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9" r:id="rId4"/>
    <p:sldId id="270" r:id="rId5"/>
    <p:sldId id="271" r:id="rId6"/>
    <p:sldId id="274" r:id="rId7"/>
    <p:sldId id="272" r:id="rId8"/>
    <p:sldId id="276" r:id="rId9"/>
    <p:sldId id="277" r:id="rId10"/>
    <p:sldId id="265" r:id="rId11"/>
    <p:sldId id="266" r:id="rId12"/>
    <p:sldId id="267" r:id="rId13"/>
    <p:sldId id="268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/>
          <a:lstStyle>
            <a:lvl1pPr>
              <a:defRPr>
                <a:solidFill>
                  <a:srgbClr val="25408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648072"/>
          </a:xfrm>
        </p:spPr>
        <p:txBody>
          <a:bodyPr/>
          <a:lstStyle>
            <a:lvl1pPr marL="0" indent="0" algn="ctr">
              <a:buNone/>
              <a:defRPr>
                <a:solidFill>
                  <a:srgbClr val="C134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4896544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032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75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2387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7664" y="6309320"/>
            <a:ext cx="4608512" cy="432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888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575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3077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68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628775"/>
            <a:ext cx="8207375" cy="46085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xmlns="" val="15022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4471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86855"/>
            <a:ext cx="3008313" cy="42393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A664348-DC2E-4C46-A357-1ED243B754D0}" type="slidenum">
              <a:rPr lang="es-ES" smtClean="0"/>
              <a:pPr/>
              <a:t>‹N›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3362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664348-DC2E-4C46-A357-1ED243B754D0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5473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648" y="6309320"/>
            <a:ext cx="4752528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237312"/>
            <a:ext cx="895023" cy="53854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29651E4-DA85-47A1-9944-35D0B5406138}" type="slidenum">
              <a:rPr lang="es-ES" smtClean="0"/>
              <a:pPr/>
              <a:t>‹N›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7129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1342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management and computing</a:t>
            </a:r>
            <a:endParaRPr lang="en-US" sz="40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71600" y="3998794"/>
            <a:ext cx="6400800" cy="1216156"/>
          </a:xfrm>
        </p:spPr>
        <p:txBody>
          <a:bodyPr>
            <a:normAutofit/>
          </a:bodyPr>
          <a:lstStyle/>
          <a:p>
            <a:r>
              <a:rPr lang="en-US" dirty="0" smtClean="0"/>
              <a:t>Earth Science Workshop</a:t>
            </a:r>
          </a:p>
          <a:p>
            <a:r>
              <a:rPr lang="en-US" sz="1400" dirty="0" smtClean="0"/>
              <a:t>Amsterdam 22-23 January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6-10 GB for a simulation</a:t>
            </a:r>
          </a:p>
          <a:p>
            <a:pPr lvl="1"/>
            <a:r>
              <a:rPr lang="en-US" dirty="0" smtClean="0"/>
              <a:t>Exposed as service</a:t>
            </a:r>
          </a:p>
          <a:p>
            <a:r>
              <a:rPr lang="en-US" dirty="0" smtClean="0"/>
              <a:t>Access to EIDA raw data</a:t>
            </a:r>
          </a:p>
          <a:p>
            <a:pPr lvl="1"/>
            <a:r>
              <a:rPr lang="en-US" dirty="0" smtClean="0"/>
              <a:t>FDSN WEB API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Expose the interface via a Web Portal</a:t>
            </a:r>
          </a:p>
          <a:p>
            <a:pPr lvl="1"/>
            <a:r>
              <a:rPr lang="en-US" dirty="0" smtClean="0"/>
              <a:t>EGI/PRACE + small clusters</a:t>
            </a:r>
          </a:p>
          <a:p>
            <a:pPr lvl="1"/>
            <a:r>
              <a:rPr lang="en-US" dirty="0" smtClean="0"/>
              <a:t>Staging of data even at runtime</a:t>
            </a:r>
          </a:p>
          <a:p>
            <a:pPr lvl="1"/>
            <a:r>
              <a:rPr lang="en-US" dirty="0" smtClean="0"/>
              <a:t>Interactive simulation</a:t>
            </a:r>
          </a:p>
          <a:p>
            <a:pPr lvl="1"/>
            <a:r>
              <a:rPr lang="en-US" dirty="0" smtClean="0"/>
              <a:t>Workflow to control the infrastructure/all the processes</a:t>
            </a:r>
          </a:p>
          <a:p>
            <a:pPr lvl="1"/>
            <a:r>
              <a:rPr lang="en-US" dirty="0" smtClean="0"/>
              <a:t>Streaming of data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Macro-workflow embed scientific ones</a:t>
            </a:r>
          </a:p>
          <a:p>
            <a:r>
              <a:rPr lang="en-US" dirty="0" smtClean="0"/>
              <a:t>Compute</a:t>
            </a:r>
          </a:p>
          <a:p>
            <a:pPr lvl="1"/>
            <a:r>
              <a:rPr lang="en-US" dirty="0" smtClean="0"/>
              <a:t>HPC/HTC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Federated AAAI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PRACE restricts access to </a:t>
            </a:r>
            <a:r>
              <a:rPr lang="en-US" dirty="0" err="1" smtClean="0"/>
              <a:t>GridFTP</a:t>
            </a:r>
            <a:endParaRPr lang="en-US" dirty="0" smtClean="0"/>
          </a:p>
          <a:p>
            <a:pPr lvl="1"/>
            <a:r>
              <a:rPr lang="en-US" dirty="0" err="1" smtClean="0"/>
              <a:t>WebDav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Sharing  (not synchronization) of data for promoting collaboration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IS-ENES (CLIP)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Earth System Grid Federation (ESGF)</a:t>
            </a:r>
          </a:p>
          <a:p>
            <a:pPr lvl="1"/>
            <a:r>
              <a:rPr lang="en-US" dirty="0" err="1" smtClean="0"/>
              <a:t>OPeNDAP</a:t>
            </a:r>
            <a:r>
              <a:rPr lang="en-US" dirty="0" smtClean="0"/>
              <a:t> HTTP/FTP</a:t>
            </a:r>
          </a:p>
          <a:p>
            <a:pPr lvl="1"/>
            <a:r>
              <a:rPr lang="en-US" dirty="0" smtClean="0"/>
              <a:t>X.509</a:t>
            </a:r>
          </a:p>
          <a:p>
            <a:pPr lvl="1"/>
            <a:r>
              <a:rPr lang="en-US" dirty="0" smtClean="0"/>
              <a:t>6PB in total</a:t>
            </a:r>
          </a:p>
          <a:p>
            <a:r>
              <a:rPr lang="en-US" dirty="0" smtClean="0"/>
              <a:t>Remote access to data</a:t>
            </a:r>
          </a:p>
          <a:p>
            <a:r>
              <a:rPr lang="en-US" dirty="0" smtClean="0"/>
              <a:t>OGC WCS</a:t>
            </a:r>
          </a:p>
          <a:p>
            <a:r>
              <a:rPr lang="en-US" dirty="0" smtClean="0"/>
              <a:t>OGC WMS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IS-ENES (CLIP)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ESGF GOOD</a:t>
            </a:r>
          </a:p>
          <a:p>
            <a:r>
              <a:rPr lang="en-US" dirty="0" smtClean="0"/>
              <a:t>Authentication is a problem</a:t>
            </a:r>
          </a:p>
          <a:p>
            <a:r>
              <a:rPr lang="en-US" dirty="0" smtClean="0"/>
              <a:t>Transferring data is a bottleneck</a:t>
            </a:r>
          </a:p>
          <a:p>
            <a:r>
              <a:rPr lang="en-US" dirty="0" smtClean="0"/>
              <a:t>20GB data for each simulation ESGF</a:t>
            </a:r>
          </a:p>
          <a:p>
            <a:pPr lvl="1"/>
            <a:r>
              <a:rPr lang="en-US" dirty="0" smtClean="0"/>
              <a:t>DKRZ</a:t>
            </a:r>
          </a:p>
          <a:p>
            <a:r>
              <a:rPr lang="en-US" smtClean="0"/>
              <a:t>Processing on local server 24 </a:t>
            </a:r>
            <a:r>
              <a:rPr lang="en-US" dirty="0" smtClean="0"/>
              <a:t>cores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Seismic data sets gathered continuously</a:t>
            </a:r>
            <a:endParaRPr lang="en-US" dirty="0"/>
          </a:p>
          <a:p>
            <a:pPr lvl="1"/>
            <a:r>
              <a:rPr lang="en-US" dirty="0" smtClean="0"/>
              <a:t>Geomagnetism</a:t>
            </a:r>
          </a:p>
          <a:p>
            <a:pPr lvl="1"/>
            <a:r>
              <a:rPr lang="en-US" dirty="0" smtClean="0"/>
              <a:t>Seismology</a:t>
            </a:r>
          </a:p>
          <a:p>
            <a:r>
              <a:rPr lang="en-US" dirty="0" smtClean="0"/>
              <a:t>Stored at 6 public repository (2 + 4)</a:t>
            </a:r>
          </a:p>
          <a:p>
            <a:pPr lvl="1"/>
            <a:r>
              <a:rPr lang="en-US" dirty="0" smtClean="0"/>
              <a:t>Single data set is relatively small</a:t>
            </a:r>
          </a:p>
          <a:p>
            <a:r>
              <a:rPr lang="en-US" dirty="0" smtClean="0"/>
              <a:t>Data is growing every year</a:t>
            </a:r>
          </a:p>
          <a:p>
            <a:r>
              <a:rPr lang="en-US" dirty="0" smtClean="0"/>
              <a:t>Approximately 120GB per year</a:t>
            </a:r>
          </a:p>
          <a:p>
            <a:r>
              <a:rPr lang="en-US" dirty="0" smtClean="0"/>
              <a:t>No high performance computation needed</a:t>
            </a:r>
          </a:p>
          <a:p>
            <a:r>
              <a:rPr lang="en-US" dirty="0" smtClean="0"/>
              <a:t>Data filtering (small workstation) + quality control and data reconstruction (hiatus, gaps)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Unaware of European repository where to store data</a:t>
            </a:r>
          </a:p>
          <a:p>
            <a:r>
              <a:rPr lang="en-US" dirty="0" smtClean="0"/>
              <a:t>Potential collaboration with </a:t>
            </a:r>
            <a:r>
              <a:rPr lang="en-US" dirty="0" err="1" smtClean="0"/>
              <a:t>Jasmin</a:t>
            </a:r>
            <a:endParaRPr lang="en-US" dirty="0" smtClean="0"/>
          </a:p>
          <a:p>
            <a:r>
              <a:rPr lang="en-US" dirty="0" smtClean="0"/>
              <a:t>Data sets public available + embargo period for commercial exploitation</a:t>
            </a:r>
          </a:p>
          <a:p>
            <a:r>
              <a:rPr lang="en-US" dirty="0" smtClean="0"/>
              <a:t>Centralized store plus distributed computing</a:t>
            </a:r>
          </a:p>
          <a:p>
            <a:r>
              <a:rPr lang="en-US" dirty="0" smtClean="0"/>
              <a:t>Data are identified using naming convention (station, network, location, channel, date, time)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organization for the preservation and access of seismic waveforms</a:t>
            </a:r>
          </a:p>
          <a:p>
            <a:r>
              <a:rPr lang="en-US" dirty="0" smtClean="0"/>
              <a:t>8 + 2 data repositories connected via </a:t>
            </a:r>
            <a:r>
              <a:rPr lang="en-US" dirty="0" err="1" smtClean="0"/>
              <a:t>ArcLink</a:t>
            </a:r>
            <a:r>
              <a:rPr lang="en-US" dirty="0" smtClean="0"/>
              <a:t> technology</a:t>
            </a:r>
          </a:p>
          <a:p>
            <a:pPr lvl="1"/>
            <a:r>
              <a:rPr lang="en-US" dirty="0" smtClean="0"/>
              <a:t>Only metadata are replicated across the sites</a:t>
            </a:r>
          </a:p>
          <a:p>
            <a:pPr lvl="1"/>
            <a:r>
              <a:rPr lang="en-US" dirty="0" smtClean="0"/>
              <a:t>Two repositories (INGV and KNMI replicating data on EUDAT)</a:t>
            </a:r>
          </a:p>
          <a:p>
            <a:r>
              <a:rPr lang="en-US" dirty="0" smtClean="0"/>
              <a:t>Raw data plus temporary data (10GB x 8 x Day)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the data gathered by stations are open</a:t>
            </a:r>
          </a:p>
          <a:p>
            <a:pPr lvl="1"/>
            <a:r>
              <a:rPr lang="en-US" dirty="0" smtClean="0"/>
              <a:t>Restricted</a:t>
            </a:r>
          </a:p>
          <a:p>
            <a:pPr lvl="2"/>
            <a:r>
              <a:rPr lang="en-US" dirty="0" smtClean="0"/>
              <a:t>Data sent encrypted</a:t>
            </a:r>
          </a:p>
          <a:p>
            <a:pPr lvl="1"/>
            <a:r>
              <a:rPr lang="en-US" dirty="0" smtClean="0"/>
              <a:t>embargo</a:t>
            </a:r>
          </a:p>
          <a:p>
            <a:r>
              <a:rPr lang="en-US" dirty="0" smtClean="0"/>
              <a:t>No big need of large computation</a:t>
            </a:r>
          </a:p>
          <a:p>
            <a:r>
              <a:rPr lang="en-US" dirty="0" smtClean="0"/>
              <a:t>FDSN Web Services</a:t>
            </a:r>
          </a:p>
          <a:p>
            <a:r>
              <a:rPr lang="en-US" smtClean="0"/>
              <a:t>Compatibility about AAI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images (</a:t>
            </a:r>
            <a:r>
              <a:rPr lang="en-US" dirty="0" err="1" smtClean="0"/>
              <a:t>interferograms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Need of:</a:t>
            </a:r>
          </a:p>
          <a:p>
            <a:pPr lvl="1"/>
            <a:r>
              <a:rPr lang="en-US" dirty="0" smtClean="0"/>
              <a:t>Storage capabilities</a:t>
            </a:r>
          </a:p>
          <a:p>
            <a:pPr lvl="1"/>
            <a:r>
              <a:rPr lang="en-US" dirty="0" smtClean="0"/>
              <a:t>Search and retrieval</a:t>
            </a:r>
          </a:p>
          <a:p>
            <a:pPr lvl="1"/>
            <a:r>
              <a:rPr lang="en-US" dirty="0" smtClean="0"/>
              <a:t>HPC computing</a:t>
            </a:r>
          </a:p>
          <a:p>
            <a:r>
              <a:rPr lang="en-US" dirty="0" smtClean="0"/>
              <a:t>No specific repository available</a:t>
            </a:r>
          </a:p>
          <a:p>
            <a:pPr lvl="1"/>
            <a:r>
              <a:rPr lang="en-US" dirty="0" err="1" smtClean="0"/>
              <a:t>Geohazard</a:t>
            </a:r>
            <a:r>
              <a:rPr lang="en-US" dirty="0" smtClean="0"/>
              <a:t> supersites for specific region</a:t>
            </a:r>
          </a:p>
          <a:p>
            <a:pPr lvl="1"/>
            <a:r>
              <a:rPr lang="en-US" dirty="0" smtClean="0"/>
              <a:t>ESA (GEP) started working on a solution</a:t>
            </a:r>
          </a:p>
          <a:p>
            <a:r>
              <a:rPr lang="en-US" dirty="0" smtClean="0"/>
              <a:t>Transferring of data is a problem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Centralized storage and computing</a:t>
            </a:r>
          </a:p>
          <a:p>
            <a:r>
              <a:rPr lang="en-US" dirty="0" smtClean="0"/>
              <a:t>Data transfer is a critical aspect. Each data set may range from 150MB up 10GB in size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238"/>
            <a:ext cx="8229600" cy="4586282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(Giuseppe </a:t>
            </a:r>
            <a:r>
              <a:rPr lang="en-US" dirty="0" err="1" smtClean="0"/>
              <a:t>Fiameni</a:t>
            </a:r>
            <a:r>
              <a:rPr lang="en-US" dirty="0" smtClean="0"/>
              <a:t>) - 10‘</a:t>
            </a:r>
          </a:p>
          <a:p>
            <a:r>
              <a:rPr lang="en-US" dirty="0" smtClean="0"/>
              <a:t>e-Infra perspective: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EGI  (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Tiziana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Ferrari) - 10'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EUDAT (Mark van de Sanden) - 10‘</a:t>
            </a:r>
          </a:p>
          <a:p>
            <a:pPr lvl="2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EUDAT/EPOS Use Case (Luca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- 3’ 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PRACE (Alison Kennedy) - 10'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Open discussion - 50'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Embrace large variety of disciplines each having its own approaches and tools</a:t>
            </a:r>
          </a:p>
          <a:p>
            <a:r>
              <a:rPr lang="en-US" dirty="0" smtClean="0"/>
              <a:t>No general infrastructure for Earth Science</a:t>
            </a:r>
          </a:p>
          <a:p>
            <a:r>
              <a:rPr lang="en-US" dirty="0" smtClean="0"/>
              <a:t>Data from the climatology group stored via the Earth System Grid (ESG) on EGI resources</a:t>
            </a:r>
          </a:p>
          <a:p>
            <a:pPr lvl="1"/>
            <a:r>
              <a:rPr lang="en-US" dirty="0" smtClean="0"/>
              <a:t>Different AA mechanisms</a:t>
            </a:r>
          </a:p>
          <a:p>
            <a:r>
              <a:rPr lang="en-US" dirty="0" smtClean="0"/>
              <a:t>Provided access to ESA </a:t>
            </a:r>
            <a:r>
              <a:rPr lang="en-US" dirty="0" err="1" smtClean="0"/>
              <a:t>Genesi</a:t>
            </a:r>
            <a:r>
              <a:rPr lang="en-US" dirty="0" smtClean="0"/>
              <a:t>-DR/</a:t>
            </a:r>
            <a:r>
              <a:rPr lang="en-US" dirty="0" err="1" smtClean="0"/>
              <a:t>Genesi</a:t>
            </a:r>
            <a:r>
              <a:rPr lang="en-US" dirty="0" smtClean="0"/>
              <a:t>-DEC services </a:t>
            </a:r>
          </a:p>
          <a:p>
            <a:pPr lvl="1"/>
            <a:r>
              <a:rPr lang="en-US" dirty="0" smtClean="0"/>
              <a:t>Discovery and automatic download of data sets from computation jobs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demonstrate that interoperability is possible but executing distributed workflow on different e-</a:t>
            </a:r>
            <a:r>
              <a:rPr lang="en-US" dirty="0" err="1" smtClean="0"/>
              <a:t>Infras</a:t>
            </a:r>
            <a:r>
              <a:rPr lang="en-US" dirty="0" smtClean="0"/>
              <a:t> remain a challenge</a:t>
            </a:r>
          </a:p>
          <a:p>
            <a:pPr lvl="1"/>
            <a:r>
              <a:rPr lang="en-US" dirty="0" smtClean="0"/>
              <a:t>How to transport data?</a:t>
            </a:r>
          </a:p>
          <a:p>
            <a:pPr lvl="1"/>
            <a:r>
              <a:rPr lang="en-US" dirty="0" smtClean="0"/>
              <a:t>Where to store them?</a:t>
            </a:r>
          </a:p>
          <a:p>
            <a:r>
              <a:rPr lang="en-US" dirty="0" smtClean="0"/>
              <a:t>Quasi-real time applications (alert prediction)</a:t>
            </a:r>
          </a:p>
          <a:p>
            <a:r>
              <a:rPr lang="en-US" dirty="0" smtClean="0"/>
              <a:t>Are public repository available? Under </a:t>
            </a:r>
            <a:r>
              <a:rPr lang="en-US" smtClean="0"/>
              <a:t>which conditions?</a:t>
            </a:r>
            <a:endParaRPr lang="en-US" dirty="0" smtClean="0"/>
          </a:p>
          <a:p>
            <a:r>
              <a:rPr lang="en-US" dirty="0" err="1" smtClean="0"/>
              <a:t>iRODS</a:t>
            </a:r>
            <a:r>
              <a:rPr lang="en-US" dirty="0" smtClean="0"/>
              <a:t> used in some cases to store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158"/>
          </a:xfrm>
        </p:spPr>
        <p:txBody>
          <a:bodyPr>
            <a:normAutofit/>
          </a:bodyPr>
          <a:lstStyle/>
          <a:p>
            <a:r>
              <a:rPr lang="en-US" dirty="0" smtClean="0"/>
              <a:t>Different services available </a:t>
            </a:r>
          </a:p>
          <a:p>
            <a:pPr lvl="1">
              <a:buNone/>
            </a:pPr>
            <a:r>
              <a:rPr lang="en-US" dirty="0" smtClean="0"/>
              <a:t>=&gt; guarantee long term access and utilization, high level interfaces, standard protocols</a:t>
            </a:r>
          </a:p>
          <a:p>
            <a:r>
              <a:rPr lang="en-US" dirty="0" smtClean="0"/>
              <a:t>Workflow execution across different resources</a:t>
            </a:r>
          </a:p>
          <a:p>
            <a:pPr lvl="1">
              <a:buNone/>
            </a:pPr>
            <a:r>
              <a:rPr lang="en-US" dirty="0" smtClean="0"/>
              <a:t>=&gt; provenance and traceability of data, advance resource reservation and monitoring, orchestration </a:t>
            </a:r>
          </a:p>
          <a:p>
            <a:r>
              <a:rPr lang="en-US" dirty="0" smtClean="0"/>
              <a:t>Sustainability of software stack and infrastructure</a:t>
            </a:r>
          </a:p>
          <a:p>
            <a:r>
              <a:rPr lang="en-US" dirty="0" smtClean="0"/>
              <a:t>Harmonization of access and utilization policy</a:t>
            </a:r>
          </a:p>
          <a:p>
            <a:r>
              <a:rPr lang="en-US" dirty="0" smtClean="0"/>
              <a:t>Pilots are ok but not enough</a:t>
            </a:r>
          </a:p>
          <a:p>
            <a:pPr lvl="1">
              <a:buNone/>
            </a:pPr>
            <a:r>
              <a:rPr lang="en-US" dirty="0" smtClean="0"/>
              <a:t>=&gt; deploy in production of community developments (where? who?)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2034"/>
          </a:xfrm>
        </p:spPr>
        <p:txBody>
          <a:bodyPr>
            <a:normAutofit/>
          </a:bodyPr>
          <a:lstStyle/>
          <a:p>
            <a:r>
              <a:rPr lang="en-US" dirty="0" smtClean="0"/>
              <a:t>Raw data gathered from sensors (seismometer)</a:t>
            </a:r>
          </a:p>
          <a:p>
            <a:pPr lvl="1"/>
            <a:r>
              <a:rPr lang="en-US" dirty="0" smtClean="0"/>
              <a:t>collected on daily basis (Tens of MBs)</a:t>
            </a:r>
          </a:p>
          <a:p>
            <a:r>
              <a:rPr lang="en-US" dirty="0" smtClean="0"/>
              <a:t>Synthetic data produced by simulations on HPC/HTC facilities (Hundreds of GBs)</a:t>
            </a:r>
          </a:p>
          <a:p>
            <a:r>
              <a:rPr lang="en-US" dirty="0" smtClean="0"/>
              <a:t>Satellite data (SAR) (Tens of GBs)</a:t>
            </a:r>
          </a:p>
          <a:p>
            <a:r>
              <a:rPr lang="en-US" dirty="0" smtClean="0"/>
              <a:t>Climate data (</a:t>
            </a:r>
            <a:r>
              <a:rPr lang="en-US" dirty="0" err="1" smtClean="0"/>
              <a:t>NetCDF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repositories/infrastructure	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EIDA</a:t>
            </a:r>
          </a:p>
          <a:p>
            <a:r>
              <a:rPr lang="en-US" dirty="0" smtClean="0"/>
              <a:t>Orpheus</a:t>
            </a:r>
          </a:p>
          <a:p>
            <a:r>
              <a:rPr lang="en-US" dirty="0" smtClean="0"/>
              <a:t>Earth System Grid Federation (ESGF)</a:t>
            </a:r>
          </a:p>
          <a:p>
            <a:r>
              <a:rPr lang="en-US" dirty="0" smtClean="0"/>
              <a:t>EPOSAR/ESA</a:t>
            </a:r>
          </a:p>
          <a:p>
            <a:r>
              <a:rPr lang="en-US" dirty="0" smtClean="0"/>
              <a:t>JASMIN</a:t>
            </a:r>
          </a:p>
          <a:p>
            <a:r>
              <a:rPr lang="en-US" dirty="0" smtClean="0"/>
              <a:t>EUDAT</a:t>
            </a:r>
          </a:p>
          <a:p>
            <a:r>
              <a:rPr lang="en-US" dirty="0" smtClean="0"/>
              <a:t>EGI</a:t>
            </a:r>
          </a:p>
          <a:p>
            <a:r>
              <a:rPr lang="en-US" dirty="0" smtClean="0"/>
              <a:t>National repository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Deposit of data object (data + metadata)</a:t>
            </a:r>
          </a:p>
          <a:p>
            <a:r>
              <a:rPr lang="en-US" dirty="0" smtClean="0"/>
              <a:t>Easy access to data through standard protocols even during execution of computational jobs</a:t>
            </a:r>
          </a:p>
          <a:p>
            <a:pPr lvl="1"/>
            <a:r>
              <a:rPr lang="en-US" dirty="0" smtClean="0"/>
              <a:t>HTTP/</a:t>
            </a:r>
            <a:r>
              <a:rPr lang="en-US" dirty="0" err="1" smtClean="0"/>
              <a:t>WebDav</a:t>
            </a:r>
            <a:endParaRPr lang="en-US" dirty="0" smtClean="0"/>
          </a:p>
          <a:p>
            <a:pPr lvl="1"/>
            <a:r>
              <a:rPr lang="en-US" dirty="0" smtClean="0"/>
              <a:t>Web Service</a:t>
            </a:r>
          </a:p>
          <a:p>
            <a:pPr lvl="1"/>
            <a:r>
              <a:rPr lang="en-US" dirty="0" err="1" smtClean="0"/>
              <a:t>OPeNDAP</a:t>
            </a:r>
            <a:endParaRPr lang="en-US" dirty="0" smtClean="0"/>
          </a:p>
          <a:p>
            <a:r>
              <a:rPr lang="en-US" dirty="0" smtClean="0"/>
              <a:t>Small, medium, and large scale computing capacity either distributed or centralized (compute &lt;-&gt; data)</a:t>
            </a:r>
          </a:p>
          <a:p>
            <a:r>
              <a:rPr lang="en-US" dirty="0" smtClean="0"/>
              <a:t>Urgent computing, coupled application (workspace environment where to put algorithm and run applications)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(cont.)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Workflow execution across different resources providers (orchestration)</a:t>
            </a:r>
          </a:p>
          <a:p>
            <a:r>
              <a:rPr lang="en-US" dirty="0" smtClean="0"/>
              <a:t>Ad-hoc networks, low latency for large data transfer</a:t>
            </a:r>
          </a:p>
          <a:p>
            <a:r>
              <a:rPr lang="en-US" dirty="0" smtClean="0"/>
              <a:t>“Interactive” view on data</a:t>
            </a:r>
          </a:p>
          <a:p>
            <a:r>
              <a:rPr lang="en-US" dirty="0" smtClean="0"/>
              <a:t>Federation of storage, processing and 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Simplify authentication/authorization ( Thanks Lukas for addressing all the issues ;) )</a:t>
            </a:r>
          </a:p>
          <a:p>
            <a:r>
              <a:rPr lang="en-US" dirty="0" smtClean="0"/>
              <a:t>Unknown what EU e-Infra may offer in terms of data services</a:t>
            </a:r>
          </a:p>
          <a:p>
            <a:r>
              <a:rPr lang="en-US" dirty="0" smtClean="0"/>
              <a:t>e-Infrastructures are essential to ES applications but hard to easily access and use</a:t>
            </a:r>
          </a:p>
          <a:p>
            <a:r>
              <a:rPr lang="en-US" dirty="0" smtClean="0"/>
              <a:t>“Interactive” view on data is missing</a:t>
            </a:r>
          </a:p>
          <a:p>
            <a:pPr lvl="1"/>
            <a:r>
              <a:rPr lang="en-US" dirty="0" smtClean="0"/>
              <a:t>Web Service</a:t>
            </a:r>
          </a:p>
          <a:p>
            <a:pPr lvl="1"/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Notebook</a:t>
            </a:r>
          </a:p>
          <a:p>
            <a:r>
              <a:rPr lang="en-US" dirty="0" smtClean="0"/>
              <a:t>Coupling data and compute is challenging</a:t>
            </a:r>
          </a:p>
          <a:p>
            <a:r>
              <a:rPr lang="en-US" dirty="0" smtClean="0"/>
              <a:t>Data transfer among different sites is a critical aspect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everything is lost…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EGI/EUDAT/PRACE will launch bilateral “Calls for Proposals” in the course of next months for piloting cross-infrastructure use cases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238"/>
            <a:ext cx="8229600" cy="4586282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(Giuseppe </a:t>
            </a:r>
            <a:r>
              <a:rPr lang="en-US" dirty="0" err="1" smtClean="0"/>
              <a:t>Fiameni</a:t>
            </a:r>
            <a:r>
              <a:rPr lang="en-US" dirty="0" smtClean="0"/>
              <a:t>) - 10‘</a:t>
            </a:r>
          </a:p>
          <a:p>
            <a:r>
              <a:rPr lang="en-US" dirty="0" smtClean="0"/>
              <a:t>e-Infra perspective: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EGI  (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Tiziana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Ferrari) - 10'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EUDAT (Mark van de Sanden) - 10‘</a:t>
            </a:r>
          </a:p>
          <a:p>
            <a:pPr lvl="2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EUDAT/EPOS Use Case (Luca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- 3’ 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PRACE (Alison Kennedy) - 10'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Open discussion - 50'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D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912</Words>
  <Application>Microsoft Office PowerPoint</Application>
  <PresentationFormat>Presentazione su schermo (4:3)</PresentationFormat>
  <Paragraphs>164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EUDAT_Template</vt:lpstr>
      <vt:lpstr>Data management and computing</vt:lpstr>
      <vt:lpstr>Agenda</vt:lpstr>
      <vt:lpstr>Data types</vt:lpstr>
      <vt:lpstr>Existing repositories/infrastructure </vt:lpstr>
      <vt:lpstr>Requirements</vt:lpstr>
      <vt:lpstr>Requirements (cont.)</vt:lpstr>
      <vt:lpstr>Issues</vt:lpstr>
      <vt:lpstr>Not everything is lost…</vt:lpstr>
      <vt:lpstr>Agenda</vt:lpstr>
      <vt:lpstr>VERCE</vt:lpstr>
      <vt:lpstr>VERCE</vt:lpstr>
      <vt:lpstr>IS-ENES (CLIP)</vt:lpstr>
      <vt:lpstr>IS-ENES (CLIP)</vt:lpstr>
      <vt:lpstr>BGS</vt:lpstr>
      <vt:lpstr>BGS</vt:lpstr>
      <vt:lpstr>EIDA</vt:lpstr>
      <vt:lpstr>EIDA</vt:lpstr>
      <vt:lpstr>IREA</vt:lpstr>
      <vt:lpstr>IREA</vt:lpstr>
      <vt:lpstr>Earth Science</vt:lpstr>
      <vt:lpstr>Earth Science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fiameni</dc:creator>
  <cp:lastModifiedBy>fiameni</cp:lastModifiedBy>
  <cp:revision>50</cp:revision>
  <dcterms:created xsi:type="dcterms:W3CDTF">2015-01-16T11:01:01Z</dcterms:created>
  <dcterms:modified xsi:type="dcterms:W3CDTF">2015-01-23T12:58:52Z</dcterms:modified>
</cp:coreProperties>
</file>