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2"/>
  </p:sldMasterIdLst>
  <p:notesMasterIdLst>
    <p:notesMasterId r:id="rId23"/>
  </p:notesMasterIdLst>
  <p:handoutMasterIdLst>
    <p:handoutMasterId r:id="rId24"/>
  </p:handoutMasterIdLst>
  <p:sldIdLst>
    <p:sldId id="326" r:id="rId3"/>
    <p:sldId id="368" r:id="rId4"/>
    <p:sldId id="335" r:id="rId5"/>
    <p:sldId id="341" r:id="rId6"/>
    <p:sldId id="372" r:id="rId7"/>
    <p:sldId id="376" r:id="rId8"/>
    <p:sldId id="338" r:id="rId9"/>
    <p:sldId id="350" r:id="rId10"/>
    <p:sldId id="370" r:id="rId11"/>
    <p:sldId id="371" r:id="rId12"/>
    <p:sldId id="367" r:id="rId13"/>
    <p:sldId id="353" r:id="rId14"/>
    <p:sldId id="325" r:id="rId15"/>
    <p:sldId id="355" r:id="rId16"/>
    <p:sldId id="373" r:id="rId17"/>
    <p:sldId id="375" r:id="rId18"/>
    <p:sldId id="374" r:id="rId19"/>
    <p:sldId id="358" r:id="rId20"/>
    <p:sldId id="359" r:id="rId21"/>
    <p:sldId id="377" r:id="rId22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B5A"/>
    <a:srgbClr val="000000"/>
    <a:srgbClr val="FF0000"/>
    <a:srgbClr val="234272"/>
    <a:srgbClr val="C9FFA7"/>
    <a:srgbClr val="FFFFCE"/>
    <a:srgbClr val="E7EFFF"/>
    <a:srgbClr val="E7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41" autoAdjust="0"/>
  </p:normalViewPr>
  <p:slideViewPr>
    <p:cSldViewPr>
      <p:cViewPr>
        <p:scale>
          <a:sx n="125" d="100"/>
          <a:sy n="125" d="100"/>
        </p:scale>
        <p:origin x="-1212" y="-72"/>
      </p:cViewPr>
      <p:guideLst>
        <p:guide orient="horz" pos="528"/>
        <p:guide pos="288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D8E0213-E766-4A28-84B7-4529C316E992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2FA3DB0-39E4-443D-A66C-A803C7FD689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02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75DF4DA-661C-493C-A0FC-9E4EE19CEB33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B065B56-06AD-46FF-A6D4-C661FBBAFE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45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505-263E-4B30-B01A-C2182FA9087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DF4-A805-407D-A950-17BCA1C5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8944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" descr="FP7-cap-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5475" cy="504825"/>
          </a:xfrm>
          <a:prstGeom prst="rect">
            <a:avLst/>
          </a:prstGeom>
          <a:noFill/>
        </p:spPr>
      </p:pic>
      <p:pic>
        <p:nvPicPr>
          <p:cNvPr id="15" name="Image 3" descr="logo-europ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638175" cy="438150"/>
          </a:xfrm>
          <a:prstGeom prst="rect">
            <a:avLst/>
          </a:prstGeom>
          <a:noFill/>
        </p:spPr>
      </p:pic>
      <p:pic>
        <p:nvPicPr>
          <p:cNvPr id="16" name="Imag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925320" cy="56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1" y="2298701"/>
            <a:ext cx="8229601" cy="38274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D5B5A"/>
                </a:solidFill>
                <a:latin typeface="Arial" pitchFamily="34" charset="0"/>
              </a:defRPr>
            </a:lvl1pPr>
            <a:lvl2pPr>
              <a:defRPr sz="1400">
                <a:solidFill>
                  <a:srgbClr val="5D5B5A"/>
                </a:solidFill>
                <a:latin typeface="Arial" pitchFamily="34" charset="0"/>
              </a:defRPr>
            </a:lvl2pPr>
            <a:lvl3pPr>
              <a:defRPr sz="1400">
                <a:solidFill>
                  <a:srgbClr val="5D5B5A"/>
                </a:solidFill>
                <a:latin typeface="Arial" pitchFamily="34" charset="0"/>
              </a:defRPr>
            </a:lvl3pPr>
            <a:lvl4pPr>
              <a:defRPr sz="1400">
                <a:solidFill>
                  <a:srgbClr val="5D5B5A"/>
                </a:solidFill>
                <a:latin typeface="Arial" pitchFamily="34" charset="0"/>
              </a:defRPr>
            </a:lvl4pPr>
            <a:lvl5pPr>
              <a:defRPr sz="1400">
                <a:solidFill>
                  <a:srgbClr val="5D5B5A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9971" y="1084263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FF0000"/>
                </a:solidFill>
                <a:latin typeface="Arial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457201" y="1698626"/>
            <a:ext cx="6489700" cy="358774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1800" b="0">
                <a:solidFill>
                  <a:srgbClr val="234272"/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8" name="Image 1" descr="FP7-cap-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5475" cy="504825"/>
          </a:xfrm>
          <a:prstGeom prst="rect">
            <a:avLst/>
          </a:prstGeom>
          <a:noFill/>
        </p:spPr>
      </p:pic>
      <p:pic>
        <p:nvPicPr>
          <p:cNvPr id="9" name="Image 3" descr="logo-europ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638175" cy="438150"/>
          </a:xfrm>
          <a:prstGeom prst="rect">
            <a:avLst/>
          </a:prstGeom>
          <a:noFill/>
        </p:spPr>
      </p:pic>
      <p:pic>
        <p:nvPicPr>
          <p:cNvPr id="12" name="Imag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925320" cy="56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FP7-cap-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5475" cy="504825"/>
          </a:xfrm>
          <a:prstGeom prst="rect">
            <a:avLst/>
          </a:prstGeom>
          <a:noFill/>
        </p:spPr>
      </p:pic>
      <p:pic>
        <p:nvPicPr>
          <p:cNvPr id="6" name="Image 3" descr="logo-europ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638175" cy="438150"/>
          </a:xfrm>
          <a:prstGeom prst="rect">
            <a:avLst/>
          </a:prstGeom>
          <a:noFill/>
        </p:spPr>
      </p:pic>
      <p:pic>
        <p:nvPicPr>
          <p:cNvPr id="7" name="Imag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925320" cy="56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 pag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" name="Image 1" descr="FP7-cap-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5475" cy="504825"/>
          </a:xfrm>
          <a:prstGeom prst="rect">
            <a:avLst/>
          </a:prstGeom>
          <a:noFill/>
        </p:spPr>
      </p:pic>
      <p:pic>
        <p:nvPicPr>
          <p:cNvPr id="6" name="Image 3" descr="logo-europ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638175" cy="438150"/>
          </a:xfrm>
          <a:prstGeom prst="rect">
            <a:avLst/>
          </a:prstGeom>
          <a:noFill/>
        </p:spPr>
      </p:pic>
      <p:pic>
        <p:nvPicPr>
          <p:cNvPr id="7" name="Imag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925320" cy="56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505-263E-4B30-B01A-C2182FA9087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DF4-A805-407D-A950-17BCA1C5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3996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505-263E-4B30-B01A-C2182FA9087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DF4-A805-407D-A950-17BCA1C5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7633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505-263E-4B30-B01A-C2182FA9087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DF4-A805-407D-A950-17BCA1C5087F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Image 1" descr="FP7-cap-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5475" cy="504825"/>
          </a:xfrm>
          <a:prstGeom prst="rect">
            <a:avLst/>
          </a:prstGeom>
          <a:noFill/>
        </p:spPr>
      </p:pic>
      <p:pic>
        <p:nvPicPr>
          <p:cNvPr id="9" name="Image 3" descr="logo-europ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638175" cy="438150"/>
          </a:xfrm>
          <a:prstGeom prst="rect">
            <a:avLst/>
          </a:prstGeom>
          <a:noFill/>
        </p:spPr>
      </p:pic>
      <p:pic>
        <p:nvPicPr>
          <p:cNvPr id="10" name="Imag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92532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092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505-263E-4B30-B01A-C2182FA9087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www.clipc.eu</a:t>
            </a:r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DF4-A805-407D-A950-17BCA1C5087F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Image 1" descr="FP7-cap-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5475" cy="504825"/>
          </a:xfrm>
          <a:prstGeom prst="rect">
            <a:avLst/>
          </a:prstGeom>
          <a:noFill/>
        </p:spPr>
      </p:pic>
      <p:pic>
        <p:nvPicPr>
          <p:cNvPr id="11" name="Image 3" descr="logo-europ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638175" cy="438150"/>
          </a:xfrm>
          <a:prstGeom prst="rect">
            <a:avLst/>
          </a:prstGeom>
          <a:noFill/>
        </p:spPr>
      </p:pic>
      <p:pic>
        <p:nvPicPr>
          <p:cNvPr id="12" name="Imag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92532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794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505-263E-4B30-B01A-C2182FA9087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www.clipc.eu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DF4-A805-407D-A950-17BCA1C5087F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Image 1" descr="FP7-cap-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5475" cy="504825"/>
          </a:xfrm>
          <a:prstGeom prst="rect">
            <a:avLst/>
          </a:prstGeom>
          <a:noFill/>
        </p:spPr>
      </p:pic>
      <p:pic>
        <p:nvPicPr>
          <p:cNvPr id="7" name="Image 3" descr="logo-europ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638175" cy="438150"/>
          </a:xfrm>
          <a:prstGeom prst="rect">
            <a:avLst/>
          </a:prstGeom>
          <a:noFill/>
        </p:spPr>
      </p:pic>
      <p:pic>
        <p:nvPicPr>
          <p:cNvPr id="8" name="Imag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92532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5595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505-263E-4B30-B01A-C2182FA9087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DF4-A805-407D-A950-17BCA1C5087F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Image 1" descr="FP7-cap-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5475" cy="504825"/>
          </a:xfrm>
          <a:prstGeom prst="rect">
            <a:avLst/>
          </a:prstGeom>
          <a:noFill/>
        </p:spPr>
      </p:pic>
      <p:pic>
        <p:nvPicPr>
          <p:cNvPr id="6" name="Image 3" descr="logo-europ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638175" cy="438150"/>
          </a:xfrm>
          <a:prstGeom prst="rect">
            <a:avLst/>
          </a:prstGeom>
          <a:noFill/>
        </p:spPr>
      </p:pic>
      <p:pic>
        <p:nvPicPr>
          <p:cNvPr id="7" name="Imag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92532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137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260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94100" y="260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1422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6250" y="6343352"/>
            <a:ext cx="2133600" cy="365125"/>
          </a:xfrm>
        </p:spPr>
        <p:txBody>
          <a:bodyPr/>
          <a:lstStyle/>
          <a:p>
            <a:fld id="{00012505-263E-4B30-B01A-C2182FA9087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43250" y="6343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72250" y="6343352"/>
            <a:ext cx="2133600" cy="365125"/>
          </a:xfrm>
        </p:spPr>
        <p:txBody>
          <a:bodyPr/>
          <a:lstStyle/>
          <a:p>
            <a:fld id="{2850EDF4-A805-407D-A950-17BCA1C5087F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Image 1" descr="FP7-cap-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5466" y="247650"/>
            <a:ext cx="625475" cy="504825"/>
          </a:xfrm>
          <a:prstGeom prst="rect">
            <a:avLst/>
          </a:prstGeom>
          <a:noFill/>
        </p:spPr>
      </p:pic>
      <p:pic>
        <p:nvPicPr>
          <p:cNvPr id="9" name="Image 3" descr="logo-europ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378" y="247650"/>
            <a:ext cx="638175" cy="438150"/>
          </a:xfrm>
          <a:prstGeom prst="rect">
            <a:avLst/>
          </a:prstGeom>
          <a:noFill/>
        </p:spPr>
      </p:pic>
      <p:pic>
        <p:nvPicPr>
          <p:cNvPr id="10" name="Imag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" y="175642"/>
            <a:ext cx="192532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778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505-263E-4B30-B01A-C2182FA9087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EDF4-A805-407D-A950-17BCA1C5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2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2505-263E-4B30-B01A-C2182FA9087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EDF4-A805-407D-A950-17BCA1C5087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10"/>
          <p:cNvSpPr/>
          <p:nvPr userDrawn="1"/>
        </p:nvSpPr>
        <p:spPr>
          <a:xfrm>
            <a:off x="-76200" y="6172200"/>
            <a:ext cx="9296400" cy="762000"/>
          </a:xfrm>
          <a:prstGeom prst="rect">
            <a:avLst/>
          </a:prstGeom>
          <a:solidFill>
            <a:srgbClr val="7C9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12"/>
          <p:cNvCxnSpPr/>
          <p:nvPr userDrawn="1"/>
        </p:nvCxnSpPr>
        <p:spPr>
          <a:xfrm>
            <a:off x="-76200" y="833438"/>
            <a:ext cx="9448800" cy="0"/>
          </a:xfrm>
          <a:prstGeom prst="line">
            <a:avLst/>
          </a:prstGeom>
          <a:ln w="12700">
            <a:solidFill>
              <a:srgbClr val="2342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81000" y="228600"/>
            <a:ext cx="914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4"/>
          <p:cNvSpPr txBox="1"/>
          <p:nvPr userDrawn="1"/>
        </p:nvSpPr>
        <p:spPr>
          <a:xfrm>
            <a:off x="2819400" y="34290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rgbClr val="234272"/>
                </a:solidFill>
                <a:ea typeface="ＭＳ Ｐゴシック" charset="-128"/>
                <a:cs typeface="+mn-cs"/>
              </a:rPr>
              <a:t>Climate Information Platform for Copernicus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153400" y="63198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59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9" r:id="rId10"/>
    <p:sldLayoutId id="2147483680" r:id="rId11"/>
    <p:sldLayoutId id="2147483681" r:id="rId12"/>
    <p:sldLayoutId id="214748366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2" Type="http://schemas.openxmlformats.org/officeDocument/2006/relationships/image" Target="../media/image3.gif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opendap.org/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11" Type="http://schemas.openxmlformats.org/officeDocument/2006/relationships/image" Target="../media/image3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adaguc.knmi.nl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7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11560" y="1427211"/>
            <a:ext cx="7772400" cy="29378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 smtClean="0"/>
              <a:t>http://climate4impact.eu/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Bridging CMIP5 and CORDEX data infrastructure to impact users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CERFACS, </a:t>
            </a:r>
            <a:r>
              <a:rPr lang="en-US" sz="16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KNMI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, University of Cantabria, SMHI,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Wageningen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 University, CMCC, STFC, IPSL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/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</a:br>
            <a:r>
              <a:rPr lang="en-US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Maarten Plieger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, Wim Som de Cerff,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Ernst de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Vreede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,</a:t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Christian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Pagé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, Natalia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Tatarinova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, </a:t>
            </a:r>
          </a:p>
          <a:p>
            <a:pPr fontAlgn="auto"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Antonio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Cofiño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, Manuel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Vega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Saldarriaga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,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Ronald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Hutjes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,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Fokke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 de Jong, </a:t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Lars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Bärring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, Elin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Sjokvist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40" name="Image 1" descr="FP7-cap-RG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5475" cy="504825"/>
          </a:xfrm>
          <a:prstGeom prst="rect">
            <a:avLst/>
          </a:prstGeom>
          <a:noFill/>
        </p:spPr>
      </p:pic>
      <p:pic>
        <p:nvPicPr>
          <p:cNvPr id="41" name="Image 3" descr="logo-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638175" cy="438150"/>
          </a:xfrm>
          <a:prstGeom prst="rect">
            <a:avLst/>
          </a:prstGeom>
          <a:noFill/>
        </p:spPr>
      </p:pic>
      <p:pic>
        <p:nvPicPr>
          <p:cNvPr id="42" name="Imag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925320" cy="569595"/>
          </a:xfrm>
          <a:prstGeom prst="rect">
            <a:avLst/>
          </a:prstGeom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02" y="4494685"/>
            <a:ext cx="919831" cy="59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 descr="logo_mpimet_20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99" y="5321017"/>
            <a:ext cx="1121491" cy="27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77" y="5164242"/>
            <a:ext cx="478780" cy="59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27" y="5257266"/>
            <a:ext cx="595874" cy="40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89" y="5815314"/>
            <a:ext cx="632302" cy="58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19" y="4641995"/>
            <a:ext cx="1120191" cy="28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27" y="4589954"/>
            <a:ext cx="897715" cy="39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0" descr="RO_VW_KNMI_Logo_2_7462C_pos_e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88" y="5873210"/>
            <a:ext cx="951056" cy="4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72" y="4509290"/>
            <a:ext cx="636205" cy="5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3" descr="logo_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49" y="4647200"/>
            <a:ext cx="1016106" cy="2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3" y="4684279"/>
            <a:ext cx="503500" cy="20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25" y="5166194"/>
            <a:ext cx="588067" cy="58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08" y="4575643"/>
            <a:ext cx="472275" cy="41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87" y="5326221"/>
            <a:ext cx="1239888" cy="26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95" y="5265723"/>
            <a:ext cx="456664" cy="3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27" y="5240352"/>
            <a:ext cx="499598" cy="4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08" y="4644597"/>
            <a:ext cx="716871" cy="28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" name="Picture 4" descr="Logo - link til forsid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07" y="5960380"/>
            <a:ext cx="568553" cy="2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 descr="Universidad de Cantabria -  Uno de los Campus de Excelencia Internacional de las universidades españolas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17"/>
          <a:stretch>
            <a:fillRect/>
          </a:stretch>
        </p:blipFill>
        <p:spPr bwMode="auto">
          <a:xfrm>
            <a:off x="574484" y="5911591"/>
            <a:ext cx="375999" cy="3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" descr="The University of Cape Town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61" y="5764058"/>
            <a:ext cx="677291" cy="68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0" descr="http://www.ic3.cat/files/sections/9_1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r="62135"/>
          <a:stretch>
            <a:fillRect/>
          </a:stretch>
        </p:blipFill>
        <p:spPr bwMode="auto">
          <a:xfrm>
            <a:off x="7867476" y="5843134"/>
            <a:ext cx="523485" cy="53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 descr="Til forside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22" y="5813627"/>
            <a:ext cx="590141" cy="5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4" descr="Til forsiden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00" y="5941533"/>
            <a:ext cx="1062355" cy="33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Processing Service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3"/>
          </p:nvPr>
        </p:nvSpPr>
        <p:spPr>
          <a:xfrm>
            <a:off x="457200" y="1698626"/>
            <a:ext cx="7931223" cy="3587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Processing job list (asynchronous), can be viewed from everywhere</a:t>
            </a:r>
            <a:endParaRPr lang="nl-NL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" y="2298700"/>
            <a:ext cx="7975663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9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67620" y="260648"/>
            <a:ext cx="4584700" cy="563562"/>
          </a:xfrm>
        </p:spPr>
        <p:txBody>
          <a:bodyPr/>
          <a:lstStyle/>
          <a:p>
            <a:r>
              <a:rPr lang="en-US" dirty="0" smtClean="0"/>
              <a:t>New faceted search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3"/>
          </p:nvPr>
        </p:nvSpPr>
        <p:spPr>
          <a:xfrm>
            <a:off x="1547664" y="6472748"/>
            <a:ext cx="6489700" cy="3587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Built in modular way, can be easily re-used at other sites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65752"/>
            <a:ext cx="6857528" cy="541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1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 bwMode="auto">
          <a:xfrm>
            <a:off x="467544" y="1412776"/>
            <a:ext cx="8496944" cy="531304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latin typeface="Arial" charset="0"/>
                <a:ea typeface="ＭＳ Ｐゴシック"/>
              </a:rPr>
              <a:t>Conclusion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ESGF is a great tool for distributed data access</a:t>
            </a:r>
          </a:p>
          <a:p>
            <a:pPr lvl="2"/>
            <a:r>
              <a:rPr lang="en-US" dirty="0" smtClean="0">
                <a:latin typeface="Arial" charset="0"/>
                <a:ea typeface="ＭＳ Ｐゴシック"/>
              </a:rPr>
              <a:t>Search works great</a:t>
            </a:r>
          </a:p>
          <a:p>
            <a:pPr lvl="2"/>
            <a:r>
              <a:rPr lang="en-US" dirty="0" smtClean="0">
                <a:latin typeface="Arial" charset="0"/>
                <a:ea typeface="ＭＳ Ｐゴシック"/>
              </a:rPr>
              <a:t>But security is complex (OpenID, </a:t>
            </a:r>
            <a:r>
              <a:rPr lang="en-US" dirty="0" err="1" smtClean="0">
                <a:latin typeface="Arial" charset="0"/>
                <a:ea typeface="ＭＳ Ｐゴシック"/>
              </a:rPr>
              <a:t>MyProxy</a:t>
            </a:r>
            <a:r>
              <a:rPr lang="en-US" dirty="0" smtClean="0">
                <a:latin typeface="Arial" charset="0"/>
                <a:ea typeface="ＭＳ Ｐゴシック"/>
              </a:rPr>
              <a:t>, SSL, ports, delegation issues, etc…)</a:t>
            </a:r>
          </a:p>
          <a:p>
            <a:pPr lvl="2"/>
            <a:endParaRPr lang="en-US" dirty="0" smtClean="0">
              <a:latin typeface="Arial" charset="0"/>
              <a:ea typeface="ＭＳ Ｐゴシック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Climate4Impact makes extensive use of ESGF services</a:t>
            </a:r>
          </a:p>
          <a:p>
            <a:pPr lvl="2"/>
            <a:r>
              <a:rPr lang="en-US" dirty="0" smtClean="0">
                <a:latin typeface="Arial" charset="0"/>
                <a:ea typeface="ＭＳ Ｐゴシック"/>
              </a:rPr>
              <a:t>Search, OPeNDAP, Security</a:t>
            </a:r>
          </a:p>
          <a:p>
            <a:pPr lvl="2"/>
            <a:endParaRPr lang="en-US" dirty="0" smtClean="0">
              <a:latin typeface="Arial" charset="0"/>
              <a:ea typeface="ＭＳ Ｐゴシック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Climate4impact is flexible due to applied technologies</a:t>
            </a:r>
          </a:p>
          <a:p>
            <a:pPr lvl="2"/>
            <a:r>
              <a:rPr lang="en-US" dirty="0">
                <a:latin typeface="Arial" charset="0"/>
                <a:ea typeface="ＭＳ Ｐゴシック"/>
              </a:rPr>
              <a:t>Web Processing Service (PyWPS), </a:t>
            </a:r>
            <a:r>
              <a:rPr lang="en-US" dirty="0" smtClean="0">
                <a:latin typeface="Arial" charset="0"/>
                <a:ea typeface="ＭＳ Ｐゴシック"/>
              </a:rPr>
              <a:t>Web </a:t>
            </a:r>
            <a:r>
              <a:rPr lang="en-US" dirty="0">
                <a:latin typeface="Arial" charset="0"/>
                <a:ea typeface="ＭＳ Ｐゴシック"/>
              </a:rPr>
              <a:t>Map Service (ADAGUC</a:t>
            </a:r>
            <a:r>
              <a:rPr lang="en-US" dirty="0" smtClean="0">
                <a:latin typeface="Arial" charset="0"/>
                <a:ea typeface="ＭＳ Ｐゴシック"/>
              </a:rPr>
              <a:t>), OPeNDAP (THREDDS)</a:t>
            </a:r>
          </a:p>
          <a:p>
            <a:pPr lvl="2"/>
            <a:endParaRPr lang="en-US" dirty="0">
              <a:latin typeface="Arial" charset="0"/>
              <a:ea typeface="ＭＳ Ｐゴシック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ADAGUC WMS can be used to visualize local and remote files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PyWPS with ICCLIM is suitable as generic processing framework for climate indices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OPeNDAP can be used to access small bits of large files over the internet quickly</a:t>
            </a:r>
          </a:p>
          <a:p>
            <a:pPr lvl="1"/>
            <a:endParaRPr lang="en-US" dirty="0" smtClean="0">
              <a:latin typeface="Arial" charset="0"/>
              <a:ea typeface="ＭＳ Ｐゴシック"/>
            </a:endParaRPr>
          </a:p>
          <a:p>
            <a:r>
              <a:rPr lang="en-US" dirty="0" smtClean="0">
                <a:latin typeface="Arial" charset="0"/>
                <a:ea typeface="ＭＳ Ｐゴシック"/>
              </a:rPr>
              <a:t>Next steps: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Improve user interface </a:t>
            </a:r>
            <a:r>
              <a:rPr lang="en-US" dirty="0" smtClean="0">
                <a:latin typeface="Arial" charset="0"/>
                <a:ea typeface="ＭＳ Ｐゴシック"/>
                <a:sym typeface="Wingdings" pitchFamily="2" charset="2"/>
              </a:rPr>
              <a:t> make more user friendly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  <a:sym typeface="Wingdings" pitchFamily="2" charset="2"/>
              </a:rPr>
              <a:t>Finalize the connection to the University of Cantabria downscaling portal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Climate indices calculation wizard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… see the roadmap!</a:t>
            </a:r>
          </a:p>
          <a:p>
            <a:endParaRPr lang="en-US" dirty="0" smtClean="0">
              <a:latin typeface="Arial" charset="0"/>
              <a:ea typeface="ＭＳ Ｐゴシック"/>
            </a:endParaRPr>
          </a:p>
          <a:p>
            <a:endParaRPr lang="en-US" dirty="0" smtClean="0">
              <a:latin typeface="Arial" charset="0"/>
              <a:ea typeface="ＭＳ Ｐゴシック"/>
            </a:endParaRPr>
          </a:p>
          <a:p>
            <a:pPr lvl="1"/>
            <a:endParaRPr lang="en-US" dirty="0" smtClean="0">
              <a:latin typeface="Arial" charset="0"/>
              <a:ea typeface="ＭＳ Ｐゴシック"/>
            </a:endParaRPr>
          </a:p>
          <a:p>
            <a:pPr lvl="1"/>
            <a:endParaRPr lang="en-US" dirty="0" smtClean="0">
              <a:latin typeface="Arial" charset="0"/>
              <a:ea typeface="ＭＳ Ｐゴシック"/>
            </a:endParaRPr>
          </a:p>
        </p:txBody>
      </p:sp>
      <p:sp>
        <p:nvSpPr>
          <p:cNvPr id="30722" name="Title 2"/>
          <p:cNvSpPr>
            <a:spLocks noGrp="1"/>
          </p:cNvSpPr>
          <p:nvPr>
            <p:ph type="title"/>
          </p:nvPr>
        </p:nvSpPr>
        <p:spPr bwMode="auto">
          <a:xfrm>
            <a:off x="459971" y="836712"/>
            <a:ext cx="45847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ea typeface="ＭＳ Ｐゴシック"/>
              </a:rPr>
              <a:t>Conclusion and next steps</a:t>
            </a:r>
            <a:endParaRPr lang="nl-NL" dirty="0" smtClean="0">
              <a:latin typeface="Arial" charset="0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 txBox="1">
            <a:spLocks noChangeArrowheads="1"/>
          </p:cNvSpPr>
          <p:nvPr/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5400" b="1" dirty="0">
                <a:solidFill>
                  <a:srgbClr val="234272"/>
                </a:solidFill>
                <a:cs typeface="Arial" charset="0"/>
              </a:rPr>
              <a:t>THANK </a:t>
            </a:r>
            <a:r>
              <a:rPr lang="en-US" sz="5400" b="1" dirty="0" smtClean="0">
                <a:solidFill>
                  <a:srgbClr val="234272"/>
                </a:solidFill>
                <a:cs typeface="Arial" charset="0"/>
              </a:rPr>
              <a:t>YOU !!!</a:t>
            </a:r>
            <a:endParaRPr lang="en-US" sz="5400" b="1" dirty="0">
              <a:solidFill>
                <a:srgbClr val="234272"/>
              </a:solidFill>
              <a:cs typeface="Arial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6873" y="4077072"/>
            <a:ext cx="7010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(For detailed information please take a look at the backup slides</a:t>
            </a:r>
          </a:p>
          <a:p>
            <a:pPr algn="ctr"/>
            <a:r>
              <a:rPr lang="en-US" dirty="0" smtClean="0"/>
              <a:t> at the end of this presentation or contact maarten.plieger@knmi.nl)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5400" b="1" dirty="0" smtClean="0">
                <a:solidFill>
                  <a:srgbClr val="234272"/>
                </a:solidFill>
                <a:cs typeface="Arial" charset="0"/>
              </a:rPr>
              <a:t>(END)</a:t>
            </a:r>
            <a:endParaRPr lang="en-US" sz="5400" b="1" dirty="0">
              <a:solidFill>
                <a:srgbClr val="23427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OPeNDAP is the name of the organization and the name of the protocol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Open-source Project for a Network Data Access Protocol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Data is stored at remote server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Data model is similar to NetCDF’s data model (with differences)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N-dimensional array container, with variables, dimensions and attributes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Only requested pieces of data are sent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Accessing small pieces of large files on a remote server can still be quick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Data is requested based on sub-setting along dimensions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OPeNDAP resources can be opened locally on your computer as if it were local files using the NetCDF library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Local files versus remote files is transparent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The concept of a file is gone, an OPeNDAP endpoint can represent thousands of files aggregated along a dimension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E.g. Usually concatenate a large time series observation to one endpoint using the time dimension</a:t>
            </a:r>
            <a:endParaRPr lang="nl-NL" smtClean="0">
              <a:latin typeface="Arial" charset="0"/>
              <a:ea typeface="ＭＳ Ｐゴシック"/>
              <a:hlinkClick r:id="rId2"/>
            </a:endParaRPr>
          </a:p>
          <a:p>
            <a:endParaRPr lang="nl-NL" smtClean="0">
              <a:latin typeface="Arial" charset="0"/>
              <a:ea typeface="ＭＳ Ｐゴシック"/>
            </a:endParaRPr>
          </a:p>
        </p:txBody>
      </p:sp>
      <p:sp>
        <p:nvSpPr>
          <p:cNvPr id="17410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OPeNDAP</a:t>
            </a:r>
            <a:endParaRPr lang="nl-NL" smtClean="0">
              <a:latin typeface="Arial" charset="0"/>
              <a:ea typeface="ＭＳ Ｐゴシック"/>
            </a:endParaRPr>
          </a:p>
        </p:txBody>
      </p:sp>
      <p:sp>
        <p:nvSpPr>
          <p:cNvPr id="17411" name="Text Placeholder 3"/>
          <p:cNvSpPr>
            <a:spLocks noGrp="1"/>
          </p:cNvSpPr>
          <p:nvPr>
            <p:ph type="body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ＭＳ Ｐゴシック"/>
              </a:rPr>
              <a:t>What is it and what can it do?</a:t>
            </a:r>
            <a:endParaRPr lang="nl-NL" dirty="0" smtClean="0">
              <a:latin typeface="Arial" charset="0"/>
              <a:ea typeface="ＭＳ Ｐゴシック"/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914400"/>
            <a:ext cx="33528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23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2298700"/>
            <a:ext cx="8305800" cy="673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Generates visualizations of geospatial data in the form of 2D images, suitable for transfer over the internet (JPG/PNG/GIF)</a:t>
            </a:r>
            <a:endParaRPr lang="nl-NL" smtClean="0">
              <a:latin typeface="Arial" charset="0"/>
              <a:ea typeface="ＭＳ Ｐゴシック"/>
            </a:endParaRPr>
          </a:p>
        </p:txBody>
      </p:sp>
      <p:sp>
        <p:nvSpPr>
          <p:cNvPr id="18434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Web Map Service</a:t>
            </a:r>
            <a:endParaRPr lang="nl-NL" smtClean="0">
              <a:latin typeface="Arial" charset="0"/>
              <a:ea typeface="ＭＳ Ｐゴシック"/>
            </a:endParaRPr>
          </a:p>
        </p:txBody>
      </p:sp>
      <p:sp>
        <p:nvSpPr>
          <p:cNvPr id="18435" name="Text Placeholder 3"/>
          <p:cNvSpPr>
            <a:spLocks noGrp="1"/>
          </p:cNvSpPr>
          <p:nvPr>
            <p:ph type="body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What is it and what can it do?</a:t>
            </a:r>
            <a:endParaRPr lang="nl-NL" smtClean="0">
              <a:latin typeface="Arial" charset="0"/>
              <a:ea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0" y="2667000"/>
            <a:ext cx="2825750" cy="338296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2895600"/>
            <a:ext cx="5410200" cy="28495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REST based:</a:t>
            </a:r>
          </a:p>
          <a:p>
            <a:pPr lvl="1">
              <a:defRPr/>
            </a:pPr>
            <a:r>
              <a:rPr lang="en-US" dirty="0" smtClean="0"/>
              <a:t>Compose </a:t>
            </a:r>
            <a:r>
              <a:rPr lang="en-US" dirty="0"/>
              <a:t>an URL with key value pairs, </a:t>
            </a:r>
            <a:endParaRPr lang="en-US" dirty="0" smtClean="0"/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and you </a:t>
            </a:r>
            <a:r>
              <a:rPr lang="en-US" dirty="0"/>
              <a:t>will get an image</a:t>
            </a:r>
            <a:r>
              <a:rPr lang="en-US" dirty="0" smtClean="0"/>
              <a:t>!</a:t>
            </a:r>
          </a:p>
          <a:p>
            <a:pPr>
              <a:defRPr/>
            </a:pPr>
            <a:r>
              <a:rPr lang="en-US" dirty="0" smtClean="0"/>
              <a:t>Standard is developed and maintained by the Open Geospatial Consortium </a:t>
            </a:r>
          </a:p>
          <a:p>
            <a:pPr>
              <a:defRPr/>
            </a:pPr>
            <a:r>
              <a:rPr lang="en-US" dirty="0" smtClean="0"/>
              <a:t>Generated images are geo-referenced</a:t>
            </a:r>
          </a:p>
          <a:p>
            <a:pPr lvl="1">
              <a:defRPr/>
            </a:pPr>
            <a:r>
              <a:rPr lang="en-US" dirty="0" smtClean="0"/>
              <a:t>Images from several sources can be easily combined</a:t>
            </a:r>
          </a:p>
          <a:p>
            <a:pPr>
              <a:defRPr/>
            </a:pPr>
            <a:r>
              <a:rPr lang="en-US" dirty="0" smtClean="0"/>
              <a:t>Images have dimensions </a:t>
            </a:r>
          </a:p>
          <a:p>
            <a:pPr lvl="1">
              <a:defRPr/>
            </a:pPr>
            <a:r>
              <a:rPr lang="en-US" dirty="0" smtClean="0"/>
              <a:t>Time, elevation, member</a:t>
            </a:r>
          </a:p>
          <a:p>
            <a:pPr>
              <a:defRPr/>
            </a:pPr>
            <a:r>
              <a:rPr lang="en-US" dirty="0" smtClean="0"/>
              <a:t>WMS services can be viewed in many web based clients</a:t>
            </a:r>
          </a:p>
          <a:p>
            <a:pPr lvl="1">
              <a:defRPr/>
            </a:pPr>
            <a:r>
              <a:rPr lang="en-US" dirty="0" smtClean="0"/>
              <a:t>OpenLayers, Leaflet, GoogleMaps, ADAGUC viewer, …</a:t>
            </a:r>
          </a:p>
          <a:p>
            <a:pPr marL="457200" lvl="1" indent="0">
              <a:buFont typeface="Arial" charset="0"/>
              <a:buNone/>
              <a:defRPr/>
            </a:pPr>
            <a:endParaRPr lang="nl-NL" dirty="0"/>
          </a:p>
        </p:txBody>
      </p:sp>
      <p:sp>
        <p:nvSpPr>
          <p:cNvPr id="9" name="Right Arrow 8"/>
          <p:cNvSpPr/>
          <p:nvPr/>
        </p:nvSpPr>
        <p:spPr>
          <a:xfrm>
            <a:off x="5334000" y="3886200"/>
            <a:ext cx="609600" cy="533400"/>
          </a:xfrm>
          <a:prstGeom prst="rightArrow">
            <a:avLst/>
          </a:prstGeom>
          <a:solidFill>
            <a:srgbClr val="7C9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2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1728788" y="5562600"/>
            <a:ext cx="5259387" cy="496888"/>
          </a:xfrm>
          <a:prstGeom prst="roundRect">
            <a:avLst>
              <a:gd name="adj" fmla="val 3699"/>
            </a:avLst>
          </a:prstGeom>
          <a:solidFill>
            <a:srgbClr val="E7E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0482" name="Title 2"/>
          <p:cNvSpPr>
            <a:spLocks noGrp="1"/>
          </p:cNvSpPr>
          <p:nvPr>
            <p:ph type="title"/>
          </p:nvPr>
        </p:nvSpPr>
        <p:spPr bwMode="auto">
          <a:xfrm>
            <a:off x="460375" y="1084263"/>
            <a:ext cx="6702425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ADAGUC Web Map and Web Coverage server</a:t>
            </a:r>
            <a:endParaRPr lang="nl-NL" smtClean="0">
              <a:latin typeface="Arial" charset="0"/>
              <a:ea typeface="ＭＳ Ｐゴシック"/>
            </a:endParaRPr>
          </a:p>
        </p:txBody>
      </p:sp>
      <p:sp>
        <p:nvSpPr>
          <p:cNvPr id="20483" name="Text Placeholder 3"/>
          <p:cNvSpPr>
            <a:spLocks noGrp="1"/>
          </p:cNvSpPr>
          <p:nvPr>
            <p:ph type="body" idx="13"/>
          </p:nvPr>
        </p:nvSpPr>
        <p:spPr bwMode="auto">
          <a:xfrm>
            <a:off x="457200" y="1698625"/>
            <a:ext cx="7696200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Geographical visualization framework using open standards and formats</a:t>
            </a:r>
            <a:endParaRPr lang="nl-NL" smtClean="0">
              <a:latin typeface="Arial" charset="0"/>
              <a:ea typeface="ＭＳ Ｐゴシック"/>
            </a:endParaRPr>
          </a:p>
        </p:txBody>
      </p:sp>
      <p:grpSp>
        <p:nvGrpSpPr>
          <p:cNvPr id="20485" name="Group 49"/>
          <p:cNvGrpSpPr>
            <a:grpSpLocks/>
          </p:cNvGrpSpPr>
          <p:nvPr/>
        </p:nvGrpSpPr>
        <p:grpSpPr bwMode="auto">
          <a:xfrm>
            <a:off x="446088" y="2057400"/>
            <a:ext cx="8240712" cy="3244850"/>
            <a:chOff x="228600" y="2182714"/>
            <a:chExt cx="8610600" cy="3456086"/>
          </a:xfrm>
        </p:grpSpPr>
        <p:sp>
          <p:nvSpPr>
            <p:cNvPr id="39" name="Rounded Rectangle 38"/>
            <p:cNvSpPr/>
            <p:nvPr/>
          </p:nvSpPr>
          <p:spPr>
            <a:xfrm>
              <a:off x="6409124" y="2737311"/>
              <a:ext cx="2430076" cy="2879509"/>
            </a:xfrm>
            <a:prstGeom prst="roundRect">
              <a:avLst>
                <a:gd name="adj" fmla="val 3699"/>
              </a:avLst>
            </a:prstGeom>
            <a:solidFill>
              <a:srgbClr val="FFFF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28600" y="2759292"/>
              <a:ext cx="2430076" cy="2879508"/>
            </a:xfrm>
            <a:prstGeom prst="roundRect">
              <a:avLst>
                <a:gd name="adj" fmla="val 3699"/>
              </a:avLst>
            </a:prstGeom>
            <a:solidFill>
              <a:srgbClr val="C9FFA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361989" y="2737311"/>
              <a:ext cx="2428418" cy="2879509"/>
            </a:xfrm>
            <a:prstGeom prst="roundRect">
              <a:avLst>
                <a:gd name="adj" fmla="val 3699"/>
              </a:avLst>
            </a:prstGeom>
            <a:solidFill>
              <a:srgbClr val="E7E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grpSp>
          <p:nvGrpSpPr>
            <p:cNvPr id="20494" name="Group 9"/>
            <p:cNvGrpSpPr>
              <a:grpSpLocks/>
            </p:cNvGrpSpPr>
            <p:nvPr/>
          </p:nvGrpSpPr>
          <p:grpSpPr bwMode="auto">
            <a:xfrm>
              <a:off x="3974850" y="3846375"/>
              <a:ext cx="1168400" cy="1176337"/>
              <a:chOff x="2362" y="2065"/>
              <a:chExt cx="942" cy="936"/>
            </a:xfrm>
          </p:grpSpPr>
          <p:pic>
            <p:nvPicPr>
              <p:cNvPr id="20524" name="Picture 10" descr="serverLogo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362" y="2065"/>
                <a:ext cx="880" cy="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5" name="Picture 11" descr="calculator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01" y="2455"/>
                <a:ext cx="40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 flipH="1">
              <a:off x="7949312" y="3532050"/>
              <a:ext cx="6937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14"/>
            <p:cNvSpPr>
              <a:spLocks noChangeShapeType="1"/>
            </p:cNvSpPr>
            <p:nvPr/>
          </p:nvSpPr>
          <p:spPr bwMode="auto">
            <a:xfrm>
              <a:off x="8296975" y="3444737"/>
              <a:ext cx="1587" cy="558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Oval 15"/>
            <p:cNvSpPr>
              <a:spLocks noChangeArrowheads="1"/>
            </p:cNvSpPr>
            <p:nvPr/>
          </p:nvSpPr>
          <p:spPr bwMode="auto">
            <a:xfrm flipH="1">
              <a:off x="8122350" y="3060562"/>
              <a:ext cx="347662" cy="3698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altLang="nl-NL" sz="26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0498" name="Line 16"/>
            <p:cNvSpPr>
              <a:spLocks noChangeShapeType="1"/>
            </p:cNvSpPr>
            <p:nvPr/>
          </p:nvSpPr>
          <p:spPr bwMode="auto">
            <a:xfrm>
              <a:off x="8296975" y="4016237"/>
              <a:ext cx="346075" cy="3667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17"/>
            <p:cNvSpPr>
              <a:spLocks noChangeShapeType="1"/>
            </p:cNvSpPr>
            <p:nvPr/>
          </p:nvSpPr>
          <p:spPr bwMode="auto">
            <a:xfrm flipV="1">
              <a:off x="7949312" y="4014650"/>
              <a:ext cx="347663" cy="368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Text Box 18"/>
            <p:cNvSpPr txBox="1">
              <a:spLocks noChangeArrowheads="1"/>
            </p:cNvSpPr>
            <p:nvPr/>
          </p:nvSpPr>
          <p:spPr bwMode="auto">
            <a:xfrm flipH="1">
              <a:off x="7162800" y="5229087"/>
              <a:ext cx="89960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nl-NL" altLang="nl-NL" sz="2000">
                  <a:solidFill>
                    <a:srgbClr val="000000"/>
                  </a:solidFill>
                  <a:latin typeface="Verdana" pitchFamily="34" charset="0"/>
                </a:rPr>
                <a:t>Users</a:t>
              </a:r>
            </a:p>
          </p:txBody>
        </p:sp>
        <p:sp>
          <p:nvSpPr>
            <p:cNvPr id="20501" name="Text Box 20"/>
            <p:cNvSpPr txBox="1">
              <a:spLocks noChangeArrowheads="1"/>
            </p:cNvSpPr>
            <p:nvPr/>
          </p:nvSpPr>
          <p:spPr bwMode="auto">
            <a:xfrm flipH="1">
              <a:off x="6340574" y="2862650"/>
              <a:ext cx="1758413" cy="78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nl-NL" altLang="nl-NL" sz="1400">
                  <a:solidFill>
                    <a:srgbClr val="000000"/>
                  </a:solidFill>
                  <a:latin typeface="Verdana" pitchFamily="34" charset="0"/>
                </a:rPr>
                <a:t>Images</a:t>
              </a:r>
            </a:p>
            <a:p>
              <a:pPr algn="ctr" eaLnBrk="0" hangingPunct="0"/>
              <a:r>
                <a:rPr lang="en-US" altLang="nl-NL" sz="1400">
                  <a:solidFill>
                    <a:srgbClr val="000000"/>
                  </a:solidFill>
                  <a:latin typeface="Verdana" pitchFamily="34" charset="0"/>
                </a:rPr>
                <a:t>Time series</a:t>
              </a:r>
              <a:endParaRPr lang="nl-NL" altLang="nl-NL" sz="140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en-US" altLang="nl-NL" sz="1400">
                  <a:solidFill>
                    <a:srgbClr val="000000"/>
                  </a:solidFill>
                  <a:latin typeface="Verdana" pitchFamily="34" charset="0"/>
                </a:rPr>
                <a:t>GIS</a:t>
              </a:r>
              <a:endParaRPr lang="nl-NL" altLang="nl-NL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20502" name="Picture 2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38037" y="3727312"/>
              <a:ext cx="701675" cy="52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2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80950" y="4108312"/>
              <a:ext cx="698500" cy="52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2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50850" y="4495662"/>
              <a:ext cx="698500" cy="52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Picture 25" descr="http://www.unidata.ucar.edu/software/netcdf/netcdf1_sm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9637" y="3388460"/>
              <a:ext cx="863600" cy="643652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  <p:sp>
          <p:nvSpPr>
            <p:cNvPr id="20506" name="Text Box 26"/>
            <p:cNvSpPr txBox="1">
              <a:spLocks noChangeArrowheads="1"/>
            </p:cNvSpPr>
            <p:nvPr/>
          </p:nvSpPr>
          <p:spPr bwMode="auto">
            <a:xfrm>
              <a:off x="1004637" y="5272087"/>
              <a:ext cx="7239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nl-NL" altLang="nl-NL">
                  <a:solidFill>
                    <a:srgbClr val="000000"/>
                  </a:solidFill>
                  <a:latin typeface="Verdana" pitchFamily="34" charset="0"/>
                </a:rPr>
                <a:t>Data</a:t>
              </a:r>
            </a:p>
          </p:txBody>
        </p:sp>
        <p:sp>
          <p:nvSpPr>
            <p:cNvPr id="20507" name="Text Box 28"/>
            <p:cNvSpPr txBox="1">
              <a:spLocks noChangeArrowheads="1"/>
            </p:cNvSpPr>
            <p:nvPr/>
          </p:nvSpPr>
          <p:spPr bwMode="auto">
            <a:xfrm>
              <a:off x="4087813" y="5219562"/>
              <a:ext cx="9413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nl-NL" altLang="nl-NL">
                  <a:solidFill>
                    <a:srgbClr val="000000"/>
                  </a:solidFill>
                  <a:latin typeface="Verdana" pitchFamily="34" charset="0"/>
                </a:rPr>
                <a:t>Server</a:t>
              </a:r>
            </a:p>
          </p:txBody>
        </p:sp>
        <p:grpSp>
          <p:nvGrpSpPr>
            <p:cNvPr id="20508" name="Group 35"/>
            <p:cNvGrpSpPr>
              <a:grpSpLocks/>
            </p:cNvGrpSpPr>
            <p:nvPr/>
          </p:nvGrpSpPr>
          <p:grpSpPr bwMode="auto">
            <a:xfrm>
              <a:off x="1461837" y="3019287"/>
              <a:ext cx="1030288" cy="1241425"/>
              <a:chOff x="1408112" y="3238500"/>
              <a:chExt cx="1030288" cy="1241425"/>
            </a:xfrm>
          </p:grpSpPr>
          <p:pic>
            <p:nvPicPr>
              <p:cNvPr id="20521" name="Picture 27" descr="http://knovelblogs.com/wp-content/uploads/2012/11/dataprocessing.jp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408113" y="3238500"/>
                <a:ext cx="1030287" cy="630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2" name="Picture 33" descr="http://knovelblogs.com/wp-content/uploads/2012/11/dataprocessing.jpg"/>
              <p:cNvPicPr>
                <a:picLocks noChangeAspect="1" noChangeArrowheads="1"/>
              </p:cNvPicPr>
              <p:nvPr/>
            </p:nvPicPr>
            <p:blipFill>
              <a:blip r:embed="rId8">
                <a:lum contrast="6000"/>
              </a:blip>
              <a:srcRect/>
              <a:stretch>
                <a:fillRect/>
              </a:stretch>
            </p:blipFill>
            <p:spPr bwMode="auto">
              <a:xfrm>
                <a:off x="1408112" y="3851275"/>
                <a:ext cx="1030288" cy="62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3" name="Picture 35" descr="kaartenbak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600200" y="3535363"/>
                <a:ext cx="639762" cy="62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9" name="Picture 3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81400" y="2836724"/>
              <a:ext cx="2043112" cy="814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Oval 31"/>
            <p:cNvSpPr/>
            <p:nvPr/>
          </p:nvSpPr>
          <p:spPr>
            <a:xfrm>
              <a:off x="8220485" y="3163404"/>
              <a:ext cx="46445" cy="45653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nl-NL" sz="2600" u="sng"/>
            </a:p>
          </p:txBody>
        </p:sp>
        <p:sp>
          <p:nvSpPr>
            <p:cNvPr id="33" name="Oval 32"/>
            <p:cNvSpPr/>
            <p:nvPr/>
          </p:nvSpPr>
          <p:spPr>
            <a:xfrm>
              <a:off x="8328303" y="3163404"/>
              <a:ext cx="44787" cy="45653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nl-NL" sz="2600" u="sng"/>
            </a:p>
          </p:txBody>
        </p:sp>
        <p:pic>
          <p:nvPicPr>
            <p:cNvPr id="20512" name="Picture 34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75500" y="4191000"/>
              <a:ext cx="1319737" cy="595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ight Arrow 39"/>
            <p:cNvSpPr/>
            <p:nvPr/>
          </p:nvSpPr>
          <p:spPr>
            <a:xfrm>
              <a:off x="2756544" y="3956410"/>
              <a:ext cx="464452" cy="458218"/>
            </a:xfrm>
            <a:prstGeom prst="rightArrow">
              <a:avLst/>
            </a:prstGeom>
            <a:solidFill>
              <a:srgbClr val="7C9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5875004" y="3947956"/>
              <a:ext cx="464452" cy="458219"/>
            </a:xfrm>
            <a:prstGeom prst="rightArrow">
              <a:avLst/>
            </a:prstGeom>
            <a:solidFill>
              <a:srgbClr val="7C9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43" name="Block Arc 42"/>
            <p:cNvSpPr/>
            <p:nvPr/>
          </p:nvSpPr>
          <p:spPr>
            <a:xfrm rot="10800000">
              <a:off x="8202238" y="3209057"/>
              <a:ext cx="189098" cy="147103"/>
            </a:xfrm>
            <a:prstGeom prst="blockArc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44" name="Block Arc 43"/>
            <p:cNvSpPr/>
            <p:nvPr/>
          </p:nvSpPr>
          <p:spPr>
            <a:xfrm>
              <a:off x="2671947" y="2571608"/>
              <a:ext cx="685067" cy="228265"/>
            </a:xfrm>
            <a:prstGeom prst="blockArc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0517" name="TextBox 45"/>
            <p:cNvSpPr txBox="1">
              <a:spLocks noChangeArrowheads="1"/>
            </p:cNvSpPr>
            <p:nvPr/>
          </p:nvSpPr>
          <p:spPr bwMode="auto">
            <a:xfrm>
              <a:off x="2672400" y="2209800"/>
              <a:ext cx="765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DATA</a:t>
              </a: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20518" name="TextBox 46"/>
            <p:cNvSpPr txBox="1">
              <a:spLocks noChangeArrowheads="1"/>
            </p:cNvSpPr>
            <p:nvPr/>
          </p:nvSpPr>
          <p:spPr bwMode="auto">
            <a:xfrm>
              <a:off x="5410200" y="2182714"/>
              <a:ext cx="13516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WMS/WCS</a:t>
              </a: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48" name="Block Arc 47"/>
            <p:cNvSpPr/>
            <p:nvPr/>
          </p:nvSpPr>
          <p:spPr>
            <a:xfrm>
              <a:off x="5725716" y="2569918"/>
              <a:ext cx="683407" cy="228263"/>
            </a:xfrm>
            <a:prstGeom prst="blockArc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0520" name="Text Box 20"/>
            <p:cNvSpPr txBox="1">
              <a:spLocks noChangeArrowheads="1"/>
            </p:cNvSpPr>
            <p:nvPr/>
          </p:nvSpPr>
          <p:spPr bwMode="auto">
            <a:xfrm flipH="1">
              <a:off x="495547" y="4724400"/>
              <a:ext cx="18961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nl-NL" sz="1200">
                  <a:solidFill>
                    <a:srgbClr val="000000"/>
                  </a:solidFill>
                  <a:latin typeface="Verdana" pitchFamily="34" charset="0"/>
                </a:rPr>
                <a:t>Climate and Forecast Conventions</a:t>
              </a:r>
              <a:endParaRPr lang="nl-NL" altLang="nl-NL" sz="12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pic>
        <p:nvPicPr>
          <p:cNvPr id="20486" name="Picture 5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78100" y="5562600"/>
            <a:ext cx="10795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51"/>
          <p:cNvSpPr txBox="1">
            <a:spLocks noChangeArrowheads="1"/>
          </p:cNvSpPr>
          <p:nvPr/>
        </p:nvSpPr>
        <p:spPr bwMode="auto">
          <a:xfrm>
            <a:off x="6019800" y="5638800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234272"/>
                </a:solidFill>
              </a:rPr>
              <a:t>WMS</a:t>
            </a:r>
            <a:endParaRPr lang="nl-NL">
              <a:solidFill>
                <a:srgbClr val="234272"/>
              </a:solidFill>
            </a:endParaRPr>
          </a:p>
        </p:txBody>
      </p:sp>
      <p:pic>
        <p:nvPicPr>
          <p:cNvPr id="20488" name="Picture 5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5726113"/>
            <a:ext cx="5334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ight Arrow 53"/>
          <p:cNvSpPr/>
          <p:nvPr/>
        </p:nvSpPr>
        <p:spPr>
          <a:xfrm>
            <a:off x="3968750" y="5594350"/>
            <a:ext cx="1212850" cy="458788"/>
          </a:xfrm>
          <a:prstGeom prst="rightArrow">
            <a:avLst/>
          </a:prstGeom>
          <a:solidFill>
            <a:srgbClr val="7C9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0490" name="TextBox 54"/>
          <p:cNvSpPr txBox="1">
            <a:spLocks noChangeArrowheads="1"/>
          </p:cNvSpPr>
          <p:nvPr/>
        </p:nvSpPr>
        <p:spPr bwMode="auto">
          <a:xfrm>
            <a:off x="1804988" y="5638800"/>
            <a:ext cx="63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e.g.:</a:t>
            </a: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2116138"/>
            <a:ext cx="8229600" cy="38274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C++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NetCDF CF datafiles: grids / RGBA images / point data / swath vector data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Multidimensional (time, elevation, ensemble members, etc): 4D, 5D, 6D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Aggregate files by any dimension, supporting many files (100000+)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Implements MetOcean best practices reference_time and elevation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Preconfigurable styling (based on standard_name attribute)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Autoconfigurable for example for visualization of WPS output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Fast reprojection / regridding of large files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Extensions: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GetReferenceTimes request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GetFeatureInfo/GetPointValue</a:t>
            </a:r>
          </a:p>
          <a:p>
            <a:pPr lvl="2"/>
            <a:r>
              <a:rPr lang="en-US" smtClean="0">
                <a:latin typeface="Arial" charset="0"/>
                <a:ea typeface="ＭＳ Ｐゴシック"/>
              </a:rPr>
              <a:t>Can also return timeseries data in JSON/JSONP</a:t>
            </a:r>
          </a:p>
          <a:p>
            <a:pPr lvl="2"/>
            <a:r>
              <a:rPr lang="en-US" smtClean="0">
                <a:latin typeface="Arial" charset="0"/>
                <a:ea typeface="ＭＳ Ｐゴシック"/>
              </a:rPr>
              <a:t>Multiple dimension values (e.g. elevation=* returns data for all elevations)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The GetMap extensions found in ncWMS 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Showlegend, showscalebar, title and subtitle options</a:t>
            </a:r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ADAGUC software</a:t>
            </a:r>
            <a:endParaRPr lang="nl-NL" smtClean="0">
              <a:latin typeface="Arial" charset="0"/>
              <a:ea typeface="ＭＳ Ｐゴシック"/>
            </a:endParaRPr>
          </a:p>
        </p:txBody>
      </p:sp>
      <p:sp>
        <p:nvSpPr>
          <p:cNvPr id="21507" name="Text Placeholder 3"/>
          <p:cNvSpPr>
            <a:spLocks noGrp="1"/>
          </p:cNvSpPr>
          <p:nvPr>
            <p:ph type="body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Server details:</a:t>
            </a:r>
            <a:endParaRPr lang="nl-NL" smtClean="0">
              <a:latin typeface="Arial" charset="0"/>
              <a:ea typeface="ＭＳ Ｐゴシック"/>
            </a:endParaRPr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906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server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0"/>
            <a:ext cx="10445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94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2298700"/>
            <a:ext cx="5791200" cy="3827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Supports WMS 1.1.1 and WMS 1.3.0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Tested with geoserver, ncwms, mapserver and adaguc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Display legends, select styles, select dimensions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Enables download/manipulation from WCS services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Mapping component is embeddable in other web pages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Mapping component is plain JavaScript, 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Rich interface uses ExtJS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Portals main purpose: 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A simple way of combining layers from various WMS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In space and time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Visible via </a:t>
            </a:r>
            <a:r>
              <a:rPr lang="en-US" smtClean="0">
                <a:latin typeface="Arial" charset="0"/>
                <a:ea typeface="ＭＳ Ｐゴシック"/>
                <a:hlinkClick r:id="rId2"/>
              </a:rPr>
              <a:t>http://adaguc.knmi.nl</a:t>
            </a:r>
            <a:r>
              <a:rPr lang="en-US" smtClean="0">
                <a:latin typeface="Arial" charset="0"/>
                <a:ea typeface="ＭＳ Ｐゴシック"/>
              </a:rPr>
              <a:t>, with demonstration data</a:t>
            </a:r>
          </a:p>
          <a:p>
            <a:r>
              <a:rPr lang="en-US" smtClean="0">
                <a:latin typeface="Arial" charset="0"/>
                <a:ea typeface="ＭＳ Ｐゴシック"/>
              </a:rPr>
              <a:t>Released as open source in June 2013 </a:t>
            </a:r>
            <a:endParaRPr lang="nl-NL" smtClean="0">
              <a:latin typeface="Arial" charset="0"/>
              <a:ea typeface="ＭＳ Ｐゴシック"/>
            </a:endParaRPr>
          </a:p>
        </p:txBody>
      </p:sp>
      <p:sp>
        <p:nvSpPr>
          <p:cNvPr id="22530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ADAGUC software</a:t>
            </a:r>
            <a:endParaRPr lang="nl-NL" smtClean="0">
              <a:latin typeface="Arial" charset="0"/>
              <a:ea typeface="ＭＳ Ｐゴシック"/>
            </a:endParaRPr>
          </a:p>
        </p:txBody>
      </p:sp>
      <p:sp>
        <p:nvSpPr>
          <p:cNvPr id="22531" name="Text Placeholder 3"/>
          <p:cNvSpPr>
            <a:spLocks noGrp="1"/>
          </p:cNvSpPr>
          <p:nvPr>
            <p:ph type="body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Viewer details:</a:t>
            </a:r>
            <a:endParaRPr lang="nl-NL" smtClean="0">
              <a:latin typeface="Arial" charset="0"/>
              <a:ea typeface="ＭＳ Ｐゴシック"/>
            </a:endParaRPr>
          </a:p>
        </p:txBody>
      </p:sp>
      <p:pic>
        <p:nvPicPr>
          <p:cNvPr id="2253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906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0900" y="1319213"/>
            <a:ext cx="3060700" cy="27193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900" y="4191000"/>
            <a:ext cx="3060700" cy="1671638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6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1" y="2298701"/>
            <a:ext cx="4402831" cy="3827463"/>
          </a:xfrm>
        </p:spPr>
        <p:txBody>
          <a:bodyPr>
            <a:noAutofit/>
          </a:bodyPr>
          <a:lstStyle/>
          <a:p>
            <a:r>
              <a:rPr lang="en-US" dirty="0"/>
              <a:t>Dedicated to the climate impact community: based on 21 use cases from </a:t>
            </a:r>
            <a:r>
              <a:rPr lang="en-US" dirty="0" err="1"/>
              <a:t>e.g</a:t>
            </a:r>
            <a:r>
              <a:rPr lang="en-US" dirty="0"/>
              <a:t>, </a:t>
            </a:r>
            <a:r>
              <a:rPr lang="en-US" dirty="0" err="1"/>
              <a:t>Deltares</a:t>
            </a:r>
            <a:r>
              <a:rPr lang="en-US" dirty="0"/>
              <a:t>, </a:t>
            </a:r>
            <a:r>
              <a:rPr lang="en-US" dirty="0" err="1"/>
              <a:t>Alterra</a:t>
            </a:r>
            <a:r>
              <a:rPr lang="en-US" dirty="0"/>
              <a:t>, </a:t>
            </a:r>
            <a:r>
              <a:rPr lang="en-US" dirty="0" err="1"/>
              <a:t>UvA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Dissemination of model results from both global and regional model experiments</a:t>
            </a:r>
          </a:p>
          <a:p>
            <a:endParaRPr lang="en-US" dirty="0"/>
          </a:p>
          <a:p>
            <a:r>
              <a:rPr lang="en-US" dirty="0"/>
              <a:t>Extensive documentation for impact modelers: guidelines, warnings, do’s and don’ts</a:t>
            </a:r>
          </a:p>
          <a:p>
            <a:endParaRPr lang="en-US" dirty="0"/>
          </a:p>
          <a:p>
            <a:r>
              <a:rPr lang="en-US" dirty="0"/>
              <a:t>Facilitates interaction between climate modelers, companies and climate services</a:t>
            </a:r>
          </a:p>
          <a:p>
            <a:endParaRPr lang="en-US" dirty="0"/>
          </a:p>
          <a:p>
            <a:r>
              <a:rPr lang="en-US" dirty="0"/>
              <a:t>Search, visualize and compute: from Petabyte to megabyte size reduction, drill down to the information needed, downscaling and indices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IS-ENES2 climate4impact.eu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http://climate4impact.eu/</a:t>
            </a:r>
            <a:endParaRPr lang="nl-NL" dirty="0"/>
          </a:p>
        </p:txBody>
      </p:sp>
      <p:pic>
        <p:nvPicPr>
          <p:cNvPr id="7" name="Picture 8" descr="M:\My Documents\IS-ENES2\c4i_20140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029" y="1876569"/>
            <a:ext cx="3856459" cy="34246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4"/>
          <p:cNvSpPr txBox="1">
            <a:spLocks noChangeArrowheads="1"/>
          </p:cNvSpPr>
          <p:nvPr/>
        </p:nvSpPr>
        <p:spPr bwMode="auto">
          <a:xfrm>
            <a:off x="5148064" y="5311240"/>
            <a:ext cx="40359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600" u="sng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600" u="sng">
                <a:solidFill>
                  <a:srgbClr val="000000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u="sng">
                <a:solidFill>
                  <a:srgbClr val="000000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u="sng">
                <a:solidFill>
                  <a:srgbClr val="000000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u="sng">
                <a:solidFill>
                  <a:srgbClr val="000000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u="sng">
                <a:solidFill>
                  <a:srgbClr val="000000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u="sng">
                <a:solidFill>
                  <a:srgbClr val="000000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u="sng">
                <a:solidFill>
                  <a:srgbClr val="000000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u="sng">
                <a:solidFill>
                  <a:srgbClr val="000000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lvl="1"/>
            <a:r>
              <a:rPr lang="en-US" sz="1200" u="none" dirty="0">
                <a:solidFill>
                  <a:schemeClr val="tx1"/>
                </a:solidFill>
                <a:latin typeface="+mn-lt"/>
              </a:rPr>
              <a:t>Builds on and contributes to ESGF global infrastructure:</a:t>
            </a:r>
          </a:p>
        </p:txBody>
      </p:sp>
      <p:pic>
        <p:nvPicPr>
          <p:cNvPr id="9" name="Picture 61" descr="ESGF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18098"/>
            <a:ext cx="2304256" cy="87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2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6372200" y="2204864"/>
            <a:ext cx="25922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2"/>
                </a:solidFill>
              </a:rPr>
              <a:t>Robust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2"/>
                </a:solidFill>
              </a:rPr>
              <a:t>Distributed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2"/>
                </a:solidFill>
              </a:rPr>
              <a:t>Data and processing</a:t>
            </a:r>
          </a:p>
          <a:p>
            <a:pPr fontAlgn="auto">
              <a:spcAft>
                <a:spcPts val="0"/>
              </a:spcAft>
            </a:pPr>
            <a:r>
              <a:rPr lang="en-US" sz="1800" dirty="0" err="1" smtClean="0">
                <a:solidFill>
                  <a:schemeClr val="tx2"/>
                </a:solidFill>
              </a:rPr>
              <a:t>IdP</a:t>
            </a:r>
            <a:r>
              <a:rPr lang="en-US" sz="1800" dirty="0" smtClean="0">
                <a:solidFill>
                  <a:schemeClr val="tx2"/>
                </a:solidFill>
              </a:rPr>
              <a:t> + Index nodes (blue)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2"/>
                </a:solidFill>
              </a:rPr>
              <a:t>Data nodes (green)</a:t>
            </a:r>
          </a:p>
          <a:p>
            <a:pPr fontAlgn="auto">
              <a:spcAft>
                <a:spcPts val="0"/>
              </a:spcAft>
            </a:pPr>
            <a:endParaRPr lang="en-US" sz="18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2"/>
                </a:solidFill>
              </a:rPr>
              <a:t>Climate4impact builds on and contributes to this global infrastructure</a:t>
            </a:r>
          </a:p>
        </p:txBody>
      </p:sp>
      <p:grpSp>
        <p:nvGrpSpPr>
          <p:cNvPr id="11" name="Group 9"/>
          <p:cNvGrpSpPr/>
          <p:nvPr/>
        </p:nvGrpSpPr>
        <p:grpSpPr>
          <a:xfrm>
            <a:off x="35496" y="1700808"/>
            <a:ext cx="6203032" cy="4589884"/>
            <a:chOff x="393700" y="12700"/>
            <a:chExt cx="8293100" cy="6350000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2788" y="211138"/>
              <a:ext cx="7654925" cy="61515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3792538" y="2024063"/>
              <a:ext cx="1471612" cy="1201737"/>
            </a:xfrm>
            <a:prstGeom prst="hexagon">
              <a:avLst>
                <a:gd name="adj" fmla="val 30614"/>
                <a:gd name="vf" fmla="val 115470"/>
              </a:avLst>
            </a:prstGeom>
            <a:solidFill>
              <a:srgbClr val="99CC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PCMDI</a:t>
              </a: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2625725" y="2636838"/>
              <a:ext cx="1473200" cy="1201737"/>
            </a:xfrm>
            <a:prstGeom prst="hexagon">
              <a:avLst>
                <a:gd name="adj" fmla="val 30647"/>
                <a:gd name="vf" fmla="val 115470"/>
              </a:avLst>
            </a:prstGeom>
            <a:solidFill>
              <a:srgbClr val="99C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NCI</a:t>
              </a: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4968875" y="2662238"/>
              <a:ext cx="1473200" cy="1200150"/>
            </a:xfrm>
            <a:prstGeom prst="hexagon">
              <a:avLst>
                <a:gd name="adj" fmla="val 30688"/>
                <a:gd name="vf" fmla="val 115470"/>
              </a:avLst>
            </a:prstGeom>
            <a:solidFill>
              <a:srgbClr val="99C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DKRZ</a:t>
              </a: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3792538" y="3286125"/>
              <a:ext cx="1471612" cy="1201738"/>
            </a:xfrm>
            <a:prstGeom prst="hexagon">
              <a:avLst>
                <a:gd name="adj" fmla="val 30614"/>
                <a:gd name="vf" fmla="val 115470"/>
              </a:avLst>
            </a:prstGeom>
            <a:solidFill>
              <a:srgbClr val="99C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BADC</a:t>
              </a: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7080250" y="4352925"/>
              <a:ext cx="1079500" cy="102870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BCCCSM</a:t>
              </a: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2368550" y="138113"/>
              <a:ext cx="1079500" cy="102870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DKRZ</a:t>
              </a:r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1681163" y="1914525"/>
              <a:ext cx="1079500" cy="102870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FIO</a:t>
              </a:r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7337425" y="1901825"/>
              <a:ext cx="1079500" cy="1030288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BADC</a:t>
              </a: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5056188" y="1166813"/>
              <a:ext cx="1079500" cy="102870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UVIC</a:t>
              </a:r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393700" y="3200400"/>
              <a:ext cx="1079500" cy="1030288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U-Tokyo</a:t>
              </a:r>
            </a:p>
          </p:txBody>
        </p:sp>
        <p:sp>
          <p:nvSpPr>
            <p:cNvPr id="23" name="Oval 16"/>
            <p:cNvSpPr>
              <a:spLocks noChangeAspect="1" noChangeArrowheads="1"/>
            </p:cNvSpPr>
            <p:nvPr/>
          </p:nvSpPr>
          <p:spPr bwMode="auto">
            <a:xfrm>
              <a:off x="1092200" y="787400"/>
              <a:ext cx="1081088" cy="102870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CEA</a:t>
              </a: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1633538" y="3433763"/>
              <a:ext cx="1079500" cy="1030287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E-ENIS</a:t>
              </a: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6380163" y="3371850"/>
              <a:ext cx="1079500" cy="1030288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CNRM</a:t>
              </a: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6110288" y="1792288"/>
              <a:ext cx="1079500" cy="102870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NOAA</a:t>
              </a: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6626225" y="762000"/>
              <a:ext cx="1079500" cy="1030288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LASG</a:t>
              </a: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5508625" y="138113"/>
              <a:ext cx="1081088" cy="102870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NASA</a:t>
              </a:r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7607300" y="3163888"/>
              <a:ext cx="1079500" cy="1030287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NCI</a:t>
              </a:r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6245225" y="5149850"/>
              <a:ext cx="1079500" cy="102870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TSINGHUA</a:t>
              </a:r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430213" y="1974850"/>
              <a:ext cx="1079500" cy="1030288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NTNU</a:t>
              </a:r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822325" y="4365625"/>
              <a:ext cx="1081088" cy="102870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PCMDI</a:t>
              </a:r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1781175" y="5151438"/>
              <a:ext cx="1079500" cy="1030287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UCAR</a:t>
              </a:r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2809875" y="1117600"/>
              <a:ext cx="1079500" cy="1030288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IPSL</a:t>
              </a:r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3902075" y="12700"/>
              <a:ext cx="1079500" cy="102870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CMCC</a:t>
              </a:r>
            </a:p>
          </p:txBody>
        </p:sp>
        <p:sp>
          <p:nvSpPr>
            <p:cNvPr id="36" name="AutoShape 29"/>
            <p:cNvSpPr>
              <a:spLocks noChangeArrowheads="1"/>
            </p:cNvSpPr>
            <p:nvPr/>
          </p:nvSpPr>
          <p:spPr bwMode="auto">
            <a:xfrm>
              <a:off x="3003550" y="4670425"/>
              <a:ext cx="3006725" cy="1189038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Climate4Impact</a:t>
              </a:r>
            </a:p>
          </p:txBody>
        </p:sp>
      </p:grpSp>
      <p:pic>
        <p:nvPicPr>
          <p:cNvPr id="37" name="Picture 4" descr="ESGF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2656"/>
            <a:ext cx="2584450" cy="985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3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3861048"/>
            <a:ext cx="30924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ontent Placeholder 6"/>
          <p:cNvSpPr>
            <a:spLocks noGrp="1"/>
          </p:cNvSpPr>
          <p:nvPr>
            <p:ph idx="1"/>
          </p:nvPr>
        </p:nvSpPr>
        <p:spPr bwMode="auto">
          <a:xfrm>
            <a:off x="457200" y="2265834"/>
            <a:ext cx="5338936" cy="44035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/>
              </a:rPr>
              <a:t>Login with ESGF open id identifier, system helps with OpenID composition</a:t>
            </a:r>
          </a:p>
          <a:p>
            <a:endParaRPr lang="en-US" dirty="0">
              <a:latin typeface="Arial" charset="0"/>
              <a:ea typeface="ＭＳ Ｐゴシック"/>
            </a:endParaRPr>
          </a:p>
          <a:p>
            <a:r>
              <a:rPr lang="en-US" dirty="0" smtClean="0">
                <a:latin typeface="Arial" charset="0"/>
                <a:ea typeface="ＭＳ Ｐゴシック"/>
              </a:rPr>
              <a:t>Uses x509 client certificates for server side data access</a:t>
            </a:r>
          </a:p>
          <a:p>
            <a:endParaRPr lang="en-US" dirty="0" smtClean="0">
              <a:latin typeface="Arial" charset="0"/>
              <a:ea typeface="ＭＳ Ｐゴシック"/>
            </a:endParaRPr>
          </a:p>
          <a:p>
            <a:r>
              <a:rPr lang="en-US" dirty="0" smtClean="0">
                <a:latin typeface="Arial" charset="0"/>
                <a:ea typeface="ＭＳ Ｐゴシック"/>
              </a:rPr>
              <a:t>Search ESGF infrastructure for CMIP5 / CORDEX</a:t>
            </a:r>
          </a:p>
          <a:p>
            <a:endParaRPr lang="en-US" dirty="0" smtClean="0">
              <a:latin typeface="Arial" charset="0"/>
              <a:ea typeface="ＭＳ Ｐゴシック"/>
            </a:endParaRPr>
          </a:p>
          <a:p>
            <a:r>
              <a:rPr lang="en-US" dirty="0" smtClean="0">
                <a:latin typeface="Arial" charset="0"/>
                <a:ea typeface="ＭＳ Ｐゴシック"/>
              </a:rPr>
              <a:t>Visualize ESGF data using ADAGUC WMS</a:t>
            </a:r>
          </a:p>
          <a:p>
            <a:endParaRPr lang="en-US" dirty="0" smtClean="0">
              <a:latin typeface="Arial" charset="0"/>
              <a:ea typeface="ＭＳ Ｐゴシック"/>
            </a:endParaRPr>
          </a:p>
          <a:p>
            <a:r>
              <a:rPr lang="en-US" dirty="0" smtClean="0">
                <a:latin typeface="Arial" charset="0"/>
                <a:ea typeface="ＭＳ Ｐゴシック"/>
              </a:rPr>
              <a:t>WPS processing can be done on files in basket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ICCLIM indices calculation and time series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Processing results are put in your basket</a:t>
            </a:r>
          </a:p>
          <a:p>
            <a:endParaRPr lang="en-US" dirty="0" smtClean="0">
              <a:latin typeface="Arial" charset="0"/>
              <a:ea typeface="ＭＳ Ｐゴシック"/>
            </a:endParaRPr>
          </a:p>
          <a:p>
            <a:r>
              <a:rPr lang="en-US" dirty="0" smtClean="0">
                <a:latin typeface="Arial" charset="0"/>
                <a:ea typeface="ＭＳ Ｐゴシック"/>
              </a:rPr>
              <a:t>Everyone who logs in has a personal basket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Upload and store your own data</a:t>
            </a:r>
          </a:p>
          <a:p>
            <a:pPr lvl="2"/>
            <a:r>
              <a:rPr lang="en-US" dirty="0" smtClean="0">
                <a:latin typeface="Arial" charset="0"/>
                <a:ea typeface="ＭＳ Ｐゴシック"/>
              </a:rPr>
              <a:t>Data served again via OPeNDAP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Visualize your own data online!</a:t>
            </a:r>
          </a:p>
          <a:p>
            <a:endParaRPr lang="en-US" dirty="0" smtClean="0">
              <a:latin typeface="Arial" charset="0"/>
              <a:ea typeface="ＭＳ Ｐゴシック"/>
            </a:endParaRPr>
          </a:p>
          <a:p>
            <a:endParaRPr lang="nl-NL" dirty="0" smtClean="0">
              <a:latin typeface="Arial" charset="0"/>
              <a:ea typeface="ＭＳ Ｐゴシック"/>
            </a:endParaRPr>
          </a:p>
        </p:txBody>
      </p:sp>
      <p:sp>
        <p:nvSpPr>
          <p:cNvPr id="15363" name="Title 5"/>
          <p:cNvSpPr>
            <a:spLocks noGrp="1"/>
          </p:cNvSpPr>
          <p:nvPr>
            <p:ph type="title"/>
          </p:nvPr>
        </p:nvSpPr>
        <p:spPr bwMode="auto">
          <a:xfrm>
            <a:off x="460375" y="1084263"/>
            <a:ext cx="5483225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Climate4Impact overview (IS-ENES2)</a:t>
            </a:r>
            <a:endParaRPr lang="nl-NL" smtClean="0">
              <a:latin typeface="Arial" charset="0"/>
              <a:ea typeface="ＭＳ Ｐゴシック"/>
            </a:endParaRPr>
          </a:p>
        </p:txBody>
      </p:sp>
      <p:pic>
        <p:nvPicPr>
          <p:cNvPr id="1536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1206078"/>
            <a:ext cx="30924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457201" y="1698626"/>
            <a:ext cx="6489700" cy="3587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rgbClr val="23427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nl-NL" dirty="0" smtClean="0">
              <a:latin typeface="Arial" charset="0"/>
              <a:ea typeface="ＭＳ Ｐゴシック"/>
            </a:endParaRP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ＭＳ Ｐゴシック"/>
              </a:rPr>
              <a:t>Features and developments</a:t>
            </a:r>
            <a:endParaRPr lang="nl-NL" dirty="0">
              <a:latin typeface="Arial" charset="0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>
            <a:off x="198438" y="3967163"/>
            <a:ext cx="8640762" cy="1798637"/>
          </a:xfrm>
          <a:prstGeom prst="rtTriangle">
            <a:avLst/>
          </a:prstGeom>
          <a:solidFill>
            <a:srgbClr val="7C9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Right Triangle 7"/>
          <p:cNvSpPr/>
          <p:nvPr/>
        </p:nvSpPr>
        <p:spPr>
          <a:xfrm flipV="1">
            <a:off x="274638" y="1476375"/>
            <a:ext cx="8640762" cy="1800225"/>
          </a:xfrm>
          <a:prstGeom prst="rtTriangle">
            <a:avLst/>
          </a:prstGeom>
          <a:solidFill>
            <a:srgbClr val="7C9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grpSp>
        <p:nvGrpSpPr>
          <p:cNvPr id="19459" name="Group 26"/>
          <p:cNvGrpSpPr>
            <a:grpSpLocks/>
          </p:cNvGrpSpPr>
          <p:nvPr/>
        </p:nvGrpSpPr>
        <p:grpSpPr bwMode="auto">
          <a:xfrm>
            <a:off x="2892425" y="3589338"/>
            <a:ext cx="1277938" cy="954087"/>
            <a:chOff x="2971800" y="4103132"/>
            <a:chExt cx="1277914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2971800" y="4103132"/>
              <a:ext cx="1277914" cy="954107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234272"/>
                  </a:solidFill>
                  <a:ea typeface="ＭＳ Ｐゴシック" charset="-128"/>
                  <a:cs typeface="+mn-cs"/>
                </a:rPr>
                <a:t>01001010010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234272"/>
                  </a:solidFill>
                  <a:ea typeface="ＭＳ Ｐゴシック" charset="-128"/>
                  <a:cs typeface="+mn-cs"/>
                </a:rPr>
                <a:t>01010010010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234272"/>
                  </a:solidFill>
                  <a:ea typeface="ＭＳ Ｐゴシック" charset="-128"/>
                  <a:cs typeface="+mn-cs"/>
                </a:rPr>
                <a:t>10010100100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234272"/>
                  </a:solidFill>
                  <a:ea typeface="ＭＳ Ｐゴシック" charset="-128"/>
                  <a:cs typeface="+mn-cs"/>
                </a:rPr>
                <a:t>10010011000</a:t>
              </a:r>
              <a:endParaRPr lang="nl-NL" sz="1400" dirty="0">
                <a:solidFill>
                  <a:srgbClr val="234272"/>
                </a:solidFill>
                <a:ea typeface="ＭＳ Ｐゴシック" charset="-128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43279" y="4407938"/>
              <a:ext cx="490528" cy="381008"/>
            </a:xfrm>
            <a:prstGeom prst="rect">
              <a:avLst/>
            </a:prstGeom>
            <a:solidFill>
              <a:srgbClr val="7C99AD">
                <a:alpha val="27000"/>
              </a:srgbClr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9460" name="Title 2"/>
          <p:cNvSpPr>
            <a:spLocks noGrp="1"/>
          </p:cNvSpPr>
          <p:nvPr>
            <p:ph type="title"/>
          </p:nvPr>
        </p:nvSpPr>
        <p:spPr bwMode="auto">
          <a:xfrm>
            <a:off x="460375" y="990600"/>
            <a:ext cx="7616825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Arial" charset="0"/>
                <a:ea typeface="ＭＳ Ｐゴシック"/>
              </a:rPr>
              <a:t>Data </a:t>
            </a:r>
            <a:r>
              <a:rPr lang="en-US" dirty="0" smtClean="0">
                <a:latin typeface="Arial" charset="0"/>
                <a:ea typeface="ＭＳ Ｐゴシック"/>
                <a:sym typeface="Wingdings" pitchFamily="2" charset="2"/>
              </a:rPr>
              <a:t></a:t>
            </a:r>
            <a:r>
              <a:rPr lang="en-US" dirty="0" smtClean="0">
                <a:latin typeface="Arial" charset="0"/>
                <a:ea typeface="ＭＳ Ｐゴシック"/>
              </a:rPr>
              <a:t> OPeNDAP </a:t>
            </a:r>
            <a:r>
              <a:rPr lang="en-US" dirty="0" smtClean="0">
                <a:latin typeface="Arial" charset="0"/>
                <a:ea typeface="ＭＳ Ｐゴシック"/>
                <a:sym typeface="Wingdings" pitchFamily="2" charset="2"/>
              </a:rPr>
              <a:t></a:t>
            </a:r>
            <a:r>
              <a:rPr lang="en-US" dirty="0" smtClean="0">
                <a:latin typeface="Arial" charset="0"/>
                <a:ea typeface="ＭＳ Ｐゴシック"/>
              </a:rPr>
              <a:t> WCS </a:t>
            </a:r>
            <a:r>
              <a:rPr lang="en-US" dirty="0" smtClean="0">
                <a:latin typeface="Arial" charset="0"/>
                <a:ea typeface="ＭＳ Ｐゴシック"/>
                <a:sym typeface="Wingdings" pitchFamily="2" charset="2"/>
              </a:rPr>
              <a:t></a:t>
            </a:r>
            <a:r>
              <a:rPr lang="en-US" dirty="0" smtClean="0">
                <a:latin typeface="Arial" charset="0"/>
                <a:ea typeface="ＭＳ Ｐゴシック"/>
              </a:rPr>
              <a:t> WMS</a:t>
            </a:r>
            <a:endParaRPr lang="nl-NL" dirty="0" smtClean="0">
              <a:latin typeface="Arial" charset="0"/>
              <a:ea typeface="ＭＳ Ｐゴシック"/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295275" y="1447800"/>
            <a:ext cx="2219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Work done on client</a:t>
            </a:r>
            <a:endParaRPr lang="nl-NL"/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6553200" y="5373688"/>
            <a:ext cx="2322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Work done on server</a:t>
            </a:r>
            <a:endParaRPr lang="nl-NL"/>
          </a:p>
        </p:txBody>
      </p:sp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2667000" y="2751138"/>
            <a:ext cx="1941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234272"/>
                </a:solidFill>
              </a:rPr>
              <a:t>Array based data</a:t>
            </a:r>
            <a:endParaRPr lang="nl-NL">
              <a:solidFill>
                <a:srgbClr val="234272"/>
              </a:solidFill>
            </a:endParaRPr>
          </a:p>
        </p:txBody>
      </p:sp>
      <p:pic>
        <p:nvPicPr>
          <p:cNvPr id="1946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8613" y="2979738"/>
            <a:ext cx="13192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6" name="Group 51"/>
          <p:cNvGrpSpPr>
            <a:grpSpLocks/>
          </p:cNvGrpSpPr>
          <p:nvPr/>
        </p:nvGrpSpPr>
        <p:grpSpPr bwMode="auto">
          <a:xfrm>
            <a:off x="7043738" y="1963738"/>
            <a:ext cx="1719262" cy="1665287"/>
            <a:chOff x="6553200" y="2057400"/>
            <a:chExt cx="1719161" cy="1664926"/>
          </a:xfrm>
        </p:grpSpPr>
        <p:sp>
          <p:nvSpPr>
            <p:cNvPr id="19486" name="TextBox 14"/>
            <p:cNvSpPr txBox="1">
              <a:spLocks noChangeArrowheads="1"/>
            </p:cNvSpPr>
            <p:nvPr/>
          </p:nvSpPr>
          <p:spPr bwMode="auto">
            <a:xfrm>
              <a:off x="6893004" y="2057400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234272"/>
                  </a:solidFill>
                </a:rPr>
                <a:t>Graphics</a:t>
              </a:r>
              <a:endParaRPr lang="nl-NL">
                <a:solidFill>
                  <a:srgbClr val="234272"/>
                </a:solidFill>
              </a:endParaRPr>
            </a:p>
          </p:txBody>
        </p:sp>
        <p:sp>
          <p:nvSpPr>
            <p:cNvPr id="19487" name="TextBox 18"/>
            <p:cNvSpPr txBox="1">
              <a:spLocks noChangeArrowheads="1"/>
            </p:cNvSpPr>
            <p:nvPr/>
          </p:nvSpPr>
          <p:spPr bwMode="auto">
            <a:xfrm>
              <a:off x="7404477" y="2362200"/>
              <a:ext cx="7489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234272"/>
                  </a:solidFill>
                </a:rPr>
                <a:t>WMS</a:t>
              </a:r>
              <a:endParaRPr lang="nl-NL">
                <a:solidFill>
                  <a:srgbClr val="234272"/>
                </a:solidFill>
              </a:endParaRPr>
            </a:p>
          </p:txBody>
        </p:sp>
        <p:pic>
          <p:nvPicPr>
            <p:cNvPr id="19488" name="Picture 2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73433" y="2438245"/>
              <a:ext cx="594167" cy="217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9" name="Picture 3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53200" y="2667000"/>
              <a:ext cx="1719161" cy="1055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7" name="Picture 3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4319588"/>
            <a:ext cx="102870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3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828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TextBox 40"/>
          <p:cNvSpPr txBox="1">
            <a:spLocks noChangeArrowheads="1"/>
          </p:cNvSpPr>
          <p:nvPr/>
        </p:nvSpPr>
        <p:spPr bwMode="auto">
          <a:xfrm>
            <a:off x="7566025" y="5757863"/>
            <a:ext cx="1349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234272"/>
                </a:solidFill>
              </a:rPr>
              <a:t>(de Boer &amp; Plieger, 2014)</a:t>
            </a:r>
            <a:endParaRPr lang="nl-NL" sz="800">
              <a:solidFill>
                <a:srgbClr val="234272"/>
              </a:solidFill>
            </a:endParaRPr>
          </a:p>
        </p:txBody>
      </p:sp>
      <p:grpSp>
        <p:nvGrpSpPr>
          <p:cNvPr id="19470" name="Group 56"/>
          <p:cNvGrpSpPr>
            <a:grpSpLocks/>
          </p:cNvGrpSpPr>
          <p:nvPr/>
        </p:nvGrpSpPr>
        <p:grpSpPr bwMode="auto">
          <a:xfrm>
            <a:off x="381000" y="3200400"/>
            <a:ext cx="1524000" cy="2286000"/>
            <a:chOff x="685800" y="3124200"/>
            <a:chExt cx="1524000" cy="2286000"/>
          </a:xfrm>
        </p:grpSpPr>
        <p:sp>
          <p:nvSpPr>
            <p:cNvPr id="19479" name="TextBox 11"/>
            <p:cNvSpPr txBox="1">
              <a:spLocks noChangeArrowheads="1"/>
            </p:cNvSpPr>
            <p:nvPr/>
          </p:nvSpPr>
          <p:spPr bwMode="auto">
            <a:xfrm>
              <a:off x="838200" y="3124200"/>
              <a:ext cx="11464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234272"/>
                  </a:solidFill>
                </a:rPr>
                <a:t>Data files</a:t>
              </a:r>
              <a:endParaRPr lang="nl-NL">
                <a:solidFill>
                  <a:srgbClr val="234272"/>
                </a:solidFill>
              </a:endParaRPr>
            </a:p>
          </p:txBody>
        </p:sp>
        <p:grpSp>
          <p:nvGrpSpPr>
            <p:cNvPr id="19480" name="Group 30"/>
            <p:cNvGrpSpPr>
              <a:grpSpLocks/>
            </p:cNvGrpSpPr>
            <p:nvPr/>
          </p:nvGrpSpPr>
          <p:grpSpPr bwMode="auto">
            <a:xfrm>
              <a:off x="685800" y="3886200"/>
              <a:ext cx="1524000" cy="1143000"/>
              <a:chOff x="744078" y="3962400"/>
              <a:chExt cx="1828800" cy="1447800"/>
            </a:xfrm>
          </p:grpSpPr>
          <p:pic>
            <p:nvPicPr>
              <p:cNvPr id="19483" name="Picture 10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44078" y="3962400"/>
                <a:ext cx="1524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4" name="Picture 22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96478" y="4114800"/>
                <a:ext cx="1524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5" name="Picture 23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048878" y="4267201"/>
                <a:ext cx="1524000" cy="1142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481" name="TextBox 31"/>
            <p:cNvSpPr txBox="1">
              <a:spLocks noChangeArrowheads="1"/>
            </p:cNvSpPr>
            <p:nvPr/>
          </p:nvSpPr>
          <p:spPr bwMode="auto">
            <a:xfrm>
              <a:off x="721995" y="3443435"/>
              <a:ext cx="14116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234272"/>
                  </a:solidFill>
                </a:rPr>
                <a:t>HTTP / FTP</a:t>
              </a:r>
              <a:endParaRPr lang="nl-NL">
                <a:solidFill>
                  <a:srgbClr val="234272"/>
                </a:solidFill>
              </a:endParaRPr>
            </a:p>
          </p:txBody>
        </p:sp>
        <p:sp>
          <p:nvSpPr>
            <p:cNvPr id="51" name="Down Arrow 50"/>
            <p:cNvSpPr/>
            <p:nvPr/>
          </p:nvSpPr>
          <p:spPr>
            <a:xfrm flipV="1">
              <a:off x="1295400" y="5102225"/>
              <a:ext cx="407988" cy="307975"/>
            </a:xfrm>
            <a:prstGeom prst="down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54" name="Down Arrow 53"/>
          <p:cNvSpPr/>
          <p:nvPr/>
        </p:nvSpPr>
        <p:spPr>
          <a:xfrm flipV="1">
            <a:off x="3324225" y="4645025"/>
            <a:ext cx="407988" cy="307975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19472" name="Group 57"/>
          <p:cNvGrpSpPr>
            <a:grpSpLocks/>
          </p:cNvGrpSpPr>
          <p:nvPr/>
        </p:nvGrpSpPr>
        <p:grpSpPr bwMode="auto">
          <a:xfrm>
            <a:off x="4814888" y="2387600"/>
            <a:ext cx="1890712" cy="2108200"/>
            <a:chOff x="4510539" y="2438400"/>
            <a:chExt cx="1890261" cy="2107532"/>
          </a:xfrm>
        </p:grpSpPr>
        <p:sp>
          <p:nvSpPr>
            <p:cNvPr id="19474" name="TextBox 13"/>
            <p:cNvSpPr txBox="1">
              <a:spLocks noChangeArrowheads="1"/>
            </p:cNvSpPr>
            <p:nvPr/>
          </p:nvSpPr>
          <p:spPr bwMode="auto">
            <a:xfrm>
              <a:off x="4510539" y="2438400"/>
              <a:ext cx="18902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234272"/>
                  </a:solidFill>
                </a:rPr>
                <a:t>Referenced data</a:t>
              </a:r>
              <a:endParaRPr lang="nl-NL">
                <a:solidFill>
                  <a:srgbClr val="234272"/>
                </a:solidFill>
              </a:endParaRPr>
            </a:p>
          </p:txBody>
        </p:sp>
        <p:sp>
          <p:nvSpPr>
            <p:cNvPr id="19475" name="TextBox 17"/>
            <p:cNvSpPr txBox="1">
              <a:spLocks noChangeArrowheads="1"/>
            </p:cNvSpPr>
            <p:nvPr/>
          </p:nvSpPr>
          <p:spPr bwMode="auto">
            <a:xfrm>
              <a:off x="5334000" y="2743200"/>
              <a:ext cx="7232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234272"/>
                  </a:solidFill>
                </a:rPr>
                <a:t>WCS</a:t>
              </a:r>
              <a:endParaRPr lang="nl-NL">
                <a:solidFill>
                  <a:srgbClr val="234272"/>
                </a:solidFill>
              </a:endParaRPr>
            </a:p>
          </p:txBody>
        </p:sp>
        <p:pic>
          <p:nvPicPr>
            <p:cNvPr id="19476" name="Picture 2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18486" y="2819245"/>
              <a:ext cx="594167" cy="217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24800" y="3168419"/>
              <a:ext cx="1295091" cy="888718"/>
            </a:xfrm>
            <a:prstGeom prst="rect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</p:pic>
        <p:sp>
          <p:nvSpPr>
            <p:cNvPr id="55" name="Down Arrow 54"/>
            <p:cNvSpPr/>
            <p:nvPr/>
          </p:nvSpPr>
          <p:spPr>
            <a:xfrm flipV="1">
              <a:off x="5164433" y="4236468"/>
              <a:ext cx="407890" cy="309464"/>
            </a:xfrm>
            <a:prstGeom prst="down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56" name="Down Arrow 55"/>
          <p:cNvSpPr/>
          <p:nvPr/>
        </p:nvSpPr>
        <p:spPr>
          <a:xfrm flipV="1">
            <a:off x="7734300" y="3730625"/>
            <a:ext cx="407988" cy="307975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Content Placeholder 1"/>
          <p:cNvSpPr>
            <a:spLocks noGrp="1"/>
          </p:cNvSpPr>
          <p:nvPr>
            <p:ph idx="1"/>
          </p:nvPr>
        </p:nvSpPr>
        <p:spPr bwMode="auto">
          <a:xfrm>
            <a:off x="304800" y="4846638"/>
            <a:ext cx="23622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ea typeface="ＭＳ Ｐゴシック"/>
              </a:rPr>
              <a:t>Go to “Data discovery” </a:t>
            </a:r>
            <a:r>
              <a:rPr lang="en-US" smtClean="0">
                <a:latin typeface="Arial" charset="0"/>
                <a:ea typeface="ＭＳ Ｐゴシック"/>
                <a:sym typeface="Wingdings" pitchFamily="2" charset="2"/>
              </a:rPr>
              <a:t> </a:t>
            </a:r>
            <a:r>
              <a:rPr lang="en-US" smtClean="0">
                <a:latin typeface="Arial" charset="0"/>
                <a:ea typeface="ＭＳ Ｐゴシック"/>
              </a:rPr>
              <a:t>“Explore your own catalogs or files”</a:t>
            </a:r>
            <a:endParaRPr lang="nl-NL" smtClean="0">
              <a:latin typeface="Arial" charset="0"/>
              <a:ea typeface="ＭＳ Ｐゴシック"/>
            </a:endParaRPr>
          </a:p>
        </p:txBody>
      </p:sp>
      <p:sp>
        <p:nvSpPr>
          <p:cNvPr id="24577" name="Title 2"/>
          <p:cNvSpPr>
            <a:spLocks noGrp="1"/>
          </p:cNvSpPr>
          <p:nvPr>
            <p:ph type="title"/>
          </p:nvPr>
        </p:nvSpPr>
        <p:spPr bwMode="auto">
          <a:xfrm>
            <a:off x="460375" y="990600"/>
            <a:ext cx="8150225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ea typeface="ＭＳ Ｐゴシック"/>
              </a:rPr>
              <a:t>Web Map Services based on OPeNDAP resources</a:t>
            </a:r>
            <a:endParaRPr lang="nl-NL" smtClean="0">
              <a:latin typeface="Arial" charset="0"/>
              <a:ea typeface="ＭＳ Ｐゴシック"/>
            </a:endParaRPr>
          </a:p>
        </p:txBody>
      </p:sp>
      <p:sp>
        <p:nvSpPr>
          <p:cNvPr id="24578" name="Text Placeholder 3"/>
          <p:cNvSpPr>
            <a:spLocks noGrp="1"/>
          </p:cNvSpPr>
          <p:nvPr>
            <p:ph type="body" idx="13"/>
          </p:nvPr>
        </p:nvSpPr>
        <p:spPr bwMode="auto">
          <a:xfrm>
            <a:off x="457200" y="1452563"/>
            <a:ext cx="8001000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ＭＳ Ｐゴシック"/>
              </a:rPr>
              <a:t>Climate4impact.eu allows for creation of WMS on OPeNDAP endpoints:</a:t>
            </a:r>
            <a:endParaRPr lang="nl-NL" dirty="0" smtClean="0">
              <a:latin typeface="Arial" charset="0"/>
              <a:ea typeface="ＭＳ Ｐゴシック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3240088" cy="287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2460625"/>
            <a:ext cx="3240088" cy="287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500" y="2994025"/>
            <a:ext cx="3240088" cy="287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444500" y="4038600"/>
            <a:ext cx="2514600" cy="392113"/>
          </a:xfrm>
          <a:prstGeom prst="roundRect">
            <a:avLst/>
          </a:prstGeom>
          <a:noFill/>
          <a:ln w="889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Rounded Rectangle 15"/>
          <p:cNvSpPr/>
          <p:nvPr/>
        </p:nvSpPr>
        <p:spPr>
          <a:xfrm>
            <a:off x="4025900" y="4343400"/>
            <a:ext cx="350838" cy="141288"/>
          </a:xfrm>
          <a:prstGeom prst="roundRect">
            <a:avLst/>
          </a:prstGeom>
          <a:noFill/>
          <a:ln w="889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Right Arrow 16"/>
          <p:cNvSpPr/>
          <p:nvPr/>
        </p:nvSpPr>
        <p:spPr>
          <a:xfrm>
            <a:off x="2947988" y="4343400"/>
            <a:ext cx="444500" cy="430213"/>
          </a:xfrm>
          <a:prstGeom prst="rightArrow">
            <a:avLst/>
          </a:prstGeom>
          <a:solidFill>
            <a:srgbClr val="7C9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Right Arrow 17"/>
          <p:cNvSpPr/>
          <p:nvPr/>
        </p:nvSpPr>
        <p:spPr>
          <a:xfrm>
            <a:off x="5626100" y="4854575"/>
            <a:ext cx="444500" cy="430213"/>
          </a:xfrm>
          <a:prstGeom prst="rightArrow">
            <a:avLst/>
          </a:prstGeom>
          <a:solidFill>
            <a:srgbClr val="7C9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4588" name="Content Placeholder 1"/>
          <p:cNvSpPr txBox="1">
            <a:spLocks/>
          </p:cNvSpPr>
          <p:nvPr/>
        </p:nvSpPr>
        <p:spPr bwMode="auto">
          <a:xfrm>
            <a:off x="3276600" y="5303838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400">
                <a:solidFill>
                  <a:srgbClr val="5D5B5A"/>
                </a:solidFill>
              </a:rPr>
              <a:t>Metadata with variables to be visualized is displayed</a:t>
            </a:r>
            <a:endParaRPr lang="nl-NL" sz="1400">
              <a:solidFill>
                <a:srgbClr val="5D5B5A"/>
              </a:solidFill>
            </a:endParaRPr>
          </a:p>
        </p:txBody>
      </p:sp>
      <p:sp>
        <p:nvSpPr>
          <p:cNvPr id="24589" name="Content Placeholder 1"/>
          <p:cNvSpPr txBox="1">
            <a:spLocks/>
          </p:cNvSpPr>
          <p:nvPr/>
        </p:nvSpPr>
        <p:spPr bwMode="auto">
          <a:xfrm>
            <a:off x="5867400" y="5851525"/>
            <a:ext cx="337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400">
                <a:solidFill>
                  <a:srgbClr val="5D5B5A"/>
                </a:solidFill>
              </a:rPr>
              <a:t>ADAGUC viewer displaying the WMS</a:t>
            </a:r>
            <a:endParaRPr lang="nl-NL" sz="1400">
              <a:solidFill>
                <a:srgbClr val="5D5B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274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Provide your </a:t>
            </a:r>
            <a:r>
              <a:rPr lang="en-US" dirty="0" err="1" smtClean="0">
                <a:cs typeface="+mn-cs"/>
              </a:rPr>
              <a:t>opendap</a:t>
            </a:r>
            <a:r>
              <a:rPr lang="en-US" dirty="0" smtClean="0">
                <a:cs typeface="+mn-cs"/>
              </a:rPr>
              <a:t> URL as source parameter to the WMS service: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  <a:cs typeface="+mn-cs"/>
              </a:rPr>
              <a:t>http</a:t>
            </a:r>
            <a:r>
              <a:rPr lang="en-US" dirty="0">
                <a:solidFill>
                  <a:srgbClr val="0070C0"/>
                </a:solidFill>
                <a:cs typeface="+mn-cs"/>
              </a:rPr>
              <a:t>://climate4impact.eu/impactportal/ImpactService?source</a:t>
            </a:r>
            <a:r>
              <a:rPr lang="en-US" dirty="0" smtClean="0">
                <a:solidFill>
                  <a:srgbClr val="0070C0"/>
                </a:solidFill>
                <a:cs typeface="+mn-cs"/>
              </a:rPr>
              <a:t>=&lt;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urlencoded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opendap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endpoint&gt;&amp;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For the rest, the service remains a standard WMS which works in many WMS clients!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Graphical styling is based on standard names and units of the netCDF variable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60375" y="1084263"/>
            <a:ext cx="8302625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ea typeface="ＭＳ Ｐゴシック"/>
              </a:rPr>
              <a:t>How to create WMS services on </a:t>
            </a:r>
            <a:r>
              <a:rPr lang="en-US" dirty="0" err="1" smtClean="0">
                <a:latin typeface="Arial" charset="0"/>
                <a:ea typeface="ＭＳ Ｐゴシック"/>
              </a:rPr>
              <a:t>OpenDAP</a:t>
            </a:r>
            <a:r>
              <a:rPr lang="en-US" dirty="0" smtClean="0">
                <a:latin typeface="Arial" charset="0"/>
                <a:ea typeface="ＭＳ Ｐゴシック"/>
              </a:rPr>
              <a:t> at C4I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No additional configuration required!</a:t>
            </a:r>
            <a:endParaRPr lang="en-US" dirty="0">
              <a:cs typeface="+mn-cs"/>
            </a:endParaRP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11650"/>
            <a:ext cx="853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6575" y="1600200"/>
            <a:ext cx="1952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7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8" y="3516313"/>
            <a:ext cx="4132262" cy="2257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93800"/>
            <a:ext cx="3730625" cy="2038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219200"/>
            <a:ext cx="4267200" cy="233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5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1825" y="3816350"/>
            <a:ext cx="3863975" cy="2109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2124075" y="828675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CMIP5</a:t>
            </a:r>
            <a:endParaRPr lang="nl-NL">
              <a:solidFill>
                <a:srgbClr val="000000"/>
              </a:solidFill>
            </a:endParaRP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6172200" y="849313"/>
            <a:ext cx="1171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CORDEX</a:t>
            </a:r>
            <a:endParaRPr lang="nl-N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38200"/>
            <a:ext cx="69580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ea typeface="ＭＳ Ｐゴシック" charset="-128"/>
                <a:cs typeface="+mn-cs"/>
              </a:rPr>
              <a:t>EUMETSAT Ocean and Sea ICE SAF </a:t>
            </a:r>
            <a:r>
              <a:rPr lang="nl-NL" sz="1400" dirty="0" err="1">
                <a:solidFill>
                  <a:srgbClr val="002060"/>
                </a:solidFill>
                <a:ea typeface="ＭＳ Ｐゴシック" charset="-128"/>
                <a:cs typeface="+mn-cs"/>
              </a:rPr>
              <a:t>from</a:t>
            </a:r>
            <a:r>
              <a:rPr lang="nl-NL" sz="1400" dirty="0">
                <a:solidFill>
                  <a:srgbClr val="002060"/>
                </a:solidFill>
                <a:ea typeface="ＭＳ Ｐゴシック" charset="-128"/>
                <a:cs typeface="+mn-cs"/>
              </a:rPr>
              <a:t> </a:t>
            </a:r>
            <a:r>
              <a:rPr lang="nl-NL" sz="1400" dirty="0" err="1">
                <a:solidFill>
                  <a:srgbClr val="002060"/>
                </a:solidFill>
                <a:ea typeface="ＭＳ Ｐゴシック" charset="-128"/>
                <a:cs typeface="+mn-cs"/>
              </a:rPr>
              <a:t>Norwegian</a:t>
            </a:r>
            <a:r>
              <a:rPr lang="nl-NL" sz="1400" dirty="0">
                <a:solidFill>
                  <a:srgbClr val="002060"/>
                </a:solidFill>
                <a:ea typeface="ＭＳ Ｐゴシック" charset="-128"/>
                <a:cs typeface="+mn-cs"/>
              </a:rPr>
              <a:t> Meteorological </a:t>
            </a:r>
            <a:r>
              <a:rPr lang="nl-NL" sz="1400" dirty="0" err="1">
                <a:solidFill>
                  <a:srgbClr val="002060"/>
                </a:solidFill>
                <a:ea typeface="ＭＳ Ｐゴシック" charset="-128"/>
                <a:cs typeface="+mn-cs"/>
              </a:rPr>
              <a:t>Institute</a:t>
            </a:r>
            <a:r>
              <a:rPr lang="nl-NL" sz="1400" dirty="0">
                <a:solidFill>
                  <a:srgbClr val="002060"/>
                </a:solidFill>
                <a:ea typeface="ＭＳ Ｐゴシック" charset="-128"/>
                <a:cs typeface="+mn-cs"/>
              </a:rPr>
              <a:t>:</a:t>
            </a:r>
          </a:p>
          <a:p>
            <a:pPr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+mn-cs"/>
              </a:rPr>
              <a:t>http://met.no/Hav_og_is/English/Access_to_data/</a:t>
            </a:r>
          </a:p>
          <a:p>
            <a:pPr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+mn-cs"/>
              </a:rPr>
              <a:t>http://thredds.met.no/thredds/catalog/osisaf/met.no/ice/conc/catalog.html</a:t>
            </a:r>
          </a:p>
          <a:p>
            <a:pPr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+mn-cs"/>
              </a:rPr>
              <a:t>http://thredds.met.no/thredds/dodsC/osisaf/met.no/ice/conc/2014/11/ice_conc_sh_polstere-100_multi_201411131200.nc</a:t>
            </a:r>
            <a:endParaRPr lang="nl-NL" sz="1000" dirty="0">
              <a:solidFill>
                <a:srgbClr val="002060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712913"/>
            <a:ext cx="358140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9263" y="1998663"/>
            <a:ext cx="4652962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" y="3733800"/>
            <a:ext cx="31210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4530725" y="5486400"/>
            <a:ext cx="423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Concentration of sea ice for 2014-11-13</a:t>
            </a:r>
            <a:endParaRPr lang="nl-N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Processing Service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Calculating Climate Indices</a:t>
            </a:r>
            <a:endParaRPr lang="nl-NL" dirty="0"/>
          </a:p>
        </p:txBody>
      </p:sp>
      <p:pic>
        <p:nvPicPr>
          <p:cNvPr id="6" name="Picture 4" descr="c4i_auto_gui_describeproces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40" y="1772816"/>
            <a:ext cx="4581779" cy="4475535"/>
          </a:xfrm>
          <a:prstGeom prst="rect">
            <a:avLst/>
          </a:prstGeom>
        </p:spPr>
      </p:pic>
      <p:sp>
        <p:nvSpPr>
          <p:cNvPr id="8" name="Tijdelijke aanduiding voor inhoud 1"/>
          <p:cNvSpPr txBox="1">
            <a:spLocks/>
          </p:cNvSpPr>
          <p:nvPr/>
        </p:nvSpPr>
        <p:spPr>
          <a:xfrm>
            <a:off x="457201" y="2298701"/>
            <a:ext cx="3898775" cy="3827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Uses PyWPS and ICCLIM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User interface </a:t>
            </a:r>
            <a:r>
              <a:rPr lang="en-US" dirty="0"/>
              <a:t>is build automatically based on </a:t>
            </a:r>
            <a:r>
              <a:rPr lang="en-US" dirty="0" err="1" smtClean="0"/>
              <a:t>DescribeProcess</a:t>
            </a:r>
            <a:r>
              <a:rPr lang="en-US" dirty="0" smtClean="0"/>
              <a:t> </a:t>
            </a:r>
            <a:r>
              <a:rPr lang="en-US" dirty="0"/>
              <a:t>XML </a:t>
            </a:r>
            <a:r>
              <a:rPr lang="en-US" dirty="0" smtClean="0"/>
              <a:t>file.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Interface </a:t>
            </a:r>
            <a:r>
              <a:rPr lang="en-US" dirty="0"/>
              <a:t>supports: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Link to basket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Boolean elements</a:t>
            </a:r>
          </a:p>
          <a:p>
            <a:pPr lvl="1" fontAlgn="auto">
              <a:spcAft>
                <a:spcPts val="0"/>
              </a:spcAft>
            </a:pPr>
            <a:r>
              <a:rPr lang="en-US" dirty="0" err="1" smtClean="0"/>
              <a:t>Comboboxes</a:t>
            </a:r>
            <a:r>
              <a:rPr lang="en-US" dirty="0" smtClean="0"/>
              <a:t> / select </a:t>
            </a:r>
            <a:r>
              <a:rPr lang="en-US" dirty="0"/>
              <a:t>from list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Strings/text elements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IS-ENES2 </a:t>
            </a:r>
            <a:r>
              <a:rPr lang="en-US" dirty="0"/>
              <a:t>is working on an indices wizard for user friendly indices calculation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Climate4impact </a:t>
            </a:r>
            <a:r>
              <a:rPr lang="en-US" dirty="0"/>
              <a:t>WPS can be interfaced to other processing packages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626E48-2633-4046-AC88-6732CA3FC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1896</TotalTime>
  <Words>1096</Words>
  <Application>Microsoft Office PowerPoint</Application>
  <PresentationFormat>Diavoorstelling (4:3)</PresentationFormat>
  <Paragraphs>217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IS-ENES2 climate4impact.eu</vt:lpstr>
      <vt:lpstr>Climate4Impact overview (IS-ENES2)</vt:lpstr>
      <vt:lpstr>Data  OPeNDAP  WCS  WMS</vt:lpstr>
      <vt:lpstr>Web Map Services based on OPeNDAP resources</vt:lpstr>
      <vt:lpstr>How to create WMS services on OpenDAP at C4I</vt:lpstr>
      <vt:lpstr>PowerPoint-presentatie</vt:lpstr>
      <vt:lpstr>PowerPoint-presentatie</vt:lpstr>
      <vt:lpstr>Web Processing Service</vt:lpstr>
      <vt:lpstr>Web Processing Service</vt:lpstr>
      <vt:lpstr>New faceted search</vt:lpstr>
      <vt:lpstr>Conclusion and next steps</vt:lpstr>
      <vt:lpstr>PowerPoint-presentatie</vt:lpstr>
      <vt:lpstr>PowerPoint-presentatie</vt:lpstr>
      <vt:lpstr>OPeNDAP</vt:lpstr>
      <vt:lpstr>Web Map Service</vt:lpstr>
      <vt:lpstr>ADAGUC Web Map and Web Coverage server</vt:lpstr>
      <vt:lpstr>ADAGUC software</vt:lpstr>
      <vt:lpstr>ADAGUC software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</dc:creator>
  <cp:lastModifiedBy>Plieger, Maarten (KNMI)</cp:lastModifiedBy>
  <cp:revision>86</cp:revision>
  <dcterms:created xsi:type="dcterms:W3CDTF">2014-09-09T08:28:18Z</dcterms:created>
  <dcterms:modified xsi:type="dcterms:W3CDTF">2015-01-21T16:35:17Z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TC018754749991</vt:lpwstr>
  </property>
</Properties>
</file>