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1.jpg" descr="foto gebouwen"/>
          <p:cNvPicPr/>
          <p:nvPr/>
        </p:nvPicPr>
        <p:blipFill>
          <a:blip r:embed="rId2">
            <a:extLst/>
          </a:blip>
          <a:srcRect l="11357" t="0" r="33960" b="0"/>
          <a:stretch>
            <a:fillRect/>
          </a:stretch>
        </p:blipFill>
        <p:spPr>
          <a:xfrm>
            <a:off x="-1" y="-9032"/>
            <a:ext cx="6511432" cy="976263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6502400" y="-1"/>
            <a:ext cx="6502400" cy="9753601"/>
          </a:xfrm>
          <a:prstGeom prst="rect">
            <a:avLst/>
          </a:prstGeom>
          <a:solidFill>
            <a:srgbClr val="9ACCD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6" name="image2.png" descr="ROe_IM_KNMI_Logo_Powerpoint_p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9032"/>
            <a:ext cx="13004801" cy="28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body" idx="1"/>
          </p:nvPr>
        </p:nvSpPr>
        <p:spPr>
          <a:xfrm>
            <a:off x="7010433" y="3555992"/>
            <a:ext cx="4978406" cy="325120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3600">
                <a:solidFill>
                  <a:srgbClr val="FFFFFF"/>
                </a:solidFill>
              </a:defRPr>
            </a:lvl1pPr>
            <a:lvl2pPr marL="0" indent="1587">
              <a:spcBef>
                <a:spcPts val="600"/>
              </a:spcBef>
              <a:buSzTx/>
              <a:buNone/>
              <a:defRPr sz="3600">
                <a:solidFill>
                  <a:srgbClr val="FFFFFF"/>
                </a:solidFill>
              </a:defRPr>
            </a:lvl2pPr>
            <a:lvl3pPr marL="0" indent="153986">
              <a:spcBef>
                <a:spcPts val="600"/>
              </a:spcBef>
              <a:buSzTx/>
              <a:buNone/>
              <a:defRPr sz="3600">
                <a:solidFill>
                  <a:srgbClr val="FFFFFF"/>
                </a:solidFill>
              </a:defRPr>
            </a:lvl3pPr>
            <a:lvl4pPr marL="0" indent="407987">
              <a:spcBef>
                <a:spcPts val="600"/>
              </a:spcBef>
              <a:buSzTx/>
              <a:buNone/>
              <a:defRPr sz="3600">
                <a:solidFill>
                  <a:srgbClr val="FFFFFF"/>
                </a:solidFill>
              </a:defRPr>
            </a:lvl4pPr>
            <a:lvl5pPr marL="0" indent="635000">
              <a:spcBef>
                <a:spcPts val="600"/>
              </a:spcBef>
              <a:buSz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83" sz="3600">
                <a:solidFill>
                  <a:srgbClr val="2494C5"/>
                </a:solidFill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jpg" descr="foto gebouwen"/>
          <p:cNvPicPr/>
          <p:nvPr/>
        </p:nvPicPr>
        <p:blipFill>
          <a:blip r:embed="rId2">
            <a:extLst/>
          </a:blip>
          <a:srcRect l="11357" t="0" r="33960" b="0"/>
          <a:stretch>
            <a:fillRect/>
          </a:stretch>
        </p:blipFill>
        <p:spPr>
          <a:xfrm>
            <a:off x="-1" y="-9032"/>
            <a:ext cx="6511432" cy="976263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6502400" y="-1"/>
            <a:ext cx="6502400" cy="9753601"/>
          </a:xfrm>
          <a:prstGeom prst="rect">
            <a:avLst/>
          </a:prstGeom>
          <a:solidFill>
            <a:srgbClr val="9ACCD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45" name="image2.png" descr="ROe_IM_KNMI_Logo_Powerpoint_p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9032"/>
            <a:ext cx="13004801" cy="28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xfrm>
            <a:off x="7010400" y="3436339"/>
            <a:ext cx="4980659" cy="10521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030719" y="4488462"/>
            <a:ext cx="4960340" cy="5265138"/>
          </a:xfrm>
          <a:prstGeom prst="rect">
            <a:avLst/>
          </a:prstGeom>
        </p:spPr>
        <p:txBody>
          <a:bodyPr>
            <a:noAutofit/>
          </a:bodyPr>
          <a:lstStyle>
            <a:lvl1pPr marL="355600" indent="-355600">
              <a:spcBef>
                <a:spcPts val="0"/>
              </a:spcBef>
              <a:buSzPct val="100000"/>
              <a:buAutoNum type="alphaLcPeriod" startAt="1"/>
            </a:lvl1pPr>
            <a:lvl2pPr marL="914400" indent="-457200">
              <a:spcBef>
                <a:spcPts val="0"/>
              </a:spcBef>
              <a:buBlip>
                <a:blip r:embed="rId4"/>
              </a:buBlip>
            </a:lvl2pPr>
            <a:lvl3pPr marL="1425575" indent="-457200">
              <a:spcBef>
                <a:spcPts val="0"/>
              </a:spcBef>
              <a:buBlip>
                <a:blip r:embed="rId5"/>
              </a:buBlip>
            </a:lvl3pPr>
            <a:lvl4pPr marL="1947863" indent="-457200">
              <a:spcBef>
                <a:spcPts val="0"/>
              </a:spcBef>
              <a:buBlip>
                <a:blip r:embed="rId6"/>
              </a:buBlip>
            </a:lvl4pPr>
            <a:lvl5pPr marL="2470150" indent="-457200">
              <a:spcBef>
                <a:spcPts val="0"/>
              </a:spcBef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pc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pc="0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8985955"/>
            <a:ext cx="13004801" cy="767645"/>
          </a:xfrm>
          <a:prstGeom prst="rect">
            <a:avLst/>
          </a:prstGeom>
          <a:solidFill>
            <a:srgbClr val="9ACCD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-1" y="-1"/>
            <a:ext cx="13004801" cy="1524002"/>
          </a:xfrm>
          <a:prstGeom prst="rect">
            <a:avLst/>
          </a:prstGeom>
          <a:solidFill>
            <a:srgbClr val="9ACCD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4" name="image6.png" descr="RO__vervolgpagina~LPP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title"/>
          </p:nvPr>
        </p:nvSpPr>
        <p:spPr>
          <a:xfrm>
            <a:off x="523804" y="1753655"/>
            <a:ext cx="11160233" cy="81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83" sz="3600">
                <a:solidFill>
                  <a:srgbClr val="2494C5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26020" y="2558045"/>
            <a:ext cx="11176079" cy="6077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3pPr>
              <a:buBlip>
                <a:blip r:embed="rId3"/>
              </a:buBlip>
            </a:lvl3pPr>
            <a:lvl4pPr>
              <a:buBlip>
                <a:blip r:embed="rId4"/>
              </a:buBlip>
            </a:lvl4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-1" y="-1"/>
            <a:ext cx="1808" cy="561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914400"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</p:sldLayoutIdLst>
  <p:transition spd="med" advClick="1"/>
  <p:txStyles>
    <p:titleStyle>
      <a:lvl1pPr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1pPr>
      <a:lvl2pPr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2pPr>
      <a:lvl3pPr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3pPr>
      <a:lvl4pPr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4pPr>
      <a:lvl5pPr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5pPr>
      <a:lvl6pPr indent="457200"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6pPr>
      <a:lvl7pPr indent="914400"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7pPr>
      <a:lvl8pPr indent="1371600"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8pPr>
      <a:lvl9pPr indent="1828800">
        <a:defRPr spc="-83" sz="3600">
          <a:solidFill>
            <a:srgbClr val="2494C5"/>
          </a:solidFill>
          <a:latin typeface="Verdana"/>
          <a:ea typeface="Verdana"/>
          <a:cs typeface="Verdana"/>
          <a:sym typeface="Verdana"/>
        </a:defRPr>
      </a:lvl9pPr>
    </p:titleStyle>
    <p:bodyStyle>
      <a:lvl1pPr>
        <a:spcBef>
          <a:spcPts val="400"/>
        </a:spcBef>
        <a:defRPr sz="2400">
          <a:latin typeface="Verdana"/>
          <a:ea typeface="Verdana"/>
          <a:cs typeface="Verdana"/>
          <a:sym typeface="Verdana"/>
        </a:defRPr>
      </a:lvl1pPr>
      <a:lvl2pPr marL="239183" indent="-239183">
        <a:spcBef>
          <a:spcPts val="400"/>
        </a:spcBef>
        <a:buSzPct val="100000"/>
        <a:buChar char="•"/>
        <a:defRPr sz="2400">
          <a:latin typeface="Verdana"/>
          <a:ea typeface="Verdana"/>
          <a:cs typeface="Verdana"/>
          <a:sym typeface="Verdana"/>
        </a:defRPr>
      </a:lvl2pPr>
      <a:lvl3pPr marL="479999" indent="-335999">
        <a:spcBef>
          <a:spcPts val="400"/>
        </a:spcBef>
        <a:buSzPct val="100000"/>
        <a:buBlip>
          <a:blip r:embed="rId3"/>
        </a:buBlip>
        <a:defRPr sz="2400">
          <a:latin typeface="Verdana"/>
          <a:ea typeface="Verdana"/>
          <a:cs typeface="Verdana"/>
          <a:sym typeface="Verdana"/>
        </a:defRPr>
      </a:lvl3pPr>
      <a:lvl4pPr marL="587749" indent="-191999">
        <a:spcBef>
          <a:spcPts val="400"/>
        </a:spcBef>
        <a:buSzPct val="100000"/>
        <a:buBlip>
          <a:blip r:embed="rId4"/>
        </a:buBlip>
        <a:defRPr sz="2400">
          <a:latin typeface="Verdana"/>
          <a:ea typeface="Verdana"/>
          <a:cs typeface="Verdana"/>
          <a:sym typeface="Verdana"/>
        </a:defRPr>
      </a:lvl4pPr>
      <a:lvl5pPr marL="869950" indent="-234950">
        <a:spcBef>
          <a:spcPts val="400"/>
        </a:spcBef>
        <a:buSzPct val="100000"/>
        <a:buChar char="»"/>
        <a:defRPr sz="2400">
          <a:latin typeface="Verdana"/>
          <a:ea typeface="Verdana"/>
          <a:cs typeface="Verdana"/>
          <a:sym typeface="Verdana"/>
        </a:defRPr>
      </a:lvl5pPr>
      <a:lvl6pPr marL="2560320" indent="-274320">
        <a:spcBef>
          <a:spcPts val="400"/>
        </a:spcBef>
        <a:buSzPct val="100000"/>
        <a:buChar char="•"/>
        <a:defRPr sz="2400">
          <a:latin typeface="Verdana"/>
          <a:ea typeface="Verdana"/>
          <a:cs typeface="Verdana"/>
          <a:sym typeface="Verdana"/>
        </a:defRPr>
      </a:lvl6pPr>
      <a:lvl7pPr marL="3017520" indent="-274320">
        <a:spcBef>
          <a:spcPts val="400"/>
        </a:spcBef>
        <a:buSzPct val="100000"/>
        <a:buChar char="•"/>
        <a:defRPr sz="2400">
          <a:latin typeface="Verdana"/>
          <a:ea typeface="Verdana"/>
          <a:cs typeface="Verdana"/>
          <a:sym typeface="Verdana"/>
        </a:defRPr>
      </a:lvl7pPr>
      <a:lvl8pPr marL="3474720" indent="-274320">
        <a:spcBef>
          <a:spcPts val="400"/>
        </a:spcBef>
        <a:buSzPct val="100000"/>
        <a:buChar char="•"/>
        <a:defRPr sz="2400">
          <a:latin typeface="Verdana"/>
          <a:ea typeface="Verdana"/>
          <a:cs typeface="Verdana"/>
          <a:sym typeface="Verdana"/>
        </a:defRPr>
      </a:lvl8pPr>
      <a:lvl9pPr marL="3931920" indent="-274320">
        <a:spcBef>
          <a:spcPts val="400"/>
        </a:spcBef>
        <a:buSzPct val="100000"/>
        <a:buChar char="•"/>
        <a:defRPr sz="2400">
          <a:latin typeface="Verdana"/>
          <a:ea typeface="Verdana"/>
          <a:cs typeface="Verdana"/>
          <a:sym typeface="Verdana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.gif"/><Relationship Id="rId10" Type="http://schemas.openxmlformats.org/officeDocument/2006/relationships/image" Target="../media/image10.png"/><Relationship Id="rId11" Type="http://schemas.openxmlformats.org/officeDocument/2006/relationships/image" Target="../media/image5.jpeg"/><Relationship Id="rId12" Type="http://schemas.openxmlformats.org/officeDocument/2006/relationships/image" Target="../media/image11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2.jpeg"/><Relationship Id="rId18" Type="http://schemas.openxmlformats.org/officeDocument/2006/relationships/image" Target="../media/image15.png"/><Relationship Id="rId19" Type="http://schemas.openxmlformats.org/officeDocument/2006/relationships/image" Target="../media/image1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7010400" y="3412976"/>
            <a:ext cx="5868144" cy="1029049"/>
          </a:xfrm>
          <a:prstGeom prst="rect">
            <a:avLst/>
          </a:prstGeom>
        </p:spPr>
        <p:txBody>
          <a:bodyPr/>
          <a:lstStyle>
            <a:lvl1pPr>
              <a:defRPr spc="0" sz="27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700"/>
              <a:t>EPOS-S use case 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6994146" y="6192559"/>
            <a:ext cx="3032882" cy="853176"/>
            <a:chOff x="0" y="0"/>
            <a:chExt cx="3032880" cy="853174"/>
          </a:xfrm>
        </p:grpSpPr>
        <p:pic>
          <p:nvPicPr>
            <p:cNvPr id="52" name="eida-orfeus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32881" cy="853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orfeuslogo_small.jpg"/>
            <p:cNvPicPr/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546287" y="52081"/>
              <a:ext cx="1434361" cy="395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" name="Shape 55"/>
          <p:cNvSpPr/>
          <p:nvPr/>
        </p:nvSpPr>
        <p:spPr>
          <a:xfrm>
            <a:off x="6819527" y="4620871"/>
            <a:ext cx="6140054" cy="85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algn="l" defTabSz="777240">
              <a:defRPr sz="1800"/>
            </a:pPr>
            <a:r>
              <a:rPr sz="1700">
                <a:latin typeface="Verdana"/>
                <a:ea typeface="Verdana"/>
                <a:cs typeface="Verdana"/>
                <a:sym typeface="Verdana"/>
              </a:rPr>
              <a:t>Luca Trani and the EIDA Team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777240">
              <a:defRPr sz="1800"/>
            </a:pPr>
            <a:r>
              <a:rPr sz="1700">
                <a:latin typeface="Verdana"/>
                <a:ea typeface="Verdana"/>
                <a:cs typeface="Verdana"/>
                <a:sym typeface="Verdana"/>
              </a:rPr>
              <a:t>Acknowledgements to SURFsara and the B2SAFE team</a:t>
            </a:r>
          </a:p>
        </p:txBody>
      </p:sp>
      <p:pic>
        <p:nvPicPr>
          <p:cNvPr id="56" name="EPOS_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0746" y="6192559"/>
            <a:ext cx="1931297" cy="853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/>
          <a:p>
            <a:pPr lvl="0">
              <a:defRPr spc="0">
                <a:solidFill>
                  <a:srgbClr val="900079"/>
                </a:solidFill>
              </a:defRPr>
            </a:pPr>
          </a:p>
        </p:txBody>
      </p:sp>
      <p:pic>
        <p:nvPicPr>
          <p:cNvPr id="22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219" y="967554"/>
            <a:ext cx="10055505" cy="546148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626510" y="9223727"/>
            <a:ext cx="62467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914400">
              <a:defRPr sz="1800"/>
            </a:pPr>
            <a:r>
              <a:rPr sz="1200">
                <a:latin typeface="Verdana"/>
                <a:ea typeface="Verdana"/>
                <a:cs typeface="Verdana"/>
                <a:sym typeface="Verdana"/>
              </a:rPr>
              <a:t>3rd EUDAT Conference, </a:t>
            </a:r>
            <a:r>
              <a:rPr sz="1200">
                <a:latin typeface="Verdana"/>
                <a:ea typeface="Verdana"/>
                <a:cs typeface="Verdana"/>
                <a:sym typeface="Verdana"/>
              </a:rPr>
              <a:t>Amsterdam,The Netherlands | 24-25 Sep 2014</a:t>
            </a:r>
          </a:p>
        </p:txBody>
      </p:sp>
      <p:pic>
        <p:nvPicPr>
          <p:cNvPr id="23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53237" y="5579224"/>
            <a:ext cx="11319018" cy="5117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EIDA/EPOS-S plans within EUDAT2020  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521547" y="2558063"/>
            <a:ext cx="11464996" cy="6195343"/>
          </a:xfrm>
          <a:prstGeom prst="rect">
            <a:avLst/>
          </a:prstGeom>
        </p:spPr>
        <p:txBody>
          <a:bodyPr/>
          <a:lstStyle/>
          <a:p>
            <a:pPr lvl="0" defTabSz="886968">
              <a:defRPr sz="1800"/>
            </a:pPr>
            <a:r>
              <a:rPr sz="2328"/>
              <a:t>- Set up a robust, scalable, reliable and secure infrastructure to support the federation of datacenters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Enrich data streams with PIDs and detailed metadata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Enable reproducibility and provenance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Automatic safe replication of datasets on external data resources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Effective exploitation of replicas: reliability, failover, disaster recovery, computation, optimisation 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Federated Discovery and Access 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Federated Identity Management (in discussion with eduGAIN/GEANT)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Why B2SAFE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521547" y="2558063"/>
            <a:ext cx="11464996" cy="61953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Goal: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i="1" sz="2400"/>
              <a:t>“Provide safe, persistent and long term archival and preservation of high quality waveform data</a:t>
            </a:r>
            <a:r>
              <a:rPr sz="2400"/>
              <a:t>”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It matches perfectly with the features offered by B2SAFE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Moreover it allows full control on the choice of data replication facility vs generic cloud service =&gt; very important for computation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Possibility to implement customised rules and data workflows</a:t>
            </a:r>
            <a:endParaRPr sz="2400"/>
          </a:p>
          <a:p>
            <a:pPr lvl="0">
              <a:defRPr sz="1800"/>
            </a:pPr>
            <a:endParaRPr sz="240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751064" y="4695904"/>
            <a:ext cx="2308171" cy="3705693"/>
          </a:xfrm>
          <a:prstGeom prst="roundRect">
            <a:avLst>
              <a:gd name="adj" fmla="val 14946"/>
            </a:avLst>
          </a:prstGeom>
          <a:gradFill>
            <a:gsLst>
              <a:gs pos="0">
                <a:srgbClr val="CCB49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3814064" y="4695904"/>
            <a:ext cx="1910750" cy="2940220"/>
          </a:xfrm>
          <a:prstGeom prst="roundRect">
            <a:avLst>
              <a:gd name="adj" fmla="val 15943"/>
            </a:avLst>
          </a:prstGeom>
          <a:gradFill>
            <a:gsLst>
              <a:gs pos="0">
                <a:srgbClr val="CCB49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Solution: overview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521547" y="2558063"/>
            <a:ext cx="11464996" cy="61953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Main components:</a:t>
            </a:r>
            <a:endParaRPr sz="2400"/>
          </a:p>
          <a:p>
            <a:pPr lvl="0">
              <a:defRPr sz="1800"/>
            </a:pPr>
            <a:r>
              <a:rPr sz="2400"/>
              <a:t>- iRODS: micro services utilised to create customisable replication rules</a:t>
            </a:r>
            <a:endParaRPr sz="2400"/>
          </a:p>
          <a:p>
            <a:pPr lvl="0">
              <a:defRPr sz="1800"/>
            </a:pPr>
            <a:r>
              <a:rPr sz="2400"/>
              <a:t>- EPIC handle system: PID minting and management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1172463" y="3986684"/>
            <a:ext cx="8447533" cy="4358661"/>
            <a:chOff x="-31556" y="0"/>
            <a:chExt cx="8447531" cy="4358660"/>
          </a:xfrm>
        </p:grpSpPr>
        <p:grpSp>
          <p:nvGrpSpPr>
            <p:cNvPr id="73" name="Group 73"/>
            <p:cNvGrpSpPr/>
            <p:nvPr/>
          </p:nvGrpSpPr>
          <p:grpSpPr>
            <a:xfrm>
              <a:off x="2988818" y="896386"/>
              <a:ext cx="1325128" cy="2153928"/>
              <a:chOff x="74066" y="92739"/>
              <a:chExt cx="1325126" cy="2153927"/>
            </a:xfrm>
          </p:grpSpPr>
          <p:grpSp>
            <p:nvGrpSpPr>
              <p:cNvPr id="68" name="Group 68"/>
              <p:cNvGrpSpPr/>
              <p:nvPr/>
            </p:nvGrpSpPr>
            <p:grpSpPr>
              <a:xfrm>
                <a:off x="220925" y="1620118"/>
                <a:ext cx="1178269" cy="626549"/>
                <a:chOff x="0" y="0"/>
                <a:chExt cx="1178268" cy="626548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-1" y="-1"/>
                  <a:ext cx="1178270" cy="626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9BBB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-1" y="-1"/>
                  <a:ext cx="1178270" cy="626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718841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-1" y="195341"/>
                  <a:ext cx="1178270" cy="3402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600">
                      <a:solidFill>
                        <a:srgbClr val="FFFFFF"/>
                      </a:solidFill>
                    </a:rPr>
                    <a:t>NFS mount</a:t>
                  </a:r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74066" y="92739"/>
                <a:ext cx="783975" cy="496395"/>
                <a:chOff x="0" y="0"/>
                <a:chExt cx="783974" cy="496393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-1" y="0"/>
                  <a:ext cx="783976" cy="496394"/>
                </a:xfrm>
                <a:prstGeom prst="rect">
                  <a:avLst/>
                </a:prstGeom>
                <a:solidFill>
                  <a:srgbClr val="F79646"/>
                </a:solidFill>
                <a:ln w="25400" cap="flat">
                  <a:solidFill>
                    <a:srgbClr val="B46D33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-1" y="69983"/>
                  <a:ext cx="783976" cy="356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defTabSz="914400">
                    <a:defRPr b="1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b="0" sz="1800">
                      <a:solidFill>
                        <a:srgbClr val="000000"/>
                      </a:solidFill>
                    </a:defRPr>
                  </a:pPr>
                  <a:r>
                    <a:rPr b="1" sz="1400">
                      <a:solidFill>
                        <a:srgbClr val="FFFFFF"/>
                      </a:solidFill>
                    </a:rPr>
                    <a:t>iRODS</a:t>
                  </a:r>
                </a:p>
              </p:txBody>
            </p:sp>
          </p:grpSp>
          <p:sp>
            <p:nvSpPr>
              <p:cNvPr id="72" name="Shape 72"/>
              <p:cNvSpPr/>
              <p:nvPr/>
            </p:nvSpPr>
            <p:spPr>
              <a:xfrm rot="10795977">
                <a:off x="389901" y="644879"/>
                <a:ext cx="472107" cy="919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545"/>
                    </a:moveTo>
                    <a:lnTo>
                      <a:pt x="10800" y="0"/>
                    </a:lnTo>
                    <a:lnTo>
                      <a:pt x="21600" y="5545"/>
                    </a:lnTo>
                    <a:lnTo>
                      <a:pt x="16200" y="5545"/>
                    </a:lnTo>
                    <a:lnTo>
                      <a:pt x="16200" y="16055"/>
                    </a:lnTo>
                    <a:lnTo>
                      <a:pt x="21600" y="16055"/>
                    </a:lnTo>
                    <a:lnTo>
                      <a:pt x="10800" y="21600"/>
                    </a:lnTo>
                    <a:lnTo>
                      <a:pt x="0" y="16055"/>
                    </a:lnTo>
                    <a:lnTo>
                      <a:pt x="5400" y="16055"/>
                    </a:lnTo>
                    <a:lnTo>
                      <a:pt x="5400" y="5545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6719011" y="1052647"/>
              <a:ext cx="1696965" cy="3306014"/>
              <a:chOff x="94275" y="188551"/>
              <a:chExt cx="1696964" cy="3306012"/>
            </a:xfrm>
          </p:grpSpPr>
          <p:grpSp>
            <p:nvGrpSpPr>
              <p:cNvPr id="77" name="Group 77"/>
              <p:cNvGrpSpPr/>
              <p:nvPr/>
            </p:nvGrpSpPr>
            <p:grpSpPr>
              <a:xfrm>
                <a:off x="282827" y="1225585"/>
                <a:ext cx="1508413" cy="802104"/>
                <a:chOff x="0" y="0"/>
                <a:chExt cx="1508412" cy="802103"/>
              </a:xfrm>
            </p:grpSpPr>
            <p:sp>
              <p:nvSpPr>
                <p:cNvPr id="74" name="Shape 74"/>
                <p:cNvSpPr/>
                <p:nvPr/>
              </p:nvSpPr>
              <p:spPr>
                <a:xfrm>
                  <a:off x="-1" y="-1"/>
                  <a:ext cx="1508414" cy="802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9BBB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5" name="Shape 75"/>
                <p:cNvSpPr/>
                <p:nvPr/>
              </p:nvSpPr>
              <p:spPr>
                <a:xfrm>
                  <a:off x="-1" y="-1"/>
                  <a:ext cx="1508414" cy="802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718841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>
                  <a:off x="-1" y="250075"/>
                  <a:ext cx="1508414" cy="43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600">
                      <a:solidFill>
                        <a:srgbClr val="FFFFFF"/>
                      </a:solidFill>
                    </a:rPr>
                    <a:t>dCache</a:t>
                  </a:r>
                </a:p>
              </p:txBody>
            </p:sp>
          </p:grpSp>
          <p:sp>
            <p:nvSpPr>
              <p:cNvPr id="78" name="Shape 78"/>
              <p:cNvSpPr/>
              <p:nvPr/>
            </p:nvSpPr>
            <p:spPr>
              <a:xfrm>
                <a:off x="635981" y="2269943"/>
                <a:ext cx="802105" cy="802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3664"/>
                      <a:pt x="20462" y="16411"/>
                      <a:pt x="18437" y="18437"/>
                    </a:cubicBezTo>
                    <a:lnTo>
                      <a:pt x="21600" y="184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BBB59"/>
              </a:solidFill>
              <a:ln w="25400" cap="flat">
                <a:solidFill>
                  <a:srgbClr val="718841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48481" y="1885515"/>
                <a:ext cx="377105" cy="659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1"/>
                    </a:moveTo>
                    <a:lnTo>
                      <a:pt x="10800" y="0"/>
                    </a:lnTo>
                    <a:lnTo>
                      <a:pt x="21600" y="6171"/>
                    </a:lnTo>
                    <a:lnTo>
                      <a:pt x="16200" y="6171"/>
                    </a:lnTo>
                    <a:lnTo>
                      <a:pt x="16200" y="15429"/>
                    </a:lnTo>
                    <a:lnTo>
                      <a:pt x="21600" y="15429"/>
                    </a:lnTo>
                    <a:lnTo>
                      <a:pt x="10800" y="21600"/>
                    </a:lnTo>
                    <a:lnTo>
                      <a:pt x="0" y="15429"/>
                    </a:lnTo>
                    <a:lnTo>
                      <a:pt x="5400" y="15429"/>
                    </a:lnTo>
                    <a:lnTo>
                      <a:pt x="5400" y="6171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82" name="Group 82"/>
              <p:cNvGrpSpPr/>
              <p:nvPr/>
            </p:nvGrpSpPr>
            <p:grpSpPr>
              <a:xfrm>
                <a:off x="94275" y="188551"/>
                <a:ext cx="848483" cy="537240"/>
                <a:chOff x="0" y="0"/>
                <a:chExt cx="848482" cy="537238"/>
              </a:xfrm>
            </p:grpSpPr>
            <p:sp>
              <p:nvSpPr>
                <p:cNvPr id="80" name="Shape 80"/>
                <p:cNvSpPr/>
                <p:nvPr/>
              </p:nvSpPr>
              <p:spPr>
                <a:xfrm>
                  <a:off x="-1" y="0"/>
                  <a:ext cx="848484" cy="537239"/>
                </a:xfrm>
                <a:prstGeom prst="rect">
                  <a:avLst/>
                </a:prstGeom>
                <a:solidFill>
                  <a:srgbClr val="F79646"/>
                </a:solidFill>
                <a:ln w="25400" cap="flat">
                  <a:solidFill>
                    <a:srgbClr val="B46D33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81" name="Shape 81"/>
                <p:cNvSpPr/>
                <p:nvPr/>
              </p:nvSpPr>
              <p:spPr>
                <a:xfrm>
                  <a:off x="-1" y="75742"/>
                  <a:ext cx="848484" cy="3857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defTabSz="914400">
                    <a:defRPr b="1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b="0" sz="1800">
                      <a:solidFill>
                        <a:srgbClr val="000000"/>
                      </a:solidFill>
                    </a:defRPr>
                  </a:pPr>
                  <a:r>
                    <a:rPr b="1" sz="1400">
                      <a:solidFill>
                        <a:srgbClr val="FFFFFF"/>
                      </a:solidFill>
                    </a:rPr>
                    <a:t>iRODS</a:t>
                  </a:r>
                </a:p>
              </p:txBody>
            </p:sp>
          </p:grpSp>
          <p:sp>
            <p:nvSpPr>
              <p:cNvPr id="83" name="Shape 83"/>
              <p:cNvSpPr/>
              <p:nvPr/>
            </p:nvSpPr>
            <p:spPr>
              <a:xfrm rot="19724185">
                <a:off x="426690" y="804146"/>
                <a:ext cx="377104" cy="65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1"/>
                    </a:moveTo>
                    <a:lnTo>
                      <a:pt x="10800" y="0"/>
                    </a:lnTo>
                    <a:lnTo>
                      <a:pt x="21600" y="6171"/>
                    </a:lnTo>
                    <a:lnTo>
                      <a:pt x="16200" y="6171"/>
                    </a:lnTo>
                    <a:lnTo>
                      <a:pt x="16200" y="15429"/>
                    </a:lnTo>
                    <a:lnTo>
                      <a:pt x="21600" y="15429"/>
                    </a:lnTo>
                    <a:lnTo>
                      <a:pt x="10800" y="21600"/>
                    </a:lnTo>
                    <a:lnTo>
                      <a:pt x="0" y="15429"/>
                    </a:lnTo>
                    <a:lnTo>
                      <a:pt x="5400" y="15429"/>
                    </a:lnTo>
                    <a:lnTo>
                      <a:pt x="5400" y="6171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84" name="image3.jpg" descr="SURF_SARA_fc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60130" y="3154863"/>
                <a:ext cx="910224" cy="3397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0" name="Group 90"/>
            <p:cNvGrpSpPr/>
            <p:nvPr/>
          </p:nvGrpSpPr>
          <p:grpSpPr>
            <a:xfrm>
              <a:off x="4680520" y="-1"/>
              <a:ext cx="864097" cy="792089"/>
              <a:chOff x="0" y="0"/>
              <a:chExt cx="864095" cy="792087"/>
            </a:xfrm>
          </p:grpSpPr>
          <p:grpSp>
            <p:nvGrpSpPr>
              <p:cNvPr id="88" name="Group 88"/>
              <p:cNvGrpSpPr/>
              <p:nvPr/>
            </p:nvGrpSpPr>
            <p:grpSpPr>
              <a:xfrm>
                <a:off x="0" y="0"/>
                <a:ext cx="864096" cy="792088"/>
                <a:chOff x="0" y="0"/>
                <a:chExt cx="864095" cy="792087"/>
              </a:xfrm>
            </p:grpSpPr>
            <p:sp>
              <p:nvSpPr>
                <p:cNvPr id="86" name="Shape 86"/>
                <p:cNvSpPr/>
                <p:nvPr/>
              </p:nvSpPr>
              <p:spPr>
                <a:xfrm>
                  <a:off x="0" y="0"/>
                  <a:ext cx="864096" cy="79208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2F2C"/>
                    </a:gs>
                    <a:gs pos="80000">
                      <a:srgbClr val="CA3E3A"/>
                    </a:gs>
                    <a:gs pos="100000">
                      <a:srgbClr val="CE3B37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" dist="230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87" name="Shape 87"/>
                <p:cNvSpPr/>
                <p:nvPr/>
              </p:nvSpPr>
              <p:spPr>
                <a:xfrm>
                  <a:off x="0" y="45524"/>
                  <a:ext cx="864096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 defTabSz="914400">
                    <a:defRPr sz="1800"/>
                  </a:pPr>
                  <a:endPara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lvl="0" defTabSz="914400">
                    <a:defRPr sz="1800"/>
                  </a:pPr>
                  <a:endPara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lvl="0" defTabSz="914400">
                    <a:defRPr sz="1800"/>
                  </a:pPr>
                  <a:r>
                    <a: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PID</a:t>
                  </a:r>
                </a:p>
              </p:txBody>
            </p:sp>
          </p:grpSp>
          <p:pic>
            <p:nvPicPr>
              <p:cNvPr id="89" name="image9.jpg" descr="\\ka.sara.nl\dfs\redirection\sanden\Desktop\imgres.jp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2007" y="40207"/>
                <a:ext cx="714718" cy="3918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91" name="Shape 91"/>
            <p:cNvSpPr/>
            <p:nvPr/>
          </p:nvSpPr>
          <p:spPr>
            <a:xfrm flipV="1">
              <a:off x="3672408" y="396044"/>
              <a:ext cx="1008113" cy="468053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 flipH="1" flipV="1">
              <a:off x="5544616" y="396044"/>
              <a:ext cx="1080121" cy="540061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1" y="3024336"/>
              <a:ext cx="1584176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HPSS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7500137" y="3453922"/>
              <a:ext cx="48925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DMF</a:t>
              </a:r>
            </a:p>
          </p:txBody>
        </p:sp>
        <p:sp>
          <p:nvSpPr>
            <p:cNvPr id="95" name="Shape 95"/>
            <p:cNvSpPr/>
            <p:nvPr/>
          </p:nvSpPr>
          <p:spPr>
            <a:xfrm flipH="1" flipV="1">
              <a:off x="3816424" y="1296143"/>
              <a:ext cx="2672681" cy="8385"/>
            </a:xfrm>
            <a:prstGeom prst="line">
              <a:avLst/>
            </a:prstGeom>
            <a:noFill/>
            <a:ln w="57150" cap="flat">
              <a:solidFill>
                <a:srgbClr val="B46D3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05" name="Group 105"/>
            <p:cNvGrpSpPr/>
            <p:nvPr/>
          </p:nvGrpSpPr>
          <p:grpSpPr>
            <a:xfrm>
              <a:off x="-31557" y="654845"/>
              <a:ext cx="1910751" cy="2940220"/>
              <a:chOff x="-31556" y="-117177"/>
              <a:chExt cx="1910749" cy="294021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31557" y="-117178"/>
                <a:ext cx="1910751" cy="2940220"/>
              </a:xfrm>
              <a:prstGeom prst="roundRect">
                <a:avLst>
                  <a:gd name="adj" fmla="val 15943"/>
                </a:avLst>
              </a:prstGeom>
              <a:gradFill flip="none" rotWithShape="1">
                <a:gsLst>
                  <a:gs pos="0">
                    <a:srgbClr val="CCB49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100" name="Group 100"/>
              <p:cNvGrpSpPr/>
              <p:nvPr/>
            </p:nvGrpSpPr>
            <p:grpSpPr>
              <a:xfrm>
                <a:off x="307939" y="1693667"/>
                <a:ext cx="1231760" cy="654993"/>
                <a:chOff x="0" y="0"/>
                <a:chExt cx="1231758" cy="654991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-1" y="-1"/>
                  <a:ext cx="1231760" cy="65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9BBB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>
                  <a:off x="-1" y="-1"/>
                  <a:ext cx="1231760" cy="654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718841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99" name="Shape 99"/>
                <p:cNvSpPr/>
                <p:nvPr/>
              </p:nvSpPr>
              <p:spPr>
                <a:xfrm>
                  <a:off x="-1" y="204209"/>
                  <a:ext cx="1231760" cy="3557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defTabSz="914400">
                    <a:defRPr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600">
                      <a:solidFill>
                        <a:srgbClr val="FFFFFF"/>
                      </a:solidFill>
                    </a:rPr>
                    <a:t>NFS share</a:t>
                  </a:r>
                </a:p>
              </p:txBody>
            </p:sp>
          </p:grpSp>
          <p:grpSp>
            <p:nvGrpSpPr>
              <p:cNvPr id="103" name="Group 103"/>
              <p:cNvGrpSpPr/>
              <p:nvPr/>
            </p:nvGrpSpPr>
            <p:grpSpPr>
              <a:xfrm>
                <a:off x="21394" y="10950"/>
                <a:ext cx="1727865" cy="841090"/>
                <a:chOff x="0" y="-118167"/>
                <a:chExt cx="1727864" cy="841088"/>
              </a:xfrm>
            </p:grpSpPr>
            <p:sp>
              <p:nvSpPr>
                <p:cNvPr id="101" name="Shape 101"/>
                <p:cNvSpPr/>
                <p:nvPr/>
              </p:nvSpPr>
              <p:spPr>
                <a:xfrm>
                  <a:off x="-1" y="-1"/>
                  <a:ext cx="1727866" cy="604754"/>
                </a:xfrm>
                <a:prstGeom prst="rect">
                  <a:avLst/>
                </a:prstGeom>
                <a:solidFill>
                  <a:srgbClr val="F79646"/>
                </a:solidFill>
                <a:ln w="25400" cap="flat">
                  <a:solidFill>
                    <a:srgbClr val="B46D33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02" name="Shape 102"/>
                <p:cNvSpPr/>
                <p:nvPr/>
              </p:nvSpPr>
              <p:spPr>
                <a:xfrm>
                  <a:off x="-1" y="-118168"/>
                  <a:ext cx="1727866" cy="8410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defTabSz="914400">
                    <a:defRPr sz="1800"/>
                  </a:pPr>
                  <a:r>
                    <a:rPr b="1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Seismic acquisition</a:t>
                  </a:r>
                  <a:endParaRPr b="1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lvl="0" defTabSz="914400">
                    <a:defRPr sz="1800"/>
                  </a:pPr>
                  <a:r>
                    <a:rPr b="1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system</a:t>
                  </a:r>
                </a:p>
              </p:txBody>
            </p:sp>
          </p:grpSp>
          <p:sp>
            <p:nvSpPr>
              <p:cNvPr id="104" name="Shape 104"/>
              <p:cNvSpPr/>
              <p:nvPr/>
            </p:nvSpPr>
            <p:spPr>
              <a:xfrm flipH="1">
                <a:off x="615879" y="780722"/>
                <a:ext cx="449064" cy="912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159"/>
                    </a:moveTo>
                    <a:lnTo>
                      <a:pt x="10800" y="0"/>
                    </a:lnTo>
                    <a:lnTo>
                      <a:pt x="21600" y="7159"/>
                    </a:lnTo>
                    <a:lnTo>
                      <a:pt x="16200" y="7159"/>
                    </a:lnTo>
                    <a:lnTo>
                      <a:pt x="16200" y="14441"/>
                    </a:lnTo>
                    <a:lnTo>
                      <a:pt x="21600" y="14441"/>
                    </a:lnTo>
                    <a:lnTo>
                      <a:pt x="10800" y="21600"/>
                    </a:lnTo>
                    <a:lnTo>
                      <a:pt x="0" y="14441"/>
                    </a:lnTo>
                    <a:lnTo>
                      <a:pt x="5400" y="14441"/>
                    </a:lnTo>
                    <a:lnTo>
                      <a:pt x="5400" y="7159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06" name="Shape 106"/>
            <p:cNvSpPr/>
            <p:nvPr/>
          </p:nvSpPr>
          <p:spPr>
            <a:xfrm flipH="1" flipV="1">
              <a:off x="3968824" y="1448543"/>
              <a:ext cx="2672681" cy="8385"/>
            </a:xfrm>
            <a:prstGeom prst="line">
              <a:avLst/>
            </a:prstGeom>
            <a:noFill/>
            <a:ln w="57150" cap="flat">
              <a:solidFill>
                <a:srgbClr val="B46D33"/>
              </a:solidFill>
              <a:prstDash val="solid"/>
              <a:bevel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 flipV="1">
              <a:off x="1674864" y="2867531"/>
              <a:ext cx="1531589" cy="1"/>
            </a:xfrm>
            <a:prstGeom prst="line">
              <a:avLst/>
            </a:prstGeom>
            <a:noFill/>
            <a:ln w="57150" cap="flat">
              <a:solidFill>
                <a:srgbClr val="B46D3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9" name="Shape 109"/>
          <p:cNvSpPr/>
          <p:nvPr/>
        </p:nvSpPr>
        <p:spPr>
          <a:xfrm>
            <a:off x="3928538" y="7283450"/>
            <a:ext cx="53762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/>
            </a:lvl1pPr>
          </a:lstStyle>
          <a:p>
            <a:pPr lvl="0">
              <a:defRPr b="0" sz="1800"/>
            </a:pPr>
            <a:r>
              <a:rPr b="1" sz="1500"/>
              <a:t>ODC</a:t>
            </a:r>
          </a:p>
        </p:txBody>
      </p:sp>
      <p:sp>
        <p:nvSpPr>
          <p:cNvPr id="110" name="Shape 110"/>
          <p:cNvSpPr/>
          <p:nvPr/>
        </p:nvSpPr>
        <p:spPr>
          <a:xfrm>
            <a:off x="1250190" y="7283450"/>
            <a:ext cx="53762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/>
            </a:lvl1pPr>
          </a:lstStyle>
          <a:p>
            <a:pPr lvl="0">
              <a:defRPr b="0" sz="1800"/>
            </a:pPr>
            <a:r>
              <a:rPr b="1" sz="1500"/>
              <a:t>ODC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Solution: workflow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673947" y="3102187"/>
            <a:ext cx="11464996" cy="619534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1) Register dataset in iRODS (locally at KNMI): ireg…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2) Generate PID at KNMI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3) Replicate dataset to SURFsara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4) Generate PID of the replica at SURFsara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5) Update parent PID with replica information at KNMI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Solution: some numbers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219922" y="2428284"/>
            <a:ext cx="12845972" cy="63251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- Replication of the ODC archive from 1988 to Dec 2013 completed ~ 6.6 M files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- Registration of the first 6 months of 2014 into iRODS at KNMI ~800.000 files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- Registration rate in iRODS ~100.000 files per day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- Replication rate  ~ 80.000 files per day</a:t>
            </a:r>
            <a:endParaRPr sz="2400"/>
          </a:p>
          <a:p>
            <a:pPr lvl="0">
              <a:defRPr sz="1800"/>
            </a:pPr>
            <a:r>
              <a:rPr sz="2400"/>
              <a:t>   (Typical file size range: from a few KB up to 20-30MB)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b="1" sz="2400"/>
              <a:t>Planned actions</a:t>
            </a:r>
            <a:r>
              <a:rPr sz="2400"/>
              <a:t>:</a:t>
            </a:r>
            <a:endParaRPr sz="2400"/>
          </a:p>
          <a:p>
            <a:pPr lvl="0">
              <a:defRPr sz="1800"/>
            </a:pPr>
            <a:r>
              <a:rPr sz="2400"/>
              <a:t>- Finalise replication up to current day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- Set up an automatic procedure to register and replicate new files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Open issues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521547" y="2558063"/>
            <a:ext cx="11464996" cy="6195343"/>
          </a:xfrm>
          <a:prstGeom prst="rect">
            <a:avLst/>
          </a:prstGeom>
        </p:spPr>
        <p:txBody>
          <a:bodyPr/>
          <a:lstStyle/>
          <a:p>
            <a:pPr lvl="0" defTabSz="886968">
              <a:defRPr sz="1800"/>
            </a:pPr>
            <a:r>
              <a:rPr sz="2328"/>
              <a:t>- PID assigned only to archived datasets: no real time yet </a:t>
            </a:r>
            <a:endParaRPr sz="2328"/>
          </a:p>
          <a:p>
            <a:pPr lvl="0" defTabSz="886968">
              <a:defRPr sz="1800"/>
            </a:pPr>
            <a:r>
              <a:rPr sz="2328"/>
              <a:t>Datasets are assumed as frozen at a certain point in time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Replication applied to continuous waveforms but it could be extended also to other products. E.g.: stations, qc, …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PID granularity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Replication mainly for backup purposes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The current system does not support data provenance </a:t>
            </a:r>
            <a:endParaRPr sz="2328"/>
          </a:p>
          <a:p>
            <a:pPr lvl="0" defTabSz="886968">
              <a:defRPr sz="1800"/>
            </a:pPr>
            <a:r>
              <a:rPr sz="2328"/>
              <a:t>Impossible to trace the history of changes on a specific dataset: related to Dynamic Data </a:t>
            </a:r>
            <a:endParaRPr sz="2328"/>
          </a:p>
          <a:p>
            <a:pPr lvl="0" defTabSz="886968">
              <a:defRPr sz="1800"/>
            </a:pPr>
            <a:endParaRPr sz="2328"/>
          </a:p>
          <a:p>
            <a:pPr lvl="0" defTabSz="886968">
              <a:defRPr sz="1800"/>
            </a:pPr>
            <a:r>
              <a:rPr sz="2328"/>
              <a:t>- PID not coupled with domain specific metadata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9163377" y="8295375"/>
            <a:ext cx="1506751" cy="6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/>
          <a:lstStyle/>
          <a:p>
            <a:pPr lvl="0" algn="l" defTabSz="457200">
              <a:tabLst>
                <a:tab pos="723900" algn="l"/>
                <a:tab pos="1447800" algn="l"/>
              </a:tabLst>
              <a:defRPr sz="1800"/>
            </a:pPr>
            <a:r>
              <a:rPr sz="3600">
                <a:solidFill>
                  <a:srgbClr val="E00000"/>
                </a:solidFill>
                <a:latin typeface="Arial Bold"/>
                <a:ea typeface="Arial Bold"/>
                <a:cs typeface="Arial Bold"/>
                <a:sym typeface="Arial Bold"/>
              </a:rPr>
              <a:t>E</a:t>
            </a: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sz="36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D</a:t>
            </a:r>
            <a:r>
              <a:rPr sz="3600">
                <a:solidFill>
                  <a:srgbClr val="C0C0C0"/>
                </a:solidFill>
                <a:latin typeface="Arial Bold"/>
                <a:ea typeface="Arial Bold"/>
                <a:cs typeface="Arial Bold"/>
                <a:sym typeface="Arial Bold"/>
              </a:rPr>
              <a:t>A</a:t>
            </a:r>
          </a:p>
        </p:txBody>
      </p:sp>
      <p:grpSp>
        <p:nvGrpSpPr>
          <p:cNvPr id="217" name="Group 217"/>
          <p:cNvGrpSpPr/>
          <p:nvPr/>
        </p:nvGrpSpPr>
        <p:grpSpPr>
          <a:xfrm>
            <a:off x="106297" y="841450"/>
            <a:ext cx="12761994" cy="11773178"/>
            <a:chOff x="0" y="0"/>
            <a:chExt cx="12761993" cy="11773177"/>
          </a:xfrm>
        </p:grpSpPr>
        <p:sp>
          <p:nvSpPr>
            <p:cNvPr id="122" name="Shape 122"/>
            <p:cNvSpPr/>
            <p:nvPr/>
          </p:nvSpPr>
          <p:spPr>
            <a:xfrm rot="16200000">
              <a:off x="-1085281" y="4271107"/>
              <a:ext cx="2785602" cy="61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820" tIns="40820" rIns="40820" bIns="40820" numCol="1" anchor="t">
              <a:spAutoFit/>
            </a:bodyPr>
            <a:lstStyle>
              <a:lvl1pPr defTabSz="457200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/>
              </a:pPr>
              <a:r>
                <a:rPr b="1"/>
                <a:t>Users: Geoscientists etc…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517108" y="668346"/>
              <a:ext cx="12244886" cy="11104832"/>
              <a:chOff x="0" y="0"/>
              <a:chExt cx="12244884" cy="11104830"/>
            </a:xfrm>
          </p:grpSpPr>
          <p:grpSp>
            <p:nvGrpSpPr>
              <p:cNvPr id="175" name="Group 175"/>
              <p:cNvGrpSpPr/>
              <p:nvPr/>
            </p:nvGrpSpPr>
            <p:grpSpPr>
              <a:xfrm>
                <a:off x="0" y="0"/>
                <a:ext cx="9068615" cy="11104831"/>
                <a:chOff x="0" y="0"/>
                <a:chExt cx="9068614" cy="11104830"/>
              </a:xfrm>
            </p:grpSpPr>
            <p:sp>
              <p:nvSpPr>
                <p:cNvPr id="123" name="Shape 123"/>
                <p:cNvSpPr/>
                <p:nvPr/>
              </p:nvSpPr>
              <p:spPr>
                <a:xfrm>
                  <a:off x="440115" y="10733282"/>
                  <a:ext cx="7945848" cy="3715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 algn="l" defTabSz="914400">
                    <a:defRPr sz="1800"/>
                  </a:pPr>
                  <a:r>
                    <a:rPr sz="1200">
                      <a:latin typeface="Verdana"/>
                      <a:ea typeface="Verdana"/>
                      <a:cs typeface="Verdana"/>
                      <a:sym typeface="Verdana"/>
                    </a:rPr>
                    <a:t>3rd EUDAT Conference, </a:t>
                  </a:r>
                  <a:r>
                    <a:rPr sz="1200">
                      <a:latin typeface="Verdana"/>
                      <a:ea typeface="Verdana"/>
                      <a:cs typeface="Verdana"/>
                      <a:sym typeface="Verdana"/>
                    </a:rPr>
                    <a:t>Amsterdam,The Netherlands | 24-25 Sep 2014</a:t>
                  </a:r>
                </a:p>
              </p:txBody>
            </p:sp>
            <p:pic>
              <p:nvPicPr>
                <p:cNvPr id="124" name="image4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2930683"/>
                  <a:ext cx="889180" cy="8901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25" name="Shape 125"/>
                <p:cNvSpPr/>
                <p:nvPr/>
              </p:nvSpPr>
              <p:spPr>
                <a:xfrm>
                  <a:off x="2936539" y="1850088"/>
                  <a:ext cx="6132075" cy="2990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399" y="13831"/>
                      </a:moveTo>
                      <a:lnTo>
                        <a:pt x="19538" y="14326"/>
                      </a:lnTo>
                      <a:lnTo>
                        <a:pt x="19684" y="14822"/>
                      </a:lnTo>
                      <a:lnTo>
                        <a:pt x="19831" y="15302"/>
                      </a:lnTo>
                      <a:lnTo>
                        <a:pt x="19831" y="16007"/>
                      </a:lnTo>
                      <a:lnTo>
                        <a:pt x="19538" y="17498"/>
                      </a:lnTo>
                      <a:lnTo>
                        <a:pt x="18959" y="18924"/>
                      </a:lnTo>
                      <a:lnTo>
                        <a:pt x="18086" y="19900"/>
                      </a:lnTo>
                      <a:lnTo>
                        <a:pt x="16933" y="20647"/>
                      </a:lnTo>
                      <a:lnTo>
                        <a:pt x="15606" y="20895"/>
                      </a:lnTo>
                      <a:lnTo>
                        <a:pt x="14880" y="20647"/>
                      </a:lnTo>
                      <a:lnTo>
                        <a:pt x="14145" y="20647"/>
                      </a:lnTo>
                      <a:lnTo>
                        <a:pt x="13556" y="20395"/>
                      </a:lnTo>
                      <a:lnTo>
                        <a:pt x="12977" y="19900"/>
                      </a:lnTo>
                      <a:lnTo>
                        <a:pt x="12683" y="20647"/>
                      </a:lnTo>
                      <a:lnTo>
                        <a:pt x="12241" y="21143"/>
                      </a:lnTo>
                      <a:lnTo>
                        <a:pt x="11823" y="21390"/>
                      </a:lnTo>
                      <a:lnTo>
                        <a:pt x="11234" y="21600"/>
                      </a:lnTo>
                      <a:lnTo>
                        <a:pt x="10800" y="21390"/>
                      </a:lnTo>
                      <a:lnTo>
                        <a:pt x="10213" y="21143"/>
                      </a:lnTo>
                      <a:lnTo>
                        <a:pt x="9920" y="20647"/>
                      </a:lnTo>
                      <a:lnTo>
                        <a:pt x="9624" y="19900"/>
                      </a:lnTo>
                      <a:lnTo>
                        <a:pt x="9182" y="20148"/>
                      </a:lnTo>
                      <a:lnTo>
                        <a:pt x="8593" y="20395"/>
                      </a:lnTo>
                      <a:lnTo>
                        <a:pt x="8153" y="20395"/>
                      </a:lnTo>
                      <a:lnTo>
                        <a:pt x="7574" y="20647"/>
                      </a:lnTo>
                      <a:lnTo>
                        <a:pt x="6430" y="20395"/>
                      </a:lnTo>
                      <a:lnTo>
                        <a:pt x="5401" y="19900"/>
                      </a:lnTo>
                      <a:lnTo>
                        <a:pt x="4517" y="19172"/>
                      </a:lnTo>
                      <a:lnTo>
                        <a:pt x="3928" y="18241"/>
                      </a:lnTo>
                      <a:lnTo>
                        <a:pt x="3485" y="16999"/>
                      </a:lnTo>
                      <a:lnTo>
                        <a:pt x="3190" y="16999"/>
                      </a:lnTo>
                      <a:lnTo>
                        <a:pt x="2197" y="16751"/>
                      </a:lnTo>
                      <a:lnTo>
                        <a:pt x="1323" y="16007"/>
                      </a:lnTo>
                      <a:lnTo>
                        <a:pt x="587" y="15302"/>
                      </a:lnTo>
                      <a:lnTo>
                        <a:pt x="145" y="14079"/>
                      </a:lnTo>
                      <a:lnTo>
                        <a:pt x="0" y="12653"/>
                      </a:lnTo>
                      <a:lnTo>
                        <a:pt x="145" y="11158"/>
                      </a:lnTo>
                      <a:lnTo>
                        <a:pt x="734" y="9935"/>
                      </a:lnTo>
                      <a:lnTo>
                        <a:pt x="1469" y="8982"/>
                      </a:lnTo>
                      <a:lnTo>
                        <a:pt x="2466" y="8238"/>
                      </a:lnTo>
                      <a:lnTo>
                        <a:pt x="2613" y="8238"/>
                      </a:lnTo>
                      <a:lnTo>
                        <a:pt x="2320" y="7762"/>
                      </a:lnTo>
                      <a:lnTo>
                        <a:pt x="2058" y="7266"/>
                      </a:lnTo>
                      <a:lnTo>
                        <a:pt x="1912" y="6561"/>
                      </a:lnTo>
                      <a:lnTo>
                        <a:pt x="1912" y="5836"/>
                      </a:lnTo>
                      <a:lnTo>
                        <a:pt x="2058" y="4094"/>
                      </a:lnTo>
                      <a:lnTo>
                        <a:pt x="2750" y="2893"/>
                      </a:lnTo>
                      <a:lnTo>
                        <a:pt x="3632" y="1940"/>
                      </a:lnTo>
                      <a:lnTo>
                        <a:pt x="4810" y="1445"/>
                      </a:lnTo>
                      <a:lnTo>
                        <a:pt x="5548" y="1693"/>
                      </a:lnTo>
                      <a:lnTo>
                        <a:pt x="6137" y="1940"/>
                      </a:lnTo>
                      <a:lnTo>
                        <a:pt x="6716" y="2421"/>
                      </a:lnTo>
                      <a:lnTo>
                        <a:pt x="7158" y="3141"/>
                      </a:lnTo>
                      <a:lnTo>
                        <a:pt x="7574" y="3141"/>
                      </a:lnTo>
                      <a:lnTo>
                        <a:pt x="7869" y="2421"/>
                      </a:lnTo>
                      <a:lnTo>
                        <a:pt x="8299" y="2169"/>
                      </a:lnTo>
                      <a:lnTo>
                        <a:pt x="8742" y="1940"/>
                      </a:lnTo>
                      <a:lnTo>
                        <a:pt x="9331" y="1693"/>
                      </a:lnTo>
                      <a:lnTo>
                        <a:pt x="9624" y="1693"/>
                      </a:lnTo>
                      <a:lnTo>
                        <a:pt x="9920" y="1940"/>
                      </a:lnTo>
                      <a:lnTo>
                        <a:pt x="10213" y="2169"/>
                      </a:lnTo>
                      <a:lnTo>
                        <a:pt x="10655" y="2169"/>
                      </a:lnTo>
                      <a:lnTo>
                        <a:pt x="10655" y="1940"/>
                      </a:lnTo>
                      <a:lnTo>
                        <a:pt x="11383" y="1197"/>
                      </a:lnTo>
                      <a:lnTo>
                        <a:pt x="12119" y="492"/>
                      </a:lnTo>
                      <a:lnTo>
                        <a:pt x="12977" y="244"/>
                      </a:lnTo>
                      <a:lnTo>
                        <a:pt x="13996" y="0"/>
                      </a:lnTo>
                      <a:lnTo>
                        <a:pt x="15166" y="244"/>
                      </a:lnTo>
                      <a:lnTo>
                        <a:pt x="16344" y="987"/>
                      </a:lnTo>
                      <a:lnTo>
                        <a:pt x="17079" y="1940"/>
                      </a:lnTo>
                      <a:lnTo>
                        <a:pt x="17644" y="3141"/>
                      </a:lnTo>
                      <a:lnTo>
                        <a:pt x="17791" y="4594"/>
                      </a:lnTo>
                      <a:lnTo>
                        <a:pt x="17791" y="5337"/>
                      </a:lnTo>
                      <a:lnTo>
                        <a:pt x="18233" y="5337"/>
                      </a:lnTo>
                      <a:lnTo>
                        <a:pt x="19399" y="5585"/>
                      </a:lnTo>
                      <a:lnTo>
                        <a:pt x="20273" y="6084"/>
                      </a:lnTo>
                      <a:lnTo>
                        <a:pt x="21009" y="7018"/>
                      </a:lnTo>
                      <a:lnTo>
                        <a:pt x="21451" y="8238"/>
                      </a:lnTo>
                      <a:lnTo>
                        <a:pt x="21600" y="9729"/>
                      </a:lnTo>
                      <a:lnTo>
                        <a:pt x="21451" y="11158"/>
                      </a:lnTo>
                      <a:lnTo>
                        <a:pt x="21009" y="12153"/>
                      </a:lnTo>
                      <a:lnTo>
                        <a:pt x="20273" y="13106"/>
                      </a:lnTo>
                      <a:lnTo>
                        <a:pt x="19399" y="13831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algn="l" defTabSz="457200"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pic>
              <p:nvPicPr>
                <p:cNvPr id="126" name="image2.png"/>
                <p:cNvPicPr/>
                <p:nvPr/>
              </p:nvPicPr>
              <p:blipFill>
                <a:blip r:embed="rId3">
                  <a:extLst/>
                </a:blip>
                <a:srcRect l="0" t="0" r="0" b="18310"/>
                <a:stretch>
                  <a:fillRect/>
                </a:stretch>
              </p:blipFill>
              <p:spPr>
                <a:xfrm>
                  <a:off x="4265347" y="2591691"/>
                  <a:ext cx="3475028" cy="18146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27" name="Shape 127"/>
                <p:cNvSpPr/>
                <p:nvPr/>
              </p:nvSpPr>
              <p:spPr>
                <a:xfrm>
                  <a:off x="943877" y="3363975"/>
                  <a:ext cx="1960415" cy="1"/>
                </a:xfrm>
                <a:prstGeom prst="line">
                  <a:avLst/>
                </a:prstGeom>
                <a:noFill/>
                <a:ln w="36000" cap="flat">
                  <a:solidFill>
                    <a:srgbClr val="803860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grpSp>
              <p:nvGrpSpPr>
                <p:cNvPr id="140" name="Group 140"/>
                <p:cNvGrpSpPr/>
                <p:nvPr/>
              </p:nvGrpSpPr>
              <p:grpSpPr>
                <a:xfrm>
                  <a:off x="4974726" y="-1"/>
                  <a:ext cx="3413285" cy="6819968"/>
                  <a:chOff x="0" y="0"/>
                  <a:chExt cx="3413283" cy="6819966"/>
                </a:xfrm>
              </p:grpSpPr>
              <p:grpSp>
                <p:nvGrpSpPr>
                  <p:cNvPr id="133" name="Group 133"/>
                  <p:cNvGrpSpPr/>
                  <p:nvPr/>
                </p:nvGrpSpPr>
                <p:grpSpPr>
                  <a:xfrm>
                    <a:off x="1994333" y="-1"/>
                    <a:ext cx="1418951" cy="1850090"/>
                    <a:chOff x="0" y="0"/>
                    <a:chExt cx="1418950" cy="1850088"/>
                  </a:xfrm>
                </p:grpSpPr>
                <p:grpSp>
                  <p:nvGrpSpPr>
                    <p:cNvPr id="130" name="Group 130"/>
                    <p:cNvGrpSpPr/>
                    <p:nvPr/>
                  </p:nvGrpSpPr>
                  <p:grpSpPr>
                    <a:xfrm>
                      <a:off x="319949" y="-1"/>
                      <a:ext cx="1099002" cy="540401"/>
                      <a:chOff x="0" y="0"/>
                      <a:chExt cx="1099000" cy="540399"/>
                    </a:xfrm>
                  </p:grpSpPr>
                  <p:sp>
                    <p:nvSpPr>
                      <p:cNvPr id="128" name="Shape 128"/>
                      <p:cNvSpPr/>
                      <p:nvPr/>
                    </p:nvSpPr>
                    <p:spPr>
                      <a:xfrm>
                        <a:off x="0" y="0"/>
                        <a:ext cx="1099001" cy="5404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29" name="Shape 129"/>
                      <p:cNvSpPr/>
                      <p:nvPr/>
                    </p:nvSpPr>
                    <p:spPr>
                      <a:xfrm>
                        <a:off x="26379" y="97119"/>
                        <a:ext cx="534886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LMU</a:t>
                        </a:r>
                      </a:p>
                    </p:txBody>
                  </p:sp>
                </p:grpSp>
                <p:sp>
                  <p:nvSpPr>
                    <p:cNvPr id="131" name="Shape 131"/>
                    <p:cNvSpPr/>
                    <p:nvPr/>
                  </p:nvSpPr>
                  <p:spPr>
                    <a:xfrm flipH="1">
                      <a:off x="0" y="540399"/>
                      <a:ext cx="392993" cy="1309690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pic>
                  <p:nvPicPr>
                    <p:cNvPr id="132" name="image7.jpg"/>
                    <p:cNvPicPr/>
                    <p:nvPr/>
                  </p:nvPicPr>
                  <p:blipFill>
                    <a:blip r:embed="rId4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60256" y="128534"/>
                      <a:ext cx="596871" cy="28333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39" name="Group 139"/>
                  <p:cNvGrpSpPr/>
                  <p:nvPr/>
                </p:nvGrpSpPr>
                <p:grpSpPr>
                  <a:xfrm>
                    <a:off x="-1" y="4731511"/>
                    <a:ext cx="1099002" cy="2088456"/>
                    <a:chOff x="0" y="0"/>
                    <a:chExt cx="1099000" cy="2088454"/>
                  </a:xfrm>
                </p:grpSpPr>
                <p:grpSp>
                  <p:nvGrpSpPr>
                    <p:cNvPr id="136" name="Group 136"/>
                    <p:cNvGrpSpPr/>
                    <p:nvPr/>
                  </p:nvGrpSpPr>
                  <p:grpSpPr>
                    <a:xfrm>
                      <a:off x="0" y="1383594"/>
                      <a:ext cx="1099001" cy="540400"/>
                      <a:chOff x="0" y="0"/>
                      <a:chExt cx="1099000" cy="540399"/>
                    </a:xfrm>
                  </p:grpSpPr>
                  <p:sp>
                    <p:nvSpPr>
                      <p:cNvPr id="134" name="Shape 134"/>
                      <p:cNvSpPr/>
                      <p:nvPr/>
                    </p:nvSpPr>
                    <p:spPr>
                      <a:xfrm>
                        <a:off x="0" y="0"/>
                        <a:ext cx="1099001" cy="5404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35" name="Shape 135"/>
                      <p:cNvSpPr/>
                      <p:nvPr/>
                    </p:nvSpPr>
                    <p:spPr>
                      <a:xfrm>
                        <a:off x="26379" y="97119"/>
                        <a:ext cx="565956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IPGP</a:t>
                        </a:r>
                      </a:p>
                    </p:txBody>
                  </p:sp>
                </p:grpSp>
                <p:sp>
                  <p:nvSpPr>
                    <p:cNvPr id="137" name="Shape 137"/>
                    <p:cNvSpPr/>
                    <p:nvPr/>
                  </p:nvSpPr>
                  <p:spPr>
                    <a:xfrm>
                      <a:off x="111912" y="0"/>
                      <a:ext cx="16768" cy="1383594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pic>
                  <p:nvPicPr>
                    <p:cNvPr id="138" name="image8.jpg"/>
                    <p:cNvPicPr/>
                    <p:nvPr/>
                  </p:nvPicPr>
                  <p:blipFill>
                    <a:blip r:embed="rId5">
                      <a:extLst/>
                    </a:blip>
                    <a:srcRect l="0" t="0" r="0" b="0"/>
                    <a:stretch>
                      <a:fillRect/>
                    </a:stretch>
                  </p:blipFill>
                  <p:spPr>
                    <a:xfrm>
                      <a:off x="76008" y="1298807"/>
                      <a:ext cx="549756" cy="789649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</p:grpSp>
            <p:grpSp>
              <p:nvGrpSpPr>
                <p:cNvPr id="174" name="Group 174"/>
                <p:cNvGrpSpPr/>
                <p:nvPr/>
              </p:nvGrpSpPr>
              <p:grpSpPr>
                <a:xfrm>
                  <a:off x="3298740" y="705474"/>
                  <a:ext cx="5500147" cy="5274674"/>
                  <a:chOff x="0" y="662445"/>
                  <a:chExt cx="5500145" cy="5274672"/>
                </a:xfrm>
              </p:grpSpPr>
              <p:grpSp>
                <p:nvGrpSpPr>
                  <p:cNvPr id="145" name="Group 145"/>
                  <p:cNvGrpSpPr/>
                  <p:nvPr/>
                </p:nvGrpSpPr>
                <p:grpSpPr>
                  <a:xfrm>
                    <a:off x="2101503" y="662445"/>
                    <a:ext cx="1324297" cy="1354674"/>
                    <a:chOff x="0" y="662445"/>
                    <a:chExt cx="1324296" cy="1354672"/>
                  </a:xfrm>
                </p:grpSpPr>
                <p:sp>
                  <p:nvSpPr>
                    <p:cNvPr id="141" name="Shape 141"/>
                    <p:cNvSpPr/>
                    <p:nvPr/>
                  </p:nvSpPr>
                  <p:spPr>
                    <a:xfrm flipH="1" flipV="1">
                      <a:off x="648746" y="1462967"/>
                      <a:ext cx="13403" cy="554152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grpSp>
                  <p:nvGrpSpPr>
                    <p:cNvPr id="144" name="Group 144"/>
                    <p:cNvGrpSpPr/>
                    <p:nvPr/>
                  </p:nvGrpSpPr>
                  <p:grpSpPr>
                    <a:xfrm>
                      <a:off x="0" y="662445"/>
                      <a:ext cx="1324297" cy="800524"/>
                      <a:chOff x="0" y="0"/>
                      <a:chExt cx="1324296" cy="800523"/>
                    </a:xfrm>
                  </p:grpSpPr>
                  <p:sp>
                    <p:nvSpPr>
                      <p:cNvPr id="142" name="Shape 142"/>
                      <p:cNvSpPr/>
                      <p:nvPr/>
                    </p:nvSpPr>
                    <p:spPr>
                      <a:xfrm>
                        <a:off x="0" y="0"/>
                        <a:ext cx="1324297" cy="80052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43" name="Shape 143"/>
                      <p:cNvSpPr/>
                      <p:nvPr/>
                    </p:nvSpPr>
                    <p:spPr>
                      <a:xfrm>
                        <a:off x="39078" y="227181"/>
                        <a:ext cx="955204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ETH/SED</a:t>
                        </a:r>
                      </a:p>
                    </p:txBody>
                  </p:sp>
                </p:grpSp>
              </p:grpSp>
              <p:grpSp>
                <p:nvGrpSpPr>
                  <p:cNvPr id="151" name="Group 151"/>
                  <p:cNvGrpSpPr/>
                  <p:nvPr/>
                </p:nvGrpSpPr>
                <p:grpSpPr>
                  <a:xfrm>
                    <a:off x="-1" y="662445"/>
                    <a:ext cx="1371921" cy="1354675"/>
                    <a:chOff x="0" y="400552"/>
                    <a:chExt cx="1371919" cy="1354673"/>
                  </a:xfrm>
                </p:grpSpPr>
                <p:sp>
                  <p:nvSpPr>
                    <p:cNvPr id="146" name="Shape 146"/>
                    <p:cNvSpPr/>
                    <p:nvPr/>
                  </p:nvSpPr>
                  <p:spPr>
                    <a:xfrm>
                      <a:off x="690537" y="1201077"/>
                      <a:ext cx="336610" cy="554150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grpSp>
                  <p:nvGrpSpPr>
                    <p:cNvPr id="149" name="Group 149"/>
                    <p:cNvGrpSpPr/>
                    <p:nvPr/>
                  </p:nvGrpSpPr>
                  <p:grpSpPr>
                    <a:xfrm>
                      <a:off x="0" y="400552"/>
                      <a:ext cx="1371920" cy="800524"/>
                      <a:chOff x="0" y="0"/>
                      <a:chExt cx="1371919" cy="800523"/>
                    </a:xfrm>
                  </p:grpSpPr>
                  <p:sp>
                    <p:nvSpPr>
                      <p:cNvPr id="147" name="Shape 147"/>
                      <p:cNvSpPr/>
                      <p:nvPr/>
                    </p:nvSpPr>
                    <p:spPr>
                      <a:xfrm>
                        <a:off x="0" y="0"/>
                        <a:ext cx="1371920" cy="80052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48" name="Shape 148"/>
                      <p:cNvSpPr/>
                      <p:nvPr/>
                    </p:nvSpPr>
                    <p:spPr>
                      <a:xfrm>
                        <a:off x="39078" y="227181"/>
                        <a:ext cx="514274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BGR</a:t>
                        </a:r>
                      </a:p>
                    </p:txBody>
                  </p:sp>
                </p:grpSp>
                <p:pic>
                  <p:nvPicPr>
                    <p:cNvPr id="150" name="image11.jpg"/>
                    <p:cNvPicPr/>
                    <p:nvPr/>
                  </p:nvPicPr>
                  <p:blipFill>
                    <a:blip r:embed="rId6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0206" y="632941"/>
                      <a:ext cx="743178" cy="33574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57" name="Group 157"/>
                  <p:cNvGrpSpPr/>
                  <p:nvPr/>
                </p:nvGrpSpPr>
                <p:grpSpPr>
                  <a:xfrm>
                    <a:off x="4155383" y="662445"/>
                    <a:ext cx="1324297" cy="1497924"/>
                    <a:chOff x="0" y="0"/>
                    <a:chExt cx="1324296" cy="1497923"/>
                  </a:xfrm>
                </p:grpSpPr>
                <p:grpSp>
                  <p:nvGrpSpPr>
                    <p:cNvPr id="154" name="Group 154"/>
                    <p:cNvGrpSpPr/>
                    <p:nvPr/>
                  </p:nvGrpSpPr>
                  <p:grpSpPr>
                    <a:xfrm>
                      <a:off x="0" y="-1"/>
                      <a:ext cx="1324297" cy="800526"/>
                      <a:chOff x="0" y="0"/>
                      <a:chExt cx="1324296" cy="800524"/>
                    </a:xfrm>
                  </p:grpSpPr>
                  <p:sp>
                    <p:nvSpPr>
                      <p:cNvPr id="152" name="Shape 152"/>
                      <p:cNvSpPr/>
                      <p:nvPr/>
                    </p:nvSpPr>
                    <p:spPr>
                      <a:xfrm>
                        <a:off x="0" y="0"/>
                        <a:ext cx="1324297" cy="80052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53" name="Shape 153"/>
                      <p:cNvSpPr/>
                      <p:nvPr/>
                    </p:nvSpPr>
                    <p:spPr>
                      <a:xfrm>
                        <a:off x="39078" y="227182"/>
                        <a:ext cx="501149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GFZ</a:t>
                        </a:r>
                      </a:p>
                    </p:txBody>
                  </p:sp>
                </p:grpSp>
                <p:sp>
                  <p:nvSpPr>
                    <p:cNvPr id="155" name="Shape 155"/>
                    <p:cNvSpPr/>
                    <p:nvPr/>
                  </p:nvSpPr>
                  <p:spPr>
                    <a:xfrm flipH="1">
                      <a:off x="394021" y="809963"/>
                      <a:ext cx="268126" cy="687961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pic>
                  <p:nvPicPr>
                    <p:cNvPr id="156" name="image12.png" descr="E:\GFZ_Logos_Templates\GFZ-LogoNeu_eng_4c.tif"/>
                    <p:cNvPicPr/>
                    <p:nvPr/>
                  </p:nvPicPr>
                  <p:blipFill>
                    <a:blip r:embed="rId7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7395" y="103545"/>
                      <a:ext cx="762718" cy="593434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63" name="Group 163"/>
                  <p:cNvGrpSpPr/>
                  <p:nvPr/>
                </p:nvGrpSpPr>
                <p:grpSpPr>
                  <a:xfrm>
                    <a:off x="4134917" y="4688482"/>
                    <a:ext cx="1365229" cy="1248637"/>
                    <a:chOff x="-20465" y="0"/>
                    <a:chExt cx="1365227" cy="1248635"/>
                  </a:xfrm>
                </p:grpSpPr>
                <p:grpSp>
                  <p:nvGrpSpPr>
                    <p:cNvPr id="160" name="Group 160"/>
                    <p:cNvGrpSpPr/>
                    <p:nvPr/>
                  </p:nvGrpSpPr>
                  <p:grpSpPr>
                    <a:xfrm>
                      <a:off x="0" y="448111"/>
                      <a:ext cx="1324297" cy="800525"/>
                      <a:chOff x="0" y="0"/>
                      <a:chExt cx="1324296" cy="800524"/>
                    </a:xfrm>
                  </p:grpSpPr>
                  <p:sp>
                    <p:nvSpPr>
                      <p:cNvPr id="158" name="Shape 158"/>
                      <p:cNvSpPr/>
                      <p:nvPr/>
                    </p:nvSpPr>
                    <p:spPr>
                      <a:xfrm>
                        <a:off x="0" y="0"/>
                        <a:ext cx="1324297" cy="80052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59" name="Shape 159"/>
                      <p:cNvSpPr/>
                      <p:nvPr/>
                    </p:nvSpPr>
                    <p:spPr>
                      <a:xfrm>
                        <a:off x="39078" y="227182"/>
                        <a:ext cx="531091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ODC</a:t>
                        </a:r>
                      </a:p>
                    </p:txBody>
                  </p:sp>
                </p:grpSp>
                <p:sp>
                  <p:nvSpPr>
                    <p:cNvPr id="161" name="Shape 161"/>
                    <p:cNvSpPr/>
                    <p:nvPr/>
                  </p:nvSpPr>
                  <p:spPr>
                    <a:xfrm flipH="1" flipV="1">
                      <a:off x="286250" y="0"/>
                      <a:ext cx="375894" cy="448105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pic>
                  <p:nvPicPr>
                    <p:cNvPr id="162" name="image13.jpg"/>
                    <p:cNvPicPr/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-20466" y="657382"/>
                      <a:ext cx="1365228" cy="381983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68" name="Group 168"/>
                  <p:cNvGrpSpPr/>
                  <p:nvPr/>
                </p:nvGrpSpPr>
                <p:grpSpPr>
                  <a:xfrm>
                    <a:off x="0" y="4425533"/>
                    <a:ext cx="1324297" cy="1511586"/>
                    <a:chOff x="0" y="0"/>
                    <a:chExt cx="1324296" cy="1511584"/>
                  </a:xfrm>
                </p:grpSpPr>
                <p:grpSp>
                  <p:nvGrpSpPr>
                    <p:cNvPr id="166" name="Group 166"/>
                    <p:cNvGrpSpPr/>
                    <p:nvPr/>
                  </p:nvGrpSpPr>
                  <p:grpSpPr>
                    <a:xfrm>
                      <a:off x="0" y="711060"/>
                      <a:ext cx="1324297" cy="800525"/>
                      <a:chOff x="0" y="0"/>
                      <a:chExt cx="1324296" cy="800524"/>
                    </a:xfrm>
                  </p:grpSpPr>
                  <p:sp>
                    <p:nvSpPr>
                      <p:cNvPr id="164" name="Shape 164"/>
                      <p:cNvSpPr/>
                      <p:nvPr/>
                    </p:nvSpPr>
                    <p:spPr>
                      <a:xfrm>
                        <a:off x="0" y="0"/>
                        <a:ext cx="1324297" cy="80052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65" name="Shape 165"/>
                      <p:cNvSpPr/>
                      <p:nvPr/>
                    </p:nvSpPr>
                    <p:spPr>
                      <a:xfrm>
                        <a:off x="39078" y="227182"/>
                        <a:ext cx="590155" cy="34616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0820" tIns="40820" rIns="40820" bIns="40820" numCol="1" anchor="ctr">
                        <a:noAutofit/>
                      </a:bodyPr>
                      <a:lstStyle>
                        <a:lvl1pPr algn="l" defTabSz="457200">
                          <a:tabLst>
                            <a:tab pos="647700" algn="l"/>
                          </a:tabLst>
                          <a:defRPr b="1" sz="13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lvl1pPr>
                      </a:lstStyle>
                      <a:p>
                        <a:pPr lvl="0">
                          <a:defRPr b="0" sz="1800"/>
                        </a:pPr>
                        <a:r>
                          <a:rPr b="1" sz="1300"/>
                          <a:t>INGV</a:t>
                        </a:r>
                      </a:p>
                    </p:txBody>
                  </p:sp>
                </p:grpSp>
                <p:sp>
                  <p:nvSpPr>
                    <p:cNvPr id="167" name="Shape 167"/>
                    <p:cNvSpPr/>
                    <p:nvPr/>
                  </p:nvSpPr>
                  <p:spPr>
                    <a:xfrm flipV="1">
                      <a:off x="662148" y="0"/>
                      <a:ext cx="177983" cy="711061"/>
                    </a:xfrm>
                    <a:prstGeom prst="line">
                      <a:avLst/>
                    </a:prstGeom>
                    <a:noFill/>
                    <a:ln w="31750" cap="flat">
                      <a:solidFill>
                        <a:srgbClr val="FF0000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</p:grpSp>
              <p:grpSp>
                <p:nvGrpSpPr>
                  <p:cNvPr id="173" name="Group 173"/>
                  <p:cNvGrpSpPr/>
                  <p:nvPr/>
                </p:nvGrpSpPr>
                <p:grpSpPr>
                  <a:xfrm>
                    <a:off x="2077691" y="4798576"/>
                    <a:ext cx="1324298" cy="1138542"/>
                    <a:chOff x="0" y="0"/>
                    <a:chExt cx="1324296" cy="1138541"/>
                  </a:xfrm>
                </p:grpSpPr>
                <p:grpSp>
                  <p:nvGrpSpPr>
                    <p:cNvPr id="171" name="Group 171"/>
                    <p:cNvGrpSpPr/>
                    <p:nvPr/>
                  </p:nvGrpSpPr>
                  <p:grpSpPr>
                    <a:xfrm>
                      <a:off x="0" y="-1"/>
                      <a:ext cx="1324297" cy="1138542"/>
                      <a:chOff x="0" y="0"/>
                      <a:chExt cx="1324296" cy="1138541"/>
                    </a:xfrm>
                  </p:grpSpPr>
                  <p:sp>
                    <p:nvSpPr>
                      <p:cNvPr id="169" name="Shape 169"/>
                      <p:cNvSpPr/>
                      <p:nvPr/>
                    </p:nvSpPr>
                    <p:spPr>
                      <a:xfrm>
                        <a:off x="0" y="338017"/>
                        <a:ext cx="1324297" cy="80052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flip="none" rotWithShape="1">
                        <a:gsLst>
                          <a:gs pos="0">
                            <a:srgbClr val="FBFBFB"/>
                          </a:gs>
                          <a:gs pos="100000">
                            <a:srgbClr val="BEBEBE"/>
                          </a:gs>
                        </a:gsLst>
                        <a:lin ang="5400000" scaled="0"/>
                      </a:gradFill>
                      <a:ln w="12700" cap="flat">
                        <a:noFill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lvl="0">
                          <a:defRPr sz="2400"/>
                        </a:pPr>
                      </a:p>
                    </p:txBody>
                  </p:sp>
                  <p:sp>
                    <p:nvSpPr>
                      <p:cNvPr id="170" name="Shape 170"/>
                      <p:cNvSpPr/>
                      <p:nvPr/>
                    </p:nvSpPr>
                    <p:spPr>
                      <a:xfrm flipH="1">
                        <a:off x="685959" y="-1"/>
                        <a:ext cx="1" cy="338019"/>
                      </a:xfrm>
                      <a:prstGeom prst="line">
                        <a:avLst/>
                      </a:prstGeom>
                      <a:noFill/>
                      <a:ln w="31750" cap="flat">
                        <a:solidFill>
                          <a:srgbClr val="FF0000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 lvl="0" algn="l" defTabSz="457200">
                          <a:defRPr sz="1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</a:p>
                    </p:txBody>
                  </p:sp>
                </p:grpSp>
                <p:pic>
                  <p:nvPicPr>
                    <p:cNvPr id="172" name="image15.gif"/>
                    <p:cNvPicPr/>
                    <p:nvPr/>
                  </p:nvPicPr>
                  <p:blipFill>
                    <a:blip r:embed="rId9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24472" y="641635"/>
                      <a:ext cx="1075353" cy="190865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</p:grpSp>
          </p:grpSp>
          <p:pic>
            <p:nvPicPr>
              <p:cNvPr id="176" name="B2SAFE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101208" y="5605214"/>
                <a:ext cx="2133800" cy="330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7" name="B2SAFE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8848080" y="5605214"/>
                <a:ext cx="2133799" cy="330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8" name="image3.jpg" descr="SURF_SARA_fc.jpg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1022293" y="5656498"/>
                <a:ext cx="1222592" cy="4562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80" name="INGV.jp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95247" y="5866631"/>
              <a:ext cx="560549" cy="708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352488" y="1866662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Logo_KIT.svg.png"/>
            <p:cNvPicPr/>
            <p:nvPr/>
          </p:nvPicPr>
          <p:blipFill>
            <a:blip r:embed="rId13">
              <a:extLst/>
            </a:blip>
            <a:srcRect l="0" t="0" r="0" b="0"/>
            <a:stretch>
              <a:fillRect/>
            </a:stretch>
          </p:blipFill>
          <p:spPr>
            <a:xfrm>
              <a:off x="11550198" y="1644224"/>
              <a:ext cx="1136711" cy="568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22088" y="346967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81889" y="977662"/>
              <a:ext cx="2133799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572652" y="977662"/>
              <a:ext cx="2133799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69489" y="5575062"/>
              <a:ext cx="2133799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45589" y="7429262"/>
              <a:ext cx="2133799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79991" y="5905500"/>
              <a:ext cx="2133799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52488" y="1511300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14211" y="5905500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69489" y="5219700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45589" y="7786883"/>
              <a:ext cx="2133800" cy="330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422088" y="0"/>
              <a:ext cx="2133800" cy="33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72651" y="617546"/>
              <a:ext cx="2133800" cy="330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81889" y="617546"/>
              <a:ext cx="2133800" cy="330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Shape 196"/>
            <p:cNvSpPr/>
            <p:nvPr/>
          </p:nvSpPr>
          <p:spPr>
            <a:xfrm>
              <a:off x="9352488" y="969536"/>
              <a:ext cx="2133800" cy="330740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b="1" sz="1600">
                  <a:solidFill>
                    <a:srgbClr val="FFFFFF">
                      <a:alpha val="64000"/>
                    </a:srgbClr>
                  </a:solidFill>
                </a:rPr>
                <a:t>B2</a:t>
              </a:r>
              <a:r>
                <a:rPr b="1" sz="1600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0235238" y="1109506"/>
              <a:ext cx="368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…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0235238" y="5549662"/>
              <a:ext cx="368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…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2496961" y="6443506"/>
              <a:ext cx="368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…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235421" y="2319755"/>
              <a:ext cx="2133799" cy="1948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820" tIns="40820" rIns="40820" bIns="40820" numCol="1" anchor="t">
              <a:spAutoFit/>
            </a:bodyPr>
            <a:lstStyle/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Data Discovery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Data Access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Data Computation</a:t>
              </a:r>
              <a:endParaRPr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>
                  <a:latin typeface="Trebuchet MS Bold"/>
                  <a:ea typeface="Trebuchet MS Bold"/>
                  <a:cs typeface="Trebuchet MS Bold"/>
                  <a:sym typeface="Trebuchet MS Bold"/>
                </a:rPr>
                <a:t>AAI</a:t>
              </a:r>
              <a:endParaRPr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>
                  <a:latin typeface="Trebuchet MS Bold"/>
                  <a:ea typeface="Trebuchet MS Bold"/>
                  <a:cs typeface="Trebuchet MS Bold"/>
                  <a:sym typeface="Trebuchet MS Bold"/>
                </a:rPr>
                <a:t>Citation</a:t>
              </a:r>
              <a:endParaRPr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>
                  <a:latin typeface="Trebuchet MS Bold"/>
                  <a:ea typeface="Trebuchet MS Bold"/>
                  <a:cs typeface="Trebuchet MS Bold"/>
                  <a:sym typeface="Trebuchet MS Bold"/>
                </a:rPr>
                <a:t>Workflows</a:t>
              </a:r>
              <a:endParaRPr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lvl="0" defTabSz="457200">
                <a:tabLst>
                  <a:tab pos="723900" algn="l"/>
                  <a:tab pos="1447800" algn="l"/>
                </a:tabLst>
                <a:defRPr sz="1800"/>
              </a:pPr>
              <a:r>
                <a:rPr>
                  <a:latin typeface="Trebuchet MS Bold"/>
                  <a:ea typeface="Trebuchet MS Bold"/>
                  <a:cs typeface="Trebuchet MS Bold"/>
                  <a:sym typeface="Trebuchet MS Bold"/>
                </a:rPr>
                <a:t>…</a:t>
              </a:r>
            </a:p>
          </p:txBody>
        </p:sp>
        <p:pic>
          <p:nvPicPr>
            <p:cNvPr id="201" name="B2SHARE.pn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67480" y="4370495"/>
              <a:ext cx="2269681" cy="35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B2FIND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67480" y="4797107"/>
              <a:ext cx="2269681" cy="35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Shape 203"/>
            <p:cNvSpPr/>
            <p:nvPr/>
          </p:nvSpPr>
          <p:spPr>
            <a:xfrm>
              <a:off x="9352488" y="5396893"/>
              <a:ext cx="2133800" cy="330740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b="1" sz="1600">
                  <a:solidFill>
                    <a:srgbClr val="FFFFFF">
                      <a:alpha val="64000"/>
                    </a:srgbClr>
                  </a:solidFill>
                </a:rPr>
                <a:t>B2</a:t>
              </a:r>
              <a:r>
                <a:rPr b="1" sz="1600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614212" y="6786136"/>
              <a:ext cx="2133799" cy="330740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b="1" sz="1600">
                  <a:solidFill>
                    <a:srgbClr val="FFFFFF">
                      <a:alpha val="64000"/>
                    </a:srgbClr>
                  </a:solidFill>
                </a:rPr>
                <a:t>B2</a:t>
              </a:r>
              <a:r>
                <a:rPr b="1" sz="1600">
                  <a:solidFill>
                    <a:srgbClr val="FFFFFF"/>
                  </a:solidFill>
                </a:rPr>
                <a:t>?</a:t>
              </a:r>
            </a:p>
          </p:txBody>
        </p:sp>
        <p:grpSp>
          <p:nvGrpSpPr>
            <p:cNvPr id="209" name="Group 209"/>
            <p:cNvGrpSpPr/>
            <p:nvPr/>
          </p:nvGrpSpPr>
          <p:grpSpPr>
            <a:xfrm>
              <a:off x="9529654" y="3988580"/>
              <a:ext cx="1922392" cy="1028340"/>
              <a:chOff x="-369495" y="483245"/>
              <a:chExt cx="1922391" cy="1028339"/>
            </a:xfrm>
          </p:grpSpPr>
          <p:grpSp>
            <p:nvGrpSpPr>
              <p:cNvPr id="207" name="Group 207"/>
              <p:cNvGrpSpPr/>
              <p:nvPr/>
            </p:nvGrpSpPr>
            <p:grpSpPr>
              <a:xfrm>
                <a:off x="228600" y="711060"/>
                <a:ext cx="1324297" cy="800525"/>
                <a:chOff x="0" y="0"/>
                <a:chExt cx="1324296" cy="800524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0" y="0"/>
                  <a:ext cx="1324297" cy="800525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BFBFB"/>
                    </a:gs>
                    <a:gs pos="100000">
                      <a:srgbClr val="BEBEBE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51778" y="106606"/>
                  <a:ext cx="1028553" cy="5873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820" tIns="40820" rIns="40820" bIns="40820" numCol="1" anchor="ctr">
                  <a:noAutofit/>
                </a:bodyPr>
                <a:lstStyle>
                  <a:lvl1pPr algn="l" defTabSz="457200">
                    <a:tabLst>
                      <a:tab pos="647700" algn="l"/>
                    </a:tabLst>
                    <a:defRPr b="1" sz="15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b="0" sz="1800"/>
                  </a:pPr>
                  <a:r>
                    <a:rPr b="1" sz="1500"/>
                    <a:t>New node</a:t>
                  </a:r>
                </a:p>
              </p:txBody>
            </p:sp>
          </p:grpSp>
          <p:sp>
            <p:nvSpPr>
              <p:cNvPr id="208" name="Shape 208"/>
              <p:cNvSpPr/>
              <p:nvPr/>
            </p:nvSpPr>
            <p:spPr>
              <a:xfrm flipH="1" flipV="1">
                <a:off x="-369496" y="483245"/>
                <a:ext cx="1031645" cy="227816"/>
              </a:xfrm>
              <a:prstGeom prst="line">
                <a:avLst/>
              </a:prstGeom>
              <a:noFill/>
              <a:ln w="31750" cap="flat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210" name="B2ST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61091" y="3485012"/>
              <a:ext cx="2133799" cy="330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Shape 211"/>
            <p:cNvSpPr/>
            <p:nvPr/>
          </p:nvSpPr>
          <p:spPr>
            <a:xfrm>
              <a:off x="11416338" y="3129174"/>
              <a:ext cx="3683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…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0546288" y="2976405"/>
              <a:ext cx="2133800" cy="330740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b="1" sz="1600">
                  <a:solidFill>
                    <a:srgbClr val="FFFFFF">
                      <a:alpha val="64000"/>
                    </a:srgbClr>
                  </a:solidFill>
                </a:rPr>
                <a:t>B2</a:t>
              </a:r>
              <a:r>
                <a:rPr b="1" sz="1600">
                  <a:solidFill>
                    <a:srgbClr val="FFFFFF"/>
                  </a:solidFill>
                </a:rPr>
                <a:t>?</a:t>
              </a:r>
            </a:p>
          </p:txBody>
        </p:sp>
        <p:pic>
          <p:nvPicPr>
            <p:cNvPr id="213" name="B2SAF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561091" y="3884512"/>
              <a:ext cx="2133799" cy="330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LogoCineca.jpg"/>
            <p:cNvPicPr/>
            <p:nvPr/>
          </p:nvPicPr>
          <p:blipFill>
            <a:blip r:embed="rId17">
              <a:extLst/>
            </a:blip>
            <a:srcRect l="0" t="0" r="0" b="0"/>
            <a:stretch>
              <a:fillRect/>
            </a:stretch>
          </p:blipFill>
          <p:spPr>
            <a:xfrm>
              <a:off x="842028" y="5937590"/>
              <a:ext cx="743411" cy="805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KNMI_official_red.png"/>
            <p:cNvPicPr/>
            <p:nvPr/>
          </p:nvPicPr>
          <p:blipFill>
            <a:blip r:embed="rId18">
              <a:extLst/>
            </a:blip>
            <a:srcRect l="0" t="0" r="0" b="0"/>
            <a:stretch>
              <a:fillRect/>
            </a:stretch>
          </p:blipFill>
          <p:spPr>
            <a:xfrm>
              <a:off x="8076868" y="6432672"/>
              <a:ext cx="1057231" cy="434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eth.jp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89223" y="1412143"/>
              <a:ext cx="726973" cy="723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Seismic continuous waveform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394547" y="2500267"/>
            <a:ext cx="11464996" cy="836133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Seismic stations continuously record ground </a:t>
            </a:r>
            <a:endParaRPr sz="2200"/>
          </a:p>
          <a:p>
            <a:pPr lvl="0">
              <a:defRPr sz="1800"/>
            </a:pPr>
            <a:r>
              <a:rPr sz="2200"/>
              <a:t>motion and send their data in real time to data </a:t>
            </a:r>
            <a:endParaRPr sz="2200"/>
          </a:p>
          <a:p>
            <a:pPr lvl="0">
              <a:defRPr sz="1800"/>
            </a:pPr>
            <a:r>
              <a:rPr sz="2200"/>
              <a:t>centers which collect them 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Each station is equipped with different sensors: typically targeting different spatial and frequency components  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Data are usually stored as binary files encoded in a standard format called SEED (Standard for the Exchange of Earthquake Data) or better MSEED (its compact version)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A common convention is to arrange data in daily files divided per network,station,channel, location code </a:t>
            </a:r>
            <a:endParaRPr sz="2200"/>
          </a:p>
          <a:p>
            <a:pPr lvl="0">
              <a:defRPr sz="1800"/>
            </a:pPr>
            <a:r>
              <a:rPr sz="2200"/>
              <a:t>E.g.: SABA.HHE.NA.2014.001, SABA.HHN.NA.2014.001, SABA.HHZ.NA.2014.001</a:t>
            </a:r>
          </a:p>
        </p:txBody>
      </p:sp>
      <p:pic>
        <p:nvPicPr>
          <p:cNvPr id="22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2321" y="1637870"/>
            <a:ext cx="5656853" cy="2914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521547" y="1754293"/>
            <a:ext cx="11464996" cy="812801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9000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0079"/>
                </a:solidFill>
              </a:rPr>
              <a:t>Solution: PIDs</a:t>
            </a:r>
          </a:p>
        </p:txBody>
      </p:sp>
      <p:pic>
        <p:nvPicPr>
          <p:cNvPr id="22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80174"/>
            <a:ext cx="13004801" cy="227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" y="5210224"/>
            <a:ext cx="13004800" cy="282565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626510" y="9223727"/>
            <a:ext cx="62467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914400">
              <a:defRPr sz="1800"/>
            </a:pPr>
            <a:r>
              <a:rPr sz="1200">
                <a:latin typeface="Verdana"/>
                <a:ea typeface="Verdana"/>
                <a:cs typeface="Verdana"/>
                <a:sym typeface="Verdana"/>
              </a:rPr>
              <a:t>3rd EUDAT Conference, </a:t>
            </a:r>
            <a:r>
              <a:rPr sz="1200">
                <a:latin typeface="Verdana"/>
                <a:ea typeface="Verdana"/>
                <a:cs typeface="Verdana"/>
                <a:sym typeface="Verdana"/>
              </a:rPr>
              <a:t>Amsterdam,The Netherlands | 24-25 Sep 2014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