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8" r:id="rId2"/>
    <p:sldId id="277" r:id="rId3"/>
    <p:sldId id="293" r:id="rId4"/>
    <p:sldId id="274" r:id="rId5"/>
    <p:sldId id="272" r:id="rId6"/>
    <p:sldId id="256" r:id="rId7"/>
    <p:sldId id="262" r:id="rId8"/>
    <p:sldId id="260" r:id="rId9"/>
    <p:sldId id="269" r:id="rId10"/>
    <p:sldId id="270" r:id="rId11"/>
    <p:sldId id="267" r:id="rId12"/>
    <p:sldId id="288" r:id="rId13"/>
    <p:sldId id="282" r:id="rId14"/>
    <p:sldId id="283" r:id="rId15"/>
    <p:sldId id="284" r:id="rId16"/>
    <p:sldId id="289" r:id="rId17"/>
    <p:sldId id="292" r:id="rId18"/>
    <p:sldId id="290" r:id="rId19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52E7C"/>
    <a:srgbClr val="25464B"/>
    <a:srgbClr val="1002B3"/>
    <a:srgbClr val="25468D"/>
    <a:srgbClr val="2358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21" autoAdjust="0"/>
    <p:restoredTop sz="88489" autoAdjust="0"/>
  </p:normalViewPr>
  <p:slideViewPr>
    <p:cSldViewPr>
      <p:cViewPr>
        <p:scale>
          <a:sx n="125" d="100"/>
          <a:sy n="125" d="100"/>
        </p:scale>
        <p:origin x="-80" y="-8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5FF084-3729-9F4F-ADC1-5D937D0B2497}" type="doc">
      <dgm:prSet loTypeId="urn:microsoft.com/office/officeart/2005/8/layout/cycle2" loCatId="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DA1C9D-EC2D-9840-90B2-E3476F9FFA6F}">
      <dgm:prSet phldrT="[Text]" custT="1"/>
      <dgm:spPr/>
      <dgm:t>
        <a:bodyPr/>
        <a:lstStyle/>
        <a:p>
          <a:r>
            <a:rPr lang="en-US" sz="1000" b="1" cap="all" dirty="0" err="1" smtClean="0">
              <a:latin typeface="Helvetica"/>
              <a:cs typeface="Helvetica"/>
            </a:rPr>
            <a:t>Creat-ing</a:t>
          </a:r>
          <a:r>
            <a:rPr lang="en-US" sz="1000" cap="all" dirty="0" smtClean="0">
              <a:latin typeface="Helvetica"/>
              <a:cs typeface="Helvetica"/>
            </a:rPr>
            <a:t> </a:t>
          </a:r>
        </a:p>
        <a:p>
          <a:r>
            <a:rPr lang="en-US" sz="1050" cap="all" dirty="0" smtClean="0">
              <a:latin typeface="Helvetica"/>
              <a:cs typeface="Helvetica"/>
            </a:rPr>
            <a:t>data</a:t>
          </a:r>
          <a:endParaRPr lang="en-US" sz="1050" cap="all" dirty="0">
            <a:latin typeface="Helvetica"/>
            <a:cs typeface="Helvetica"/>
          </a:endParaRPr>
        </a:p>
      </dgm:t>
    </dgm:pt>
    <dgm:pt modelId="{2A1B042C-0F2A-E543-A3FB-1807C2129A05}" type="parTrans" cxnId="{99617BD8-4775-6D46-828D-D2262894FCC9}">
      <dgm:prSet/>
      <dgm:spPr/>
      <dgm:t>
        <a:bodyPr/>
        <a:lstStyle/>
        <a:p>
          <a:endParaRPr lang="en-US"/>
        </a:p>
      </dgm:t>
    </dgm:pt>
    <dgm:pt modelId="{2BF82B91-5A39-714C-80C8-A7DB3F529769}" type="sibTrans" cxnId="{99617BD8-4775-6D46-828D-D2262894FCC9}">
      <dgm:prSet/>
      <dgm:spPr/>
      <dgm:t>
        <a:bodyPr/>
        <a:lstStyle/>
        <a:p>
          <a:endParaRPr lang="en-US"/>
        </a:p>
      </dgm:t>
    </dgm:pt>
    <dgm:pt modelId="{7342E0A7-DD6E-464A-8C58-481D7ABF85B3}">
      <dgm:prSet phldrT="[Text]" custT="1"/>
      <dgm:spPr/>
      <dgm:t>
        <a:bodyPr/>
        <a:lstStyle/>
        <a:p>
          <a:r>
            <a:rPr lang="en-US" sz="1050" b="1" cap="all" dirty="0" smtClean="0">
              <a:latin typeface="Helvetica"/>
              <a:cs typeface="Helvetica"/>
            </a:rPr>
            <a:t>Processing </a:t>
          </a:r>
          <a:r>
            <a:rPr lang="en-US" sz="1050" cap="all" dirty="0" smtClean="0">
              <a:latin typeface="Helvetica"/>
              <a:cs typeface="Helvetica"/>
            </a:rPr>
            <a:t>data</a:t>
          </a:r>
          <a:endParaRPr lang="en-US" sz="1050" cap="all" dirty="0">
            <a:latin typeface="Helvetica"/>
            <a:cs typeface="Helvetica"/>
          </a:endParaRPr>
        </a:p>
      </dgm:t>
    </dgm:pt>
    <dgm:pt modelId="{E8024B6E-36C1-D54A-A63D-39D38ED93414}" type="parTrans" cxnId="{C9BC0A6B-568B-134E-B1D1-4B40F79BD24E}">
      <dgm:prSet/>
      <dgm:spPr/>
      <dgm:t>
        <a:bodyPr/>
        <a:lstStyle/>
        <a:p>
          <a:endParaRPr lang="en-US"/>
        </a:p>
      </dgm:t>
    </dgm:pt>
    <dgm:pt modelId="{A2DCB36C-9B50-EA46-9F99-0AAF36DFE301}" type="sibTrans" cxnId="{C9BC0A6B-568B-134E-B1D1-4B40F79BD24E}">
      <dgm:prSet/>
      <dgm:spPr/>
      <dgm:t>
        <a:bodyPr/>
        <a:lstStyle/>
        <a:p>
          <a:endParaRPr lang="en-US"/>
        </a:p>
      </dgm:t>
    </dgm:pt>
    <dgm:pt modelId="{25BDD31A-F04A-C14E-9E6C-2E42848336F4}">
      <dgm:prSet phldrT="[Text]" custT="1"/>
      <dgm:spPr/>
      <dgm:t>
        <a:bodyPr/>
        <a:lstStyle/>
        <a:p>
          <a:r>
            <a:rPr lang="en-US" sz="1000" b="1" cap="all" dirty="0" err="1" smtClean="0">
              <a:latin typeface="Helvetica"/>
              <a:cs typeface="Helvetica"/>
            </a:rPr>
            <a:t>Analy</a:t>
          </a:r>
          <a:r>
            <a:rPr lang="en-US" sz="1000" b="1" cap="all" dirty="0" smtClean="0">
              <a:latin typeface="Helvetica"/>
              <a:cs typeface="Helvetica"/>
            </a:rPr>
            <a:t>-zing</a:t>
          </a:r>
          <a:r>
            <a:rPr lang="en-US" sz="900" cap="all" dirty="0" smtClean="0">
              <a:latin typeface="Helvetica"/>
              <a:cs typeface="Helvetica"/>
            </a:rPr>
            <a:t> </a:t>
          </a:r>
        </a:p>
        <a:p>
          <a:r>
            <a:rPr lang="en-US" sz="1000" cap="all" dirty="0" smtClean="0">
              <a:latin typeface="Helvetica"/>
              <a:cs typeface="Helvetica"/>
            </a:rPr>
            <a:t>data</a:t>
          </a:r>
          <a:endParaRPr lang="en-US" sz="1000" cap="all" dirty="0">
            <a:latin typeface="Helvetica"/>
            <a:cs typeface="Helvetica"/>
          </a:endParaRPr>
        </a:p>
      </dgm:t>
    </dgm:pt>
    <dgm:pt modelId="{A4AC99F2-275B-974F-9EE6-911EA0891E25}" type="parTrans" cxnId="{E7101495-A3B1-6540-B6E4-83592FBDF363}">
      <dgm:prSet/>
      <dgm:spPr/>
      <dgm:t>
        <a:bodyPr/>
        <a:lstStyle/>
        <a:p>
          <a:endParaRPr lang="en-US"/>
        </a:p>
      </dgm:t>
    </dgm:pt>
    <dgm:pt modelId="{2393C0CB-33BC-2944-BDDA-411C7B4366B8}" type="sibTrans" cxnId="{E7101495-A3B1-6540-B6E4-83592FBDF363}">
      <dgm:prSet/>
      <dgm:spPr/>
      <dgm:t>
        <a:bodyPr/>
        <a:lstStyle/>
        <a:p>
          <a:endParaRPr lang="en-US"/>
        </a:p>
      </dgm:t>
    </dgm:pt>
    <dgm:pt modelId="{1BE55965-3600-374F-AAC9-B162A3EF883F}">
      <dgm:prSet phldrT="[Text]" custT="1"/>
      <dgm:spPr/>
      <dgm:t>
        <a:bodyPr/>
        <a:lstStyle/>
        <a:p>
          <a:r>
            <a:rPr lang="en-US" sz="1050" b="1" cap="all" dirty="0" smtClean="0">
              <a:latin typeface="Helvetica"/>
              <a:cs typeface="Helvetica"/>
            </a:rPr>
            <a:t>Preserving</a:t>
          </a:r>
          <a:r>
            <a:rPr lang="en-US" sz="1050" cap="all" dirty="0" smtClean="0">
              <a:latin typeface="Helvetica"/>
              <a:cs typeface="Helvetica"/>
            </a:rPr>
            <a:t> data</a:t>
          </a:r>
          <a:endParaRPr lang="en-US" sz="1050" cap="all" dirty="0">
            <a:latin typeface="Helvetica"/>
            <a:cs typeface="Helvetica"/>
          </a:endParaRPr>
        </a:p>
      </dgm:t>
    </dgm:pt>
    <dgm:pt modelId="{CE6084C4-044C-5942-AFE1-97A42E5A154A}" type="parTrans" cxnId="{C10D9641-3DDC-ED4B-ACA4-EDFF6AB1E221}">
      <dgm:prSet/>
      <dgm:spPr/>
      <dgm:t>
        <a:bodyPr/>
        <a:lstStyle/>
        <a:p>
          <a:endParaRPr lang="en-US"/>
        </a:p>
      </dgm:t>
    </dgm:pt>
    <dgm:pt modelId="{6C93CBA0-B412-5846-89E3-B3C381B65676}" type="sibTrans" cxnId="{C10D9641-3DDC-ED4B-ACA4-EDFF6AB1E221}">
      <dgm:prSet/>
      <dgm:spPr/>
      <dgm:t>
        <a:bodyPr/>
        <a:lstStyle/>
        <a:p>
          <a:endParaRPr lang="en-US"/>
        </a:p>
      </dgm:t>
    </dgm:pt>
    <dgm:pt modelId="{041C3B1B-E5CF-9A40-BD2A-6AE6863531D2}">
      <dgm:prSet phldrT="[Text]" custT="1"/>
      <dgm:spPr/>
      <dgm:t>
        <a:bodyPr/>
        <a:lstStyle/>
        <a:p>
          <a:r>
            <a:rPr lang="en-US" sz="1050" b="1" cap="all" dirty="0" smtClean="0">
              <a:latin typeface="Helvetica"/>
              <a:cs typeface="Helvetica"/>
            </a:rPr>
            <a:t>Giving access </a:t>
          </a:r>
          <a:r>
            <a:rPr lang="en-US" sz="1050" cap="all" dirty="0" smtClean="0">
              <a:latin typeface="Helvetica"/>
              <a:cs typeface="Helvetica"/>
            </a:rPr>
            <a:t>to data</a:t>
          </a:r>
          <a:endParaRPr lang="en-US" sz="1050" cap="all" dirty="0">
            <a:latin typeface="Helvetica"/>
            <a:cs typeface="Helvetica"/>
          </a:endParaRPr>
        </a:p>
      </dgm:t>
    </dgm:pt>
    <dgm:pt modelId="{A3DAC357-CE50-784A-9B0A-6196B79AC41B}" type="parTrans" cxnId="{E192ADC1-15CB-D546-AD65-054B2C667D3B}">
      <dgm:prSet/>
      <dgm:spPr/>
      <dgm:t>
        <a:bodyPr/>
        <a:lstStyle/>
        <a:p>
          <a:endParaRPr lang="en-US"/>
        </a:p>
      </dgm:t>
    </dgm:pt>
    <dgm:pt modelId="{D456A58C-9FB1-BA4F-B904-D765B265B74E}" type="sibTrans" cxnId="{E192ADC1-15CB-D546-AD65-054B2C667D3B}">
      <dgm:prSet/>
      <dgm:spPr/>
      <dgm:t>
        <a:bodyPr/>
        <a:lstStyle/>
        <a:p>
          <a:endParaRPr lang="en-US"/>
        </a:p>
      </dgm:t>
    </dgm:pt>
    <dgm:pt modelId="{EB74647A-DF4F-D74A-B441-076BEBDF143E}">
      <dgm:prSet phldrT="[Text]" custT="1"/>
      <dgm:spPr/>
      <dgm:t>
        <a:bodyPr/>
        <a:lstStyle/>
        <a:p>
          <a:r>
            <a:rPr lang="en-US" sz="1050" b="1" cap="all" dirty="0" smtClean="0">
              <a:latin typeface="Helvetica"/>
              <a:cs typeface="Helvetica"/>
            </a:rPr>
            <a:t>Re-using </a:t>
          </a:r>
          <a:r>
            <a:rPr lang="en-US" sz="1050" cap="all" dirty="0" smtClean="0">
              <a:latin typeface="Helvetica"/>
              <a:cs typeface="Helvetica"/>
            </a:rPr>
            <a:t>data</a:t>
          </a:r>
          <a:endParaRPr lang="en-US" sz="1050" cap="all" dirty="0">
            <a:latin typeface="Helvetica"/>
            <a:cs typeface="Helvetica"/>
          </a:endParaRPr>
        </a:p>
      </dgm:t>
    </dgm:pt>
    <dgm:pt modelId="{0EA74BA7-D689-204B-8355-D5393335BB05}" type="parTrans" cxnId="{5A0B1744-C9E3-C34B-BD1B-DFE7EFA9E5DB}">
      <dgm:prSet/>
      <dgm:spPr/>
      <dgm:t>
        <a:bodyPr/>
        <a:lstStyle/>
        <a:p>
          <a:endParaRPr lang="en-US"/>
        </a:p>
      </dgm:t>
    </dgm:pt>
    <dgm:pt modelId="{26CB218E-048E-2247-ADD4-AE6DC7176C02}" type="sibTrans" cxnId="{5A0B1744-C9E3-C34B-BD1B-DFE7EFA9E5DB}">
      <dgm:prSet/>
      <dgm:spPr/>
      <dgm:t>
        <a:bodyPr/>
        <a:lstStyle/>
        <a:p>
          <a:endParaRPr lang="en-US"/>
        </a:p>
      </dgm:t>
    </dgm:pt>
    <dgm:pt modelId="{6B315E4C-048B-E94D-AEC2-F9FE3DD9DD73}" type="pres">
      <dgm:prSet presAssocID="{BA5FF084-3729-9F4F-ADC1-5D937D0B249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565F0A-5C79-9C43-832E-9DB884618903}" type="pres">
      <dgm:prSet presAssocID="{51DA1C9D-EC2D-9840-90B2-E3476F9FFA6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4C479D-1278-9A4C-A891-508337B5C747}" type="pres">
      <dgm:prSet presAssocID="{2BF82B91-5A39-714C-80C8-A7DB3F529769}" presName="sibTrans" presStyleLbl="sibTrans2D1" presStyleIdx="0" presStyleCnt="6"/>
      <dgm:spPr/>
      <dgm:t>
        <a:bodyPr/>
        <a:lstStyle/>
        <a:p>
          <a:endParaRPr lang="en-US"/>
        </a:p>
      </dgm:t>
    </dgm:pt>
    <dgm:pt modelId="{8743ED81-52F7-7B47-9720-43D2E32E7F20}" type="pres">
      <dgm:prSet presAssocID="{2BF82B91-5A39-714C-80C8-A7DB3F529769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4F556537-B3CD-574B-BE47-C15BC0790CE4}" type="pres">
      <dgm:prSet presAssocID="{7342E0A7-DD6E-464A-8C58-481D7ABF85B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CAFFD2-10D2-D744-B1D0-F7A65F43AE6F}" type="pres">
      <dgm:prSet presAssocID="{A2DCB36C-9B50-EA46-9F99-0AAF36DFE301}" presName="sibTrans" presStyleLbl="sibTrans2D1" presStyleIdx="1" presStyleCnt="6"/>
      <dgm:spPr/>
      <dgm:t>
        <a:bodyPr/>
        <a:lstStyle/>
        <a:p>
          <a:endParaRPr lang="en-US"/>
        </a:p>
      </dgm:t>
    </dgm:pt>
    <dgm:pt modelId="{BFF8F733-8066-9548-8C30-8DD630461577}" type="pres">
      <dgm:prSet presAssocID="{A2DCB36C-9B50-EA46-9F99-0AAF36DFE301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A2EB7B0C-A646-3D4D-A834-9E38A917F1A4}" type="pres">
      <dgm:prSet presAssocID="{25BDD31A-F04A-C14E-9E6C-2E42848336F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E02FCA-8D96-3247-AEB8-DD7006B3045A}" type="pres">
      <dgm:prSet presAssocID="{2393C0CB-33BC-2944-BDDA-411C7B4366B8}" presName="sibTrans" presStyleLbl="sibTrans2D1" presStyleIdx="2" presStyleCnt="6"/>
      <dgm:spPr/>
      <dgm:t>
        <a:bodyPr/>
        <a:lstStyle/>
        <a:p>
          <a:endParaRPr lang="en-US"/>
        </a:p>
      </dgm:t>
    </dgm:pt>
    <dgm:pt modelId="{ECC19FF9-BBF4-5246-AECF-0FF35709E94B}" type="pres">
      <dgm:prSet presAssocID="{2393C0CB-33BC-2944-BDDA-411C7B4366B8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34AA63A2-9D48-0F4B-A139-5D184BBC4D8D}" type="pres">
      <dgm:prSet presAssocID="{1BE55965-3600-374F-AAC9-B162A3EF883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78AD02-FF8D-8F40-9158-098C7870E5C9}" type="pres">
      <dgm:prSet presAssocID="{6C93CBA0-B412-5846-89E3-B3C381B65676}" presName="sibTrans" presStyleLbl="sibTrans2D1" presStyleIdx="3" presStyleCnt="6"/>
      <dgm:spPr/>
      <dgm:t>
        <a:bodyPr/>
        <a:lstStyle/>
        <a:p>
          <a:endParaRPr lang="en-US"/>
        </a:p>
      </dgm:t>
    </dgm:pt>
    <dgm:pt modelId="{3F16BA55-2BC7-074D-9CFE-4DA67056675F}" type="pres">
      <dgm:prSet presAssocID="{6C93CBA0-B412-5846-89E3-B3C381B65676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38F48D85-2D8A-884F-917E-0B73BDC561B1}" type="pres">
      <dgm:prSet presAssocID="{041C3B1B-E5CF-9A40-BD2A-6AE6863531D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DE2AFC-C589-3840-97E8-99B76967C15B}" type="pres">
      <dgm:prSet presAssocID="{D456A58C-9FB1-BA4F-B904-D765B265B74E}" presName="sibTrans" presStyleLbl="sibTrans2D1" presStyleIdx="4" presStyleCnt="6"/>
      <dgm:spPr/>
      <dgm:t>
        <a:bodyPr/>
        <a:lstStyle/>
        <a:p>
          <a:endParaRPr lang="en-US"/>
        </a:p>
      </dgm:t>
    </dgm:pt>
    <dgm:pt modelId="{87C30BF1-6E9E-D548-A592-EC912E22D526}" type="pres">
      <dgm:prSet presAssocID="{D456A58C-9FB1-BA4F-B904-D765B265B74E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55B07ED5-4593-C541-BA2F-8D7F64F80E9D}" type="pres">
      <dgm:prSet presAssocID="{EB74647A-DF4F-D74A-B441-076BEBDF143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183C37-6CB4-4F4C-9D64-6E1EB41C534A}" type="pres">
      <dgm:prSet presAssocID="{26CB218E-048E-2247-ADD4-AE6DC7176C02}" presName="sibTrans" presStyleLbl="sibTrans2D1" presStyleIdx="5" presStyleCnt="6"/>
      <dgm:spPr/>
      <dgm:t>
        <a:bodyPr/>
        <a:lstStyle/>
        <a:p>
          <a:endParaRPr lang="en-US"/>
        </a:p>
      </dgm:t>
    </dgm:pt>
    <dgm:pt modelId="{F38B9D58-7974-8049-A373-6FD7E2A46F10}" type="pres">
      <dgm:prSet presAssocID="{26CB218E-048E-2247-ADD4-AE6DC7176C02}" presName="connectorText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05BA7A57-2C62-704E-AF59-F284628A2495}" type="presOf" srcId="{D456A58C-9FB1-BA4F-B904-D765B265B74E}" destId="{95DE2AFC-C589-3840-97E8-99B76967C15B}" srcOrd="0" destOrd="0" presId="urn:microsoft.com/office/officeart/2005/8/layout/cycle2"/>
    <dgm:cxn modelId="{3041323C-783E-7C43-A344-6DEF1DBDC12A}" type="presOf" srcId="{6C93CBA0-B412-5846-89E3-B3C381B65676}" destId="{E678AD02-FF8D-8F40-9158-098C7870E5C9}" srcOrd="0" destOrd="0" presId="urn:microsoft.com/office/officeart/2005/8/layout/cycle2"/>
    <dgm:cxn modelId="{532FA5A9-311A-FF44-88DE-7A71A441267D}" type="presOf" srcId="{51DA1C9D-EC2D-9840-90B2-E3476F9FFA6F}" destId="{53565F0A-5C79-9C43-832E-9DB884618903}" srcOrd="0" destOrd="0" presId="urn:microsoft.com/office/officeart/2005/8/layout/cycle2"/>
    <dgm:cxn modelId="{EFE14C1B-84E2-3248-B1F9-56BBF9A4FADF}" type="presOf" srcId="{25BDD31A-F04A-C14E-9E6C-2E42848336F4}" destId="{A2EB7B0C-A646-3D4D-A834-9E38A917F1A4}" srcOrd="0" destOrd="0" presId="urn:microsoft.com/office/officeart/2005/8/layout/cycle2"/>
    <dgm:cxn modelId="{2EA6A033-B3CB-D943-A145-A7AD214E073B}" type="presOf" srcId="{1BE55965-3600-374F-AAC9-B162A3EF883F}" destId="{34AA63A2-9D48-0F4B-A139-5D184BBC4D8D}" srcOrd="0" destOrd="0" presId="urn:microsoft.com/office/officeart/2005/8/layout/cycle2"/>
    <dgm:cxn modelId="{7CE6D174-C390-7146-AC98-1B4BAB107C2C}" type="presOf" srcId="{26CB218E-048E-2247-ADD4-AE6DC7176C02}" destId="{F38B9D58-7974-8049-A373-6FD7E2A46F10}" srcOrd="1" destOrd="0" presId="urn:microsoft.com/office/officeart/2005/8/layout/cycle2"/>
    <dgm:cxn modelId="{CC7A5090-937F-DF41-8A8B-FD18F990AB5A}" type="presOf" srcId="{6C93CBA0-B412-5846-89E3-B3C381B65676}" destId="{3F16BA55-2BC7-074D-9CFE-4DA67056675F}" srcOrd="1" destOrd="0" presId="urn:microsoft.com/office/officeart/2005/8/layout/cycle2"/>
    <dgm:cxn modelId="{107D3DD9-6416-4348-951B-305ADCC70F82}" type="presOf" srcId="{A2DCB36C-9B50-EA46-9F99-0AAF36DFE301}" destId="{80CAFFD2-10D2-D744-B1D0-F7A65F43AE6F}" srcOrd="0" destOrd="0" presId="urn:microsoft.com/office/officeart/2005/8/layout/cycle2"/>
    <dgm:cxn modelId="{011C3E3D-2817-D646-81E6-4C7985C9647C}" type="presOf" srcId="{2393C0CB-33BC-2944-BDDA-411C7B4366B8}" destId="{9DE02FCA-8D96-3247-AEB8-DD7006B3045A}" srcOrd="0" destOrd="0" presId="urn:microsoft.com/office/officeart/2005/8/layout/cycle2"/>
    <dgm:cxn modelId="{E192ADC1-15CB-D546-AD65-054B2C667D3B}" srcId="{BA5FF084-3729-9F4F-ADC1-5D937D0B2497}" destId="{041C3B1B-E5CF-9A40-BD2A-6AE6863531D2}" srcOrd="4" destOrd="0" parTransId="{A3DAC357-CE50-784A-9B0A-6196B79AC41B}" sibTransId="{D456A58C-9FB1-BA4F-B904-D765B265B74E}"/>
    <dgm:cxn modelId="{103C22A1-A0BE-3346-BB75-71A3DB53C153}" type="presOf" srcId="{BA5FF084-3729-9F4F-ADC1-5D937D0B2497}" destId="{6B315E4C-048B-E94D-AEC2-F9FE3DD9DD73}" srcOrd="0" destOrd="0" presId="urn:microsoft.com/office/officeart/2005/8/layout/cycle2"/>
    <dgm:cxn modelId="{8C86DD73-6AD7-E645-B9F8-837EDEE859EB}" type="presOf" srcId="{A2DCB36C-9B50-EA46-9F99-0AAF36DFE301}" destId="{BFF8F733-8066-9548-8C30-8DD630461577}" srcOrd="1" destOrd="0" presId="urn:microsoft.com/office/officeart/2005/8/layout/cycle2"/>
    <dgm:cxn modelId="{E7101495-A3B1-6540-B6E4-83592FBDF363}" srcId="{BA5FF084-3729-9F4F-ADC1-5D937D0B2497}" destId="{25BDD31A-F04A-C14E-9E6C-2E42848336F4}" srcOrd="2" destOrd="0" parTransId="{A4AC99F2-275B-974F-9EE6-911EA0891E25}" sibTransId="{2393C0CB-33BC-2944-BDDA-411C7B4366B8}"/>
    <dgm:cxn modelId="{6A24476A-DEDB-4F49-82A5-067A8C0D7EAD}" type="presOf" srcId="{D456A58C-9FB1-BA4F-B904-D765B265B74E}" destId="{87C30BF1-6E9E-D548-A592-EC912E22D526}" srcOrd="1" destOrd="0" presId="urn:microsoft.com/office/officeart/2005/8/layout/cycle2"/>
    <dgm:cxn modelId="{99617BD8-4775-6D46-828D-D2262894FCC9}" srcId="{BA5FF084-3729-9F4F-ADC1-5D937D0B2497}" destId="{51DA1C9D-EC2D-9840-90B2-E3476F9FFA6F}" srcOrd="0" destOrd="0" parTransId="{2A1B042C-0F2A-E543-A3FB-1807C2129A05}" sibTransId="{2BF82B91-5A39-714C-80C8-A7DB3F529769}"/>
    <dgm:cxn modelId="{4BCF3F25-C5FE-EC4B-8658-E2C7B61CF2CD}" type="presOf" srcId="{2BF82B91-5A39-714C-80C8-A7DB3F529769}" destId="{8743ED81-52F7-7B47-9720-43D2E32E7F20}" srcOrd="1" destOrd="0" presId="urn:microsoft.com/office/officeart/2005/8/layout/cycle2"/>
    <dgm:cxn modelId="{C9BC0A6B-568B-134E-B1D1-4B40F79BD24E}" srcId="{BA5FF084-3729-9F4F-ADC1-5D937D0B2497}" destId="{7342E0A7-DD6E-464A-8C58-481D7ABF85B3}" srcOrd="1" destOrd="0" parTransId="{E8024B6E-36C1-D54A-A63D-39D38ED93414}" sibTransId="{A2DCB36C-9B50-EA46-9F99-0AAF36DFE301}"/>
    <dgm:cxn modelId="{D5F89CC5-4220-3346-A32E-4BBA67EB1AC5}" type="presOf" srcId="{7342E0A7-DD6E-464A-8C58-481D7ABF85B3}" destId="{4F556537-B3CD-574B-BE47-C15BC0790CE4}" srcOrd="0" destOrd="0" presId="urn:microsoft.com/office/officeart/2005/8/layout/cycle2"/>
    <dgm:cxn modelId="{CA8FBD11-C7AF-864E-B785-5F99793A88E2}" type="presOf" srcId="{041C3B1B-E5CF-9A40-BD2A-6AE6863531D2}" destId="{38F48D85-2D8A-884F-917E-0B73BDC561B1}" srcOrd="0" destOrd="0" presId="urn:microsoft.com/office/officeart/2005/8/layout/cycle2"/>
    <dgm:cxn modelId="{54D0CB65-ADC1-F541-B830-AE2C203974BE}" type="presOf" srcId="{2BF82B91-5A39-714C-80C8-A7DB3F529769}" destId="{CB4C479D-1278-9A4C-A891-508337B5C747}" srcOrd="0" destOrd="0" presId="urn:microsoft.com/office/officeart/2005/8/layout/cycle2"/>
    <dgm:cxn modelId="{5A0B1744-C9E3-C34B-BD1B-DFE7EFA9E5DB}" srcId="{BA5FF084-3729-9F4F-ADC1-5D937D0B2497}" destId="{EB74647A-DF4F-D74A-B441-076BEBDF143E}" srcOrd="5" destOrd="0" parTransId="{0EA74BA7-D689-204B-8355-D5393335BB05}" sibTransId="{26CB218E-048E-2247-ADD4-AE6DC7176C02}"/>
    <dgm:cxn modelId="{20AF41D6-FD6F-A845-A9CC-83E3D638FE00}" type="presOf" srcId="{2393C0CB-33BC-2944-BDDA-411C7B4366B8}" destId="{ECC19FF9-BBF4-5246-AECF-0FF35709E94B}" srcOrd="1" destOrd="0" presId="urn:microsoft.com/office/officeart/2005/8/layout/cycle2"/>
    <dgm:cxn modelId="{278D75A0-AB5D-944B-900F-F973D054CBF7}" type="presOf" srcId="{EB74647A-DF4F-D74A-B441-076BEBDF143E}" destId="{55B07ED5-4593-C541-BA2F-8D7F64F80E9D}" srcOrd="0" destOrd="0" presId="urn:microsoft.com/office/officeart/2005/8/layout/cycle2"/>
    <dgm:cxn modelId="{C10D9641-3DDC-ED4B-ACA4-EDFF6AB1E221}" srcId="{BA5FF084-3729-9F4F-ADC1-5D937D0B2497}" destId="{1BE55965-3600-374F-AAC9-B162A3EF883F}" srcOrd="3" destOrd="0" parTransId="{CE6084C4-044C-5942-AFE1-97A42E5A154A}" sibTransId="{6C93CBA0-B412-5846-89E3-B3C381B65676}"/>
    <dgm:cxn modelId="{EBEDA314-7170-F24C-B35B-F14F49991E3D}" type="presOf" srcId="{26CB218E-048E-2247-ADD4-AE6DC7176C02}" destId="{54183C37-6CB4-4F4C-9D64-6E1EB41C534A}" srcOrd="0" destOrd="0" presId="urn:microsoft.com/office/officeart/2005/8/layout/cycle2"/>
    <dgm:cxn modelId="{141B8011-97DE-0C41-BC5C-499FBAF3FEA8}" type="presParOf" srcId="{6B315E4C-048B-E94D-AEC2-F9FE3DD9DD73}" destId="{53565F0A-5C79-9C43-832E-9DB884618903}" srcOrd="0" destOrd="0" presId="urn:microsoft.com/office/officeart/2005/8/layout/cycle2"/>
    <dgm:cxn modelId="{F00384B9-A649-0340-89DA-E046EBC6DB56}" type="presParOf" srcId="{6B315E4C-048B-E94D-AEC2-F9FE3DD9DD73}" destId="{CB4C479D-1278-9A4C-A891-508337B5C747}" srcOrd="1" destOrd="0" presId="urn:microsoft.com/office/officeart/2005/8/layout/cycle2"/>
    <dgm:cxn modelId="{2556467C-4598-0E4F-AD61-FEC83B7D670E}" type="presParOf" srcId="{CB4C479D-1278-9A4C-A891-508337B5C747}" destId="{8743ED81-52F7-7B47-9720-43D2E32E7F20}" srcOrd="0" destOrd="0" presId="urn:microsoft.com/office/officeart/2005/8/layout/cycle2"/>
    <dgm:cxn modelId="{C05CDD7F-A257-C64E-8BC1-A7A97FA19F3A}" type="presParOf" srcId="{6B315E4C-048B-E94D-AEC2-F9FE3DD9DD73}" destId="{4F556537-B3CD-574B-BE47-C15BC0790CE4}" srcOrd="2" destOrd="0" presId="urn:microsoft.com/office/officeart/2005/8/layout/cycle2"/>
    <dgm:cxn modelId="{903BC6EC-86FB-5745-9D8F-97943E2F68CD}" type="presParOf" srcId="{6B315E4C-048B-E94D-AEC2-F9FE3DD9DD73}" destId="{80CAFFD2-10D2-D744-B1D0-F7A65F43AE6F}" srcOrd="3" destOrd="0" presId="urn:microsoft.com/office/officeart/2005/8/layout/cycle2"/>
    <dgm:cxn modelId="{29AAA167-83EB-174A-AC2D-5C6C386D4DBC}" type="presParOf" srcId="{80CAFFD2-10D2-D744-B1D0-F7A65F43AE6F}" destId="{BFF8F733-8066-9548-8C30-8DD630461577}" srcOrd="0" destOrd="0" presId="urn:microsoft.com/office/officeart/2005/8/layout/cycle2"/>
    <dgm:cxn modelId="{12CEF2F2-DFD5-7E41-A74F-51A426CEB9AD}" type="presParOf" srcId="{6B315E4C-048B-E94D-AEC2-F9FE3DD9DD73}" destId="{A2EB7B0C-A646-3D4D-A834-9E38A917F1A4}" srcOrd="4" destOrd="0" presId="urn:microsoft.com/office/officeart/2005/8/layout/cycle2"/>
    <dgm:cxn modelId="{FEB27E19-9C76-1141-B10A-6324BC9F23E0}" type="presParOf" srcId="{6B315E4C-048B-E94D-AEC2-F9FE3DD9DD73}" destId="{9DE02FCA-8D96-3247-AEB8-DD7006B3045A}" srcOrd="5" destOrd="0" presId="urn:microsoft.com/office/officeart/2005/8/layout/cycle2"/>
    <dgm:cxn modelId="{B7284BDD-3A85-7242-B31C-4CABB914DBF3}" type="presParOf" srcId="{9DE02FCA-8D96-3247-AEB8-DD7006B3045A}" destId="{ECC19FF9-BBF4-5246-AECF-0FF35709E94B}" srcOrd="0" destOrd="0" presId="urn:microsoft.com/office/officeart/2005/8/layout/cycle2"/>
    <dgm:cxn modelId="{86CDAF9C-B90B-2641-804B-75B810E4BC80}" type="presParOf" srcId="{6B315E4C-048B-E94D-AEC2-F9FE3DD9DD73}" destId="{34AA63A2-9D48-0F4B-A139-5D184BBC4D8D}" srcOrd="6" destOrd="0" presId="urn:microsoft.com/office/officeart/2005/8/layout/cycle2"/>
    <dgm:cxn modelId="{F018CA87-6ECA-2A4C-8E39-11476950E3B9}" type="presParOf" srcId="{6B315E4C-048B-E94D-AEC2-F9FE3DD9DD73}" destId="{E678AD02-FF8D-8F40-9158-098C7870E5C9}" srcOrd="7" destOrd="0" presId="urn:microsoft.com/office/officeart/2005/8/layout/cycle2"/>
    <dgm:cxn modelId="{854D6599-AE79-B544-8739-49155FB95EC2}" type="presParOf" srcId="{E678AD02-FF8D-8F40-9158-098C7870E5C9}" destId="{3F16BA55-2BC7-074D-9CFE-4DA67056675F}" srcOrd="0" destOrd="0" presId="urn:microsoft.com/office/officeart/2005/8/layout/cycle2"/>
    <dgm:cxn modelId="{F61FC733-C4BF-0E4D-B62E-DE2AEF8E1B96}" type="presParOf" srcId="{6B315E4C-048B-E94D-AEC2-F9FE3DD9DD73}" destId="{38F48D85-2D8A-884F-917E-0B73BDC561B1}" srcOrd="8" destOrd="0" presId="urn:microsoft.com/office/officeart/2005/8/layout/cycle2"/>
    <dgm:cxn modelId="{C4DEAC9E-999D-1B44-BA59-B97DBE09FBE1}" type="presParOf" srcId="{6B315E4C-048B-E94D-AEC2-F9FE3DD9DD73}" destId="{95DE2AFC-C589-3840-97E8-99B76967C15B}" srcOrd="9" destOrd="0" presId="urn:microsoft.com/office/officeart/2005/8/layout/cycle2"/>
    <dgm:cxn modelId="{A75D4530-A142-1948-A33F-AE6F6EE2B63E}" type="presParOf" srcId="{95DE2AFC-C589-3840-97E8-99B76967C15B}" destId="{87C30BF1-6E9E-D548-A592-EC912E22D526}" srcOrd="0" destOrd="0" presId="urn:microsoft.com/office/officeart/2005/8/layout/cycle2"/>
    <dgm:cxn modelId="{DAD54411-3978-F14E-9BEE-A23759A7F749}" type="presParOf" srcId="{6B315E4C-048B-E94D-AEC2-F9FE3DD9DD73}" destId="{55B07ED5-4593-C541-BA2F-8D7F64F80E9D}" srcOrd="10" destOrd="0" presId="urn:microsoft.com/office/officeart/2005/8/layout/cycle2"/>
    <dgm:cxn modelId="{2337AE99-EB01-224D-986D-0CF048ACE9F8}" type="presParOf" srcId="{6B315E4C-048B-E94D-AEC2-F9FE3DD9DD73}" destId="{54183C37-6CB4-4F4C-9D64-6E1EB41C534A}" srcOrd="11" destOrd="0" presId="urn:microsoft.com/office/officeart/2005/8/layout/cycle2"/>
    <dgm:cxn modelId="{0761F861-F611-D64A-A0BB-B4C7D06F9168}" type="presParOf" srcId="{54183C37-6CB4-4F4C-9D64-6E1EB41C534A}" destId="{F38B9D58-7974-8049-A373-6FD7E2A46F1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565F0A-5C79-9C43-832E-9DB884618903}">
      <dsp:nvSpPr>
        <dsp:cNvPr id="0" name=""/>
        <dsp:cNvSpPr/>
      </dsp:nvSpPr>
      <dsp:spPr>
        <a:xfrm>
          <a:off x="2924544" y="242"/>
          <a:ext cx="980406" cy="98040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cap="all" dirty="0" err="1" smtClean="0">
              <a:latin typeface="Helvetica"/>
              <a:cs typeface="Helvetica"/>
            </a:rPr>
            <a:t>Creat-ing</a:t>
          </a:r>
          <a:r>
            <a:rPr lang="en-US" sz="1000" kern="1200" cap="all" dirty="0" smtClean="0">
              <a:latin typeface="Helvetica"/>
              <a:cs typeface="Helvetica"/>
            </a:rPr>
            <a:t>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cap="all" dirty="0" smtClean="0">
              <a:latin typeface="Helvetica"/>
              <a:cs typeface="Helvetica"/>
            </a:rPr>
            <a:t>data</a:t>
          </a:r>
          <a:endParaRPr lang="en-US" sz="1050" kern="1200" cap="all" dirty="0">
            <a:latin typeface="Helvetica"/>
            <a:cs typeface="Helvetica"/>
          </a:endParaRPr>
        </a:p>
      </dsp:txBody>
      <dsp:txXfrm>
        <a:off x="3068121" y="143819"/>
        <a:ext cx="693252" cy="693252"/>
      </dsp:txXfrm>
    </dsp:sp>
    <dsp:sp modelId="{CB4C479D-1278-9A4C-A891-508337B5C747}">
      <dsp:nvSpPr>
        <dsp:cNvPr id="0" name=""/>
        <dsp:cNvSpPr/>
      </dsp:nvSpPr>
      <dsp:spPr>
        <a:xfrm rot="1800000">
          <a:off x="3915786" y="689789"/>
          <a:ext cx="261580" cy="3308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921043" y="736348"/>
        <a:ext cx="183106" cy="198533"/>
      </dsp:txXfrm>
    </dsp:sp>
    <dsp:sp modelId="{4F556537-B3CD-574B-BE47-C15BC0790CE4}">
      <dsp:nvSpPr>
        <dsp:cNvPr id="0" name=""/>
        <dsp:cNvSpPr/>
      </dsp:nvSpPr>
      <dsp:spPr>
        <a:xfrm>
          <a:off x="4201026" y="737220"/>
          <a:ext cx="980406" cy="98040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cap="all" dirty="0" smtClean="0">
              <a:latin typeface="Helvetica"/>
              <a:cs typeface="Helvetica"/>
            </a:rPr>
            <a:t>Processing </a:t>
          </a:r>
          <a:r>
            <a:rPr lang="en-US" sz="1050" kern="1200" cap="all" dirty="0" smtClean="0">
              <a:latin typeface="Helvetica"/>
              <a:cs typeface="Helvetica"/>
            </a:rPr>
            <a:t>data</a:t>
          </a:r>
          <a:endParaRPr lang="en-US" sz="1050" kern="1200" cap="all" dirty="0">
            <a:latin typeface="Helvetica"/>
            <a:cs typeface="Helvetica"/>
          </a:endParaRPr>
        </a:p>
      </dsp:txBody>
      <dsp:txXfrm>
        <a:off x="4344603" y="880797"/>
        <a:ext cx="693252" cy="693252"/>
      </dsp:txXfrm>
    </dsp:sp>
    <dsp:sp modelId="{80CAFFD2-10D2-D744-B1D0-F7A65F43AE6F}">
      <dsp:nvSpPr>
        <dsp:cNvPr id="0" name=""/>
        <dsp:cNvSpPr/>
      </dsp:nvSpPr>
      <dsp:spPr>
        <a:xfrm rot="5400000">
          <a:off x="4560439" y="1791553"/>
          <a:ext cx="261580" cy="3308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4599676" y="1818493"/>
        <a:ext cx="183106" cy="198533"/>
      </dsp:txXfrm>
    </dsp:sp>
    <dsp:sp modelId="{A2EB7B0C-A646-3D4D-A834-9E38A917F1A4}">
      <dsp:nvSpPr>
        <dsp:cNvPr id="0" name=""/>
        <dsp:cNvSpPr/>
      </dsp:nvSpPr>
      <dsp:spPr>
        <a:xfrm>
          <a:off x="4201026" y="2211174"/>
          <a:ext cx="980406" cy="98040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cap="all" dirty="0" err="1" smtClean="0">
              <a:latin typeface="Helvetica"/>
              <a:cs typeface="Helvetica"/>
            </a:rPr>
            <a:t>Analy</a:t>
          </a:r>
          <a:r>
            <a:rPr lang="en-US" sz="1000" b="1" kern="1200" cap="all" dirty="0" smtClean="0">
              <a:latin typeface="Helvetica"/>
              <a:cs typeface="Helvetica"/>
            </a:rPr>
            <a:t>-zing</a:t>
          </a:r>
          <a:r>
            <a:rPr lang="en-US" sz="900" kern="1200" cap="all" dirty="0" smtClean="0">
              <a:latin typeface="Helvetica"/>
              <a:cs typeface="Helvetica"/>
            </a:rPr>
            <a:t>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cap="all" dirty="0" smtClean="0">
              <a:latin typeface="Helvetica"/>
              <a:cs typeface="Helvetica"/>
            </a:rPr>
            <a:t>data</a:t>
          </a:r>
          <a:endParaRPr lang="en-US" sz="1000" kern="1200" cap="all" dirty="0">
            <a:latin typeface="Helvetica"/>
            <a:cs typeface="Helvetica"/>
          </a:endParaRPr>
        </a:p>
      </dsp:txBody>
      <dsp:txXfrm>
        <a:off x="4344603" y="2354751"/>
        <a:ext cx="693252" cy="693252"/>
      </dsp:txXfrm>
    </dsp:sp>
    <dsp:sp modelId="{9DE02FCA-8D96-3247-AEB8-DD7006B3045A}">
      <dsp:nvSpPr>
        <dsp:cNvPr id="0" name=""/>
        <dsp:cNvSpPr/>
      </dsp:nvSpPr>
      <dsp:spPr>
        <a:xfrm rot="9000000">
          <a:off x="3928609" y="2900721"/>
          <a:ext cx="261580" cy="3308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4001826" y="2947280"/>
        <a:ext cx="183106" cy="198533"/>
      </dsp:txXfrm>
    </dsp:sp>
    <dsp:sp modelId="{34AA63A2-9D48-0F4B-A139-5D184BBC4D8D}">
      <dsp:nvSpPr>
        <dsp:cNvPr id="0" name=""/>
        <dsp:cNvSpPr/>
      </dsp:nvSpPr>
      <dsp:spPr>
        <a:xfrm>
          <a:off x="2924544" y="2948152"/>
          <a:ext cx="980406" cy="98040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cap="all" dirty="0" smtClean="0">
              <a:latin typeface="Helvetica"/>
              <a:cs typeface="Helvetica"/>
            </a:rPr>
            <a:t>Preserving</a:t>
          </a:r>
          <a:r>
            <a:rPr lang="en-US" sz="1050" kern="1200" cap="all" dirty="0" smtClean="0">
              <a:latin typeface="Helvetica"/>
              <a:cs typeface="Helvetica"/>
            </a:rPr>
            <a:t> data</a:t>
          </a:r>
          <a:endParaRPr lang="en-US" sz="1050" kern="1200" cap="all" dirty="0">
            <a:latin typeface="Helvetica"/>
            <a:cs typeface="Helvetica"/>
          </a:endParaRPr>
        </a:p>
      </dsp:txBody>
      <dsp:txXfrm>
        <a:off x="3068121" y="3091729"/>
        <a:ext cx="693252" cy="693252"/>
      </dsp:txXfrm>
    </dsp:sp>
    <dsp:sp modelId="{E678AD02-FF8D-8F40-9158-098C7870E5C9}">
      <dsp:nvSpPr>
        <dsp:cNvPr id="0" name=""/>
        <dsp:cNvSpPr/>
      </dsp:nvSpPr>
      <dsp:spPr>
        <a:xfrm rot="12600000">
          <a:off x="2652127" y="2908124"/>
          <a:ext cx="261580" cy="3308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2725344" y="2993920"/>
        <a:ext cx="183106" cy="198533"/>
      </dsp:txXfrm>
    </dsp:sp>
    <dsp:sp modelId="{38F48D85-2D8A-884F-917E-0B73BDC561B1}">
      <dsp:nvSpPr>
        <dsp:cNvPr id="0" name=""/>
        <dsp:cNvSpPr/>
      </dsp:nvSpPr>
      <dsp:spPr>
        <a:xfrm>
          <a:off x="1648062" y="2211174"/>
          <a:ext cx="980406" cy="98040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cap="all" dirty="0" smtClean="0">
              <a:latin typeface="Helvetica"/>
              <a:cs typeface="Helvetica"/>
            </a:rPr>
            <a:t>Giving access </a:t>
          </a:r>
          <a:r>
            <a:rPr lang="en-US" sz="1050" kern="1200" cap="all" dirty="0" smtClean="0">
              <a:latin typeface="Helvetica"/>
              <a:cs typeface="Helvetica"/>
            </a:rPr>
            <a:t>to data</a:t>
          </a:r>
          <a:endParaRPr lang="en-US" sz="1050" kern="1200" cap="all" dirty="0">
            <a:latin typeface="Helvetica"/>
            <a:cs typeface="Helvetica"/>
          </a:endParaRPr>
        </a:p>
      </dsp:txBody>
      <dsp:txXfrm>
        <a:off x="1791639" y="2354751"/>
        <a:ext cx="693252" cy="693252"/>
      </dsp:txXfrm>
    </dsp:sp>
    <dsp:sp modelId="{95DE2AFC-C589-3840-97E8-99B76967C15B}">
      <dsp:nvSpPr>
        <dsp:cNvPr id="0" name=""/>
        <dsp:cNvSpPr/>
      </dsp:nvSpPr>
      <dsp:spPr>
        <a:xfrm rot="16200000">
          <a:off x="2007475" y="1806360"/>
          <a:ext cx="261580" cy="3308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2046712" y="1911774"/>
        <a:ext cx="183106" cy="198533"/>
      </dsp:txXfrm>
    </dsp:sp>
    <dsp:sp modelId="{55B07ED5-4593-C541-BA2F-8D7F64F80E9D}">
      <dsp:nvSpPr>
        <dsp:cNvPr id="0" name=""/>
        <dsp:cNvSpPr/>
      </dsp:nvSpPr>
      <dsp:spPr>
        <a:xfrm>
          <a:off x="1648062" y="737220"/>
          <a:ext cx="980406" cy="98040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cap="all" dirty="0" smtClean="0">
              <a:latin typeface="Helvetica"/>
              <a:cs typeface="Helvetica"/>
            </a:rPr>
            <a:t>Re-using </a:t>
          </a:r>
          <a:r>
            <a:rPr lang="en-US" sz="1050" kern="1200" cap="all" dirty="0" smtClean="0">
              <a:latin typeface="Helvetica"/>
              <a:cs typeface="Helvetica"/>
            </a:rPr>
            <a:t>data</a:t>
          </a:r>
          <a:endParaRPr lang="en-US" sz="1050" kern="1200" cap="all" dirty="0">
            <a:latin typeface="Helvetica"/>
            <a:cs typeface="Helvetica"/>
          </a:endParaRPr>
        </a:p>
      </dsp:txBody>
      <dsp:txXfrm>
        <a:off x="1791639" y="880797"/>
        <a:ext cx="693252" cy="693252"/>
      </dsp:txXfrm>
    </dsp:sp>
    <dsp:sp modelId="{54183C37-6CB4-4F4C-9D64-6E1EB41C534A}">
      <dsp:nvSpPr>
        <dsp:cNvPr id="0" name=""/>
        <dsp:cNvSpPr/>
      </dsp:nvSpPr>
      <dsp:spPr>
        <a:xfrm rot="19800000">
          <a:off x="2639304" y="697192"/>
          <a:ext cx="261580" cy="3308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2644561" y="782988"/>
        <a:ext cx="183106" cy="1985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5E06D0C-5F5D-4B49-B606-82A2412F8329}" type="datetimeFigureOut">
              <a:rPr lang="en-US"/>
              <a:pPr/>
              <a:t>23/01/15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F970E2D-B607-0C4C-BA92-9776362C04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627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A07B9-C6B0-4601-82BC-9FBC743D722E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9699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>
              <a:latin typeface="Calibri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BDDF0136-F1E9-B247-96D3-1783CC664EA2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A07B9-C6B0-4601-82BC-9FBC743D722E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9699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7F8AD-33BB-4EDC-B921-541CE899FC3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97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DRIHM</a:t>
            </a:r>
            <a:r>
              <a:rPr lang="en-US" baseline="0" dirty="0" smtClean="0"/>
              <a:t> = Distributed Research Infrastructure for Hydro-Meteorology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Study on natural hazards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7F8AD-33BB-4EDC-B921-541CE899FC3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03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952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xmlns:p14="http://schemas.microsoft.com/office/powerpoint/2010/main" advClick="0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5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xmlns:p14="http://schemas.microsoft.com/office/powerpoint/2010/main" advClick="0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oorblad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 userDrawn="1">
            <p:ph type="pic" sz="quarter" idx="11"/>
          </p:nvPr>
        </p:nvSpPr>
        <p:spPr>
          <a:xfrm>
            <a:off x="142875" y="108001"/>
            <a:ext cx="8858250" cy="3954412"/>
          </a:xfrm>
          <a:prstGeom prst="roundRect">
            <a:avLst>
              <a:gd name="adj" fmla="val 2730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000" b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smtClean="0"/>
              <a:t>Click icon to add picture</a:t>
            </a:r>
            <a:endParaRPr lang="nl-NL" noProof="0" dirty="0"/>
          </a:p>
        </p:txBody>
      </p:sp>
      <p:sp>
        <p:nvSpPr>
          <p:cNvPr id="8" name="Subtitle 2"/>
          <p:cNvSpPr>
            <a:spLocks noGrp="1"/>
          </p:cNvSpPr>
          <p:nvPr userDrawn="1">
            <p:ph type="subTitle" idx="1"/>
          </p:nvPr>
        </p:nvSpPr>
        <p:spPr>
          <a:xfrm>
            <a:off x="288000" y="1161000"/>
            <a:ext cx="8568000" cy="432000"/>
          </a:xfrm>
          <a:prstGeom prst="roundRect">
            <a:avLst>
              <a:gd name="adj" fmla="val 24321"/>
            </a:avLst>
          </a:prstGeom>
          <a:solidFill>
            <a:schemeClr val="accent1"/>
          </a:solidFill>
        </p:spPr>
        <p:txBody>
          <a:bodyPr lIns="108000" tIns="0" rIns="144000" bIns="0" anchor="ctr" anchorCtr="0">
            <a:normAutofit/>
          </a:bodyPr>
          <a:lstStyle>
            <a:lvl1pPr marL="0" indent="0" algn="l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nl-NL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8000" y="216000"/>
            <a:ext cx="8568000" cy="864000"/>
          </a:xfrm>
          <a:prstGeom prst="roundRect">
            <a:avLst>
              <a:gd name="adj" fmla="val 12645"/>
            </a:avLst>
          </a:prstGeom>
          <a:solidFill>
            <a:schemeClr val="accent1"/>
          </a:solidFill>
        </p:spPr>
        <p:txBody>
          <a:bodyPr lIns="108000" tIns="0" rIns="144000" bIns="0" anchor="ctr" anchorCtr="0">
            <a:noAutofit/>
          </a:bodyPr>
          <a:lstStyle>
            <a:lvl1pPr algn="l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noProof="0" dirty="0" smtClean="0"/>
              <a:t>CLICK TO EDIT MASTER TITLE STYLE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44586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xmlns:p14="http://schemas.microsoft.com/office/powerpoint/2010/main" advClick="0"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811913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defRPr>
                <a:solidFill>
                  <a:srgbClr val="25408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09732"/>
            <a:ext cx="6400800" cy="486054"/>
          </a:xfrm>
          <a:prstGeom prst="rect">
            <a:avLst/>
          </a:prstGeom>
        </p:spPr>
        <p:txBody>
          <a:bodyPr lIns="77925" tIns="38963" rIns="77925" bIns="38963"/>
          <a:lstStyle>
            <a:lvl1pPr marL="0" indent="0" algn="ctr">
              <a:buNone/>
              <a:defRPr>
                <a:solidFill>
                  <a:srgbClr val="C13424"/>
                </a:solidFill>
              </a:defRPr>
            </a:lvl1pPr>
            <a:lvl2pPr marL="408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1640" y="4767265"/>
            <a:ext cx="4896544" cy="273844"/>
          </a:xfrm>
          <a:prstGeom prst="rect">
            <a:avLst/>
          </a:prstGeom>
        </p:spPr>
        <p:txBody>
          <a:bodyPr lIns="77925" tIns="38963" rIns="77925" bIns="38963"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4767265"/>
            <a:ext cx="2133600" cy="273844"/>
          </a:xfrm>
          <a:prstGeom prst="rect">
            <a:avLst/>
          </a:prstGeom>
        </p:spPr>
        <p:txBody>
          <a:bodyPr lIns="77925" tIns="38963" rIns="77925" bIns="38963"/>
          <a:lstStyle/>
          <a:p>
            <a:fld id="{7A664348-DC2E-4C46-A357-1ED243B754D0}" type="slidenum">
              <a:rPr lang="es-E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7" name="Picture 14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83919"/>
            <a:ext cx="928688" cy="567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148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xmlns:p14="http://schemas.microsoft.com/office/powerpoint/2010/main" advClick="0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0DF514C-E2A1-764A-90F3-97E35F2E1345}" type="datetimeFigureOut">
              <a:rPr lang="en-US" smtClean="0"/>
              <a:t>23/01/15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1521F1-E90F-9849-9281-733B5B045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6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xmlns:p14="http://schemas.microsoft.com/office/powerpoint/2010/main" advClick="0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3528"/>
            <a:ext cx="8229600" cy="5400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03648" y="4731990"/>
            <a:ext cx="4752528" cy="324036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A664348-DC2E-4C46-A357-1ED243B754D0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1221582"/>
            <a:ext cx="8207375" cy="34563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474043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e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63" y="0"/>
            <a:ext cx="766921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476750"/>
            <a:ext cx="8382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xmlns:p14="http://schemas.microsoft.com/office/powerpoint/2010/main" advClick="0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2.png"/><Relationship Id="rId5" Type="http://schemas.openxmlformats.org/officeDocument/2006/relationships/image" Target="../media/image23.png"/><Relationship Id="rId6" Type="http://schemas.openxmlformats.org/officeDocument/2006/relationships/image" Target="../media/image13.png"/><Relationship Id="rId7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jpg"/><Relationship Id="rId5" Type="http://schemas.openxmlformats.org/officeDocument/2006/relationships/image" Target="../media/image32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1.jpg"/><Relationship Id="rId1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Relationship Id="rId9" Type="http://schemas.openxmlformats.org/officeDocument/2006/relationships/image" Target="../media/image39.png"/><Relationship Id="rId10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7.png"/><Relationship Id="rId5" Type="http://schemas.openxmlformats.org/officeDocument/2006/relationships/image" Target="../media/image10.png"/><Relationship Id="rId6" Type="http://schemas.openxmlformats.org/officeDocument/2006/relationships/image" Target="../media/image2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 noChangeArrowheads="1"/>
          </p:cNvSpPr>
          <p:nvPr>
            <p:ph type="ctrTitle"/>
          </p:nvPr>
        </p:nvSpPr>
        <p:spPr>
          <a:xfrm>
            <a:off x="521678" y="2841780"/>
            <a:ext cx="8237865" cy="118813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b="1" i="1" dirty="0" smtClean="0"/>
              <a:t>B2SERVICES</a:t>
            </a:r>
            <a:endParaRPr b="1" i="1" dirty="0" smtClean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49742" y="2207210"/>
            <a:ext cx="7776863" cy="594066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s-ES" sz="3700" b="1" dirty="0" err="1"/>
              <a:t>European</a:t>
            </a:r>
            <a:r>
              <a:rPr lang="es-ES" sz="3700" b="1" dirty="0"/>
              <a:t> Data </a:t>
            </a:r>
            <a:r>
              <a:rPr lang="es-ES" sz="3700" b="1" dirty="0" err="1"/>
              <a:t>Infrastructure</a:t>
            </a:r>
            <a:endParaRPr lang="es-ES" sz="3700" b="1" dirty="0"/>
          </a:p>
          <a:p>
            <a:pPr>
              <a:lnSpc>
                <a:spcPct val="110000"/>
              </a:lnSpc>
            </a:pPr>
            <a:endParaRPr lang="es-ES" sz="27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860034" y="1060237"/>
            <a:ext cx="2720023" cy="574862"/>
          </a:xfrm>
          <a:prstGeom prst="rect">
            <a:avLst/>
          </a:prstGeom>
          <a:noFill/>
        </p:spPr>
        <p:txBody>
          <a:bodyPr wrap="none" lIns="81621" tIns="40811" rIns="81621" bIns="40811" rtlCol="0">
            <a:spAutoFit/>
          </a:bodyPr>
          <a:lstStyle/>
          <a:p>
            <a:pPr defTabSz="81620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3200" b="1" dirty="0">
                <a:solidFill>
                  <a:srgbClr val="25408F"/>
                </a:solidFill>
                <a:latin typeface="Calibri"/>
              </a:rPr>
              <a:t>www.eudat.eu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519522"/>
            <a:ext cx="3426749" cy="15661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17" y="4171950"/>
            <a:ext cx="36036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Earth Sciences Workshop</a:t>
            </a:r>
          </a:p>
          <a:p>
            <a:r>
              <a:rPr lang="en-US" dirty="0" smtClean="0"/>
              <a:t>22-23</a:t>
            </a:r>
            <a:r>
              <a:rPr lang="en-US" baseline="30000" dirty="0" smtClean="0"/>
              <a:t>rd</a:t>
            </a:r>
            <a:r>
              <a:rPr lang="en-US" dirty="0" smtClean="0"/>
              <a:t> of January 2015, Amsterdam</a:t>
            </a:r>
          </a:p>
          <a:p>
            <a:r>
              <a:rPr lang="en-US" dirty="0" smtClean="0"/>
              <a:t>Mark van de Sanden, SURFsara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67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4572000" y="1403350"/>
            <a:ext cx="4286250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altLang="en-US" sz="1400" b="1" dirty="0" smtClean="0">
                <a:solidFill>
                  <a:srgbClr val="25468D"/>
                </a:solidFill>
                <a:latin typeface="Helvetica LT Std" pitchFamily="34" charset="0"/>
                <a:ea typeface="+mn-ea"/>
              </a:rPr>
              <a:t>users negotiate access to remote HPC services in parallel </a:t>
            </a:r>
          </a:p>
          <a:p>
            <a:pPr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altLang="en-US" sz="1400" b="1" dirty="0" smtClean="0">
                <a:solidFill>
                  <a:srgbClr val="25468D"/>
                </a:solidFill>
                <a:latin typeface="Helvetica LT Std" pitchFamily="34" charset="0"/>
                <a:ea typeface="+mn-ea"/>
              </a:rPr>
              <a:t>collaboration with other infrastructures, </a:t>
            </a:r>
            <a:r>
              <a:rPr lang="en-US" altLang="en-US" sz="1400" dirty="0" smtClean="0">
                <a:solidFill>
                  <a:srgbClr val="25468D"/>
                </a:solidFill>
                <a:latin typeface="Helvetica LT Std" pitchFamily="34" charset="0"/>
                <a:ea typeface="+mn-ea"/>
              </a:rPr>
              <a:t>such as the European Grid Infrastructure (EGI) and Partnership for Advanced Computing in Europe (PRACE)</a:t>
            </a:r>
          </a:p>
          <a:p>
            <a:pPr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altLang="en-US" sz="1400" b="1" dirty="0" smtClean="0">
                <a:solidFill>
                  <a:srgbClr val="25468D"/>
                </a:solidFill>
                <a:latin typeface="Helvetica LT Std" pitchFamily="34" charset="0"/>
                <a:ea typeface="+mn-ea"/>
              </a:rPr>
              <a:t>documentation, educational material and service helpdesk</a:t>
            </a:r>
            <a:r>
              <a:rPr lang="en-US" altLang="en-US" sz="1400" b="1" spc="300" dirty="0" smtClean="0">
                <a:solidFill>
                  <a:srgbClr val="25468D"/>
                </a:solidFill>
                <a:latin typeface="Helvetica LT Std" pitchFamily="34" charset="0"/>
                <a:ea typeface="+mn-ea"/>
              </a:rPr>
              <a:t> </a:t>
            </a:r>
            <a:r>
              <a:rPr lang="en-US" altLang="en-US" sz="1400" dirty="0" smtClean="0">
                <a:solidFill>
                  <a:srgbClr val="25468D"/>
                </a:solidFill>
                <a:latin typeface="Helvetica LT Std" pitchFamily="34" charset="0"/>
                <a:ea typeface="+mn-ea"/>
              </a:rPr>
              <a:t>available to support users</a:t>
            </a:r>
          </a:p>
          <a:p>
            <a:pPr eaLnBrk="1" hangingPunct="1">
              <a:spcAft>
                <a:spcPts val="1200"/>
              </a:spcAft>
              <a:buFont typeface="Arial" charset="0"/>
              <a:buChar char="•"/>
              <a:defRPr/>
            </a:pPr>
            <a:endParaRPr lang="en-US" altLang="en-US" sz="1400" dirty="0" smtClean="0">
              <a:solidFill>
                <a:srgbClr val="25468D"/>
              </a:solidFill>
              <a:latin typeface="Helvetica LT Std" pitchFamily="34" charset="0"/>
              <a:ea typeface="+mn-ea"/>
            </a:endParaRPr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152400" y="828675"/>
            <a:ext cx="39624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altLang="en-US" sz="1400" b="1" dirty="0">
                <a:solidFill>
                  <a:srgbClr val="25468D"/>
                </a:solidFill>
                <a:latin typeface="Helvetica LT Std" pitchFamily="34" charset="0"/>
                <a:ea typeface="+mn-ea"/>
              </a:rPr>
              <a:t>an extension of the B2SAFE and B2FIND services, </a:t>
            </a:r>
            <a:r>
              <a:rPr lang="en-US" altLang="en-US" sz="1400" dirty="0">
                <a:solidFill>
                  <a:srgbClr val="25468D"/>
                </a:solidFill>
                <a:latin typeface="Helvetica LT Std" pitchFamily="34" charset="0"/>
                <a:ea typeface="+mn-ea"/>
              </a:rPr>
              <a:t>which allow users to store, preserve and find data </a:t>
            </a:r>
          </a:p>
          <a:p>
            <a:pPr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altLang="en-US" sz="1400" b="1" dirty="0" smtClean="0">
                <a:solidFill>
                  <a:srgbClr val="25468D"/>
                </a:solidFill>
                <a:latin typeface="Helvetica LT Std" pitchFamily="34" charset="0"/>
                <a:ea typeface="+mn-ea"/>
              </a:rPr>
              <a:t>data-staging script </a:t>
            </a:r>
            <a:r>
              <a:rPr lang="en-US" altLang="en-US" sz="1400" dirty="0" smtClean="0">
                <a:solidFill>
                  <a:srgbClr val="25468D"/>
                </a:solidFill>
                <a:latin typeface="Helvetica LT Std" pitchFamily="34" charset="0"/>
                <a:ea typeface="+mn-ea"/>
              </a:rPr>
              <a:t>facilitates staging, ingestion and retrieval of persistent identifier (PID) information of transferred data</a:t>
            </a:r>
          </a:p>
          <a:p>
            <a:pPr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altLang="en-US" sz="1400" dirty="0" smtClean="0">
                <a:solidFill>
                  <a:srgbClr val="25468D"/>
                </a:solidFill>
                <a:latin typeface="Helvetica LT Std" pitchFamily="34" charset="0"/>
                <a:ea typeface="+mn-ea"/>
              </a:rPr>
              <a:t>service available</a:t>
            </a:r>
            <a:r>
              <a:rPr lang="en-US" altLang="en-US" sz="1400" spc="300" dirty="0" smtClean="0">
                <a:solidFill>
                  <a:srgbClr val="25468D"/>
                </a:solidFill>
                <a:latin typeface="Helvetica LT Std" pitchFamily="34" charset="0"/>
                <a:ea typeface="+mn-ea"/>
              </a:rPr>
              <a:t> </a:t>
            </a:r>
            <a:r>
              <a:rPr lang="en-US" altLang="en-US" sz="1400" b="1" dirty="0" smtClean="0">
                <a:solidFill>
                  <a:srgbClr val="25468D"/>
                </a:solidFill>
                <a:latin typeface="Helvetica LT Std" pitchFamily="34" charset="0"/>
                <a:ea typeface="+mn-ea"/>
              </a:rPr>
              <a:t>to all registered researchers and interested communities</a:t>
            </a: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152400" y="285750"/>
            <a:ext cx="3624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23589C"/>
                </a:solidFill>
                <a:latin typeface="Helvetica LT Std" charset="0"/>
              </a:rPr>
              <a:t>B2STAGE features </a:t>
            </a:r>
          </a:p>
        </p:txBody>
      </p:sp>
      <p:pic>
        <p:nvPicPr>
          <p:cNvPr id="1126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76550"/>
            <a:ext cx="4089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Box 15"/>
          <p:cNvSpPr txBox="1">
            <a:spLocks noChangeArrowheads="1"/>
          </p:cNvSpPr>
          <p:nvPr/>
        </p:nvSpPr>
        <p:spPr bwMode="auto">
          <a:xfrm>
            <a:off x="7467600" y="908050"/>
            <a:ext cx="152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23589C"/>
                </a:solidFill>
                <a:latin typeface="Helvetica LT Std" charset="0"/>
              </a:rPr>
              <a:t>eudat.eu/b2stage</a:t>
            </a:r>
          </a:p>
        </p:txBody>
      </p:sp>
      <p:pic>
        <p:nvPicPr>
          <p:cNvPr id="11271" name="Picture 6" descr="C:\Users\lbermude\Documents\Laura\eudat\conference\3rd-conference\poster-services\b2stage\presentacion\B2STAGE_payof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9550"/>
            <a:ext cx="4343400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1358900"/>
            <a:ext cx="2651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2136775"/>
            <a:ext cx="2651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Box 20"/>
          <p:cNvSpPr txBox="1">
            <a:spLocks noChangeArrowheads="1"/>
          </p:cNvSpPr>
          <p:nvPr/>
        </p:nvSpPr>
        <p:spPr bwMode="auto">
          <a:xfrm>
            <a:off x="533400" y="1341438"/>
            <a:ext cx="32194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25468D"/>
                </a:solidFill>
                <a:latin typeface="Helvetica LT Std" charset="0"/>
              </a:rPr>
              <a:t>Find</a:t>
            </a:r>
            <a:r>
              <a:rPr lang="en-US" sz="1400">
                <a:solidFill>
                  <a:srgbClr val="25468D"/>
                </a:solidFill>
                <a:latin typeface="Helvetica LT Std" charset="0"/>
              </a:rPr>
              <a:t> collections of scientific data quickly and easily, irrespective of their origin, discipline or community </a:t>
            </a:r>
          </a:p>
        </p:txBody>
      </p:sp>
      <p:pic>
        <p:nvPicPr>
          <p:cNvPr id="12293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476750"/>
            <a:ext cx="8382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Box 14"/>
          <p:cNvSpPr txBox="1">
            <a:spLocks noChangeArrowheads="1"/>
          </p:cNvSpPr>
          <p:nvPr/>
        </p:nvSpPr>
        <p:spPr bwMode="auto">
          <a:xfrm>
            <a:off x="533400" y="2133600"/>
            <a:ext cx="3219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25468D"/>
                </a:solidFill>
                <a:latin typeface="Helvetica LT Std" charset="0"/>
              </a:rPr>
              <a:t>Get quick </a:t>
            </a:r>
            <a:r>
              <a:rPr lang="en-US" sz="1400" b="1">
                <a:solidFill>
                  <a:srgbClr val="25468D"/>
                </a:solidFill>
                <a:latin typeface="Helvetica LT Std" charset="0"/>
              </a:rPr>
              <a:t>overviews</a:t>
            </a:r>
            <a:r>
              <a:rPr lang="en-US" sz="1400">
                <a:solidFill>
                  <a:srgbClr val="25468D"/>
                </a:solidFill>
                <a:latin typeface="Helvetica LT Std" charset="0"/>
              </a:rPr>
              <a:t> of available data</a:t>
            </a:r>
          </a:p>
        </p:txBody>
      </p:sp>
      <p:pic>
        <p:nvPicPr>
          <p:cNvPr id="12295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606675"/>
            <a:ext cx="2651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TextBox 18"/>
          <p:cNvSpPr txBox="1">
            <a:spLocks noChangeArrowheads="1"/>
          </p:cNvSpPr>
          <p:nvPr/>
        </p:nvSpPr>
        <p:spPr bwMode="auto">
          <a:xfrm>
            <a:off x="533400" y="2571750"/>
            <a:ext cx="3219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25468D"/>
                </a:solidFill>
                <a:latin typeface="Helvetica LT Std" charset="0"/>
              </a:rPr>
              <a:t>Browse through collections using </a:t>
            </a:r>
            <a:r>
              <a:rPr lang="en-US" sz="1400" b="1">
                <a:solidFill>
                  <a:srgbClr val="25468D"/>
                </a:solidFill>
                <a:latin typeface="Helvetica LT Std" charset="0"/>
              </a:rPr>
              <a:t>standardized facets</a:t>
            </a:r>
          </a:p>
        </p:txBody>
      </p:sp>
      <p:pic>
        <p:nvPicPr>
          <p:cNvPr id="12297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05150"/>
            <a:ext cx="3886200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TextBox 34"/>
          <p:cNvSpPr txBox="1">
            <a:spLocks noChangeArrowheads="1"/>
          </p:cNvSpPr>
          <p:nvPr/>
        </p:nvSpPr>
        <p:spPr bwMode="auto">
          <a:xfrm>
            <a:off x="152400" y="165100"/>
            <a:ext cx="44196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25468D"/>
                </a:solidFill>
                <a:latin typeface="Helvetica LT Std" charset="0"/>
              </a:rPr>
              <a:t>B2FIND is a simple, user-friendly </a:t>
            </a:r>
            <a:r>
              <a:rPr lang="en-US" sz="1400" b="1">
                <a:solidFill>
                  <a:srgbClr val="25468D"/>
                </a:solidFill>
                <a:latin typeface="Helvetica LT Std" charset="0"/>
              </a:rPr>
              <a:t>metadata catalogue of research data collections</a:t>
            </a:r>
            <a:r>
              <a:rPr lang="en-US" sz="1400">
                <a:solidFill>
                  <a:srgbClr val="25468D"/>
                </a:solidFill>
                <a:latin typeface="Helvetica LT Std" charset="0"/>
              </a:rPr>
              <a:t> stored in EUDAT data centres and other repositories.</a:t>
            </a:r>
          </a:p>
          <a:p>
            <a:pPr eaLnBrk="1" hangingPunct="1">
              <a:spcBef>
                <a:spcPts val="1200"/>
              </a:spcBef>
            </a:pPr>
            <a:r>
              <a:rPr lang="en-US" sz="1400" b="1">
                <a:solidFill>
                  <a:srgbClr val="25468D"/>
                </a:solidFill>
                <a:latin typeface="Helvetica LT Std" charset="0"/>
              </a:rPr>
              <a:t>A service which allows users to:</a:t>
            </a:r>
          </a:p>
        </p:txBody>
      </p:sp>
      <p:sp>
        <p:nvSpPr>
          <p:cNvPr id="12299" name="TextBox 15"/>
          <p:cNvSpPr txBox="1">
            <a:spLocks noChangeArrowheads="1"/>
          </p:cNvSpPr>
          <p:nvPr/>
        </p:nvSpPr>
        <p:spPr bwMode="auto">
          <a:xfrm>
            <a:off x="7620000" y="908050"/>
            <a:ext cx="1371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23589C"/>
                </a:solidFill>
                <a:latin typeface="Helvetica LT Std" charset="0"/>
              </a:rPr>
              <a:t>b2find.eudat.eu</a:t>
            </a:r>
          </a:p>
        </p:txBody>
      </p:sp>
      <p:pic>
        <p:nvPicPr>
          <p:cNvPr id="12300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3363"/>
            <a:ext cx="4344988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8" y="1184275"/>
            <a:ext cx="4087812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7000" y="4832434"/>
            <a:ext cx="449353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Ref: UK </a:t>
            </a:r>
            <a:r>
              <a:rPr lang="en-US" sz="1050" dirty="0"/>
              <a:t>Data Archive: http://</a:t>
            </a:r>
            <a:r>
              <a:rPr lang="en-US" sz="1050" dirty="0" err="1"/>
              <a:t>www.data-archive.ac.uk</a:t>
            </a:r>
            <a:r>
              <a:rPr lang="en-US" sz="1050" dirty="0"/>
              <a:t>/create-manage/life-cycle</a:t>
            </a:r>
          </a:p>
        </p:txBody>
      </p:sp>
      <p:pic>
        <p:nvPicPr>
          <p:cNvPr id="9" name="Picture 8" descr="Data Life Cycle B2Servic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14191"/>
            <a:ext cx="4419600" cy="426735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-887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Research Data Life Cycle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02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66" y="-16271"/>
            <a:ext cx="5731934" cy="85725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The ALEPH use case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4114800" cy="3394472"/>
          </a:xfrm>
        </p:spPr>
        <p:txBody>
          <a:bodyPr>
            <a:normAutofit fontScale="77500" lnSpcReduction="20000"/>
          </a:bodyPr>
          <a:lstStyle/>
          <a:p>
            <a:r>
              <a:rPr lang="en-US" sz="3000" dirty="0" smtClean="0"/>
              <a:t>The ALEPH Experiment took data from the CERN </a:t>
            </a:r>
            <a:r>
              <a:rPr lang="en-US" sz="3000" dirty="0" err="1"/>
              <a:t>e</a:t>
            </a:r>
            <a:r>
              <a:rPr lang="en-US" sz="3000" baseline="30000" dirty="0" err="1" smtClean="0"/>
              <a:t>+</a:t>
            </a:r>
            <a:r>
              <a:rPr lang="en-US" sz="3000" dirty="0" err="1" smtClean="0"/>
              <a:t>e</a:t>
            </a:r>
            <a:r>
              <a:rPr lang="en-US" sz="3000" baseline="30000" dirty="0" smtClean="0"/>
              <a:t>−</a:t>
            </a:r>
            <a:r>
              <a:rPr lang="en-US" sz="3000" dirty="0" smtClean="0"/>
              <a:t> collider LEP from 1989 to 2000</a:t>
            </a:r>
          </a:p>
          <a:p>
            <a:r>
              <a:rPr lang="en-US" sz="3000" dirty="0" smtClean="0">
                <a:solidFill>
                  <a:srgbClr val="FF0000"/>
                </a:solidFill>
              </a:rPr>
              <a:t>Collaboration of ~500 scientists from all over the world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More than 300 papers were published by the ALEPH Collaboration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600" y="0"/>
            <a:ext cx="3327400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190875"/>
            <a:ext cx="3048000" cy="1952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682268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34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e 26"/>
          <p:cNvSpPr/>
          <p:nvPr/>
        </p:nvSpPr>
        <p:spPr>
          <a:xfrm>
            <a:off x="6079043" y="1492765"/>
            <a:ext cx="2370667" cy="1358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LOCAL</a:t>
            </a:r>
          </a:p>
          <a:p>
            <a:pPr algn="ctr"/>
            <a:r>
              <a:rPr lang="en-GB" dirty="0" smtClean="0"/>
              <a:t>BATCH</a:t>
            </a:r>
            <a:endParaRPr lang="en-GB" dirty="0"/>
          </a:p>
        </p:txBody>
      </p:sp>
      <p:sp>
        <p:nvSpPr>
          <p:cNvPr id="28" name="Ovale 27"/>
          <p:cNvSpPr/>
          <p:nvPr/>
        </p:nvSpPr>
        <p:spPr>
          <a:xfrm>
            <a:off x="6028256" y="974345"/>
            <a:ext cx="2370667" cy="1358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HPC</a:t>
            </a:r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26" name="Ovale 25"/>
          <p:cNvSpPr/>
          <p:nvPr/>
        </p:nvSpPr>
        <p:spPr>
          <a:xfrm>
            <a:off x="4944533" y="1155698"/>
            <a:ext cx="2370667" cy="1358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r>
              <a:rPr lang="en-GB" dirty="0" smtClean="0"/>
              <a:t>GRID</a:t>
            </a:r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The ALEPH Picture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23337" y="4419601"/>
            <a:ext cx="8382000" cy="254000"/>
          </a:xfrm>
          <a:prstGeom prst="rect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Network </a:t>
            </a:r>
            <a:r>
              <a:rPr lang="en-GB" dirty="0" err="1" smtClean="0"/>
              <a:t>Infrastruture</a:t>
            </a:r>
            <a:endParaRPr lang="en-GB" dirty="0"/>
          </a:p>
        </p:txBody>
      </p:sp>
      <p:sp>
        <p:nvSpPr>
          <p:cNvPr id="5" name="Ovale 4"/>
          <p:cNvSpPr/>
          <p:nvPr/>
        </p:nvSpPr>
        <p:spPr>
          <a:xfrm>
            <a:off x="2184383" y="3911598"/>
            <a:ext cx="1473200" cy="482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Storage</a:t>
            </a:r>
            <a:endParaRPr lang="en-GB" dirty="0"/>
          </a:p>
        </p:txBody>
      </p:sp>
      <p:sp>
        <p:nvSpPr>
          <p:cNvPr id="6" name="Ovale 5"/>
          <p:cNvSpPr/>
          <p:nvPr/>
        </p:nvSpPr>
        <p:spPr>
          <a:xfrm>
            <a:off x="3809983" y="3911598"/>
            <a:ext cx="1473200" cy="482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Storage</a:t>
            </a:r>
            <a:endParaRPr lang="en-GB" dirty="0"/>
          </a:p>
        </p:txBody>
      </p:sp>
      <p:sp>
        <p:nvSpPr>
          <p:cNvPr id="14" name="Rettangolo 13"/>
          <p:cNvSpPr/>
          <p:nvPr/>
        </p:nvSpPr>
        <p:spPr>
          <a:xfrm>
            <a:off x="3081852" y="4686300"/>
            <a:ext cx="1371605" cy="3937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Disaster</a:t>
            </a:r>
          </a:p>
          <a:p>
            <a:pPr algn="ctr"/>
            <a:r>
              <a:rPr lang="en-GB" dirty="0" smtClean="0"/>
              <a:t>Recovery</a:t>
            </a:r>
            <a:endParaRPr lang="en-GB" dirty="0"/>
          </a:p>
        </p:txBody>
      </p:sp>
      <p:sp>
        <p:nvSpPr>
          <p:cNvPr id="15" name="Rettangolo 14"/>
          <p:cNvSpPr/>
          <p:nvPr/>
        </p:nvSpPr>
        <p:spPr>
          <a:xfrm>
            <a:off x="728120" y="3860819"/>
            <a:ext cx="1422395" cy="533379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Data </a:t>
            </a:r>
            <a:r>
              <a:rPr lang="en-GB" dirty="0" err="1" smtClean="0"/>
              <a:t>Curation</a:t>
            </a:r>
            <a:endParaRPr lang="en-GB" dirty="0"/>
          </a:p>
        </p:txBody>
      </p:sp>
      <p:sp>
        <p:nvSpPr>
          <p:cNvPr id="16" name="Rettangolo 15"/>
          <p:cNvSpPr/>
          <p:nvPr/>
        </p:nvSpPr>
        <p:spPr>
          <a:xfrm>
            <a:off x="5452519" y="3860819"/>
            <a:ext cx="1422395" cy="533379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Bit</a:t>
            </a:r>
          </a:p>
          <a:p>
            <a:pPr algn="ctr"/>
            <a:r>
              <a:rPr lang="en-GB" dirty="0" smtClean="0"/>
              <a:t>Preservation</a:t>
            </a:r>
            <a:endParaRPr lang="en-GB" dirty="0"/>
          </a:p>
        </p:txBody>
      </p:sp>
      <p:sp>
        <p:nvSpPr>
          <p:cNvPr id="17" name="Rettangolo 16"/>
          <p:cNvSpPr/>
          <p:nvPr/>
        </p:nvSpPr>
        <p:spPr>
          <a:xfrm>
            <a:off x="7027315" y="3860818"/>
            <a:ext cx="1422395" cy="533372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K</a:t>
            </a:r>
            <a:r>
              <a:rPr lang="en-GB" dirty="0" smtClean="0"/>
              <a:t>nowledge</a:t>
            </a:r>
          </a:p>
          <a:p>
            <a:pPr algn="ctr"/>
            <a:r>
              <a:rPr lang="en-GB" dirty="0" smtClean="0"/>
              <a:t>Preservation</a:t>
            </a:r>
            <a:endParaRPr lang="en-GB" dirty="0"/>
          </a:p>
        </p:txBody>
      </p:sp>
      <p:sp>
        <p:nvSpPr>
          <p:cNvPr id="18" name="Rettangolo 17"/>
          <p:cNvSpPr/>
          <p:nvPr/>
        </p:nvSpPr>
        <p:spPr>
          <a:xfrm>
            <a:off x="440273" y="3606819"/>
            <a:ext cx="8382000" cy="254000"/>
          </a:xfrm>
          <a:prstGeom prst="rect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Data Infrastructure (Ingestion, PID, Trust, Integrity, Replica, Sharing,…)</a:t>
            </a:r>
            <a:endParaRPr lang="en-GB" dirty="0"/>
          </a:p>
        </p:txBody>
      </p:sp>
      <p:sp>
        <p:nvSpPr>
          <p:cNvPr id="19" name="Ovale 18"/>
          <p:cNvSpPr/>
          <p:nvPr/>
        </p:nvSpPr>
        <p:spPr>
          <a:xfrm>
            <a:off x="4216401" y="1371618"/>
            <a:ext cx="2370667" cy="1358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r>
              <a:rPr lang="en-GB" dirty="0" smtClean="0"/>
              <a:t>CLOUD</a:t>
            </a:r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p:sp>
        <p:nvSpPr>
          <p:cNvPr id="20" name="Rettangolo 19"/>
          <p:cNvSpPr/>
          <p:nvPr/>
        </p:nvSpPr>
        <p:spPr>
          <a:xfrm>
            <a:off x="4639733" y="1816116"/>
            <a:ext cx="1507067" cy="6985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Experiment</a:t>
            </a:r>
          </a:p>
          <a:p>
            <a:pPr algn="ctr"/>
            <a:r>
              <a:rPr lang="en-GB" dirty="0" smtClean="0">
                <a:solidFill>
                  <a:srgbClr val="000000"/>
                </a:solidFill>
              </a:rPr>
              <a:t>VM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1" name="Freccia giù 20"/>
          <p:cNvSpPr/>
          <p:nvPr/>
        </p:nvSpPr>
        <p:spPr>
          <a:xfrm flipV="1">
            <a:off x="5096924" y="2750085"/>
            <a:ext cx="508000" cy="876283"/>
          </a:xfrm>
          <a:prstGeom prst="downArrow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CasellaDiTesto 21"/>
          <p:cNvSpPr txBox="1"/>
          <p:nvPr/>
        </p:nvSpPr>
        <p:spPr>
          <a:xfrm>
            <a:off x="5445325" y="3024609"/>
            <a:ext cx="1402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Fetch data &amp;</a:t>
            </a:r>
          </a:p>
          <a:p>
            <a:pPr algn="ctr"/>
            <a:r>
              <a:rPr lang="en-GB" dirty="0" smtClean="0"/>
              <a:t>environment</a:t>
            </a:r>
          </a:p>
        </p:txBody>
      </p:sp>
      <p:sp>
        <p:nvSpPr>
          <p:cNvPr id="23" name="Freccia giù 22"/>
          <p:cNvSpPr/>
          <p:nvPr/>
        </p:nvSpPr>
        <p:spPr>
          <a:xfrm rot="14242638" flipV="1">
            <a:off x="3400824" y="1757001"/>
            <a:ext cx="381000" cy="1612951"/>
          </a:xfrm>
          <a:prstGeom prst="downArrow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ttangolo 24"/>
          <p:cNvSpPr/>
          <p:nvPr/>
        </p:nvSpPr>
        <p:spPr>
          <a:xfrm>
            <a:off x="1981199" y="2927868"/>
            <a:ext cx="1507067" cy="698500"/>
          </a:xfrm>
          <a:prstGeom prst="rect">
            <a:avLst/>
          </a:prstGeom>
          <a:solidFill>
            <a:srgbClr val="00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Data</a:t>
            </a:r>
          </a:p>
          <a:p>
            <a:pPr algn="ctr"/>
            <a:r>
              <a:rPr lang="en-GB" dirty="0" smtClean="0">
                <a:solidFill>
                  <a:srgbClr val="000000"/>
                </a:solidFill>
              </a:rPr>
              <a:t>Discovery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29" name="Immagin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3306"/>
            <a:ext cx="2428308" cy="1358918"/>
          </a:xfrm>
          <a:prstGeom prst="rect">
            <a:avLst/>
          </a:prstGeom>
        </p:spPr>
      </p:pic>
      <p:sp>
        <p:nvSpPr>
          <p:cNvPr id="30" name="Rettangolo 29"/>
          <p:cNvSpPr/>
          <p:nvPr/>
        </p:nvSpPr>
        <p:spPr>
          <a:xfrm>
            <a:off x="1930400" y="1790717"/>
            <a:ext cx="1507067" cy="698500"/>
          </a:xfrm>
          <a:prstGeom prst="rect">
            <a:avLst/>
          </a:prstGeom>
          <a:solidFill>
            <a:srgbClr val="00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(OPEN?)</a:t>
            </a:r>
          </a:p>
          <a:p>
            <a:pPr algn="ctr"/>
            <a:r>
              <a:rPr lang="en-GB" dirty="0" smtClean="0">
                <a:solidFill>
                  <a:srgbClr val="000000"/>
                </a:solidFill>
              </a:rPr>
              <a:t>Access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400812" y="2931137"/>
            <a:ext cx="1507067" cy="698500"/>
          </a:xfrm>
          <a:prstGeom prst="rect">
            <a:avLst/>
          </a:prstGeom>
          <a:solidFill>
            <a:srgbClr val="00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Digital</a:t>
            </a:r>
          </a:p>
          <a:p>
            <a:pPr algn="ctr"/>
            <a:r>
              <a:rPr lang="en-GB" dirty="0" smtClean="0">
                <a:solidFill>
                  <a:srgbClr val="000000"/>
                </a:solidFill>
              </a:rPr>
              <a:t>Library</a:t>
            </a:r>
          </a:p>
          <a:p>
            <a:pPr algn="ctr"/>
            <a:r>
              <a:rPr lang="en-GB" dirty="0" smtClean="0">
                <a:solidFill>
                  <a:srgbClr val="000000"/>
                </a:solidFill>
              </a:rPr>
              <a:t>(</a:t>
            </a:r>
            <a:r>
              <a:rPr lang="en-GB" dirty="0" err="1" smtClean="0">
                <a:solidFill>
                  <a:srgbClr val="000000"/>
                </a:solidFill>
              </a:rPr>
              <a:t>oa</a:t>
            </a:r>
            <a:r>
              <a:rPr lang="en-GB" dirty="0" smtClean="0">
                <a:solidFill>
                  <a:srgbClr val="000000"/>
                </a:solidFill>
              </a:rPr>
              <a:t> reps)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764059" y="4364841"/>
            <a:ext cx="1084214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B2SAFE</a:t>
            </a:r>
            <a:endParaRPr lang="en-GB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7874828" y="3468319"/>
            <a:ext cx="1269173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B2SHARE</a:t>
            </a:r>
            <a:endParaRPr lang="en-GB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3488265" y="3188163"/>
            <a:ext cx="1091540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B2FIND</a:t>
            </a:r>
            <a:endParaRPr lang="en-GB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6851019" y="3024608"/>
            <a:ext cx="1261884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B2STAGE</a:t>
            </a:r>
            <a:endParaRPr lang="en-GB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10911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54006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VPH use case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VPH EGI-PRACE-EUDAT use case v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21869"/>
            <a:ext cx="6192688" cy="3972140"/>
          </a:xfrm>
          <a:prstGeom prst="rect">
            <a:avLst/>
          </a:prstGeom>
        </p:spPr>
      </p:pic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03498"/>
            <a:ext cx="1594250" cy="1190373"/>
          </a:xfrm>
          <a:prstGeom prst="rect">
            <a:avLst/>
          </a:prstGeom>
        </p:spPr>
      </p:pic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57504"/>
            <a:ext cx="1391882" cy="1076976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1905872" flipV="1">
            <a:off x="2925018" y="1242268"/>
            <a:ext cx="720080" cy="179881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4903540" flipV="1">
            <a:off x="2024185" y="1759885"/>
            <a:ext cx="540060" cy="239841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3167304" flipV="1">
            <a:off x="2816273" y="1705879"/>
            <a:ext cx="540060" cy="239841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9968080" flipV="1">
            <a:off x="5670367" y="1283688"/>
            <a:ext cx="720080" cy="179881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rved Down Arrow 12"/>
          <p:cNvSpPr/>
          <p:nvPr/>
        </p:nvSpPr>
        <p:spPr>
          <a:xfrm>
            <a:off x="2483768" y="195486"/>
            <a:ext cx="4176464" cy="548640"/>
          </a:xfrm>
          <a:prstGeom prst="curved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82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437624"/>
            <a:ext cx="2520280" cy="6054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1059582"/>
            <a:ext cx="2160240" cy="5189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75" y="627534"/>
            <a:ext cx="2078639" cy="499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9050"/>
            <a:ext cx="8229600" cy="59406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DRIHM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Bridge between citizen and community scientists</a:t>
            </a:r>
            <a:endParaRPr lang="en-US" sz="2000" dirty="0"/>
          </a:p>
        </p:txBody>
      </p:sp>
      <p:pic>
        <p:nvPicPr>
          <p:cNvPr id="12" name="Picture 11" descr="P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193708"/>
            <a:ext cx="1490379" cy="1458162"/>
          </a:xfrm>
          <a:prstGeom prst="rect">
            <a:avLst/>
          </a:prstGeom>
        </p:spPr>
      </p:pic>
      <p:pic>
        <p:nvPicPr>
          <p:cNvPr id="13" name="Picture 12" descr="P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571750"/>
            <a:ext cx="1066800" cy="1234440"/>
          </a:xfrm>
          <a:prstGeom prst="rect">
            <a:avLst/>
          </a:prstGeom>
        </p:spPr>
      </p:pic>
      <p:pic>
        <p:nvPicPr>
          <p:cNvPr id="14" name="Picture 13" descr="P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111810"/>
            <a:ext cx="1066800" cy="1234440"/>
          </a:xfrm>
          <a:prstGeom prst="rect">
            <a:avLst/>
          </a:prstGeom>
        </p:spPr>
      </p:pic>
      <p:pic>
        <p:nvPicPr>
          <p:cNvPr id="15" name="Picture 14" descr="P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165816"/>
            <a:ext cx="1621536" cy="1586484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2987824" y="1869672"/>
            <a:ext cx="3600400" cy="30243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creen Shot 2013-10-28 at 16.43.17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085696"/>
            <a:ext cx="3096344" cy="1752647"/>
          </a:xfrm>
          <a:prstGeom prst="rect">
            <a:avLst/>
          </a:prstGeom>
        </p:spPr>
      </p:pic>
      <p:pic>
        <p:nvPicPr>
          <p:cNvPr id="18" name="Picture 14" descr="database, storage ic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921900"/>
            <a:ext cx="2880320" cy="918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5" y="2247714"/>
            <a:ext cx="747929" cy="17967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5" y="2463738"/>
            <a:ext cx="837521" cy="2011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30354" y="2530971"/>
            <a:ext cx="1169838" cy="6888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07904" y="1221601"/>
            <a:ext cx="2211438" cy="646331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Community Domain 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Specific Metadata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19672" y="4677984"/>
            <a:ext cx="1005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Citizens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80572" y="2409732"/>
            <a:ext cx="1095485" cy="338554"/>
          </a:xfrm>
          <a:prstGeom prst="rect">
            <a:avLst/>
          </a:prstGeom>
          <a:solidFill>
            <a:srgbClr val="F7964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Describe</a:t>
            </a:r>
          </a:p>
        </p:txBody>
      </p:sp>
      <p:pic>
        <p:nvPicPr>
          <p:cNvPr id="21" name="Picture 20" descr="imgres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571750"/>
            <a:ext cx="2320898" cy="1363756"/>
          </a:xfrm>
          <a:prstGeom prst="rect">
            <a:avLst/>
          </a:prstGeom>
        </p:spPr>
      </p:pic>
      <p:pic>
        <p:nvPicPr>
          <p:cNvPr id="23" name="Picture 22" descr="Vergrootglas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273828"/>
            <a:ext cx="2629832" cy="159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51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125 0  C 0.181 0  0.25 0.092  0.25 0.16667  L 0.25 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5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125 0  C 0.181 0  0.25 0.092  0.25 0.16667  L 0.25 0.33333  E" pathEditMode="relative" ptsTypes="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EUDAT2020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25468D"/>
                </a:solidFill>
                <a:latin typeface="Helvetica LT Std" charset="0"/>
                <a:cs typeface="Arial" charset="0"/>
              </a:rPr>
              <a:t>Further integration of the existing services (B2DROP, B2SHARE, B2SAFE, B2STAGE, B2FIND)</a:t>
            </a:r>
          </a:p>
          <a:p>
            <a:r>
              <a:rPr lang="en-US" sz="2800" dirty="0">
                <a:solidFill>
                  <a:srgbClr val="25468D"/>
                </a:solidFill>
                <a:latin typeface="Helvetica LT Std" charset="0"/>
                <a:cs typeface="Arial" charset="0"/>
              </a:rPr>
              <a:t>New services for integration with Workflows, Workspaces, Big Data Analytics, Semantic </a:t>
            </a:r>
            <a:r>
              <a:rPr lang="en-US" sz="2800" dirty="0" smtClean="0">
                <a:solidFill>
                  <a:srgbClr val="25468D"/>
                </a:solidFill>
                <a:latin typeface="Helvetica LT Std" charset="0"/>
                <a:cs typeface="Arial" charset="0"/>
              </a:rPr>
              <a:t>Web</a:t>
            </a:r>
            <a:endParaRPr lang="en-US" sz="2800" dirty="0">
              <a:solidFill>
                <a:srgbClr val="25468D"/>
              </a:solidFill>
              <a:latin typeface="Helvetica LT Std" charset="0"/>
              <a:cs typeface="Arial" charset="0"/>
            </a:endParaRPr>
          </a:p>
          <a:p>
            <a:r>
              <a:rPr lang="en-US" sz="2800" dirty="0">
                <a:solidFill>
                  <a:srgbClr val="25468D"/>
                </a:solidFill>
                <a:latin typeface="Helvetica LT Std" charset="0"/>
                <a:cs typeface="Arial" charset="0"/>
              </a:rPr>
              <a:t>Support more data management policies (e.g. Data </a:t>
            </a:r>
            <a:r>
              <a:rPr lang="en-US" sz="2800" dirty="0" err="1">
                <a:solidFill>
                  <a:srgbClr val="25468D"/>
                </a:solidFill>
                <a:latin typeface="Helvetica LT Std" charset="0"/>
                <a:cs typeface="Arial" charset="0"/>
              </a:rPr>
              <a:t>Curation</a:t>
            </a:r>
            <a:r>
              <a:rPr lang="en-US" sz="2800" dirty="0">
                <a:solidFill>
                  <a:srgbClr val="25468D"/>
                </a:solidFill>
                <a:latin typeface="Helvetica LT Std" charset="0"/>
                <a:cs typeface="Arial" charset="0"/>
              </a:rPr>
              <a:t> and Provenance)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7904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540060"/>
          </a:xfrm>
        </p:spPr>
        <p:txBody>
          <a:bodyPr/>
          <a:lstStyle/>
          <a:p>
            <a:r>
              <a:rPr lang="nl-NL" b="1" dirty="0" err="1" smtClean="0">
                <a:solidFill>
                  <a:srgbClr val="FF0000"/>
                </a:solidFill>
              </a:rPr>
              <a:t>Questions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www.iamnow.net/files/QuickSiteImages/faq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1" y="1047750"/>
            <a:ext cx="3455998" cy="34559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116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59323275"/>
              </p:ext>
            </p:extLst>
          </p:nvPr>
        </p:nvGraphicFramePr>
        <p:xfrm>
          <a:off x="858151" y="791074"/>
          <a:ext cx="6829495" cy="3928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6400800" y="1428750"/>
            <a:ext cx="16891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b="1" dirty="0"/>
              <a:t>PROCESSING DATA:  </a:t>
            </a:r>
            <a:r>
              <a:rPr lang="en-US" sz="1200" dirty="0"/>
              <a:t>entering, transcribing, checking &amp; validating, </a:t>
            </a:r>
            <a:r>
              <a:rPr lang="en-US" sz="1200" dirty="0" err="1" smtClean="0"/>
              <a:t>anonymising</a:t>
            </a:r>
            <a:r>
              <a:rPr lang="en-US" sz="1200" dirty="0" smtClean="0"/>
              <a:t> </a:t>
            </a:r>
            <a:r>
              <a:rPr lang="en-US" sz="1200" dirty="0"/>
              <a:t>and describing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6477000" y="2952750"/>
            <a:ext cx="16256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b="1" dirty="0"/>
              <a:t>ANALYSING DATA: </a:t>
            </a:r>
            <a:r>
              <a:rPr lang="en-US" sz="1200" dirty="0"/>
              <a:t>interpreting, deriving, producing outputs &amp; publishing, preparing for sharing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4800600" y="4287619"/>
            <a:ext cx="260833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b="1" dirty="0"/>
              <a:t>PRESERVING DATA: </a:t>
            </a:r>
            <a:r>
              <a:rPr lang="en-US" sz="1200" dirty="0"/>
              <a:t>migrating, backing-up, storing, creating metadata and documentation, archiving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863600" y="3188553"/>
            <a:ext cx="14986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b="1" dirty="0"/>
              <a:t>ACCESS TO DATA: </a:t>
            </a:r>
            <a:r>
              <a:rPr lang="en-US" sz="1200" dirty="0"/>
              <a:t>distributing, sharing, controlling access, promoting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" y="1784687"/>
            <a:ext cx="18288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b="1" dirty="0"/>
              <a:t>RE-USING DATA: </a:t>
            </a:r>
            <a:r>
              <a:rPr lang="en-US" sz="1200" dirty="0"/>
              <a:t>for follow-ups, new research, research reviews, </a:t>
            </a:r>
            <a:r>
              <a:rPr lang="en-US" sz="1200" dirty="0" err="1"/>
              <a:t>scrutinising</a:t>
            </a:r>
            <a:r>
              <a:rPr lang="en-US" sz="1200" dirty="0"/>
              <a:t>, teaching &amp; learning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10340" y="666750"/>
            <a:ext cx="23876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b="1" dirty="0"/>
              <a:t>CREATING DATA: </a:t>
            </a:r>
            <a:r>
              <a:rPr lang="en-US" sz="1200" dirty="0"/>
              <a:t>designing, planning consent, collection and management, capturing and creating metadata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-887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Research Data Life Cycle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7000" y="4832434"/>
            <a:ext cx="449353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Ref: UK </a:t>
            </a:r>
            <a:r>
              <a:rPr lang="en-US" sz="1050" dirty="0"/>
              <a:t>Data Archive: http://</a:t>
            </a:r>
            <a:r>
              <a:rPr lang="en-US" sz="1050" dirty="0" err="1"/>
              <a:t>www.data-archive.ac.uk</a:t>
            </a:r>
            <a:r>
              <a:rPr lang="en-US" sz="1050" dirty="0"/>
              <a:t>/create-manage/life-cycle</a:t>
            </a:r>
          </a:p>
        </p:txBody>
      </p:sp>
    </p:spTree>
    <p:extLst>
      <p:ext uri="{BB962C8B-B14F-4D97-AF65-F5344CB8AC3E}">
        <p14:creationId xmlns:p14="http://schemas.microsoft.com/office/powerpoint/2010/main" val="191304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64348-DC2E-4C46-A357-1ED243B754D0}" type="slidenum">
              <a:rPr lang="es-ES" smtClean="0"/>
              <a:pPr/>
              <a:t>3</a:t>
            </a:fld>
            <a:endParaRPr lang="es-ES"/>
          </a:p>
        </p:txBody>
      </p:sp>
      <p:pic>
        <p:nvPicPr>
          <p:cNvPr id="7" name="Immagine 6" descr="population-h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895350"/>
            <a:ext cx="1512168" cy="1134126"/>
          </a:xfrm>
          <a:prstGeom prst="rect">
            <a:avLst/>
          </a:prstGeom>
        </p:spPr>
      </p:pic>
      <p:pic>
        <p:nvPicPr>
          <p:cNvPr id="8" name="Immagine 7" descr="standing-man-h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3" y="1219386"/>
            <a:ext cx="361749" cy="702078"/>
          </a:xfrm>
          <a:prstGeom prst="rect">
            <a:avLst/>
          </a:prstGeom>
        </p:spPr>
      </p:pic>
      <p:pic>
        <p:nvPicPr>
          <p:cNvPr id="9" name="Immagine 8" descr="standing-man-hi.png"/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4283969" y="1219386"/>
            <a:ext cx="361749" cy="702078"/>
          </a:xfrm>
          <a:prstGeom prst="rect">
            <a:avLst/>
          </a:prstGeom>
        </p:spPr>
      </p:pic>
      <p:pic>
        <p:nvPicPr>
          <p:cNvPr id="10" name="Immagine 9" descr="standing-man-hi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788025" y="1219386"/>
            <a:ext cx="361749" cy="702078"/>
          </a:xfrm>
          <a:prstGeom prst="rect">
            <a:avLst/>
          </a:prstGeom>
        </p:spPr>
      </p:pic>
      <p:pic>
        <p:nvPicPr>
          <p:cNvPr id="11" name="Immagine 10" descr="standing-man-hi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03648" y="1219386"/>
            <a:ext cx="360040" cy="698762"/>
          </a:xfrm>
          <a:prstGeom prst="rect">
            <a:avLst/>
          </a:prstGeom>
        </p:spPr>
      </p:pic>
      <p:sp>
        <p:nvSpPr>
          <p:cNvPr id="12" name="Freccia in giù 11"/>
          <p:cNvSpPr/>
          <p:nvPr/>
        </p:nvSpPr>
        <p:spPr>
          <a:xfrm>
            <a:off x="1331640" y="2353512"/>
            <a:ext cx="504056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971600" y="3326926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Upload and download</a:t>
            </a:r>
          </a:p>
        </p:txBody>
      </p:sp>
      <p:sp>
        <p:nvSpPr>
          <p:cNvPr id="14" name="Freccia in giù 13"/>
          <p:cNvSpPr/>
          <p:nvPr/>
        </p:nvSpPr>
        <p:spPr>
          <a:xfrm>
            <a:off x="4139952" y="2353512"/>
            <a:ext cx="504056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3563888" y="3326926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Upload, </a:t>
            </a:r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add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metadata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share </a:t>
            </a:r>
          </a:p>
        </p:txBody>
      </p:sp>
      <p:sp>
        <p:nvSpPr>
          <p:cNvPr id="16" name="Freccia in giù 15"/>
          <p:cNvSpPr/>
          <p:nvPr/>
        </p:nvSpPr>
        <p:spPr>
          <a:xfrm>
            <a:off x="7380312" y="2353512"/>
            <a:ext cx="504056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6732240" y="331865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Periodic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transfers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quality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checks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…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539552" y="192146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Single </a:t>
            </a:r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researcher</a:t>
            </a:r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3275856" y="197547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Team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6516216" y="202947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Community</a:t>
            </a:r>
          </a:p>
        </p:txBody>
      </p:sp>
      <p:sp>
        <p:nvSpPr>
          <p:cNvPr id="21" name="Titolo 1"/>
          <p:cNvSpPr txBox="1">
            <a:spLocks/>
          </p:cNvSpPr>
          <p:nvPr/>
        </p:nvSpPr>
        <p:spPr>
          <a:xfrm>
            <a:off x="467544" y="4027698"/>
            <a:ext cx="8136904" cy="540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dirty="0" err="1" smtClean="0">
                <a:solidFill>
                  <a:srgbClr val="C13424"/>
                </a:solidFill>
                <a:latin typeface="Arial" pitchFamily="34" charset="0"/>
                <a:ea typeface="+mj-ea"/>
                <a:cs typeface="Arial" pitchFamily="34" charset="0"/>
              </a:rPr>
              <a:t>Different</a:t>
            </a:r>
            <a:r>
              <a:rPr lang="it-IT" sz="3600" dirty="0" smtClean="0">
                <a:solidFill>
                  <a:srgbClr val="C13424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it-IT" sz="3600" dirty="0" err="1" smtClean="0">
                <a:solidFill>
                  <a:srgbClr val="C13424"/>
                </a:solidFill>
                <a:latin typeface="Arial" pitchFamily="34" charset="0"/>
                <a:ea typeface="+mj-ea"/>
                <a:cs typeface="Arial" pitchFamily="34" charset="0"/>
              </a:rPr>
              <a:t>strategies</a:t>
            </a:r>
            <a:r>
              <a:rPr lang="it-IT" sz="3600" dirty="0" smtClean="0">
                <a:solidFill>
                  <a:srgbClr val="C13424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it-IT" sz="3600" dirty="0" err="1" smtClean="0">
                <a:solidFill>
                  <a:srgbClr val="C13424"/>
                </a:solidFill>
                <a:latin typeface="Arial" pitchFamily="34" charset="0"/>
                <a:ea typeface="+mj-ea"/>
                <a:cs typeface="Arial" pitchFamily="34" charset="0"/>
              </a:rPr>
              <a:t>for</a:t>
            </a:r>
            <a:r>
              <a:rPr lang="it-IT" sz="3600" dirty="0" smtClean="0">
                <a:solidFill>
                  <a:srgbClr val="C13424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it-IT" sz="3600" dirty="0" err="1" smtClean="0">
                <a:solidFill>
                  <a:srgbClr val="C13424"/>
                </a:solidFill>
                <a:latin typeface="Arial" pitchFamily="34" charset="0"/>
                <a:ea typeface="+mj-ea"/>
                <a:cs typeface="Arial" pitchFamily="34" charset="0"/>
              </a:rPr>
              <a:t>different</a:t>
            </a:r>
            <a:r>
              <a:rPr lang="it-IT" sz="3600" dirty="0" smtClean="0">
                <a:solidFill>
                  <a:srgbClr val="C13424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it-IT" sz="3600" dirty="0" err="1" smtClean="0">
                <a:solidFill>
                  <a:srgbClr val="C13424"/>
                </a:solidFill>
                <a:latin typeface="Arial" pitchFamily="34" charset="0"/>
                <a:ea typeface="+mj-ea"/>
                <a:cs typeface="Arial" pitchFamily="34" charset="0"/>
              </a:rPr>
              <a:t>usage</a:t>
            </a:r>
            <a:r>
              <a:rPr lang="it-IT" sz="3600" dirty="0" smtClean="0">
                <a:solidFill>
                  <a:srgbClr val="C13424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it-IT" sz="3600" dirty="0" err="1" smtClean="0">
                <a:solidFill>
                  <a:srgbClr val="C13424"/>
                </a:solidFill>
                <a:latin typeface="Arial" pitchFamily="34" charset="0"/>
                <a:ea typeface="+mj-ea"/>
                <a:cs typeface="Arial" pitchFamily="34" charset="0"/>
              </a:rPr>
              <a:t>scenarios</a:t>
            </a: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rgbClr val="C13424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Who can use </a:t>
            </a:r>
            <a:r>
              <a:rPr lang="en-GB" b="1" dirty="0" smtClean="0">
                <a:solidFill>
                  <a:srgbClr val="FF0000"/>
                </a:solidFill>
              </a:rPr>
              <a:t>EUDAT service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33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963" y="606425"/>
            <a:ext cx="3846512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285750"/>
            <a:ext cx="4344987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203325"/>
            <a:ext cx="4343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2154238"/>
            <a:ext cx="43434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C:\Users\lbermude\Documents\Laura\eudat\conference\3rd-conference\poster-services\b2stage\presentacion\B2STAGE_payoff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3089275"/>
            <a:ext cx="4343400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4019550"/>
            <a:ext cx="4344988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1444625"/>
            <a:ext cx="2651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2041525"/>
            <a:ext cx="2651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20"/>
          <p:cNvSpPr txBox="1">
            <a:spLocks noChangeArrowheads="1"/>
          </p:cNvSpPr>
          <p:nvPr/>
        </p:nvSpPr>
        <p:spPr bwMode="auto">
          <a:xfrm>
            <a:off x="533400" y="1427163"/>
            <a:ext cx="3581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400" b="1">
                <a:solidFill>
                  <a:srgbClr val="25468D"/>
                </a:solidFill>
                <a:latin typeface="Helvetica LT Std" charset="0"/>
              </a:rPr>
              <a:t>Store and exchange </a:t>
            </a:r>
            <a:r>
              <a:rPr lang="en-GB" sz="1400">
                <a:solidFill>
                  <a:srgbClr val="25468D"/>
                </a:solidFill>
                <a:latin typeface="Helvetica LT Std" charset="0"/>
              </a:rPr>
              <a:t>data with colleagues and team</a:t>
            </a:r>
            <a:r>
              <a:rPr lang="en-US" sz="1400">
                <a:solidFill>
                  <a:srgbClr val="25468D"/>
                </a:solidFill>
                <a:latin typeface="Helvetica LT Std" charset="0"/>
              </a:rPr>
              <a:t> </a:t>
            </a:r>
          </a:p>
        </p:txBody>
      </p:sp>
      <p:pic>
        <p:nvPicPr>
          <p:cNvPr id="3077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476750"/>
            <a:ext cx="8382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Box 14"/>
          <p:cNvSpPr txBox="1">
            <a:spLocks noChangeArrowheads="1"/>
          </p:cNvSpPr>
          <p:nvPr/>
        </p:nvSpPr>
        <p:spPr bwMode="auto">
          <a:xfrm>
            <a:off x="533400" y="2038350"/>
            <a:ext cx="3429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400" b="1">
                <a:solidFill>
                  <a:srgbClr val="25468D"/>
                </a:solidFill>
                <a:latin typeface="Helvetica LT Std" charset="0"/>
              </a:rPr>
              <a:t>Synchronize</a:t>
            </a:r>
            <a:r>
              <a:rPr lang="en-GB" sz="1400">
                <a:solidFill>
                  <a:srgbClr val="25468D"/>
                </a:solidFill>
                <a:latin typeface="Helvetica LT Std" charset="0"/>
              </a:rPr>
              <a:t> multiple versions of data</a:t>
            </a:r>
            <a:endParaRPr lang="en-US" sz="1400">
              <a:solidFill>
                <a:srgbClr val="25468D"/>
              </a:solidFill>
              <a:latin typeface="Helvetica LT Std" charset="0"/>
            </a:endParaRPr>
          </a:p>
        </p:txBody>
      </p:sp>
      <p:pic>
        <p:nvPicPr>
          <p:cNvPr id="3079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454275"/>
            <a:ext cx="2651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TextBox 18"/>
          <p:cNvSpPr txBox="1">
            <a:spLocks noChangeArrowheads="1"/>
          </p:cNvSpPr>
          <p:nvPr/>
        </p:nvSpPr>
        <p:spPr bwMode="auto">
          <a:xfrm>
            <a:off x="533400" y="2419350"/>
            <a:ext cx="3657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400">
                <a:solidFill>
                  <a:srgbClr val="25468D"/>
                </a:solidFill>
                <a:latin typeface="Helvetica LT Std" charset="0"/>
              </a:rPr>
              <a:t>Ensure </a:t>
            </a:r>
            <a:r>
              <a:rPr lang="en-GB" sz="1400" b="1">
                <a:solidFill>
                  <a:srgbClr val="25468D"/>
                </a:solidFill>
                <a:latin typeface="Helvetica LT Std" charset="0"/>
              </a:rPr>
              <a:t>automatic desktop </a:t>
            </a:r>
            <a:r>
              <a:rPr lang="en-GB" sz="1400">
                <a:solidFill>
                  <a:srgbClr val="25468D"/>
                </a:solidFill>
                <a:latin typeface="Helvetica LT Std" charset="0"/>
              </a:rPr>
              <a:t>synchronization of large files</a:t>
            </a:r>
            <a:endParaRPr lang="en-US" sz="1400" b="1">
              <a:solidFill>
                <a:srgbClr val="25468D"/>
              </a:solidFill>
              <a:latin typeface="Helvetica LT Std" charset="0"/>
            </a:endParaRPr>
          </a:p>
        </p:txBody>
      </p:sp>
      <p:sp>
        <p:nvSpPr>
          <p:cNvPr id="3081" name="TextBox 34"/>
          <p:cNvSpPr txBox="1">
            <a:spLocks noChangeArrowheads="1"/>
          </p:cNvSpPr>
          <p:nvPr/>
        </p:nvSpPr>
        <p:spPr bwMode="auto">
          <a:xfrm>
            <a:off x="152400" y="165100"/>
            <a:ext cx="4419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25468D"/>
                </a:solidFill>
                <a:latin typeface="Helvetica LT Std" charset="0"/>
              </a:rPr>
              <a:t>B2DROP </a:t>
            </a:r>
            <a:r>
              <a:rPr lang="en-GB" sz="1400">
                <a:solidFill>
                  <a:srgbClr val="25468D"/>
                </a:solidFill>
                <a:latin typeface="Helvetica LT Std" charset="0"/>
              </a:rPr>
              <a:t>is a </a:t>
            </a:r>
            <a:r>
              <a:rPr lang="en-GB" sz="1400" b="1">
                <a:solidFill>
                  <a:srgbClr val="25468D"/>
                </a:solidFill>
                <a:latin typeface="Helvetica LT Std" charset="0"/>
              </a:rPr>
              <a:t>secure and trusted </a:t>
            </a:r>
            <a:r>
              <a:rPr lang="en-GB" sz="1400">
                <a:solidFill>
                  <a:srgbClr val="25468D"/>
                </a:solidFill>
                <a:latin typeface="Helvetica LT Std" charset="0"/>
              </a:rPr>
              <a:t>data exchange service for researchers and scientists to keep their research data </a:t>
            </a:r>
            <a:r>
              <a:rPr lang="en-GB" sz="1400" b="1">
                <a:solidFill>
                  <a:srgbClr val="25468D"/>
                </a:solidFill>
                <a:latin typeface="Helvetica LT Std" charset="0"/>
              </a:rPr>
              <a:t>synchronized</a:t>
            </a:r>
            <a:r>
              <a:rPr lang="en-GB" sz="1400">
                <a:solidFill>
                  <a:srgbClr val="25468D"/>
                </a:solidFill>
                <a:latin typeface="Helvetica LT Std" charset="0"/>
              </a:rPr>
              <a:t> and up-to-date and to </a:t>
            </a:r>
            <a:r>
              <a:rPr lang="en-GB" sz="1400" b="1">
                <a:solidFill>
                  <a:srgbClr val="25468D"/>
                </a:solidFill>
                <a:latin typeface="Helvetica LT Std" charset="0"/>
              </a:rPr>
              <a:t>exchange</a:t>
            </a:r>
            <a:r>
              <a:rPr lang="en-GB" sz="1400">
                <a:solidFill>
                  <a:srgbClr val="25468D"/>
                </a:solidFill>
                <a:latin typeface="Helvetica LT Std" charset="0"/>
              </a:rPr>
              <a:t> with other researchers.</a:t>
            </a:r>
            <a:endParaRPr lang="en-US" sz="1400">
              <a:solidFill>
                <a:srgbClr val="25468D"/>
              </a:solidFill>
              <a:latin typeface="Helvetica LT Std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en-US" sz="1400" b="1">
                <a:solidFill>
                  <a:srgbClr val="25468D"/>
                </a:solidFill>
                <a:latin typeface="Helvetica LT Std" charset="0"/>
              </a:rPr>
              <a:t>An ideal solution to:</a:t>
            </a:r>
          </a:p>
        </p:txBody>
      </p:sp>
      <p:sp>
        <p:nvSpPr>
          <p:cNvPr id="3082" name="TextBox 15"/>
          <p:cNvSpPr txBox="1">
            <a:spLocks noChangeArrowheads="1"/>
          </p:cNvSpPr>
          <p:nvPr/>
        </p:nvSpPr>
        <p:spPr bwMode="auto">
          <a:xfrm>
            <a:off x="7620000" y="908050"/>
            <a:ext cx="1371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23589C"/>
                </a:solidFill>
                <a:latin typeface="Helvetica LT Std" charset="0"/>
              </a:rPr>
              <a:t>b2drop.eudat.eu</a:t>
            </a:r>
          </a:p>
        </p:txBody>
      </p:sp>
      <p:pic>
        <p:nvPicPr>
          <p:cNvPr id="308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4475"/>
            <a:ext cx="4344988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3" y="1184275"/>
            <a:ext cx="3967162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2876550"/>
            <a:ext cx="4305300" cy="2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63" y="0"/>
            <a:ext cx="766921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2400" y="165100"/>
            <a:ext cx="4419600" cy="1277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400" dirty="0">
                <a:solidFill>
                  <a:srgbClr val="25468D"/>
                </a:solidFill>
                <a:latin typeface="Helvetica LT Std" pitchFamily="34" charset="0"/>
                <a:ea typeface="+mn-ea"/>
                <a:cs typeface="Arial" pitchFamily="34" charset="0"/>
              </a:rPr>
              <a:t>B2SHARE is a </a:t>
            </a:r>
            <a:r>
              <a:rPr lang="en-US" sz="1400" b="1" dirty="0">
                <a:solidFill>
                  <a:srgbClr val="25468D"/>
                </a:solidFill>
                <a:latin typeface="Helvetica LT Std" pitchFamily="34" charset="0"/>
                <a:ea typeface="+mn-ea"/>
                <a:cs typeface="Arial" pitchFamily="34" charset="0"/>
              </a:rPr>
              <a:t>user-friendly</a:t>
            </a:r>
            <a:r>
              <a:rPr lang="en-US" sz="1400" dirty="0">
                <a:solidFill>
                  <a:srgbClr val="25468D"/>
                </a:solidFill>
                <a:latin typeface="Helvetica LT Std" pitchFamily="34" charset="0"/>
                <a:ea typeface="+mn-ea"/>
                <a:cs typeface="Arial" pitchFamily="34" charset="0"/>
              </a:rPr>
              <a:t>, </a:t>
            </a:r>
            <a:r>
              <a:rPr lang="en-US" sz="1400" b="1" dirty="0">
                <a:solidFill>
                  <a:srgbClr val="25468D"/>
                </a:solidFill>
                <a:latin typeface="Helvetica LT Std" pitchFamily="34" charset="0"/>
                <a:ea typeface="+mn-ea"/>
                <a:cs typeface="Arial" pitchFamily="34" charset="0"/>
              </a:rPr>
              <a:t>reliable</a:t>
            </a:r>
            <a:r>
              <a:rPr lang="en-US" sz="1400" dirty="0">
                <a:solidFill>
                  <a:srgbClr val="25468D"/>
                </a:solidFill>
                <a:latin typeface="Helvetica LT Std" pitchFamily="34" charset="0"/>
                <a:ea typeface="+mn-ea"/>
                <a:cs typeface="Arial" pitchFamily="34" charset="0"/>
              </a:rPr>
              <a:t> and </a:t>
            </a:r>
            <a:r>
              <a:rPr lang="en-US" sz="1400" b="1" dirty="0">
                <a:solidFill>
                  <a:srgbClr val="25468D"/>
                </a:solidFill>
                <a:latin typeface="Helvetica LT Std" pitchFamily="34" charset="0"/>
                <a:ea typeface="+mn-ea"/>
                <a:cs typeface="Arial" pitchFamily="34" charset="0"/>
              </a:rPr>
              <a:t>trustworthy</a:t>
            </a:r>
            <a:r>
              <a:rPr lang="en-US" sz="1400" dirty="0">
                <a:solidFill>
                  <a:srgbClr val="25468D"/>
                </a:solidFill>
                <a:latin typeface="Helvetica LT Std" pitchFamily="34" charset="0"/>
                <a:ea typeface="+mn-ea"/>
                <a:cs typeface="Arial" pitchFamily="34" charset="0"/>
              </a:rPr>
              <a:t> way for researchers, scientific communities and citizen scientists to </a:t>
            </a:r>
            <a:r>
              <a:rPr lang="en-US" sz="1400" b="1" dirty="0">
                <a:solidFill>
                  <a:srgbClr val="25468D"/>
                </a:solidFill>
                <a:latin typeface="Helvetica LT Std" pitchFamily="34" charset="0"/>
                <a:ea typeface="+mn-ea"/>
                <a:cs typeface="Arial" pitchFamily="34" charset="0"/>
              </a:rPr>
              <a:t>store</a:t>
            </a:r>
            <a:r>
              <a:rPr lang="en-US" sz="1400" dirty="0">
                <a:solidFill>
                  <a:srgbClr val="25468D"/>
                </a:solidFill>
                <a:latin typeface="Helvetica LT Std" pitchFamily="34" charset="0"/>
                <a:ea typeface="+mn-ea"/>
                <a:cs typeface="Arial" pitchFamily="34" charset="0"/>
              </a:rPr>
              <a:t> and </a:t>
            </a:r>
            <a:r>
              <a:rPr lang="en-US" sz="1400" b="1" dirty="0">
                <a:solidFill>
                  <a:srgbClr val="25468D"/>
                </a:solidFill>
                <a:latin typeface="Helvetica LT Std" pitchFamily="34" charset="0"/>
                <a:ea typeface="+mn-ea"/>
                <a:cs typeface="Arial" pitchFamily="34" charset="0"/>
              </a:rPr>
              <a:t>share</a:t>
            </a:r>
            <a:r>
              <a:rPr lang="en-US" sz="1400" dirty="0">
                <a:solidFill>
                  <a:srgbClr val="25468D"/>
                </a:solidFill>
                <a:latin typeface="Helvetica LT Std" pitchFamily="34" charset="0"/>
                <a:ea typeface="+mn-ea"/>
                <a:cs typeface="Arial" pitchFamily="34" charset="0"/>
              </a:rPr>
              <a:t> small-scale research data from diverse contexts.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1400" b="1" dirty="0">
                <a:solidFill>
                  <a:srgbClr val="25468D"/>
                </a:solidFill>
                <a:latin typeface="Helvetica LT Std" pitchFamily="34" charset="0"/>
                <a:ea typeface="+mn-ea"/>
                <a:cs typeface="Arial" pitchFamily="34" charset="0"/>
              </a:rPr>
              <a:t>A winning</a:t>
            </a:r>
            <a:r>
              <a:rPr lang="en-US" sz="1400" b="1" spc="300" dirty="0">
                <a:solidFill>
                  <a:srgbClr val="25468D"/>
                </a:solidFill>
                <a:latin typeface="Helvetica LT Std" pitchFamily="34" charset="0"/>
                <a:ea typeface="+mn-ea"/>
                <a:cs typeface="Arial" pitchFamily="34" charset="0"/>
              </a:rPr>
              <a:t> </a:t>
            </a:r>
            <a:r>
              <a:rPr lang="en-US" sz="1400" b="1" dirty="0">
                <a:solidFill>
                  <a:srgbClr val="25468D"/>
                </a:solidFill>
                <a:latin typeface="Helvetica LT Std" pitchFamily="34" charset="0"/>
                <a:ea typeface="+mn-ea"/>
                <a:cs typeface="Arial" pitchFamily="34" charset="0"/>
              </a:rPr>
              <a:t>solution</a:t>
            </a:r>
            <a:r>
              <a:rPr lang="en-US" sz="1400" b="1" spc="300" dirty="0">
                <a:solidFill>
                  <a:srgbClr val="25468D"/>
                </a:solidFill>
                <a:latin typeface="Helvetica LT Std" pitchFamily="34" charset="0"/>
                <a:ea typeface="+mn-ea"/>
                <a:cs typeface="Arial" pitchFamily="34" charset="0"/>
              </a:rPr>
              <a:t> </a:t>
            </a:r>
            <a:r>
              <a:rPr lang="en-US" sz="1400" b="1" dirty="0">
                <a:solidFill>
                  <a:srgbClr val="25468D"/>
                </a:solidFill>
                <a:latin typeface="Helvetica LT Std" pitchFamily="34" charset="0"/>
                <a:ea typeface="+mn-ea"/>
                <a:cs typeface="Arial" pitchFamily="34" charset="0"/>
              </a:rPr>
              <a:t>to:</a:t>
            </a:r>
          </a:p>
        </p:txBody>
      </p:sp>
      <p:pic>
        <p:nvPicPr>
          <p:cNvPr id="5124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52550"/>
            <a:ext cx="2651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16"/>
          <p:cNvSpPr txBox="1">
            <a:spLocks noChangeArrowheads="1"/>
          </p:cNvSpPr>
          <p:nvPr/>
        </p:nvSpPr>
        <p:spPr bwMode="auto">
          <a:xfrm>
            <a:off x="2571750" y="1352550"/>
            <a:ext cx="3351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25468D"/>
                </a:solidFill>
                <a:latin typeface="Helvetica LT Std" charset="0"/>
              </a:rPr>
              <a:t>Store: </a:t>
            </a:r>
            <a:r>
              <a:rPr lang="en-US" sz="1400">
                <a:solidFill>
                  <a:srgbClr val="25468D"/>
                </a:solidFill>
                <a:latin typeface="Helvetica LT Std" charset="0"/>
              </a:rPr>
              <a:t>facilitates research data storage</a:t>
            </a:r>
          </a:p>
        </p:txBody>
      </p:sp>
      <p:pic>
        <p:nvPicPr>
          <p:cNvPr id="5126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33550"/>
            <a:ext cx="2651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Box 19"/>
          <p:cNvSpPr txBox="1">
            <a:spLocks noChangeArrowheads="1"/>
          </p:cNvSpPr>
          <p:nvPr/>
        </p:nvSpPr>
        <p:spPr bwMode="auto">
          <a:xfrm>
            <a:off x="2571750" y="1733550"/>
            <a:ext cx="3351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25468D"/>
                </a:solidFill>
                <a:latin typeface="Helvetica LT Std" charset="0"/>
              </a:rPr>
              <a:t>Preserve: </a:t>
            </a:r>
            <a:r>
              <a:rPr lang="en-US" sz="1400">
                <a:solidFill>
                  <a:srgbClr val="25468D"/>
                </a:solidFill>
                <a:latin typeface="Helvetica LT Std" charset="0"/>
              </a:rPr>
              <a:t>guarantees long-term persistence of data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71750" y="2276475"/>
            <a:ext cx="32194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400" b="1" dirty="0">
                <a:solidFill>
                  <a:srgbClr val="25468D"/>
                </a:solidFill>
                <a:latin typeface="Helvetica LT Std" pitchFamily="34" charset="0"/>
                <a:ea typeface="+mn-ea"/>
                <a:cs typeface="Arial" pitchFamily="34" charset="0"/>
              </a:rPr>
              <a:t>Share: </a:t>
            </a:r>
            <a:r>
              <a:rPr lang="en-US" sz="1400" dirty="0">
                <a:solidFill>
                  <a:srgbClr val="25468D"/>
                </a:solidFill>
                <a:latin typeface="Helvetica LT Std" pitchFamily="34" charset="0"/>
                <a:ea typeface="+mn-ea"/>
                <a:cs typeface="Arial" pitchFamily="34" charset="0"/>
              </a:rPr>
              <a:t>allows data, results or ideas to be shared</a:t>
            </a:r>
            <a:r>
              <a:rPr lang="en-US" sz="1400" spc="300" dirty="0">
                <a:solidFill>
                  <a:srgbClr val="25468D"/>
                </a:solidFill>
                <a:latin typeface="Helvetica LT Std" pitchFamily="34" charset="0"/>
                <a:ea typeface="+mn-ea"/>
                <a:cs typeface="Arial" pitchFamily="34" charset="0"/>
              </a:rPr>
              <a:t> </a:t>
            </a:r>
            <a:r>
              <a:rPr lang="en-US" sz="1400" dirty="0">
                <a:solidFill>
                  <a:srgbClr val="25468D"/>
                </a:solidFill>
                <a:latin typeface="Helvetica LT Std" pitchFamily="34" charset="0"/>
                <a:ea typeface="+mn-ea"/>
                <a:cs typeface="Arial" pitchFamily="34" charset="0"/>
              </a:rPr>
              <a:t>worldwide</a:t>
            </a:r>
          </a:p>
        </p:txBody>
      </p:sp>
      <p:pic>
        <p:nvPicPr>
          <p:cNvPr id="5129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76475"/>
            <a:ext cx="2651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38" y="1401763"/>
            <a:ext cx="3392487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234950"/>
            <a:ext cx="4343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2" name="TextBox 26"/>
          <p:cNvSpPr txBox="1">
            <a:spLocks noChangeArrowheads="1"/>
          </p:cNvSpPr>
          <p:nvPr/>
        </p:nvSpPr>
        <p:spPr bwMode="auto">
          <a:xfrm>
            <a:off x="7467600" y="908050"/>
            <a:ext cx="14493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23589C"/>
                </a:solidFill>
                <a:latin typeface="Helvetica LT Std" charset="0"/>
              </a:rPr>
              <a:t>b2share.eudat.eu</a:t>
            </a:r>
          </a:p>
        </p:txBody>
      </p:sp>
      <p:pic>
        <p:nvPicPr>
          <p:cNvPr id="5133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476750"/>
            <a:ext cx="8382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20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20913"/>
            <a:ext cx="4840288" cy="274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1819275"/>
            <a:ext cx="2651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2422525"/>
            <a:ext cx="2651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Box 20"/>
          <p:cNvSpPr txBox="1">
            <a:spLocks noChangeArrowheads="1"/>
          </p:cNvSpPr>
          <p:nvPr/>
        </p:nvSpPr>
        <p:spPr bwMode="auto">
          <a:xfrm>
            <a:off x="533400" y="1733550"/>
            <a:ext cx="403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25468D"/>
                </a:solidFill>
                <a:latin typeface="Helvetica LT Std" charset="0"/>
              </a:rPr>
              <a:t>Provide an </a:t>
            </a:r>
            <a:r>
              <a:rPr lang="en-US" sz="1400" b="1">
                <a:solidFill>
                  <a:srgbClr val="25468D"/>
                </a:solidFill>
                <a:latin typeface="Helvetica LT Std" charset="0"/>
              </a:rPr>
              <a:t>abstraction layer which virtualizes large-scale data resources</a:t>
            </a:r>
            <a:endParaRPr lang="en-US" sz="1400">
              <a:solidFill>
                <a:srgbClr val="25468D"/>
              </a:solidFill>
              <a:latin typeface="Helvetica LT Std" charset="0"/>
            </a:endParaRPr>
          </a:p>
        </p:txBody>
      </p:sp>
      <p:sp>
        <p:nvSpPr>
          <p:cNvPr id="7173" name="TextBox 14"/>
          <p:cNvSpPr txBox="1">
            <a:spLocks noChangeArrowheads="1"/>
          </p:cNvSpPr>
          <p:nvPr/>
        </p:nvSpPr>
        <p:spPr bwMode="auto">
          <a:xfrm>
            <a:off x="533400" y="2352675"/>
            <a:ext cx="403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25468D"/>
                </a:solidFill>
                <a:latin typeface="Helvetica LT Std" charset="0"/>
              </a:rPr>
              <a:t>Guard against data loss in long-term </a:t>
            </a:r>
            <a:r>
              <a:rPr lang="en-US" sz="1400" b="1">
                <a:solidFill>
                  <a:srgbClr val="25468D"/>
                </a:solidFill>
                <a:latin typeface="Helvetica LT Std" charset="0"/>
              </a:rPr>
              <a:t>archiving and preservation</a:t>
            </a:r>
          </a:p>
        </p:txBody>
      </p:sp>
      <p:pic>
        <p:nvPicPr>
          <p:cNvPr id="7174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952750"/>
            <a:ext cx="2651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Box 18"/>
          <p:cNvSpPr txBox="1">
            <a:spLocks noChangeArrowheads="1"/>
          </p:cNvSpPr>
          <p:nvPr/>
        </p:nvSpPr>
        <p:spPr bwMode="auto">
          <a:xfrm>
            <a:off x="533400" y="2955925"/>
            <a:ext cx="403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25468D"/>
                </a:solidFill>
                <a:latin typeface="Helvetica LT Std" charset="0"/>
              </a:rPr>
              <a:t>Optimize access </a:t>
            </a:r>
            <a:r>
              <a:rPr lang="en-US" sz="1400">
                <a:solidFill>
                  <a:srgbClr val="25468D"/>
                </a:solidFill>
                <a:latin typeface="Helvetica LT Std" charset="0"/>
              </a:rPr>
              <a:t>for users from different regions </a:t>
            </a:r>
            <a:endParaRPr lang="en-US" sz="1400" b="1">
              <a:solidFill>
                <a:srgbClr val="25468D"/>
              </a:solidFill>
              <a:latin typeface="Helvetica LT Std" charset="0"/>
            </a:endParaRPr>
          </a:p>
        </p:txBody>
      </p:sp>
      <p:sp>
        <p:nvSpPr>
          <p:cNvPr id="7176" name="TextBox 34"/>
          <p:cNvSpPr txBox="1">
            <a:spLocks noChangeArrowheads="1"/>
          </p:cNvSpPr>
          <p:nvPr/>
        </p:nvSpPr>
        <p:spPr bwMode="auto">
          <a:xfrm>
            <a:off x="152400" y="165100"/>
            <a:ext cx="44196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25468D"/>
                </a:solidFill>
                <a:latin typeface="Helvetica LT Std" charset="0"/>
              </a:rPr>
              <a:t>B2SAFE is a </a:t>
            </a:r>
            <a:r>
              <a:rPr lang="en-US" sz="1400" b="1">
                <a:solidFill>
                  <a:srgbClr val="25468D"/>
                </a:solidFill>
                <a:latin typeface="Helvetica LT Std" charset="0"/>
              </a:rPr>
              <a:t>robust, safe and highly available service </a:t>
            </a:r>
            <a:r>
              <a:rPr lang="en-US" sz="1400">
                <a:solidFill>
                  <a:srgbClr val="25468D"/>
                </a:solidFill>
                <a:latin typeface="Helvetica LT Std" charset="0"/>
              </a:rPr>
              <a:t>which allows community and departmental repositories to </a:t>
            </a:r>
            <a:r>
              <a:rPr lang="en-US" sz="1400" b="1">
                <a:solidFill>
                  <a:srgbClr val="25468D"/>
                </a:solidFill>
                <a:latin typeface="Helvetica LT Std" charset="0"/>
              </a:rPr>
              <a:t>implement data management policies on their research data </a:t>
            </a:r>
            <a:r>
              <a:rPr lang="en-US" sz="1400">
                <a:solidFill>
                  <a:srgbClr val="25468D"/>
                </a:solidFill>
                <a:latin typeface="Helvetica LT Std" charset="0"/>
              </a:rPr>
              <a:t>across multiple administrative domains in a trustworthy manner. </a:t>
            </a:r>
          </a:p>
          <a:p>
            <a:pPr eaLnBrk="1" hangingPunct="1">
              <a:lnSpc>
                <a:spcPct val="150000"/>
              </a:lnSpc>
            </a:pPr>
            <a:r>
              <a:rPr lang="en-US" sz="1400" b="1">
                <a:solidFill>
                  <a:srgbClr val="25468D"/>
                </a:solidFill>
                <a:latin typeface="Helvetica LT Std" charset="0"/>
              </a:rPr>
              <a:t>A solution to:</a:t>
            </a:r>
          </a:p>
        </p:txBody>
      </p:sp>
      <p:pic>
        <p:nvPicPr>
          <p:cNvPr id="717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3495675"/>
            <a:ext cx="2651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TextBox 18"/>
          <p:cNvSpPr txBox="1">
            <a:spLocks noChangeArrowheads="1"/>
          </p:cNvSpPr>
          <p:nvPr/>
        </p:nvSpPr>
        <p:spPr bwMode="auto">
          <a:xfrm>
            <a:off x="533400" y="3495675"/>
            <a:ext cx="403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25468D"/>
                </a:solidFill>
                <a:latin typeface="Helvetica LT Std" charset="0"/>
              </a:rPr>
              <a:t>Bring data </a:t>
            </a:r>
            <a:r>
              <a:rPr lang="en-US" sz="1400" b="1">
                <a:solidFill>
                  <a:srgbClr val="25468D"/>
                </a:solidFill>
                <a:latin typeface="Helvetica LT Std" charset="0"/>
              </a:rPr>
              <a:t>closer to powerful computers </a:t>
            </a:r>
            <a:r>
              <a:rPr lang="en-US" sz="1400">
                <a:solidFill>
                  <a:srgbClr val="25468D"/>
                </a:solidFill>
                <a:latin typeface="Helvetica LT Std" charset="0"/>
              </a:rPr>
              <a:t>for compute-intensive analysis</a:t>
            </a:r>
          </a:p>
        </p:txBody>
      </p:sp>
      <p:pic>
        <p:nvPicPr>
          <p:cNvPr id="717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1413"/>
            <a:ext cx="42195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0" name="TextBox 15"/>
          <p:cNvSpPr txBox="1">
            <a:spLocks noChangeArrowheads="1"/>
          </p:cNvSpPr>
          <p:nvPr/>
        </p:nvSpPr>
        <p:spPr bwMode="auto">
          <a:xfrm>
            <a:off x="7620000" y="908050"/>
            <a:ext cx="1371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23589C"/>
                </a:solidFill>
                <a:latin typeface="Helvetica LT Std" charset="0"/>
              </a:rPr>
              <a:t>eudat.eu/b2safe</a:t>
            </a:r>
          </a:p>
        </p:txBody>
      </p:sp>
      <p:pic>
        <p:nvPicPr>
          <p:cNvPr id="718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3363"/>
            <a:ext cx="43434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4876800" y="1504950"/>
            <a:ext cx="3962400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sz="1400">
                <a:solidFill>
                  <a:srgbClr val="25468D"/>
                </a:solidFill>
                <a:latin typeface="Helvetica LT Std" charset="0"/>
              </a:rPr>
              <a:t>data policies are </a:t>
            </a:r>
            <a:r>
              <a:rPr lang="en-US" sz="1400" b="1">
                <a:solidFill>
                  <a:srgbClr val="25468D"/>
                </a:solidFill>
                <a:latin typeface="Helvetica LT Std" charset="0"/>
              </a:rPr>
              <a:t>centrally managed via a Data Policy Manager</a:t>
            </a:r>
            <a:r>
              <a:rPr lang="en-US" sz="1400">
                <a:solidFill>
                  <a:srgbClr val="25468D"/>
                </a:solidFill>
                <a:latin typeface="Helvetica LT Std" charset="0"/>
              </a:rPr>
              <a:t>, and the policy rules are implemented and enforced by </a:t>
            </a:r>
            <a:r>
              <a:rPr lang="en-US" sz="1400" b="1">
                <a:solidFill>
                  <a:srgbClr val="25468D"/>
                </a:solidFill>
                <a:latin typeface="Helvetica LT Std" charset="0"/>
              </a:rPr>
              <a:t>site-local rule engines</a:t>
            </a:r>
            <a:endParaRPr lang="en-US" sz="1400">
              <a:solidFill>
                <a:srgbClr val="25468D"/>
              </a:solidFill>
              <a:latin typeface="Helvetica LT Std" charset="0"/>
            </a:endParaRPr>
          </a:p>
          <a:p>
            <a:pPr marL="285750" indent="-285750"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sz="1400">
                <a:solidFill>
                  <a:srgbClr val="25468D"/>
                </a:solidFill>
                <a:latin typeface="Helvetica LT Std" charset="0"/>
              </a:rPr>
              <a:t>able to </a:t>
            </a:r>
            <a:r>
              <a:rPr lang="en-US" sz="1400" b="1">
                <a:solidFill>
                  <a:srgbClr val="25468D"/>
                </a:solidFill>
                <a:latin typeface="Helvetica LT Std" charset="0"/>
              </a:rPr>
              <a:t>aggregate data from different disciplines</a:t>
            </a:r>
            <a:r>
              <a:rPr lang="en-US" sz="1400">
                <a:solidFill>
                  <a:srgbClr val="25468D"/>
                </a:solidFill>
                <a:latin typeface="Helvetica LT Std" charset="0"/>
              </a:rPr>
              <a:t> into a storage system of </a:t>
            </a:r>
            <a:r>
              <a:rPr lang="en-US" sz="1400" b="1">
                <a:solidFill>
                  <a:srgbClr val="25468D"/>
                </a:solidFill>
                <a:latin typeface="Helvetica LT Std" charset="0"/>
              </a:rPr>
              <a:t>trustworthy and capable data service providers</a:t>
            </a:r>
          </a:p>
          <a:p>
            <a:pPr marL="285750" indent="-285750"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sz="1400">
                <a:solidFill>
                  <a:srgbClr val="25468D"/>
                </a:solidFill>
                <a:latin typeface="Helvetica LT Std" charset="0"/>
              </a:rPr>
              <a:t>support for </a:t>
            </a:r>
            <a:r>
              <a:rPr lang="en-US" sz="1400" b="1">
                <a:solidFill>
                  <a:srgbClr val="25468D"/>
                </a:solidFill>
                <a:latin typeface="Helvetica LT Std" charset="0"/>
              </a:rPr>
              <a:t>repository packages </a:t>
            </a:r>
            <a:r>
              <a:rPr lang="en-US" sz="1400">
                <a:solidFill>
                  <a:srgbClr val="25468D"/>
                </a:solidFill>
                <a:latin typeface="Helvetica LT Std" charset="0"/>
              </a:rPr>
              <a:t>(e.g. DSPACE, FEDORA) and a </a:t>
            </a:r>
            <a:r>
              <a:rPr lang="en-US" sz="1400" b="1">
                <a:solidFill>
                  <a:srgbClr val="25468D"/>
                </a:solidFill>
                <a:latin typeface="Helvetica LT Std" charset="0"/>
              </a:rPr>
              <a:t>lightweight HTTP-based solution</a:t>
            </a:r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266700" y="1504950"/>
            <a:ext cx="39624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sz="1400">
                <a:solidFill>
                  <a:srgbClr val="25468D"/>
                </a:solidFill>
                <a:latin typeface="Helvetica LT Std" charset="0"/>
              </a:rPr>
              <a:t>based on the execution of </a:t>
            </a:r>
            <a:r>
              <a:rPr lang="en-US" sz="1400" b="1">
                <a:solidFill>
                  <a:srgbClr val="25468D"/>
                </a:solidFill>
                <a:latin typeface="Helvetica LT Std" charset="0"/>
              </a:rPr>
              <a:t>auditable data policy rules</a:t>
            </a:r>
            <a:r>
              <a:rPr lang="en-US" sz="1400">
                <a:solidFill>
                  <a:srgbClr val="25468D"/>
                </a:solidFill>
                <a:latin typeface="Helvetica LT Std" charset="0"/>
              </a:rPr>
              <a:t> and the use of </a:t>
            </a:r>
            <a:r>
              <a:rPr lang="en-US" sz="1400" b="1">
                <a:solidFill>
                  <a:srgbClr val="25468D"/>
                </a:solidFill>
                <a:latin typeface="Helvetica LT Std" charset="0"/>
              </a:rPr>
              <a:t>persistent identifiers (PIDs)</a:t>
            </a:r>
          </a:p>
          <a:p>
            <a:pPr marL="285750" indent="-285750"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sz="1400">
                <a:solidFill>
                  <a:srgbClr val="25468D"/>
                </a:solidFill>
                <a:latin typeface="Helvetica LT Std" charset="0"/>
              </a:rPr>
              <a:t>respects the </a:t>
            </a:r>
            <a:r>
              <a:rPr lang="en-US" sz="1400" b="1">
                <a:solidFill>
                  <a:srgbClr val="25468D"/>
                </a:solidFill>
                <a:latin typeface="Helvetica LT Std" charset="0"/>
              </a:rPr>
              <a:t>rights of the data owners</a:t>
            </a:r>
            <a:r>
              <a:rPr lang="en-US" sz="1400">
                <a:solidFill>
                  <a:srgbClr val="25468D"/>
                </a:solidFill>
                <a:latin typeface="Helvetica LT Std" charset="0"/>
              </a:rPr>
              <a:t> to define the </a:t>
            </a:r>
            <a:r>
              <a:rPr lang="en-US" sz="1400" b="1">
                <a:solidFill>
                  <a:srgbClr val="25468D"/>
                </a:solidFill>
                <a:latin typeface="Helvetica LT Std" charset="0"/>
              </a:rPr>
              <a:t>access rights for their data </a:t>
            </a:r>
            <a:r>
              <a:rPr lang="en-US" sz="1400">
                <a:solidFill>
                  <a:srgbClr val="25468D"/>
                </a:solidFill>
                <a:latin typeface="Helvetica LT Std" charset="0"/>
              </a:rPr>
              <a:t>and to decide how and when it is made </a:t>
            </a:r>
            <a:r>
              <a:rPr lang="en-US" sz="1400" b="1">
                <a:solidFill>
                  <a:srgbClr val="25468D"/>
                </a:solidFill>
                <a:latin typeface="Helvetica LT Std" charset="0"/>
              </a:rPr>
              <a:t>publicly referenceable</a:t>
            </a:r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261938" y="285750"/>
            <a:ext cx="36242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23589C"/>
                </a:solidFill>
                <a:latin typeface="Helvetica LT Std" charset="0"/>
              </a:rPr>
              <a:t>B2SAFE features </a:t>
            </a:r>
          </a:p>
        </p:txBody>
      </p:sp>
      <p:pic>
        <p:nvPicPr>
          <p:cNvPr id="819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81350"/>
            <a:ext cx="4889500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Box 15"/>
          <p:cNvSpPr txBox="1">
            <a:spLocks noChangeArrowheads="1"/>
          </p:cNvSpPr>
          <p:nvPr/>
        </p:nvSpPr>
        <p:spPr bwMode="auto">
          <a:xfrm>
            <a:off x="7620000" y="908050"/>
            <a:ext cx="1371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23589C"/>
                </a:solidFill>
                <a:latin typeface="Helvetica LT Std" charset="0"/>
              </a:rPr>
              <a:t>eudat.eu/b2safe</a:t>
            </a:r>
          </a:p>
        </p:txBody>
      </p:sp>
      <p:pic>
        <p:nvPicPr>
          <p:cNvPr id="819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3363"/>
            <a:ext cx="43434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1504950"/>
            <a:ext cx="2651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2343150"/>
            <a:ext cx="2651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20"/>
          <p:cNvSpPr txBox="1">
            <a:spLocks noChangeArrowheads="1"/>
          </p:cNvSpPr>
          <p:nvPr/>
        </p:nvSpPr>
        <p:spPr bwMode="auto">
          <a:xfrm>
            <a:off x="533400" y="1504950"/>
            <a:ext cx="4038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25468D"/>
                </a:solidFill>
                <a:latin typeface="Helvetica LT Std" charset="0"/>
              </a:rPr>
              <a:t>Transfer </a:t>
            </a:r>
            <a:r>
              <a:rPr lang="en-US" sz="1400">
                <a:solidFill>
                  <a:srgbClr val="25468D"/>
                </a:solidFill>
                <a:latin typeface="Helvetica LT Std" charset="0"/>
              </a:rPr>
              <a:t>large data collections from EUDAT storage facilities to </a:t>
            </a:r>
            <a:r>
              <a:rPr lang="en-US" sz="1400" b="1">
                <a:solidFill>
                  <a:srgbClr val="25468D"/>
                </a:solidFill>
                <a:latin typeface="Helvetica LT Std" charset="0"/>
              </a:rPr>
              <a:t>external HPC facilities for processing</a:t>
            </a:r>
          </a:p>
        </p:txBody>
      </p:sp>
      <p:pic>
        <p:nvPicPr>
          <p:cNvPr id="10245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476750"/>
            <a:ext cx="8382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Box 14"/>
          <p:cNvSpPr txBox="1">
            <a:spLocks noChangeArrowheads="1"/>
          </p:cNvSpPr>
          <p:nvPr/>
        </p:nvSpPr>
        <p:spPr bwMode="auto">
          <a:xfrm>
            <a:off x="533400" y="2297113"/>
            <a:ext cx="40386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400" dirty="0" smtClean="0">
                <a:solidFill>
                  <a:srgbClr val="25468D"/>
                </a:solidFill>
                <a:latin typeface="Helvetica LT Std" pitchFamily="34" charset="0"/>
                <a:ea typeface="+mn-ea"/>
              </a:rPr>
              <a:t>In conjunction with B2SAFE, </a:t>
            </a:r>
            <a:r>
              <a:rPr lang="en-US" altLang="en-US" sz="1400" b="1" dirty="0" smtClean="0">
                <a:solidFill>
                  <a:srgbClr val="25468D"/>
                </a:solidFill>
                <a:latin typeface="Helvetica LT Std" pitchFamily="34" charset="0"/>
                <a:ea typeface="+mn-ea"/>
              </a:rPr>
              <a:t>replicate community data sets, ingesting</a:t>
            </a:r>
            <a:r>
              <a:rPr lang="en-US" altLang="en-US" sz="1400" b="1" spc="300" dirty="0" smtClean="0">
                <a:solidFill>
                  <a:srgbClr val="25468D"/>
                </a:solidFill>
                <a:latin typeface="Helvetica LT Std" pitchFamily="34" charset="0"/>
                <a:ea typeface="+mn-ea"/>
              </a:rPr>
              <a:t> </a:t>
            </a:r>
            <a:r>
              <a:rPr lang="en-US" altLang="en-US" sz="1400" b="1" dirty="0" smtClean="0">
                <a:solidFill>
                  <a:srgbClr val="25468D"/>
                </a:solidFill>
                <a:latin typeface="Helvetica LT Std" pitchFamily="34" charset="0"/>
                <a:ea typeface="+mn-ea"/>
              </a:rPr>
              <a:t>them</a:t>
            </a:r>
            <a:r>
              <a:rPr lang="en-US" altLang="en-US" sz="1400" dirty="0" smtClean="0">
                <a:solidFill>
                  <a:srgbClr val="25468D"/>
                </a:solidFill>
                <a:latin typeface="Helvetica LT Std" pitchFamily="34" charset="0"/>
                <a:ea typeface="+mn-ea"/>
              </a:rPr>
              <a:t> onto EUDAT storage resources for long-term preservation</a:t>
            </a:r>
            <a:endParaRPr lang="en-US" altLang="en-US" sz="1400" b="1" dirty="0" smtClean="0">
              <a:solidFill>
                <a:srgbClr val="25468D"/>
              </a:solidFill>
              <a:latin typeface="Helvetica LT Std" pitchFamily="34" charset="0"/>
              <a:ea typeface="+mn-ea"/>
            </a:endParaRPr>
          </a:p>
        </p:txBody>
      </p:sp>
      <p:pic>
        <p:nvPicPr>
          <p:cNvPr id="1024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3389313"/>
            <a:ext cx="2651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extBox 18"/>
          <p:cNvSpPr txBox="1">
            <a:spLocks noChangeArrowheads="1"/>
          </p:cNvSpPr>
          <p:nvPr/>
        </p:nvSpPr>
        <p:spPr bwMode="auto">
          <a:xfrm>
            <a:off x="533400" y="3343275"/>
            <a:ext cx="403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25468D"/>
                </a:solidFill>
                <a:latin typeface="Helvetica LT Std" charset="0"/>
              </a:rPr>
              <a:t>Ingest computation results </a:t>
            </a:r>
            <a:r>
              <a:rPr lang="en-US" sz="1400">
                <a:solidFill>
                  <a:srgbClr val="25468D"/>
                </a:solidFill>
                <a:latin typeface="Helvetica LT Std" charset="0"/>
              </a:rPr>
              <a:t>into the EUDAT infrastructure </a:t>
            </a:r>
          </a:p>
        </p:txBody>
      </p:sp>
      <p:sp>
        <p:nvSpPr>
          <p:cNvPr id="10249" name="TextBox 34"/>
          <p:cNvSpPr txBox="1">
            <a:spLocks noChangeArrowheads="1"/>
          </p:cNvSpPr>
          <p:nvPr/>
        </p:nvSpPr>
        <p:spPr bwMode="auto">
          <a:xfrm>
            <a:off x="152400" y="165100"/>
            <a:ext cx="4419600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25468D"/>
                </a:solidFill>
                <a:latin typeface="Helvetica LT Std" charset="0"/>
              </a:rPr>
              <a:t>B2STAGE is a </a:t>
            </a:r>
            <a:r>
              <a:rPr lang="en-US" sz="1400" b="1">
                <a:solidFill>
                  <a:srgbClr val="25468D"/>
                </a:solidFill>
                <a:latin typeface="Helvetica LT Std" charset="0"/>
              </a:rPr>
              <a:t>reliable, efficient, light-weight and easy-to-use</a:t>
            </a:r>
            <a:r>
              <a:rPr lang="en-US" sz="1400">
                <a:solidFill>
                  <a:srgbClr val="25468D"/>
                </a:solidFill>
                <a:latin typeface="Helvetica LT Std" charset="0"/>
              </a:rPr>
              <a:t> service to </a:t>
            </a:r>
            <a:r>
              <a:rPr lang="en-US" sz="1400" b="1">
                <a:solidFill>
                  <a:srgbClr val="25468D"/>
                </a:solidFill>
                <a:latin typeface="Helvetica LT Std" charset="0"/>
              </a:rPr>
              <a:t>transfer research data sets </a:t>
            </a:r>
            <a:r>
              <a:rPr lang="en-US" sz="1400">
                <a:solidFill>
                  <a:srgbClr val="25468D"/>
                </a:solidFill>
                <a:latin typeface="Helvetica LT Std" charset="0"/>
              </a:rPr>
              <a:t>between EUDAT storage resources and high-performance computing (HPC) workspaces. </a:t>
            </a:r>
          </a:p>
          <a:p>
            <a:pPr eaLnBrk="1" hangingPunct="1">
              <a:lnSpc>
                <a:spcPct val="150000"/>
              </a:lnSpc>
            </a:pPr>
            <a:r>
              <a:rPr lang="en-US" sz="1400" b="1">
                <a:solidFill>
                  <a:srgbClr val="25468D"/>
                </a:solidFill>
                <a:latin typeface="Helvetica LT Std" charset="0"/>
              </a:rPr>
              <a:t>The service allows users to:</a:t>
            </a:r>
          </a:p>
        </p:txBody>
      </p:sp>
      <p:pic>
        <p:nvPicPr>
          <p:cNvPr id="10250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4019550"/>
            <a:ext cx="2651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TextBox 18"/>
          <p:cNvSpPr txBox="1">
            <a:spLocks noChangeArrowheads="1"/>
          </p:cNvSpPr>
          <p:nvPr/>
        </p:nvSpPr>
        <p:spPr bwMode="auto">
          <a:xfrm>
            <a:off x="533400" y="3952875"/>
            <a:ext cx="403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25468D"/>
                </a:solidFill>
                <a:latin typeface="Helvetica LT Std" charset="0"/>
              </a:rPr>
              <a:t>Access data through a </a:t>
            </a:r>
            <a:r>
              <a:rPr lang="en-US" sz="1400" b="1">
                <a:solidFill>
                  <a:srgbClr val="25468D"/>
                </a:solidFill>
                <a:latin typeface="Helvetica LT Std" charset="0"/>
              </a:rPr>
              <a:t>RESTful HTTP interface</a:t>
            </a:r>
            <a:r>
              <a:rPr lang="en-US" sz="1400">
                <a:solidFill>
                  <a:srgbClr val="25468D"/>
                </a:solidFill>
                <a:latin typeface="Helvetica LT Std" charset="0"/>
              </a:rPr>
              <a:t> (in progress)</a:t>
            </a:r>
          </a:p>
        </p:txBody>
      </p:sp>
      <p:pic>
        <p:nvPicPr>
          <p:cNvPr id="1025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23950"/>
            <a:ext cx="4194175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3" name="TextBox 15"/>
          <p:cNvSpPr txBox="1">
            <a:spLocks noChangeArrowheads="1"/>
          </p:cNvSpPr>
          <p:nvPr/>
        </p:nvSpPr>
        <p:spPr bwMode="auto">
          <a:xfrm>
            <a:off x="7467600" y="908050"/>
            <a:ext cx="152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23589C"/>
                </a:solidFill>
                <a:latin typeface="Helvetica LT Std" charset="0"/>
              </a:rPr>
              <a:t>eudat.eu/b2stage</a:t>
            </a:r>
          </a:p>
        </p:txBody>
      </p:sp>
      <p:pic>
        <p:nvPicPr>
          <p:cNvPr id="10254" name="Picture 6" descr="C:\Users\lbermude\Documents\Laura\eudat\conference\3rd-conference\poster-services\b2stage\presentacion\B2STAGE_payoff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9550"/>
            <a:ext cx="4343400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6442</TotalTime>
  <Words>890</Words>
  <Application>Microsoft Macintosh PowerPoint</Application>
  <PresentationFormat>On-screen Show (16:9)</PresentationFormat>
  <Paragraphs>147</Paragraphs>
  <Slides>18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B2SERVICES</vt:lpstr>
      <vt:lpstr>PowerPoint Presentation</vt:lpstr>
      <vt:lpstr>Who can use EUDAT service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ALEPH use case</vt:lpstr>
      <vt:lpstr>The ALEPH Picture</vt:lpstr>
      <vt:lpstr>VPH use case</vt:lpstr>
      <vt:lpstr>DRIHM Bridge between citizen and community scientists</vt:lpstr>
      <vt:lpstr>EUDAT2020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lbermude</dc:creator>
  <cp:lastModifiedBy>Mark van de Sanden</cp:lastModifiedBy>
  <cp:revision>96</cp:revision>
  <dcterms:created xsi:type="dcterms:W3CDTF">2012-07-03T11:28:20Z</dcterms:created>
  <dcterms:modified xsi:type="dcterms:W3CDTF">2015-01-23T06:58:18Z</dcterms:modified>
</cp:coreProperties>
</file>