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5"/>
    <p:sldMasterId id="2147483815" r:id="rId6"/>
  </p:sldMasterIdLst>
  <p:notesMasterIdLst>
    <p:notesMasterId r:id="rId20"/>
  </p:notesMasterIdLst>
  <p:handoutMasterIdLst>
    <p:handoutMasterId r:id="rId21"/>
  </p:handoutMasterIdLst>
  <p:sldIdLst>
    <p:sldId id="323" r:id="rId7"/>
    <p:sldId id="325" r:id="rId8"/>
    <p:sldId id="331" r:id="rId9"/>
    <p:sldId id="334" r:id="rId10"/>
    <p:sldId id="335" r:id="rId11"/>
    <p:sldId id="337" r:id="rId12"/>
    <p:sldId id="338" r:id="rId13"/>
    <p:sldId id="324" r:id="rId14"/>
    <p:sldId id="326" r:id="rId15"/>
    <p:sldId id="327" r:id="rId16"/>
    <p:sldId id="328" r:id="rId17"/>
    <p:sldId id="329" r:id="rId18"/>
    <p:sldId id="336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C"/>
    <a:srgbClr val="008080"/>
    <a:srgbClr val="C0C0C0"/>
    <a:srgbClr val="574500"/>
    <a:srgbClr val="221644"/>
    <a:srgbClr val="004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87077" autoAdjust="0"/>
  </p:normalViewPr>
  <p:slideViewPr>
    <p:cSldViewPr>
      <p:cViewPr varScale="1">
        <p:scale>
          <a:sx n="83" d="100"/>
          <a:sy n="83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5D054-6E50-3E47-9429-56F54AB87C80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0"/>
      <dgm:spPr/>
    </dgm:pt>
    <dgm:pt modelId="{C98ADB14-AAAA-D145-8037-919A12B095E2}">
      <dgm:prSet phldrT="[Text]" phldr="1"/>
      <dgm:spPr/>
      <dgm:t>
        <a:bodyPr/>
        <a:lstStyle/>
        <a:p>
          <a:endParaRPr lang="en-US" dirty="0"/>
        </a:p>
      </dgm:t>
    </dgm:pt>
    <dgm:pt modelId="{BC00E418-D852-974D-B5DC-D44946100D27}" type="parTrans" cxnId="{E7BED10D-B1A7-C444-A2F1-05D8576C0C6D}">
      <dgm:prSet/>
      <dgm:spPr/>
      <dgm:t>
        <a:bodyPr/>
        <a:lstStyle/>
        <a:p>
          <a:endParaRPr lang="en-US"/>
        </a:p>
      </dgm:t>
    </dgm:pt>
    <dgm:pt modelId="{2A9D4A35-9FFB-D241-8206-4BA7E48451A8}" type="sibTrans" cxnId="{E7BED10D-B1A7-C444-A2F1-05D8576C0C6D}">
      <dgm:prSet/>
      <dgm:spPr/>
      <dgm:t>
        <a:bodyPr/>
        <a:lstStyle/>
        <a:p>
          <a:endParaRPr lang="en-US"/>
        </a:p>
      </dgm:t>
    </dgm:pt>
    <dgm:pt modelId="{93ECA5A0-32B8-EA46-B36D-09B900A1EECD}">
      <dgm:prSet phldrT="[Text]" phldr="1"/>
      <dgm:spPr/>
      <dgm:t>
        <a:bodyPr/>
        <a:lstStyle/>
        <a:p>
          <a:endParaRPr lang="en-US" dirty="0"/>
        </a:p>
      </dgm:t>
    </dgm:pt>
    <dgm:pt modelId="{4AFC0052-D29A-6A48-B3F3-6C1A46FBCC80}" type="parTrans" cxnId="{612CB133-81DB-1340-83AE-F9615AC0660D}">
      <dgm:prSet/>
      <dgm:spPr/>
      <dgm:t>
        <a:bodyPr/>
        <a:lstStyle/>
        <a:p>
          <a:endParaRPr lang="en-US"/>
        </a:p>
      </dgm:t>
    </dgm:pt>
    <dgm:pt modelId="{6892D9E9-7EDE-F448-9032-6E449A2A9B00}" type="sibTrans" cxnId="{612CB133-81DB-1340-83AE-F9615AC0660D}">
      <dgm:prSet/>
      <dgm:spPr/>
      <dgm:t>
        <a:bodyPr/>
        <a:lstStyle/>
        <a:p>
          <a:endParaRPr lang="en-US"/>
        </a:p>
      </dgm:t>
    </dgm:pt>
    <dgm:pt modelId="{1750198F-B61B-164F-9DFF-C02D2356B911}">
      <dgm:prSet phldrT="[Text]" phldr="1"/>
      <dgm:spPr/>
      <dgm:t>
        <a:bodyPr/>
        <a:lstStyle/>
        <a:p>
          <a:endParaRPr lang="en-US" dirty="0"/>
        </a:p>
      </dgm:t>
    </dgm:pt>
    <dgm:pt modelId="{D8BD454A-EBF3-1B4F-BB46-F77133A1CDDA}" type="sibTrans" cxnId="{2021F45F-C790-1849-A66E-6E128ED654DB}">
      <dgm:prSet/>
      <dgm:spPr/>
      <dgm:t>
        <a:bodyPr/>
        <a:lstStyle/>
        <a:p>
          <a:endParaRPr lang="en-US"/>
        </a:p>
      </dgm:t>
    </dgm:pt>
    <dgm:pt modelId="{DFE446EA-D767-A740-BA34-3B14A29FF775}" type="parTrans" cxnId="{2021F45F-C790-1849-A66E-6E128ED654DB}">
      <dgm:prSet/>
      <dgm:spPr/>
      <dgm:t>
        <a:bodyPr/>
        <a:lstStyle/>
        <a:p>
          <a:endParaRPr lang="en-US"/>
        </a:p>
      </dgm:t>
    </dgm:pt>
    <dgm:pt modelId="{D8C8EE38-BA15-0943-B1ED-BF4137853498}" type="pres">
      <dgm:prSet presAssocID="{ECE5D054-6E50-3E47-9429-56F54AB87C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C3701C-3849-F045-A874-1D4858AE3FB8}" type="pres">
      <dgm:prSet presAssocID="{C98ADB14-AAAA-D145-8037-919A12B095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FF2047CA-07C9-E24F-BA3D-3562021831E3}" type="pres">
      <dgm:prSet presAssocID="{C98ADB14-AAAA-D145-8037-919A12B095E2}" presName="gear1srcNode" presStyleLbl="node1" presStyleIdx="0" presStyleCnt="3"/>
      <dgm:spPr/>
    </dgm:pt>
    <dgm:pt modelId="{4D944ABD-1DB9-9A4F-80D4-5FB39BA4AD09}" type="pres">
      <dgm:prSet presAssocID="{C98ADB14-AAAA-D145-8037-919A12B095E2}" presName="gear1dstNode" presStyleLbl="node1" presStyleIdx="0" presStyleCnt="3"/>
      <dgm:spPr/>
    </dgm:pt>
    <dgm:pt modelId="{31332C8C-67A1-B847-8377-0854306AA2A4}" type="pres">
      <dgm:prSet presAssocID="{1750198F-B61B-164F-9DFF-C02D2356B9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83338-D1AC-9C44-9528-B42F3FB7C405}" type="pres">
      <dgm:prSet presAssocID="{1750198F-B61B-164F-9DFF-C02D2356B911}" presName="gear2srcNode" presStyleLbl="node1" presStyleIdx="1" presStyleCnt="3"/>
      <dgm:spPr/>
    </dgm:pt>
    <dgm:pt modelId="{3D6FF438-B45F-0243-85CF-7E7ED851D084}" type="pres">
      <dgm:prSet presAssocID="{1750198F-B61B-164F-9DFF-C02D2356B911}" presName="gear2dstNode" presStyleLbl="node1" presStyleIdx="1" presStyleCnt="3"/>
      <dgm:spPr/>
    </dgm:pt>
    <dgm:pt modelId="{59F3295D-88E0-DB4B-BF86-CC7F121C9566}" type="pres">
      <dgm:prSet presAssocID="{93ECA5A0-32B8-EA46-B36D-09B900A1EECD}" presName="gear3" presStyleLbl="node1" presStyleIdx="2" presStyleCnt="3"/>
      <dgm:spPr/>
    </dgm:pt>
    <dgm:pt modelId="{1DF41E74-70AA-894F-A75F-FFF99CDD2525}" type="pres">
      <dgm:prSet presAssocID="{93ECA5A0-32B8-EA46-B36D-09B900A1EEC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FEAD7A-A750-0E46-B391-448E4EA5BF08}" type="pres">
      <dgm:prSet presAssocID="{93ECA5A0-32B8-EA46-B36D-09B900A1EECD}" presName="gear3srcNode" presStyleLbl="node1" presStyleIdx="2" presStyleCnt="3"/>
      <dgm:spPr/>
    </dgm:pt>
    <dgm:pt modelId="{4F842FA9-0B7E-D140-9E60-B8C3164E0A13}" type="pres">
      <dgm:prSet presAssocID="{93ECA5A0-32B8-EA46-B36D-09B900A1EECD}" presName="gear3dstNode" presStyleLbl="node1" presStyleIdx="2" presStyleCnt="3"/>
      <dgm:spPr/>
    </dgm:pt>
    <dgm:pt modelId="{71E6B15A-A8BD-F74A-A629-6A247D320E87}" type="pres">
      <dgm:prSet presAssocID="{2A9D4A35-9FFB-D241-8206-4BA7E48451A8}" presName="connector1" presStyleLbl="sibTrans2D1" presStyleIdx="0" presStyleCnt="3"/>
      <dgm:spPr/>
    </dgm:pt>
    <dgm:pt modelId="{B32EF4D9-B1EC-C443-AB9B-36152F3A4525}" type="pres">
      <dgm:prSet presAssocID="{D8BD454A-EBF3-1B4F-BB46-F77133A1CDDA}" presName="connector2" presStyleLbl="sibTrans2D1" presStyleIdx="1" presStyleCnt="3"/>
      <dgm:spPr/>
    </dgm:pt>
    <dgm:pt modelId="{4F55D292-B13C-7B4C-90DC-1D308853240B}" type="pres">
      <dgm:prSet presAssocID="{6892D9E9-7EDE-F448-9032-6E449A2A9B00}" presName="connector3" presStyleLbl="sibTrans2D1" presStyleIdx="2" presStyleCnt="3"/>
      <dgm:spPr/>
    </dgm:pt>
  </dgm:ptLst>
  <dgm:cxnLst>
    <dgm:cxn modelId="{612CB133-81DB-1340-83AE-F9615AC0660D}" srcId="{ECE5D054-6E50-3E47-9429-56F54AB87C80}" destId="{93ECA5A0-32B8-EA46-B36D-09B900A1EECD}" srcOrd="2" destOrd="0" parTransId="{4AFC0052-D29A-6A48-B3F3-6C1A46FBCC80}" sibTransId="{6892D9E9-7EDE-F448-9032-6E449A2A9B00}"/>
    <dgm:cxn modelId="{4B1D3FDF-BFD1-A446-B4BA-95849EFBF362}" type="presOf" srcId="{2A9D4A35-9FFB-D241-8206-4BA7E48451A8}" destId="{71E6B15A-A8BD-F74A-A629-6A247D320E87}" srcOrd="0" destOrd="0" presId="urn:microsoft.com/office/officeart/2005/8/layout/gear1"/>
    <dgm:cxn modelId="{7B94EE8A-9E70-0D43-9454-71C27F60F906}" type="presOf" srcId="{1750198F-B61B-164F-9DFF-C02D2356B911}" destId="{31332C8C-67A1-B847-8377-0854306AA2A4}" srcOrd="0" destOrd="0" presId="urn:microsoft.com/office/officeart/2005/8/layout/gear1"/>
    <dgm:cxn modelId="{9A8AD679-39FF-7845-90BC-8EC0C14D0379}" type="presOf" srcId="{D8BD454A-EBF3-1B4F-BB46-F77133A1CDDA}" destId="{B32EF4D9-B1EC-C443-AB9B-36152F3A4525}" srcOrd="0" destOrd="0" presId="urn:microsoft.com/office/officeart/2005/8/layout/gear1"/>
    <dgm:cxn modelId="{D021F834-35CC-2B4C-A5CE-D32EA488994D}" type="presOf" srcId="{C98ADB14-AAAA-D145-8037-919A12B095E2}" destId="{4D944ABD-1DB9-9A4F-80D4-5FB39BA4AD09}" srcOrd="2" destOrd="0" presId="urn:microsoft.com/office/officeart/2005/8/layout/gear1"/>
    <dgm:cxn modelId="{BD334C30-1EE0-B54F-9AF2-93DBFC7C8B9B}" type="presOf" srcId="{ECE5D054-6E50-3E47-9429-56F54AB87C80}" destId="{D8C8EE38-BA15-0943-B1ED-BF4137853498}" srcOrd="0" destOrd="0" presId="urn:microsoft.com/office/officeart/2005/8/layout/gear1"/>
    <dgm:cxn modelId="{D88C4BA7-D211-0E4D-B842-3ECD2EACCC64}" type="presOf" srcId="{1750198F-B61B-164F-9DFF-C02D2356B911}" destId="{37683338-D1AC-9C44-9528-B42F3FB7C405}" srcOrd="1" destOrd="0" presId="urn:microsoft.com/office/officeart/2005/8/layout/gear1"/>
    <dgm:cxn modelId="{8612E608-221A-B34A-8019-7CC22D95CEE7}" type="presOf" srcId="{93ECA5A0-32B8-EA46-B36D-09B900A1EECD}" destId="{1DF41E74-70AA-894F-A75F-FFF99CDD2525}" srcOrd="1" destOrd="0" presId="urn:microsoft.com/office/officeart/2005/8/layout/gear1"/>
    <dgm:cxn modelId="{AC65271D-2988-6F46-8235-3AA334668BF2}" type="presOf" srcId="{93ECA5A0-32B8-EA46-B36D-09B900A1EECD}" destId="{59F3295D-88E0-DB4B-BF86-CC7F121C9566}" srcOrd="0" destOrd="0" presId="urn:microsoft.com/office/officeart/2005/8/layout/gear1"/>
    <dgm:cxn modelId="{E7BED10D-B1A7-C444-A2F1-05D8576C0C6D}" srcId="{ECE5D054-6E50-3E47-9429-56F54AB87C80}" destId="{C98ADB14-AAAA-D145-8037-919A12B095E2}" srcOrd="0" destOrd="0" parTransId="{BC00E418-D852-974D-B5DC-D44946100D27}" sibTransId="{2A9D4A35-9FFB-D241-8206-4BA7E48451A8}"/>
    <dgm:cxn modelId="{601162B7-9185-FD41-B939-59D67721BC17}" type="presOf" srcId="{1750198F-B61B-164F-9DFF-C02D2356B911}" destId="{3D6FF438-B45F-0243-85CF-7E7ED851D084}" srcOrd="2" destOrd="0" presId="urn:microsoft.com/office/officeart/2005/8/layout/gear1"/>
    <dgm:cxn modelId="{F2B41C2D-471D-4540-AD22-7EE40439356A}" type="presOf" srcId="{C98ADB14-AAAA-D145-8037-919A12B095E2}" destId="{B0C3701C-3849-F045-A874-1D4858AE3FB8}" srcOrd="0" destOrd="0" presId="urn:microsoft.com/office/officeart/2005/8/layout/gear1"/>
    <dgm:cxn modelId="{AE7D1DF5-E0F5-4F4F-8EB2-B690F4000579}" type="presOf" srcId="{93ECA5A0-32B8-EA46-B36D-09B900A1EECD}" destId="{75FEAD7A-A750-0E46-B391-448E4EA5BF08}" srcOrd="2" destOrd="0" presId="urn:microsoft.com/office/officeart/2005/8/layout/gear1"/>
    <dgm:cxn modelId="{C79616A6-C2A0-7E45-A834-B978074B61AB}" type="presOf" srcId="{C98ADB14-AAAA-D145-8037-919A12B095E2}" destId="{FF2047CA-07C9-E24F-BA3D-3562021831E3}" srcOrd="1" destOrd="0" presId="urn:microsoft.com/office/officeart/2005/8/layout/gear1"/>
    <dgm:cxn modelId="{536845A4-8C85-5346-BED0-753A473F18B5}" type="presOf" srcId="{6892D9E9-7EDE-F448-9032-6E449A2A9B00}" destId="{4F55D292-B13C-7B4C-90DC-1D308853240B}" srcOrd="0" destOrd="0" presId="urn:microsoft.com/office/officeart/2005/8/layout/gear1"/>
    <dgm:cxn modelId="{2021F45F-C790-1849-A66E-6E128ED654DB}" srcId="{ECE5D054-6E50-3E47-9429-56F54AB87C80}" destId="{1750198F-B61B-164F-9DFF-C02D2356B911}" srcOrd="1" destOrd="0" parTransId="{DFE446EA-D767-A740-BA34-3B14A29FF775}" sibTransId="{D8BD454A-EBF3-1B4F-BB46-F77133A1CDDA}"/>
    <dgm:cxn modelId="{34B52E54-5236-2D4C-8E08-CE1217117D5F}" type="presOf" srcId="{93ECA5A0-32B8-EA46-B36D-09B900A1EECD}" destId="{4F842FA9-0B7E-D140-9E60-B8C3164E0A13}" srcOrd="3" destOrd="0" presId="urn:microsoft.com/office/officeart/2005/8/layout/gear1"/>
    <dgm:cxn modelId="{F5D36941-31D5-2240-A4EB-17EF051E43C9}" type="presParOf" srcId="{D8C8EE38-BA15-0943-B1ED-BF4137853498}" destId="{B0C3701C-3849-F045-A874-1D4858AE3FB8}" srcOrd="0" destOrd="0" presId="urn:microsoft.com/office/officeart/2005/8/layout/gear1"/>
    <dgm:cxn modelId="{5507B5C1-B29B-CB47-9ECA-5F66B3587826}" type="presParOf" srcId="{D8C8EE38-BA15-0943-B1ED-BF4137853498}" destId="{FF2047CA-07C9-E24F-BA3D-3562021831E3}" srcOrd="1" destOrd="0" presId="urn:microsoft.com/office/officeart/2005/8/layout/gear1"/>
    <dgm:cxn modelId="{DD531262-4799-B54F-B7F5-70E70F9DA97F}" type="presParOf" srcId="{D8C8EE38-BA15-0943-B1ED-BF4137853498}" destId="{4D944ABD-1DB9-9A4F-80D4-5FB39BA4AD09}" srcOrd="2" destOrd="0" presId="urn:microsoft.com/office/officeart/2005/8/layout/gear1"/>
    <dgm:cxn modelId="{12FE52FD-B4AB-6C41-9A0B-FF0E6CBA2619}" type="presParOf" srcId="{D8C8EE38-BA15-0943-B1ED-BF4137853498}" destId="{31332C8C-67A1-B847-8377-0854306AA2A4}" srcOrd="3" destOrd="0" presId="urn:microsoft.com/office/officeart/2005/8/layout/gear1"/>
    <dgm:cxn modelId="{8D36FB5B-C522-3142-A884-47CCA98FFF31}" type="presParOf" srcId="{D8C8EE38-BA15-0943-B1ED-BF4137853498}" destId="{37683338-D1AC-9C44-9528-B42F3FB7C405}" srcOrd="4" destOrd="0" presId="urn:microsoft.com/office/officeart/2005/8/layout/gear1"/>
    <dgm:cxn modelId="{AAF264FA-F977-FD46-985B-6F6A2F661FEE}" type="presParOf" srcId="{D8C8EE38-BA15-0943-B1ED-BF4137853498}" destId="{3D6FF438-B45F-0243-85CF-7E7ED851D084}" srcOrd="5" destOrd="0" presId="urn:microsoft.com/office/officeart/2005/8/layout/gear1"/>
    <dgm:cxn modelId="{6A139696-235E-FB46-B7C7-098049794115}" type="presParOf" srcId="{D8C8EE38-BA15-0943-B1ED-BF4137853498}" destId="{59F3295D-88E0-DB4B-BF86-CC7F121C9566}" srcOrd="6" destOrd="0" presId="urn:microsoft.com/office/officeart/2005/8/layout/gear1"/>
    <dgm:cxn modelId="{22582B66-750A-A740-8665-BBE1362FBBB5}" type="presParOf" srcId="{D8C8EE38-BA15-0943-B1ED-BF4137853498}" destId="{1DF41E74-70AA-894F-A75F-FFF99CDD2525}" srcOrd="7" destOrd="0" presId="urn:microsoft.com/office/officeart/2005/8/layout/gear1"/>
    <dgm:cxn modelId="{BFE1CC3B-8FE6-AE42-9E1D-43176FF0E7F1}" type="presParOf" srcId="{D8C8EE38-BA15-0943-B1ED-BF4137853498}" destId="{75FEAD7A-A750-0E46-B391-448E4EA5BF08}" srcOrd="8" destOrd="0" presId="urn:microsoft.com/office/officeart/2005/8/layout/gear1"/>
    <dgm:cxn modelId="{C5F1EB99-9FB5-8046-B1A8-4887043AD864}" type="presParOf" srcId="{D8C8EE38-BA15-0943-B1ED-BF4137853498}" destId="{4F842FA9-0B7E-D140-9E60-B8C3164E0A13}" srcOrd="9" destOrd="0" presId="urn:microsoft.com/office/officeart/2005/8/layout/gear1"/>
    <dgm:cxn modelId="{C6455869-5865-564C-A792-316DCB85C640}" type="presParOf" srcId="{D8C8EE38-BA15-0943-B1ED-BF4137853498}" destId="{71E6B15A-A8BD-F74A-A629-6A247D320E87}" srcOrd="10" destOrd="0" presId="urn:microsoft.com/office/officeart/2005/8/layout/gear1"/>
    <dgm:cxn modelId="{7A05043B-C404-7E46-AA5F-CF38F5FA55DA}" type="presParOf" srcId="{D8C8EE38-BA15-0943-B1ED-BF4137853498}" destId="{B32EF4D9-B1EC-C443-AB9B-36152F3A4525}" srcOrd="11" destOrd="0" presId="urn:microsoft.com/office/officeart/2005/8/layout/gear1"/>
    <dgm:cxn modelId="{CAD9C43D-62F1-D048-AAE0-5C091176E1DF}" type="presParOf" srcId="{D8C8EE38-BA15-0943-B1ED-BF4137853498}" destId="{4F55D292-B13C-7B4C-90DC-1D30885324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5D054-6E50-3E47-9429-56F54AB87C80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0"/>
      <dgm:spPr/>
    </dgm:pt>
    <dgm:pt modelId="{C98ADB14-AAAA-D145-8037-919A12B095E2}">
      <dgm:prSet phldrT="[Text]" phldr="1"/>
      <dgm:spPr/>
      <dgm:t>
        <a:bodyPr/>
        <a:lstStyle/>
        <a:p>
          <a:endParaRPr lang="en-US" dirty="0"/>
        </a:p>
      </dgm:t>
    </dgm:pt>
    <dgm:pt modelId="{BC00E418-D852-974D-B5DC-D44946100D27}" type="parTrans" cxnId="{E7BED10D-B1A7-C444-A2F1-05D8576C0C6D}">
      <dgm:prSet/>
      <dgm:spPr/>
      <dgm:t>
        <a:bodyPr/>
        <a:lstStyle/>
        <a:p>
          <a:endParaRPr lang="en-US"/>
        </a:p>
      </dgm:t>
    </dgm:pt>
    <dgm:pt modelId="{2A9D4A35-9FFB-D241-8206-4BA7E48451A8}" type="sibTrans" cxnId="{E7BED10D-B1A7-C444-A2F1-05D8576C0C6D}">
      <dgm:prSet/>
      <dgm:spPr/>
      <dgm:t>
        <a:bodyPr/>
        <a:lstStyle/>
        <a:p>
          <a:endParaRPr lang="en-US"/>
        </a:p>
      </dgm:t>
    </dgm:pt>
    <dgm:pt modelId="{93ECA5A0-32B8-EA46-B36D-09B900A1EECD}">
      <dgm:prSet phldrT="[Text]" phldr="1"/>
      <dgm:spPr/>
      <dgm:t>
        <a:bodyPr/>
        <a:lstStyle/>
        <a:p>
          <a:endParaRPr lang="en-US"/>
        </a:p>
      </dgm:t>
    </dgm:pt>
    <dgm:pt modelId="{4AFC0052-D29A-6A48-B3F3-6C1A46FBCC80}" type="parTrans" cxnId="{612CB133-81DB-1340-83AE-F9615AC0660D}">
      <dgm:prSet/>
      <dgm:spPr/>
      <dgm:t>
        <a:bodyPr/>
        <a:lstStyle/>
        <a:p>
          <a:endParaRPr lang="en-US"/>
        </a:p>
      </dgm:t>
    </dgm:pt>
    <dgm:pt modelId="{6892D9E9-7EDE-F448-9032-6E449A2A9B00}" type="sibTrans" cxnId="{612CB133-81DB-1340-83AE-F9615AC0660D}">
      <dgm:prSet/>
      <dgm:spPr/>
      <dgm:t>
        <a:bodyPr/>
        <a:lstStyle/>
        <a:p>
          <a:endParaRPr lang="en-US"/>
        </a:p>
      </dgm:t>
    </dgm:pt>
    <dgm:pt modelId="{1750198F-B61B-164F-9DFF-C02D2356B911}">
      <dgm:prSet phldrT="[Text]" phldr="1"/>
      <dgm:spPr/>
      <dgm:t>
        <a:bodyPr/>
        <a:lstStyle/>
        <a:p>
          <a:endParaRPr lang="en-US" dirty="0"/>
        </a:p>
      </dgm:t>
    </dgm:pt>
    <dgm:pt modelId="{D8BD454A-EBF3-1B4F-BB46-F77133A1CDDA}" type="sibTrans" cxnId="{2021F45F-C790-1849-A66E-6E128ED654DB}">
      <dgm:prSet/>
      <dgm:spPr/>
      <dgm:t>
        <a:bodyPr/>
        <a:lstStyle/>
        <a:p>
          <a:endParaRPr lang="en-US"/>
        </a:p>
      </dgm:t>
    </dgm:pt>
    <dgm:pt modelId="{DFE446EA-D767-A740-BA34-3B14A29FF775}" type="parTrans" cxnId="{2021F45F-C790-1849-A66E-6E128ED654DB}">
      <dgm:prSet/>
      <dgm:spPr/>
      <dgm:t>
        <a:bodyPr/>
        <a:lstStyle/>
        <a:p>
          <a:endParaRPr lang="en-US"/>
        </a:p>
      </dgm:t>
    </dgm:pt>
    <dgm:pt modelId="{D8C8EE38-BA15-0943-B1ED-BF4137853498}" type="pres">
      <dgm:prSet presAssocID="{ECE5D054-6E50-3E47-9429-56F54AB87C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C3701C-3849-F045-A874-1D4858AE3FB8}" type="pres">
      <dgm:prSet presAssocID="{C98ADB14-AAAA-D145-8037-919A12B095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FF2047CA-07C9-E24F-BA3D-3562021831E3}" type="pres">
      <dgm:prSet presAssocID="{C98ADB14-AAAA-D145-8037-919A12B095E2}" presName="gear1srcNode" presStyleLbl="node1" presStyleIdx="0" presStyleCnt="3"/>
      <dgm:spPr/>
    </dgm:pt>
    <dgm:pt modelId="{4D944ABD-1DB9-9A4F-80D4-5FB39BA4AD09}" type="pres">
      <dgm:prSet presAssocID="{C98ADB14-AAAA-D145-8037-919A12B095E2}" presName="gear1dstNode" presStyleLbl="node1" presStyleIdx="0" presStyleCnt="3"/>
      <dgm:spPr/>
    </dgm:pt>
    <dgm:pt modelId="{31332C8C-67A1-B847-8377-0854306AA2A4}" type="pres">
      <dgm:prSet presAssocID="{1750198F-B61B-164F-9DFF-C02D2356B9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83338-D1AC-9C44-9528-B42F3FB7C405}" type="pres">
      <dgm:prSet presAssocID="{1750198F-B61B-164F-9DFF-C02D2356B911}" presName="gear2srcNode" presStyleLbl="node1" presStyleIdx="1" presStyleCnt="3"/>
      <dgm:spPr/>
    </dgm:pt>
    <dgm:pt modelId="{3D6FF438-B45F-0243-85CF-7E7ED851D084}" type="pres">
      <dgm:prSet presAssocID="{1750198F-B61B-164F-9DFF-C02D2356B911}" presName="gear2dstNode" presStyleLbl="node1" presStyleIdx="1" presStyleCnt="3"/>
      <dgm:spPr/>
    </dgm:pt>
    <dgm:pt modelId="{59F3295D-88E0-DB4B-BF86-CC7F121C9566}" type="pres">
      <dgm:prSet presAssocID="{93ECA5A0-32B8-EA46-B36D-09B900A1EECD}" presName="gear3" presStyleLbl="node1" presStyleIdx="2" presStyleCnt="3"/>
      <dgm:spPr/>
    </dgm:pt>
    <dgm:pt modelId="{1DF41E74-70AA-894F-A75F-FFF99CDD2525}" type="pres">
      <dgm:prSet presAssocID="{93ECA5A0-32B8-EA46-B36D-09B900A1EEC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FEAD7A-A750-0E46-B391-448E4EA5BF08}" type="pres">
      <dgm:prSet presAssocID="{93ECA5A0-32B8-EA46-B36D-09B900A1EECD}" presName="gear3srcNode" presStyleLbl="node1" presStyleIdx="2" presStyleCnt="3"/>
      <dgm:spPr/>
    </dgm:pt>
    <dgm:pt modelId="{4F842FA9-0B7E-D140-9E60-B8C3164E0A13}" type="pres">
      <dgm:prSet presAssocID="{93ECA5A0-32B8-EA46-B36D-09B900A1EECD}" presName="gear3dstNode" presStyleLbl="node1" presStyleIdx="2" presStyleCnt="3"/>
      <dgm:spPr/>
    </dgm:pt>
    <dgm:pt modelId="{71E6B15A-A8BD-F74A-A629-6A247D320E87}" type="pres">
      <dgm:prSet presAssocID="{2A9D4A35-9FFB-D241-8206-4BA7E48451A8}" presName="connector1" presStyleLbl="sibTrans2D1" presStyleIdx="0" presStyleCnt="3"/>
      <dgm:spPr/>
    </dgm:pt>
    <dgm:pt modelId="{B32EF4D9-B1EC-C443-AB9B-36152F3A4525}" type="pres">
      <dgm:prSet presAssocID="{D8BD454A-EBF3-1B4F-BB46-F77133A1CDDA}" presName="connector2" presStyleLbl="sibTrans2D1" presStyleIdx="1" presStyleCnt="3"/>
      <dgm:spPr/>
    </dgm:pt>
    <dgm:pt modelId="{4F55D292-B13C-7B4C-90DC-1D308853240B}" type="pres">
      <dgm:prSet presAssocID="{6892D9E9-7EDE-F448-9032-6E449A2A9B00}" presName="connector3" presStyleLbl="sibTrans2D1" presStyleIdx="2" presStyleCnt="3"/>
      <dgm:spPr/>
    </dgm:pt>
  </dgm:ptLst>
  <dgm:cxnLst>
    <dgm:cxn modelId="{71CEFC19-2863-0C4C-BEF7-C7A090DB776B}" type="presOf" srcId="{93ECA5A0-32B8-EA46-B36D-09B900A1EECD}" destId="{59F3295D-88E0-DB4B-BF86-CC7F121C9566}" srcOrd="0" destOrd="0" presId="urn:microsoft.com/office/officeart/2005/8/layout/gear1"/>
    <dgm:cxn modelId="{D0040441-1DBC-F640-87D3-814209F0F4D2}" type="presOf" srcId="{1750198F-B61B-164F-9DFF-C02D2356B911}" destId="{37683338-D1AC-9C44-9528-B42F3FB7C405}" srcOrd="1" destOrd="0" presId="urn:microsoft.com/office/officeart/2005/8/layout/gear1"/>
    <dgm:cxn modelId="{612CB133-81DB-1340-83AE-F9615AC0660D}" srcId="{ECE5D054-6E50-3E47-9429-56F54AB87C80}" destId="{93ECA5A0-32B8-EA46-B36D-09B900A1EECD}" srcOrd="2" destOrd="0" parTransId="{4AFC0052-D29A-6A48-B3F3-6C1A46FBCC80}" sibTransId="{6892D9E9-7EDE-F448-9032-6E449A2A9B00}"/>
    <dgm:cxn modelId="{1E2E8B28-7C41-9748-A973-735E33FEF932}" type="presOf" srcId="{1750198F-B61B-164F-9DFF-C02D2356B911}" destId="{31332C8C-67A1-B847-8377-0854306AA2A4}" srcOrd="0" destOrd="0" presId="urn:microsoft.com/office/officeart/2005/8/layout/gear1"/>
    <dgm:cxn modelId="{1D34A1B6-C7C1-274F-9635-FCB8FB5707AD}" type="presOf" srcId="{D8BD454A-EBF3-1B4F-BB46-F77133A1CDDA}" destId="{B32EF4D9-B1EC-C443-AB9B-36152F3A4525}" srcOrd="0" destOrd="0" presId="urn:microsoft.com/office/officeart/2005/8/layout/gear1"/>
    <dgm:cxn modelId="{E7BED10D-B1A7-C444-A2F1-05D8576C0C6D}" srcId="{ECE5D054-6E50-3E47-9429-56F54AB87C80}" destId="{C98ADB14-AAAA-D145-8037-919A12B095E2}" srcOrd="0" destOrd="0" parTransId="{BC00E418-D852-974D-B5DC-D44946100D27}" sibTransId="{2A9D4A35-9FFB-D241-8206-4BA7E48451A8}"/>
    <dgm:cxn modelId="{41DA8FF8-E774-064E-B3FC-6DA08FB448F9}" type="presOf" srcId="{1750198F-B61B-164F-9DFF-C02D2356B911}" destId="{3D6FF438-B45F-0243-85CF-7E7ED851D084}" srcOrd="2" destOrd="0" presId="urn:microsoft.com/office/officeart/2005/8/layout/gear1"/>
    <dgm:cxn modelId="{0640DA47-224A-EB46-B8C4-65EFA6B9C406}" type="presOf" srcId="{2A9D4A35-9FFB-D241-8206-4BA7E48451A8}" destId="{71E6B15A-A8BD-F74A-A629-6A247D320E87}" srcOrd="0" destOrd="0" presId="urn:microsoft.com/office/officeart/2005/8/layout/gear1"/>
    <dgm:cxn modelId="{A5DBE491-B54A-AE47-A404-4FB5E4E45DAD}" type="presOf" srcId="{93ECA5A0-32B8-EA46-B36D-09B900A1EECD}" destId="{4F842FA9-0B7E-D140-9E60-B8C3164E0A13}" srcOrd="3" destOrd="0" presId="urn:microsoft.com/office/officeart/2005/8/layout/gear1"/>
    <dgm:cxn modelId="{2CAC29C7-2995-1445-A04F-D9B1BCC00E2A}" type="presOf" srcId="{93ECA5A0-32B8-EA46-B36D-09B900A1EECD}" destId="{1DF41E74-70AA-894F-A75F-FFF99CDD2525}" srcOrd="1" destOrd="0" presId="urn:microsoft.com/office/officeart/2005/8/layout/gear1"/>
    <dgm:cxn modelId="{79009E42-B856-AF4B-A147-891AE0D568D7}" type="presOf" srcId="{C98ADB14-AAAA-D145-8037-919A12B095E2}" destId="{4D944ABD-1DB9-9A4F-80D4-5FB39BA4AD09}" srcOrd="2" destOrd="0" presId="urn:microsoft.com/office/officeart/2005/8/layout/gear1"/>
    <dgm:cxn modelId="{9FA66C51-7DD8-1144-8EEC-6D0ECECE52F2}" type="presOf" srcId="{93ECA5A0-32B8-EA46-B36D-09B900A1EECD}" destId="{75FEAD7A-A750-0E46-B391-448E4EA5BF08}" srcOrd="2" destOrd="0" presId="urn:microsoft.com/office/officeart/2005/8/layout/gear1"/>
    <dgm:cxn modelId="{92227CC1-1AEC-844C-A6E1-E7EEE6127771}" type="presOf" srcId="{C98ADB14-AAAA-D145-8037-919A12B095E2}" destId="{B0C3701C-3849-F045-A874-1D4858AE3FB8}" srcOrd="0" destOrd="0" presId="urn:microsoft.com/office/officeart/2005/8/layout/gear1"/>
    <dgm:cxn modelId="{FFD409D6-CDCC-994A-B5CC-ADCB407D1E70}" type="presOf" srcId="{C98ADB14-AAAA-D145-8037-919A12B095E2}" destId="{FF2047CA-07C9-E24F-BA3D-3562021831E3}" srcOrd="1" destOrd="0" presId="urn:microsoft.com/office/officeart/2005/8/layout/gear1"/>
    <dgm:cxn modelId="{430A51B3-313E-F94B-8412-359B6DE1C137}" type="presOf" srcId="{ECE5D054-6E50-3E47-9429-56F54AB87C80}" destId="{D8C8EE38-BA15-0943-B1ED-BF4137853498}" srcOrd="0" destOrd="0" presId="urn:microsoft.com/office/officeart/2005/8/layout/gear1"/>
    <dgm:cxn modelId="{9ED6A607-FEFA-AB4E-B3FB-179301D723B5}" type="presOf" srcId="{6892D9E9-7EDE-F448-9032-6E449A2A9B00}" destId="{4F55D292-B13C-7B4C-90DC-1D308853240B}" srcOrd="0" destOrd="0" presId="urn:microsoft.com/office/officeart/2005/8/layout/gear1"/>
    <dgm:cxn modelId="{2021F45F-C790-1849-A66E-6E128ED654DB}" srcId="{ECE5D054-6E50-3E47-9429-56F54AB87C80}" destId="{1750198F-B61B-164F-9DFF-C02D2356B911}" srcOrd="1" destOrd="0" parTransId="{DFE446EA-D767-A740-BA34-3B14A29FF775}" sibTransId="{D8BD454A-EBF3-1B4F-BB46-F77133A1CDDA}"/>
    <dgm:cxn modelId="{CDD9906D-EFAF-074E-8855-B344D3D40BF2}" type="presParOf" srcId="{D8C8EE38-BA15-0943-B1ED-BF4137853498}" destId="{B0C3701C-3849-F045-A874-1D4858AE3FB8}" srcOrd="0" destOrd="0" presId="urn:microsoft.com/office/officeart/2005/8/layout/gear1"/>
    <dgm:cxn modelId="{6B973914-9AE8-3C4B-8D53-019BCA8AD72A}" type="presParOf" srcId="{D8C8EE38-BA15-0943-B1ED-BF4137853498}" destId="{FF2047CA-07C9-E24F-BA3D-3562021831E3}" srcOrd="1" destOrd="0" presId="urn:microsoft.com/office/officeart/2005/8/layout/gear1"/>
    <dgm:cxn modelId="{AAE3D005-3506-B14F-87E4-1A958AE30EDB}" type="presParOf" srcId="{D8C8EE38-BA15-0943-B1ED-BF4137853498}" destId="{4D944ABD-1DB9-9A4F-80D4-5FB39BA4AD09}" srcOrd="2" destOrd="0" presId="urn:microsoft.com/office/officeart/2005/8/layout/gear1"/>
    <dgm:cxn modelId="{3A78BA89-DE88-A444-8AFC-050DFA03CAB3}" type="presParOf" srcId="{D8C8EE38-BA15-0943-B1ED-BF4137853498}" destId="{31332C8C-67A1-B847-8377-0854306AA2A4}" srcOrd="3" destOrd="0" presId="urn:microsoft.com/office/officeart/2005/8/layout/gear1"/>
    <dgm:cxn modelId="{482CB90C-8564-854F-816F-42993BAB27A9}" type="presParOf" srcId="{D8C8EE38-BA15-0943-B1ED-BF4137853498}" destId="{37683338-D1AC-9C44-9528-B42F3FB7C405}" srcOrd="4" destOrd="0" presId="urn:microsoft.com/office/officeart/2005/8/layout/gear1"/>
    <dgm:cxn modelId="{C99221DE-78C5-A94C-BC75-02DFC4E16A4D}" type="presParOf" srcId="{D8C8EE38-BA15-0943-B1ED-BF4137853498}" destId="{3D6FF438-B45F-0243-85CF-7E7ED851D084}" srcOrd="5" destOrd="0" presId="urn:microsoft.com/office/officeart/2005/8/layout/gear1"/>
    <dgm:cxn modelId="{11E342C9-7F27-BB4F-8048-180B5788F6C0}" type="presParOf" srcId="{D8C8EE38-BA15-0943-B1ED-BF4137853498}" destId="{59F3295D-88E0-DB4B-BF86-CC7F121C9566}" srcOrd="6" destOrd="0" presId="urn:microsoft.com/office/officeart/2005/8/layout/gear1"/>
    <dgm:cxn modelId="{AEC4333E-6683-0B4D-BDA9-2FC10B2A2FBC}" type="presParOf" srcId="{D8C8EE38-BA15-0943-B1ED-BF4137853498}" destId="{1DF41E74-70AA-894F-A75F-FFF99CDD2525}" srcOrd="7" destOrd="0" presId="urn:microsoft.com/office/officeart/2005/8/layout/gear1"/>
    <dgm:cxn modelId="{50A821A3-FA07-3D42-AA8C-586D7866F73B}" type="presParOf" srcId="{D8C8EE38-BA15-0943-B1ED-BF4137853498}" destId="{75FEAD7A-A750-0E46-B391-448E4EA5BF08}" srcOrd="8" destOrd="0" presId="urn:microsoft.com/office/officeart/2005/8/layout/gear1"/>
    <dgm:cxn modelId="{FCF46385-CF81-7940-9FF5-573C1EB30C9B}" type="presParOf" srcId="{D8C8EE38-BA15-0943-B1ED-BF4137853498}" destId="{4F842FA9-0B7E-D140-9E60-B8C3164E0A13}" srcOrd="9" destOrd="0" presId="urn:microsoft.com/office/officeart/2005/8/layout/gear1"/>
    <dgm:cxn modelId="{E99F2F49-438E-FC49-A85C-C2B278D0D10C}" type="presParOf" srcId="{D8C8EE38-BA15-0943-B1ED-BF4137853498}" destId="{71E6B15A-A8BD-F74A-A629-6A247D320E87}" srcOrd="10" destOrd="0" presId="urn:microsoft.com/office/officeart/2005/8/layout/gear1"/>
    <dgm:cxn modelId="{6CD0D21C-7986-5E4A-8F1C-133F5180F41F}" type="presParOf" srcId="{D8C8EE38-BA15-0943-B1ED-BF4137853498}" destId="{B32EF4D9-B1EC-C443-AB9B-36152F3A4525}" srcOrd="11" destOrd="0" presId="urn:microsoft.com/office/officeart/2005/8/layout/gear1"/>
    <dgm:cxn modelId="{19DCA00C-96EB-AF40-8A66-0DD9E1BFE3B9}" type="presParOf" srcId="{D8C8EE38-BA15-0943-B1ED-BF4137853498}" destId="{4F55D292-B13C-7B4C-90DC-1D30885324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3701C-3849-F045-A874-1D4858AE3FB8}">
      <dsp:nvSpPr>
        <dsp:cNvPr id="0" name=""/>
        <dsp:cNvSpPr/>
      </dsp:nvSpPr>
      <dsp:spPr>
        <a:xfrm>
          <a:off x="565504" y="525556"/>
          <a:ext cx="642347" cy="64234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94644" y="676023"/>
        <a:ext cx="384067" cy="330179"/>
      </dsp:txXfrm>
    </dsp:sp>
    <dsp:sp modelId="{31332C8C-67A1-B847-8377-0854306AA2A4}">
      <dsp:nvSpPr>
        <dsp:cNvPr id="0" name=""/>
        <dsp:cNvSpPr/>
      </dsp:nvSpPr>
      <dsp:spPr>
        <a:xfrm>
          <a:off x="191775" y="373729"/>
          <a:ext cx="467161" cy="4671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09384" y="492049"/>
        <a:ext cx="231943" cy="230521"/>
      </dsp:txXfrm>
    </dsp:sp>
    <dsp:sp modelId="{59F3295D-88E0-DB4B-BF86-CC7F121C9566}">
      <dsp:nvSpPr>
        <dsp:cNvPr id="0" name=""/>
        <dsp:cNvSpPr/>
      </dsp:nvSpPr>
      <dsp:spPr>
        <a:xfrm rot="20700000">
          <a:off x="453433" y="51435"/>
          <a:ext cx="457723" cy="45772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-20700000">
        <a:off x="553825" y="151827"/>
        <a:ext cx="256938" cy="256938"/>
      </dsp:txXfrm>
    </dsp:sp>
    <dsp:sp modelId="{71E6B15A-A8BD-F74A-A629-6A247D320E87}">
      <dsp:nvSpPr>
        <dsp:cNvPr id="0" name=""/>
        <dsp:cNvSpPr/>
      </dsp:nvSpPr>
      <dsp:spPr>
        <a:xfrm>
          <a:off x="488573" y="443010"/>
          <a:ext cx="822204" cy="822204"/>
        </a:xfrm>
        <a:prstGeom prst="circularArrow">
          <a:avLst>
            <a:gd name="adj1" fmla="val 4687"/>
            <a:gd name="adj2" fmla="val 299029"/>
            <a:gd name="adj3" fmla="val 2325796"/>
            <a:gd name="adj4" fmla="val 163598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2EF4D9-B1EC-C443-AB9B-36152F3A4525}">
      <dsp:nvSpPr>
        <dsp:cNvPr id="0" name=""/>
        <dsp:cNvSpPr/>
      </dsp:nvSpPr>
      <dsp:spPr>
        <a:xfrm>
          <a:off x="109042" y="283351"/>
          <a:ext cx="597382" cy="5973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55D292-B13C-7B4C-90DC-1D308853240B}">
      <dsp:nvSpPr>
        <dsp:cNvPr id="0" name=""/>
        <dsp:cNvSpPr/>
      </dsp:nvSpPr>
      <dsp:spPr>
        <a:xfrm>
          <a:off x="347557" y="-35835"/>
          <a:ext cx="644099" cy="6440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3701C-3849-F045-A874-1D4858AE3FB8}">
      <dsp:nvSpPr>
        <dsp:cNvPr id="0" name=""/>
        <dsp:cNvSpPr/>
      </dsp:nvSpPr>
      <dsp:spPr>
        <a:xfrm>
          <a:off x="565504" y="525556"/>
          <a:ext cx="642347" cy="64234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94644" y="676023"/>
        <a:ext cx="384067" cy="330179"/>
      </dsp:txXfrm>
    </dsp:sp>
    <dsp:sp modelId="{31332C8C-67A1-B847-8377-0854306AA2A4}">
      <dsp:nvSpPr>
        <dsp:cNvPr id="0" name=""/>
        <dsp:cNvSpPr/>
      </dsp:nvSpPr>
      <dsp:spPr>
        <a:xfrm>
          <a:off x="191775" y="373729"/>
          <a:ext cx="467161" cy="4671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09384" y="492049"/>
        <a:ext cx="231943" cy="230521"/>
      </dsp:txXfrm>
    </dsp:sp>
    <dsp:sp modelId="{59F3295D-88E0-DB4B-BF86-CC7F121C9566}">
      <dsp:nvSpPr>
        <dsp:cNvPr id="0" name=""/>
        <dsp:cNvSpPr/>
      </dsp:nvSpPr>
      <dsp:spPr>
        <a:xfrm rot="20700000">
          <a:off x="453433" y="51435"/>
          <a:ext cx="457723" cy="45772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20700000">
        <a:off x="553825" y="151827"/>
        <a:ext cx="256938" cy="256938"/>
      </dsp:txXfrm>
    </dsp:sp>
    <dsp:sp modelId="{71E6B15A-A8BD-F74A-A629-6A247D320E87}">
      <dsp:nvSpPr>
        <dsp:cNvPr id="0" name=""/>
        <dsp:cNvSpPr/>
      </dsp:nvSpPr>
      <dsp:spPr>
        <a:xfrm>
          <a:off x="488573" y="443010"/>
          <a:ext cx="822204" cy="822204"/>
        </a:xfrm>
        <a:prstGeom prst="circularArrow">
          <a:avLst>
            <a:gd name="adj1" fmla="val 4687"/>
            <a:gd name="adj2" fmla="val 299029"/>
            <a:gd name="adj3" fmla="val 2325796"/>
            <a:gd name="adj4" fmla="val 163598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2EF4D9-B1EC-C443-AB9B-36152F3A4525}">
      <dsp:nvSpPr>
        <dsp:cNvPr id="0" name=""/>
        <dsp:cNvSpPr/>
      </dsp:nvSpPr>
      <dsp:spPr>
        <a:xfrm>
          <a:off x="109042" y="283351"/>
          <a:ext cx="597382" cy="5973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55D292-B13C-7B4C-90DC-1D308853240B}">
      <dsp:nvSpPr>
        <dsp:cNvPr id="0" name=""/>
        <dsp:cNvSpPr/>
      </dsp:nvSpPr>
      <dsp:spPr>
        <a:xfrm>
          <a:off x="347557" y="-35835"/>
          <a:ext cx="644099" cy="6440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887CAA-F605-434D-A5F0-5B728562E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DADBDD1-DAD8-443E-B655-F95A22564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0FD6-CFA3-F04E-A54D-655FD12A65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99DA121-7643-FE43-BCC1-0444116EA91D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E8C085-A8BF-6D42-88BA-A896997A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9D2A74-5B0D-224D-830B-F890A59B9817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A41C3B-B6EE-084A-A93E-4C2C16E3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BB485E8-44C4-A347-B119-E28D7ED23397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1F0E07E-687A-A742-A817-50A3C50B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EDA8A3-7759-E64A-8023-6D4DDC5FF62D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659DC1-7820-7C47-935A-B3A28C42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5851A0-1D52-5E4F-B158-EF0BFF671371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B208F4-B8C3-AB4A-B477-862C7374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AA44D4B-27A1-114A-B66C-AFBC5B6CCDBA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52E885-1FBC-C443-8F93-7BC7DD44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3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4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0FD311-3FA3-6B4E-B001-11EACB5E6077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74750F-1E93-7C4B-A37F-BBBE48098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CF4C0B-C990-4846-911E-315E4EC2A230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5C44E51-AFE4-EF4E-A11D-C9D64BCE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E47D43-5E0E-E845-9E98-8845E433B251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84C9F7-C73A-6E49-BC24-F9A678A3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B9F0E9-A54A-094B-B349-4160427FE150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10C714-0A4B-AB4A-AF4F-16A6A8D7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9D9FF-D707-ED40-901F-F712C71EDB28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497045-9FEB-A443-A0DC-A421A56AE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5.emf"/><Relationship Id="rId14" Type="http://schemas.openxmlformats.org/officeDocument/2006/relationships/image" Target="../media/image6.emf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6204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14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1438"/>
            <a:ext cx="2071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WeNMR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04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GI-transparent.png"/>
          <p:cNvPicPr>
            <a:picLocks noChangeAspect="1"/>
          </p:cNvPicPr>
          <p:nvPr userDrawn="1"/>
        </p:nvPicPr>
        <p:blipFill>
          <a:blip r:embed="rId16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8" y="6455706"/>
            <a:ext cx="336261" cy="3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ter.solagna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524328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Compute and data services in EGI</a:t>
            </a:r>
            <a:endParaRPr lang="en-US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429000"/>
            <a:ext cx="6192688" cy="1343000"/>
          </a:xfrm>
        </p:spPr>
        <p:txBody>
          <a:bodyPr/>
          <a:lstStyle/>
          <a:p>
            <a:r>
              <a:rPr lang="en-US" sz="2800" dirty="0" smtClean="0"/>
              <a:t>Peter </a:t>
            </a:r>
            <a:r>
              <a:rPr lang="en-US" sz="2800" dirty="0" err="1" smtClean="0"/>
              <a:t>Solagna</a:t>
            </a:r>
            <a:endParaRPr lang="en-US" sz="2800" dirty="0" smtClean="0"/>
          </a:p>
          <a:p>
            <a:r>
              <a:rPr lang="en-GB" sz="2000" dirty="0"/>
              <a:t>Senior Operations </a:t>
            </a:r>
            <a:r>
              <a:rPr lang="en-GB" sz="2000" dirty="0" smtClean="0"/>
              <a:t>Manager</a:t>
            </a:r>
            <a:br>
              <a:rPr lang="en-GB" sz="2000" dirty="0" smtClean="0"/>
            </a:br>
            <a:r>
              <a:rPr lang="en-US" sz="2000" dirty="0" smtClean="0">
                <a:hlinkClick r:id="rId2"/>
              </a:rPr>
              <a:t>peter.solagna@egi.eu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Grid Infrastructure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transfer service</a:t>
            </a:r>
            <a:endParaRPr lang="en-US" dirty="0"/>
          </a:p>
        </p:txBody>
      </p:sp>
      <p:pic>
        <p:nvPicPr>
          <p:cNvPr id="4" name="Picture 3" descr="political-gray-white-world-map-thin-b1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585"/>
            <a:ext cx="9144000" cy="4231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5864790"/>
            <a:ext cx="3962400" cy="49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667019" y="2952750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9537" y="2899840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LYON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095281" y="3263902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67834" y="2899840"/>
            <a:ext cx="1085276" cy="89111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1357531" y="3263902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9804" y="2825759"/>
            <a:ext cx="104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FERMILab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142586" y="5257800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5104" y="520489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Sydney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508377" y="5543059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eparation 14"/>
          <p:cNvSpPr/>
          <p:nvPr/>
        </p:nvSpPr>
        <p:spPr>
          <a:xfrm>
            <a:off x="2676419" y="4926562"/>
            <a:ext cx="1981200" cy="1143001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09819" y="5231364"/>
            <a:ext cx="106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FTS3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4403" y="1608674"/>
            <a:ext cx="3372768" cy="3596216"/>
            <a:chOff x="1064403" y="1608674"/>
            <a:chExt cx="3372768" cy="3596216"/>
          </a:xfrm>
        </p:grpSpPr>
        <p:sp>
          <p:nvSpPr>
            <p:cNvPr id="18" name="Curved Left Arrow 17"/>
            <p:cNvSpPr/>
            <p:nvPr/>
          </p:nvSpPr>
          <p:spPr>
            <a:xfrm rot="16200000" flipV="1">
              <a:off x="2109764" y="563313"/>
              <a:ext cx="1282045" cy="337276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V="1">
              <a:off x="1373613" y="2911480"/>
              <a:ext cx="3596216" cy="99060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667019" y="2071970"/>
            <a:ext cx="5555918" cy="3132920"/>
            <a:chOff x="3667019" y="2071970"/>
            <a:chExt cx="5555918" cy="3132920"/>
          </a:xfrm>
        </p:grpSpPr>
        <p:sp>
          <p:nvSpPr>
            <p:cNvPr id="21" name="Curved Left Arrow 20"/>
            <p:cNvSpPr/>
            <p:nvPr/>
          </p:nvSpPr>
          <p:spPr>
            <a:xfrm rot="18173105">
              <a:off x="5957716" y="1078044"/>
              <a:ext cx="2271296" cy="4259147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667019" y="2307165"/>
              <a:ext cx="3841360" cy="289772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6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Location and Metadata Catalogues </a:t>
            </a:r>
          </a:p>
        </p:txBody>
      </p:sp>
      <p:pic>
        <p:nvPicPr>
          <p:cNvPr id="4" name="Picture 3" descr="political-gray-white-world-map-thin-b1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231711"/>
          </a:xfrm>
          <a:prstGeom prst="rect">
            <a:avLst/>
          </a:prstGeom>
        </p:spPr>
      </p:pic>
      <p:sp>
        <p:nvSpPr>
          <p:cNvPr id="5" name="Can 4"/>
          <p:cNvSpPr/>
          <p:nvPr/>
        </p:nvSpPr>
        <p:spPr>
          <a:xfrm>
            <a:off x="867834" y="2276479"/>
            <a:ext cx="1085276" cy="89111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5148051"/>
            <a:ext cx="3962400" cy="49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ertical Scroll 6"/>
          <p:cNvSpPr/>
          <p:nvPr/>
        </p:nvSpPr>
        <p:spPr>
          <a:xfrm>
            <a:off x="3468103" y="3872439"/>
            <a:ext cx="2511480" cy="1860550"/>
          </a:xfrm>
          <a:prstGeom prst="verticalScroll">
            <a:avLst>
              <a:gd name="adj" fmla="val 226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9679" y="3819524"/>
            <a:ext cx="863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LFC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1357531" y="2640541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667019" y="2329389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9804" y="2202398"/>
            <a:ext cx="104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FERMILab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537" y="2276479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LYON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7142586" y="4634439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55104" y="458152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Sydney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6705600" y="2510175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18118" y="2457265"/>
            <a:ext cx="653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Taipei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4095281" y="2640541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7063877" y="2835275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7508377" y="4919698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79537" y="4322397"/>
            <a:ext cx="1359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Logical FN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UUID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Location I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Location II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608669" y="2835277"/>
            <a:ext cx="2423270" cy="23127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3695264" y="3447428"/>
            <a:ext cx="2084422" cy="86011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67532" y="3093510"/>
            <a:ext cx="2187572" cy="205454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67532" y="5148051"/>
            <a:ext cx="2559473" cy="3746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federation</a:t>
            </a:r>
            <a:endParaRPr lang="en-US" dirty="0"/>
          </a:p>
        </p:txBody>
      </p:sp>
      <p:pic>
        <p:nvPicPr>
          <p:cNvPr id="4" name="Picture 3" descr="political-gray-white-world-map-thin-b1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42317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6266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Based on http/WebDAV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5864790"/>
            <a:ext cx="3962400" cy="49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eparation 6"/>
          <p:cNvSpPr/>
          <p:nvPr/>
        </p:nvSpPr>
        <p:spPr>
          <a:xfrm>
            <a:off x="366931" y="4114799"/>
            <a:ext cx="1981200" cy="1143001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867834" y="2899840"/>
            <a:ext cx="1085276" cy="89111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1357531" y="3263902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667019" y="2952750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9804" y="2825759"/>
            <a:ext cx="104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FERMILab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537" y="2899840"/>
            <a:ext cx="66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LYON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7142586" y="5257800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55104" y="520489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Sydney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6705600" y="3133536"/>
            <a:ext cx="1021405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18118" y="3080626"/>
            <a:ext cx="653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Taipei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4095281" y="3263902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>
            <a:off x="7063877" y="3458636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7508377" y="5543059"/>
            <a:ext cx="444500" cy="45296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2738" y="4296834"/>
            <a:ext cx="130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Dynamic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Federator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3848" y="5229200"/>
            <a:ext cx="3096344" cy="11358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google-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50" y="5444744"/>
            <a:ext cx="998131" cy="84009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10800000">
            <a:off x="2127254" y="4741335"/>
            <a:ext cx="1539766" cy="7713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169372" y="4384545"/>
            <a:ext cx="1986108" cy="13429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55581" y="3716869"/>
            <a:ext cx="2899523" cy="184516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652253180"/>
              </p:ext>
            </p:extLst>
          </p:nvPr>
        </p:nvGraphicFramePr>
        <p:xfrm>
          <a:off x="4716016" y="5229200"/>
          <a:ext cx="124780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810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r">
              <a:buNone/>
            </a:pPr>
            <a:r>
              <a:rPr lang="en-US" sz="2000" i="1" dirty="0" smtClean="0"/>
              <a:t>Slides ©: Peter </a:t>
            </a:r>
            <a:r>
              <a:rPr lang="en-US" sz="2000" i="1" dirty="0" err="1" smtClean="0"/>
              <a:t>Solagna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EGI.eu</a:t>
            </a:r>
            <a:r>
              <a:rPr lang="en-US" sz="2000" i="1" dirty="0" smtClean="0"/>
              <a:t>), </a:t>
            </a:r>
            <a:br>
              <a:rPr lang="en-US" sz="2000" i="1" dirty="0" smtClean="0"/>
            </a:br>
            <a:r>
              <a:rPr lang="en-US" sz="2000" i="1" dirty="0" err="1" smtClean="0"/>
              <a:t>Gergely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Sypos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EGI.eu</a:t>
            </a:r>
            <a:r>
              <a:rPr lang="en-US" sz="2000" i="1" dirty="0" smtClean="0"/>
              <a:t>), </a:t>
            </a:r>
            <a:r>
              <a:rPr lang="en-US" sz="2000" i="1" dirty="0"/>
              <a:t>Patrick </a:t>
            </a:r>
            <a:r>
              <a:rPr lang="en-US" sz="2000" i="1" dirty="0" err="1" smtClean="0"/>
              <a:t>Fuhrmann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Desy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875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HPC-HTC computing </a:t>
            </a:r>
            <a:r>
              <a:rPr lang="en-GB" sz="3600" dirty="0" smtClean="0"/>
              <a:t>landscape</a:t>
            </a:r>
            <a:endParaRPr lang="en-GB" sz="3600" dirty="0"/>
          </a:p>
        </p:txBody>
      </p:sp>
      <p:sp>
        <p:nvSpPr>
          <p:cNvPr id="3" name="Isosceles Triangle 2"/>
          <p:cNvSpPr/>
          <p:nvPr/>
        </p:nvSpPr>
        <p:spPr bwMode="auto">
          <a:xfrm>
            <a:off x="278748" y="1268760"/>
            <a:ext cx="6282952" cy="489654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123728" y="3284984"/>
            <a:ext cx="25922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2915816" y="2276872"/>
            <a:ext cx="956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+mj-lt"/>
              </a:rPr>
              <a:t>HPC</a:t>
            </a:r>
            <a:endParaRPr lang="en-GB" sz="3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6041" y="3573016"/>
            <a:ext cx="1798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solidFill>
                  <a:srgbClr val="000000"/>
                </a:solidFill>
                <a:latin typeface="+mj-lt"/>
              </a:rPr>
              <a:t>Cluster</a:t>
            </a:r>
            <a:br>
              <a:rPr lang="en-GB" sz="4400" dirty="0" smtClean="0">
                <a:solidFill>
                  <a:srgbClr val="000000"/>
                </a:solidFill>
                <a:latin typeface="+mj-lt"/>
              </a:rPr>
            </a:br>
            <a:r>
              <a:rPr lang="en-GB" sz="4400" dirty="0" smtClean="0">
                <a:solidFill>
                  <a:srgbClr val="000000"/>
                </a:solidFill>
                <a:latin typeface="+mj-lt"/>
              </a:rPr>
              <a:t>HTC</a:t>
            </a:r>
            <a:endParaRPr lang="en-GB" sz="4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7953" y="1584085"/>
            <a:ext cx="211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Massively parallel</a:t>
            </a:r>
            <a:br>
              <a:rPr lang="en-GB" sz="1600" dirty="0" smtClean="0">
                <a:solidFill>
                  <a:srgbClr val="404040"/>
                </a:solidFill>
                <a:latin typeface="+mj-lt"/>
              </a:rPr>
            </a:br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(e.g. MPI HPC)</a:t>
            </a:r>
          </a:p>
          <a:p>
            <a:r>
              <a:rPr lang="en-US" sz="1600" dirty="0" smtClean="0">
                <a:solidFill>
                  <a:srgbClr val="404040"/>
                </a:solidFill>
                <a:latin typeface="+mj-lt"/>
              </a:rPr>
              <a:t>1000+ connected cores</a:t>
            </a:r>
            <a:endParaRPr lang="en-GB" sz="16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46" y="1412776"/>
            <a:ext cx="2836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2563"/>
            <a:r>
              <a:rPr lang="en-GB" sz="2800" dirty="0" smtClean="0">
                <a:solidFill>
                  <a:srgbClr val="404040"/>
                </a:solidFill>
                <a:latin typeface="+mj-lt"/>
              </a:rPr>
              <a:t>PRACE (in Europe)</a:t>
            </a:r>
          </a:p>
          <a:p>
            <a:pPr indent="182563"/>
            <a:r>
              <a:rPr lang="en-GB" sz="2800" dirty="0" smtClean="0">
                <a:solidFill>
                  <a:srgbClr val="404040"/>
                </a:solidFill>
                <a:latin typeface="+mj-lt"/>
              </a:rPr>
              <a:t>XSEDE (in </a:t>
            </a:r>
            <a:r>
              <a:rPr lang="en-GB" sz="2800" dirty="0" smtClean="0">
                <a:solidFill>
                  <a:srgbClr val="404040"/>
                </a:solidFill>
                <a:latin typeface="+mj-lt"/>
              </a:rPr>
              <a:t>the US</a:t>
            </a:r>
            <a:r>
              <a:rPr lang="en-GB" sz="2800" dirty="0" smtClean="0">
                <a:solidFill>
                  <a:srgbClr val="404040"/>
                </a:solidFill>
                <a:latin typeface="+mj-lt"/>
              </a:rPr>
              <a:t>)</a:t>
            </a:r>
            <a:endParaRPr lang="en-GB" sz="28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17804" y="3852337"/>
            <a:ext cx="101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en-GB" sz="3200" smtClean="0">
                <a:solidFill>
                  <a:srgbClr val="404040"/>
                </a:solidFill>
                <a:latin typeface="+mj-lt"/>
              </a:rPr>
              <a:t>EGI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67744" y="5445224"/>
            <a:ext cx="2292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+mj-lt"/>
              </a:rPr>
              <a:t>Desktop grid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55576" y="5373216"/>
            <a:ext cx="52565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Group 195"/>
          <p:cNvGrpSpPr/>
          <p:nvPr/>
        </p:nvGrpSpPr>
        <p:grpSpPr>
          <a:xfrm>
            <a:off x="4788024" y="1304764"/>
            <a:ext cx="1260140" cy="1260140"/>
            <a:chOff x="5652120" y="1268760"/>
            <a:chExt cx="1260140" cy="1260140"/>
          </a:xfrm>
        </p:grpSpPr>
        <p:sp>
          <p:nvSpPr>
            <p:cNvPr id="5" name="Oval 4"/>
            <p:cNvSpPr/>
            <p:nvPr/>
          </p:nvSpPr>
          <p:spPr bwMode="auto">
            <a:xfrm>
              <a:off x="5652120" y="126876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922150" y="126876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7" name="Straight Connector 6"/>
            <p:cNvCxnSpPr>
              <a:stCxn id="6" idx="2"/>
              <a:endCxn id="5" idx="6"/>
            </p:cNvCxnSpPr>
            <p:nvPr/>
          </p:nvCxnSpPr>
          <p:spPr bwMode="auto">
            <a:xfrm flipH="1">
              <a:off x="5832140" y="135877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192180" y="126876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9" name="Straight Connector 8"/>
            <p:cNvCxnSpPr>
              <a:stCxn id="8" idx="2"/>
              <a:endCxn id="6" idx="6"/>
            </p:cNvCxnSpPr>
            <p:nvPr/>
          </p:nvCxnSpPr>
          <p:spPr bwMode="auto">
            <a:xfrm flipH="1">
              <a:off x="6102170" y="135877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5652120" y="153879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922150" y="153879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2" name="Straight Connector 11"/>
            <p:cNvCxnSpPr>
              <a:stCxn id="11" idx="2"/>
              <a:endCxn id="10" idx="6"/>
            </p:cNvCxnSpPr>
            <p:nvPr/>
          </p:nvCxnSpPr>
          <p:spPr bwMode="auto">
            <a:xfrm flipH="1">
              <a:off x="5832140" y="162880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192180" y="153879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4" name="Straight Connector 13"/>
            <p:cNvCxnSpPr>
              <a:stCxn id="13" idx="2"/>
              <a:endCxn id="11" idx="6"/>
            </p:cNvCxnSpPr>
            <p:nvPr/>
          </p:nvCxnSpPr>
          <p:spPr bwMode="auto">
            <a:xfrm flipH="1">
              <a:off x="6102170" y="162880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0" idx="0"/>
              <a:endCxn id="5" idx="4"/>
            </p:cNvCxnSpPr>
            <p:nvPr/>
          </p:nvCxnSpPr>
          <p:spPr bwMode="auto">
            <a:xfrm flipV="1">
              <a:off x="5742130" y="144878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1" idx="0"/>
              <a:endCxn id="6" idx="4"/>
            </p:cNvCxnSpPr>
            <p:nvPr/>
          </p:nvCxnSpPr>
          <p:spPr bwMode="auto">
            <a:xfrm flipV="1">
              <a:off x="6012160" y="144878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0"/>
              <a:endCxn id="8" idx="4"/>
            </p:cNvCxnSpPr>
            <p:nvPr/>
          </p:nvCxnSpPr>
          <p:spPr bwMode="auto">
            <a:xfrm flipV="1">
              <a:off x="6282190" y="144878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5652120" y="180882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22150" y="180882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" name="Straight Connector 19"/>
            <p:cNvCxnSpPr>
              <a:stCxn id="19" idx="2"/>
              <a:endCxn id="18" idx="6"/>
            </p:cNvCxnSpPr>
            <p:nvPr/>
          </p:nvCxnSpPr>
          <p:spPr bwMode="auto">
            <a:xfrm flipH="1">
              <a:off x="5832140" y="189883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192180" y="180882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" name="Straight Connector 21"/>
            <p:cNvCxnSpPr>
              <a:stCxn id="21" idx="2"/>
              <a:endCxn id="19" idx="6"/>
            </p:cNvCxnSpPr>
            <p:nvPr/>
          </p:nvCxnSpPr>
          <p:spPr bwMode="auto">
            <a:xfrm flipH="1">
              <a:off x="6102170" y="189883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8" idx="0"/>
            </p:cNvCxnSpPr>
            <p:nvPr/>
          </p:nvCxnSpPr>
          <p:spPr bwMode="auto">
            <a:xfrm flipV="1">
              <a:off x="5742130" y="171881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9" idx="0"/>
            </p:cNvCxnSpPr>
            <p:nvPr/>
          </p:nvCxnSpPr>
          <p:spPr bwMode="auto">
            <a:xfrm flipV="1">
              <a:off x="6012160" y="171881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1" idx="0"/>
            </p:cNvCxnSpPr>
            <p:nvPr/>
          </p:nvCxnSpPr>
          <p:spPr bwMode="auto">
            <a:xfrm flipV="1">
              <a:off x="6282190" y="171881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6462210" y="126876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3" name="Straight Connector 42"/>
            <p:cNvCxnSpPr>
              <a:stCxn id="42" idx="2"/>
            </p:cNvCxnSpPr>
            <p:nvPr/>
          </p:nvCxnSpPr>
          <p:spPr bwMode="auto">
            <a:xfrm flipH="1">
              <a:off x="6372200" y="135877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/>
            <p:nvPr/>
          </p:nvSpPr>
          <p:spPr bwMode="auto">
            <a:xfrm>
              <a:off x="6732240" y="126876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5" name="Straight Connector 44"/>
            <p:cNvCxnSpPr>
              <a:stCxn id="44" idx="2"/>
              <a:endCxn id="42" idx="6"/>
            </p:cNvCxnSpPr>
            <p:nvPr/>
          </p:nvCxnSpPr>
          <p:spPr bwMode="auto">
            <a:xfrm flipH="1">
              <a:off x="6642230" y="135877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6462210" y="153879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7" name="Straight Connector 46"/>
            <p:cNvCxnSpPr>
              <a:stCxn id="46" idx="2"/>
            </p:cNvCxnSpPr>
            <p:nvPr/>
          </p:nvCxnSpPr>
          <p:spPr bwMode="auto">
            <a:xfrm flipH="1">
              <a:off x="6372200" y="162880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6732240" y="153879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9" name="Straight Connector 48"/>
            <p:cNvCxnSpPr>
              <a:stCxn id="48" idx="2"/>
              <a:endCxn id="46" idx="6"/>
            </p:cNvCxnSpPr>
            <p:nvPr/>
          </p:nvCxnSpPr>
          <p:spPr bwMode="auto">
            <a:xfrm flipH="1">
              <a:off x="6642230" y="162880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6" idx="0"/>
              <a:endCxn id="42" idx="4"/>
            </p:cNvCxnSpPr>
            <p:nvPr/>
          </p:nvCxnSpPr>
          <p:spPr bwMode="auto">
            <a:xfrm flipV="1">
              <a:off x="6552220" y="144878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8" idx="0"/>
              <a:endCxn id="44" idx="4"/>
            </p:cNvCxnSpPr>
            <p:nvPr/>
          </p:nvCxnSpPr>
          <p:spPr bwMode="auto">
            <a:xfrm flipV="1">
              <a:off x="6822250" y="144878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6462210" y="180882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53" name="Straight Connector 52"/>
            <p:cNvCxnSpPr>
              <a:stCxn id="52" idx="2"/>
            </p:cNvCxnSpPr>
            <p:nvPr/>
          </p:nvCxnSpPr>
          <p:spPr bwMode="auto">
            <a:xfrm flipH="1">
              <a:off x="6372200" y="189883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Oval 53"/>
            <p:cNvSpPr/>
            <p:nvPr/>
          </p:nvSpPr>
          <p:spPr bwMode="auto">
            <a:xfrm>
              <a:off x="6732240" y="180882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55" name="Straight Connector 54"/>
            <p:cNvCxnSpPr>
              <a:stCxn id="54" idx="2"/>
              <a:endCxn id="52" idx="6"/>
            </p:cNvCxnSpPr>
            <p:nvPr/>
          </p:nvCxnSpPr>
          <p:spPr bwMode="auto">
            <a:xfrm flipH="1">
              <a:off x="6642230" y="189883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52" idx="0"/>
            </p:cNvCxnSpPr>
            <p:nvPr/>
          </p:nvCxnSpPr>
          <p:spPr bwMode="auto">
            <a:xfrm flipV="1">
              <a:off x="6552220" y="171881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54" idx="0"/>
            </p:cNvCxnSpPr>
            <p:nvPr/>
          </p:nvCxnSpPr>
          <p:spPr bwMode="auto">
            <a:xfrm flipV="1">
              <a:off x="6822250" y="171881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Oval 80"/>
            <p:cNvSpPr/>
            <p:nvPr/>
          </p:nvSpPr>
          <p:spPr bwMode="auto">
            <a:xfrm>
              <a:off x="5652120" y="207885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922150" y="207885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83" name="Straight Connector 82"/>
            <p:cNvCxnSpPr>
              <a:stCxn id="82" idx="2"/>
              <a:endCxn id="81" idx="6"/>
            </p:cNvCxnSpPr>
            <p:nvPr/>
          </p:nvCxnSpPr>
          <p:spPr bwMode="auto">
            <a:xfrm flipH="1">
              <a:off x="5832140" y="216886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/>
            <p:cNvSpPr/>
            <p:nvPr/>
          </p:nvSpPr>
          <p:spPr bwMode="auto">
            <a:xfrm>
              <a:off x="6192180" y="207885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85" name="Straight Connector 84"/>
            <p:cNvCxnSpPr>
              <a:stCxn id="84" idx="2"/>
              <a:endCxn id="82" idx="6"/>
            </p:cNvCxnSpPr>
            <p:nvPr/>
          </p:nvCxnSpPr>
          <p:spPr bwMode="auto">
            <a:xfrm flipH="1">
              <a:off x="6102170" y="216886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81" idx="0"/>
            </p:cNvCxnSpPr>
            <p:nvPr/>
          </p:nvCxnSpPr>
          <p:spPr bwMode="auto">
            <a:xfrm flipV="1">
              <a:off x="5742130" y="198884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82" idx="0"/>
            </p:cNvCxnSpPr>
            <p:nvPr/>
          </p:nvCxnSpPr>
          <p:spPr bwMode="auto">
            <a:xfrm flipV="1">
              <a:off x="6012160" y="198884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84" idx="0"/>
            </p:cNvCxnSpPr>
            <p:nvPr/>
          </p:nvCxnSpPr>
          <p:spPr bwMode="auto">
            <a:xfrm flipV="1">
              <a:off x="6282190" y="198884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/>
            <p:nvPr/>
          </p:nvSpPr>
          <p:spPr bwMode="auto">
            <a:xfrm>
              <a:off x="5652120" y="234888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922150" y="234888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91" name="Straight Connector 90"/>
            <p:cNvCxnSpPr>
              <a:stCxn id="90" idx="2"/>
              <a:endCxn id="89" idx="6"/>
            </p:cNvCxnSpPr>
            <p:nvPr/>
          </p:nvCxnSpPr>
          <p:spPr bwMode="auto">
            <a:xfrm flipH="1">
              <a:off x="5832140" y="243889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/>
            <p:nvPr/>
          </p:nvSpPr>
          <p:spPr bwMode="auto">
            <a:xfrm>
              <a:off x="6192180" y="234888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93" name="Straight Connector 92"/>
            <p:cNvCxnSpPr>
              <a:stCxn id="92" idx="2"/>
              <a:endCxn id="90" idx="6"/>
            </p:cNvCxnSpPr>
            <p:nvPr/>
          </p:nvCxnSpPr>
          <p:spPr bwMode="auto">
            <a:xfrm flipH="1">
              <a:off x="6102170" y="243889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>
              <a:stCxn id="89" idx="0"/>
            </p:cNvCxnSpPr>
            <p:nvPr/>
          </p:nvCxnSpPr>
          <p:spPr bwMode="auto">
            <a:xfrm flipV="1">
              <a:off x="5742130" y="225887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90" idx="0"/>
            </p:cNvCxnSpPr>
            <p:nvPr/>
          </p:nvCxnSpPr>
          <p:spPr bwMode="auto">
            <a:xfrm flipV="1">
              <a:off x="6012160" y="225887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92" idx="0"/>
            </p:cNvCxnSpPr>
            <p:nvPr/>
          </p:nvCxnSpPr>
          <p:spPr bwMode="auto">
            <a:xfrm flipV="1">
              <a:off x="6282190" y="225887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/>
            <p:cNvSpPr/>
            <p:nvPr/>
          </p:nvSpPr>
          <p:spPr bwMode="auto">
            <a:xfrm>
              <a:off x="6462210" y="207885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98" name="Straight Connector 97"/>
            <p:cNvCxnSpPr>
              <a:stCxn id="97" idx="2"/>
            </p:cNvCxnSpPr>
            <p:nvPr/>
          </p:nvCxnSpPr>
          <p:spPr bwMode="auto">
            <a:xfrm flipH="1">
              <a:off x="6372200" y="216886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Oval 98"/>
            <p:cNvSpPr/>
            <p:nvPr/>
          </p:nvSpPr>
          <p:spPr bwMode="auto">
            <a:xfrm>
              <a:off x="6732240" y="207885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0" name="Straight Connector 99"/>
            <p:cNvCxnSpPr>
              <a:stCxn id="99" idx="2"/>
              <a:endCxn id="97" idx="6"/>
            </p:cNvCxnSpPr>
            <p:nvPr/>
          </p:nvCxnSpPr>
          <p:spPr bwMode="auto">
            <a:xfrm flipH="1">
              <a:off x="6642230" y="216886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97" idx="0"/>
            </p:cNvCxnSpPr>
            <p:nvPr/>
          </p:nvCxnSpPr>
          <p:spPr bwMode="auto">
            <a:xfrm flipV="1">
              <a:off x="6552220" y="198884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99" idx="0"/>
            </p:cNvCxnSpPr>
            <p:nvPr/>
          </p:nvCxnSpPr>
          <p:spPr bwMode="auto">
            <a:xfrm flipV="1">
              <a:off x="6822250" y="198884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Oval 102"/>
            <p:cNvSpPr/>
            <p:nvPr/>
          </p:nvSpPr>
          <p:spPr bwMode="auto">
            <a:xfrm>
              <a:off x="6462210" y="234888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4" name="Straight Connector 103"/>
            <p:cNvCxnSpPr>
              <a:stCxn id="103" idx="2"/>
            </p:cNvCxnSpPr>
            <p:nvPr/>
          </p:nvCxnSpPr>
          <p:spPr bwMode="auto">
            <a:xfrm flipH="1">
              <a:off x="6372200" y="243889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Oval 104"/>
            <p:cNvSpPr/>
            <p:nvPr/>
          </p:nvSpPr>
          <p:spPr bwMode="auto">
            <a:xfrm>
              <a:off x="6732240" y="2348880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6" name="Straight Connector 105"/>
            <p:cNvCxnSpPr>
              <a:stCxn id="105" idx="2"/>
              <a:endCxn id="103" idx="6"/>
            </p:cNvCxnSpPr>
            <p:nvPr/>
          </p:nvCxnSpPr>
          <p:spPr bwMode="auto">
            <a:xfrm flipH="1">
              <a:off x="6642230" y="243889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103" idx="0"/>
            </p:cNvCxnSpPr>
            <p:nvPr/>
          </p:nvCxnSpPr>
          <p:spPr bwMode="auto">
            <a:xfrm flipV="1">
              <a:off x="6552220" y="225887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5" idx="0"/>
            </p:cNvCxnSpPr>
            <p:nvPr/>
          </p:nvCxnSpPr>
          <p:spPr bwMode="auto">
            <a:xfrm flipV="1">
              <a:off x="6822250" y="225887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3" name="Group 212"/>
          <p:cNvGrpSpPr/>
          <p:nvPr/>
        </p:nvGrpSpPr>
        <p:grpSpPr>
          <a:xfrm>
            <a:off x="5086546" y="3246075"/>
            <a:ext cx="720080" cy="720080"/>
            <a:chOff x="5904656" y="2780928"/>
            <a:chExt cx="720080" cy="720080"/>
          </a:xfrm>
        </p:grpSpPr>
        <p:sp>
          <p:nvSpPr>
            <p:cNvPr id="175" name="Oval 174"/>
            <p:cNvSpPr/>
            <p:nvPr/>
          </p:nvSpPr>
          <p:spPr bwMode="auto">
            <a:xfrm>
              <a:off x="5904656" y="278092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6174686" y="278092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77" name="Straight Connector 176"/>
            <p:cNvCxnSpPr>
              <a:stCxn id="176" idx="2"/>
              <a:endCxn id="175" idx="6"/>
            </p:cNvCxnSpPr>
            <p:nvPr/>
          </p:nvCxnSpPr>
          <p:spPr bwMode="auto">
            <a:xfrm flipH="1">
              <a:off x="6084676" y="287093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Oval 177"/>
            <p:cNvSpPr/>
            <p:nvPr/>
          </p:nvSpPr>
          <p:spPr bwMode="auto">
            <a:xfrm>
              <a:off x="6444716" y="278092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79" name="Straight Connector 178"/>
            <p:cNvCxnSpPr>
              <a:stCxn id="178" idx="2"/>
              <a:endCxn id="176" idx="6"/>
            </p:cNvCxnSpPr>
            <p:nvPr/>
          </p:nvCxnSpPr>
          <p:spPr bwMode="auto">
            <a:xfrm flipH="1">
              <a:off x="6354706" y="287093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0" name="Oval 179"/>
            <p:cNvSpPr/>
            <p:nvPr/>
          </p:nvSpPr>
          <p:spPr bwMode="auto">
            <a:xfrm>
              <a:off x="5904656" y="305095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174686" y="305095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2" name="Straight Connector 181"/>
            <p:cNvCxnSpPr>
              <a:stCxn id="181" idx="2"/>
              <a:endCxn id="180" idx="6"/>
            </p:cNvCxnSpPr>
            <p:nvPr/>
          </p:nvCxnSpPr>
          <p:spPr bwMode="auto">
            <a:xfrm flipH="1">
              <a:off x="6084676" y="314096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3" name="Oval 182"/>
            <p:cNvSpPr/>
            <p:nvPr/>
          </p:nvSpPr>
          <p:spPr bwMode="auto">
            <a:xfrm>
              <a:off x="6444716" y="305095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4" name="Straight Connector 183"/>
            <p:cNvCxnSpPr>
              <a:stCxn id="183" idx="2"/>
              <a:endCxn id="181" idx="6"/>
            </p:cNvCxnSpPr>
            <p:nvPr/>
          </p:nvCxnSpPr>
          <p:spPr bwMode="auto">
            <a:xfrm flipH="1">
              <a:off x="6354706" y="314096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stCxn id="180" idx="0"/>
              <a:endCxn id="175" idx="4"/>
            </p:cNvCxnSpPr>
            <p:nvPr/>
          </p:nvCxnSpPr>
          <p:spPr bwMode="auto">
            <a:xfrm flipV="1">
              <a:off x="5994666" y="296094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>
              <a:stCxn id="181" idx="0"/>
              <a:endCxn id="176" idx="4"/>
            </p:cNvCxnSpPr>
            <p:nvPr/>
          </p:nvCxnSpPr>
          <p:spPr bwMode="auto">
            <a:xfrm flipV="1">
              <a:off x="6264696" y="296094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>
              <a:stCxn id="183" idx="0"/>
              <a:endCxn id="178" idx="4"/>
            </p:cNvCxnSpPr>
            <p:nvPr/>
          </p:nvCxnSpPr>
          <p:spPr bwMode="auto">
            <a:xfrm flipV="1">
              <a:off x="6534726" y="296094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8" name="Oval 187"/>
            <p:cNvSpPr/>
            <p:nvPr/>
          </p:nvSpPr>
          <p:spPr bwMode="auto">
            <a:xfrm>
              <a:off x="5904656" y="332098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6174686" y="332098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Connector 189"/>
            <p:cNvCxnSpPr>
              <a:stCxn id="189" idx="2"/>
              <a:endCxn id="188" idx="6"/>
            </p:cNvCxnSpPr>
            <p:nvPr/>
          </p:nvCxnSpPr>
          <p:spPr bwMode="auto">
            <a:xfrm flipH="1">
              <a:off x="6084676" y="341099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Oval 190"/>
            <p:cNvSpPr/>
            <p:nvPr/>
          </p:nvSpPr>
          <p:spPr bwMode="auto">
            <a:xfrm>
              <a:off x="6444716" y="332098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 bwMode="auto">
            <a:xfrm flipH="1">
              <a:off x="6372200" y="342900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>
              <a:stCxn id="188" idx="0"/>
            </p:cNvCxnSpPr>
            <p:nvPr/>
          </p:nvCxnSpPr>
          <p:spPr bwMode="auto">
            <a:xfrm flipV="1">
              <a:off x="5994666" y="323097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>
              <a:stCxn id="189" idx="0"/>
            </p:cNvCxnSpPr>
            <p:nvPr/>
          </p:nvCxnSpPr>
          <p:spPr bwMode="auto">
            <a:xfrm flipV="1">
              <a:off x="6264696" y="323097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/>
            <p:cNvCxnSpPr>
              <a:stCxn id="191" idx="0"/>
            </p:cNvCxnSpPr>
            <p:nvPr/>
          </p:nvCxnSpPr>
          <p:spPr bwMode="auto">
            <a:xfrm flipV="1">
              <a:off x="6534726" y="323097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7" name="Oval 196"/>
          <p:cNvSpPr/>
          <p:nvPr/>
        </p:nvSpPr>
        <p:spPr bwMode="auto">
          <a:xfrm>
            <a:off x="5915146" y="4293096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6238674" y="4293096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6588427" y="4293096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6768752" y="5301208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7108218" y="5301208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7447685" y="5301208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7787151" y="5301208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8126617" y="5301208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814738" y="3246075"/>
            <a:ext cx="207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Massively parallel (e.g. MPI</a:t>
            </a:r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) </a:t>
            </a:r>
            <a:r>
              <a:rPr lang="en-US" sz="1600" dirty="0" smtClean="0">
                <a:solidFill>
                  <a:srgbClr val="404040"/>
                </a:solidFill>
                <a:latin typeface="+mj-lt"/>
              </a:rPr>
              <a:t>X </a:t>
            </a:r>
            <a:r>
              <a:rPr lang="en-US" sz="1600" dirty="0" smtClean="0">
                <a:solidFill>
                  <a:srgbClr val="404040"/>
                </a:solidFill>
                <a:latin typeface="+mj-lt"/>
              </a:rPr>
              <a:t>times 100s of </a:t>
            </a:r>
            <a:br>
              <a:rPr lang="en-US" sz="1600" dirty="0" smtClean="0">
                <a:solidFill>
                  <a:srgbClr val="404040"/>
                </a:solidFill>
                <a:latin typeface="+mj-lt"/>
              </a:rPr>
            </a:br>
            <a:r>
              <a:rPr lang="en-US" sz="1600" dirty="0" smtClean="0">
                <a:solidFill>
                  <a:srgbClr val="404040"/>
                </a:solidFill>
                <a:latin typeface="+mj-lt"/>
              </a:rPr>
              <a:t>connected cores</a:t>
            </a:r>
            <a:endParaRPr lang="en-GB" sz="16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814738" y="418217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Embarrassingly parallel</a:t>
            </a:r>
            <a:br>
              <a:rPr lang="en-GB" sz="1600" dirty="0" smtClean="0">
                <a:solidFill>
                  <a:srgbClr val="404040"/>
                </a:solidFill>
                <a:latin typeface="+mj-lt"/>
              </a:rPr>
            </a:br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(HTC)</a:t>
            </a:r>
            <a:br>
              <a:rPr lang="en-GB" sz="1600" dirty="0" smtClean="0">
                <a:solidFill>
                  <a:srgbClr val="404040"/>
                </a:solidFill>
                <a:latin typeface="+mj-lt"/>
              </a:rPr>
            </a:br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Workflows</a:t>
            </a:r>
          </a:p>
        </p:txBody>
      </p:sp>
      <p:sp>
        <p:nvSpPr>
          <p:cNvPr id="210" name="Left Brace 209"/>
          <p:cNvSpPr/>
          <p:nvPr/>
        </p:nvSpPr>
        <p:spPr>
          <a:xfrm rot="1958864">
            <a:off x="686443" y="2918052"/>
            <a:ext cx="466484" cy="3327895"/>
          </a:xfrm>
          <a:prstGeom prst="leftBrace">
            <a:avLst>
              <a:gd name="adj1" fmla="val 1048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TextBox 211"/>
          <p:cNvSpPr txBox="1"/>
          <p:nvPr/>
        </p:nvSpPr>
        <p:spPr>
          <a:xfrm>
            <a:off x="6732240" y="551723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Embarrassingly parallel</a:t>
            </a:r>
            <a:br>
              <a:rPr lang="en-GB" sz="1600" dirty="0" smtClean="0">
                <a:solidFill>
                  <a:srgbClr val="404040"/>
                </a:solidFill>
                <a:latin typeface="+mj-lt"/>
              </a:rPr>
            </a:br>
            <a:r>
              <a:rPr lang="en-GB" sz="1600" dirty="0" smtClean="0">
                <a:solidFill>
                  <a:srgbClr val="404040"/>
                </a:solidFill>
                <a:latin typeface="+mj-lt"/>
              </a:rPr>
              <a:t>(HTC)</a:t>
            </a:r>
          </a:p>
          <a:p>
            <a:r>
              <a:rPr lang="en-US" sz="1600" dirty="0" smtClean="0">
                <a:solidFill>
                  <a:srgbClr val="404040"/>
                </a:solidFill>
                <a:latin typeface="+mj-lt"/>
              </a:rPr>
              <a:t>1000+ individual cores</a:t>
            </a:r>
            <a:endParaRPr lang="en-GB" sz="1600" dirty="0" smtClean="0">
              <a:solidFill>
                <a:srgbClr val="404040"/>
              </a:solidFill>
              <a:latin typeface="+mj-lt"/>
            </a:endParaRPr>
          </a:p>
          <a:p>
            <a:endParaRPr lang="en-GB" sz="16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6022650" y="3246075"/>
            <a:ext cx="720080" cy="720080"/>
            <a:chOff x="5904656" y="2780928"/>
            <a:chExt cx="720080" cy="720080"/>
          </a:xfrm>
        </p:grpSpPr>
        <p:sp>
          <p:nvSpPr>
            <p:cNvPr id="114" name="Oval 113"/>
            <p:cNvSpPr/>
            <p:nvPr/>
          </p:nvSpPr>
          <p:spPr bwMode="auto">
            <a:xfrm>
              <a:off x="5904656" y="278092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174686" y="278092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16" name="Straight Connector 115"/>
            <p:cNvCxnSpPr>
              <a:stCxn id="115" idx="2"/>
              <a:endCxn id="114" idx="6"/>
            </p:cNvCxnSpPr>
            <p:nvPr/>
          </p:nvCxnSpPr>
          <p:spPr bwMode="auto">
            <a:xfrm flipH="1">
              <a:off x="6084676" y="287093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Oval 116"/>
            <p:cNvSpPr/>
            <p:nvPr/>
          </p:nvSpPr>
          <p:spPr bwMode="auto">
            <a:xfrm>
              <a:off x="6444716" y="278092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18" name="Straight Connector 117"/>
            <p:cNvCxnSpPr>
              <a:stCxn id="117" idx="2"/>
              <a:endCxn id="115" idx="6"/>
            </p:cNvCxnSpPr>
            <p:nvPr/>
          </p:nvCxnSpPr>
          <p:spPr bwMode="auto">
            <a:xfrm flipH="1">
              <a:off x="6354706" y="287093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/>
            <p:nvPr/>
          </p:nvSpPr>
          <p:spPr bwMode="auto">
            <a:xfrm>
              <a:off x="5904656" y="305095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174686" y="305095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21" name="Straight Connector 120"/>
            <p:cNvCxnSpPr>
              <a:stCxn id="120" idx="2"/>
              <a:endCxn id="119" idx="6"/>
            </p:cNvCxnSpPr>
            <p:nvPr/>
          </p:nvCxnSpPr>
          <p:spPr bwMode="auto">
            <a:xfrm flipH="1">
              <a:off x="6084676" y="314096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/>
            <p:nvPr/>
          </p:nvSpPr>
          <p:spPr bwMode="auto">
            <a:xfrm>
              <a:off x="6444716" y="305095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23" name="Straight Connector 122"/>
            <p:cNvCxnSpPr>
              <a:stCxn id="122" idx="2"/>
              <a:endCxn id="120" idx="6"/>
            </p:cNvCxnSpPr>
            <p:nvPr/>
          </p:nvCxnSpPr>
          <p:spPr bwMode="auto">
            <a:xfrm flipH="1">
              <a:off x="6354706" y="314096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19" idx="0"/>
              <a:endCxn id="114" idx="4"/>
            </p:cNvCxnSpPr>
            <p:nvPr/>
          </p:nvCxnSpPr>
          <p:spPr bwMode="auto">
            <a:xfrm flipV="1">
              <a:off x="5994666" y="296094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>
              <a:stCxn id="120" idx="0"/>
              <a:endCxn id="115" idx="4"/>
            </p:cNvCxnSpPr>
            <p:nvPr/>
          </p:nvCxnSpPr>
          <p:spPr bwMode="auto">
            <a:xfrm flipV="1">
              <a:off x="6264696" y="296094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>
              <a:stCxn id="122" idx="0"/>
              <a:endCxn id="117" idx="4"/>
            </p:cNvCxnSpPr>
            <p:nvPr/>
          </p:nvCxnSpPr>
          <p:spPr bwMode="auto">
            <a:xfrm flipV="1">
              <a:off x="6534726" y="296094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Oval 126"/>
            <p:cNvSpPr/>
            <p:nvPr/>
          </p:nvSpPr>
          <p:spPr bwMode="auto">
            <a:xfrm>
              <a:off x="5904656" y="332098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174686" y="332098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29" name="Straight Connector 128"/>
            <p:cNvCxnSpPr>
              <a:stCxn id="128" idx="2"/>
              <a:endCxn id="127" idx="6"/>
            </p:cNvCxnSpPr>
            <p:nvPr/>
          </p:nvCxnSpPr>
          <p:spPr bwMode="auto">
            <a:xfrm flipH="1">
              <a:off x="6084676" y="3410998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Oval 129"/>
            <p:cNvSpPr/>
            <p:nvPr/>
          </p:nvSpPr>
          <p:spPr bwMode="auto">
            <a:xfrm>
              <a:off x="6444716" y="332098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 bwMode="auto">
            <a:xfrm flipH="1">
              <a:off x="6372200" y="3429000"/>
              <a:ext cx="900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127" idx="0"/>
            </p:cNvCxnSpPr>
            <p:nvPr/>
          </p:nvCxnSpPr>
          <p:spPr bwMode="auto">
            <a:xfrm flipV="1">
              <a:off x="5994666" y="323097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>
              <a:stCxn id="128" idx="0"/>
            </p:cNvCxnSpPr>
            <p:nvPr/>
          </p:nvCxnSpPr>
          <p:spPr bwMode="auto">
            <a:xfrm flipV="1">
              <a:off x="6264696" y="323097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>
              <a:stCxn id="130" idx="0"/>
            </p:cNvCxnSpPr>
            <p:nvPr/>
          </p:nvCxnSpPr>
          <p:spPr bwMode="auto">
            <a:xfrm flipV="1">
              <a:off x="6534726" y="3230978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Connector 25"/>
          <p:cNvCxnSpPr>
            <a:stCxn id="183" idx="6"/>
            <a:endCxn id="119" idx="2"/>
          </p:cNvCxnSpPr>
          <p:nvPr/>
        </p:nvCxnSpPr>
        <p:spPr>
          <a:xfrm>
            <a:off x="5806626" y="3606115"/>
            <a:ext cx="2160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2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7" grpId="0" animBg="1"/>
      <p:bldP spid="198" grpId="0" animBg="1"/>
      <p:bldP spid="19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/>
      <p:bldP spid="208" grpId="0"/>
      <p:bldP spid="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 Compute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Easy access to shared computing and data services from independent resource providers in a uniform way optimizing usage</a:t>
            </a:r>
          </a:p>
          <a:p>
            <a:r>
              <a:rPr lang="en-US" dirty="0"/>
              <a:t>Open standard and open source middleware services</a:t>
            </a:r>
          </a:p>
          <a:p>
            <a:r>
              <a:rPr lang="en-US" dirty="0"/>
              <a:t>Data access based on Virtual Organizations (VO)</a:t>
            </a:r>
          </a:p>
          <a:p>
            <a:r>
              <a:rPr lang="en-US" dirty="0"/>
              <a:t>Opportunistic usage of unused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 we need to execute computing tasks?</a:t>
            </a:r>
          </a:p>
          <a:p>
            <a:r>
              <a:rPr lang="en-US" dirty="0" smtClean="0"/>
              <a:t>Discovery available resources</a:t>
            </a:r>
          </a:p>
          <a:p>
            <a:r>
              <a:rPr lang="en-US" dirty="0" smtClean="0"/>
              <a:t>Uniform access to heterogeneous clusters</a:t>
            </a:r>
          </a:p>
          <a:p>
            <a:r>
              <a:rPr lang="en-US" dirty="0" err="1" smtClean="0"/>
              <a:t>WMSes</a:t>
            </a:r>
            <a:r>
              <a:rPr lang="en-US" dirty="0" smtClean="0"/>
              <a:t> to target jobs on available resources fulfilling requirements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CE provides access to the computing resources of a site</a:t>
            </a:r>
          </a:p>
          <a:p>
            <a:pPr lvl="1"/>
            <a:r>
              <a:rPr lang="en-US" dirty="0" smtClean="0"/>
              <a:t>Different implementations available in EGI: CREAM, ARC-CE, </a:t>
            </a:r>
            <a:r>
              <a:rPr lang="en-US" dirty="0" err="1" smtClean="0"/>
              <a:t>Unicore</a:t>
            </a:r>
            <a:r>
              <a:rPr lang="en-US" dirty="0" smtClean="0"/>
              <a:t>/X, Globus GRAM5</a:t>
            </a:r>
          </a:p>
          <a:p>
            <a:pPr lvl="1"/>
            <a:r>
              <a:rPr lang="en-US" dirty="0" smtClean="0"/>
              <a:t>Users can submit jobs directly to CE, monitor their status and retrieve </a:t>
            </a:r>
            <a:r>
              <a:rPr lang="en-US" dirty="0" smtClean="0"/>
              <a:t>outputs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Other CE capabilities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CE publish their capacity and supported </a:t>
            </a:r>
            <a:r>
              <a:rPr lang="en-US" dirty="0" err="1" smtClean="0">
                <a:solidFill>
                  <a:srgbClr val="000000"/>
                </a:solidFill>
              </a:rPr>
              <a:t>Vos</a:t>
            </a:r>
            <a:r>
              <a:rPr lang="en-US" dirty="0" smtClean="0">
                <a:solidFill>
                  <a:srgbClr val="000000"/>
                </a:solidFill>
              </a:rPr>
              <a:t> in the information system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CEs publish </a:t>
            </a:r>
            <a:r>
              <a:rPr lang="en-US" dirty="0" smtClean="0"/>
              <a:t>the accounting data into the EGI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Workload management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Workload management service (WMS) acts as brokers for the computing resources</a:t>
            </a:r>
          </a:p>
          <a:p>
            <a:pPr lvl="1"/>
            <a:r>
              <a:rPr lang="en-US" dirty="0" smtClean="0"/>
              <a:t>Users submit directly to the WMS their jobs, specifying the requirements</a:t>
            </a:r>
          </a:p>
          <a:p>
            <a:pPr lvl="1"/>
            <a:r>
              <a:rPr lang="en-US" dirty="0" smtClean="0"/>
              <a:t>EMI-WMS (the most common WMS in EGI) retrieves from the information system the list of CEs compatible with the job requirements</a:t>
            </a:r>
          </a:p>
          <a:p>
            <a:pPr lvl="2"/>
            <a:r>
              <a:rPr lang="en-US" dirty="0" smtClean="0"/>
              <a:t>Jobs are submitted to the CEs that fit with the requirement and with lower workload</a:t>
            </a:r>
          </a:p>
          <a:p>
            <a:pPr lvl="1"/>
            <a:r>
              <a:rPr lang="en-US" dirty="0" smtClean="0"/>
              <a:t>Users can monitor their jobs and retrieve the outputs directly through the WMS</a:t>
            </a:r>
          </a:p>
          <a:p>
            <a:pPr lvl="1"/>
            <a:r>
              <a:rPr lang="en-US" dirty="0" smtClean="0"/>
              <a:t>WMS can submit to CREAM, ARC-CE and GRAM5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82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24944"/>
            <a:ext cx="1655440" cy="1655440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3923928" y="1196752"/>
            <a:ext cx="1224136" cy="16561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Top-BDII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844824"/>
            <a:ext cx="800338" cy="1536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53136"/>
            <a:ext cx="800338" cy="1536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293096"/>
            <a:ext cx="800338" cy="153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708920"/>
            <a:ext cx="800338" cy="1536452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5220072" y="1628800"/>
            <a:ext cx="1452515" cy="2283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" idx="1"/>
            <a:endCxn id="8" idx="4"/>
          </p:cNvCxnSpPr>
          <p:nvPr/>
        </p:nvCxnSpPr>
        <p:spPr>
          <a:xfrm flipH="1" flipV="1">
            <a:off x="5148064" y="2024844"/>
            <a:ext cx="2748659" cy="242462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9" idx="1"/>
          </p:cNvCxnSpPr>
          <p:nvPr/>
        </p:nvCxnSpPr>
        <p:spPr>
          <a:xfrm flipH="1" flipV="1">
            <a:off x="5148064" y="2348880"/>
            <a:ext cx="2748659" cy="4444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0" idx="1"/>
          </p:cNvCxnSpPr>
          <p:nvPr/>
        </p:nvCxnSpPr>
        <p:spPr>
          <a:xfrm flipH="1" flipV="1">
            <a:off x="5148064" y="2564904"/>
            <a:ext cx="1020467" cy="20285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63688" y="1988840"/>
            <a:ext cx="2124236" cy="1368152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24" idx="3"/>
          </p:cNvCxnSpPr>
          <p:nvPr/>
        </p:nvCxnSpPr>
        <p:spPr>
          <a:xfrm flipV="1">
            <a:off x="2194992" y="2264517"/>
            <a:ext cx="4477595" cy="1488147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28" idx="2"/>
          </p:cNvCxnSpPr>
          <p:nvPr/>
        </p:nvCxnSpPr>
        <p:spPr>
          <a:xfrm>
            <a:off x="2194992" y="3752664"/>
            <a:ext cx="5617368" cy="900472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588224" y="177281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7812360" y="436510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7812360" y="27089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6084168" y="45091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619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24944"/>
            <a:ext cx="1655440" cy="1655440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3923928" y="1196752"/>
            <a:ext cx="1224136" cy="16561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Top-BDII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844824"/>
            <a:ext cx="800338" cy="1536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53136"/>
            <a:ext cx="800338" cy="1536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293096"/>
            <a:ext cx="800338" cy="153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708920"/>
            <a:ext cx="800338" cy="1536452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5220072" y="1628800"/>
            <a:ext cx="1452515" cy="2283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" idx="1"/>
            <a:endCxn id="8" idx="4"/>
          </p:cNvCxnSpPr>
          <p:nvPr/>
        </p:nvCxnSpPr>
        <p:spPr>
          <a:xfrm flipH="1" flipV="1">
            <a:off x="5148064" y="2024844"/>
            <a:ext cx="2748659" cy="242462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9" idx="1"/>
          </p:cNvCxnSpPr>
          <p:nvPr/>
        </p:nvCxnSpPr>
        <p:spPr>
          <a:xfrm flipH="1" flipV="1">
            <a:off x="5148064" y="2348880"/>
            <a:ext cx="2748659" cy="4444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0" idx="1"/>
          </p:cNvCxnSpPr>
          <p:nvPr/>
        </p:nvCxnSpPr>
        <p:spPr>
          <a:xfrm flipH="1" flipV="1">
            <a:off x="5148064" y="2564904"/>
            <a:ext cx="1020467" cy="20285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63888" y="2780928"/>
            <a:ext cx="540060" cy="576064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4" idx="3"/>
          </p:cNvCxnSpPr>
          <p:nvPr/>
        </p:nvCxnSpPr>
        <p:spPr>
          <a:xfrm flipV="1">
            <a:off x="4139952" y="2264517"/>
            <a:ext cx="2532635" cy="1524523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8" idx="2"/>
          </p:cNvCxnSpPr>
          <p:nvPr/>
        </p:nvCxnSpPr>
        <p:spPr>
          <a:xfrm>
            <a:off x="4139952" y="3789040"/>
            <a:ext cx="3672408" cy="864096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15113748"/>
              </p:ext>
            </p:extLst>
          </p:nvPr>
        </p:nvGraphicFramePr>
        <p:xfrm>
          <a:off x="2644901" y="3284984"/>
          <a:ext cx="124780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907704" y="3717032"/>
            <a:ext cx="792832" cy="356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588224" y="177281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7812360" y="436510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7812360" y="27089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6084168" y="45091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450912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WMS/Science Gateway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55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storage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 we need in storage?</a:t>
            </a:r>
          </a:p>
          <a:p>
            <a:r>
              <a:rPr lang="en-US" dirty="0" smtClean="0"/>
              <a:t>Storage </a:t>
            </a:r>
            <a:r>
              <a:rPr lang="en-US" dirty="0"/>
              <a:t>endpoints</a:t>
            </a:r>
          </a:p>
          <a:p>
            <a:r>
              <a:rPr lang="en-US" dirty="0"/>
              <a:t>File transfer services</a:t>
            </a:r>
          </a:p>
          <a:p>
            <a:r>
              <a:rPr lang="en-US" dirty="0"/>
              <a:t>Meta data and location catalogues</a:t>
            </a:r>
          </a:p>
          <a:p>
            <a:r>
              <a:rPr lang="en-US" dirty="0"/>
              <a:t>Storage Access </a:t>
            </a:r>
            <a:r>
              <a:rPr lang="en-US" dirty="0" smtClean="0"/>
              <a:t>Federations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All based on</a:t>
            </a:r>
          </a:p>
          <a:p>
            <a:pPr lvl="1"/>
            <a:r>
              <a:rPr lang="en-US" dirty="0" err="1"/>
              <a:t>GridFTP</a:t>
            </a:r>
            <a:r>
              <a:rPr lang="en-US" dirty="0"/>
              <a:t> for wide area</a:t>
            </a:r>
          </a:p>
          <a:p>
            <a:pPr lvl="1"/>
            <a:r>
              <a:rPr lang="en-US" dirty="0"/>
              <a:t>NFS (4.1 / </a:t>
            </a:r>
            <a:r>
              <a:rPr lang="en-US" dirty="0" err="1"/>
              <a:t>pNFS</a:t>
            </a:r>
            <a:r>
              <a:rPr lang="en-US" dirty="0"/>
              <a:t>) for local access</a:t>
            </a:r>
          </a:p>
          <a:p>
            <a:pPr lvl="1"/>
            <a:r>
              <a:rPr lang="en-US" dirty="0"/>
              <a:t>Http/WebDAV for Web access</a:t>
            </a:r>
          </a:p>
          <a:p>
            <a:pPr lvl="1"/>
            <a:r>
              <a:rPr lang="en-US" dirty="0"/>
              <a:t>SRM/CDMI for storage management</a:t>
            </a:r>
          </a:p>
          <a:p>
            <a:endParaRPr lang="en-US" dirty="0"/>
          </a:p>
        </p:txBody>
      </p:sp>
      <p:pic>
        <p:nvPicPr>
          <p:cNvPr id="4" name="Picture 3" descr="toolbox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870" y="3212976"/>
            <a:ext cx="2280130" cy="20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storage endpoints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31480" y="3908009"/>
            <a:ext cx="5413348" cy="2176670"/>
            <a:chOff x="-254000" y="3991412"/>
            <a:chExt cx="5413348" cy="2176670"/>
          </a:xfrm>
        </p:grpSpPr>
        <p:sp>
          <p:nvSpPr>
            <p:cNvPr id="5" name="Rectangle 4"/>
            <p:cNvSpPr/>
            <p:nvPr/>
          </p:nvSpPr>
          <p:spPr>
            <a:xfrm>
              <a:off x="-254000" y="3991412"/>
              <a:ext cx="5413348" cy="2176670"/>
            </a:xfrm>
            <a:prstGeom prst="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608408" y="4113697"/>
              <a:ext cx="750612" cy="464495"/>
            </a:xfrm>
            <a:prstGeom prst="cube">
              <a:avLst>
                <a:gd name="adj" fmla="val 65384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2136114" y="4113697"/>
              <a:ext cx="750612" cy="464495"/>
            </a:xfrm>
            <a:prstGeom prst="cube">
              <a:avLst>
                <a:gd name="adj" fmla="val 65384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1608408" y="4726126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2218008" y="4726126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equential Access Storage 9"/>
            <p:cNvSpPr/>
            <p:nvPr/>
          </p:nvSpPr>
          <p:spPr>
            <a:xfrm>
              <a:off x="1828800" y="5443329"/>
              <a:ext cx="685800" cy="64135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1524000"/>
            <a:ext cx="9067800" cy="2022396"/>
            <a:chOff x="152400" y="1524000"/>
            <a:chExt cx="9067800" cy="2022396"/>
          </a:xfrm>
        </p:grpSpPr>
        <p:sp>
          <p:nvSpPr>
            <p:cNvPr id="13" name="Rectangle 12"/>
            <p:cNvSpPr/>
            <p:nvPr/>
          </p:nvSpPr>
          <p:spPr>
            <a:xfrm>
              <a:off x="7315200" y="1524000"/>
              <a:ext cx="1600200" cy="133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70834" y="1528465"/>
              <a:ext cx="2544366" cy="13365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0" y="1528465"/>
              <a:ext cx="2484834" cy="1336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" y="1528465"/>
              <a:ext cx="2133600" cy="13365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2936796"/>
              <a:ext cx="8763000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Standard Abstraction Layer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2327196"/>
              <a:ext cx="1341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1">
                      <a:lumMod val="50000"/>
                    </a:schemeClr>
                  </a:solidFill>
                </a:rPr>
                <a:t>GridFTP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2069" y="2327196"/>
              <a:ext cx="1740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SRM/CDMI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2327196"/>
              <a:ext cx="2356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NFS 4.1 / </a:t>
              </a:r>
              <a:r>
                <a:rPr lang="en-US" sz="2400" dirty="0" err="1" smtClean="0">
                  <a:solidFill>
                    <a:schemeClr val="accent1">
                      <a:lumMod val="50000"/>
                    </a:schemeClr>
                  </a:solidFill>
                </a:rPr>
                <a:t>pNFS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29060" y="2327196"/>
              <a:ext cx="1421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1">
                      <a:lumMod val="50000"/>
                    </a:schemeClr>
                  </a:solidFill>
                </a:rPr>
                <a:t>WebDAV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145" y="1528465"/>
              <a:ext cx="1390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Storage</a:t>
              </a: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Management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1528465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Wide Area Access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1528465"/>
              <a:ext cx="2128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High Performance Random Access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91965" y="1653064"/>
              <a:ext cx="2128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Accounting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3788" y="2327196"/>
              <a:ext cx="903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1">
                      <a:lumMod val="50000"/>
                    </a:schemeClr>
                  </a:solidFill>
                </a:rPr>
                <a:t>StAR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11420" y="3662927"/>
            <a:ext cx="2438400" cy="2657555"/>
            <a:chOff x="2511420" y="3662927"/>
            <a:chExt cx="2438400" cy="2657555"/>
          </a:xfrm>
        </p:grpSpPr>
        <p:sp>
          <p:nvSpPr>
            <p:cNvPr id="28" name="Rectangle 27"/>
            <p:cNvSpPr/>
            <p:nvPr/>
          </p:nvSpPr>
          <p:spPr>
            <a:xfrm>
              <a:off x="2511420" y="5377933"/>
              <a:ext cx="2438400" cy="942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1420" y="3662927"/>
              <a:ext cx="2438400" cy="16691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99954" y="3662928"/>
              <a:ext cx="1549866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19742" y="3815328"/>
              <a:ext cx="1125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StoRM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1420" y="3815328"/>
              <a:ext cx="1040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GPFS</a:t>
              </a:r>
            </a:p>
            <a:p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Lustre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3519742" y="4581793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238154" y="4581793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equential Access Storage 34"/>
            <p:cNvSpPr/>
            <p:nvPr/>
          </p:nvSpPr>
          <p:spPr>
            <a:xfrm>
              <a:off x="3959220" y="5526732"/>
              <a:ext cx="685800" cy="64135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8549" y="5521751"/>
              <a:ext cx="1040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TSM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HPSS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2400" y="3662928"/>
            <a:ext cx="2286000" cy="1669197"/>
            <a:chOff x="152400" y="3662928"/>
            <a:chExt cx="2286000" cy="1669197"/>
          </a:xfrm>
        </p:grpSpPr>
        <p:sp>
          <p:nvSpPr>
            <p:cNvPr id="38" name="Rectangle 37"/>
            <p:cNvSpPr/>
            <p:nvPr/>
          </p:nvSpPr>
          <p:spPr>
            <a:xfrm>
              <a:off x="152400" y="3662928"/>
              <a:ext cx="2286000" cy="16691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n 38"/>
            <p:cNvSpPr/>
            <p:nvPr/>
          </p:nvSpPr>
          <p:spPr>
            <a:xfrm>
              <a:off x="1143000" y="4578192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an 39"/>
            <p:cNvSpPr/>
            <p:nvPr/>
          </p:nvSpPr>
          <p:spPr>
            <a:xfrm>
              <a:off x="381000" y="4581793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1132" y="3774132"/>
              <a:ext cx="1040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DPM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1802934" y="4581793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02220" y="3666529"/>
            <a:ext cx="2438400" cy="2650352"/>
            <a:chOff x="5102220" y="3666529"/>
            <a:chExt cx="2438400" cy="2650352"/>
          </a:xfrm>
        </p:grpSpPr>
        <p:sp>
          <p:nvSpPr>
            <p:cNvPr id="44" name="Rectangle 43"/>
            <p:cNvSpPr/>
            <p:nvPr/>
          </p:nvSpPr>
          <p:spPr>
            <a:xfrm>
              <a:off x="5102220" y="3666529"/>
              <a:ext cx="2438400" cy="16691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bird-dcache-tit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2532" y="4307532"/>
              <a:ext cx="780288" cy="88669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5102220" y="5374332"/>
              <a:ext cx="2438400" cy="942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equential Access Storage 46"/>
            <p:cNvSpPr/>
            <p:nvPr/>
          </p:nvSpPr>
          <p:spPr>
            <a:xfrm>
              <a:off x="6702420" y="5523131"/>
              <a:ext cx="685800" cy="64135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59348" y="5374332"/>
              <a:ext cx="1543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TSM,HPSS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Enstore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, DMF, ***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6219354" y="4612332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an 49"/>
            <p:cNvSpPr/>
            <p:nvPr/>
          </p:nvSpPr>
          <p:spPr>
            <a:xfrm>
              <a:off x="6828954" y="4612332"/>
              <a:ext cx="559266" cy="6096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/>
            <p:cNvSpPr/>
            <p:nvPr/>
          </p:nvSpPr>
          <p:spPr>
            <a:xfrm>
              <a:off x="6185773" y="3885694"/>
              <a:ext cx="750612" cy="464495"/>
            </a:xfrm>
            <a:prstGeom prst="cube">
              <a:avLst>
                <a:gd name="adj" fmla="val 65384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/>
            <p:cNvSpPr/>
            <p:nvPr/>
          </p:nvSpPr>
          <p:spPr>
            <a:xfrm>
              <a:off x="6713479" y="3885694"/>
              <a:ext cx="750612" cy="464495"/>
            </a:xfrm>
            <a:prstGeom prst="cube">
              <a:avLst>
                <a:gd name="adj" fmla="val 65384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02220" y="3697932"/>
              <a:ext cx="1344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dCache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89919" y="3991412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SSD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14020" y="4612332"/>
            <a:ext cx="138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Spinning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Disks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66119" y="5702816"/>
            <a:ext cx="85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Tape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cce05e40-4bba-48f3-9290-882e2b438b17">NA1</Activity>
    <Item_x0020_Description xmlns="cce05e40-4bba-48f3-9290-882e2b438b17">&lt;div class="ExternalClass6F5BC499497240F7B144C40896BF0CC1"&gt;&lt;p&gt;​GN3plus Presentation Template&lt;/p&gt;&lt;/div&gt;</Item_x0020_Description>
    <Item_x0020_Status xmlns="cce05e40-4bba-48f3-9290-882e2b438b17">Completed</Item_x0020_Status>
    <Code xmlns="cce05e40-4bba-48f3-9290-882e2b438b17" xsi:nil="true"/>
    <Share_x0020_with_x0020_GN_x0020_Community_x003f_ xmlns="cce05e40-4bba-48f3-9290-882e2b438b17">Templates</Share_x0020_with_x0020_GN_x0020_Community_x003f_>
    <Partner xmlns="cce05e40-4bba-48f3-9290-882e2b438b17">DANTE</Partner>
    <Content1 xmlns="cce05e40-4bba-48f3-9290-882e2b438b17" xsi:nil="true"/>
    <Tasks xmlns="cce05e40-4bba-48f3-9290-882e2b438b17">T2</Tasks>
    <Publish_x0020_to_x0020_EC_x0020_review_x003f_ xmlns="cce05e40-4bba-48f3-9290-882e2b438b17">No</Publish_x0020_to_x0020_EC_x0020_review_x003f_>
    <_dlc_DocId xmlns="cce05e40-4bba-48f3-9290-882e2b438b17">GN3PLUS13-267-114</_dlc_DocId>
    <_dlc_DocIdUrl xmlns="cce05e40-4bba-48f3-9290-882e2b438b17">
      <Url>https://intranet.geant.net/NA1/_layouts/15/DocIdRedir.aspx?ID=GN3PLUS13-267-114</Url>
      <Description>GN3PLUS13-267-114</Description>
    </_dlc_DocIdUrl>
    <Template_x0020_Type xmlns="cce05e40-4bba-48f3-9290-882e2b438b17">Project/PMF</Templat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mplate Document" ma:contentTypeID="0x0101006D7E6B8B6D92464EB525E67A2DEF9E3A0D00E99D25CADA3E76419FE4D7F5624A5F58" ma:contentTypeVersion="0" ma:contentTypeDescription="" ma:contentTypeScope="" ma:versionID="2df6b846171fb4c1bbb037527d6b9f5c">
  <xsd:schema xmlns:xsd="http://www.w3.org/2001/XMLSchema" xmlns:xs="http://www.w3.org/2001/XMLSchema" xmlns:p="http://schemas.microsoft.com/office/2006/metadata/properties" xmlns:ns2="cce05e40-4bba-48f3-9290-882e2b438b17" targetNamespace="http://schemas.microsoft.com/office/2006/metadata/properties" ma:root="true" ma:fieldsID="bcf0b3b6f7832d8e92e490fe0aed70a9" ns2:_="">
    <xsd:import namespace="cce05e40-4bba-48f3-9290-882e2b438b17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Tasks" minOccurs="0"/>
                <xsd:element ref="ns2:Code" minOccurs="0"/>
                <xsd:element ref="ns2:Item_x0020_Status" minOccurs="0"/>
                <xsd:element ref="ns2:Item_x0020_Description" minOccurs="0"/>
                <xsd:element ref="ns2:Publish_x0020_to_x0020_EC_x0020_review_x003f_" minOccurs="0"/>
                <xsd:element ref="ns2:Share_x0020_with_x0020_GN_x0020_Community_x003f_" minOccurs="0"/>
                <xsd:element ref="ns2:_dlc_DocId" minOccurs="0"/>
                <xsd:element ref="ns2:_dlc_DocIdUrl" minOccurs="0"/>
                <xsd:element ref="ns2:_dlc_DocIdPersistId" minOccurs="0"/>
                <xsd:element ref="ns2:Template_x0020_Type" minOccurs="0"/>
                <xsd:element ref="ns2:Partner" minOccurs="0"/>
                <xsd:element ref="ns2:Content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05e40-4bba-48f3-9290-882e2b438b17" elementFormDefault="qualified">
    <xsd:import namespace="http://schemas.microsoft.com/office/2006/documentManagement/types"/>
    <xsd:import namespace="http://schemas.microsoft.com/office/infopath/2007/PartnerControls"/>
    <xsd:element name="Activity" ma:index="8" nillable="true" ma:displayName="Activity" ma:format="Dropdown" ma:internalName="Activity">
      <xsd:simpleType>
        <xsd:restriction base="dms:Choice">
          <xsd:enumeration value="None"/>
          <xsd:enumeration value="NA1"/>
          <xsd:enumeration value="NA2"/>
          <xsd:enumeration value="NA3"/>
          <xsd:enumeration value="NA4"/>
          <xsd:enumeration value="SA1"/>
          <xsd:enumeration value="SA2"/>
          <xsd:enumeration value="SA3"/>
          <xsd:enumeration value="SA4"/>
          <xsd:enumeration value="SA5"/>
          <xsd:enumeration value="SA6"/>
          <xsd:enumeration value="SA7"/>
          <xsd:enumeration value="JRA1"/>
          <xsd:enumeration value="JRA2"/>
          <xsd:enumeration value="JRA3"/>
        </xsd:restriction>
      </xsd:simpleType>
    </xsd:element>
    <xsd:element name="Tasks" ma:index="9" nillable="true" ma:displayName="Task" ma:format="Dropdown" ma:internalName="Tasks">
      <xsd:simpleType>
        <xsd:restriction base="dms:Choice">
          <xsd:enumeration value="None"/>
          <xsd:enumeration value="T1"/>
          <xsd:enumeration value="T2"/>
          <xsd:enumeration value="T3"/>
          <xsd:enumeration value="T4"/>
          <xsd:enumeration value="T5"/>
          <xsd:enumeration value="T6"/>
          <xsd:enumeration value="T7"/>
          <xsd:enumeration value="T8"/>
          <xsd:enumeration value="T9"/>
          <xsd:enumeration value="T10"/>
        </xsd:restriction>
      </xsd:simpleType>
    </xsd:element>
    <xsd:element name="Code" ma:index="10" nillable="true" ma:displayName="Project Code" ma:internalName="Code">
      <xsd:simpleType>
        <xsd:restriction base="dms:Text">
          <xsd:maxLength value="255"/>
        </xsd:restriction>
      </xsd:simpleType>
    </xsd:element>
    <xsd:element name="Item_x0020_Status" ma:index="11" nillable="true" ma:displayName="Item Status" ma:default="Not started" ma:format="Dropdown" ma:internalName="Item_x0020_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tem_x0020_Description" ma:index="12" nillable="true" ma:displayName="Item Description" ma:internalName="Item_x0020_Description">
      <xsd:simpleType>
        <xsd:restriction base="dms:Note">
          <xsd:maxLength value="255"/>
        </xsd:restriction>
      </xsd:simpleType>
    </xsd:element>
    <xsd:element name="Publish_x0020_to_x0020_EC_x0020_review_x003f_" ma:index="13" nillable="true" ma:displayName="Publish to EC review?" ma:default="No" ma:description="This column will be updated automatically when the Item Status is shown as Completed.  Do not update this column manually." ma:format="Dropdown" ma:internalName="Publish_x0020_to_x0020_EC_x0020_review_x003F_">
      <xsd:simpleType>
        <xsd:restriction base="dms:Choice">
          <xsd:enumeration value="No"/>
          <xsd:enumeration value="Description of Work"/>
          <xsd:enumeration value="Presentation"/>
          <xsd:enumeration value="Deliverable"/>
          <xsd:enumeration value="Periodic Report"/>
          <xsd:enumeration value="Demo"/>
          <xsd:enumeration value="Background Documentation"/>
        </xsd:restriction>
      </xsd:simpleType>
    </xsd:element>
    <xsd:element name="Share_x0020_with_x0020_GN_x0020_Community_x003f_" ma:index="14" nillable="true" ma:displayName="Share with GN Community?" ma:default="No" ma:description="This column will be updated automatically when the Item Status is shown as Completed.  Do not update this column manually." ma:format="Dropdown" ma:internalName="Share_x0020_with_x0020_GN_x0020_Community_x003F_">
      <xsd:simpleType>
        <xsd:restriction base="dms:Choice">
          <xsd:enumeration value="No"/>
          <xsd:enumeration value="Deliverables"/>
          <xsd:enumeration value="Reports"/>
          <xsd:enumeration value="Processes"/>
          <xsd:enumeration value="Policies"/>
          <xsd:enumeration value="Admin and User Guides"/>
          <xsd:enumeration value="Templates"/>
          <xsd:enumeration value="Guidelines"/>
          <xsd:enumeration value="Business Cases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mplate_x0020_Type" ma:index="18" nillable="true" ma:displayName="Template Type" ma:format="Dropdown" ma:internalName="Template_x0020_Type">
      <xsd:simpleType>
        <xsd:restriction base="dms:Choice">
          <xsd:enumeration value="Meeting"/>
          <xsd:enumeration value="Project/PMF"/>
          <xsd:enumeration value="Product/PLM"/>
          <xsd:enumeration value="Report"/>
          <xsd:enumeration value="Guides"/>
          <xsd:enumeration value="Technical doc"/>
          <xsd:enumeration value="Budget"/>
          <xsd:enumeration value="Consortium"/>
          <xsd:enumeration value="EC"/>
        </xsd:restriction>
      </xsd:simpleType>
    </xsd:element>
    <xsd:element name="Partner" ma:index="19" nillable="true" ma:displayName="Organisation" ma:format="Dropdown" ma:internalName="Partner">
      <xsd:simpleType>
        <xsd:restriction base="dms:Choice">
          <xsd:enumeration value="None"/>
          <xsd:enumeration value="ACOnet"/>
          <xsd:enumeration value="AMRES"/>
          <xsd:enumeration value="CARNet"/>
          <xsd:enumeration value="CESNET"/>
          <xsd:enumeration value="CSC/NORDUnet"/>
          <xsd:enumeration value="DANTE"/>
          <xsd:enumeration value="DFN"/>
          <xsd:enumeration value="DFN/FAU"/>
          <xsd:enumeration value="DFN/LRZ"/>
          <xsd:enumeration value="FCCN"/>
          <xsd:enumeration value="GARR"/>
          <xsd:enumeration value="GRNET"/>
          <xsd:enumeration value="GRNET/ICCS"/>
          <xsd:enumeration value="HEAnet"/>
          <xsd:enumeration value="IUCC"/>
          <xsd:enumeration value="Janet"/>
          <xsd:enumeration value="LITNET"/>
          <xsd:enumeration value="MARnet"/>
          <xsd:enumeration value="NIIFI"/>
          <xsd:enumeration value="NORDUnet"/>
          <xsd:enumeration value="NORDUnet/DEiC"/>
          <xsd:enumeration value="NORDUnet/DeIC/UNI-C"/>
          <xsd:enumeration value="PSNC"/>
          <xsd:enumeration value="RedIRIS"/>
          <xsd:enumeration value="RedIRIS/EHU"/>
          <xsd:enumeration value="RedIRIS/i2cat"/>
          <xsd:enumeration value="RedIRIS/UM"/>
          <xsd:enumeration value="RedIRIS/University of Murcia"/>
          <xsd:enumeration value="RENATER"/>
          <xsd:enumeration value="RESTENA"/>
          <xsd:enumeration value="SigmaNet"/>
          <xsd:enumeration value="SRCE/CARNET"/>
          <xsd:enumeration value="SUNET/NORDUnet"/>
          <xsd:enumeration value="SURFnet"/>
          <xsd:enumeration value="Surfnet/SARA"/>
          <xsd:enumeration value="Surfnet/UvA"/>
          <xsd:enumeration value="SWITCH"/>
          <xsd:enumeration value="TERENA"/>
          <xsd:enumeration value="ULAKBİM"/>
          <xsd:enumeration value="umu.se/NORDUnet"/>
          <xsd:enumeration value="UoM"/>
          <xsd:enumeration value="WAYF/NORDUnet"/>
        </xsd:restriction>
      </xsd:simpleType>
    </xsd:element>
    <xsd:element name="Content1" ma:index="20" nillable="true" ma:displayName="Content" ma:internalName="Content1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94077-EE83-498B-BD66-51B81B696ED9}">
  <ds:schemaRefs>
    <ds:schemaRef ds:uri="http://schemas.microsoft.com/office/2006/metadata/properties"/>
    <ds:schemaRef ds:uri="http://schemas.microsoft.com/office/infopath/2007/PartnerControls"/>
    <ds:schemaRef ds:uri="cce05e40-4bba-48f3-9290-882e2b438b17"/>
  </ds:schemaRefs>
</ds:datastoreItem>
</file>

<file path=customXml/itemProps2.xml><?xml version="1.0" encoding="utf-8"?>
<ds:datastoreItem xmlns:ds="http://schemas.openxmlformats.org/officeDocument/2006/customXml" ds:itemID="{A2F094DB-1DF4-4CAE-AD70-E8C715C73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F6869-314E-43B6-8D08-D6301091EB7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D39BA9-0494-495A-A51B-714BBC092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05e40-4bba-48f3-9290-882e2b438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GN3plus template</Template>
  <TotalTime>1423</TotalTime>
  <Words>402</Words>
  <Application>Microsoft Macintosh PowerPoint</Application>
  <PresentationFormat>On-screen Show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EGI-InSPIRE 2</vt:lpstr>
      <vt:lpstr>Office Theme</vt:lpstr>
      <vt:lpstr>Compute and data services in EGI</vt:lpstr>
      <vt:lpstr>HPC-HTC computing landscape</vt:lpstr>
      <vt:lpstr>HTC Compute toolkit</vt:lpstr>
      <vt:lpstr>Computing Element</vt:lpstr>
      <vt:lpstr>Workload management services</vt:lpstr>
      <vt:lpstr>In other words..</vt:lpstr>
      <vt:lpstr>In other words..</vt:lpstr>
      <vt:lpstr>The storage toolkit</vt:lpstr>
      <vt:lpstr>The storage endpoints</vt:lpstr>
      <vt:lpstr>File transfer service</vt:lpstr>
      <vt:lpstr>Location and Metadata Catalogues </vt:lpstr>
      <vt:lpstr>Dynamic federation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About GÉANT  </dc:title>
  <dc:creator>Gergely Sipos</dc:creator>
  <cp:lastModifiedBy>Peter S.</cp:lastModifiedBy>
  <cp:revision>77</cp:revision>
  <dcterms:created xsi:type="dcterms:W3CDTF">2014-04-01T08:06:52Z</dcterms:created>
  <dcterms:modified xsi:type="dcterms:W3CDTF">2015-01-23T00:00:24Z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tivity">
    <vt:lpwstr>NA2</vt:lpwstr>
  </property>
  <property fmtid="{D5CDD505-2E9C-101B-9397-08002B2CF9AE}" pid="3" name="Sub-Task">
    <vt:lpwstr/>
  </property>
  <property fmtid="{D5CDD505-2E9C-101B-9397-08002B2CF9AE}" pid="4" name="DocumentComment">
    <vt:lpwstr>A generic set of slides offered as a toolkit to project participants, from which to create individual presentations</vt:lpwstr>
  </property>
  <property fmtid="{D5CDD505-2E9C-101B-9397-08002B2CF9AE}" pid="5" name="ContentType">
    <vt:lpwstr>Geant Activity Documents</vt:lpwstr>
  </property>
  <property fmtid="{D5CDD505-2E9C-101B-9397-08002B2CF9AE}" pid="6" name="Task">
    <vt:lpwstr>Task4</vt:lpwstr>
  </property>
  <property fmtid="{D5CDD505-2E9C-101B-9397-08002B2CF9AE}" pid="7" name="ActivityDocumentType">
    <vt:lpwstr>Presentation</vt:lpwstr>
  </property>
  <property fmtid="{D5CDD505-2E9C-101B-9397-08002B2CF9AE}" pid="8" name="ContentTypeId">
    <vt:lpwstr>0x0101006D7E6B8B6D92464EB525E67A2DEF9E3A0D00E99D25CADA3E76419FE4D7F5624A5F58</vt:lpwstr>
  </property>
  <property fmtid="{D5CDD505-2E9C-101B-9397-08002B2CF9AE}" pid="9" name="_dlc_DocIdItemGuid">
    <vt:lpwstr>10ca67cc-d464-4258-b8c9-039647ca0597</vt:lpwstr>
  </property>
</Properties>
</file>