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7" r:id="rId3"/>
    <p:sldId id="320" r:id="rId4"/>
    <p:sldId id="269" r:id="rId5"/>
    <p:sldId id="308" r:id="rId6"/>
    <p:sldId id="306" r:id="rId7"/>
    <p:sldId id="307" r:id="rId8"/>
    <p:sldId id="309" r:id="rId9"/>
    <p:sldId id="310" r:id="rId10"/>
    <p:sldId id="318" r:id="rId11"/>
    <p:sldId id="317" r:id="rId12"/>
    <p:sldId id="305" r:id="rId13"/>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B19"/>
    <a:srgbClr val="193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0" y="-104"/>
      </p:cViewPr>
      <p:guideLst>
        <p:guide orient="horz" pos="2160"/>
        <p:guide pos="2880"/>
      </p:guideLst>
    </p:cSldViewPr>
  </p:slideViewPr>
  <p:notesTextViewPr>
    <p:cViewPr>
      <p:scale>
        <a:sx n="1" d="1"/>
        <a:sy n="1" d="1"/>
      </p:scale>
      <p:origin x="0" y="0"/>
    </p:cViewPr>
  </p:notesTextViewPr>
  <p:sorterViewPr>
    <p:cViewPr>
      <p:scale>
        <a:sx n="100" d="100"/>
        <a:sy n="100" d="100"/>
      </p:scale>
      <p:origin x="0" y="8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4E959217-BE1C-42CD-852A-F003BA53E6AF}" type="datetimeFigureOut">
              <a:rPr lang="en-GB" smtClean="0"/>
              <a:t>22/01/2015</a:t>
            </a:fld>
            <a:endParaRPr lang="en-GB"/>
          </a:p>
        </p:txBody>
      </p:sp>
      <p:sp>
        <p:nvSpPr>
          <p:cNvPr id="4" name="Footer Placeholder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A13DFDB7-2C46-4562-8DC3-E199DEA2D5F3}" type="slidenum">
              <a:rPr lang="en-GB" smtClean="0"/>
              <a:t>‹#›</a:t>
            </a:fld>
            <a:endParaRPr lang="en-GB"/>
          </a:p>
        </p:txBody>
      </p:sp>
    </p:spTree>
    <p:extLst>
      <p:ext uri="{BB962C8B-B14F-4D97-AF65-F5344CB8AC3E}">
        <p14:creationId xmlns:p14="http://schemas.microsoft.com/office/powerpoint/2010/main" val="3770984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8F04587C-765B-497F-9EAF-AFFDE062DE95}" type="datetimeFigureOut">
              <a:rPr lang="en-GB" smtClean="0"/>
              <a:t>22/01/2015</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16D398B1-2762-4841-91C9-28AB5783C04B}" type="slidenum">
              <a:rPr lang="en-GB" smtClean="0"/>
              <a:t>‹#›</a:t>
            </a:fld>
            <a:endParaRPr lang="en-GB"/>
          </a:p>
        </p:txBody>
      </p:sp>
    </p:spTree>
    <p:extLst>
      <p:ext uri="{BB962C8B-B14F-4D97-AF65-F5344CB8AC3E}">
        <p14:creationId xmlns:p14="http://schemas.microsoft.com/office/powerpoint/2010/main" val="15077610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C5B599E-0A88-1444-A654-DEBA7EFFD5E4}" type="slidenum">
              <a:rPr lang="fi-FI">
                <a:solidFill>
                  <a:prstClr val="black"/>
                </a:solidFill>
              </a:rPr>
              <a:pPr/>
              <a:t>2</a:t>
            </a:fld>
            <a:endParaRPr lang="fi-FI">
              <a:solidFill>
                <a:prstClr val="black"/>
              </a:solidFill>
            </a:endParaRPr>
          </a:p>
        </p:txBody>
      </p:sp>
      <p:sp>
        <p:nvSpPr>
          <p:cNvPr id="8195" name="Rectangle 2"/>
          <p:cNvSpPr>
            <a:spLocks noGrp="1" noRot="1" noChangeAspect="1" noChangeArrowheads="1" noTextEdit="1"/>
          </p:cNvSpPr>
          <p:nvPr>
            <p:ph type="sldImg"/>
          </p:nvPr>
        </p:nvSpPr>
        <p:spPr>
          <a:xfrm>
            <a:off x="3263900" y="509588"/>
            <a:ext cx="3400425" cy="2549525"/>
          </a:xfrm>
          <a:ln/>
        </p:spPr>
      </p:sp>
      <p:sp>
        <p:nvSpPr>
          <p:cNvPr id="8196" name="Rectangle 3"/>
          <p:cNvSpPr>
            <a:spLocks noGrp="1" noChangeArrowheads="1"/>
          </p:cNvSpPr>
          <p:nvPr>
            <p:ph type="body" idx="1"/>
          </p:nvPr>
        </p:nvSpPr>
        <p:spPr>
          <a:noFill/>
          <a:ln/>
        </p:spPr>
        <p:txBody>
          <a:bodyPr/>
          <a:lstStyle/>
          <a:p>
            <a:endParaRPr lang="fr-FR"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65488" y="509588"/>
            <a:ext cx="3398837" cy="2549525"/>
          </a:xfrm>
        </p:spPr>
      </p:sp>
      <p:sp>
        <p:nvSpPr>
          <p:cNvPr id="3" name="Espace réservé des commentaires 2"/>
          <p:cNvSpPr>
            <a:spLocks noGrp="1"/>
          </p:cNvSpPr>
          <p:nvPr>
            <p:ph type="body" idx="1"/>
          </p:nvPr>
        </p:nvSpPr>
        <p:spPr/>
        <p:txBody>
          <a:bodyPr/>
          <a:lstStyle/>
          <a:p>
            <a:r>
              <a:rPr lang="en-US" sz="1200" b="1" dirty="0" smtClean="0">
                <a:latin typeface="Helvetica"/>
                <a:cs typeface="Helvetica"/>
              </a:rPr>
              <a:t>PRACE’s Achievements in 4 years: </a:t>
            </a:r>
          </a:p>
          <a:p>
            <a:r>
              <a:rPr lang="en-US" sz="1200" b="1" dirty="0" smtClean="0"/>
              <a:t>6 supercomputers </a:t>
            </a:r>
            <a:r>
              <a:rPr lang="en-US" sz="1200" dirty="0" smtClean="0"/>
              <a:t>in 4 hosting countries, </a:t>
            </a:r>
            <a:r>
              <a:rPr lang="en-GB" sz="1200" b="1" dirty="0" smtClean="0"/>
              <a:t>346 projects </a:t>
            </a:r>
            <a:r>
              <a:rPr lang="en-GB" sz="1200" dirty="0" smtClean="0"/>
              <a:t>and a total of </a:t>
            </a:r>
            <a:r>
              <a:rPr lang="en-GB" sz="1200" b="1" dirty="0" smtClean="0"/>
              <a:t>9.2 thousand million core-hours awarded!</a:t>
            </a:r>
            <a:br>
              <a:rPr lang="en-GB" sz="1200" b="1" dirty="0" smtClean="0"/>
            </a:br>
            <a:r>
              <a:rPr lang="en-GB" sz="1200" dirty="0" smtClean="0"/>
              <a:t>P</a:t>
            </a:r>
            <a:r>
              <a:rPr lang="en-US" sz="1200" dirty="0" smtClean="0"/>
              <a:t>RACE also attracts, trains and retains skilled staff. </a:t>
            </a:r>
          </a:p>
          <a:p>
            <a:r>
              <a:rPr lang="en-US" sz="1200" dirty="0" smtClean="0"/>
              <a:t>Over </a:t>
            </a:r>
            <a:r>
              <a:rPr lang="en-US" sz="1200" b="1" dirty="0" smtClean="0"/>
              <a:t>360 PATC training days, 2730 participants and 170 enabled applications </a:t>
            </a:r>
            <a:r>
              <a:rPr lang="en-US" sz="1200" dirty="0" smtClean="0"/>
              <a:t>are the result of this work.</a:t>
            </a:r>
            <a:r>
              <a:rPr lang="en-GB" sz="1200" dirty="0" smtClean="0"/>
              <a:t/>
            </a:r>
            <a:br>
              <a:rPr lang="en-GB" sz="1200" dirty="0" smtClean="0"/>
            </a:br>
            <a:endParaRPr lang="fr-FR" dirty="0"/>
          </a:p>
        </p:txBody>
      </p:sp>
      <p:sp>
        <p:nvSpPr>
          <p:cNvPr id="4" name="Espace réservé du numéro de diapositive 3"/>
          <p:cNvSpPr>
            <a:spLocks noGrp="1"/>
          </p:cNvSpPr>
          <p:nvPr>
            <p:ph type="sldNum" sz="quarter" idx="10"/>
          </p:nvPr>
        </p:nvSpPr>
        <p:spPr/>
        <p:txBody>
          <a:bodyPr/>
          <a:lstStyle/>
          <a:p>
            <a:pPr>
              <a:defRPr/>
            </a:pPr>
            <a:fld id="{636E3DB8-7965-4AF1-8523-26230BB71136}" type="slidenum">
              <a:rPr lang="de-DE" smtClean="0"/>
              <a:pPr>
                <a:defRPr/>
              </a:pPr>
              <a:t>3</a:t>
            </a:fld>
            <a:endParaRPr lang="de-DE"/>
          </a:p>
        </p:txBody>
      </p:sp>
    </p:spTree>
    <p:extLst>
      <p:ext uri="{BB962C8B-B14F-4D97-AF65-F5344CB8AC3E}">
        <p14:creationId xmlns:p14="http://schemas.microsoft.com/office/powerpoint/2010/main" val="366785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r>
              <a:rPr lang="en-GB" smtClean="0"/>
              <a:t>23/01/2015</a:t>
            </a:r>
            <a:endParaRPr lang="en-GB"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36052F6A-383D-4658-9E2E-503D22466366}" type="slidenum">
              <a:rPr lang="en-GB" smtClean="0"/>
              <a:pPr/>
              <a:t>‹#›</a:t>
            </a:fld>
            <a:endParaRPr lang="en-GB" dirty="0"/>
          </a:p>
        </p:txBody>
      </p:sp>
    </p:spTree>
    <p:extLst>
      <p:ext uri="{BB962C8B-B14F-4D97-AF65-F5344CB8AC3E}">
        <p14:creationId xmlns:p14="http://schemas.microsoft.com/office/powerpoint/2010/main" val="17770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23/01/2015</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292760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1412776"/>
            <a:ext cx="6019800" cy="471338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GB" smtClean="0"/>
              <a:t>23/01/2015</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3440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96169" y="478240"/>
            <a:ext cx="3953637" cy="1171140"/>
          </a:xfrm>
          <a:prstGeom prst="rect">
            <a:avLst/>
          </a:prstGeom>
        </p:spPr>
        <p:txBody>
          <a:bodyPr/>
          <a:lstStyle/>
          <a:p>
            <a:r>
              <a:rPr lang="fr-FR" dirty="0" smtClean="0"/>
              <a:t>Cliquez et modifiez le titre</a:t>
            </a:r>
            <a:endParaRPr lang="fr-FR" dirty="0"/>
          </a:p>
        </p:txBody>
      </p:sp>
      <p:sp>
        <p:nvSpPr>
          <p:cNvPr id="8" name="Espace réservé du pied de page 4"/>
          <p:cNvSpPr>
            <a:spLocks noGrp="1"/>
          </p:cNvSpPr>
          <p:nvPr>
            <p:ph type="ftr" sz="quarter" idx="3"/>
          </p:nvPr>
        </p:nvSpPr>
        <p:spPr>
          <a:xfrm>
            <a:off x="4966570" y="6356585"/>
            <a:ext cx="3953584" cy="365125"/>
          </a:xfrm>
          <a:prstGeom prst="rect">
            <a:avLst/>
          </a:prstGeom>
        </p:spPr>
        <p:txBody>
          <a:bodyPr vert="horz" lIns="91440" tIns="45720" rIns="91440" bIns="45720" rtlCol="0" anchor="ctr"/>
          <a:lstStyle>
            <a:lvl1pPr algn="r">
              <a:defRPr sz="700">
                <a:solidFill>
                  <a:srgbClr val="660066"/>
                </a:solidFill>
                <a:latin typeface="Helvetica"/>
                <a:cs typeface="Helvetica"/>
              </a:defRPr>
            </a:lvl1pPr>
          </a:lstStyle>
          <a:p>
            <a:endParaRPr lang="fr-FR" dirty="0"/>
          </a:p>
        </p:txBody>
      </p:sp>
    </p:spTree>
    <p:extLst>
      <p:ext uri="{BB962C8B-B14F-4D97-AF65-F5344CB8AC3E}">
        <p14:creationId xmlns:p14="http://schemas.microsoft.com/office/powerpoint/2010/main" val="28761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p14="http://schemas.microsoft.com/office/powerpoint/2010/main" val="1502286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4252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468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445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759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91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008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23/01/2015</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1348103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062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1373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6717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775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28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GB" smtClean="0"/>
              <a:t>23/01/2015</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320760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780928"/>
            <a:ext cx="4038600"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780928"/>
            <a:ext cx="4038600"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r>
              <a:rPr lang="en-GB" smtClean="0"/>
              <a:t>23/01/2015</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190692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78092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01008"/>
            <a:ext cx="4040188" cy="26251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278092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501007"/>
            <a:ext cx="4041775" cy="26251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t>23/01/2015</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292751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23/01/2015</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193510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23/01/2015</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367602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84784"/>
            <a:ext cx="5111750"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GB" smtClean="0"/>
              <a:t>23/01/2015</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1481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23/01/2015</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52F6A-383D-4658-9E2E-503D22466366}" type="slidenum">
              <a:rPr lang="en-GB" smtClean="0"/>
              <a:t>‹#›</a:t>
            </a:fld>
            <a:endParaRPr lang="en-GB"/>
          </a:p>
        </p:txBody>
      </p:sp>
    </p:spTree>
    <p:extLst>
      <p:ext uri="{BB962C8B-B14F-4D97-AF65-F5344CB8AC3E}">
        <p14:creationId xmlns:p14="http://schemas.microsoft.com/office/powerpoint/2010/main" val="1184914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363980"/>
            <a:ext cx="9144000"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1363980"/>
          </a:xfrm>
          <a:prstGeom prst="rect">
            <a:avLst/>
          </a:prstGeom>
        </p:spPr>
      </p:pic>
      <p:sp>
        <p:nvSpPr>
          <p:cNvPr id="2" name="Title Placeholder 1"/>
          <p:cNvSpPr>
            <a:spLocks noGrp="1"/>
          </p:cNvSpPr>
          <p:nvPr>
            <p:ph type="title"/>
          </p:nvPr>
        </p:nvSpPr>
        <p:spPr>
          <a:xfrm>
            <a:off x="447408" y="1556792"/>
            <a:ext cx="8229600" cy="648072"/>
          </a:xfrm>
          <a:prstGeom prst="rect">
            <a:avLst/>
          </a:prstGeom>
        </p:spPr>
        <p:txBody>
          <a:bodyPr vert="horz" lIns="91440" tIns="45720" rIns="91440" bIns="45720" rtlCol="0" anchor="ctr">
            <a:noAutofit/>
          </a:bodyPr>
          <a:lstStyle/>
          <a:p>
            <a:pPr marL="0" lvl="0"/>
            <a:r>
              <a:rPr lang="en-US" dirty="0" smtClean="0"/>
              <a:t>Click to edit Master title style</a:t>
            </a:r>
            <a:endParaRPr lang="en-GB" dirty="0"/>
          </a:p>
        </p:txBody>
      </p:sp>
      <p:sp>
        <p:nvSpPr>
          <p:cNvPr id="3" name="Text Placeholder 2"/>
          <p:cNvSpPr>
            <a:spLocks noGrp="1"/>
          </p:cNvSpPr>
          <p:nvPr>
            <p:ph type="body" idx="1"/>
          </p:nvPr>
        </p:nvSpPr>
        <p:spPr>
          <a:xfrm>
            <a:off x="457200" y="2420888"/>
            <a:ext cx="8229600" cy="3705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GB" smtClean="0"/>
              <a:t>23/01/2015</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36052F6A-383D-4658-9E2E-503D22466366}" type="slidenum">
              <a:rPr lang="en-GB" smtClean="0"/>
              <a:pPr/>
              <a:t>‹#›</a:t>
            </a:fld>
            <a:endParaRPr lang="en-GB" dirty="0"/>
          </a:p>
        </p:txBody>
      </p:sp>
    </p:spTree>
    <p:extLst>
      <p:ext uri="{BB962C8B-B14F-4D97-AF65-F5344CB8AC3E}">
        <p14:creationId xmlns:p14="http://schemas.microsoft.com/office/powerpoint/2010/main" val="412738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hf sldNum="0" hdr="0" ftr="0"/>
  <p:txStyles>
    <p:titleStyle>
      <a:lvl1pPr algn="ctr" defTabSz="914400" rtl="0" eaLnBrk="1" latinLnBrk="0" hangingPunct="1">
        <a:spcBef>
          <a:spcPct val="0"/>
        </a:spcBef>
        <a:buNone/>
        <a:defRPr lang="en-GB" sz="2800" b="1" kern="1200" dirty="0">
          <a:solidFill>
            <a:srgbClr val="19317B"/>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solidFill>
                  <a:prstClr val="black">
                    <a:tint val="75000"/>
                  </a:prstClr>
                </a:solidFill>
              </a:rPr>
              <a:t>23/01/2015</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3190C-78A0-49C1-BC33-5024B2393A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1016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emf"/><Relationship Id="rId9"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4" y="322016"/>
            <a:ext cx="9112792" cy="6213968"/>
          </a:xfrm>
          <a:prstGeom prst="rect">
            <a:avLst/>
          </a:prstGeom>
        </p:spPr>
      </p:pic>
      <p:sp>
        <p:nvSpPr>
          <p:cNvPr id="2" name="Date Placeholder 1"/>
          <p:cNvSpPr>
            <a:spLocks noGrp="1"/>
          </p:cNvSpPr>
          <p:nvPr>
            <p:ph type="dt" sz="half" idx="10"/>
          </p:nvPr>
        </p:nvSpPr>
        <p:spPr/>
        <p:txBody>
          <a:bodyPr/>
          <a:lstStyle/>
          <a:p>
            <a:r>
              <a:rPr lang="en-GB" smtClean="0">
                <a:solidFill>
                  <a:prstClr val="black">
                    <a:tint val="75000"/>
                  </a:prstClr>
                </a:solidFill>
              </a:rPr>
              <a:t>23/01/2015</a:t>
            </a:r>
            <a:endParaRPr lang="en-GB">
              <a:solidFill>
                <a:prstClr val="black">
                  <a:tint val="75000"/>
                </a:prstClr>
              </a:solidFill>
            </a:endParaRPr>
          </a:p>
        </p:txBody>
      </p:sp>
    </p:spTree>
    <p:extLst>
      <p:ext uri="{BB962C8B-B14F-4D97-AF65-F5344CB8AC3E}">
        <p14:creationId xmlns:p14="http://schemas.microsoft.com/office/powerpoint/2010/main" val="41079425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VPH Cross</a:t>
            </a:r>
            <a:r>
              <a:rPr lang="en-US" dirty="0" smtClean="0"/>
              <a:t>-Infrastructure Pilot (2013</a:t>
            </a:r>
            <a:r>
              <a:rPr lang="en-US" dirty="0" smtClean="0"/>
              <a:t>)  (an EUDAT community)</a:t>
            </a:r>
            <a:endParaRPr lang="en-US" dirty="0"/>
          </a:p>
        </p:txBody>
      </p:sp>
      <p:pic>
        <p:nvPicPr>
          <p:cNvPr id="6" name="Picture 5" descr="C:\Users\rmb\Documents\EPCC\Projects\EUDAT\service-TFs\VPH-DS-extension\eudat-vph-diagrams\Slide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636913"/>
            <a:ext cx="6543701" cy="331236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7" descr="PRACEdays15_slide_560x300.png"/>
          <p:cNvPicPr>
            <a:picLocks noChangeAspect="1"/>
          </p:cNvPicPr>
          <p:nvPr/>
        </p:nvPicPr>
        <p:blipFill rotWithShape="1">
          <a:blip r:embed="rId2">
            <a:extLst>
              <a:ext uri="{28A0092B-C50C-407E-A947-70E740481C1C}">
                <a14:useLocalDpi xmlns:a14="http://schemas.microsoft.com/office/drawing/2010/main" val="0"/>
              </a:ext>
            </a:extLst>
          </a:blip>
          <a:srcRect l="19494" t="3652" r="22848" b="38809"/>
          <a:stretch/>
        </p:blipFill>
        <p:spPr>
          <a:xfrm>
            <a:off x="0" y="1519262"/>
            <a:ext cx="2745573" cy="1467822"/>
          </a:xfrm>
          <a:prstGeom prst="rect">
            <a:avLst/>
          </a:prstGeom>
        </p:spPr>
      </p:pic>
      <p:pic>
        <p:nvPicPr>
          <p:cNvPr id="11" name="Imagen 10" descr="aviva stadium.jpg"/>
          <p:cNvPicPr>
            <a:picLocks noChangeAspect="1"/>
          </p:cNvPicPr>
          <p:nvPr/>
        </p:nvPicPr>
        <p:blipFill rotWithShape="1">
          <a:blip r:embed="rId3" cstate="print">
            <a:extLst>
              <a:ext uri="{28A0092B-C50C-407E-A947-70E740481C1C}">
                <a14:useLocalDpi xmlns:a14="http://schemas.microsoft.com/office/drawing/2010/main" val="0"/>
              </a:ext>
            </a:extLst>
          </a:blip>
          <a:srcRect l="35815" t="707" r="19704" b="-707"/>
          <a:stretch/>
        </p:blipFill>
        <p:spPr>
          <a:xfrm>
            <a:off x="3054189" y="2889296"/>
            <a:ext cx="6089811" cy="3992918"/>
          </a:xfrm>
          <a:prstGeom prst="rect">
            <a:avLst/>
          </a:prstGeom>
        </p:spPr>
      </p:pic>
      <p:pic>
        <p:nvPicPr>
          <p:cNvPr id="12" name="Imagen 7" descr="PRACEdays15_slide_560x300.png"/>
          <p:cNvPicPr>
            <a:picLocks noChangeAspect="1"/>
          </p:cNvPicPr>
          <p:nvPr/>
        </p:nvPicPr>
        <p:blipFill rotWithShape="1">
          <a:blip r:embed="rId2">
            <a:extLst>
              <a:ext uri="{28A0092B-C50C-407E-A947-70E740481C1C}">
                <a14:useLocalDpi xmlns:a14="http://schemas.microsoft.com/office/drawing/2010/main" val="0"/>
              </a:ext>
            </a:extLst>
          </a:blip>
          <a:srcRect t="59922"/>
          <a:stretch/>
        </p:blipFill>
        <p:spPr>
          <a:xfrm>
            <a:off x="2731941" y="1519262"/>
            <a:ext cx="6401613" cy="14056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6" y="2907069"/>
            <a:ext cx="3722519" cy="3975145"/>
          </a:xfrm>
          <a:prstGeom prst="rect">
            <a:avLst/>
          </a:prstGeom>
        </p:spPr>
      </p:pic>
      <p:sp>
        <p:nvSpPr>
          <p:cNvPr id="2" name="Date Placeholder 1"/>
          <p:cNvSpPr>
            <a:spLocks noGrp="1"/>
          </p:cNvSpPr>
          <p:nvPr>
            <p:ph type="dt" sz="half" idx="10"/>
          </p:nvPr>
        </p:nvSpPr>
        <p:spPr/>
        <p:txBody>
          <a:bodyPr/>
          <a:lstStyle/>
          <a:p>
            <a:r>
              <a:rPr lang="en-GB" smtClean="0"/>
              <a:t>23/01/2015</a:t>
            </a:r>
            <a:endParaRPr lang="en-GB"/>
          </a:p>
        </p:txBody>
      </p:sp>
    </p:spTree>
    <p:extLst>
      <p:ext uri="{BB962C8B-B14F-4D97-AF65-F5344CB8AC3E}">
        <p14:creationId xmlns:p14="http://schemas.microsoft.com/office/powerpoint/2010/main" val="21920489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99592" y="2204864"/>
            <a:ext cx="7200800" cy="3888432"/>
          </a:xfrm>
        </p:spPr>
        <p:txBody>
          <a:bodyPr>
            <a:noAutofit/>
          </a:bodyPr>
          <a:lstStyle/>
          <a:p>
            <a:pPr eaLnBrk="1" hangingPunct="1">
              <a:spcAft>
                <a:spcPts val="0"/>
              </a:spcAft>
            </a:pPr>
            <a:r>
              <a:rPr lang="fr-FR" dirty="0" err="1" smtClean="0"/>
              <a:t>Computing</a:t>
            </a:r>
            <a:r>
              <a:rPr lang="fr-FR" dirty="0" smtClean="0"/>
              <a:t> and Data</a:t>
            </a:r>
            <a:r>
              <a:rPr lang="fr-FR" dirty="0" smtClean="0"/>
              <a:t>: </a:t>
            </a:r>
            <a:r>
              <a:rPr lang="fr-FR" dirty="0" smtClean="0"/>
              <a:t>Pan-</a:t>
            </a:r>
            <a:r>
              <a:rPr lang="fr-FR" dirty="0" err="1" smtClean="0"/>
              <a:t>European</a:t>
            </a:r>
            <a:r>
              <a:rPr lang="fr-FR" dirty="0" smtClean="0"/>
              <a:t> High Performance </a:t>
            </a:r>
            <a:r>
              <a:rPr lang="fr-FR" dirty="0" err="1" smtClean="0"/>
              <a:t>Computing</a:t>
            </a:r>
            <a:r>
              <a:rPr lang="fr-FR" dirty="0" smtClean="0"/>
              <a:t> Infrastructure and Services</a:t>
            </a:r>
            <a:br>
              <a:rPr lang="fr-FR" dirty="0" smtClean="0"/>
            </a:br>
            <a:r>
              <a:rPr lang="fr-FR" dirty="0" smtClean="0"/>
              <a:t/>
            </a:r>
            <a:br>
              <a:rPr lang="fr-FR" dirty="0" smtClean="0"/>
            </a:br>
            <a:r>
              <a:rPr lang="en-US" sz="2000" dirty="0" smtClean="0">
                <a:latin typeface="Helvetica"/>
                <a:ea typeface="ＭＳ Ｐゴシック" pitchFamily="-1" charset="-128"/>
                <a:cs typeface="Helvetica"/>
              </a:rPr>
              <a:t>Alison Kennedy, </a:t>
            </a:r>
            <a:r>
              <a:rPr lang="en-US" sz="2000" dirty="0" smtClean="0">
                <a:latin typeface="Helvetica"/>
                <a:ea typeface="ＭＳ Ｐゴシック" pitchFamily="-1" charset="-128"/>
                <a:cs typeface="Helvetica"/>
              </a:rPr>
              <a:t>Member </a:t>
            </a:r>
            <a:r>
              <a:rPr lang="en-US" sz="2000" dirty="0" smtClean="0">
                <a:latin typeface="Helvetica"/>
                <a:ea typeface="ＭＳ Ｐゴシック" pitchFamily="-1" charset="-128"/>
                <a:cs typeface="Helvetica"/>
              </a:rPr>
              <a:t>of the Board of Directors</a:t>
            </a:r>
            <a:br>
              <a:rPr lang="en-US" sz="2000" dirty="0" smtClean="0">
                <a:latin typeface="Helvetica"/>
                <a:ea typeface="ＭＳ Ｐゴシック" pitchFamily="-1" charset="-128"/>
                <a:cs typeface="Helvetica"/>
              </a:rPr>
            </a:br>
            <a:r>
              <a:rPr lang="en-US" sz="2000" dirty="0" smtClean="0">
                <a:latin typeface="Helvetica"/>
                <a:ea typeface="ＭＳ Ｐゴシック" pitchFamily="-1" charset="-128"/>
                <a:cs typeface="Helvetica"/>
              </a:rPr>
              <a:t>of PRACE </a:t>
            </a:r>
            <a:r>
              <a:rPr lang="en-US" sz="2000" dirty="0" err="1" smtClean="0">
                <a:latin typeface="Helvetica"/>
                <a:ea typeface="ＭＳ Ｐゴシック" pitchFamily="-1" charset="-128"/>
                <a:cs typeface="Helvetica"/>
              </a:rPr>
              <a:t>aisbl</a:t>
            </a:r>
            <a:r>
              <a:rPr lang="en-US" sz="2000" dirty="0" smtClean="0">
                <a:latin typeface="Helvetica"/>
                <a:ea typeface="ＭＳ Ｐゴシック" pitchFamily="-1" charset="-128"/>
                <a:cs typeface="Helvetica"/>
              </a:rPr>
              <a:t> (and Executive Director of EPCC, University of </a:t>
            </a:r>
            <a:r>
              <a:rPr lang="en-US" sz="2000" dirty="0" smtClean="0">
                <a:latin typeface="Helvetica"/>
                <a:ea typeface="ＭＳ Ｐゴシック" pitchFamily="-1" charset="-128"/>
                <a:cs typeface="Helvetica"/>
              </a:rPr>
              <a:t>Edinburgh)</a:t>
            </a:r>
            <a:r>
              <a:rPr lang="en-US" sz="2000" dirty="0">
                <a:latin typeface="Helvetica"/>
                <a:ea typeface="ＭＳ Ｐゴシック" pitchFamily="-1" charset="-128"/>
                <a:cs typeface="Helvetica"/>
              </a:rPr>
              <a:t/>
            </a:r>
            <a:br>
              <a:rPr lang="en-US" sz="2000" dirty="0">
                <a:latin typeface="Helvetica"/>
                <a:ea typeface="ＭＳ Ｐゴシック" pitchFamily="-1" charset="-128"/>
                <a:cs typeface="Helvetica"/>
              </a:rPr>
            </a:br>
            <a:r>
              <a:rPr lang="en-US" sz="2000" dirty="0" smtClean="0">
                <a:latin typeface="Helvetica"/>
                <a:ea typeface="ＭＳ Ｐゴシック" pitchFamily="-1" charset="-128"/>
                <a:cs typeface="Helvetica"/>
              </a:rPr>
              <a:t/>
            </a:r>
            <a:br>
              <a:rPr lang="en-US" sz="2000" dirty="0" smtClean="0">
                <a:latin typeface="Helvetica"/>
                <a:ea typeface="ＭＳ Ｐゴシック" pitchFamily="-1" charset="-128"/>
                <a:cs typeface="Helvetica"/>
              </a:rPr>
            </a:br>
            <a:r>
              <a:rPr lang="en-US" sz="1600" dirty="0" smtClean="0">
                <a:latin typeface="Helvetica"/>
                <a:ea typeface="ＭＳ Ｐゴシック" pitchFamily="-1" charset="-128"/>
                <a:cs typeface="Helvetica"/>
              </a:rPr>
              <a:t>January 23, </a:t>
            </a:r>
            <a:r>
              <a:rPr lang="en-US" sz="1600" dirty="0">
                <a:latin typeface="Helvetica"/>
                <a:ea typeface="ＭＳ Ｐゴシック" pitchFamily="-1" charset="-128"/>
                <a:cs typeface="Helvetica"/>
              </a:rPr>
              <a:t>2014</a:t>
            </a:r>
            <a:br>
              <a:rPr lang="en-US" sz="1600" dirty="0">
                <a:latin typeface="Helvetica"/>
                <a:ea typeface="ＭＳ Ｐゴシック" pitchFamily="-1" charset="-128"/>
                <a:cs typeface="Helvetica"/>
              </a:rPr>
            </a:br>
            <a:r>
              <a:rPr lang="en-US" sz="1600" dirty="0" smtClean="0">
                <a:latin typeface="Helvetica"/>
                <a:ea typeface="ＭＳ Ｐゴシック" pitchFamily="-1" charset="-128"/>
                <a:cs typeface="Helvetica"/>
              </a:rPr>
              <a:t/>
            </a:r>
            <a:br>
              <a:rPr lang="en-US" sz="1600" dirty="0" smtClean="0">
                <a:latin typeface="Helvetica"/>
                <a:ea typeface="ＭＳ Ｐゴシック" pitchFamily="-1" charset="-128"/>
                <a:cs typeface="Helvetica"/>
              </a:rPr>
            </a:br>
            <a:endParaRPr lang="en-US" sz="1600" dirty="0">
              <a:latin typeface="Helvetica"/>
              <a:ea typeface="ＭＳ Ｐゴシック" pitchFamily="-1" charset="-128"/>
              <a:cs typeface="Helvetica"/>
            </a:endParaRPr>
          </a:p>
        </p:txBody>
      </p:sp>
      <p:sp>
        <p:nvSpPr>
          <p:cNvPr id="2" name="Date Placeholder 1"/>
          <p:cNvSpPr>
            <a:spLocks noGrp="1"/>
          </p:cNvSpPr>
          <p:nvPr>
            <p:ph type="dt" sz="half" idx="10"/>
          </p:nvPr>
        </p:nvSpPr>
        <p:spPr/>
        <p:txBody>
          <a:bodyPr/>
          <a:lstStyle/>
          <a:p>
            <a:r>
              <a:rPr lang="en-GB" smtClean="0"/>
              <a:t>23/01/2015</a:t>
            </a:r>
            <a:endParaRPr lang="en-GB" dirty="0"/>
          </a:p>
        </p:txBody>
      </p:sp>
    </p:spTree>
    <p:extLst>
      <p:ext uri="{BB962C8B-B14F-4D97-AF65-F5344CB8AC3E}">
        <p14:creationId xmlns:p14="http://schemas.microsoft.com/office/powerpoint/2010/main" val="21849147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483768" y="2062589"/>
            <a:ext cx="4124248" cy="646331"/>
          </a:xfrm>
          <a:prstGeom prst="rect">
            <a:avLst/>
          </a:prstGeom>
          <a:noFill/>
        </p:spPr>
        <p:txBody>
          <a:bodyPr wrap="square" lIns="91440" tIns="45720" rIns="91440" bIns="45720">
            <a:spAutoFit/>
          </a:bodyPr>
          <a:lstStyle/>
          <a:p>
            <a:pPr algn="ctr"/>
            <a:r>
              <a:rPr lang="en-GB" b="1" dirty="0" smtClean="0">
                <a:solidFill>
                  <a:srgbClr val="FF9900"/>
                </a:solidFill>
                <a:latin typeface="Arial" panose="020B0604020202020204" pitchFamily="34" charset="0"/>
                <a:cs typeface="Arial" panose="020B0604020202020204" pitchFamily="34" charset="0"/>
              </a:rPr>
              <a:t>346 </a:t>
            </a:r>
            <a:r>
              <a:rPr lang="en-GB" b="1" dirty="0">
                <a:solidFill>
                  <a:srgbClr val="FF9900"/>
                </a:solidFill>
                <a:latin typeface="Arial" panose="020B0604020202020204" pitchFamily="34" charset="0"/>
                <a:cs typeface="Arial" panose="020B0604020202020204" pitchFamily="34" charset="0"/>
              </a:rPr>
              <a:t>projects </a:t>
            </a:r>
            <a:r>
              <a:rPr lang="en-GB" dirty="0">
                <a:latin typeface="Arial" panose="020B0604020202020204" pitchFamily="34" charset="0"/>
                <a:cs typeface="Arial" panose="020B0604020202020204" pitchFamily="34" charset="0"/>
              </a:rPr>
              <a:t>and </a:t>
            </a:r>
            <a:r>
              <a:rPr lang="en-GB" b="1" dirty="0" smtClean="0">
                <a:solidFill>
                  <a:srgbClr val="FF9900"/>
                </a:solidFill>
                <a:latin typeface="Arial" panose="020B0604020202020204" pitchFamily="34" charset="0"/>
                <a:cs typeface="Arial" panose="020B0604020202020204" pitchFamily="34" charset="0"/>
              </a:rPr>
              <a:t>9.2 </a:t>
            </a:r>
            <a:r>
              <a:rPr lang="en-GB" b="1" dirty="0">
                <a:solidFill>
                  <a:srgbClr val="FF9900"/>
                </a:solidFill>
                <a:latin typeface="Arial" panose="020B0604020202020204" pitchFamily="34" charset="0"/>
                <a:cs typeface="Arial" panose="020B0604020202020204" pitchFamily="34" charset="0"/>
              </a:rPr>
              <a:t>thousand million </a:t>
            </a:r>
            <a:r>
              <a:rPr lang="en-GB" b="1" dirty="0">
                <a:latin typeface="Arial" panose="020B0604020202020204" pitchFamily="34" charset="0"/>
                <a:cs typeface="Arial" panose="020B0604020202020204" pitchFamily="34" charset="0"/>
              </a:rPr>
              <a:t>core-hours </a:t>
            </a:r>
            <a:r>
              <a:rPr lang="en-GB" b="1" dirty="0" smtClean="0">
                <a:latin typeface="Arial" panose="020B0604020202020204" pitchFamily="34" charset="0"/>
                <a:cs typeface="Arial" panose="020B0604020202020204" pitchFamily="34" charset="0"/>
              </a:rPr>
              <a:t>awarded</a:t>
            </a:r>
            <a:endParaRPr lang="en-US" sz="1600" b="1" dirty="0">
              <a:ln w="1905">
                <a:solidFill>
                  <a:srgbClr val="EEECE1">
                    <a:lumMod val="25000"/>
                  </a:srgbClr>
                </a:solidFill>
              </a:ln>
              <a:solidFill>
                <a:srgbClr val="F79646">
                  <a:lumMod val="75000"/>
                </a:srgbClr>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32" name="Titre 1"/>
          <p:cNvSpPr>
            <a:spLocks noGrp="1"/>
          </p:cNvSpPr>
          <p:nvPr>
            <p:ph type="title"/>
          </p:nvPr>
        </p:nvSpPr>
        <p:spPr/>
        <p:txBody>
          <a:bodyPr/>
          <a:lstStyle/>
          <a:p>
            <a:r>
              <a:rPr lang="en-US" dirty="0" smtClean="0"/>
              <a:t>PRACE’s awards in 4 years</a:t>
            </a:r>
            <a:endParaRPr lang="en-US"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387" y="2699366"/>
            <a:ext cx="1420760" cy="1282623"/>
          </a:xfrm>
          <a:prstGeom prst="rect">
            <a:avLst/>
          </a:prstGeom>
          <a:ln>
            <a:noFill/>
          </a:ln>
          <a:effectLst>
            <a:outerShdw blurRad="292100" dist="139700" dir="2700000" algn="tl" rotWithShape="0">
              <a:srgbClr val="333333">
                <a:alpha val="65000"/>
              </a:srgbClr>
            </a:outerShdw>
          </a:effectLst>
        </p:spPr>
      </p:pic>
      <p:pic>
        <p:nvPicPr>
          <p:cNvPr id="30"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5816" y="2574141"/>
            <a:ext cx="2974187" cy="3074460"/>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9687" y="2492896"/>
            <a:ext cx="1358500" cy="1045775"/>
          </a:xfrm>
          <a:prstGeom prst="rect">
            <a:avLst/>
          </a:prstGeom>
          <a:ln>
            <a:noFill/>
          </a:ln>
          <a:effectLst>
            <a:outerShdw blurRad="292100" dist="139700" dir="2700000" algn="tl" rotWithShape="0">
              <a:srgbClr val="333333">
                <a:alpha val="65000"/>
              </a:srgbClr>
            </a:outerShdw>
          </a:effectLst>
        </p:spPr>
      </p:pic>
      <p:pic>
        <p:nvPicPr>
          <p:cNvPr id="4" name="Image 3" descr="M2012_011_Vue_002.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3608" y="3848936"/>
            <a:ext cx="1717527" cy="1188671"/>
          </a:xfrm>
          <a:prstGeom prst="rect">
            <a:avLst/>
          </a:prstGeom>
          <a:ln>
            <a:noFill/>
          </a:ln>
          <a:effectLst>
            <a:outerShdw blurRad="292100" dist="139700" dir="2700000" algn="tl" rotWithShape="0">
              <a:srgbClr val="333333">
                <a:alpha val="65000"/>
              </a:srgbClr>
            </a:outerShdw>
          </a:effectLst>
        </p:spPr>
      </p:pic>
      <p:sp>
        <p:nvSpPr>
          <p:cNvPr id="13" name="Textfeld 3"/>
          <p:cNvSpPr txBox="1">
            <a:spLocks noChangeArrowheads="1"/>
          </p:cNvSpPr>
          <p:nvPr/>
        </p:nvSpPr>
        <p:spPr bwMode="auto">
          <a:xfrm>
            <a:off x="14538" y="3285589"/>
            <a:ext cx="1773207" cy="70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de-DE" sz="1200" b="1" dirty="0" smtClean="0">
                <a:solidFill>
                  <a:srgbClr val="0070C0"/>
                </a:solidFill>
                <a:cs typeface="Arial" panose="020B0604020202020204" pitchFamily="34" charset="0"/>
              </a:rPr>
              <a:t>MareNostrum: </a:t>
            </a:r>
            <a:r>
              <a:rPr lang="de-DE" sz="1200" dirty="0" smtClean="0">
                <a:solidFill>
                  <a:prstClr val="black"/>
                </a:solidFill>
                <a:cs typeface="Arial" panose="020B0604020202020204" pitchFamily="34" charset="0"/>
              </a:rPr>
              <a:t>IBM</a:t>
            </a:r>
            <a:r>
              <a:rPr lang="de-DE" sz="1200" b="1" dirty="0">
                <a:solidFill>
                  <a:prstClr val="black"/>
                </a:solidFill>
                <a:cs typeface="Arial" panose="020B0604020202020204" pitchFamily="34" charset="0"/>
              </a:rPr>
              <a:t/>
            </a:r>
            <a:br>
              <a:rPr lang="de-DE" sz="1200" b="1" dirty="0">
                <a:solidFill>
                  <a:prstClr val="black"/>
                </a:solidFill>
                <a:cs typeface="Arial" panose="020B0604020202020204" pitchFamily="34" charset="0"/>
              </a:rPr>
            </a:br>
            <a:r>
              <a:rPr lang="de-DE" sz="1200" dirty="0" smtClean="0">
                <a:solidFill>
                  <a:prstClr val="black"/>
                </a:solidFill>
                <a:cs typeface="Arial" panose="020B0604020202020204" pitchFamily="34" charset="0"/>
              </a:rPr>
              <a:t>BSC, Barcelona, Spain</a:t>
            </a:r>
            <a:endParaRPr lang="de-DE" sz="1200" dirty="0">
              <a:solidFill>
                <a:prstClr val="black"/>
              </a:solidFill>
              <a:cs typeface="Arial" panose="020B0604020202020204" pitchFamily="34" charset="0"/>
            </a:endParaRPr>
          </a:p>
        </p:txBody>
      </p:sp>
      <p:sp>
        <p:nvSpPr>
          <p:cNvPr id="14" name="Rectangle 13"/>
          <p:cNvSpPr/>
          <p:nvPr/>
        </p:nvSpPr>
        <p:spPr>
          <a:xfrm>
            <a:off x="7368146" y="3340678"/>
            <a:ext cx="1755725" cy="911091"/>
          </a:xfrm>
          <a:prstGeom prst="rect">
            <a:avLst/>
          </a:prstGeom>
        </p:spPr>
        <p:txBody>
          <a:bodyPr wrap="square">
            <a:spAutoFit/>
          </a:bodyPr>
          <a:lstStyle/>
          <a:p>
            <a:r>
              <a:rPr lang="en-US" sz="1200" b="1" dirty="0" smtClean="0">
                <a:solidFill>
                  <a:srgbClr val="0070C0"/>
                </a:solidFill>
                <a:latin typeface="Arial" panose="020B0604020202020204" pitchFamily="34" charset="0"/>
                <a:cs typeface="Arial" panose="020B0604020202020204" pitchFamily="34" charset="0"/>
              </a:rPr>
              <a:t>JUQUEEN:</a:t>
            </a:r>
            <a:r>
              <a:rPr lang="en-US" sz="1200" dirty="0" smtClean="0">
                <a:solidFill>
                  <a:srgbClr val="0070C0"/>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IBM </a:t>
            </a:r>
            <a:r>
              <a:rPr lang="en-US" sz="1200" dirty="0">
                <a:solidFill>
                  <a:prstClr val="black"/>
                </a:solidFill>
                <a:latin typeface="Arial" panose="020B0604020202020204" pitchFamily="34" charset="0"/>
                <a:cs typeface="Arial" panose="020B0604020202020204" pitchFamily="34" charset="0"/>
              </a:rPr>
              <a:t>BlueGene</a:t>
            </a:r>
            <a:r>
              <a:rPr lang="en-US" sz="1200" dirty="0" smtClean="0">
                <a:solidFill>
                  <a:prstClr val="black"/>
                </a:solidFill>
                <a:latin typeface="Arial" panose="020B0604020202020204" pitchFamily="34" charset="0"/>
                <a:cs typeface="Arial" panose="020B0604020202020204" pitchFamily="34" charset="0"/>
              </a:rPr>
              <a:t>/Q </a:t>
            </a:r>
          </a:p>
          <a:p>
            <a:r>
              <a:rPr lang="en-US" sz="1200" dirty="0" smtClean="0">
                <a:solidFill>
                  <a:prstClr val="black"/>
                </a:solidFill>
                <a:latin typeface="Arial" panose="020B0604020202020204" pitchFamily="34" charset="0"/>
                <a:cs typeface="Arial" panose="020B0604020202020204" pitchFamily="34" charset="0"/>
              </a:rPr>
              <a:t>GAUSS/FZJ</a:t>
            </a:r>
          </a:p>
          <a:p>
            <a:r>
              <a:rPr lang="en-US" sz="1200" dirty="0" smtClean="0">
                <a:solidFill>
                  <a:prstClr val="black"/>
                </a:solidFill>
                <a:latin typeface="Arial" panose="020B0604020202020204" pitchFamily="34" charset="0"/>
                <a:cs typeface="Arial" panose="020B0604020202020204" pitchFamily="34" charset="0"/>
              </a:rPr>
              <a:t>Jülich, Germany</a:t>
            </a:r>
            <a:endParaRPr lang="en-US" sz="1200" dirty="0">
              <a:solidFill>
                <a:prstClr val="black"/>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63688" y="5373215"/>
            <a:ext cx="1865969" cy="793484"/>
          </a:xfrm>
          <a:prstGeom prst="rect">
            <a:avLst/>
          </a:prstGeom>
          <a:ln>
            <a:noFill/>
          </a:ln>
          <a:effectLst>
            <a:outerShdw blurRad="292100" dist="139700" dir="2700000" algn="tl" rotWithShape="0">
              <a:srgbClr val="333333">
                <a:alpha val="65000"/>
              </a:srgbClr>
            </a:outerShdw>
          </a:effectLst>
        </p:spPr>
      </p:pic>
      <p:pic>
        <p:nvPicPr>
          <p:cNvPr id="16"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73328" y="5615468"/>
            <a:ext cx="1548117" cy="994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34967" y="5037607"/>
            <a:ext cx="1526516" cy="911091"/>
          </a:xfrm>
          <a:prstGeom prst="rect">
            <a:avLst/>
          </a:prstGeom>
        </p:spPr>
        <p:txBody>
          <a:bodyPr wrap="square">
            <a:spAutoFit/>
          </a:bodyPr>
          <a:lstStyle/>
          <a:p>
            <a:r>
              <a:rPr lang="en-US" sz="1200" b="1" dirty="0" smtClean="0">
                <a:solidFill>
                  <a:srgbClr val="0070C0"/>
                </a:solidFill>
                <a:latin typeface="Arial" panose="020B0604020202020204" pitchFamily="34" charset="0"/>
                <a:cs typeface="Arial" panose="020B0604020202020204" pitchFamily="34" charset="0"/>
              </a:rPr>
              <a:t>CURIE: </a:t>
            </a:r>
            <a:r>
              <a:rPr lang="en-US" sz="1200" dirty="0" smtClean="0">
                <a:solidFill>
                  <a:prstClr val="black"/>
                </a:solidFill>
                <a:latin typeface="Arial" panose="020B0604020202020204" pitchFamily="34" charset="0"/>
                <a:cs typeface="Arial" panose="020B0604020202020204" pitchFamily="34" charset="0"/>
              </a:rPr>
              <a:t>Bull </a:t>
            </a:r>
            <a:r>
              <a:rPr lang="en-US" sz="1200" dirty="0">
                <a:solidFill>
                  <a:prstClr val="black"/>
                </a:solidFill>
                <a:latin typeface="Arial" panose="020B0604020202020204" pitchFamily="34" charset="0"/>
                <a:cs typeface="Arial" panose="020B0604020202020204" pitchFamily="34" charset="0"/>
              </a:rPr>
              <a:t>Bullx </a:t>
            </a:r>
            <a:r>
              <a:rPr lang="en-US" sz="1200" dirty="0" smtClean="0">
                <a:solidFill>
                  <a:prstClr val="black"/>
                </a:solidFill>
                <a:latin typeface="Arial" panose="020B0604020202020204" pitchFamily="34" charset="0"/>
                <a:cs typeface="Arial" panose="020B0604020202020204" pitchFamily="34" charset="0"/>
              </a:rPr>
              <a:t/>
            </a:r>
            <a:br>
              <a:rPr lang="en-US" sz="1200" dirty="0" smtClean="0">
                <a:solidFill>
                  <a:prstClr val="black"/>
                </a:solidFill>
                <a:latin typeface="Arial" panose="020B0604020202020204" pitchFamily="34" charset="0"/>
                <a:cs typeface="Arial" panose="020B0604020202020204" pitchFamily="34" charset="0"/>
              </a:rPr>
            </a:br>
            <a:r>
              <a:rPr lang="en-US" sz="1200" dirty="0" smtClean="0">
                <a:solidFill>
                  <a:prstClr val="black"/>
                </a:solidFill>
                <a:latin typeface="Arial" panose="020B0604020202020204" pitchFamily="34" charset="0"/>
                <a:cs typeface="Arial" panose="020B0604020202020204" pitchFamily="34" charset="0"/>
              </a:rPr>
              <a:t>GENCI/CEA</a:t>
            </a:r>
          </a:p>
          <a:p>
            <a:r>
              <a:rPr lang="en-US" sz="1200" dirty="0" err="1" smtClean="0">
                <a:solidFill>
                  <a:prstClr val="black"/>
                </a:solidFill>
                <a:latin typeface="Arial" panose="020B0604020202020204" pitchFamily="34" charset="0"/>
                <a:cs typeface="Arial" panose="020B0604020202020204" pitchFamily="34" charset="0"/>
              </a:rPr>
              <a:t>Bruyères</a:t>
            </a:r>
            <a:r>
              <a:rPr lang="en-US" sz="1200" dirty="0" smtClean="0">
                <a:solidFill>
                  <a:prstClr val="black"/>
                </a:solidFill>
                <a:latin typeface="Arial" panose="020B0604020202020204" pitchFamily="34" charset="0"/>
                <a:cs typeface="Arial" panose="020B0604020202020204" pitchFamily="34" charset="0"/>
              </a:rPr>
              <a:t>-le-</a:t>
            </a:r>
            <a:r>
              <a:rPr lang="en-US" sz="1200" dirty="0" err="1" smtClean="0">
                <a:solidFill>
                  <a:prstClr val="black"/>
                </a:solidFill>
                <a:latin typeface="Arial" panose="020B0604020202020204" pitchFamily="34" charset="0"/>
                <a:cs typeface="Arial" panose="020B0604020202020204" pitchFamily="34" charset="0"/>
              </a:rPr>
              <a:t>Châtel</a:t>
            </a:r>
            <a:r>
              <a:rPr lang="en-US" sz="1200" dirty="0" smtClean="0">
                <a:solidFill>
                  <a:prstClr val="black"/>
                </a:solidFill>
                <a:latin typeface="Arial" panose="020B0604020202020204" pitchFamily="34" charset="0"/>
                <a:cs typeface="Arial" panose="020B0604020202020204" pitchFamily="34" charset="0"/>
              </a:rPr>
              <a:t>, France </a:t>
            </a:r>
            <a:endParaRPr lang="en-US" sz="1200" dirty="0">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7368146" y="4840985"/>
            <a:ext cx="1607821" cy="708627"/>
          </a:xfrm>
          <a:prstGeom prst="rect">
            <a:avLst/>
          </a:prstGeom>
          <a:noFill/>
        </p:spPr>
        <p:txBody>
          <a:bodyPr wrap="square">
            <a:spAutoFit/>
          </a:bodyPr>
          <a:lstStyle/>
          <a:p>
            <a:r>
              <a:rPr lang="en-US" sz="1200" b="1" dirty="0" smtClean="0">
                <a:solidFill>
                  <a:srgbClr val="0070C0"/>
                </a:solidFill>
                <a:latin typeface="Arial" panose="020B0604020202020204" pitchFamily="34" charset="0"/>
                <a:cs typeface="Arial" panose="020B0604020202020204" pitchFamily="34" charset="0"/>
              </a:rPr>
              <a:t>SuperMUC: </a:t>
            </a:r>
            <a:r>
              <a:rPr lang="en-US" sz="1200" dirty="0" smtClean="0">
                <a:solidFill>
                  <a:prstClr val="black"/>
                </a:solidFill>
                <a:latin typeface="Arial" panose="020B0604020202020204" pitchFamily="34" charset="0"/>
                <a:cs typeface="Arial" panose="020B0604020202020204" pitchFamily="34" charset="0"/>
              </a:rPr>
              <a:t>IBM </a:t>
            </a:r>
          </a:p>
          <a:p>
            <a:r>
              <a:rPr lang="en-US" sz="1200" dirty="0" smtClean="0">
                <a:solidFill>
                  <a:prstClr val="black"/>
                </a:solidFill>
                <a:latin typeface="Arial" panose="020B0604020202020204" pitchFamily="34" charset="0"/>
                <a:cs typeface="Arial" panose="020B0604020202020204" pitchFamily="34" charset="0"/>
              </a:rPr>
              <a:t>GAUSS/LRZ </a:t>
            </a:r>
            <a:r>
              <a:rPr lang="en-US" sz="1200" dirty="0" err="1" smtClean="0">
                <a:solidFill>
                  <a:prstClr val="black"/>
                </a:solidFill>
                <a:latin typeface="Arial" panose="020B0604020202020204" pitchFamily="34" charset="0"/>
                <a:cs typeface="Arial" panose="020B0604020202020204" pitchFamily="34" charset="0"/>
              </a:rPr>
              <a:t>Garching</a:t>
            </a:r>
            <a:r>
              <a:rPr lang="en-US" sz="1200" dirty="0" smtClean="0">
                <a:solidFill>
                  <a:prstClr val="black"/>
                </a:solidFill>
                <a:latin typeface="Arial" panose="020B0604020202020204" pitchFamily="34" charset="0"/>
                <a:cs typeface="Arial" panose="020B0604020202020204" pitchFamily="34" charset="0"/>
              </a:rPr>
              <a:t>, Germany</a:t>
            </a:r>
            <a:endParaRPr lang="en-US" sz="1200" dirty="0">
              <a:solidFill>
                <a:prstClr val="black"/>
              </a:solidFill>
              <a:latin typeface="Arial" panose="020B0604020202020204" pitchFamily="34" charset="0"/>
              <a:cs typeface="Arial" panose="020B0604020202020204" pitchFamily="34" charset="0"/>
            </a:endParaRPr>
          </a:p>
        </p:txBody>
      </p:sp>
      <p:pic>
        <p:nvPicPr>
          <p:cNvPr id="23" name="Image 22" descr="supermuc.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02929" y="4322504"/>
            <a:ext cx="1413497" cy="879049"/>
          </a:xfrm>
          <a:prstGeom prst="rect">
            <a:avLst/>
          </a:prstGeom>
          <a:ln>
            <a:noFill/>
          </a:ln>
          <a:effectLst>
            <a:outerShdw blurRad="292100" dist="139700" dir="2700000" algn="tl" rotWithShape="0">
              <a:srgbClr val="333333">
                <a:alpha val="65000"/>
              </a:srgbClr>
            </a:outerShdw>
          </a:effectLst>
        </p:spPr>
      </p:pic>
      <p:sp>
        <p:nvSpPr>
          <p:cNvPr id="28" name="ZoneTexte 27"/>
          <p:cNvSpPr txBox="1"/>
          <p:nvPr/>
        </p:nvSpPr>
        <p:spPr>
          <a:xfrm>
            <a:off x="6866593" y="6270008"/>
            <a:ext cx="2038658" cy="506162"/>
          </a:xfrm>
          <a:prstGeom prst="rect">
            <a:avLst/>
          </a:prstGeom>
          <a:noFill/>
        </p:spPr>
        <p:txBody>
          <a:bodyPr wrap="square" rtlCol="0">
            <a:spAutoFit/>
          </a:bodyPr>
          <a:lstStyle/>
          <a:p>
            <a:r>
              <a:rPr lang="de-DE" sz="1200" b="1" dirty="0" smtClean="0">
                <a:solidFill>
                  <a:srgbClr val="0070C0"/>
                </a:solidFill>
                <a:latin typeface="Arial" panose="020B0604020202020204" pitchFamily="34" charset="0"/>
                <a:cs typeface="Arial" panose="020B0604020202020204" pitchFamily="34" charset="0"/>
              </a:rPr>
              <a:t>FERMI:</a:t>
            </a:r>
            <a:r>
              <a:rPr lang="de-DE" sz="1200" b="1" dirty="0" smtClean="0">
                <a:solidFill>
                  <a:srgbClr val="F79646">
                    <a:lumMod val="75000"/>
                  </a:srgbClr>
                </a:solidFill>
                <a:latin typeface="Arial" panose="020B0604020202020204" pitchFamily="34" charset="0"/>
                <a:cs typeface="Arial" panose="020B0604020202020204" pitchFamily="34" charset="0"/>
              </a:rPr>
              <a:t> </a:t>
            </a:r>
            <a:r>
              <a:rPr lang="de-DE" sz="1200" dirty="0" smtClean="0">
                <a:solidFill>
                  <a:srgbClr val="000000"/>
                </a:solidFill>
                <a:latin typeface="Arial" panose="020B0604020202020204" pitchFamily="34" charset="0"/>
                <a:cs typeface="Arial" panose="020B0604020202020204" pitchFamily="34" charset="0"/>
              </a:rPr>
              <a:t>IBM BlueGene/Q</a:t>
            </a:r>
            <a:br>
              <a:rPr lang="de-DE" sz="1200" dirty="0" smtClean="0">
                <a:solidFill>
                  <a:srgbClr val="000000"/>
                </a:solidFill>
                <a:latin typeface="Arial" panose="020B0604020202020204" pitchFamily="34" charset="0"/>
                <a:cs typeface="Arial" panose="020B0604020202020204" pitchFamily="34" charset="0"/>
              </a:rPr>
            </a:br>
            <a:r>
              <a:rPr lang="de-DE" sz="1200" dirty="0" smtClean="0">
                <a:solidFill>
                  <a:srgbClr val="000000"/>
                </a:solidFill>
                <a:latin typeface="Arial" panose="020B0604020202020204" pitchFamily="34" charset="0"/>
                <a:cs typeface="Arial" panose="020B0604020202020204" pitchFamily="34" charset="0"/>
              </a:rPr>
              <a:t>CINECA , Bologna, Italy</a:t>
            </a:r>
          </a:p>
        </p:txBody>
      </p:sp>
      <p:sp>
        <p:nvSpPr>
          <p:cNvPr id="29" name="Rectangle 28"/>
          <p:cNvSpPr/>
          <p:nvPr/>
        </p:nvSpPr>
        <p:spPr>
          <a:xfrm>
            <a:off x="1763688" y="6165303"/>
            <a:ext cx="1794713" cy="646331"/>
          </a:xfrm>
          <a:prstGeom prst="rect">
            <a:avLst/>
          </a:prstGeom>
        </p:spPr>
        <p:txBody>
          <a:bodyPr wrap="square">
            <a:spAutoFit/>
          </a:bodyPr>
          <a:lstStyle/>
          <a:p>
            <a:r>
              <a:rPr lang="en-US" sz="1200" b="1" dirty="0" smtClean="0">
                <a:solidFill>
                  <a:srgbClr val="0070C0"/>
                </a:solidFill>
                <a:latin typeface="Arial" panose="020B0604020202020204" pitchFamily="34" charset="0"/>
                <a:cs typeface="Arial" panose="020B0604020202020204" pitchFamily="34" charset="0"/>
              </a:rPr>
              <a:t>HORNET: </a:t>
            </a:r>
            <a:r>
              <a:rPr lang="en-US" sz="1200" dirty="0" smtClean="0">
                <a:solidFill>
                  <a:prstClr val="black"/>
                </a:solidFill>
                <a:latin typeface="Arial" panose="020B0604020202020204" pitchFamily="34" charset="0"/>
                <a:cs typeface="Arial" panose="020B0604020202020204" pitchFamily="34" charset="0"/>
              </a:rPr>
              <a:t>Cray </a:t>
            </a:r>
          </a:p>
          <a:p>
            <a:r>
              <a:rPr lang="en-US" sz="1200" dirty="0" smtClean="0">
                <a:solidFill>
                  <a:prstClr val="black"/>
                </a:solidFill>
                <a:latin typeface="Arial" panose="020B0604020202020204" pitchFamily="34" charset="0"/>
                <a:cs typeface="Arial" panose="020B0604020202020204" pitchFamily="34" charset="0"/>
              </a:rPr>
              <a:t>GAUSS/HLRS,</a:t>
            </a:r>
          </a:p>
          <a:p>
            <a:r>
              <a:rPr lang="en-US" sz="1200" dirty="0" smtClean="0">
                <a:solidFill>
                  <a:prstClr val="black"/>
                </a:solidFill>
                <a:latin typeface="Arial" panose="020B0604020202020204" pitchFamily="34" charset="0"/>
                <a:cs typeface="Arial" panose="020B0604020202020204" pitchFamily="34" charset="0"/>
              </a:rPr>
              <a:t>Stuttgart, Germany</a:t>
            </a:r>
            <a:endParaRPr lang="en-US" sz="1200" dirty="0">
              <a:solidFill>
                <a:prstClr val="black"/>
              </a:solidFill>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r>
              <a:rPr lang="en-GB" smtClean="0"/>
              <a:t>23/01/2015</a:t>
            </a:r>
            <a:endParaRPr lang="en-GB"/>
          </a:p>
        </p:txBody>
      </p:sp>
    </p:spTree>
    <p:extLst>
      <p:ext uri="{BB962C8B-B14F-4D97-AF65-F5344CB8AC3E}">
        <p14:creationId xmlns:p14="http://schemas.microsoft.com/office/powerpoint/2010/main" val="23418119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1" y="1412776"/>
            <a:ext cx="8229600" cy="648072"/>
          </a:xfrm>
        </p:spPr>
        <p:txBody>
          <a:bodyPr/>
          <a:lstStyle/>
          <a:p>
            <a:r>
              <a:rPr lang="en-US" dirty="0" smtClean="0"/>
              <a:t>   </a:t>
            </a:r>
            <a:endParaRPr lang="en-US" dirty="0"/>
          </a:p>
        </p:txBody>
      </p:sp>
      <p:sp>
        <p:nvSpPr>
          <p:cNvPr id="3" name="Date Placeholder 2"/>
          <p:cNvSpPr>
            <a:spLocks noGrp="1"/>
          </p:cNvSpPr>
          <p:nvPr>
            <p:ph type="dt" sz="half" idx="10"/>
          </p:nvPr>
        </p:nvSpPr>
        <p:spPr/>
        <p:txBody>
          <a:bodyPr/>
          <a:lstStyle/>
          <a:p>
            <a:r>
              <a:rPr lang="en-GB" smtClean="0"/>
              <a:t>23/01/2015</a:t>
            </a:r>
            <a:endParaRPr lang="en-GB"/>
          </a:p>
        </p:txBody>
      </p:sp>
      <p:sp>
        <p:nvSpPr>
          <p:cNvPr id="6" name="Rectangle 3"/>
          <p:cNvSpPr txBox="1">
            <a:spLocks noChangeArrowheads="1"/>
          </p:cNvSpPr>
          <p:nvPr/>
        </p:nvSpPr>
        <p:spPr>
          <a:xfrm>
            <a:off x="0" y="1628800"/>
            <a:ext cx="9036496" cy="504056"/>
          </a:xfrm>
          <a:prstGeom prst="rect">
            <a:avLst/>
          </a:prstGeom>
        </p:spPr>
        <p:txBody>
          <a:bodyPr/>
          <a:lstStyle>
            <a:lvl1pPr algn="l" rtl="0" eaLnBrk="0" fontAlgn="base" hangingPunct="0">
              <a:spcBef>
                <a:spcPct val="0"/>
              </a:spcBef>
              <a:spcAft>
                <a:spcPct val="0"/>
              </a:spcAft>
              <a:defRPr sz="3200">
                <a:solidFill>
                  <a:srgbClr val="367CBB"/>
                </a:solidFill>
                <a:latin typeface="+mj-lt"/>
                <a:ea typeface="+mj-ea"/>
                <a:cs typeface="+mj-cs"/>
              </a:defRPr>
            </a:lvl1pPr>
            <a:lvl2pPr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2pPr>
            <a:lvl3pPr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3pPr>
            <a:lvl4pPr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4pPr>
            <a:lvl5pPr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5pPr>
            <a:lvl6pPr marL="457200"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6pPr>
            <a:lvl7pPr marL="914400"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7pPr>
            <a:lvl8pPr marL="1371600"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8pPr>
            <a:lvl9pPr marL="1828800" algn="l" rtl="0" eaLnBrk="0" fontAlgn="base" hangingPunct="0">
              <a:spcBef>
                <a:spcPct val="0"/>
              </a:spcBef>
              <a:spcAft>
                <a:spcPct val="0"/>
              </a:spcAft>
              <a:defRPr sz="3200">
                <a:solidFill>
                  <a:srgbClr val="367CBB"/>
                </a:solidFill>
                <a:latin typeface="Arial" pitchFamily="34" charset="0"/>
                <a:ea typeface="ＭＳ Ｐゴシック"/>
                <a:cs typeface="ＭＳ Ｐゴシック"/>
              </a:defRPr>
            </a:lvl9pPr>
          </a:lstStyle>
          <a:p>
            <a:pPr algn="ctr" eaLnBrk="1" hangingPunct="1"/>
            <a:r>
              <a:rPr lang="en-US" sz="2800" b="1" dirty="0" smtClean="0">
                <a:latin typeface="Helvetica"/>
                <a:ea typeface="ＭＳ Ｐゴシック" charset="0"/>
                <a:cs typeface="Helvetica"/>
              </a:rPr>
              <a:t>Scientific achievements: example </a:t>
            </a:r>
            <a:endParaRPr lang="en-US" sz="2800" b="1" dirty="0">
              <a:latin typeface="Helvetica"/>
              <a:ea typeface="ＭＳ Ｐゴシック" charset="0"/>
              <a:cs typeface="Helvetica"/>
            </a:endParaRPr>
          </a:p>
        </p:txBody>
      </p:sp>
      <p:sp>
        <p:nvSpPr>
          <p:cNvPr id="7" name="Rectangle 6"/>
          <p:cNvSpPr/>
          <p:nvPr/>
        </p:nvSpPr>
        <p:spPr>
          <a:xfrm>
            <a:off x="128679" y="2245766"/>
            <a:ext cx="4481421" cy="283941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lumMod val="65000"/>
                    <a:lumOff val="35000"/>
                  </a:schemeClr>
                </a:solidFill>
              </a:rPr>
              <a:t>FACING THE TEMPEST</a:t>
            </a:r>
          </a:p>
          <a:p>
            <a:pPr algn="ctr"/>
            <a:r>
              <a:rPr lang="en-US" sz="1600" b="1" dirty="0" smtClean="0">
                <a:solidFill>
                  <a:schemeClr val="tx1">
                    <a:lumMod val="65000"/>
                    <a:lumOff val="35000"/>
                  </a:schemeClr>
                </a:solidFill>
              </a:rPr>
              <a:t>A three-year advance in developing new models</a:t>
            </a:r>
            <a:endParaRPr lang="en-US" b="1" dirty="0">
              <a:solidFill>
                <a:schemeClr val="tx1">
                  <a:lumMod val="65000"/>
                  <a:lumOff val="35000"/>
                </a:schemeClr>
              </a:solidFill>
            </a:endParaRPr>
          </a:p>
        </p:txBody>
      </p:sp>
      <p:sp>
        <p:nvSpPr>
          <p:cNvPr id="8" name="Rectangle 2"/>
          <p:cNvSpPr txBox="1">
            <a:spLocks noChangeArrowheads="1"/>
          </p:cNvSpPr>
          <p:nvPr/>
        </p:nvSpPr>
        <p:spPr bwMode="auto">
          <a:xfrm>
            <a:off x="180975" y="3105958"/>
            <a:ext cx="4183141" cy="13311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2800">
                <a:solidFill>
                  <a:srgbClr val="367CBB"/>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5pPr>
            <a:lvl6pPr marL="457200" algn="l" rtl="0" fontAlgn="base">
              <a:spcBef>
                <a:spcPct val="0"/>
              </a:spcBef>
              <a:spcAft>
                <a:spcPct val="0"/>
              </a:spcAft>
              <a:defRPr sz="3200">
                <a:solidFill>
                  <a:srgbClr val="367CBB"/>
                </a:solidFill>
                <a:latin typeface="Arial" charset="0"/>
                <a:cs typeface="Arial" charset="0"/>
              </a:defRPr>
            </a:lvl6pPr>
            <a:lvl7pPr marL="914400" algn="l" rtl="0" fontAlgn="base">
              <a:spcBef>
                <a:spcPct val="0"/>
              </a:spcBef>
              <a:spcAft>
                <a:spcPct val="0"/>
              </a:spcAft>
              <a:defRPr sz="3200">
                <a:solidFill>
                  <a:srgbClr val="367CBB"/>
                </a:solidFill>
                <a:latin typeface="Arial" charset="0"/>
                <a:cs typeface="Arial" charset="0"/>
              </a:defRPr>
            </a:lvl7pPr>
            <a:lvl8pPr marL="1371600" algn="l" rtl="0" fontAlgn="base">
              <a:spcBef>
                <a:spcPct val="0"/>
              </a:spcBef>
              <a:spcAft>
                <a:spcPct val="0"/>
              </a:spcAft>
              <a:defRPr sz="3200">
                <a:solidFill>
                  <a:srgbClr val="367CBB"/>
                </a:solidFill>
                <a:latin typeface="Arial" charset="0"/>
                <a:cs typeface="Arial" charset="0"/>
              </a:defRPr>
            </a:lvl8pPr>
            <a:lvl9pPr marL="1828800" algn="l" rtl="0" fontAlgn="base">
              <a:spcBef>
                <a:spcPct val="0"/>
              </a:spcBef>
              <a:spcAft>
                <a:spcPct val="0"/>
              </a:spcAft>
              <a:defRPr sz="3200">
                <a:solidFill>
                  <a:srgbClr val="367CBB"/>
                </a:solidFill>
                <a:latin typeface="Arial" charset="0"/>
                <a:cs typeface="Arial" charset="0"/>
              </a:defRPr>
            </a:lvl9pPr>
          </a:lstStyle>
          <a:p>
            <a:r>
              <a:rPr lang="en-US" sz="1200" b="1" dirty="0" smtClean="0">
                <a:solidFill>
                  <a:srgbClr val="000000"/>
                </a:solidFill>
                <a:latin typeface="Calibri" pitchFamily="34" charset="0"/>
              </a:rPr>
              <a:t>→ Possibility for the UK Meteorology Office to develop worldwide high-resolution climate models (12 km)</a:t>
            </a:r>
          </a:p>
          <a:p>
            <a:pPr lvl="0"/>
            <a:endParaRPr lang="en-US" sz="1200" b="1" i="0" dirty="0" smtClean="0">
              <a:solidFill>
                <a:srgbClr val="000000"/>
              </a:solidFill>
              <a:latin typeface="Calibri"/>
              <a:cs typeface="Calibri"/>
            </a:endParaRPr>
          </a:p>
          <a:p>
            <a:pPr marL="171450" lvl="0" indent="-171450">
              <a:buFont typeface="Wingdings" panose="05000000000000000000" pitchFamily="2" charset="2"/>
              <a:buChar char="§"/>
            </a:pPr>
            <a:r>
              <a:rPr lang="en-US" sz="1200" dirty="0" smtClean="0">
                <a:solidFill>
                  <a:schemeClr val="tx1"/>
                </a:solidFill>
                <a:latin typeface="Calibri"/>
                <a:cs typeface="Calibri"/>
              </a:rPr>
              <a:t>Largest </a:t>
            </a:r>
            <a:r>
              <a:rPr lang="en-US" sz="1200" dirty="0">
                <a:solidFill>
                  <a:schemeClr val="tx1"/>
                </a:solidFill>
                <a:latin typeface="Calibri"/>
                <a:cs typeface="Calibri"/>
              </a:rPr>
              <a:t>allocation </a:t>
            </a:r>
            <a:r>
              <a:rPr lang="en-US" sz="1200" dirty="0" smtClean="0">
                <a:solidFill>
                  <a:schemeClr val="tx1"/>
                </a:solidFill>
                <a:latin typeface="Calibri"/>
                <a:cs typeface="Calibri"/>
              </a:rPr>
              <a:t>ever made </a:t>
            </a:r>
            <a:r>
              <a:rPr lang="en-US" sz="1200" dirty="0">
                <a:solidFill>
                  <a:schemeClr val="tx1"/>
                </a:solidFill>
                <a:latin typeface="Calibri"/>
                <a:cs typeface="Calibri"/>
              </a:rPr>
              <a:t>on a single PRACE </a:t>
            </a:r>
            <a:r>
              <a:rPr lang="en-US" sz="1200" dirty="0" smtClean="0">
                <a:solidFill>
                  <a:schemeClr val="tx1"/>
                </a:solidFill>
                <a:latin typeface="Calibri"/>
                <a:cs typeface="Calibri"/>
              </a:rPr>
              <a:t>system</a:t>
            </a:r>
          </a:p>
          <a:p>
            <a:pPr marL="171450" lvl="0" indent="-171450">
              <a:buFont typeface="Wingdings" panose="05000000000000000000" pitchFamily="2" charset="2"/>
              <a:buChar char="§"/>
            </a:pPr>
            <a:r>
              <a:rPr lang="en-US" sz="1200" dirty="0" smtClean="0">
                <a:solidFill>
                  <a:srgbClr val="000000"/>
                </a:solidFill>
                <a:latin typeface="Calibri"/>
                <a:cs typeface="Calibri"/>
              </a:rPr>
              <a:t>UPSCALE Project</a:t>
            </a:r>
          </a:p>
          <a:p>
            <a:pPr marL="171450" lvl="0" indent="-171450">
              <a:buFont typeface="Wingdings" panose="05000000000000000000" pitchFamily="2" charset="2"/>
              <a:buChar char="§"/>
            </a:pPr>
            <a:r>
              <a:rPr lang="en-US" sz="1200" dirty="0" smtClean="0">
                <a:solidFill>
                  <a:srgbClr val="000000"/>
                </a:solidFill>
                <a:latin typeface="Calibri"/>
                <a:cs typeface="Calibri"/>
              </a:rPr>
              <a:t>Focused on tropical Atlantic storms</a:t>
            </a:r>
          </a:p>
          <a:p>
            <a:pPr lvl="0"/>
            <a:endParaRPr lang="en-US" sz="1200" b="1" i="0" dirty="0" smtClean="0">
              <a:solidFill>
                <a:srgbClr val="000000"/>
              </a:solidFill>
              <a:latin typeface="Calibri" pitchFamily="34" charset="0"/>
            </a:endParaRPr>
          </a:p>
        </p:txBody>
      </p:sp>
      <p:grpSp>
        <p:nvGrpSpPr>
          <p:cNvPr id="10" name="Groupe 18"/>
          <p:cNvGrpSpPr/>
          <p:nvPr/>
        </p:nvGrpSpPr>
        <p:grpSpPr>
          <a:xfrm>
            <a:off x="4355976" y="2945076"/>
            <a:ext cx="4149327" cy="3148220"/>
            <a:chOff x="4895851" y="2051482"/>
            <a:chExt cx="4149327" cy="2190500"/>
          </a:xfrm>
        </p:grpSpPr>
        <p:sp>
          <p:nvSpPr>
            <p:cNvPr id="11" name="Rectangle 10"/>
            <p:cNvSpPr/>
            <p:nvPr/>
          </p:nvSpPr>
          <p:spPr>
            <a:xfrm>
              <a:off x="4895851" y="2051482"/>
              <a:ext cx="4111516" cy="21905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t"/>
            <a:lstStyle/>
            <a:p>
              <a:pPr algn="ctr"/>
              <a:r>
                <a:rPr lang="en-US" dirty="0" smtClean="0">
                  <a:solidFill>
                    <a:schemeClr val="tx1">
                      <a:lumMod val="50000"/>
                      <a:lumOff val="50000"/>
                    </a:schemeClr>
                  </a:solidFill>
                </a:rPr>
                <a:t>IMAGING A WHOLE SEISMIC AREA</a:t>
              </a:r>
            </a:p>
            <a:p>
              <a:pPr algn="ctr"/>
              <a:r>
                <a:rPr lang="en-US" sz="1600" b="1" dirty="0" smtClean="0">
                  <a:solidFill>
                    <a:schemeClr val="tx1">
                      <a:lumMod val="50000"/>
                      <a:lumOff val="50000"/>
                    </a:schemeClr>
                  </a:solidFill>
                </a:rPr>
                <a:t>1</a:t>
              </a:r>
              <a:r>
                <a:rPr lang="en-US" sz="1600" b="1" baseline="30000" dirty="0" smtClean="0">
                  <a:solidFill>
                    <a:schemeClr val="tx1">
                      <a:lumMod val="50000"/>
                      <a:lumOff val="50000"/>
                    </a:schemeClr>
                  </a:solidFill>
                </a:rPr>
                <a:t>st</a:t>
              </a:r>
              <a:r>
                <a:rPr lang="en-US" sz="1600" b="1" dirty="0" smtClean="0">
                  <a:solidFill>
                    <a:schemeClr val="tx1">
                      <a:lumMod val="50000"/>
                      <a:lumOff val="50000"/>
                    </a:schemeClr>
                  </a:solidFill>
                </a:rPr>
                <a:t> numerical mapping of the North of Italy</a:t>
              </a:r>
            </a:p>
            <a:p>
              <a:endParaRPr lang="en-US" dirty="0" smtClean="0"/>
            </a:p>
            <a:p>
              <a:endParaRPr lang="en-US" sz="1200" dirty="0">
                <a:solidFill>
                  <a:schemeClr val="tx1"/>
                </a:solidFill>
              </a:endParaRPr>
            </a:p>
          </p:txBody>
        </p:sp>
        <p:sp>
          <p:nvSpPr>
            <p:cNvPr id="12" name="Rectangle 2"/>
            <p:cNvSpPr txBox="1">
              <a:spLocks noChangeArrowheads="1"/>
            </p:cNvSpPr>
            <p:nvPr/>
          </p:nvSpPr>
          <p:spPr bwMode="auto">
            <a:xfrm>
              <a:off x="5000625" y="2688806"/>
              <a:ext cx="4044553" cy="13311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2800">
                  <a:solidFill>
                    <a:srgbClr val="367CBB"/>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rgbClr val="367CBB"/>
                  </a:solidFill>
                  <a:latin typeface="Arial" charset="0"/>
                  <a:ea typeface="ＭＳ Ｐゴシック" charset="0"/>
                  <a:cs typeface="ＭＳ Ｐゴシック" charset="0"/>
                </a:defRPr>
              </a:lvl5pPr>
              <a:lvl6pPr marL="457200" algn="l" rtl="0" fontAlgn="base">
                <a:spcBef>
                  <a:spcPct val="0"/>
                </a:spcBef>
                <a:spcAft>
                  <a:spcPct val="0"/>
                </a:spcAft>
                <a:defRPr sz="3200">
                  <a:solidFill>
                    <a:srgbClr val="367CBB"/>
                  </a:solidFill>
                  <a:latin typeface="Arial" charset="0"/>
                  <a:cs typeface="Arial" charset="0"/>
                </a:defRPr>
              </a:lvl6pPr>
              <a:lvl7pPr marL="914400" algn="l" rtl="0" fontAlgn="base">
                <a:spcBef>
                  <a:spcPct val="0"/>
                </a:spcBef>
                <a:spcAft>
                  <a:spcPct val="0"/>
                </a:spcAft>
                <a:defRPr sz="3200">
                  <a:solidFill>
                    <a:srgbClr val="367CBB"/>
                  </a:solidFill>
                  <a:latin typeface="Arial" charset="0"/>
                  <a:cs typeface="Arial" charset="0"/>
                </a:defRPr>
              </a:lvl7pPr>
              <a:lvl8pPr marL="1371600" algn="l" rtl="0" fontAlgn="base">
                <a:spcBef>
                  <a:spcPct val="0"/>
                </a:spcBef>
                <a:spcAft>
                  <a:spcPct val="0"/>
                </a:spcAft>
                <a:defRPr sz="3200">
                  <a:solidFill>
                    <a:srgbClr val="367CBB"/>
                  </a:solidFill>
                  <a:latin typeface="Arial" charset="0"/>
                  <a:cs typeface="Arial" charset="0"/>
                </a:defRPr>
              </a:lvl8pPr>
              <a:lvl9pPr marL="1828800" algn="l" rtl="0" fontAlgn="base">
                <a:spcBef>
                  <a:spcPct val="0"/>
                </a:spcBef>
                <a:spcAft>
                  <a:spcPct val="0"/>
                </a:spcAft>
                <a:defRPr sz="3200">
                  <a:solidFill>
                    <a:srgbClr val="367CBB"/>
                  </a:solidFill>
                  <a:latin typeface="Arial" charset="0"/>
                  <a:cs typeface="Arial" charset="0"/>
                </a:defRPr>
              </a:lvl9pPr>
            </a:lstStyle>
            <a:p>
              <a:r>
                <a:rPr lang="en-US" sz="1200" b="1" dirty="0" smtClean="0">
                  <a:solidFill>
                    <a:srgbClr val="000000"/>
                  </a:solidFill>
                  <a:latin typeface="Calibri"/>
                  <a:cs typeface="Calibri"/>
                </a:rPr>
                <a:t>→ </a:t>
              </a:r>
              <a:r>
                <a:rPr lang="en-US" sz="1200" b="1" dirty="0" smtClean="0">
                  <a:solidFill>
                    <a:schemeClr val="tx1"/>
                  </a:solidFill>
                  <a:latin typeface="Calibri"/>
                  <a:cs typeface="Calibri"/>
                </a:rPr>
                <a:t>Estimate the effects of major earthquakes </a:t>
              </a:r>
            </a:p>
            <a:p>
              <a:r>
                <a:rPr lang="en-US" sz="1200" b="1" dirty="0" smtClean="0">
                  <a:solidFill>
                    <a:srgbClr val="000000"/>
                  </a:solidFill>
                  <a:latin typeface="Calibri"/>
                  <a:cs typeface="Calibri"/>
                </a:rPr>
                <a:t>according to local </a:t>
              </a:r>
              <a:r>
                <a:rPr lang="en-US" sz="1200" b="1" dirty="0" smtClean="0">
                  <a:solidFill>
                    <a:schemeClr val="tx1"/>
                  </a:solidFill>
                  <a:latin typeface="Calibri"/>
                  <a:cs typeface="Calibri"/>
                </a:rPr>
                <a:t>geological structures, </a:t>
              </a:r>
            </a:p>
            <a:p>
              <a:r>
                <a:rPr lang="en-US" sz="1200" b="1" dirty="0" smtClean="0">
                  <a:solidFill>
                    <a:schemeClr val="tx1"/>
                  </a:solidFill>
                  <a:latin typeface="Calibri"/>
                  <a:cs typeface="Calibri"/>
                </a:rPr>
                <a:t>thus </a:t>
              </a:r>
              <a:r>
                <a:rPr lang="en-GB" sz="1200" b="1" dirty="0" smtClean="0">
                  <a:solidFill>
                    <a:srgbClr val="000000"/>
                  </a:solidFill>
                  <a:latin typeface="Calibri"/>
                  <a:cs typeface="Calibri"/>
                </a:rPr>
                <a:t>providing </a:t>
              </a:r>
              <a:r>
                <a:rPr lang="en-GB" sz="1200" b="1" dirty="0">
                  <a:solidFill>
                    <a:srgbClr val="000000"/>
                  </a:solidFill>
                  <a:latin typeface="Calibri"/>
                  <a:cs typeface="Calibri"/>
                </a:rPr>
                <a:t>better foundations for </a:t>
              </a:r>
              <a:endParaRPr lang="en-GB" sz="1200" b="1" dirty="0" smtClean="0">
                <a:solidFill>
                  <a:srgbClr val="000000"/>
                </a:solidFill>
                <a:latin typeface="Calibri"/>
                <a:cs typeface="Calibri"/>
              </a:endParaRPr>
            </a:p>
            <a:p>
              <a:r>
                <a:rPr lang="en-GB" sz="1200" b="1" dirty="0" smtClean="0">
                  <a:solidFill>
                    <a:srgbClr val="000000"/>
                  </a:solidFill>
                  <a:latin typeface="Calibri"/>
                  <a:cs typeface="Calibri"/>
                </a:rPr>
                <a:t>decision</a:t>
              </a:r>
              <a:r>
                <a:rPr lang="en-GB" sz="1200" b="1" dirty="0">
                  <a:solidFill>
                    <a:srgbClr val="000000"/>
                  </a:solidFill>
                  <a:latin typeface="Calibri"/>
                  <a:cs typeface="Calibri"/>
                </a:rPr>
                <a:t>-making processes </a:t>
              </a:r>
              <a:endParaRPr lang="en-US" sz="1200" b="1" dirty="0" smtClean="0">
                <a:solidFill>
                  <a:schemeClr val="tx1"/>
                </a:solidFill>
                <a:latin typeface="Calibri"/>
                <a:cs typeface="Calibri"/>
              </a:endParaRPr>
            </a:p>
            <a:p>
              <a:endParaRPr lang="en-US" sz="1200" b="1" i="0" dirty="0" smtClean="0">
                <a:solidFill>
                  <a:schemeClr val="tx1"/>
                </a:solidFill>
                <a:latin typeface="Calibri" pitchFamily="34" charset="0"/>
              </a:endParaRPr>
            </a:p>
            <a:p>
              <a:pPr marL="171450" lvl="0" indent="-171450">
                <a:buFont typeface="Wingdings" panose="05000000000000000000" pitchFamily="2" charset="2"/>
                <a:buChar char="§"/>
              </a:pPr>
              <a:r>
                <a:rPr lang="en-US" sz="1200" dirty="0" smtClean="0">
                  <a:solidFill>
                    <a:srgbClr val="000000"/>
                  </a:solidFill>
                  <a:latin typeface="Calibri" pitchFamily="34" charset="0"/>
                </a:rPr>
                <a:t>SHAKEIT Project</a:t>
              </a:r>
            </a:p>
            <a:p>
              <a:pPr marL="171450" lvl="0" indent="-171450">
                <a:buFont typeface="Wingdings" panose="05000000000000000000" pitchFamily="2" charset="2"/>
                <a:buChar char="§"/>
              </a:pPr>
              <a:r>
                <a:rPr lang="en-US" sz="1200" dirty="0" smtClean="0">
                  <a:solidFill>
                    <a:srgbClr val="000000"/>
                  </a:solidFill>
                  <a:latin typeface="Calibri" pitchFamily="34" charset="0"/>
                </a:rPr>
                <a:t>North of Italy = most active seismic area in Europe</a:t>
              </a:r>
            </a:p>
            <a:p>
              <a:pPr lvl="0"/>
              <a:endParaRPr lang="en-US" sz="1200" b="1" i="0" dirty="0" smtClean="0">
                <a:solidFill>
                  <a:srgbClr val="000000"/>
                </a:solidFill>
                <a:latin typeface="Calibri" pitchFamily="34" charset="0"/>
              </a:endParaRPr>
            </a:p>
          </p:txBody>
        </p:sp>
      </p:grpSp>
      <p:pic>
        <p:nvPicPr>
          <p:cNvPr id="1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3933056"/>
            <a:ext cx="1333548" cy="880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6043" y="4221088"/>
            <a:ext cx="1403909" cy="427936"/>
          </a:xfrm>
          <a:prstGeom prst="rect">
            <a:avLst/>
          </a:prstGeom>
        </p:spPr>
      </p:pic>
      <p:pic>
        <p:nvPicPr>
          <p:cNvPr id="15" name="Image 34"/>
          <p:cNvPicPr>
            <a:picLocks noChangeAspect="1"/>
          </p:cNvPicPr>
          <p:nvPr/>
        </p:nvPicPr>
        <p:blipFill>
          <a:blip r:embed="rId4" cstate="email">
            <a:clrChange>
              <a:clrFrom>
                <a:srgbClr val="FAFFFF"/>
              </a:clrFrom>
              <a:clrTo>
                <a:srgbClr val="FAFFFF">
                  <a:alpha val="0"/>
                </a:srgbClr>
              </a:clrTo>
            </a:clrChange>
            <a:extLst>
              <a:ext uri="{28A0092B-C50C-407E-A947-70E740481C1C}">
                <a14:useLocalDpi xmlns:a14="http://schemas.microsoft.com/office/drawing/2010/main"/>
              </a:ext>
            </a:extLst>
          </a:blip>
          <a:stretch>
            <a:fillRect/>
          </a:stretch>
        </p:blipFill>
        <p:spPr>
          <a:xfrm>
            <a:off x="8244408" y="3011261"/>
            <a:ext cx="807009" cy="811044"/>
          </a:xfrm>
          <a:prstGeom prst="rect">
            <a:avLst/>
          </a:prstGeom>
        </p:spPr>
      </p:pic>
      <p:sp>
        <p:nvSpPr>
          <p:cNvPr id="16" name="Ellipse 1"/>
          <p:cNvSpPr/>
          <p:nvPr/>
        </p:nvSpPr>
        <p:spPr bwMode="auto">
          <a:xfrm>
            <a:off x="1763688" y="4725144"/>
            <a:ext cx="2304256" cy="1152128"/>
          </a:xfrm>
          <a:prstGeom prst="ellipse">
            <a:avLst/>
          </a:prstGeom>
          <a:solidFill>
            <a:srgbClr val="888377">
              <a:alpha val="74000"/>
            </a:srgbClr>
          </a:solidFill>
          <a:ln>
            <a:noFill/>
            <a:headEnd type="none" w="med" len="med"/>
            <a:tailEnd type="none" w="med" len="med"/>
          </a:ln>
          <a:effectLst>
            <a:glow rad="63500">
              <a:schemeClr val="accent1">
                <a:satMod val="175000"/>
                <a:alpha val="40000"/>
              </a:schemeClr>
            </a:glow>
            <a:innerShdw blurRad="63500" dist="50800" dir="27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GB" sz="1050" dirty="0">
                <a:solidFill>
                  <a:srgbClr val="000000"/>
                </a:solidFill>
                <a:latin typeface="Helvetica Light"/>
                <a:cs typeface="Helvetica Light"/>
              </a:rPr>
              <a:t>Team: </a:t>
            </a:r>
            <a:r>
              <a:rPr lang="en-GB" sz="1100" b="1" dirty="0" err="1">
                <a:solidFill>
                  <a:srgbClr val="000000"/>
                </a:solidFill>
                <a:latin typeface="Helvetica Light"/>
                <a:cs typeface="Helvetica Light"/>
              </a:rPr>
              <a:t>Prof.</a:t>
            </a:r>
            <a:r>
              <a:rPr lang="en-GB" sz="1100" b="1" dirty="0">
                <a:solidFill>
                  <a:srgbClr val="000000"/>
                </a:solidFill>
                <a:latin typeface="Helvetica Light"/>
                <a:cs typeface="Helvetica Light"/>
              </a:rPr>
              <a:t> Pier Luigi </a:t>
            </a:r>
            <a:r>
              <a:rPr lang="en-GB" sz="1100" b="1" dirty="0" err="1">
                <a:solidFill>
                  <a:srgbClr val="000000"/>
                </a:solidFill>
                <a:latin typeface="Helvetica Light"/>
                <a:cs typeface="Helvetica Light"/>
              </a:rPr>
              <a:t>Vidale</a:t>
            </a:r>
            <a:r>
              <a:rPr lang="en-GB" sz="1100" b="1" dirty="0">
                <a:solidFill>
                  <a:srgbClr val="000000"/>
                </a:solidFill>
                <a:latin typeface="Helvetica Light"/>
                <a:cs typeface="Helvetica Light"/>
              </a:rPr>
              <a:t> </a:t>
            </a:r>
            <a:r>
              <a:rPr lang="en-GB" sz="900" dirty="0">
                <a:solidFill>
                  <a:srgbClr val="000000"/>
                </a:solidFill>
                <a:latin typeface="Helvetica Light"/>
                <a:cs typeface="Helvetica Light"/>
              </a:rPr>
              <a:t>(NCAS-Climate, </a:t>
            </a:r>
            <a:r>
              <a:rPr lang="en-GB" sz="900" dirty="0" err="1">
                <a:solidFill>
                  <a:srgbClr val="000000"/>
                </a:solidFill>
                <a:latin typeface="Helvetica Light"/>
                <a:cs typeface="Helvetica Light"/>
              </a:rPr>
              <a:t>Dept</a:t>
            </a:r>
            <a:r>
              <a:rPr lang="en-GB" sz="900" dirty="0">
                <a:solidFill>
                  <a:srgbClr val="000000"/>
                </a:solidFill>
                <a:latin typeface="Helvetica Light"/>
                <a:cs typeface="Helvetica Light"/>
              </a:rPr>
              <a:t> of Meteorology, Univ. of Reading and UK Met Office, Exeter, UK)</a:t>
            </a:r>
            <a:endParaRPr lang="en-GB" sz="1050" dirty="0">
              <a:solidFill>
                <a:srgbClr val="000000"/>
              </a:solidFill>
              <a:latin typeface="Helvetica Light"/>
              <a:cs typeface="Helvetica Light"/>
            </a:endParaRPr>
          </a:p>
        </p:txBody>
      </p:sp>
      <p:grpSp>
        <p:nvGrpSpPr>
          <p:cNvPr id="17" name="Groupe 8"/>
          <p:cNvGrpSpPr/>
          <p:nvPr/>
        </p:nvGrpSpPr>
        <p:grpSpPr>
          <a:xfrm>
            <a:off x="-396552" y="4412952"/>
            <a:ext cx="2304256" cy="1824360"/>
            <a:chOff x="3861342" y="1572877"/>
            <a:chExt cx="3307785" cy="2251767"/>
          </a:xfrm>
        </p:grpSpPr>
        <p:pic>
          <p:nvPicPr>
            <p:cNvPr id="18" name="Image 36"/>
            <p:cNvPicPr>
              <a:picLocks noChangeAspect="1"/>
            </p:cNvPicPr>
            <p:nvPr/>
          </p:nvPicPr>
          <p:blipFill>
            <a:blip r:embed="rId5"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83080" y="1572877"/>
              <a:ext cx="2386047" cy="2251767"/>
            </a:xfrm>
            <a:prstGeom prst="rect">
              <a:avLst/>
            </a:prstGeom>
            <a:ln>
              <a:noFill/>
            </a:ln>
          </p:spPr>
        </p:pic>
        <p:sp>
          <p:nvSpPr>
            <p:cNvPr id="19" name="Rectangle 18"/>
            <p:cNvSpPr/>
            <p:nvPr/>
          </p:nvSpPr>
          <p:spPr>
            <a:xfrm rot="162733">
              <a:off x="3861342" y="1961917"/>
              <a:ext cx="1899169" cy="196844"/>
            </a:xfrm>
            <a:prstGeom prst="rect">
              <a:avLst/>
            </a:prstGeom>
          </p:spPr>
          <p:txBody>
            <a:bodyPr wrap="square">
              <a:spAutoFit/>
            </a:bodyPr>
            <a:lstStyle/>
            <a:p>
              <a:pPr marL="285750" indent="-285750">
                <a:buClr>
                  <a:prstClr val="black"/>
                </a:buClr>
                <a:buFont typeface="Wingdings" charset="2"/>
                <a:buChar char="§"/>
              </a:pPr>
              <a:endParaRPr lang="en-US" sz="1200" dirty="0">
                <a:solidFill>
                  <a:srgbClr val="000000"/>
                </a:solidFill>
                <a:latin typeface="Arial"/>
              </a:endParaRPr>
            </a:p>
          </p:txBody>
        </p:sp>
      </p:grpSp>
      <p:sp>
        <p:nvSpPr>
          <p:cNvPr id="20" name="Rectangle 19"/>
          <p:cNvSpPr/>
          <p:nvPr/>
        </p:nvSpPr>
        <p:spPr>
          <a:xfrm>
            <a:off x="395536" y="4725144"/>
            <a:ext cx="1224136" cy="1384995"/>
          </a:xfrm>
          <a:prstGeom prst="rect">
            <a:avLst/>
          </a:prstGeom>
        </p:spPr>
        <p:txBody>
          <a:bodyPr wrap="square">
            <a:spAutoFit/>
          </a:bodyPr>
          <a:lstStyle/>
          <a:p>
            <a:pPr algn="ctr"/>
            <a:r>
              <a:rPr lang="fr-FR" sz="1400" b="1" dirty="0" smtClean="0">
                <a:solidFill>
                  <a:srgbClr val="000000"/>
                </a:solidFill>
                <a:latin typeface="Helvetica Light"/>
                <a:cs typeface="Helvetica Light"/>
              </a:rPr>
              <a:t>144 </a:t>
            </a:r>
            <a:r>
              <a:rPr lang="fr-FR" sz="1400" b="1" dirty="0">
                <a:solidFill>
                  <a:srgbClr val="000000"/>
                </a:solidFill>
                <a:latin typeface="Helvetica Light"/>
                <a:cs typeface="Helvetica Light"/>
              </a:rPr>
              <a:t>million </a:t>
            </a:r>
            <a:r>
              <a:rPr lang="fr-FR" sz="1400" b="1" dirty="0" err="1">
                <a:solidFill>
                  <a:srgbClr val="000000"/>
                </a:solidFill>
                <a:latin typeface="Helvetica Light"/>
                <a:cs typeface="Helvetica Light"/>
              </a:rPr>
              <a:t>core</a:t>
            </a:r>
            <a:r>
              <a:rPr lang="fr-FR" sz="1400" b="1" dirty="0">
                <a:solidFill>
                  <a:srgbClr val="000000"/>
                </a:solidFill>
                <a:latin typeface="Helvetica Light"/>
                <a:cs typeface="Helvetica Light"/>
              </a:rPr>
              <a:t> </a:t>
            </a:r>
            <a:r>
              <a:rPr lang="fr-FR" sz="1400" b="1" dirty="0" err="1">
                <a:solidFill>
                  <a:srgbClr val="000000"/>
                </a:solidFill>
                <a:latin typeface="Helvetica Light"/>
                <a:cs typeface="Helvetica Light"/>
              </a:rPr>
              <a:t>hours</a:t>
            </a:r>
            <a:endParaRPr lang="fr-FR" sz="1400" b="1" dirty="0">
              <a:solidFill>
                <a:srgbClr val="000000"/>
              </a:solidFill>
              <a:latin typeface="Helvetica Light"/>
              <a:cs typeface="Helvetica Light"/>
            </a:endParaRPr>
          </a:p>
          <a:p>
            <a:pPr algn="ctr"/>
            <a:r>
              <a:rPr lang="fr-FR" sz="1400" dirty="0">
                <a:solidFill>
                  <a:srgbClr val="000000"/>
                </a:solidFill>
                <a:latin typeface="Helvetica Light"/>
                <a:cs typeface="Helvetica Light"/>
              </a:rPr>
              <a:t>on </a:t>
            </a:r>
            <a:r>
              <a:rPr lang="fr-FR" sz="1400" dirty="0" err="1">
                <a:solidFill>
                  <a:srgbClr val="000000"/>
                </a:solidFill>
                <a:latin typeface="Helvetica Light"/>
                <a:cs typeface="Helvetica Light"/>
              </a:rPr>
              <a:t>Hermit</a:t>
            </a:r>
            <a:r>
              <a:rPr lang="fr-FR" sz="1400" dirty="0">
                <a:solidFill>
                  <a:srgbClr val="000000"/>
                </a:solidFill>
                <a:latin typeface="Helvetica Light"/>
                <a:cs typeface="Helvetica Light"/>
              </a:rPr>
              <a:t> (Germany)</a:t>
            </a:r>
          </a:p>
          <a:p>
            <a:pPr algn="r"/>
            <a:endParaRPr lang="fr-FR" sz="1400" dirty="0">
              <a:solidFill>
                <a:srgbClr val="000000"/>
              </a:solidFill>
              <a:latin typeface="Helvetica Light"/>
              <a:cs typeface="Helvetica Light"/>
            </a:endParaRPr>
          </a:p>
          <a:p>
            <a:pPr algn="r"/>
            <a:endParaRPr lang="fr-FR" sz="1400" dirty="0">
              <a:solidFill>
                <a:srgbClr val="000000"/>
              </a:solidFill>
              <a:latin typeface="Helvetica Light"/>
              <a:cs typeface="Helvetica Light"/>
            </a:endParaRPr>
          </a:p>
        </p:txBody>
      </p:sp>
      <p:grpSp>
        <p:nvGrpSpPr>
          <p:cNvPr id="21" name="Groupe 8"/>
          <p:cNvGrpSpPr/>
          <p:nvPr/>
        </p:nvGrpSpPr>
        <p:grpSpPr>
          <a:xfrm>
            <a:off x="3851920" y="5229200"/>
            <a:ext cx="2304256" cy="1800200"/>
            <a:chOff x="3861342" y="1513819"/>
            <a:chExt cx="3307785" cy="2221947"/>
          </a:xfrm>
        </p:grpSpPr>
        <p:pic>
          <p:nvPicPr>
            <p:cNvPr id="22" name="Image 40"/>
            <p:cNvPicPr>
              <a:picLocks noChangeAspect="1"/>
            </p:cNvPicPr>
            <p:nvPr/>
          </p:nvPicPr>
          <p:blipFill>
            <a:blip r:embed="rId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4814678" y="1513819"/>
              <a:ext cx="2354449" cy="2221947"/>
            </a:xfrm>
            <a:prstGeom prst="rect">
              <a:avLst/>
            </a:prstGeom>
            <a:ln>
              <a:noFill/>
            </a:ln>
          </p:spPr>
        </p:pic>
        <p:sp>
          <p:nvSpPr>
            <p:cNvPr id="23" name="Rectangle 22"/>
            <p:cNvSpPr/>
            <p:nvPr/>
          </p:nvSpPr>
          <p:spPr>
            <a:xfrm rot="162733">
              <a:off x="3861342" y="1961917"/>
              <a:ext cx="1899169" cy="196844"/>
            </a:xfrm>
            <a:prstGeom prst="rect">
              <a:avLst/>
            </a:prstGeom>
          </p:spPr>
          <p:txBody>
            <a:bodyPr wrap="square">
              <a:spAutoFit/>
            </a:bodyPr>
            <a:lstStyle/>
            <a:p>
              <a:pPr marL="285750" indent="-285750">
                <a:buClr>
                  <a:prstClr val="black"/>
                </a:buClr>
                <a:buFont typeface="Wingdings" charset="2"/>
                <a:buChar char="§"/>
              </a:pPr>
              <a:endParaRPr lang="en-US" sz="1200" dirty="0">
                <a:solidFill>
                  <a:srgbClr val="000000"/>
                </a:solidFill>
                <a:latin typeface="Arial"/>
              </a:endParaRPr>
            </a:p>
          </p:txBody>
        </p:sp>
      </p:grpSp>
      <p:sp>
        <p:nvSpPr>
          <p:cNvPr id="24" name="Ellipse 42"/>
          <p:cNvSpPr/>
          <p:nvPr/>
        </p:nvSpPr>
        <p:spPr bwMode="auto">
          <a:xfrm>
            <a:off x="6372200" y="5589240"/>
            <a:ext cx="1944216" cy="936104"/>
          </a:xfrm>
          <a:prstGeom prst="ellipse">
            <a:avLst/>
          </a:prstGeom>
          <a:solidFill>
            <a:srgbClr val="888377">
              <a:alpha val="74000"/>
            </a:srgbClr>
          </a:solidFill>
          <a:ln>
            <a:noFill/>
            <a:headEnd type="none" w="med" len="med"/>
            <a:tailEnd type="none" w="med" len="med"/>
          </a:ln>
          <a:effectLst>
            <a:glow rad="63500">
              <a:schemeClr val="accent1">
                <a:satMod val="175000"/>
                <a:alpha val="40000"/>
              </a:schemeClr>
            </a:glow>
            <a:innerShdw blurRad="63500" dist="50800" dir="2700000">
              <a:prstClr val="black">
                <a:alpha val="50000"/>
              </a:prstClr>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GB" sz="900" dirty="0">
                <a:solidFill>
                  <a:srgbClr val="000000"/>
                </a:solidFill>
                <a:latin typeface="Helvetica Light"/>
                <a:cs typeface="Helvetica Light"/>
              </a:rPr>
              <a:t>Team: </a:t>
            </a:r>
            <a:r>
              <a:rPr lang="it-IT" sz="1000" b="1" dirty="0">
                <a:solidFill>
                  <a:srgbClr val="000000"/>
                </a:solidFill>
                <a:latin typeface="Helvetica Light"/>
                <a:cs typeface="Helvetica Light"/>
              </a:rPr>
              <a:t>Dr. Andrea Morelli</a:t>
            </a:r>
            <a:r>
              <a:rPr lang="it-IT" sz="900" b="1" dirty="0">
                <a:solidFill>
                  <a:srgbClr val="000000"/>
                </a:solidFill>
                <a:latin typeface="Helvetica Light"/>
                <a:cs typeface="Helvetica Light"/>
              </a:rPr>
              <a:t> </a:t>
            </a:r>
            <a:r>
              <a:rPr lang="it-IT" sz="900" dirty="0">
                <a:solidFill>
                  <a:srgbClr val="000000"/>
                </a:solidFill>
                <a:latin typeface="Helvetica Light"/>
                <a:cs typeface="Helvetica Light"/>
              </a:rPr>
              <a:t>– </a:t>
            </a:r>
            <a:r>
              <a:rPr lang="it-IT" sz="900" dirty="0" err="1">
                <a:solidFill>
                  <a:srgbClr val="000000"/>
                </a:solidFill>
                <a:latin typeface="Helvetica Light"/>
                <a:cs typeface="Helvetica Light"/>
              </a:rPr>
              <a:t>Instituto</a:t>
            </a:r>
            <a:r>
              <a:rPr lang="it-IT" sz="900" dirty="0">
                <a:solidFill>
                  <a:srgbClr val="000000"/>
                </a:solidFill>
                <a:latin typeface="Helvetica Light"/>
                <a:cs typeface="Helvetica Light"/>
              </a:rPr>
              <a:t> Nazionale di Geofisica e Vulcanologia, </a:t>
            </a:r>
            <a:r>
              <a:rPr lang="it-IT" sz="900" dirty="0" err="1">
                <a:solidFill>
                  <a:srgbClr val="000000"/>
                </a:solidFill>
                <a:latin typeface="Helvetica Light"/>
                <a:cs typeface="Helvetica Light"/>
              </a:rPr>
              <a:t>Italy</a:t>
            </a:r>
            <a:endParaRPr lang="it-IT" sz="900" dirty="0">
              <a:solidFill>
                <a:srgbClr val="000000"/>
              </a:solidFill>
              <a:latin typeface="Helvetica Light"/>
              <a:cs typeface="Helvetica Light"/>
            </a:endParaRPr>
          </a:p>
        </p:txBody>
      </p:sp>
      <p:sp>
        <p:nvSpPr>
          <p:cNvPr id="25" name="Rectangle 24"/>
          <p:cNvSpPr/>
          <p:nvPr/>
        </p:nvSpPr>
        <p:spPr>
          <a:xfrm>
            <a:off x="4644008" y="5445224"/>
            <a:ext cx="1224136" cy="1384995"/>
          </a:xfrm>
          <a:prstGeom prst="rect">
            <a:avLst/>
          </a:prstGeom>
        </p:spPr>
        <p:txBody>
          <a:bodyPr wrap="square">
            <a:spAutoFit/>
          </a:bodyPr>
          <a:lstStyle/>
          <a:p>
            <a:pPr algn="ctr"/>
            <a:r>
              <a:rPr lang="en-GB" sz="1400" b="1" dirty="0">
                <a:solidFill>
                  <a:srgbClr val="000000"/>
                </a:solidFill>
                <a:latin typeface="Helvetica Light"/>
                <a:cs typeface="Helvetica Light"/>
              </a:rPr>
              <a:t>53,4 million core hours</a:t>
            </a:r>
            <a:br>
              <a:rPr lang="en-GB" sz="1400" b="1" dirty="0">
                <a:solidFill>
                  <a:srgbClr val="000000"/>
                </a:solidFill>
                <a:latin typeface="Helvetica Light"/>
                <a:cs typeface="Helvetica Light"/>
              </a:rPr>
            </a:br>
            <a:r>
              <a:rPr lang="en-GB" sz="1400" b="1" dirty="0">
                <a:solidFill>
                  <a:srgbClr val="000000"/>
                </a:solidFill>
                <a:latin typeface="Helvetica Light"/>
                <a:cs typeface="Helvetica Light"/>
              </a:rPr>
              <a:t>on </a:t>
            </a:r>
            <a:r>
              <a:rPr lang="en-GB" sz="1400" b="1" dirty="0" err="1">
                <a:solidFill>
                  <a:srgbClr val="000000"/>
                </a:solidFill>
                <a:latin typeface="Helvetica Light"/>
                <a:cs typeface="Helvetica Light"/>
              </a:rPr>
              <a:t>SuperMUC</a:t>
            </a:r>
            <a:r>
              <a:rPr lang="en-GB" sz="1400" b="1" dirty="0">
                <a:solidFill>
                  <a:srgbClr val="000000"/>
                </a:solidFill>
                <a:latin typeface="Helvetica Light"/>
                <a:cs typeface="Helvetica Light"/>
              </a:rPr>
              <a:t> (Germany) </a:t>
            </a:r>
            <a:endParaRPr lang="fr-FR" sz="1400" b="1" dirty="0">
              <a:solidFill>
                <a:srgbClr val="000000"/>
              </a:solidFill>
              <a:latin typeface="Helvetica Light"/>
              <a:cs typeface="Helvetica Light"/>
            </a:endParaRPr>
          </a:p>
          <a:p>
            <a:pPr algn="r"/>
            <a:endParaRPr lang="fr-FR" sz="1400" dirty="0">
              <a:solidFill>
                <a:srgbClr val="000000"/>
              </a:solidFill>
              <a:latin typeface="Helvetica Light"/>
              <a:cs typeface="Helvetica Light"/>
            </a:endParaRPr>
          </a:p>
        </p:txBody>
      </p:sp>
      <p:sp>
        <p:nvSpPr>
          <p:cNvPr id="26" name="ZoneTexte 5"/>
          <p:cNvSpPr txBox="1"/>
          <p:nvPr/>
        </p:nvSpPr>
        <p:spPr>
          <a:xfrm rot="1419871">
            <a:off x="7675738" y="2023566"/>
            <a:ext cx="144016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600" dirty="0" err="1" smtClean="0">
                <a:solidFill>
                  <a:srgbClr val="367CBB"/>
                </a:solidFill>
                <a:latin typeface="Helvetica"/>
                <a:ea typeface="ＭＳ Ｐゴシック" charset="0"/>
                <a:cs typeface="Helvetica"/>
              </a:rPr>
              <a:t>Academia</a:t>
            </a:r>
            <a:endParaRPr lang="fr-FR" sz="1600" dirty="0">
              <a:solidFill>
                <a:srgbClr val="367CBB"/>
              </a:solidFill>
              <a:latin typeface="Helvetica"/>
              <a:ea typeface="ＭＳ Ｐゴシック" charset="0"/>
              <a:cs typeface="Helvetica"/>
            </a:endParaRPr>
          </a:p>
        </p:txBody>
      </p:sp>
      <p:sp>
        <p:nvSpPr>
          <p:cNvPr id="27" name="Segnaposto numero diapositiva 22"/>
          <p:cNvSpPr txBox="1">
            <a:spLocks/>
          </p:cNvSpPr>
          <p:nvPr/>
        </p:nvSpPr>
        <p:spPr>
          <a:xfrm>
            <a:off x="6891338" y="6524625"/>
            <a:ext cx="2133600" cy="4762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150CE78-6E02-4DDE-8723-C061C662F2CF}" type="slidenum">
              <a:rPr lang="fi-FI" smtClean="0"/>
              <a:pPr>
                <a:defRPr/>
              </a:pPr>
              <a:t>4</a:t>
            </a:fld>
            <a:endParaRPr lang="fi-FI" dirty="0"/>
          </a:p>
        </p:txBody>
      </p:sp>
    </p:spTree>
    <p:extLst>
      <p:ext uri="{BB962C8B-B14F-4D97-AF65-F5344CB8AC3E}">
        <p14:creationId xmlns:p14="http://schemas.microsoft.com/office/powerpoint/2010/main" val="3947348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1844824"/>
            <a:ext cx="8229600" cy="648072"/>
          </a:xfrm>
        </p:spPr>
        <p:txBody>
          <a:bodyPr/>
          <a:lstStyle/>
          <a:p>
            <a:r>
              <a:rPr lang="en-GB" dirty="0" smtClean="0"/>
              <a:t>Scientific </a:t>
            </a:r>
            <a:r>
              <a:rPr lang="en-GB" dirty="0"/>
              <a:t>Steering Committee (SSC)</a:t>
            </a:r>
          </a:p>
        </p:txBody>
      </p:sp>
      <p:sp>
        <p:nvSpPr>
          <p:cNvPr id="7" name="Rectangle 6"/>
          <p:cNvSpPr/>
          <p:nvPr/>
        </p:nvSpPr>
        <p:spPr>
          <a:xfrm>
            <a:off x="611560" y="2492896"/>
            <a:ext cx="7632848" cy="4093428"/>
          </a:xfrm>
          <a:prstGeom prst="rect">
            <a:avLst/>
          </a:prstGeom>
        </p:spPr>
        <p:txBody>
          <a:bodyPr wrap="square">
            <a:spAutoFit/>
          </a:bodyPr>
          <a:lstStyle/>
          <a:p>
            <a:pPr marL="285750" indent="-285750">
              <a:buFont typeface="Arial" charset="0"/>
              <a:buChar char="•"/>
            </a:pPr>
            <a:r>
              <a:rPr lang="en-GB" sz="2000" dirty="0" smtClean="0"/>
              <a:t>It is </a:t>
            </a:r>
            <a:r>
              <a:rPr lang="en-GB" sz="2000" dirty="0"/>
              <a:t>composed of European leading researchers that are responsible for advice and guidance on all matters of a scientific and technical nature which may influence the scientific work carried out by the use of the Association’s resources</a:t>
            </a:r>
            <a:r>
              <a:rPr lang="en-GB" sz="2000" dirty="0" smtClean="0"/>
              <a:t>.</a:t>
            </a:r>
          </a:p>
          <a:p>
            <a:endParaRPr lang="en-GB" sz="2000" dirty="0"/>
          </a:p>
          <a:p>
            <a:pPr marL="285750" indent="-285750">
              <a:buFont typeface="Arial" charset="0"/>
              <a:buChar char="•"/>
            </a:pPr>
            <a:r>
              <a:rPr lang="en-GB" sz="2000" dirty="0"/>
              <a:t>The SSC includes scientists from diverse areas: </a:t>
            </a:r>
            <a:endParaRPr lang="en-GB" sz="2000" dirty="0" smtClean="0"/>
          </a:p>
          <a:p>
            <a:r>
              <a:rPr lang="en-GB" sz="2000" dirty="0"/>
              <a:t>	</a:t>
            </a:r>
            <a:r>
              <a:rPr lang="en-GB" sz="2000" dirty="0" smtClean="0"/>
              <a:t>materials </a:t>
            </a:r>
            <a:r>
              <a:rPr lang="en-GB" sz="2000" dirty="0"/>
              <a:t>science, universe sciences, environmental science, </a:t>
            </a:r>
            <a:r>
              <a:rPr lang="en-GB" sz="2000" dirty="0" smtClean="0"/>
              <a:t/>
            </a:r>
            <a:br>
              <a:rPr lang="en-GB" sz="2000" dirty="0" smtClean="0"/>
            </a:br>
            <a:r>
              <a:rPr lang="en-GB" sz="2000" dirty="0" smtClean="0"/>
              <a:t>	particle </a:t>
            </a:r>
            <a:r>
              <a:rPr lang="en-GB" sz="2000" dirty="0"/>
              <a:t>physics, computational earth sciences, life sciences, </a:t>
            </a:r>
            <a:r>
              <a:rPr lang="en-GB" sz="2000" dirty="0" smtClean="0"/>
              <a:t/>
            </a:r>
            <a:br>
              <a:rPr lang="en-GB" sz="2000" dirty="0" smtClean="0"/>
            </a:br>
            <a:r>
              <a:rPr lang="en-GB" sz="2000" dirty="0" smtClean="0"/>
              <a:t>	plasma </a:t>
            </a:r>
            <a:r>
              <a:rPr lang="en-GB" sz="2000" dirty="0"/>
              <a:t>physics, computational physics, mathematics, </a:t>
            </a:r>
            <a:r>
              <a:rPr lang="en-GB" sz="2000" dirty="0" smtClean="0"/>
              <a:t/>
            </a:r>
            <a:br>
              <a:rPr lang="en-GB" sz="2000" dirty="0" smtClean="0"/>
            </a:br>
            <a:r>
              <a:rPr lang="en-GB" sz="2000" dirty="0" smtClean="0"/>
              <a:t>	astrophysics</a:t>
            </a:r>
            <a:r>
              <a:rPr lang="en-GB" sz="2000" dirty="0"/>
              <a:t>, chemistry and </a:t>
            </a:r>
            <a:r>
              <a:rPr lang="en-GB" sz="2000" dirty="0" smtClean="0"/>
              <a:t>engineering</a:t>
            </a:r>
          </a:p>
          <a:p>
            <a:endParaRPr lang="en-GB" sz="2000" dirty="0" smtClean="0"/>
          </a:p>
          <a:p>
            <a:r>
              <a:rPr lang="en-GB" sz="2000" dirty="0" smtClean="0"/>
              <a:t>Sylvie </a:t>
            </a:r>
            <a:r>
              <a:rPr lang="en-GB" sz="2000" dirty="0" err="1" smtClean="0"/>
              <a:t>Joussaume</a:t>
            </a:r>
            <a:r>
              <a:rPr lang="en-GB" sz="2000" dirty="0" smtClean="0"/>
              <a:t> (Climatologist, IPSL)  is the new SSC chairperson.</a:t>
            </a:r>
          </a:p>
          <a:p>
            <a:endParaRPr lang="en-GB" sz="2000" dirty="0"/>
          </a:p>
        </p:txBody>
      </p:sp>
      <p:sp>
        <p:nvSpPr>
          <p:cNvPr id="3" name="Date Placeholder 2"/>
          <p:cNvSpPr>
            <a:spLocks noGrp="1"/>
          </p:cNvSpPr>
          <p:nvPr>
            <p:ph type="dt" sz="half" idx="10"/>
          </p:nvPr>
        </p:nvSpPr>
        <p:spPr/>
        <p:txBody>
          <a:bodyPr/>
          <a:lstStyle/>
          <a:p>
            <a:r>
              <a:rPr lang="en-GB" smtClean="0"/>
              <a:t>23/01/2015</a:t>
            </a:r>
            <a:endParaRPr lang="en-GB"/>
          </a:p>
        </p:txBody>
      </p:sp>
    </p:spTree>
    <p:extLst>
      <p:ext uri="{BB962C8B-B14F-4D97-AF65-F5344CB8AC3E}">
        <p14:creationId xmlns:p14="http://schemas.microsoft.com/office/powerpoint/2010/main" val="2264234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648072"/>
          </a:xfrm>
        </p:spPr>
        <p:txBody>
          <a:bodyPr/>
          <a:lstStyle/>
          <a:p>
            <a:r>
              <a:rPr lang="en-GB" dirty="0"/>
              <a:t>PRACE User Forum </a:t>
            </a:r>
          </a:p>
        </p:txBody>
      </p:sp>
      <p:sp>
        <p:nvSpPr>
          <p:cNvPr id="3" name="Date Placeholder 2"/>
          <p:cNvSpPr>
            <a:spLocks noGrp="1"/>
          </p:cNvSpPr>
          <p:nvPr>
            <p:ph type="dt" sz="half" idx="10"/>
          </p:nvPr>
        </p:nvSpPr>
        <p:spPr/>
        <p:txBody>
          <a:bodyPr/>
          <a:lstStyle/>
          <a:p>
            <a:r>
              <a:rPr lang="en-GB" smtClean="0"/>
              <a:t>23/01/2015</a:t>
            </a:r>
            <a:endParaRPr lang="en-GB" dirty="0"/>
          </a:p>
        </p:txBody>
      </p:sp>
      <p:sp>
        <p:nvSpPr>
          <p:cNvPr id="6" name="Rectangle 5"/>
          <p:cNvSpPr/>
          <p:nvPr/>
        </p:nvSpPr>
        <p:spPr>
          <a:xfrm>
            <a:off x="459653" y="2492896"/>
            <a:ext cx="8208912" cy="3477875"/>
          </a:xfrm>
          <a:prstGeom prst="rect">
            <a:avLst/>
          </a:prstGeom>
        </p:spPr>
        <p:txBody>
          <a:bodyPr wrap="square">
            <a:spAutoFit/>
          </a:bodyPr>
          <a:lstStyle/>
          <a:p>
            <a:pPr marL="285750" indent="-285750">
              <a:buFont typeface="Arial" charset="0"/>
              <a:buChar char="•"/>
            </a:pPr>
            <a:r>
              <a:rPr lang="en-GB" sz="2000" dirty="0" smtClean="0"/>
              <a:t>The User Forum was </a:t>
            </a:r>
            <a:r>
              <a:rPr lang="en-GB" sz="2000" dirty="0"/>
              <a:t>set up in December 2011 through an initiative of PRACE itself. </a:t>
            </a:r>
            <a:endParaRPr lang="en-GB" sz="2000" dirty="0" smtClean="0"/>
          </a:p>
          <a:p>
            <a:endParaRPr lang="en-GB" sz="2000" dirty="0"/>
          </a:p>
          <a:p>
            <a:pPr marL="285750" indent="-285750">
              <a:buFont typeface="Arial" charset="0"/>
              <a:buChar char="•"/>
            </a:pPr>
            <a:r>
              <a:rPr lang="en-GB" sz="2000" dirty="0"/>
              <a:t>It is an independent entity where PRACE users can discuss their experiences and express their future needs as well as feedback on the current services and resources of the PRACE HPC Research Infrastructure. The aim is to provide an effective mechanism through which the Tier-0 user community can give feedback to PRACE</a:t>
            </a:r>
            <a:r>
              <a:rPr lang="en-GB" sz="2000" dirty="0" smtClean="0"/>
              <a:t>.</a:t>
            </a:r>
          </a:p>
          <a:p>
            <a:endParaRPr lang="en-GB" sz="2000" dirty="0"/>
          </a:p>
          <a:p>
            <a:pPr marL="285750" indent="-285750">
              <a:buFont typeface="Arial" charset="0"/>
              <a:buChar char="•"/>
            </a:pPr>
            <a:r>
              <a:rPr lang="en-GB" sz="2000" dirty="0"/>
              <a:t>The PRACE User Forum takes the outcomes of these discussions to PRACE on behalf of the User </a:t>
            </a:r>
            <a:r>
              <a:rPr lang="en-GB" sz="2000" dirty="0" smtClean="0"/>
              <a:t>Community – workflows, computational steering etc.</a:t>
            </a:r>
            <a:endParaRPr lang="en-GB" sz="2000" dirty="0"/>
          </a:p>
        </p:txBody>
      </p:sp>
    </p:spTree>
    <p:extLst>
      <p:ext uri="{BB962C8B-B14F-4D97-AF65-F5344CB8AC3E}">
        <p14:creationId xmlns:p14="http://schemas.microsoft.com/office/powerpoint/2010/main" val="5558849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648072"/>
          </a:xfrm>
        </p:spPr>
        <p:txBody>
          <a:bodyPr/>
          <a:lstStyle/>
          <a:p>
            <a:r>
              <a:rPr lang="en-US" dirty="0" smtClean="0"/>
              <a:t>HPC and Data</a:t>
            </a:r>
            <a:endParaRPr lang="en-US" dirty="0"/>
          </a:p>
        </p:txBody>
      </p:sp>
      <p:sp>
        <p:nvSpPr>
          <p:cNvPr id="3" name="Date Placeholder 2"/>
          <p:cNvSpPr>
            <a:spLocks noGrp="1"/>
          </p:cNvSpPr>
          <p:nvPr>
            <p:ph type="dt" sz="half" idx="10"/>
          </p:nvPr>
        </p:nvSpPr>
        <p:spPr/>
        <p:txBody>
          <a:bodyPr/>
          <a:lstStyle/>
          <a:p>
            <a:r>
              <a:rPr lang="en-GB" smtClean="0"/>
              <a:t>23/01/2015</a:t>
            </a:r>
            <a:endParaRPr lang="en-GB"/>
          </a:p>
        </p:txBody>
      </p:sp>
      <p:sp>
        <p:nvSpPr>
          <p:cNvPr id="6" name="TextBox 5"/>
          <p:cNvSpPr txBox="1"/>
          <p:nvPr/>
        </p:nvSpPr>
        <p:spPr>
          <a:xfrm>
            <a:off x="611560" y="2060848"/>
            <a:ext cx="8064897" cy="4647426"/>
          </a:xfrm>
          <a:prstGeom prst="rect">
            <a:avLst/>
          </a:prstGeom>
          <a:noFill/>
        </p:spPr>
        <p:txBody>
          <a:bodyPr wrap="square" rtlCol="0">
            <a:spAutoFit/>
          </a:bodyPr>
          <a:lstStyle/>
          <a:p>
            <a:r>
              <a:rPr lang="en-US" sz="2000" dirty="0" smtClean="0"/>
              <a:t>Current PRACE users are computational scientists/computer </a:t>
            </a:r>
            <a:r>
              <a:rPr lang="en-US" sz="2000" dirty="0" err="1" smtClean="0"/>
              <a:t>modellers</a:t>
            </a:r>
            <a:endParaRPr lang="en-US" sz="2000" dirty="0" smtClean="0"/>
          </a:p>
          <a:p>
            <a:endParaRPr lang="en-US" sz="2000" dirty="0"/>
          </a:p>
          <a:p>
            <a:r>
              <a:rPr lang="en-US" sz="2000" dirty="0" smtClean="0"/>
              <a:t>Typically output data is generated BY the PRACE project and is moved elsewhere for analysis.</a:t>
            </a:r>
          </a:p>
          <a:p>
            <a:endParaRPr lang="en-US" sz="2000" dirty="0"/>
          </a:p>
          <a:p>
            <a:r>
              <a:rPr lang="en-US" sz="2000" dirty="0" smtClean="0"/>
              <a:t>The typical national HPC service has a large research data facility co-located with it (primarily for long term storage</a:t>
            </a:r>
            <a:r>
              <a:rPr lang="en-US" sz="2000" dirty="0" smtClean="0"/>
              <a:t>) </a:t>
            </a:r>
            <a:endParaRPr lang="en-US" sz="2000" dirty="0" smtClean="0"/>
          </a:p>
          <a:p>
            <a:endParaRPr lang="en-US" sz="2000" dirty="0"/>
          </a:p>
          <a:p>
            <a:r>
              <a:rPr lang="en-US" sz="2000" dirty="0" smtClean="0"/>
              <a:t>Evolution of </a:t>
            </a:r>
            <a:r>
              <a:rPr lang="en-US" sz="2000" dirty="0" smtClean="0"/>
              <a:t>PRACE calls: </a:t>
            </a:r>
            <a:r>
              <a:rPr lang="en-US" sz="2000" dirty="0" smtClean="0"/>
              <a:t>Ensemble </a:t>
            </a:r>
            <a:r>
              <a:rPr lang="en-US" sz="2000" dirty="0" err="1" smtClean="0"/>
              <a:t>modelling</a:t>
            </a:r>
            <a:r>
              <a:rPr lang="en-US" sz="2000" dirty="0" smtClean="0"/>
              <a:t> projects now eligible for PRACE; longer term access offered (up to three years) for eligible projects</a:t>
            </a:r>
          </a:p>
          <a:p>
            <a:endParaRPr lang="en-US" sz="2000" dirty="0"/>
          </a:p>
          <a:p>
            <a:r>
              <a:rPr lang="en-US" sz="2000" dirty="0" smtClean="0"/>
              <a:t>Allocation of compute and data resources in one call is the next development to be piloted</a:t>
            </a:r>
          </a:p>
          <a:p>
            <a:endParaRPr lang="en-US" dirty="0"/>
          </a:p>
          <a:p>
            <a:endParaRPr lang="en-US" dirty="0"/>
          </a:p>
        </p:txBody>
      </p:sp>
    </p:spTree>
    <p:extLst>
      <p:ext uri="{BB962C8B-B14F-4D97-AF65-F5344CB8AC3E}">
        <p14:creationId xmlns:p14="http://schemas.microsoft.com/office/powerpoint/2010/main" val="345253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08912" cy="864096"/>
          </a:xfrm>
        </p:spPr>
        <p:txBody>
          <a:bodyPr/>
          <a:lstStyle/>
          <a:p>
            <a:r>
              <a:rPr lang="en-US" dirty="0" smtClean="0"/>
              <a:t>PRACE Call for Data Pilot Projects– with EUDAT and EU-T0 </a:t>
            </a:r>
            <a:r>
              <a:rPr lang="en-US" dirty="0" smtClean="0"/>
              <a:t>confirmed as </a:t>
            </a:r>
            <a:r>
              <a:rPr lang="en-US" dirty="0" smtClean="0"/>
              <a:t>partners</a:t>
            </a:r>
            <a:endParaRPr lang="en-US" dirty="0"/>
          </a:p>
        </p:txBody>
      </p:sp>
      <p:sp>
        <p:nvSpPr>
          <p:cNvPr id="3" name="Date Placeholder 2"/>
          <p:cNvSpPr>
            <a:spLocks noGrp="1"/>
          </p:cNvSpPr>
          <p:nvPr>
            <p:ph type="dt" sz="half" idx="10"/>
          </p:nvPr>
        </p:nvSpPr>
        <p:spPr/>
        <p:txBody>
          <a:bodyPr/>
          <a:lstStyle/>
          <a:p>
            <a:r>
              <a:rPr lang="en-GB" smtClean="0"/>
              <a:t>23/01/2015</a:t>
            </a:r>
            <a:endParaRPr lang="en-GB"/>
          </a:p>
        </p:txBody>
      </p:sp>
      <p:sp>
        <p:nvSpPr>
          <p:cNvPr id="6" name="TextBox 5"/>
          <p:cNvSpPr txBox="1"/>
          <p:nvPr/>
        </p:nvSpPr>
        <p:spPr>
          <a:xfrm>
            <a:off x="827584" y="2564904"/>
            <a:ext cx="7734158" cy="3970318"/>
          </a:xfrm>
          <a:prstGeom prst="rect">
            <a:avLst/>
          </a:prstGeom>
          <a:noFill/>
        </p:spPr>
        <p:txBody>
          <a:bodyPr wrap="none" rtlCol="0">
            <a:spAutoFit/>
          </a:bodyPr>
          <a:lstStyle/>
          <a:p>
            <a:r>
              <a:rPr lang="en-US" dirty="0" smtClean="0"/>
              <a:t>Call to be issued </a:t>
            </a:r>
            <a:r>
              <a:rPr lang="en-US" dirty="0" smtClean="0"/>
              <a:t>in </a:t>
            </a:r>
            <a:r>
              <a:rPr lang="en-US" dirty="0" smtClean="0"/>
              <a:t>February </a:t>
            </a:r>
            <a:r>
              <a:rPr lang="en-US" dirty="0" smtClean="0"/>
              <a:t>2015</a:t>
            </a:r>
          </a:p>
          <a:p>
            <a:endParaRPr lang="en-US" dirty="0"/>
          </a:p>
          <a:p>
            <a:r>
              <a:rPr lang="en-US" dirty="0"/>
              <a:t>PRACE is opening a pilot call for </a:t>
            </a:r>
            <a:r>
              <a:rPr lang="en-US" dirty="0" smtClean="0"/>
              <a:t>projects which have storage and HPC data </a:t>
            </a:r>
          </a:p>
          <a:p>
            <a:r>
              <a:rPr lang="en-US" dirty="0" smtClean="0"/>
              <a:t>storage/services  </a:t>
            </a:r>
            <a:r>
              <a:rPr lang="en-US" dirty="0" smtClean="0"/>
              <a:t>needs</a:t>
            </a:r>
            <a:r>
              <a:rPr lang="en-US" dirty="0" smtClean="0"/>
              <a:t>. Will  be selected via PRACE scientific  peer review.</a:t>
            </a:r>
            <a:endParaRPr lang="en-GB" dirty="0"/>
          </a:p>
          <a:p>
            <a:pPr lvl="0"/>
            <a:r>
              <a:rPr lang="en-US" dirty="0" smtClean="0"/>
              <a:t>Aim – to </a:t>
            </a:r>
            <a:r>
              <a:rPr lang="en-US" dirty="0" smtClean="0"/>
              <a:t>explore </a:t>
            </a:r>
            <a:r>
              <a:rPr lang="en-US" dirty="0"/>
              <a:t>new </a:t>
            </a:r>
            <a:r>
              <a:rPr lang="en-US" dirty="0" smtClean="0"/>
              <a:t>models </a:t>
            </a:r>
            <a:r>
              <a:rPr lang="en-US" dirty="0"/>
              <a:t>of </a:t>
            </a:r>
            <a:r>
              <a:rPr lang="en-US" dirty="0" smtClean="0"/>
              <a:t>resource provision </a:t>
            </a:r>
            <a:r>
              <a:rPr lang="en-US" dirty="0"/>
              <a:t>and deployment.</a:t>
            </a:r>
            <a:endParaRPr lang="en-GB" dirty="0"/>
          </a:p>
          <a:p>
            <a:endParaRPr lang="en-US" strike="sngStrike" dirty="0"/>
          </a:p>
          <a:p>
            <a:r>
              <a:rPr lang="en-US" dirty="0" smtClean="0"/>
              <a:t>Looking for </a:t>
            </a:r>
            <a:r>
              <a:rPr lang="en-GB" dirty="0" smtClean="0"/>
              <a:t> </a:t>
            </a:r>
            <a:r>
              <a:rPr lang="en-GB" dirty="0"/>
              <a:t>projects from the Earth Sciences and Universe Sciences </a:t>
            </a:r>
            <a:r>
              <a:rPr lang="en-GB" dirty="0" smtClean="0"/>
              <a:t>domains</a:t>
            </a:r>
            <a:endParaRPr lang="en-GB" u="sng" dirty="0" smtClean="0"/>
          </a:p>
          <a:p>
            <a:endParaRPr lang="en-GB" dirty="0"/>
          </a:p>
          <a:p>
            <a:r>
              <a:rPr lang="en-US" i="1" dirty="0" smtClean="0"/>
              <a:t>EUDAT </a:t>
            </a:r>
            <a:r>
              <a:rPr lang="en-GB" dirty="0" smtClean="0"/>
              <a:t>- </a:t>
            </a:r>
            <a:r>
              <a:rPr lang="en-US" dirty="0" smtClean="0"/>
              <a:t> coupling </a:t>
            </a:r>
            <a:r>
              <a:rPr lang="en-US" dirty="0"/>
              <a:t>EUDAT storage </a:t>
            </a:r>
            <a:r>
              <a:rPr lang="en-US" dirty="0" smtClean="0"/>
              <a:t>capacity and services </a:t>
            </a:r>
            <a:r>
              <a:rPr lang="en-US" dirty="0"/>
              <a:t>to PRACE HPC resources. </a:t>
            </a:r>
            <a:endParaRPr lang="en-GB" dirty="0"/>
          </a:p>
          <a:p>
            <a:r>
              <a:rPr lang="en-US" dirty="0"/>
              <a:t> </a:t>
            </a:r>
            <a:endParaRPr lang="en-GB" dirty="0"/>
          </a:p>
          <a:p>
            <a:r>
              <a:rPr lang="en-US" i="1" dirty="0"/>
              <a:t>EU-</a:t>
            </a:r>
            <a:r>
              <a:rPr lang="en-US" i="1" dirty="0" smtClean="0"/>
              <a:t>T0</a:t>
            </a:r>
            <a:r>
              <a:rPr lang="en-GB" dirty="0"/>
              <a:t> </a:t>
            </a:r>
            <a:r>
              <a:rPr lang="en-GB" dirty="0" smtClean="0"/>
              <a:t>-</a:t>
            </a:r>
            <a:r>
              <a:rPr lang="en-US" dirty="0" smtClean="0"/>
              <a:t> reinforcing </a:t>
            </a:r>
            <a:r>
              <a:rPr lang="en-US" dirty="0"/>
              <a:t>the links between HPC and HTC at the service of science. </a:t>
            </a:r>
            <a:endParaRPr lang="en-US" dirty="0" smtClean="0"/>
          </a:p>
          <a:p>
            <a:endParaRPr lang="en-US" dirty="0"/>
          </a:p>
          <a:p>
            <a:r>
              <a:rPr lang="en-US" dirty="0" smtClean="0"/>
              <a:t>Discussions on-going with </a:t>
            </a:r>
            <a:r>
              <a:rPr lang="en-US" dirty="0" smtClean="0"/>
              <a:t>other </a:t>
            </a:r>
            <a:r>
              <a:rPr lang="en-US" dirty="0" err="1" smtClean="0"/>
              <a:t>eInfrastructures</a:t>
            </a:r>
            <a:endParaRPr lang="en-US" dirty="0" smtClean="0"/>
          </a:p>
          <a:p>
            <a:endParaRPr lang="en-US" dirty="0"/>
          </a:p>
        </p:txBody>
      </p:sp>
    </p:spTree>
    <p:extLst>
      <p:ext uri="{BB962C8B-B14F-4D97-AF65-F5344CB8AC3E}">
        <p14:creationId xmlns:p14="http://schemas.microsoft.com/office/powerpoint/2010/main" val="142356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PRACE</a:t>
            </a:r>
            <a:r>
              <a:rPr lang="en-GB" dirty="0" smtClean="0"/>
              <a:t>/</a:t>
            </a:r>
            <a:r>
              <a:rPr lang="en-GB" dirty="0" smtClean="0"/>
              <a:t>EUDAT/EGI collaboration</a:t>
            </a:r>
            <a:endParaRPr lang="en-GB" dirty="0"/>
          </a:p>
        </p:txBody>
      </p:sp>
      <p:sp>
        <p:nvSpPr>
          <p:cNvPr id="3" name="Content Placeholder 2"/>
          <p:cNvSpPr>
            <a:spLocks noGrp="1"/>
          </p:cNvSpPr>
          <p:nvPr>
            <p:ph idx="1"/>
          </p:nvPr>
        </p:nvSpPr>
        <p:spPr>
          <a:xfrm>
            <a:off x="467544" y="2276872"/>
            <a:ext cx="8229600" cy="3705275"/>
          </a:xfrm>
        </p:spPr>
        <p:txBody>
          <a:bodyPr>
            <a:normAutofit fontScale="55000" lnSpcReduction="20000"/>
          </a:bodyPr>
          <a:lstStyle/>
          <a:p>
            <a:pPr marL="742950" indent="-742950">
              <a:buFont typeface="+mj-lt"/>
              <a:buAutoNum type="arabicPeriod"/>
            </a:pPr>
            <a:r>
              <a:rPr lang="en-GB" sz="4000" dirty="0" smtClean="0"/>
              <a:t>Organize Joint Calls for Accessing PRACE and </a:t>
            </a:r>
            <a:r>
              <a:rPr lang="en-GB" sz="4000" dirty="0" smtClean="0"/>
              <a:t>EUDAT and/or EGI </a:t>
            </a:r>
            <a:r>
              <a:rPr lang="en-GB" sz="4000" dirty="0" smtClean="0"/>
              <a:t>resources</a:t>
            </a:r>
          </a:p>
          <a:p>
            <a:pPr lvl="1"/>
            <a:r>
              <a:rPr lang="en-GB" dirty="0" smtClean="0"/>
              <a:t>User applying at the same time for computing and storage resources (pilot call planned)</a:t>
            </a:r>
          </a:p>
          <a:p>
            <a:pPr lvl="1"/>
            <a:r>
              <a:rPr lang="en-GB" dirty="0" smtClean="0"/>
              <a:t>Opportunity to assess service interoperability</a:t>
            </a:r>
          </a:p>
          <a:p>
            <a:endParaRPr lang="en-GB" sz="900" dirty="0" smtClean="0"/>
          </a:p>
          <a:p>
            <a:endParaRPr lang="en-GB" sz="900" dirty="0" smtClean="0"/>
          </a:p>
          <a:p>
            <a:pPr marL="742950" indent="-742950">
              <a:buNone/>
            </a:pPr>
            <a:r>
              <a:rPr lang="en-GB" sz="4000" dirty="0" smtClean="0"/>
              <a:t>2. 	Harmonization of User Support ?</a:t>
            </a:r>
          </a:p>
          <a:p>
            <a:pPr lvl="1"/>
            <a:r>
              <a:rPr lang="en-GB" dirty="0" smtClean="0"/>
              <a:t>Some users have access to PRACE HPC systems and EUDAT services. </a:t>
            </a:r>
          </a:p>
          <a:p>
            <a:pPr lvl="1"/>
            <a:r>
              <a:rPr lang="en-GB" dirty="0" smtClean="0"/>
              <a:t>PRACE and EUDAT are using the same technology to provide this service</a:t>
            </a:r>
            <a:endParaRPr lang="en-GB" sz="1100" dirty="0" smtClean="0"/>
          </a:p>
          <a:p>
            <a:pPr lvl="1"/>
            <a:endParaRPr lang="en-GB" sz="900" dirty="0" smtClean="0"/>
          </a:p>
          <a:p>
            <a:pPr marL="742950" indent="-742950">
              <a:buAutoNum type="arabicPeriod" startAt="3"/>
            </a:pPr>
            <a:r>
              <a:rPr lang="en-GB" sz="4000" dirty="0" smtClean="0"/>
              <a:t>Harmonization of AAI</a:t>
            </a:r>
          </a:p>
          <a:p>
            <a:pPr lvl="1"/>
            <a:r>
              <a:rPr lang="en-GB" dirty="0" smtClean="0"/>
              <a:t>Users of PRACE and EUDAT resources (could) have a single identity that is usable on both infrastructures.</a:t>
            </a:r>
          </a:p>
          <a:p>
            <a:pPr lvl="1"/>
            <a:endParaRPr lang="en-GB" dirty="0" smtClean="0"/>
          </a:p>
          <a:p>
            <a:pPr marL="742950" indent="-742950">
              <a:buAutoNum type="arabicPeriod" startAt="4"/>
            </a:pPr>
            <a:r>
              <a:rPr lang="en-GB" sz="4000" dirty="0" smtClean="0"/>
              <a:t>Facilitate awareness and access for communities</a:t>
            </a:r>
            <a:endParaRPr lang="en-GB" dirty="0" smtClean="0"/>
          </a:p>
        </p:txBody>
      </p:sp>
      <p:sp>
        <p:nvSpPr>
          <p:cNvPr id="6" name="Date Placeholder 5"/>
          <p:cNvSpPr>
            <a:spLocks noGrp="1"/>
          </p:cNvSpPr>
          <p:nvPr>
            <p:ph type="dt" sz="half" idx="10"/>
          </p:nvPr>
        </p:nvSpPr>
        <p:spPr/>
        <p:txBody>
          <a:bodyPr/>
          <a:lstStyle/>
          <a:p>
            <a:r>
              <a:rPr lang="en-GB" smtClean="0"/>
              <a:t>23/01/2015</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698</Words>
  <Application>Microsoft Macintosh PowerPoint</Application>
  <PresentationFormat>On-screen Show (4:3)</PresentationFormat>
  <Paragraphs>107</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PowerPoint Presentation</vt:lpstr>
      <vt:lpstr>Computing and Data: Pan-European High Performance Computing Infrastructure and Services  Alison Kennedy, Member of the Board of Directors of PRACE aisbl (and Executive Director of EPCC, University of Edinburgh)  January 23, 2014  </vt:lpstr>
      <vt:lpstr>PRACE’s awards in 4 years</vt:lpstr>
      <vt:lpstr>   </vt:lpstr>
      <vt:lpstr>Scientific Steering Committee (SSC)</vt:lpstr>
      <vt:lpstr>PRACE User Forum </vt:lpstr>
      <vt:lpstr>HPC and Data</vt:lpstr>
      <vt:lpstr>PRACE Call for Data Pilot Projects– with EUDAT and EU-T0 confirmed as partners</vt:lpstr>
      <vt:lpstr>Possible PRACE/EUDAT/EGI collaboration</vt:lpstr>
      <vt:lpstr>VPH Cross-Infrastructure Pilot (2013)  (an EUDAT community)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Marjolein Oorsprong</dc:creator>
  <cp:lastModifiedBy>Alison Kennedy</cp:lastModifiedBy>
  <cp:revision>91</cp:revision>
  <cp:lastPrinted>2014-10-22T10:21:24Z</cp:lastPrinted>
  <dcterms:created xsi:type="dcterms:W3CDTF">2012-05-25T14:00:41Z</dcterms:created>
  <dcterms:modified xsi:type="dcterms:W3CDTF">2015-01-22T21:12:25Z</dcterms:modified>
</cp:coreProperties>
</file>