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8" r:id="rId9"/>
    <p:sldId id="270" r:id="rId10"/>
    <p:sldId id="261" r:id="rId11"/>
    <p:sldId id="265" r:id="rId12"/>
    <p:sldId id="26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556"/>
    <a:srgbClr val="004361"/>
    <a:srgbClr val="0043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22/01/2015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"/>
            <a:ext cx="12192000" cy="6856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30409" y="3806889"/>
            <a:ext cx="4817706" cy="1231642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30409" y="5113177"/>
            <a:ext cx="5349551" cy="1197816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Presenter Name</a:t>
            </a:r>
          </a:p>
          <a:p>
            <a:r>
              <a:rPr lang="en-US" dirty="0" smtClean="0"/>
              <a:t>Event Name</a:t>
            </a:r>
          </a:p>
          <a:p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5494" y="6384343"/>
            <a:ext cx="2743200" cy="365125"/>
          </a:xfrm>
        </p:spPr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43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ED1556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5644" y="7464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4" y="7464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87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0" y="1681163"/>
            <a:ext cx="5514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0" y="2489200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4" y="7464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48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4" y="7464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077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4" y="7464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50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42188"/>
            <a:ext cx="4314825" cy="4226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4" y="7464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03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3"/>
            <a:ext cx="6172200" cy="41442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6833"/>
            <a:ext cx="4314825" cy="41521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4" y="74645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18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1" y="301660"/>
            <a:ext cx="8047567" cy="864096"/>
          </a:xfrm>
        </p:spPr>
        <p:txBody>
          <a:bodyPr/>
          <a:lstStyle>
            <a:lvl1pPr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433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44" y="-194774"/>
            <a:ext cx="961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0" y="1825625"/>
            <a:ext cx="1090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1" y="6406015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93" y="301200"/>
            <a:ext cx="1532488" cy="71117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569167" y="1190818"/>
            <a:ext cx="11150082" cy="0"/>
          </a:xfrm>
          <a:prstGeom prst="line">
            <a:avLst/>
          </a:prstGeom>
          <a:ln>
            <a:solidFill>
              <a:srgbClr val="ED1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69167" y="6413247"/>
            <a:ext cx="11150082" cy="0"/>
          </a:xfrm>
          <a:prstGeom prst="line">
            <a:avLst/>
          </a:prstGeom>
          <a:ln>
            <a:solidFill>
              <a:srgbClr val="ED1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2137270" y="6434667"/>
            <a:ext cx="1270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1" dirty="0" smtClean="0">
                <a:solidFill>
                  <a:srgbClr val="004361"/>
                </a:solidFill>
              </a:rPr>
              <a:t>www.geant.org</a:t>
            </a:r>
            <a:endParaRPr lang="en-GB" sz="1000" b="0" i="1" dirty="0">
              <a:solidFill>
                <a:srgbClr val="004361"/>
              </a:solidFill>
            </a:endParaRPr>
          </a:p>
        </p:txBody>
      </p:sp>
      <p:pic>
        <p:nvPicPr>
          <p:cNvPr id="16" name="Picture 15" descr="GA_tagline_only-CMYK.eps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8" y="6516806"/>
            <a:ext cx="1473486" cy="103201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116889" y="6482681"/>
            <a:ext cx="0" cy="14330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D1556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Earth Sciences </a:t>
            </a:r>
            <a:r>
              <a:rPr lang="en-GB" dirty="0"/>
              <a:t>workshop: GÉANT  </a:t>
            </a:r>
            <a:r>
              <a:rPr lang="en-GB" dirty="0" smtClean="0"/>
              <a:t>services</a:t>
            </a:r>
            <a:br>
              <a:rPr lang="en-GB" dirty="0" smtClean="0"/>
            </a:br>
            <a:r>
              <a:rPr lang="en-GB" dirty="0" smtClean="0"/>
              <a:t>22-23 January 2015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Roberto Sabatino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6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PRACE network infrastructure</a:t>
            </a:r>
          </a:p>
          <a:p>
            <a:r>
              <a:rPr lang="en-GB" dirty="0" smtClean="0"/>
              <a:t>E-VLBI</a:t>
            </a:r>
          </a:p>
          <a:p>
            <a:r>
              <a:rPr lang="en-GB" dirty="0" smtClean="0"/>
              <a:t>LHC</a:t>
            </a:r>
          </a:p>
          <a:p>
            <a:r>
              <a:rPr lang="en-GB" dirty="0" smtClean="0"/>
              <a:t>Various ESA projects</a:t>
            </a:r>
          </a:p>
          <a:p>
            <a:r>
              <a:rPr lang="en-GB" dirty="0" smtClean="0"/>
              <a:t>CONFINE</a:t>
            </a:r>
          </a:p>
          <a:p>
            <a:r>
              <a:rPr lang="en-GB" dirty="0" smtClean="0"/>
              <a:t>Belle-II</a:t>
            </a:r>
          </a:p>
          <a:p>
            <a:r>
              <a:rPr lang="en-GB" dirty="0" smtClean="0"/>
              <a:t>EU agencies</a:t>
            </a:r>
          </a:p>
          <a:p>
            <a:r>
              <a:rPr lang="en-GB" dirty="0" err="1" smtClean="0"/>
              <a:t>SMARTFire</a:t>
            </a:r>
            <a:endParaRPr lang="en-GB" dirty="0" smtClean="0"/>
          </a:p>
          <a:p>
            <a:r>
              <a:rPr lang="en-GB" dirty="0" smtClean="0"/>
              <a:t>SKA</a:t>
            </a:r>
          </a:p>
          <a:p>
            <a:r>
              <a:rPr lang="en-GB" dirty="0" smtClean="0"/>
              <a:t>…..many more…</a:t>
            </a:r>
          </a:p>
          <a:p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Success stories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165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GÉANT  </a:t>
            </a:r>
            <a:r>
              <a:rPr lang="en-GB" dirty="0" smtClean="0"/>
              <a:t>Network</a:t>
            </a:r>
            <a:endParaRPr lang="en-GB" dirty="0"/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622862"/>
              </p:ext>
            </p:extLst>
          </p:nvPr>
        </p:nvGraphicFramePr>
        <p:xfrm>
          <a:off x="3226980" y="957039"/>
          <a:ext cx="5832475" cy="55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8020050" imgH="11344275" progId="AcroExch.Document.7">
                  <p:embed/>
                </p:oleObj>
              </mc:Choice>
              <mc:Fallback>
                <p:oleObj name="Acrobat Document" r:id="rId3" imgW="8020050" imgH="113442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09" t="18451" r="4459" b="19896"/>
                      <a:stretch>
                        <a:fillRect/>
                      </a:stretch>
                    </p:blipFill>
                    <p:spPr bwMode="auto">
                      <a:xfrm>
                        <a:off x="3226980" y="957039"/>
                        <a:ext cx="5832475" cy="558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9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3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Connectivity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3"/>
          <a:stretch>
            <a:fillRect/>
          </a:stretch>
        </p:blipFill>
        <p:spPr bwMode="auto">
          <a:xfrm>
            <a:off x="1375954" y="1314229"/>
            <a:ext cx="8925718" cy="509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0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IP connectivity for NRENs: IP access up to 100Gbps</a:t>
            </a:r>
          </a:p>
          <a:p>
            <a:endParaRPr lang="en-GB" dirty="0" smtClean="0"/>
          </a:p>
          <a:p>
            <a:r>
              <a:rPr lang="en-GB" dirty="0" smtClean="0"/>
              <a:t>Point to point circuits (between end sites):</a:t>
            </a:r>
          </a:p>
          <a:p>
            <a:pPr lvl="1"/>
            <a:r>
              <a:rPr lang="en-GB" dirty="0" smtClean="0"/>
              <a:t>Virtual circuits (L2 VPNS) up to 10Gbps</a:t>
            </a:r>
          </a:p>
          <a:p>
            <a:pPr lvl="1"/>
            <a:r>
              <a:rPr lang="en-GB" dirty="0" smtClean="0"/>
              <a:t>10Gbps, 100Gbps </a:t>
            </a:r>
          </a:p>
          <a:p>
            <a:endParaRPr lang="en-GB" dirty="0"/>
          </a:p>
          <a:p>
            <a:r>
              <a:rPr lang="en-GB" dirty="0" smtClean="0"/>
              <a:t>VPNs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Connectivity 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8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74606" y="1340768"/>
            <a:ext cx="8581709" cy="49685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eduGAIN is an interfederation </a:t>
            </a:r>
            <a:r>
              <a:rPr lang="en-US" dirty="0"/>
              <a:t>service </a:t>
            </a:r>
            <a:r>
              <a:rPr lang="en-US" dirty="0" smtClean="0"/>
              <a:t>that connects </a:t>
            </a:r>
            <a:r>
              <a:rPr lang="en-US" dirty="0"/>
              <a:t>national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higher </a:t>
            </a:r>
            <a:r>
              <a:rPr lang="en-US" dirty="0"/>
              <a:t>education </a:t>
            </a:r>
            <a:r>
              <a:rPr lang="en-US" dirty="0" smtClean="0"/>
              <a:t>&amp; research </a:t>
            </a:r>
            <a:r>
              <a:rPr lang="en-US" dirty="0"/>
              <a:t>identity </a:t>
            </a:r>
            <a:r>
              <a:rPr lang="en-US" dirty="0" smtClean="0"/>
              <a:t>federations </a:t>
            </a:r>
            <a:r>
              <a:rPr lang="en-US" b="1" dirty="0" smtClean="0"/>
              <a:t>world-wide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be joined only via existing federations, typically a national identity federation (e.g. </a:t>
            </a:r>
            <a:r>
              <a:rPr lang="en-US" dirty="0" err="1"/>
              <a:t>SURFconext</a:t>
            </a:r>
            <a:r>
              <a:rPr lang="en-US" dirty="0"/>
              <a:t> in the Netherlands, DFN-AAI in Germany, ...)</a:t>
            </a:r>
          </a:p>
          <a:p>
            <a:endParaRPr lang="en-US" b="1" dirty="0" smtClean="0"/>
          </a:p>
          <a:p>
            <a:r>
              <a:rPr lang="en-US" dirty="0" smtClean="0"/>
              <a:t>Identity </a:t>
            </a:r>
            <a:r>
              <a:rPr lang="en-US" dirty="0"/>
              <a:t>information </a:t>
            </a:r>
            <a:r>
              <a:rPr lang="en-US" dirty="0" smtClean="0"/>
              <a:t>comes in form </a:t>
            </a:r>
            <a:r>
              <a:rPr lang="en-US" dirty="0"/>
              <a:t>of user attributes (ID, name, mail, affiliation, ...)</a:t>
            </a:r>
          </a:p>
          <a:p>
            <a:pPr lvl="1"/>
            <a:r>
              <a:rPr lang="en-US" dirty="0"/>
              <a:t>User attributes can be used to identify and </a:t>
            </a:r>
            <a:r>
              <a:rPr lang="en-US" dirty="0" err="1"/>
              <a:t>authorise</a:t>
            </a:r>
            <a:r>
              <a:rPr lang="en-US" dirty="0"/>
              <a:t> users on a service</a:t>
            </a:r>
          </a:p>
          <a:p>
            <a:r>
              <a:rPr lang="en-US" dirty="0"/>
              <a:t>Users can use their institutional login</a:t>
            </a:r>
            <a:br>
              <a:rPr lang="en-US" dirty="0"/>
            </a:br>
            <a:r>
              <a:rPr lang="en-US" dirty="0"/>
              <a:t>to access federated web services:</a:t>
            </a:r>
          </a:p>
          <a:p>
            <a:pPr lvl="1"/>
            <a:r>
              <a:rPr lang="en-US" dirty="0"/>
              <a:t>within their own </a:t>
            </a:r>
            <a:r>
              <a:rPr lang="en-US" dirty="0" err="1"/>
              <a:t>organisation</a:t>
            </a:r>
            <a:endParaRPr lang="en-US" dirty="0"/>
          </a:p>
          <a:p>
            <a:pPr lvl="1"/>
            <a:r>
              <a:rPr lang="en-US" dirty="0"/>
              <a:t>within the same country via the </a:t>
            </a:r>
            <a:br>
              <a:rPr lang="en-US" dirty="0"/>
            </a:br>
            <a:r>
              <a:rPr lang="en-US" dirty="0"/>
              <a:t>national federation</a:t>
            </a:r>
          </a:p>
          <a:p>
            <a:pPr lvl="1"/>
            <a:r>
              <a:rPr lang="en-US" dirty="0"/>
              <a:t>world-wide via </a:t>
            </a:r>
            <a:r>
              <a:rPr lang="en-US" dirty="0" err="1" smtClean="0"/>
              <a:t>eduGAIN</a:t>
            </a:r>
            <a:endParaRPr lang="en-US" dirty="0"/>
          </a:p>
          <a:p>
            <a:r>
              <a:rPr lang="en-US" dirty="0" smtClean="0"/>
              <a:t>GÉANT provides assistance to research communities to get their services eduGAIN-enabled.</a:t>
            </a:r>
          </a:p>
          <a:p>
            <a:pPr lvl="1"/>
            <a:r>
              <a:rPr lang="en-US" dirty="0" smtClean="0"/>
              <a:t>GÉANT Enabling Users task (talk to Lukas Hämmerle)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333375"/>
            <a:ext cx="6478488" cy="863600"/>
          </a:xfrm>
        </p:spPr>
        <p:txBody>
          <a:bodyPr/>
          <a:lstStyle/>
          <a:p>
            <a:r>
              <a:rPr lang="en-US" dirty="0" smtClean="0"/>
              <a:t>eduGAIN</a:t>
            </a:r>
            <a:br>
              <a:rPr lang="en-US" dirty="0" smtClean="0"/>
            </a:br>
            <a:r>
              <a:rPr lang="en-US" dirty="0" smtClean="0"/>
              <a:t>Authentication &amp; </a:t>
            </a:r>
            <a:r>
              <a:rPr lang="en-US" dirty="0" err="1" smtClean="0"/>
              <a:t>Authorisation</a:t>
            </a:r>
            <a:r>
              <a:rPr lang="en-US" dirty="0" smtClean="0"/>
              <a:t> World-wide</a:t>
            </a:r>
            <a:endParaRPr lang="en-US" dirty="0"/>
          </a:p>
        </p:txBody>
      </p:sp>
      <p:pic>
        <p:nvPicPr>
          <p:cNvPr id="8" name="Picture 7" descr="eduGAIN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9" y="1340768"/>
            <a:ext cx="2365963" cy="5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eduGAIN </a:t>
            </a:r>
            <a:br>
              <a:rPr lang="en-US" dirty="0" smtClean="0"/>
            </a:br>
            <a:r>
              <a:rPr lang="en-US" dirty="0" smtClean="0"/>
              <a:t>(National) Member Federations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73872" y="5733256"/>
            <a:ext cx="2797993" cy="738664"/>
            <a:chOff x="684213" y="5516563"/>
            <a:chExt cx="2797993" cy="738664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684213" y="5576888"/>
              <a:ext cx="142875" cy="142875"/>
            </a:xfrm>
            <a:prstGeom prst="rect">
              <a:avLst/>
            </a:prstGeom>
            <a:solidFill>
              <a:srgbClr val="0043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5988"/>
              <a:endParaRPr lang="en-US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684213" y="5804149"/>
              <a:ext cx="142875" cy="144462"/>
            </a:xfrm>
            <a:prstGeom prst="rect">
              <a:avLst/>
            </a:prstGeom>
            <a:solidFill>
              <a:srgbClr val="BFD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5988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7088" y="5516563"/>
              <a:ext cx="265511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074359"/>
                  </a:solidFill>
                  <a:latin typeface="Arial"/>
                  <a:ea typeface="ＭＳ Ｐゴシック"/>
                </a:rPr>
                <a:t>30 eduGAIN Members</a:t>
              </a:r>
            </a:p>
            <a:p>
              <a:pPr>
                <a:defRPr/>
              </a:pPr>
              <a:r>
                <a:rPr lang="en-US" sz="1400" kern="0" dirty="0">
                  <a:solidFill>
                    <a:srgbClr val="074359"/>
                  </a:solidFill>
                  <a:latin typeface="Arial"/>
                  <a:ea typeface="ＭＳ Ｐゴシック"/>
                </a:rPr>
                <a:t>  6 Joining </a:t>
              </a:r>
              <a:r>
                <a:rPr lang="en-US" sz="1400" kern="0" dirty="0" err="1">
                  <a:solidFill>
                    <a:srgbClr val="074359"/>
                  </a:solidFill>
                  <a:latin typeface="Arial"/>
                  <a:ea typeface="ＭＳ Ｐゴシック"/>
                </a:rPr>
                <a:t>eduGAIN</a:t>
              </a:r>
              <a:endParaRPr lang="en-US" sz="1400" kern="0" dirty="0">
                <a:solidFill>
                  <a:srgbClr val="074359"/>
                </a:solidFill>
                <a:latin typeface="Arial"/>
                <a:ea typeface="ＭＳ Ｐゴシック"/>
              </a:endParaRPr>
            </a:p>
            <a:p>
              <a:pPr>
                <a:defRPr/>
              </a:pPr>
              <a:r>
                <a:rPr lang="en-US" sz="1400" kern="0" dirty="0">
                  <a:solidFill>
                    <a:srgbClr val="074359"/>
                  </a:solidFill>
                  <a:latin typeface="Arial"/>
                  <a:ea typeface="ＭＳ Ｐゴシック"/>
                </a:rPr>
                <a:t>  3 Candidate Federations</a:t>
              </a:r>
              <a:endParaRPr lang="en-US" sz="14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268761"/>
            <a:ext cx="9144000" cy="42454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19936" y="5714672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"/>
                <a:cs typeface="Arial"/>
              </a:rPr>
              <a:t>Source:  http://</a:t>
            </a:r>
            <a:r>
              <a:rPr lang="en-US" sz="1400" dirty="0" err="1">
                <a:latin typeface="Arial"/>
                <a:cs typeface="Arial"/>
              </a:rPr>
              <a:t>edugain.org</a:t>
            </a:r>
            <a:r>
              <a:rPr lang="en-US" sz="1400" dirty="0">
                <a:latin typeface="Arial"/>
                <a:cs typeface="Arial"/>
              </a:rPr>
              <a:t>/technical/</a:t>
            </a:r>
            <a:r>
              <a:rPr lang="en-US" sz="1400" dirty="0" err="1">
                <a:latin typeface="Arial"/>
                <a:cs typeface="Arial"/>
              </a:rPr>
              <a:t>status.php</a:t>
            </a:r>
            <a:r>
              <a:rPr lang="en-US" sz="1400" dirty="0">
                <a:latin typeface="Arial"/>
                <a:cs typeface="Arial"/>
              </a:rPr>
              <a:t> (Nov. 2014)</a:t>
            </a:r>
            <a:endParaRPr lang="en-US" sz="1400" kern="0" dirty="0">
              <a:solidFill>
                <a:srgbClr val="074359"/>
              </a:solidFill>
              <a:latin typeface="Arial"/>
              <a:ea typeface="ＭＳ Ｐゴシック"/>
            </a:endParaRPr>
          </a:p>
          <a:p>
            <a:pPr>
              <a:defRPr/>
            </a:pPr>
            <a:r>
              <a:rPr lang="en-US" sz="1400" kern="0" dirty="0">
                <a:solidFill>
                  <a:srgbClr val="074359"/>
                </a:solidFill>
                <a:latin typeface="Arial"/>
                <a:ea typeface="ＭＳ Ｐゴシック"/>
              </a:rPr>
              <a:t>1173 Identity Providers (19.1.2015)</a:t>
            </a:r>
          </a:p>
          <a:p>
            <a:pPr>
              <a:defRPr/>
            </a:pPr>
            <a:r>
              <a:rPr lang="en-US" sz="1400" kern="0" dirty="0">
                <a:solidFill>
                  <a:srgbClr val="074359"/>
                </a:solidFill>
                <a:latin typeface="Arial"/>
                <a:ea typeface="ＭＳ Ｐゴシック"/>
              </a:rPr>
              <a:t>1129 Service Providers (19.1.2015)</a:t>
            </a:r>
          </a:p>
        </p:txBody>
      </p:sp>
    </p:spTree>
    <p:extLst>
      <p:ext uri="{BB962C8B-B14F-4D97-AF65-F5344CB8AC3E}">
        <p14:creationId xmlns:p14="http://schemas.microsoft.com/office/powerpoint/2010/main" val="354655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on Cloud Services</a:t>
            </a:r>
            <a:endParaRPr lang="en-GB" dirty="0"/>
          </a:p>
        </p:txBody>
      </p:sp>
      <p:sp>
        <p:nvSpPr>
          <p:cNvPr id="6" name="Content Placeholder 1"/>
          <p:cNvSpPr>
            <a:spLocks noGrp="1"/>
          </p:cNvSpPr>
          <p:nvPr/>
        </p:nvSpPr>
        <p:spPr bwMode="auto">
          <a:xfrm>
            <a:off x="576921" y="25660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4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6288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20015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359"/>
              </a:buClr>
              <a:buSzPct val="80000"/>
              <a:buFont typeface="Arial" panose="020B0604020202020204" pitchFamily="34" charset="0"/>
              <a:buChar char="–"/>
              <a:defRPr i="1">
                <a:solidFill>
                  <a:schemeClr val="tx1"/>
                </a:solidFill>
                <a:latin typeface="+mn-lt"/>
              </a:defRPr>
            </a:lvl3pPr>
            <a:lvl4pPr marL="1633538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359"/>
              </a:buClr>
              <a:buSzPct val="80000"/>
              <a:buChar char="–"/>
              <a:defRPr i="1">
                <a:solidFill>
                  <a:schemeClr val="tx1"/>
                </a:solidFill>
                <a:latin typeface="+mn-lt"/>
              </a:defRPr>
            </a:lvl4pPr>
            <a:lvl5pPr marL="205422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359"/>
              </a:buClr>
              <a:buSzPct val="80000"/>
              <a:buChar char="–"/>
              <a:defRPr i="1">
                <a:solidFill>
                  <a:schemeClr val="tx1"/>
                </a:solidFill>
                <a:latin typeface="+mn-lt"/>
              </a:defRPr>
            </a:lvl5pPr>
            <a:lvl6pPr marL="251142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359"/>
              </a:buClr>
              <a:buSzPct val="125000"/>
              <a:buChar char="–"/>
              <a:defRPr i="1">
                <a:solidFill>
                  <a:schemeClr val="tx1"/>
                </a:solidFill>
                <a:latin typeface="+mn-lt"/>
              </a:defRPr>
            </a:lvl6pPr>
            <a:lvl7pPr marL="296862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359"/>
              </a:buClr>
              <a:buSzPct val="125000"/>
              <a:buChar char="–"/>
              <a:defRPr i="1">
                <a:solidFill>
                  <a:schemeClr val="tx1"/>
                </a:solidFill>
                <a:latin typeface="+mn-lt"/>
              </a:defRPr>
            </a:lvl7pPr>
            <a:lvl8pPr marL="342582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359"/>
              </a:buClr>
              <a:buSzPct val="125000"/>
              <a:buChar char="–"/>
              <a:defRPr i="1">
                <a:solidFill>
                  <a:schemeClr val="tx1"/>
                </a:solidFill>
                <a:latin typeface="+mn-lt"/>
              </a:defRPr>
            </a:lvl8pPr>
            <a:lvl9pPr marL="3883025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359"/>
              </a:buClr>
              <a:buSzPct val="125000"/>
              <a:buChar char="–"/>
              <a:defRPr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dirty="0" smtClean="0">
              <a:cs typeface="Arial"/>
            </a:endParaRPr>
          </a:p>
          <a:p>
            <a:pPr marL="433388" lvl="1" indent="0">
              <a:buNone/>
            </a:pPr>
            <a:endParaRPr lang="en-US" sz="2000" dirty="0">
              <a:cs typeface="Arial"/>
            </a:endParaRPr>
          </a:p>
          <a:p>
            <a:pPr marL="0" indent="0">
              <a:buNone/>
            </a:pPr>
            <a:r>
              <a:rPr lang="en-US" sz="2000" dirty="0" smtClean="0">
                <a:cs typeface="Arial"/>
              </a:rPr>
              <a:t>Provide </a:t>
            </a:r>
            <a:r>
              <a:rPr lang="en-US" sz="2000" dirty="0">
                <a:cs typeface="Arial"/>
              </a:rPr>
              <a:t>services to </a:t>
            </a:r>
            <a:r>
              <a:rPr lang="en-US" sz="2000" dirty="0" smtClean="0">
                <a:cs typeface="Arial"/>
              </a:rPr>
              <a:t>users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(choice and safe </a:t>
            </a:r>
            <a:r>
              <a:rPr lang="en-US" sz="2000" dirty="0">
                <a:cs typeface="Arial"/>
              </a:rPr>
              <a:t>to </a:t>
            </a:r>
            <a:r>
              <a:rPr lang="en-US" sz="2000" dirty="0" smtClean="0">
                <a:cs typeface="Arial"/>
              </a:rPr>
              <a:t>use)</a:t>
            </a:r>
            <a:endParaRPr lang="en-US" sz="2000" dirty="0" smtClean="0">
              <a:latin typeface="Arial"/>
              <a:cs typeface="Arial"/>
            </a:endParaRPr>
          </a:p>
          <a:p>
            <a:pPr marL="433388" lvl="1" indent="0">
              <a:buNone/>
            </a:pPr>
            <a:r>
              <a:rPr lang="en-US" sz="2000" dirty="0">
                <a:latin typeface="Arial"/>
                <a:cs typeface="Arial"/>
              </a:rPr>
              <a:t>Community </a:t>
            </a:r>
            <a:r>
              <a:rPr lang="en-US" sz="2000" dirty="0" smtClean="0">
                <a:latin typeface="Arial"/>
                <a:cs typeface="Arial"/>
              </a:rPr>
              <a:t>cloud, </a:t>
            </a:r>
            <a:r>
              <a:rPr lang="en-US" sz="1600" dirty="0" smtClean="0">
                <a:latin typeface="Arial"/>
                <a:cs typeface="Arial"/>
              </a:rPr>
              <a:t>MAKE</a:t>
            </a:r>
            <a:r>
              <a:rPr lang="en-US" sz="2000" i="1" dirty="0" smtClean="0">
                <a:latin typeface="Arial"/>
                <a:cs typeface="Arial"/>
              </a:rPr>
              <a:t/>
            </a:r>
            <a:br>
              <a:rPr lang="en-US" sz="2000" i="1" dirty="0" smtClean="0">
                <a:latin typeface="Arial"/>
                <a:cs typeface="Arial"/>
              </a:rPr>
            </a:br>
            <a:r>
              <a:rPr lang="en-US" sz="2000" i="1" dirty="0" smtClean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develop, integrate and offer services together</a:t>
            </a:r>
          </a:p>
          <a:p>
            <a:pPr marL="433388" lvl="1" indent="0">
              <a:buNone/>
            </a:pPr>
            <a:r>
              <a:rPr lang="en-US" sz="2000" dirty="0" smtClean="0">
                <a:solidFill>
                  <a:srgbClr val="074359"/>
                </a:solidFill>
                <a:latin typeface="Arial"/>
                <a:cs typeface="Arial"/>
              </a:rPr>
              <a:t>Public cloud, </a:t>
            </a:r>
            <a:r>
              <a:rPr lang="en-US" sz="1600" dirty="0" smtClean="0">
                <a:cs typeface="Arial"/>
              </a:rPr>
              <a:t>BUY</a:t>
            </a:r>
            <a:r>
              <a:rPr lang="en-US" sz="2000" dirty="0" smtClean="0">
                <a:solidFill>
                  <a:srgbClr val="074359"/>
                </a:solidFill>
                <a:latin typeface="Arial"/>
                <a:cs typeface="Arial"/>
              </a:rPr>
              <a:t/>
            </a:r>
            <a:br>
              <a:rPr lang="en-US" sz="2000" dirty="0" smtClean="0">
                <a:solidFill>
                  <a:srgbClr val="074359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74359"/>
                </a:solidFill>
                <a:latin typeface="Arial"/>
                <a:cs typeface="Arial"/>
              </a:rPr>
              <a:t>	brokerage </a:t>
            </a:r>
            <a:r>
              <a:rPr lang="en-US" dirty="0">
                <a:solidFill>
                  <a:srgbClr val="074359"/>
                </a:solidFill>
                <a:latin typeface="Arial"/>
                <a:cs typeface="Arial"/>
              </a:rPr>
              <a:t>and procurement: </a:t>
            </a:r>
            <a:r>
              <a:rPr lang="en-US" dirty="0" smtClean="0">
                <a:solidFill>
                  <a:srgbClr val="074359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074359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74359"/>
                </a:solidFill>
                <a:latin typeface="Arial"/>
                <a:cs typeface="Arial"/>
              </a:rPr>
              <a:t>	buy, connect and distribute services together</a:t>
            </a:r>
            <a:endParaRPr lang="en-GB" dirty="0">
              <a:latin typeface="Arial"/>
              <a:cs typeface="Arial"/>
            </a:endParaRPr>
          </a:p>
          <a:p>
            <a:pPr marL="433388" lvl="1" indent="0">
              <a:buNone/>
            </a:pPr>
            <a:r>
              <a:rPr lang="en-US" sz="2000" dirty="0" smtClean="0">
                <a:latin typeface="Arial"/>
                <a:cs typeface="Arial"/>
              </a:rPr>
              <a:t>Online </a:t>
            </a:r>
            <a:r>
              <a:rPr lang="en-US" sz="2000" dirty="0">
                <a:latin typeface="Arial"/>
                <a:cs typeface="Arial"/>
              </a:rPr>
              <a:t>service catalogue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lists </a:t>
            </a:r>
            <a:r>
              <a:rPr lang="en-US" dirty="0">
                <a:latin typeface="Arial"/>
                <a:cs typeface="Arial"/>
              </a:rPr>
              <a:t>the capabilities of suppliers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	and allow </a:t>
            </a:r>
            <a:r>
              <a:rPr lang="en-US" dirty="0">
                <a:latin typeface="Arial"/>
                <a:cs typeface="Arial"/>
              </a:rPr>
              <a:t>users to choose the ones they wish to contract </a:t>
            </a:r>
            <a:r>
              <a:rPr lang="en-US" dirty="0" smtClean="0">
                <a:latin typeface="Arial"/>
                <a:cs typeface="Arial"/>
              </a:rPr>
              <a:t>with</a:t>
            </a:r>
            <a:endParaRPr lang="en-US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baseline="0" dirty="0" smtClean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657" y="3080488"/>
            <a:ext cx="1224136" cy="1224136"/>
          </a:xfrm>
          <a:prstGeom prst="rect">
            <a:avLst/>
          </a:prstGeom>
          <a:ln w="127000">
            <a:noFill/>
            <a:miter lim="8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561" y="4376632"/>
            <a:ext cx="1440160" cy="1558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761" y="4952696"/>
            <a:ext cx="1008112" cy="108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54" y="924515"/>
            <a:ext cx="2808311" cy="22635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45273" y="1110137"/>
            <a:ext cx="5544616" cy="17543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74359"/>
              </a:buClr>
              <a:buSzPct val="140000"/>
            </a:pPr>
            <a:r>
              <a:rPr lang="en-US" sz="2000" kern="0" dirty="0">
                <a:solidFill>
                  <a:srgbClr val="074359"/>
                </a:solidFill>
                <a:latin typeface="Arial"/>
                <a:cs typeface="Arial"/>
              </a:rPr>
              <a:t>Technical and </a:t>
            </a:r>
            <a:r>
              <a:rPr lang="en-US" sz="2000" kern="0" dirty="0" err="1">
                <a:solidFill>
                  <a:srgbClr val="074359"/>
                </a:solidFill>
                <a:latin typeface="Arial"/>
                <a:cs typeface="Arial"/>
              </a:rPr>
              <a:t>organisational</a:t>
            </a:r>
            <a:r>
              <a:rPr lang="en-US" sz="2000" kern="0" dirty="0">
                <a:solidFill>
                  <a:srgbClr val="074359"/>
                </a:solidFill>
                <a:latin typeface="Arial"/>
                <a:cs typeface="Arial"/>
              </a:rPr>
              <a:t> baseline and joint approach</a:t>
            </a:r>
          </a:p>
          <a:p>
            <a:pPr marL="433388" lvl="1" defTabSz="914400" fontAlgn="base">
              <a:spcBef>
                <a:spcPct val="20000"/>
              </a:spcBef>
              <a:spcAft>
                <a:spcPct val="0"/>
              </a:spcAft>
              <a:buSzPct val="80000"/>
            </a:pPr>
            <a:r>
              <a:rPr lang="en-US" sz="2000" kern="0" dirty="0">
                <a:solidFill>
                  <a:srgbClr val="074359"/>
                </a:solidFill>
                <a:latin typeface="Arial"/>
                <a:cs typeface="Arial"/>
              </a:rPr>
              <a:t>Definition of suitable standards and requirements </a:t>
            </a:r>
          </a:p>
          <a:p>
            <a:pPr marL="433388" lvl="1" defTabSz="914400" fontAlgn="base">
              <a:spcBef>
                <a:spcPct val="20000"/>
              </a:spcBef>
              <a:spcAft>
                <a:spcPct val="0"/>
              </a:spcAft>
              <a:buSzPct val="80000"/>
            </a:pPr>
            <a:r>
              <a:rPr lang="en-US" sz="2000" kern="0" dirty="0">
                <a:solidFill>
                  <a:srgbClr val="074359"/>
                </a:solidFill>
                <a:latin typeface="Arial"/>
                <a:cs typeface="Arial"/>
              </a:rPr>
              <a:t>Cloud strategy guide</a:t>
            </a:r>
          </a:p>
        </p:txBody>
      </p:sp>
    </p:spTree>
    <p:extLst>
      <p:ext uri="{BB962C8B-B14F-4D97-AF65-F5344CB8AC3E}">
        <p14:creationId xmlns:p14="http://schemas.microsoft.com/office/powerpoint/2010/main" val="39344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One stop shop user support: What landscape do (we think) users see ?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1647825"/>
            <a:ext cx="8634413" cy="496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D1556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Imagine two collaborators in two different countries</a:t>
            </a:r>
          </a:p>
          <a:p>
            <a:pPr lvl="1"/>
            <a:r>
              <a:rPr lang="en-GB" dirty="0" smtClean="0"/>
              <a:t>Different services, with different T&amp;Cs , in different countries</a:t>
            </a:r>
          </a:p>
          <a:p>
            <a:pPr lvl="1"/>
            <a:r>
              <a:rPr lang="en-GB" dirty="0" smtClean="0"/>
              <a:t>Which services are available to them end to end ?</a:t>
            </a:r>
          </a:p>
          <a:p>
            <a:pPr lvl="1"/>
            <a:r>
              <a:rPr lang="en-GB" dirty="0" smtClean="0"/>
              <a:t>What are the business models along the delivery chain ?</a:t>
            </a:r>
          </a:p>
          <a:p>
            <a:pPr lvl="2"/>
            <a:r>
              <a:rPr lang="en-GB" dirty="0" smtClean="0"/>
              <a:t>Who pays what to whom? </a:t>
            </a:r>
          </a:p>
          <a:p>
            <a:endParaRPr lang="en-GB" dirty="0" smtClean="0"/>
          </a:p>
          <a:p>
            <a:r>
              <a:rPr lang="en-GB" dirty="0" smtClean="0"/>
              <a:t>Now imagine having 10 users in 10 countries…</a:t>
            </a:r>
          </a:p>
          <a:p>
            <a:endParaRPr lang="en-GB" dirty="0" smtClean="0"/>
          </a:p>
          <a:p>
            <a:r>
              <a:rPr lang="en-GB" dirty="0" smtClean="0"/>
              <a:t>How do users work their way through the labyrinth ?</a:t>
            </a:r>
          </a:p>
          <a:p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02" y="1877285"/>
            <a:ext cx="1886328" cy="159841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33" y="4132262"/>
            <a:ext cx="3888432" cy="221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6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Co-ordination functions towards the </a:t>
            </a:r>
            <a:r>
              <a:rPr lang="en-GB" dirty="0" smtClean="0"/>
              <a:t>users:</a:t>
            </a:r>
            <a:endParaRPr lang="en-GB" dirty="0"/>
          </a:p>
          <a:p>
            <a:pPr lvl="1"/>
            <a:r>
              <a:rPr lang="en-GB" dirty="0" smtClean="0"/>
              <a:t>International </a:t>
            </a:r>
            <a:r>
              <a:rPr lang="en-GB" dirty="0"/>
              <a:t>projects or collaborations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Discuss and understand user requirements</a:t>
            </a:r>
          </a:p>
          <a:p>
            <a:pPr lvl="1"/>
            <a:r>
              <a:rPr lang="en-GB" dirty="0"/>
              <a:t>Co-ordinate the formulation of solutions for the user</a:t>
            </a:r>
          </a:p>
          <a:p>
            <a:pPr lvl="2"/>
            <a:r>
              <a:rPr lang="en-GB" dirty="0"/>
              <a:t>Technical, organisational, financial</a:t>
            </a:r>
          </a:p>
          <a:p>
            <a:pPr lvl="1"/>
            <a:r>
              <a:rPr lang="en-GB" dirty="0"/>
              <a:t>Be “the voice of the customer/user” within GÉANT </a:t>
            </a:r>
          </a:p>
          <a:p>
            <a:pPr lvl="1"/>
            <a:r>
              <a:rPr lang="en-GB" dirty="0"/>
              <a:t>Works in tight co-operation with </a:t>
            </a:r>
            <a:r>
              <a:rPr lang="en-GB" dirty="0" smtClean="0"/>
              <a:t>NRENs</a:t>
            </a: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GEANT user liaison function: making it happen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1" y="2235206"/>
            <a:ext cx="4320480" cy="215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ANT Association template widescreen_new" id="{159BEC60-4F7F-4BBD-A54A-D3C7288EF5A9}" vid="{4B1084FD-CC11-4185-8C67-9D7CB5AB4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D342B61AA90142A8D5A114AFFAD389" ma:contentTypeVersion="1" ma:contentTypeDescription="Create a new document." ma:contentTypeScope="" ma:versionID="138dd77d572eb9aa87051d9216bdb44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F8F0BB2-8848-4E68-80B0-B0624BDBD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AA3960-760A-4B61-8C8B-DBF90F37C8C8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sharepoint/v3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74</TotalTime>
  <Words>281</Words>
  <Application>Microsoft Office PowerPoint</Application>
  <PresentationFormat>Widescreen</PresentationFormat>
  <Paragraphs>83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Calibri</vt:lpstr>
      <vt:lpstr>Verdana</vt:lpstr>
      <vt:lpstr>GEANT Association</vt:lpstr>
      <vt:lpstr>Acrobat Document</vt:lpstr>
      <vt:lpstr>Earth Sciences workshop: GÉANT  services 22-23 January 2015</vt:lpstr>
      <vt:lpstr>GÉANT  Network</vt:lpstr>
      <vt:lpstr>Global Connectivity</vt:lpstr>
      <vt:lpstr>Connectivity Services</vt:lpstr>
      <vt:lpstr>eduGAIN Authentication &amp; Authorisation World-wide</vt:lpstr>
      <vt:lpstr>eduGAIN  (National) Member Federations</vt:lpstr>
      <vt:lpstr>Collaboration on Cloud Services</vt:lpstr>
      <vt:lpstr>One stop shop user support: What landscape do (we think) users see ?</vt:lpstr>
      <vt:lpstr>GEANT user liaison function: making it happen</vt:lpstr>
      <vt:lpstr>Success stories</vt:lpstr>
    </vt:vector>
  </TitlesOfParts>
  <Company>DANTE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Earth Sciences workshop 22-23 January 2015</dc:title>
  <dc:creator>Roberto Sabatino</dc:creator>
  <cp:lastModifiedBy>Roberto Sabatino</cp:lastModifiedBy>
  <cp:revision>11</cp:revision>
  <dcterms:created xsi:type="dcterms:W3CDTF">2015-01-15T17:31:04Z</dcterms:created>
  <dcterms:modified xsi:type="dcterms:W3CDTF">2015-01-22T10:46:52Z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0x01010015D342B61AA90142A8D5A114AFFAD389</vt:lpwstr>
  </property>
</Properties>
</file>