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25" r:id="rId1"/>
    <p:sldMasterId id="2147483838" r:id="rId2"/>
  </p:sldMasterIdLst>
  <p:notesMasterIdLst>
    <p:notesMasterId r:id="rId15"/>
  </p:notesMasterIdLst>
  <p:handoutMasterIdLst>
    <p:handoutMasterId r:id="rId16"/>
  </p:handoutMasterIdLst>
  <p:sldIdLst>
    <p:sldId id="440" r:id="rId3"/>
    <p:sldId id="441" r:id="rId4"/>
    <p:sldId id="444" r:id="rId5"/>
    <p:sldId id="445" r:id="rId6"/>
    <p:sldId id="447" r:id="rId7"/>
    <p:sldId id="448" r:id="rId8"/>
    <p:sldId id="476" r:id="rId9"/>
    <p:sldId id="472" r:id="rId10"/>
    <p:sldId id="471" r:id="rId11"/>
    <p:sldId id="475" r:id="rId12"/>
    <p:sldId id="474" r:id="rId13"/>
    <p:sldId id="465" r:id="rId1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69398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38794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808192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077589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346987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616384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885781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155179" algn="l" defTabSz="269398" rtl="0" eaLnBrk="1" latinLnBrk="0" hangingPunct="1">
      <a:defRPr sz="2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8AE2"/>
    <a:srgbClr val="5656E2"/>
    <a:srgbClr val="800080"/>
    <a:srgbClr val="2913A6"/>
    <a:srgbClr val="2669DB"/>
    <a:srgbClr val="285ADB"/>
    <a:srgbClr val="0000DB"/>
    <a:srgbClr val="0000BB"/>
    <a:srgbClr val="0000A6"/>
    <a:srgbClr val="D872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590" y="1686"/>
      </p:cViewPr>
      <p:guideLst>
        <p:guide orient="horz" pos="2160"/>
        <p:guide pos="3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3BC31-1475-41B1-9541-EF4AB9CE72B9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77E56-84DB-456E-A91E-C791A8EBB934}">
      <dgm:prSet phldrT="[Text]"/>
      <dgm:spPr/>
      <dgm:t>
        <a:bodyPr/>
        <a:lstStyle/>
        <a:p>
          <a:r>
            <a:rPr lang="en-US" noProof="0" smtClean="0"/>
            <a:t>Easy to Use</a:t>
          </a:r>
          <a:endParaRPr lang="en-US" noProof="0"/>
        </a:p>
      </dgm:t>
    </dgm:pt>
    <dgm:pt modelId="{D4B31F18-44C1-4D3F-B4EB-5C71C1EA70E8}" type="parTrans" cxnId="{BB7A10D3-5C60-4846-BE23-BB02AD239175}">
      <dgm:prSet/>
      <dgm:spPr/>
      <dgm:t>
        <a:bodyPr/>
        <a:lstStyle/>
        <a:p>
          <a:endParaRPr lang="en-US" noProof="0"/>
        </a:p>
      </dgm:t>
    </dgm:pt>
    <dgm:pt modelId="{77C19AE6-88F4-4B24-BD92-844B641FA81D}" type="sibTrans" cxnId="{BB7A10D3-5C60-4846-BE23-BB02AD239175}">
      <dgm:prSet/>
      <dgm:spPr/>
      <dgm:t>
        <a:bodyPr/>
        <a:lstStyle/>
        <a:p>
          <a:endParaRPr lang="en-US" noProof="0"/>
        </a:p>
      </dgm:t>
    </dgm:pt>
    <dgm:pt modelId="{DE95CAD6-F0D5-4342-9E58-4BD2A5B64925}">
      <dgm:prSet phldrT="[Text]" custT="1"/>
      <dgm:spPr/>
      <dgm:t>
        <a:bodyPr/>
        <a:lstStyle/>
        <a:p>
          <a:r>
            <a:rPr lang="en-US" sz="2000" noProof="0" smtClean="0"/>
            <a:t>Services adaptive to communities environments</a:t>
          </a:r>
          <a:endParaRPr lang="en-US" sz="2000" noProof="0"/>
        </a:p>
      </dgm:t>
    </dgm:pt>
    <dgm:pt modelId="{3C558F85-C50E-4163-8FA0-205F09C658BC}" type="parTrans" cxnId="{67F9A901-DC9F-4552-9465-99FFF6B08B06}">
      <dgm:prSet/>
      <dgm:spPr/>
      <dgm:t>
        <a:bodyPr/>
        <a:lstStyle/>
        <a:p>
          <a:endParaRPr lang="en-US" noProof="0"/>
        </a:p>
      </dgm:t>
    </dgm:pt>
    <dgm:pt modelId="{4C20F0D0-CA9F-4F45-9B08-509EEB31B142}" type="sibTrans" cxnId="{67F9A901-DC9F-4552-9465-99FFF6B08B06}">
      <dgm:prSet/>
      <dgm:spPr/>
      <dgm:t>
        <a:bodyPr/>
        <a:lstStyle/>
        <a:p>
          <a:endParaRPr lang="en-US" noProof="0"/>
        </a:p>
      </dgm:t>
    </dgm:pt>
    <dgm:pt modelId="{796738A9-6427-4068-83A8-D42B47853913}">
      <dgm:prSet phldrT="[Text]" custT="1"/>
      <dgm:spPr/>
      <dgm:t>
        <a:bodyPr/>
        <a:lstStyle/>
        <a:p>
          <a:r>
            <a:rPr lang="en-US" sz="2000" noProof="0" smtClean="0"/>
            <a:t>Open to everyone</a:t>
          </a:r>
          <a:endParaRPr lang="en-US" sz="2000" noProof="0"/>
        </a:p>
      </dgm:t>
    </dgm:pt>
    <dgm:pt modelId="{BDDF6C0D-5D29-4B65-B531-013E5B6FA66C}" type="parTrans" cxnId="{4E50C010-4F8A-49C8-9EE6-485E42EBF50C}">
      <dgm:prSet/>
      <dgm:spPr/>
      <dgm:t>
        <a:bodyPr/>
        <a:lstStyle/>
        <a:p>
          <a:endParaRPr lang="en-US" noProof="0"/>
        </a:p>
      </dgm:t>
    </dgm:pt>
    <dgm:pt modelId="{7A427E32-DE11-4B72-9E51-9C8C05F23656}" type="sibTrans" cxnId="{4E50C010-4F8A-49C8-9EE6-485E42EBF50C}">
      <dgm:prSet/>
      <dgm:spPr/>
      <dgm:t>
        <a:bodyPr/>
        <a:lstStyle/>
        <a:p>
          <a:endParaRPr lang="en-US" noProof="0"/>
        </a:p>
      </dgm:t>
    </dgm:pt>
    <dgm:pt modelId="{D6C48232-0EFD-48ED-BD01-241279329875}">
      <dgm:prSet phldrT="[Text]"/>
      <dgm:spPr/>
      <dgm:t>
        <a:bodyPr/>
        <a:lstStyle/>
        <a:p>
          <a:r>
            <a:rPr lang="en-US" noProof="0" smtClean="0"/>
            <a:t>User-Driven</a:t>
          </a:r>
          <a:endParaRPr lang="en-US" noProof="0"/>
        </a:p>
      </dgm:t>
    </dgm:pt>
    <dgm:pt modelId="{E3576254-B228-4D5A-A4F5-57DCB70EBAB4}" type="parTrans" cxnId="{804C034A-DDA6-4A0F-A512-B2F79188AAA1}">
      <dgm:prSet/>
      <dgm:spPr/>
      <dgm:t>
        <a:bodyPr/>
        <a:lstStyle/>
        <a:p>
          <a:endParaRPr lang="en-US" noProof="0"/>
        </a:p>
      </dgm:t>
    </dgm:pt>
    <dgm:pt modelId="{E46B7FBA-FFD1-4F20-8E94-03E6D92CE7E1}" type="sibTrans" cxnId="{804C034A-DDA6-4A0F-A512-B2F79188AAA1}">
      <dgm:prSet/>
      <dgm:spPr/>
      <dgm:t>
        <a:bodyPr/>
        <a:lstStyle/>
        <a:p>
          <a:endParaRPr lang="en-US" noProof="0"/>
        </a:p>
      </dgm:t>
    </dgm:pt>
    <dgm:pt modelId="{E79C3BC0-E66D-4692-9E61-CD3931506B61}">
      <dgm:prSet phldrT="[Text]" custT="1"/>
      <dgm:spPr/>
      <dgm:t>
        <a:bodyPr/>
        <a:lstStyle/>
        <a:p>
          <a:r>
            <a:rPr lang="en-US" sz="2000" noProof="0" smtClean="0"/>
            <a:t>Multidisciplinary services</a:t>
          </a:r>
          <a:endParaRPr lang="en-US" sz="2000" noProof="0"/>
        </a:p>
      </dgm:t>
    </dgm:pt>
    <dgm:pt modelId="{C34E79F8-392E-47A9-99D1-430075C1FF86}" type="parTrans" cxnId="{76BF5664-139E-41D0-B277-EDB49D336972}">
      <dgm:prSet/>
      <dgm:spPr/>
      <dgm:t>
        <a:bodyPr/>
        <a:lstStyle/>
        <a:p>
          <a:endParaRPr lang="en-US" noProof="0"/>
        </a:p>
      </dgm:t>
    </dgm:pt>
    <dgm:pt modelId="{2813DE05-D82B-4596-9412-EFA5C87A50EA}" type="sibTrans" cxnId="{76BF5664-139E-41D0-B277-EDB49D336972}">
      <dgm:prSet/>
      <dgm:spPr/>
      <dgm:t>
        <a:bodyPr/>
        <a:lstStyle/>
        <a:p>
          <a:endParaRPr lang="en-US" noProof="0"/>
        </a:p>
      </dgm:t>
    </dgm:pt>
    <dgm:pt modelId="{3FBE939A-1CD5-45C0-A30F-AD1C18D9D2C2}">
      <dgm:prSet phldrT="[Text]" custT="1"/>
      <dgm:spPr/>
      <dgm:t>
        <a:bodyPr/>
        <a:lstStyle/>
        <a:p>
          <a:r>
            <a:rPr lang="en-US" sz="2000" noProof="0" smtClean="0"/>
            <a:t>Designed for and by the communities</a:t>
          </a:r>
          <a:endParaRPr lang="en-US" sz="2000" noProof="0"/>
        </a:p>
      </dgm:t>
    </dgm:pt>
    <dgm:pt modelId="{B7EE534C-A6DD-4F8B-B11A-1635078502C3}" type="parTrans" cxnId="{07942456-1709-4306-87FB-04B360FED757}">
      <dgm:prSet/>
      <dgm:spPr/>
      <dgm:t>
        <a:bodyPr/>
        <a:lstStyle/>
        <a:p>
          <a:endParaRPr lang="en-US" noProof="0"/>
        </a:p>
      </dgm:t>
    </dgm:pt>
    <dgm:pt modelId="{27B9256D-4E72-4270-8C96-27382B58D3EE}" type="sibTrans" cxnId="{07942456-1709-4306-87FB-04B360FED757}">
      <dgm:prSet/>
      <dgm:spPr/>
      <dgm:t>
        <a:bodyPr/>
        <a:lstStyle/>
        <a:p>
          <a:endParaRPr lang="en-US" noProof="0"/>
        </a:p>
      </dgm:t>
    </dgm:pt>
    <dgm:pt modelId="{0329F63E-F278-4C06-BA1D-0444FEDBBC7D}">
      <dgm:prSet phldrT="[Text]"/>
      <dgm:spPr/>
      <dgm:t>
        <a:bodyPr/>
        <a:lstStyle/>
        <a:p>
          <a:r>
            <a:rPr lang="en-US" noProof="0" smtClean="0"/>
            <a:t>Sustainable</a:t>
          </a:r>
          <a:endParaRPr lang="en-US" noProof="0"/>
        </a:p>
      </dgm:t>
    </dgm:pt>
    <dgm:pt modelId="{CA168D7A-FC6B-47E4-8FE1-E943BDB01841}" type="parTrans" cxnId="{D8974426-39AC-459A-B6DC-57FFABF47ED7}">
      <dgm:prSet/>
      <dgm:spPr/>
      <dgm:t>
        <a:bodyPr/>
        <a:lstStyle/>
        <a:p>
          <a:endParaRPr lang="en-US" noProof="0"/>
        </a:p>
      </dgm:t>
    </dgm:pt>
    <dgm:pt modelId="{5084E520-E3E0-49FF-95C5-4ABA4A9FE73F}" type="sibTrans" cxnId="{D8974426-39AC-459A-B6DC-57FFABF47ED7}">
      <dgm:prSet/>
      <dgm:spPr/>
      <dgm:t>
        <a:bodyPr/>
        <a:lstStyle/>
        <a:p>
          <a:endParaRPr lang="en-US" noProof="0"/>
        </a:p>
      </dgm:t>
    </dgm:pt>
    <dgm:pt modelId="{118E05E5-B286-463E-A457-A92343DA9D02}">
      <dgm:prSet phldrT="[Text]" custT="1"/>
      <dgm:spPr/>
      <dgm:t>
        <a:bodyPr/>
        <a:lstStyle/>
        <a:p>
          <a:r>
            <a:rPr lang="en-US" sz="2000" noProof="0" smtClean="0"/>
            <a:t>Funding models</a:t>
          </a:r>
          <a:endParaRPr lang="en-US" sz="2000" noProof="0"/>
        </a:p>
      </dgm:t>
    </dgm:pt>
    <dgm:pt modelId="{7A148711-E7B2-4EE6-9A74-7061CF632FCC}" type="parTrans" cxnId="{21F9435D-14F3-4EE7-B604-9CAD2286D722}">
      <dgm:prSet/>
      <dgm:spPr/>
      <dgm:t>
        <a:bodyPr/>
        <a:lstStyle/>
        <a:p>
          <a:endParaRPr lang="en-US" noProof="0"/>
        </a:p>
      </dgm:t>
    </dgm:pt>
    <dgm:pt modelId="{E9A4E0F4-1A47-4055-BB59-E687E3DE8774}" type="sibTrans" cxnId="{21F9435D-14F3-4EE7-B604-9CAD2286D722}">
      <dgm:prSet/>
      <dgm:spPr/>
      <dgm:t>
        <a:bodyPr/>
        <a:lstStyle/>
        <a:p>
          <a:endParaRPr lang="en-US" noProof="0"/>
        </a:p>
      </dgm:t>
    </dgm:pt>
    <dgm:pt modelId="{04DDC5D0-DBC5-4490-A650-557C41F47CD3}">
      <dgm:prSet phldrT="[Text]" custT="1"/>
      <dgm:spPr/>
      <dgm:t>
        <a:bodyPr/>
        <a:lstStyle/>
        <a:p>
          <a:r>
            <a:rPr lang="en-US" sz="2000" noProof="0" smtClean="0"/>
            <a:t>Tools and clear policies to facilitate usage </a:t>
          </a:r>
          <a:endParaRPr lang="en-US" sz="2000" noProof="0"/>
        </a:p>
      </dgm:t>
    </dgm:pt>
    <dgm:pt modelId="{28CA5418-570C-49EA-B0A3-A781517DD425}" type="parTrans" cxnId="{8A7B2159-46C9-42F8-A560-712FAC8FFDEA}">
      <dgm:prSet/>
      <dgm:spPr/>
      <dgm:t>
        <a:bodyPr/>
        <a:lstStyle/>
        <a:p>
          <a:endParaRPr lang="en-US" noProof="0"/>
        </a:p>
      </dgm:t>
    </dgm:pt>
    <dgm:pt modelId="{E0B82AC4-0D9C-430D-89E5-A75B6DB7BB6E}" type="sibTrans" cxnId="{8A7B2159-46C9-42F8-A560-712FAC8FFDEA}">
      <dgm:prSet/>
      <dgm:spPr/>
      <dgm:t>
        <a:bodyPr/>
        <a:lstStyle/>
        <a:p>
          <a:endParaRPr lang="en-US" noProof="0"/>
        </a:p>
      </dgm:t>
    </dgm:pt>
    <dgm:pt modelId="{2311E4E7-B51E-4F76-8027-3B1DFBADBA63}">
      <dgm:prSet phldrT="[Text]" custT="1"/>
      <dgm:spPr/>
      <dgm:t>
        <a:bodyPr/>
        <a:lstStyle/>
        <a:p>
          <a:r>
            <a:rPr lang="en-US" sz="2000" noProof="0" smtClean="0"/>
            <a:t>Partnerships with other national and European infrastructures </a:t>
          </a:r>
          <a:endParaRPr lang="en-US" sz="2000" noProof="0"/>
        </a:p>
      </dgm:t>
    </dgm:pt>
    <dgm:pt modelId="{1CD18AA7-CA8B-4DD8-9FD4-D9850AE3BB25}" type="parTrans" cxnId="{2B071502-43D6-4AF1-A463-1D46EF2B330F}">
      <dgm:prSet/>
      <dgm:spPr/>
      <dgm:t>
        <a:bodyPr/>
        <a:lstStyle/>
        <a:p>
          <a:endParaRPr lang="en-US" noProof="0"/>
        </a:p>
      </dgm:t>
    </dgm:pt>
    <dgm:pt modelId="{E0396AB3-75AF-446E-8CD2-3021F95BC477}" type="sibTrans" cxnId="{2B071502-43D6-4AF1-A463-1D46EF2B330F}">
      <dgm:prSet/>
      <dgm:spPr/>
      <dgm:t>
        <a:bodyPr/>
        <a:lstStyle/>
        <a:p>
          <a:endParaRPr lang="en-US" noProof="0"/>
        </a:p>
      </dgm:t>
    </dgm:pt>
    <dgm:pt modelId="{ADAB7683-A408-4D65-BDC4-6AAE0D648E93}">
      <dgm:prSet phldrT="[Text]" custT="1"/>
      <dgm:spPr/>
      <dgm:t>
        <a:bodyPr/>
        <a:lstStyle/>
        <a:p>
          <a:r>
            <a:rPr lang="en-US" sz="2000" noProof="0" smtClean="0"/>
            <a:t>Meeting real communities needs</a:t>
          </a:r>
          <a:endParaRPr lang="en-US" sz="2000" noProof="0"/>
        </a:p>
      </dgm:t>
    </dgm:pt>
    <dgm:pt modelId="{A2DF2497-9C30-493F-A32D-7A7F17B5ACAA}" type="parTrans" cxnId="{4745438D-E0E6-45E7-8A07-B1FF8388B317}">
      <dgm:prSet/>
      <dgm:spPr/>
      <dgm:t>
        <a:bodyPr/>
        <a:lstStyle/>
        <a:p>
          <a:endParaRPr lang="en-US" noProof="0"/>
        </a:p>
      </dgm:t>
    </dgm:pt>
    <dgm:pt modelId="{F85F826D-1BE0-4A80-AFCF-7A3C753CA888}" type="sibTrans" cxnId="{4745438D-E0E6-45E7-8A07-B1FF8388B317}">
      <dgm:prSet/>
      <dgm:spPr/>
      <dgm:t>
        <a:bodyPr/>
        <a:lstStyle/>
        <a:p>
          <a:endParaRPr lang="en-US" noProof="0"/>
        </a:p>
      </dgm:t>
    </dgm:pt>
    <dgm:pt modelId="{B867A367-0DDD-4A10-A60F-06C234BA8A94}">
      <dgm:prSet phldrT="[Text]" custT="1"/>
      <dgm:spPr/>
      <dgm:t>
        <a:bodyPr/>
        <a:lstStyle/>
        <a:p>
          <a:r>
            <a:rPr lang="en-US" sz="2000" noProof="0" smtClean="0"/>
            <a:t>Relying on national centers</a:t>
          </a:r>
          <a:endParaRPr lang="en-US" sz="2000" noProof="0"/>
        </a:p>
      </dgm:t>
    </dgm:pt>
    <dgm:pt modelId="{189ECFEB-D3B6-4F7F-9B4F-E67A0582E984}" type="parTrans" cxnId="{FAA17963-93A6-4F95-ACF1-2A9C96C2B400}">
      <dgm:prSet/>
      <dgm:spPr/>
      <dgm:t>
        <a:bodyPr/>
        <a:lstStyle/>
        <a:p>
          <a:endParaRPr lang="en-US" noProof="0"/>
        </a:p>
      </dgm:t>
    </dgm:pt>
    <dgm:pt modelId="{D0BE2EEF-9EF4-4B0D-8000-445FA7BC6C3D}" type="sibTrans" cxnId="{FAA17963-93A6-4F95-ACF1-2A9C96C2B400}">
      <dgm:prSet/>
      <dgm:spPr/>
      <dgm:t>
        <a:bodyPr/>
        <a:lstStyle/>
        <a:p>
          <a:endParaRPr lang="en-US" noProof="0"/>
        </a:p>
      </dgm:t>
    </dgm:pt>
    <dgm:pt modelId="{BE16C910-5056-4E71-8C8A-DD905C74763B}" type="pres">
      <dgm:prSet presAssocID="{5073BC31-1475-41B1-9541-EF4AB9CE72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B7C61F-40B7-4237-A0F7-E995813A34ED}" type="pres">
      <dgm:prSet presAssocID="{C9577E56-84DB-456E-A91E-C791A8EBB934}" presName="composite" presStyleCnt="0"/>
      <dgm:spPr/>
      <dgm:t>
        <a:bodyPr/>
        <a:lstStyle/>
        <a:p>
          <a:endParaRPr lang="en-US"/>
        </a:p>
      </dgm:t>
    </dgm:pt>
    <dgm:pt modelId="{060A4815-59B4-4D3E-8283-6BA9387234CB}" type="pres">
      <dgm:prSet presAssocID="{C9577E56-84DB-456E-A91E-C791A8EBB934}" presName="parTx" presStyleLbl="alignNode1" presStyleIdx="0" presStyleCnt="3" custLinFactNeighborX="-103" custLinFactNeighborY="1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06E7B-4059-40F7-BE6B-53962592EF1D}" type="pres">
      <dgm:prSet presAssocID="{C9577E56-84DB-456E-A91E-C791A8EBB93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651E-A161-4CB9-A17F-F5B31617B1CF}" type="pres">
      <dgm:prSet presAssocID="{77C19AE6-88F4-4B24-BD92-844B641FA81D}" presName="space" presStyleCnt="0"/>
      <dgm:spPr/>
      <dgm:t>
        <a:bodyPr/>
        <a:lstStyle/>
        <a:p>
          <a:endParaRPr lang="en-US"/>
        </a:p>
      </dgm:t>
    </dgm:pt>
    <dgm:pt modelId="{14990709-736A-4E1C-BB02-EDDD75683FD3}" type="pres">
      <dgm:prSet presAssocID="{D6C48232-0EFD-48ED-BD01-241279329875}" presName="composite" presStyleCnt="0"/>
      <dgm:spPr/>
      <dgm:t>
        <a:bodyPr/>
        <a:lstStyle/>
        <a:p>
          <a:endParaRPr lang="en-US"/>
        </a:p>
      </dgm:t>
    </dgm:pt>
    <dgm:pt modelId="{70E37AD4-B54E-4CB0-84BA-FBB856993BE4}" type="pres">
      <dgm:prSet presAssocID="{D6C48232-0EFD-48ED-BD01-2412793298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61073-8157-4565-8848-41F214B1D132}" type="pres">
      <dgm:prSet presAssocID="{D6C48232-0EFD-48ED-BD01-2412793298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7A1D4-7357-41F8-AB0D-87EE68EA6A14}" type="pres">
      <dgm:prSet presAssocID="{E46B7FBA-FFD1-4F20-8E94-03E6D92CE7E1}" presName="space" presStyleCnt="0"/>
      <dgm:spPr/>
      <dgm:t>
        <a:bodyPr/>
        <a:lstStyle/>
        <a:p>
          <a:endParaRPr lang="en-US"/>
        </a:p>
      </dgm:t>
    </dgm:pt>
    <dgm:pt modelId="{916F81D4-37CA-4D93-9F89-BB748E9FEC62}" type="pres">
      <dgm:prSet presAssocID="{0329F63E-F278-4C06-BA1D-0444FEDBBC7D}" presName="composite" presStyleCnt="0"/>
      <dgm:spPr/>
      <dgm:t>
        <a:bodyPr/>
        <a:lstStyle/>
        <a:p>
          <a:endParaRPr lang="en-US"/>
        </a:p>
      </dgm:t>
    </dgm:pt>
    <dgm:pt modelId="{16C2BF2D-A238-4C7C-A4EC-051ECCB0E071}" type="pres">
      <dgm:prSet presAssocID="{0329F63E-F278-4C06-BA1D-0444FEDBBC7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83CEE-2340-46FE-A481-4AF5E817B8AA}" type="pres">
      <dgm:prSet presAssocID="{0329F63E-F278-4C06-BA1D-0444FEDBBC7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71502-43D6-4AF1-A463-1D46EF2B330F}" srcId="{0329F63E-F278-4C06-BA1D-0444FEDBBC7D}" destId="{2311E4E7-B51E-4F76-8027-3B1DFBADBA63}" srcOrd="1" destOrd="0" parTransId="{1CD18AA7-CA8B-4DD8-9FD4-D9850AE3BB25}" sibTransId="{E0396AB3-75AF-446E-8CD2-3021F95BC477}"/>
    <dgm:cxn modelId="{8A7B2159-46C9-42F8-A560-712FAC8FFDEA}" srcId="{C9577E56-84DB-456E-A91E-C791A8EBB934}" destId="{04DDC5D0-DBC5-4490-A650-557C41F47CD3}" srcOrd="2" destOrd="0" parTransId="{28CA5418-570C-49EA-B0A3-A781517DD425}" sibTransId="{E0B82AC4-0D9C-430D-89E5-A75B6DB7BB6E}"/>
    <dgm:cxn modelId="{D8974426-39AC-459A-B6DC-57FFABF47ED7}" srcId="{5073BC31-1475-41B1-9541-EF4AB9CE72B9}" destId="{0329F63E-F278-4C06-BA1D-0444FEDBBC7D}" srcOrd="2" destOrd="0" parTransId="{CA168D7A-FC6B-47E4-8FE1-E943BDB01841}" sibTransId="{5084E520-E3E0-49FF-95C5-4ABA4A9FE73F}"/>
    <dgm:cxn modelId="{CBB46EA6-57F7-C04C-9C5F-C2BECA457B02}" type="presOf" srcId="{ADAB7683-A408-4D65-BDC4-6AAE0D648E93}" destId="{94061073-8157-4565-8848-41F214B1D132}" srcOrd="0" destOrd="2" presId="urn:microsoft.com/office/officeart/2005/8/layout/hList1"/>
    <dgm:cxn modelId="{FAA17963-93A6-4F95-ACF1-2A9C96C2B400}" srcId="{0329F63E-F278-4C06-BA1D-0444FEDBBC7D}" destId="{B867A367-0DDD-4A10-A60F-06C234BA8A94}" srcOrd="2" destOrd="0" parTransId="{189ECFEB-D3B6-4F7F-9B4F-E67A0582E984}" sibTransId="{D0BE2EEF-9EF4-4B0D-8000-445FA7BC6C3D}"/>
    <dgm:cxn modelId="{EA6345BE-ED1B-2447-8A41-17EECE0907DF}" type="presOf" srcId="{C9577E56-84DB-456E-A91E-C791A8EBB934}" destId="{060A4815-59B4-4D3E-8283-6BA9387234CB}" srcOrd="0" destOrd="0" presId="urn:microsoft.com/office/officeart/2005/8/layout/hList1"/>
    <dgm:cxn modelId="{825AC7E1-DD53-8C43-AD50-F8F99D73019F}" type="presOf" srcId="{0329F63E-F278-4C06-BA1D-0444FEDBBC7D}" destId="{16C2BF2D-A238-4C7C-A4EC-051ECCB0E071}" srcOrd="0" destOrd="0" presId="urn:microsoft.com/office/officeart/2005/8/layout/hList1"/>
    <dgm:cxn modelId="{CF4FCF89-876D-4744-937C-313A356BE08E}" type="presOf" srcId="{E79C3BC0-E66D-4692-9E61-CD3931506B61}" destId="{94061073-8157-4565-8848-41F214B1D132}" srcOrd="0" destOrd="0" presId="urn:microsoft.com/office/officeart/2005/8/layout/hList1"/>
    <dgm:cxn modelId="{76BF5664-139E-41D0-B277-EDB49D336972}" srcId="{D6C48232-0EFD-48ED-BD01-241279329875}" destId="{E79C3BC0-E66D-4692-9E61-CD3931506B61}" srcOrd="0" destOrd="0" parTransId="{C34E79F8-392E-47A9-99D1-430075C1FF86}" sibTransId="{2813DE05-D82B-4596-9412-EFA5C87A50EA}"/>
    <dgm:cxn modelId="{3D7897AD-3078-5446-A096-ABE7E15334CE}" type="presOf" srcId="{5073BC31-1475-41B1-9541-EF4AB9CE72B9}" destId="{BE16C910-5056-4E71-8C8A-DD905C74763B}" srcOrd="0" destOrd="0" presId="urn:microsoft.com/office/officeart/2005/8/layout/hList1"/>
    <dgm:cxn modelId="{DEB86635-0C39-074A-9A24-B67D71D056C3}" type="presOf" srcId="{796738A9-6427-4068-83A8-D42B47853913}" destId="{75606E7B-4059-40F7-BE6B-53962592EF1D}" srcOrd="0" destOrd="1" presId="urn:microsoft.com/office/officeart/2005/8/layout/hList1"/>
    <dgm:cxn modelId="{07942456-1709-4306-87FB-04B360FED757}" srcId="{D6C48232-0EFD-48ED-BD01-241279329875}" destId="{3FBE939A-1CD5-45C0-A30F-AD1C18D9D2C2}" srcOrd="1" destOrd="0" parTransId="{B7EE534C-A6DD-4F8B-B11A-1635078502C3}" sibTransId="{27B9256D-4E72-4270-8C96-27382B58D3EE}"/>
    <dgm:cxn modelId="{BB7A10D3-5C60-4846-BE23-BB02AD239175}" srcId="{5073BC31-1475-41B1-9541-EF4AB9CE72B9}" destId="{C9577E56-84DB-456E-A91E-C791A8EBB934}" srcOrd="0" destOrd="0" parTransId="{D4B31F18-44C1-4D3F-B4EB-5C71C1EA70E8}" sibTransId="{77C19AE6-88F4-4B24-BD92-844B641FA81D}"/>
    <dgm:cxn modelId="{0E78A8B7-3796-FC40-BD44-484E9F406AF6}" type="presOf" srcId="{B867A367-0DDD-4A10-A60F-06C234BA8A94}" destId="{04083CEE-2340-46FE-A481-4AF5E817B8AA}" srcOrd="0" destOrd="2" presId="urn:microsoft.com/office/officeart/2005/8/layout/hList1"/>
    <dgm:cxn modelId="{2FAF9E7A-1B9E-3140-BA44-51BD264D5AA2}" type="presOf" srcId="{118E05E5-B286-463E-A457-A92343DA9D02}" destId="{04083CEE-2340-46FE-A481-4AF5E817B8AA}" srcOrd="0" destOrd="0" presId="urn:microsoft.com/office/officeart/2005/8/layout/hList1"/>
    <dgm:cxn modelId="{05D97178-6C9E-0745-A69F-A87D67B4074A}" type="presOf" srcId="{3FBE939A-1CD5-45C0-A30F-AD1C18D9D2C2}" destId="{94061073-8157-4565-8848-41F214B1D132}" srcOrd="0" destOrd="1" presId="urn:microsoft.com/office/officeart/2005/8/layout/hList1"/>
    <dgm:cxn modelId="{A449A750-B1EA-5C4D-93B4-6607B9CAE7FE}" type="presOf" srcId="{2311E4E7-B51E-4F76-8027-3B1DFBADBA63}" destId="{04083CEE-2340-46FE-A481-4AF5E817B8AA}" srcOrd="0" destOrd="1" presId="urn:microsoft.com/office/officeart/2005/8/layout/hList1"/>
    <dgm:cxn modelId="{7C21EA9B-8DE5-EC40-B319-24635836866B}" type="presOf" srcId="{04DDC5D0-DBC5-4490-A650-557C41F47CD3}" destId="{75606E7B-4059-40F7-BE6B-53962592EF1D}" srcOrd="0" destOrd="2" presId="urn:microsoft.com/office/officeart/2005/8/layout/hList1"/>
    <dgm:cxn modelId="{67F9A901-DC9F-4552-9465-99FFF6B08B06}" srcId="{C9577E56-84DB-456E-A91E-C791A8EBB934}" destId="{DE95CAD6-F0D5-4342-9E58-4BD2A5B64925}" srcOrd="0" destOrd="0" parTransId="{3C558F85-C50E-4163-8FA0-205F09C658BC}" sibTransId="{4C20F0D0-CA9F-4F45-9B08-509EEB31B142}"/>
    <dgm:cxn modelId="{4745438D-E0E6-45E7-8A07-B1FF8388B317}" srcId="{D6C48232-0EFD-48ED-BD01-241279329875}" destId="{ADAB7683-A408-4D65-BDC4-6AAE0D648E93}" srcOrd="2" destOrd="0" parTransId="{A2DF2497-9C30-493F-A32D-7A7F17B5ACAA}" sibTransId="{F85F826D-1BE0-4A80-AFCF-7A3C753CA888}"/>
    <dgm:cxn modelId="{4E50C010-4F8A-49C8-9EE6-485E42EBF50C}" srcId="{C9577E56-84DB-456E-A91E-C791A8EBB934}" destId="{796738A9-6427-4068-83A8-D42B47853913}" srcOrd="1" destOrd="0" parTransId="{BDDF6C0D-5D29-4B65-B531-013E5B6FA66C}" sibTransId="{7A427E32-DE11-4B72-9E51-9C8C05F23656}"/>
    <dgm:cxn modelId="{21F9435D-14F3-4EE7-B604-9CAD2286D722}" srcId="{0329F63E-F278-4C06-BA1D-0444FEDBBC7D}" destId="{118E05E5-B286-463E-A457-A92343DA9D02}" srcOrd="0" destOrd="0" parTransId="{7A148711-E7B2-4EE6-9A74-7061CF632FCC}" sibTransId="{E9A4E0F4-1A47-4055-BB59-E687E3DE8774}"/>
    <dgm:cxn modelId="{42C1568B-988E-9740-B399-02B4F5570CEC}" type="presOf" srcId="{DE95CAD6-F0D5-4342-9E58-4BD2A5B64925}" destId="{75606E7B-4059-40F7-BE6B-53962592EF1D}" srcOrd="0" destOrd="0" presId="urn:microsoft.com/office/officeart/2005/8/layout/hList1"/>
    <dgm:cxn modelId="{804C034A-DDA6-4A0F-A512-B2F79188AAA1}" srcId="{5073BC31-1475-41B1-9541-EF4AB9CE72B9}" destId="{D6C48232-0EFD-48ED-BD01-241279329875}" srcOrd="1" destOrd="0" parTransId="{E3576254-B228-4D5A-A4F5-57DCB70EBAB4}" sibTransId="{E46B7FBA-FFD1-4F20-8E94-03E6D92CE7E1}"/>
    <dgm:cxn modelId="{30957747-4CBF-624D-B580-CC276AAA54B7}" type="presOf" srcId="{D6C48232-0EFD-48ED-BD01-241279329875}" destId="{70E37AD4-B54E-4CB0-84BA-FBB856993BE4}" srcOrd="0" destOrd="0" presId="urn:microsoft.com/office/officeart/2005/8/layout/hList1"/>
    <dgm:cxn modelId="{AF996F9B-5710-D64D-AAEA-BCCEF0E0C5D8}" type="presParOf" srcId="{BE16C910-5056-4E71-8C8A-DD905C74763B}" destId="{34B7C61F-40B7-4237-A0F7-E995813A34ED}" srcOrd="0" destOrd="0" presId="urn:microsoft.com/office/officeart/2005/8/layout/hList1"/>
    <dgm:cxn modelId="{B964D0A7-637B-EA48-A3EA-1C953613E08D}" type="presParOf" srcId="{34B7C61F-40B7-4237-A0F7-E995813A34ED}" destId="{060A4815-59B4-4D3E-8283-6BA9387234CB}" srcOrd="0" destOrd="0" presId="urn:microsoft.com/office/officeart/2005/8/layout/hList1"/>
    <dgm:cxn modelId="{BC556964-1313-9741-833F-1C6822A1EA1F}" type="presParOf" srcId="{34B7C61F-40B7-4237-A0F7-E995813A34ED}" destId="{75606E7B-4059-40F7-BE6B-53962592EF1D}" srcOrd="1" destOrd="0" presId="urn:microsoft.com/office/officeart/2005/8/layout/hList1"/>
    <dgm:cxn modelId="{7CF0C779-7D17-6A48-BAD0-CBCC4AB01CEA}" type="presParOf" srcId="{BE16C910-5056-4E71-8C8A-DD905C74763B}" destId="{9A8F651E-A161-4CB9-A17F-F5B31617B1CF}" srcOrd="1" destOrd="0" presId="urn:microsoft.com/office/officeart/2005/8/layout/hList1"/>
    <dgm:cxn modelId="{A12AE12B-B9E8-2E47-9E73-6B9053225FA2}" type="presParOf" srcId="{BE16C910-5056-4E71-8C8A-DD905C74763B}" destId="{14990709-736A-4E1C-BB02-EDDD75683FD3}" srcOrd="2" destOrd="0" presId="urn:microsoft.com/office/officeart/2005/8/layout/hList1"/>
    <dgm:cxn modelId="{103D14B7-8BB8-0B49-BD7E-C7A9BBE6EAB5}" type="presParOf" srcId="{14990709-736A-4E1C-BB02-EDDD75683FD3}" destId="{70E37AD4-B54E-4CB0-84BA-FBB856993BE4}" srcOrd="0" destOrd="0" presId="urn:microsoft.com/office/officeart/2005/8/layout/hList1"/>
    <dgm:cxn modelId="{5D9880CB-9168-BB4B-A817-0A5D597B20AB}" type="presParOf" srcId="{14990709-736A-4E1C-BB02-EDDD75683FD3}" destId="{94061073-8157-4565-8848-41F214B1D132}" srcOrd="1" destOrd="0" presId="urn:microsoft.com/office/officeart/2005/8/layout/hList1"/>
    <dgm:cxn modelId="{AD9A68C3-DD3A-8943-AFDA-66ABEDF1F031}" type="presParOf" srcId="{BE16C910-5056-4E71-8C8A-DD905C74763B}" destId="{F937A1D4-7357-41F8-AB0D-87EE68EA6A14}" srcOrd="3" destOrd="0" presId="urn:microsoft.com/office/officeart/2005/8/layout/hList1"/>
    <dgm:cxn modelId="{BBE8FC98-C5BE-D545-926A-0BF63FDCA192}" type="presParOf" srcId="{BE16C910-5056-4E71-8C8A-DD905C74763B}" destId="{916F81D4-37CA-4D93-9F89-BB748E9FEC62}" srcOrd="4" destOrd="0" presId="urn:microsoft.com/office/officeart/2005/8/layout/hList1"/>
    <dgm:cxn modelId="{D9312859-C4B4-3249-8458-444017523C75}" type="presParOf" srcId="{916F81D4-37CA-4D93-9F89-BB748E9FEC62}" destId="{16C2BF2D-A238-4C7C-A4EC-051ECCB0E071}" srcOrd="0" destOrd="0" presId="urn:microsoft.com/office/officeart/2005/8/layout/hList1"/>
    <dgm:cxn modelId="{9732FD5C-4006-014A-B110-A76A11E50634}" type="presParOf" srcId="{916F81D4-37CA-4D93-9F89-BB748E9FEC62}" destId="{04083CEE-2340-46FE-A481-4AF5E817B8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0A4815-59B4-4D3E-8283-6BA9387234CB}">
      <dsp:nvSpPr>
        <dsp:cNvPr id="0" name=""/>
        <dsp:cNvSpPr/>
      </dsp:nvSpPr>
      <dsp:spPr>
        <a:xfrm>
          <a:off x="0" y="277815"/>
          <a:ext cx="2471899" cy="92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smtClean="0"/>
            <a:t>Easy to Use</a:t>
          </a:r>
          <a:endParaRPr lang="en-US" sz="3200" kern="1200" noProof="0"/>
        </a:p>
      </dsp:txBody>
      <dsp:txXfrm>
        <a:off x="0" y="277815"/>
        <a:ext cx="2471899" cy="921600"/>
      </dsp:txXfrm>
    </dsp:sp>
    <dsp:sp modelId="{75606E7B-4059-40F7-BE6B-53962592EF1D}">
      <dsp:nvSpPr>
        <dsp:cNvPr id="0" name=""/>
        <dsp:cNvSpPr/>
      </dsp:nvSpPr>
      <dsp:spPr>
        <a:xfrm>
          <a:off x="2535" y="1183435"/>
          <a:ext cx="2471899" cy="2618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Services adaptive to communities environments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Open to everyone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Tools and clear policies to facilitate usage </a:t>
          </a:r>
          <a:endParaRPr lang="en-US" sz="2000" kern="1200" noProof="0"/>
        </a:p>
      </dsp:txBody>
      <dsp:txXfrm>
        <a:off x="2535" y="1183435"/>
        <a:ext cx="2471899" cy="2618730"/>
      </dsp:txXfrm>
    </dsp:sp>
    <dsp:sp modelId="{70E37AD4-B54E-4CB0-84BA-FBB856993BE4}">
      <dsp:nvSpPr>
        <dsp:cNvPr id="0" name=""/>
        <dsp:cNvSpPr/>
      </dsp:nvSpPr>
      <dsp:spPr>
        <a:xfrm>
          <a:off x="2820500" y="261834"/>
          <a:ext cx="2471899" cy="92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smtClean="0"/>
            <a:t>User-Driven</a:t>
          </a:r>
          <a:endParaRPr lang="en-US" sz="3200" kern="1200" noProof="0"/>
        </a:p>
      </dsp:txBody>
      <dsp:txXfrm>
        <a:off x="2820500" y="261834"/>
        <a:ext cx="2471899" cy="921600"/>
      </dsp:txXfrm>
    </dsp:sp>
    <dsp:sp modelId="{94061073-8157-4565-8848-41F214B1D132}">
      <dsp:nvSpPr>
        <dsp:cNvPr id="0" name=""/>
        <dsp:cNvSpPr/>
      </dsp:nvSpPr>
      <dsp:spPr>
        <a:xfrm>
          <a:off x="2820500" y="1183435"/>
          <a:ext cx="2471899" cy="2618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Multidisciplinary services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Designed for and by the communities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Meeting real communities needs</a:t>
          </a:r>
          <a:endParaRPr lang="en-US" sz="2000" kern="1200" noProof="0"/>
        </a:p>
      </dsp:txBody>
      <dsp:txXfrm>
        <a:off x="2820500" y="1183435"/>
        <a:ext cx="2471899" cy="2618730"/>
      </dsp:txXfrm>
    </dsp:sp>
    <dsp:sp modelId="{16C2BF2D-A238-4C7C-A4EC-051ECCB0E071}">
      <dsp:nvSpPr>
        <dsp:cNvPr id="0" name=""/>
        <dsp:cNvSpPr/>
      </dsp:nvSpPr>
      <dsp:spPr>
        <a:xfrm>
          <a:off x="5638466" y="261834"/>
          <a:ext cx="2471899" cy="92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smtClean="0"/>
            <a:t>Sustainable</a:t>
          </a:r>
          <a:endParaRPr lang="en-US" sz="3200" kern="1200" noProof="0"/>
        </a:p>
      </dsp:txBody>
      <dsp:txXfrm>
        <a:off x="5638466" y="261834"/>
        <a:ext cx="2471899" cy="921600"/>
      </dsp:txXfrm>
    </dsp:sp>
    <dsp:sp modelId="{04083CEE-2340-46FE-A481-4AF5E817B8AA}">
      <dsp:nvSpPr>
        <dsp:cNvPr id="0" name=""/>
        <dsp:cNvSpPr/>
      </dsp:nvSpPr>
      <dsp:spPr>
        <a:xfrm>
          <a:off x="5638466" y="1183435"/>
          <a:ext cx="2471899" cy="26187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Funding models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Partnerships with other national and European infrastructures 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Relying on national centers</a:t>
          </a:r>
          <a:endParaRPr lang="en-US" sz="2000" kern="1200" noProof="0"/>
        </a:p>
      </dsp:txBody>
      <dsp:txXfrm>
        <a:off x="5638466" y="1183435"/>
        <a:ext cx="2471899" cy="2618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653419-9FD5-ED41-8A04-5E47FB458ACC}" type="datetimeFigureOut">
              <a:rPr lang="en-US"/>
              <a:pPr>
                <a:defRPr/>
              </a:pPr>
              <a:t>1/22/2015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D8FB2B-484D-ED41-B7D4-203391F286D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4468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C1C358-FF60-754C-8FA6-76BA929B0A83}" type="datetimeFigureOut">
              <a:rPr lang="el-GR"/>
              <a:pPr>
                <a:defRPr/>
              </a:pPr>
              <a:t>22/1/2015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CB501B-9145-384C-860E-E18BA7581B70}" type="slidenum">
              <a:rPr lang="el-GR"/>
              <a:pPr>
                <a:defRPr/>
              </a:pPr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2678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69398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38794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808192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077589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346987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16384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85781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55179" algn="l" defTabSz="538794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partners represent the data scientists in these consortia</a:t>
            </a:r>
            <a:r>
              <a:rPr lang="en-US" dirty="0" smtClean="0"/>
              <a:t>. EPOS – data and observatories</a:t>
            </a:r>
            <a:r>
              <a:rPr lang="en-US" baseline="0" dirty="0" smtClean="0"/>
              <a:t> for </a:t>
            </a:r>
            <a:r>
              <a:rPr lang="en-US" dirty="0" smtClean="0"/>
              <a:t>earthquakes, volcanoes, tectonics – based on sensor</a:t>
            </a:r>
            <a:r>
              <a:rPr lang="en-US" baseline="0" dirty="0" smtClean="0"/>
              <a:t> data. CLARIN – making language resources and technology usable ENES – simulations of the climate system using HPC </a:t>
            </a:r>
            <a:r>
              <a:rPr lang="en-US" baseline="0" dirty="0" err="1" smtClean="0"/>
              <a:t>Lifewatch</a:t>
            </a:r>
            <a:r>
              <a:rPr lang="en-US" baseline="0" dirty="0" smtClean="0"/>
              <a:t> – biodiversity research VPH – biomedical </a:t>
            </a:r>
            <a:r>
              <a:rPr lang="en-US" baseline="0" dirty="0" err="1" smtClean="0"/>
              <a:t>modelling</a:t>
            </a:r>
            <a:r>
              <a:rPr lang="en-US" baseline="0" dirty="0" smtClean="0"/>
              <a:t> and simulation of the human body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08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285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16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082551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212976"/>
            <a:ext cx="6934200" cy="648072"/>
          </a:xfrm>
        </p:spPr>
        <p:txBody>
          <a:bodyPr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7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2610" y="6356355"/>
            <a:ext cx="5304589" cy="365125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939" y="5445225"/>
            <a:ext cx="1006079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146826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2644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6713"/>
            <a:ext cx="222885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836713"/>
            <a:ext cx="652145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780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5786" tIns="47893" rIns="95786" bIns="47893"/>
          <a:lstStyle>
            <a:lvl1pPr>
              <a:defRPr>
                <a:cs typeface="+mn-cs"/>
              </a:defRPr>
            </a:lvl1pPr>
          </a:lstStyle>
          <a:p>
            <a:pPr defTabSz="9578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6523C2-68B7-460A-80CD-4E83A82D3AA2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95785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1/22/2015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18FEEFC-FC4F-4B0F-8C84-0DD2AE81069D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45820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2569" y="2132857"/>
            <a:ext cx="7878875" cy="2232248"/>
          </a:xfrm>
          <a:prstGeom prst="rect">
            <a:avLst/>
          </a:prstGeom>
        </p:spPr>
        <p:txBody>
          <a:bodyPr lIns="95786" tIns="47893" rIns="95786" bIns="47893" anchor="ctr"/>
          <a:lstStyle>
            <a:lvl1pPr algn="ctr">
              <a:defRPr sz="32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580210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41" y="1340773"/>
            <a:ext cx="8815732" cy="4785395"/>
          </a:xfrm>
          <a:prstGeom prst="rect">
            <a:avLst/>
          </a:prstGeom>
        </p:spPr>
        <p:txBody>
          <a:bodyPr lIns="95786" tIns="47893" rIns="95786" bIns="47893"/>
          <a:lstStyle>
            <a:lvl1pPr marL="359196" indent="-359196">
              <a:buClr>
                <a:srgbClr val="58A618"/>
              </a:buClr>
              <a:buFont typeface="Wingdings" charset="2"/>
              <a:buChar char="§"/>
              <a:defRPr sz="25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78259" indent="-299331">
              <a:buClr>
                <a:srgbClr val="703D29"/>
              </a:buClr>
              <a:buFont typeface="Wingdings" charset="2"/>
              <a:buChar char="§"/>
              <a:defRPr sz="19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97321" indent="-239465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76250" indent="-239465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155179" indent="-239465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8541" y="2"/>
            <a:ext cx="8190910" cy="981075"/>
          </a:xfrm>
          <a:prstGeom prst="rect">
            <a:avLst/>
          </a:prstGeom>
        </p:spPr>
        <p:txBody>
          <a:bodyPr lIns="95786" tIns="47893" rIns="95786" bIns="47893" anchor="ctr"/>
          <a:lstStyle>
            <a:lvl1pPr>
              <a:defRPr sz="19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49421328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541" y="2132856"/>
            <a:ext cx="4212468" cy="3456384"/>
          </a:xfrm>
          <a:prstGeom prst="rect">
            <a:avLst/>
          </a:prstGeom>
        </p:spPr>
        <p:txBody>
          <a:bodyPr lIns="95786" tIns="47893" rIns="95786" bIns="47893"/>
          <a:lstStyle>
            <a:lvl1pPr marL="359196" indent="-359196">
              <a:buClr>
                <a:srgbClr val="58A618"/>
              </a:buClr>
              <a:buFont typeface="Wingdings" charset="2"/>
              <a:buChar char="§"/>
              <a:defRPr sz="19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78259" indent="-299331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97321" indent="-239465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76250" indent="-239465">
              <a:buClr>
                <a:schemeClr val="accent5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155179" indent="-239465">
              <a:buClr>
                <a:schemeClr val="accent5"/>
              </a:buClr>
              <a:buFont typeface="Wingdings" charset="2"/>
              <a:buChar char="§"/>
              <a:defRPr sz="19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020" y="2132856"/>
            <a:ext cx="4213221" cy="3456384"/>
          </a:xfrm>
          <a:prstGeom prst="rect">
            <a:avLst/>
          </a:prstGeom>
        </p:spPr>
        <p:txBody>
          <a:bodyPr lIns="95786" tIns="47893" rIns="95786" bIns="47893"/>
          <a:lstStyle>
            <a:lvl1pPr marL="359196" indent="-359196">
              <a:buClr>
                <a:srgbClr val="58A618"/>
              </a:buClr>
              <a:buFont typeface="Wingdings" charset="2"/>
              <a:buChar char="§"/>
              <a:defRPr sz="1900">
                <a:latin typeface=""/>
                <a:cs typeface="Trebuchet MS"/>
              </a:defRPr>
            </a:lvl1pPr>
            <a:lvl2pPr marL="778259" indent="-299331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97321" indent="-239465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76250" indent="-239465">
              <a:buClr>
                <a:schemeClr val="accent5"/>
              </a:buClr>
              <a:buFont typeface="Wingdings" charset="2"/>
              <a:buChar char="§"/>
              <a:defRPr sz="1900">
                <a:latin typeface="Trebuchet MS"/>
                <a:cs typeface="Trebuchet MS"/>
              </a:defRPr>
            </a:lvl4pPr>
            <a:lvl5pPr marL="2155179" indent="-239465">
              <a:buClr>
                <a:schemeClr val="accent5"/>
              </a:buClr>
              <a:buFont typeface="Wingdings" charset="2"/>
              <a:buChar char="§"/>
              <a:defRPr sz="1900">
                <a:latin typeface="Trebuchet MS"/>
                <a:cs typeface="Trebuchet M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818541" y="1349078"/>
            <a:ext cx="4212468" cy="639762"/>
          </a:xfrm>
          <a:prstGeom prst="rect">
            <a:avLst/>
          </a:prstGeom>
        </p:spPr>
        <p:txBody>
          <a:bodyPr lIns="95786" tIns="47893" rIns="95786" bIns="47893"/>
          <a:lstStyle>
            <a:lvl1pPr marL="0" indent="0">
              <a:buNone/>
              <a:defRPr sz="19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78928" indent="0">
              <a:buNone/>
              <a:defRPr sz="2100" b="1"/>
            </a:lvl2pPr>
            <a:lvl3pPr marL="957857" indent="0">
              <a:buNone/>
              <a:defRPr sz="1900" b="1"/>
            </a:lvl3pPr>
            <a:lvl4pPr marL="1436786" indent="0">
              <a:buNone/>
              <a:defRPr sz="1600" b="1"/>
            </a:lvl4pPr>
            <a:lvl5pPr marL="1915714" indent="0">
              <a:buNone/>
              <a:defRPr sz="1600" b="1"/>
            </a:lvl5pPr>
            <a:lvl6pPr marL="2394642" indent="0">
              <a:buNone/>
              <a:defRPr sz="1600" b="1"/>
            </a:lvl6pPr>
            <a:lvl7pPr marL="2873572" indent="0">
              <a:buNone/>
              <a:defRPr sz="1600" b="1"/>
            </a:lvl7pPr>
            <a:lvl8pPr marL="3352500" indent="0">
              <a:buNone/>
              <a:defRPr sz="1600" b="1"/>
            </a:lvl8pPr>
            <a:lvl9pPr marL="383142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018" y="1349078"/>
            <a:ext cx="4212468" cy="639762"/>
          </a:xfrm>
          <a:prstGeom prst="rect">
            <a:avLst/>
          </a:prstGeom>
        </p:spPr>
        <p:txBody>
          <a:bodyPr lIns="95786" tIns="47893" rIns="95786" bIns="47893"/>
          <a:lstStyle>
            <a:lvl1pPr marL="0" indent="0">
              <a:buNone/>
              <a:defRPr sz="19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78928" indent="0">
              <a:buNone/>
              <a:defRPr sz="2100" b="1"/>
            </a:lvl2pPr>
            <a:lvl3pPr marL="957857" indent="0">
              <a:buNone/>
              <a:defRPr sz="1900" b="1"/>
            </a:lvl3pPr>
            <a:lvl4pPr marL="1436786" indent="0">
              <a:buNone/>
              <a:defRPr sz="1600" b="1"/>
            </a:lvl4pPr>
            <a:lvl5pPr marL="1915714" indent="0">
              <a:buNone/>
              <a:defRPr sz="1600" b="1"/>
            </a:lvl5pPr>
            <a:lvl6pPr marL="2394642" indent="0">
              <a:buNone/>
              <a:defRPr sz="1600" b="1"/>
            </a:lvl6pPr>
            <a:lvl7pPr marL="2873572" indent="0">
              <a:buNone/>
              <a:defRPr sz="1600" b="1"/>
            </a:lvl7pPr>
            <a:lvl8pPr marL="3352500" indent="0">
              <a:buNone/>
              <a:defRPr sz="1600" b="1"/>
            </a:lvl8pPr>
            <a:lvl9pPr marL="383142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541" y="2"/>
            <a:ext cx="8190910" cy="981075"/>
          </a:xfrm>
          <a:prstGeom prst="rect">
            <a:avLst/>
          </a:prstGeom>
        </p:spPr>
        <p:txBody>
          <a:bodyPr lIns="95786" tIns="47893" rIns="95786" bIns="47893" anchor="ctr"/>
          <a:lstStyle>
            <a:lvl1pPr>
              <a:defRPr sz="19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1628038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638" y="6309320"/>
            <a:ext cx="4992555" cy="432048"/>
          </a:xfr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00222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8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4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3601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9568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8" indent="0">
              <a:buNone/>
              <a:defRPr sz="2100" b="1"/>
            </a:lvl2pPr>
            <a:lvl3pPr marL="957857" indent="0">
              <a:buNone/>
              <a:defRPr sz="1900" b="1"/>
            </a:lvl3pPr>
            <a:lvl4pPr marL="1436786" indent="0">
              <a:buNone/>
              <a:defRPr sz="1600" b="1"/>
            </a:lvl4pPr>
            <a:lvl5pPr marL="1915714" indent="0">
              <a:buNone/>
              <a:defRPr sz="1600" b="1"/>
            </a:lvl5pPr>
            <a:lvl6pPr marL="2394642" indent="0">
              <a:buNone/>
              <a:defRPr sz="1600" b="1"/>
            </a:lvl6pPr>
            <a:lvl7pPr marL="2873572" indent="0">
              <a:buNone/>
              <a:defRPr sz="1600" b="1"/>
            </a:lvl7pPr>
            <a:lvl8pPr marL="3352500" indent="0">
              <a:buNone/>
              <a:defRPr sz="1600" b="1"/>
            </a:lvl8pPr>
            <a:lvl9pPr marL="3831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8" indent="0">
              <a:buNone/>
              <a:defRPr sz="2100" b="1"/>
            </a:lvl2pPr>
            <a:lvl3pPr marL="957857" indent="0">
              <a:buNone/>
              <a:defRPr sz="1900" b="1"/>
            </a:lvl3pPr>
            <a:lvl4pPr marL="1436786" indent="0">
              <a:buNone/>
              <a:defRPr sz="1600" b="1"/>
            </a:lvl4pPr>
            <a:lvl5pPr marL="1915714" indent="0">
              <a:buNone/>
              <a:defRPr sz="1600" b="1"/>
            </a:lvl5pPr>
            <a:lvl6pPr marL="2394642" indent="0">
              <a:buNone/>
              <a:defRPr sz="1600" b="1"/>
            </a:lvl6pPr>
            <a:lvl7pPr marL="2873572" indent="0">
              <a:buNone/>
              <a:defRPr sz="1600" b="1"/>
            </a:lvl7pPr>
            <a:lvl8pPr marL="3352500" indent="0">
              <a:buNone/>
              <a:defRPr sz="1600" b="1"/>
            </a:lvl8pPr>
            <a:lvl9pPr marL="3831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26188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7342" y="1628780"/>
            <a:ext cx="8891323" cy="4608513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78928" indent="0">
              <a:buNone/>
              <a:defRPr/>
            </a:lvl2pPr>
            <a:lvl3pPr marL="957857" indent="0">
              <a:buNone/>
              <a:defRPr/>
            </a:lvl3pPr>
            <a:lvl4pPr marL="1436786" indent="0">
              <a:buNone/>
              <a:defRPr/>
            </a:lvl4pPr>
            <a:lvl5pPr marL="1915714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29719490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2842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836717"/>
            <a:ext cx="3259005" cy="105014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836713"/>
            <a:ext cx="5537729" cy="528945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886856"/>
            <a:ext cx="3259005" cy="4239308"/>
          </a:xfrm>
        </p:spPr>
        <p:txBody>
          <a:bodyPr/>
          <a:lstStyle>
            <a:lvl1pPr marL="0" indent="0">
              <a:buNone/>
              <a:defRPr sz="1500"/>
            </a:lvl1pPr>
            <a:lvl2pPr marL="478928" indent="0">
              <a:buNone/>
              <a:defRPr sz="1300"/>
            </a:lvl2pPr>
            <a:lvl3pPr marL="957857" indent="0">
              <a:buNone/>
              <a:defRPr sz="1100"/>
            </a:lvl3pPr>
            <a:lvl4pPr marL="1436786" indent="0">
              <a:buNone/>
              <a:defRPr sz="900"/>
            </a:lvl4pPr>
            <a:lvl5pPr marL="1915714" indent="0">
              <a:buNone/>
              <a:defRPr sz="900"/>
            </a:lvl5pPr>
            <a:lvl6pPr marL="2394642" indent="0">
              <a:buNone/>
              <a:defRPr sz="900"/>
            </a:lvl6pPr>
            <a:lvl7pPr marL="2873572" indent="0">
              <a:buNone/>
              <a:defRPr sz="900"/>
            </a:lvl7pPr>
            <a:lvl8pPr marL="3352500" indent="0">
              <a:buNone/>
              <a:defRPr sz="900"/>
            </a:lvl8pPr>
            <a:lvl9pPr marL="3831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0851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836716"/>
            <a:ext cx="5943600" cy="3890863"/>
          </a:xfrm>
        </p:spPr>
        <p:txBody>
          <a:bodyPr/>
          <a:lstStyle>
            <a:lvl1pPr marL="0" indent="0">
              <a:buNone/>
              <a:defRPr sz="3400"/>
            </a:lvl1pPr>
            <a:lvl2pPr marL="478928" indent="0">
              <a:buNone/>
              <a:defRPr sz="2900"/>
            </a:lvl2pPr>
            <a:lvl3pPr marL="957857" indent="0">
              <a:buNone/>
              <a:defRPr sz="2500"/>
            </a:lvl3pPr>
            <a:lvl4pPr marL="1436786" indent="0">
              <a:buNone/>
              <a:defRPr sz="2100"/>
            </a:lvl4pPr>
            <a:lvl5pPr marL="1915714" indent="0">
              <a:buNone/>
              <a:defRPr sz="2100"/>
            </a:lvl5pPr>
            <a:lvl6pPr marL="2394642" indent="0">
              <a:buNone/>
              <a:defRPr sz="2100"/>
            </a:lvl6pPr>
            <a:lvl7pPr marL="2873572" indent="0">
              <a:buNone/>
              <a:defRPr sz="2100"/>
            </a:lvl7pPr>
            <a:lvl8pPr marL="3352500" indent="0">
              <a:buNone/>
              <a:defRPr sz="2100"/>
            </a:lvl8pPr>
            <a:lvl9pPr marL="383142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8" indent="0">
              <a:buNone/>
              <a:defRPr sz="1300"/>
            </a:lvl2pPr>
            <a:lvl3pPr marL="957857" indent="0">
              <a:buNone/>
              <a:defRPr sz="1100"/>
            </a:lvl3pPr>
            <a:lvl4pPr marL="1436786" indent="0">
              <a:buNone/>
              <a:defRPr sz="900"/>
            </a:lvl4pPr>
            <a:lvl5pPr marL="1915714" indent="0">
              <a:buNone/>
              <a:defRPr sz="900"/>
            </a:lvl5pPr>
            <a:lvl6pPr marL="2394642" indent="0">
              <a:buNone/>
              <a:defRPr sz="900"/>
            </a:lvl6pPr>
            <a:lvl7pPr marL="2873572" indent="0">
              <a:buNone/>
              <a:defRPr sz="900"/>
            </a:lvl7pPr>
            <a:lvl8pPr marL="3352500" indent="0">
              <a:buNone/>
              <a:defRPr sz="900"/>
            </a:lvl8pPr>
            <a:lvl9pPr marL="3831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6010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906000" cy="673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764704"/>
            <a:ext cx="8915400" cy="720080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28802"/>
            <a:ext cx="8915400" cy="4497363"/>
          </a:xfrm>
          <a:prstGeom prst="rect">
            <a:avLst/>
          </a:prstGeom>
        </p:spPr>
        <p:txBody>
          <a:bodyPr vert="horz" lIns="95786" tIns="47893" rIns="95786" bIns="478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0619" y="6309320"/>
            <a:ext cx="5148572" cy="432048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57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73" y="6237317"/>
            <a:ext cx="969608" cy="538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r"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57857" eaLnBrk="1" fontAlgn="auto" hangingPunct="1">
              <a:spcBef>
                <a:spcPts val="0"/>
              </a:spcBef>
              <a:spcAft>
                <a:spcPts val="0"/>
              </a:spcAft>
            </a:pPr>
            <a:fld id="{D29651E4-DA85-47A1-9944-35D0B5406138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95785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8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ransition spd="slow"/>
  <p:hf hdr="0" dt="0"/>
  <p:txStyles>
    <p:titleStyle>
      <a:lvl1pPr algn="ctr" defTabSz="957857" rtl="0" eaLnBrk="1" latinLnBrk="0" hangingPunct="1">
        <a:spcBef>
          <a:spcPct val="0"/>
        </a:spcBef>
        <a:buNone/>
        <a:defRPr sz="3800" kern="1200">
          <a:solidFill>
            <a:srgbClr val="C134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59196" indent="-359196" algn="l" defTabSz="95785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1pPr>
      <a:lvl2pPr marL="778259" indent="-299331" algn="l" defTabSz="95785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2pPr>
      <a:lvl3pPr marL="1197321" indent="-239465" algn="l" defTabSz="9578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3pPr>
      <a:lvl4pPr marL="1676250" indent="-239465" algn="l" defTabSz="95785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4pPr>
      <a:lvl5pPr marL="2155179" indent="-239465" algn="l" defTabSz="95785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5pPr>
      <a:lvl6pPr marL="2634107" indent="-239465" algn="l" defTabSz="9578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35" indent="-239465" algn="l" defTabSz="9578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64" indent="-239465" algn="l" defTabSz="9578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93" indent="-239465" algn="l" defTabSz="9578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8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7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86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14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42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72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00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28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9009990" y="333376"/>
            <a:ext cx="632883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5786" tIns="47893" rIns="95786" bIns="47893" anchor="ctr"/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defTabSz="957857" eaLnBrk="1" hangingPunct="1"/>
            <a:fld id="{59A741E1-F70E-453E-B46E-635141634BF5}" type="slidenum">
              <a:rPr lang="en-AU" altLang="en-US" sz="1100" b="0" smtClean="0">
                <a:solidFill>
                  <a:srgbClr val="58A618"/>
                </a:solidFill>
              </a:rPr>
              <a:pPr algn="r" defTabSz="957857" eaLnBrk="1" hangingPunct="1"/>
              <a:t>‹N›</a:t>
            </a:fld>
            <a:endParaRPr lang="en-AU" altLang="en-US" sz="1100" b="0" smtClean="0">
              <a:solidFill>
                <a:srgbClr val="58A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3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78928" algn="l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57857" algn="l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436786" algn="l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915714" algn="l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9196" indent="-35919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78259" indent="-2993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97321" indent="-2394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76250" indent="-2394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155179" indent="-2394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34107" indent="-23946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6pPr>
      <a:lvl7pPr marL="3113035" indent="-23946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7pPr>
      <a:lvl8pPr marL="3591964" indent="-23946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8pPr>
      <a:lvl9pPr marL="4070893" indent="-23946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8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7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86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14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42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72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00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28" algn="l" defTabSz="9578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gif"/><Relationship Id="rId26" Type="http://schemas.openxmlformats.org/officeDocument/2006/relationships/image" Target="../media/image31.jpeg"/><Relationship Id="rId39" Type="http://schemas.openxmlformats.org/officeDocument/2006/relationships/image" Target="../media/image44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34" Type="http://schemas.openxmlformats.org/officeDocument/2006/relationships/image" Target="../media/image39.jpeg"/><Relationship Id="rId42" Type="http://schemas.openxmlformats.org/officeDocument/2006/relationships/image" Target="../media/image47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jpeg"/><Relationship Id="rId38" Type="http://schemas.openxmlformats.org/officeDocument/2006/relationships/image" Target="../media/image43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png"/><Relationship Id="rId41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gif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gif"/><Relationship Id="rId36" Type="http://schemas.openxmlformats.org/officeDocument/2006/relationships/image" Target="../media/image41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Relationship Id="rId4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26" Type="http://schemas.openxmlformats.org/officeDocument/2006/relationships/image" Target="../media/image76.jpe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2" Type="http://schemas.openxmlformats.org/officeDocument/2006/relationships/image" Target="../media/image52.jpeg"/><Relationship Id="rId16" Type="http://schemas.openxmlformats.org/officeDocument/2006/relationships/image" Target="../media/image66.jpe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ph-noe.eu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hyperlink" Target="http://www.clarin.eu/internal" TargetMode="External"/><Relationship Id="rId9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2.jpeg"/><Relationship Id="rId18" Type="http://schemas.openxmlformats.org/officeDocument/2006/relationships/hyperlink" Target="http://www.google.com/url?sa=i&amp;rct=j&amp;q=biovel&amp;source=images&amp;cd=&amp;cad=rja&amp;docid=mwRhNS1bAOzWhM&amp;tbnid=F9mckHSGprRYeM:&amp;ved=0CAUQjRw&amp;url=http://www.slu.se/en/collaborative-centres-and-projects/swedish-lifewatch/news-archive/2011/9/biovel/&amp;ei=XZatUfLZN4mFtAafkYDQDg&amp;bvm=bv.47244034,d.Yms&amp;psig=AFQjCNFizKVeMCu7AQFVf0XIOYYnm1IpQA&amp;ust=1370417110139524" TargetMode="External"/><Relationship Id="rId26" Type="http://schemas.openxmlformats.org/officeDocument/2006/relationships/hyperlink" Target="http://en.wikipedia.org/wiki/File:Icoslogo.jpg" TargetMode="External"/><Relationship Id="rId39" Type="http://schemas.openxmlformats.org/officeDocument/2006/relationships/image" Target="../media/image107.png"/><Relationship Id="rId3" Type="http://schemas.openxmlformats.org/officeDocument/2006/relationships/hyperlink" Target="http://www.bbmri.de/wp3proto/index.html" TargetMode="External"/><Relationship Id="rId21" Type="http://schemas.openxmlformats.org/officeDocument/2006/relationships/image" Target="../media/image96.jpeg"/><Relationship Id="rId34" Type="http://schemas.openxmlformats.org/officeDocument/2006/relationships/hyperlink" Target="http://www.clarin.eu/internal" TargetMode="External"/><Relationship Id="rId7" Type="http://schemas.openxmlformats.org/officeDocument/2006/relationships/image" Target="../media/image87.jpeg"/><Relationship Id="rId12" Type="http://schemas.openxmlformats.org/officeDocument/2006/relationships/image" Target="../media/image91.png"/><Relationship Id="rId17" Type="http://schemas.openxmlformats.org/officeDocument/2006/relationships/image" Target="../media/image94.jpeg"/><Relationship Id="rId25" Type="http://schemas.openxmlformats.org/officeDocument/2006/relationships/image" Target="../media/image98.jpeg"/><Relationship Id="rId33" Type="http://schemas.openxmlformats.org/officeDocument/2006/relationships/image" Target="../media/image105.jpeg"/><Relationship Id="rId38" Type="http://schemas.openxmlformats.org/officeDocument/2006/relationships/image" Target="../media/image106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com/url?sa=i&amp;rct=j&amp;q=embrc&amp;source=images&amp;cd=&amp;cad=rja&amp;docid=ayfdTutGz1yTcM&amp;tbnid=8B6aumaipkCrRM:&amp;ved=0CAUQjRw&amp;url=http://www.obs-banyuls.fr/fr/la_recherche/collaborations_internationales.html&amp;ei=B5atUfPAHcbOtAaqq4DwDg&amp;bvm=bv.47244034,d.Yms&amp;psig=AFQjCNGqgoTcawJgXNSM3DFdVFJ7GHcYGg&amp;ust=1370417006356337" TargetMode="External"/><Relationship Id="rId20" Type="http://schemas.openxmlformats.org/officeDocument/2006/relationships/hyperlink" Target="http://www.google.com/url?sa=i&amp;rct=j&amp;q=drihm&amp;source=images&amp;cd=&amp;cad=rja&amp;docid=Lg496VJVYFgg6M&amp;tbnid=U20CVEye4lL-9M:&amp;ved=0CAUQjRw&amp;url=http://www.nm.ifi.lmu.de/~schiffer/&amp;ei=oJatUfOcMM7bsgburIEw&amp;bvm=bv.47244034,d.Yms&amp;psig=AFQjCNEAQit2fEla0gjqO8fVMfpR38XetQ&amp;ust=1370417178030666" TargetMode="External"/><Relationship Id="rId29" Type="http://schemas.openxmlformats.org/officeDocument/2006/relationships/image" Target="../media/image101.gif"/><Relationship Id="rId41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24" Type="http://schemas.openxmlformats.org/officeDocument/2006/relationships/hyperlink" Target="http://www.google.com/url?sa=i&amp;rct=j&amp;q=geo+seas&amp;source=images&amp;cd=&amp;cad=rja&amp;docid=mnAh7tVPVaE6cM&amp;tbnid=oNs0zsVP1EeEHM:&amp;ved=0CAUQjRw&amp;url=http://www.geo-seas.eu/content/content.asp?menu=0070000_000000&amp;ei=KJetUZiJCYbTtAbB-oBg&amp;bvm=bv.47244034,d.Yms&amp;psig=AFQjCNGjWB1EROqafnJ6hi-G8smhcoRUrg&amp;ust=1370417317387438" TargetMode="External"/><Relationship Id="rId32" Type="http://schemas.openxmlformats.org/officeDocument/2006/relationships/image" Target="../media/image104.jpeg"/><Relationship Id="rId37" Type="http://schemas.openxmlformats.org/officeDocument/2006/relationships/image" Target="../media/image83.png"/><Relationship Id="rId40" Type="http://schemas.openxmlformats.org/officeDocument/2006/relationships/hyperlink" Target="http://www.vph-noe.eu/" TargetMode="External"/><Relationship Id="rId5" Type="http://schemas.openxmlformats.org/officeDocument/2006/relationships/image" Target="../media/image85.jpeg"/><Relationship Id="rId15" Type="http://schemas.openxmlformats.org/officeDocument/2006/relationships/image" Target="../media/image93.png"/><Relationship Id="rId23" Type="http://schemas.openxmlformats.org/officeDocument/2006/relationships/image" Target="../media/image97.jpeg"/><Relationship Id="rId28" Type="http://schemas.openxmlformats.org/officeDocument/2006/relationships/image" Target="../media/image100.jpeg"/><Relationship Id="rId36" Type="http://schemas.openxmlformats.org/officeDocument/2006/relationships/image" Target="../media/image21.jpeg"/><Relationship Id="rId10" Type="http://schemas.openxmlformats.org/officeDocument/2006/relationships/hyperlink" Target="http://www.dixa-fp7.eu/home" TargetMode="External"/><Relationship Id="rId19" Type="http://schemas.openxmlformats.org/officeDocument/2006/relationships/image" Target="../media/image95.jpeg"/><Relationship Id="rId31" Type="http://schemas.openxmlformats.org/officeDocument/2006/relationships/image" Target="../media/image103.jpeg"/><Relationship Id="rId4" Type="http://schemas.openxmlformats.org/officeDocument/2006/relationships/image" Target="../media/image84.jpeg"/><Relationship Id="rId9" Type="http://schemas.openxmlformats.org/officeDocument/2006/relationships/image" Target="../media/image89.png"/><Relationship Id="rId14" Type="http://schemas.openxmlformats.org/officeDocument/2006/relationships/hyperlink" Target="http://www.google.com/url?sa=i&amp;rct=j&amp;q=ag+infra&amp;source=images&amp;cd=&amp;cad=rja&amp;docid=qsxFv8jb_DPamM&amp;tbnid=c8Z4y7kDOXWKeM:&amp;ved=0CAUQjRw&amp;url=http://athens.greenhackathon.com/&amp;ei=spWtUePEHoXStAaAh4HIDg&amp;bvm=bv.47244034,d.Yms&amp;psig=AFQjCNEzv61cOVpBTa3Y7ijepcdEvVwZng&amp;ust=1370416916027225" TargetMode="External"/><Relationship Id="rId22" Type="http://schemas.openxmlformats.org/officeDocument/2006/relationships/hyperlink" Target="http://www.google.com/url?sa=i&amp;rct=j&amp;q=eur+vo&amp;source=images&amp;cd=&amp;cad=rja&amp;docid=oDZ2FF3XB1uNrM&amp;tbnid=zGlfp94O_cexBM:&amp;ved=0CAUQjRw&amp;url=http://www.spacetelescope.org/extras/logos/euro_vo_aida/&amp;ei=65atUZyRN8OVtAbUj4GAAQ&amp;bvm=bv.47244034,d.Yms&amp;psig=AFQjCNFFDWGPa3BLtQNEjUKHCK3yZnXY8g&amp;ust=1370417255439797" TargetMode="External"/><Relationship Id="rId27" Type="http://schemas.openxmlformats.org/officeDocument/2006/relationships/image" Target="../media/image99.jpeg"/><Relationship Id="rId30" Type="http://schemas.openxmlformats.org/officeDocument/2006/relationships/image" Target="../media/image102.jpeg"/><Relationship Id="rId35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ctrTitle"/>
          </p:nvPr>
        </p:nvSpPr>
        <p:spPr>
          <a:xfrm>
            <a:off x="565152" y="3789040"/>
            <a:ext cx="8924354" cy="158417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i="1" smtClean="0"/>
              <a:t>European Research Data Services, Expertise &amp; Technology Solutions</a:t>
            </a:r>
            <a:endParaRPr b="1" i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20554" y="2942946"/>
            <a:ext cx="8424935" cy="7920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4400" b="1" smtClean="0"/>
              <a:t>European Data Infrastructure</a:t>
            </a:r>
          </a:p>
          <a:p>
            <a:pPr>
              <a:lnSpc>
                <a:spcPct val="110000"/>
              </a:lnSpc>
            </a:pPr>
            <a:endParaRPr lang="es-ES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65037" y="1413651"/>
            <a:ext cx="3227709" cy="681489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800" b="1" dirty="0">
                <a:solidFill>
                  <a:srgbClr val="25408F"/>
                </a:solidFill>
                <a:latin typeface="Calibri"/>
              </a:rPr>
              <a:t>www.eudat.eu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91" y="692696"/>
            <a:ext cx="371231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98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versus Joining EUDAT CDI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6" name="Content Placeholder 5" descr="C:\Users\rmb\Documents\EPCC\Projects\EUDAT\WP2\deliverables\D2.2.2\diagrams\Slide5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678" y="1484785"/>
            <a:ext cx="7556755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637" y="6309320"/>
            <a:ext cx="4992555" cy="432048"/>
          </a:xfrm>
        </p:spPr>
        <p:txBody>
          <a:bodyPr/>
          <a:lstStyle/>
          <a:p>
            <a:r>
              <a:rPr lang="es-ES" dirty="0" smtClean="0"/>
              <a:t>EUDAT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Forium,Prague</a:t>
            </a:r>
            <a:r>
              <a:rPr lang="es-ES" dirty="0" smtClean="0"/>
              <a:t>, 23-24th of </a:t>
            </a:r>
            <a:r>
              <a:rPr lang="es-ES" dirty="0" err="1" smtClean="0"/>
              <a:t>April</a:t>
            </a:r>
            <a:r>
              <a:rPr lang="es-ES" dirty="0" smtClean="0"/>
              <a:t> 2014l</a:t>
            </a:r>
          </a:p>
        </p:txBody>
      </p:sp>
    </p:spTree>
    <p:extLst>
      <p:ext uri="{BB962C8B-B14F-4D97-AF65-F5344CB8AC3E}">
        <p14:creationId xmlns:p14="http://schemas.microsoft.com/office/powerpoint/2010/main" xmlns="" val="2502386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EUDAT H2020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Proposal accepted by the EC</a:t>
            </a:r>
          </a:p>
          <a:p>
            <a:r>
              <a:rPr lang="en-US" dirty="0" smtClean="0"/>
              <a:t>Preliminary start date is March 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Continue and extend work</a:t>
            </a:r>
          </a:p>
          <a:p>
            <a:pPr lvl="1"/>
            <a:r>
              <a:rPr lang="en-US" dirty="0" smtClean="0"/>
              <a:t>On existing services: B2SAFE, B2STAGE, B2FIND, B2SHARE, B2DROP</a:t>
            </a:r>
          </a:p>
          <a:p>
            <a:pPr lvl="1"/>
            <a:r>
              <a:rPr lang="en-US" dirty="0" smtClean="0"/>
              <a:t>On new services: workflow integration, workspaces, integration with Big Data analytics</a:t>
            </a:r>
          </a:p>
          <a:p>
            <a:pPr lvl="1"/>
            <a:r>
              <a:rPr lang="en-US" dirty="0" smtClean="0"/>
              <a:t>On new policies for Data </a:t>
            </a:r>
            <a:r>
              <a:rPr lang="en-US" dirty="0" err="1" smtClean="0"/>
              <a:t>Curation</a:t>
            </a:r>
            <a:r>
              <a:rPr lang="en-US" dirty="0" smtClean="0"/>
              <a:t> and Provenance</a:t>
            </a:r>
          </a:p>
          <a:p>
            <a:pPr lvl="1"/>
            <a:r>
              <a:rPr lang="en-US" dirty="0" smtClean="0"/>
              <a:t>Further development of the CDI and the integration of the services</a:t>
            </a:r>
          </a:p>
          <a:p>
            <a:r>
              <a:rPr lang="en-US" dirty="0" smtClean="0"/>
              <a:t>Continue collaboration and engagement with Communities</a:t>
            </a:r>
          </a:p>
          <a:p>
            <a:pPr lvl="1"/>
            <a:r>
              <a:rPr lang="en-US" dirty="0" smtClean="0"/>
              <a:t>via User Forums, Call for Collaborations and working groups</a:t>
            </a:r>
          </a:p>
          <a:p>
            <a:pPr lvl="1"/>
            <a:r>
              <a:rPr lang="en-US" dirty="0" smtClean="0"/>
              <a:t>Joint calls and pilots with PRACE and EGI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64348-DC2E-4C46-A357-1ED243B754D0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374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8091" y="764704"/>
            <a:ext cx="9340136" cy="2664296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Contact Us: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357" y="2196521"/>
            <a:ext cx="6343477" cy="436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5752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Managing the rising tide of scientific data</a:t>
            </a:r>
            <a:endParaRPr lang="en-US" b="1" dirty="0"/>
          </a:p>
        </p:txBody>
      </p:sp>
      <p:sp>
        <p:nvSpPr>
          <p:cNvPr id="38" name="Up Arrow 37"/>
          <p:cNvSpPr/>
          <p:nvPr/>
        </p:nvSpPr>
        <p:spPr>
          <a:xfrm>
            <a:off x="584517" y="1484784"/>
            <a:ext cx="374441" cy="2532102"/>
          </a:xfrm>
          <a:prstGeom prst="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7" tIns="47889" rIns="95777" bIns="47889" rtlCol="0" anchor="ctr"/>
          <a:lstStyle/>
          <a:p>
            <a:pPr algn="ctr" defTabSz="9577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9" name="Shape 38"/>
          <p:cNvSpPr/>
          <p:nvPr/>
        </p:nvSpPr>
        <p:spPr>
          <a:xfrm rot="16200000" flipV="1">
            <a:off x="1409791" y="957331"/>
            <a:ext cx="2327899" cy="3791221"/>
          </a:xfrm>
          <a:prstGeom prst="swooshArrow">
            <a:avLst>
              <a:gd name="adj1" fmla="val 25000"/>
              <a:gd name="adj2" fmla="val 2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ight Arrow 39"/>
          <p:cNvSpPr/>
          <p:nvPr/>
        </p:nvSpPr>
        <p:spPr>
          <a:xfrm>
            <a:off x="678128" y="3894371"/>
            <a:ext cx="4118857" cy="32672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7" tIns="47889" rIns="95777" bIns="47889" rtlCol="0" anchor="ctr"/>
          <a:lstStyle/>
          <a:p>
            <a:pPr algn="ctr"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white"/>
                </a:solidFill>
              </a:rPr>
              <a:t>Increasing complexity and variety</a:t>
            </a:r>
          </a:p>
        </p:txBody>
      </p:sp>
      <p:sp>
        <p:nvSpPr>
          <p:cNvPr id="41" name="Moon 40"/>
          <p:cNvSpPr/>
          <p:nvPr/>
        </p:nvSpPr>
        <p:spPr>
          <a:xfrm rot="13554655">
            <a:off x="3443089" y="2005724"/>
            <a:ext cx="111258" cy="1609181"/>
          </a:xfrm>
          <a:prstGeom prst="moon">
            <a:avLst>
              <a:gd name="adj" fmla="val 24489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7" tIns="47889" rIns="95777" bIns="47889" rtlCol="0" anchor="ctr"/>
          <a:lstStyle/>
          <a:p>
            <a:pPr algn="ctr" defTabSz="9577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2" name="Diagonal Stripe 41"/>
          <p:cNvSpPr/>
          <p:nvPr/>
        </p:nvSpPr>
        <p:spPr>
          <a:xfrm rot="6044574" flipH="1" flipV="1">
            <a:off x="3904047" y="1681751"/>
            <a:ext cx="434996" cy="625217"/>
          </a:xfrm>
          <a:prstGeom prst="diagStripe">
            <a:avLst>
              <a:gd name="adj" fmla="val 8935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7" tIns="47889" rIns="95777" bIns="47889" rtlCol="0" anchor="ctr"/>
          <a:lstStyle/>
          <a:p>
            <a:pPr algn="ctr" defTabSz="9577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2153" y="3485963"/>
            <a:ext cx="862228" cy="296768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4F81BD"/>
                </a:solidFill>
                <a:latin typeface="Calibri"/>
              </a:rPr>
              <a:t>Gigabytes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2151" y="3113174"/>
            <a:ext cx="1017068" cy="342935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4F81BD"/>
                </a:solidFill>
                <a:latin typeface="Calibri"/>
              </a:rPr>
              <a:t>Terabytes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154" y="2705472"/>
            <a:ext cx="1278664" cy="419879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4F81BD"/>
                </a:solidFill>
                <a:latin typeface="Calibri"/>
              </a:rPr>
              <a:t>Petabytes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2154" y="2271580"/>
            <a:ext cx="1348244" cy="481434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err="1">
                <a:solidFill>
                  <a:srgbClr val="4F81BD"/>
                </a:solidFill>
                <a:latin typeface="Calibri"/>
              </a:rPr>
              <a:t>Exabytes</a:t>
            </a:r>
            <a:endParaRPr lang="en-US" sz="25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2152" y="1811508"/>
            <a:ext cx="1785426" cy="542989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900" dirty="0" err="1">
                <a:solidFill>
                  <a:srgbClr val="4F81BD"/>
                </a:solidFill>
                <a:latin typeface="Calibri"/>
              </a:rPr>
              <a:t>Zettabytes</a:t>
            </a:r>
            <a:endParaRPr lang="en-US" sz="29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13510" y="2642613"/>
            <a:ext cx="1516459" cy="296768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white"/>
                </a:solidFill>
                <a:latin typeface="Calibri"/>
              </a:rPr>
              <a:t>Exponential growth</a:t>
            </a:r>
          </a:p>
        </p:txBody>
      </p:sp>
      <p:grpSp>
        <p:nvGrpSpPr>
          <p:cNvPr id="5" name="Group 48"/>
          <p:cNvGrpSpPr/>
          <p:nvPr/>
        </p:nvGrpSpPr>
        <p:grpSpPr>
          <a:xfrm>
            <a:off x="4874993" y="1700808"/>
            <a:ext cx="4463942" cy="864096"/>
            <a:chOff x="4499992" y="3284984"/>
            <a:chExt cx="4120562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0" name="Picture 2" descr="http://t1.gstatic.com/images?q=tbn:ANd9GcSBzDixZXOSeXJ_h2duij_erXBaTF0ab5p5VFVFmvmsY0vbUkzNnToLVcU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3324589"/>
              <a:ext cx="591630" cy="752483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1" name="Picture 18" descr="http://wwwhome.cs.utwente.nl/%7Ehiemstra/wp-content/ercim89_co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1665" y="3324588"/>
              <a:ext cx="561019" cy="752484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2" name="Picture 16" descr="https://encrypted-tbn1.gstatic.com/images?q=tbn:ANd9GcS6HPFVRkPNaa6leY0OpronOD8UVEFlxTtCamZE7D4sJEZz3VqpC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2727" y="3324589"/>
              <a:ext cx="610166" cy="752483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3" name="Picture 8" descr="http://rgr-static1.tangentlabs.co.uk/images/bau/97815915/9781591588870/0/0/plain/data-deluge-can-libraries-cope-with-e-scienc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42936" y="3301843"/>
              <a:ext cx="543676" cy="775229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4" name="Picture 10" descr="http://www.isgtw.org/sites/default/files/PopularScience_DataIsPower_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6655" y="3284984"/>
              <a:ext cx="623642" cy="792087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5" name="Picture 6" descr="http://magazine.amstat.org/wp-content/uploads/2012/04/MAM_Poster_201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0340" y="3324588"/>
              <a:ext cx="652061" cy="752484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6" name="Picture 12" descr="http://nearshoreamericas.com/wp-content/uploads/2012/02/premi_big-data_cover-j-220x30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42444" y="3364193"/>
              <a:ext cx="550861" cy="712879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7" name="Picture 14" descr="http://farm3.static.flickr.com/2685/4461757843_7869b5d691.jpg"/>
            <p:cNvPicPr>
              <a:picLocks noChangeAspect="1" noChangeArrowheads="1"/>
            </p:cNvPicPr>
            <p:nvPr/>
          </p:nvPicPr>
          <p:blipFill>
            <a:blip r:embed="rId9" cstate="print"/>
            <a:srcRect l="15120" t="1890" r="13061" b="3611"/>
            <a:stretch>
              <a:fillRect/>
            </a:stretch>
          </p:blipFill>
          <p:spPr bwMode="auto">
            <a:xfrm>
              <a:off x="7596336" y="3356992"/>
              <a:ext cx="570892" cy="712879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  <p:pic>
          <p:nvPicPr>
            <p:cNvPr id="58" name="Picture 4" descr="http://www.visualisingdata.com/blog/wp-content/uploads/2010/03/DataDelug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28384" y="3409138"/>
              <a:ext cx="592170" cy="739942"/>
            </a:xfrm>
            <a:prstGeom prst="rect">
              <a:avLst/>
            </a:prstGeom>
            <a:noFill/>
            <a:scene3d>
              <a:camera prst="orthographicFront">
                <a:rot lat="0" lon="0" rev="20399999"/>
              </a:camera>
              <a:lightRig rig="threePt" dir="t"/>
            </a:scene3d>
          </p:spPr>
        </p:pic>
      </p:grpSp>
      <p:sp>
        <p:nvSpPr>
          <p:cNvPr id="69" name="TextBox 68"/>
          <p:cNvSpPr txBox="1"/>
          <p:nvPr/>
        </p:nvSpPr>
        <p:spPr>
          <a:xfrm>
            <a:off x="5265040" y="2780929"/>
            <a:ext cx="4515121" cy="1404764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marL="359162" indent="-359162" defTabSz="957765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500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Where to store it?</a:t>
            </a:r>
          </a:p>
          <a:p>
            <a:pPr marL="359162" indent="-359162" defTabSz="957765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500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How to find it?</a:t>
            </a:r>
          </a:p>
          <a:p>
            <a:pPr marL="359162" indent="-359162" defTabSz="957765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500" dirty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How to make the most of it?</a:t>
            </a:r>
          </a:p>
        </p:txBody>
      </p:sp>
      <p:grpSp>
        <p:nvGrpSpPr>
          <p:cNvPr id="6" name="Group 39"/>
          <p:cNvGrpSpPr/>
          <p:nvPr/>
        </p:nvGrpSpPr>
        <p:grpSpPr>
          <a:xfrm>
            <a:off x="1208584" y="4437112"/>
            <a:ext cx="3002783" cy="1800200"/>
            <a:chOff x="4644008" y="548680"/>
            <a:chExt cx="4499992" cy="3168352"/>
          </a:xfrm>
        </p:grpSpPr>
        <p:pic>
          <p:nvPicPr>
            <p:cNvPr id="71" name="Picture 2" descr="http://crdo.up.univ-aix.fr/logo/CLARIN-logo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799877"/>
              <a:ext cx="654633" cy="750400"/>
            </a:xfrm>
            <a:prstGeom prst="rect">
              <a:avLst/>
            </a:prstGeom>
            <a:noFill/>
          </p:spPr>
        </p:pic>
        <p:pic>
          <p:nvPicPr>
            <p:cNvPr id="72" name="Picture 4" descr="http://www.gcdh.de/files/cache/0b281aff3bb4aab864ed2cee38cbab0c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64697" y="1048946"/>
              <a:ext cx="1034476" cy="333510"/>
            </a:xfrm>
            <a:prstGeom prst="rect">
              <a:avLst/>
            </a:prstGeom>
            <a:noFill/>
          </p:spPr>
        </p:pic>
        <p:pic>
          <p:nvPicPr>
            <p:cNvPr id="73" name="Picture 6" descr="http://www.eufar.net/images/img/transparent_COPAL_logo_couleur_small.pn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1433" y="798813"/>
              <a:ext cx="1112915" cy="583644"/>
            </a:xfrm>
            <a:prstGeom prst="rect">
              <a:avLst/>
            </a:prstGeom>
            <a:noFill/>
          </p:spPr>
        </p:pic>
        <p:pic>
          <p:nvPicPr>
            <p:cNvPr id="74" name="Picture 8" descr="http://3.bp.blogspot.com/--tMlJmgG9Yc/To2nD_0p2PI/AAAAAAAAACc/DTnNQluhWIg/s1600/e3d_logo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1048946"/>
              <a:ext cx="1094757" cy="583644"/>
            </a:xfrm>
            <a:prstGeom prst="rect">
              <a:avLst/>
            </a:prstGeom>
            <a:noFill/>
          </p:spPr>
        </p:pic>
        <p:pic>
          <p:nvPicPr>
            <p:cNvPr id="75" name="Picture 12" descr="http://www.esonetyellowpages.com/img/emso-logo.pn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8143" y="2216234"/>
              <a:ext cx="1703106" cy="500266"/>
            </a:xfrm>
            <a:prstGeom prst="rect">
              <a:avLst/>
            </a:prstGeom>
            <a:noFill/>
          </p:spPr>
        </p:pic>
        <p:pic>
          <p:nvPicPr>
            <p:cNvPr id="76" name="Picture 2" descr="http://openlandscapes.zalf.de/ImagesWiki/EPOS_Logo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54352" y="2716500"/>
              <a:ext cx="702491" cy="333511"/>
            </a:xfrm>
            <a:prstGeom prst="rect">
              <a:avLst/>
            </a:prstGeom>
            <a:noFill/>
          </p:spPr>
        </p:pic>
        <p:pic>
          <p:nvPicPr>
            <p:cNvPr id="77" name="Picture 14" descr="http://www.iagos.org/lw_resource/datapool/_items/item_224/iagos-eri-logo-blue-on-white.pn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1715968"/>
              <a:ext cx="778053" cy="250133"/>
            </a:xfrm>
            <a:prstGeom prst="rect">
              <a:avLst/>
            </a:prstGeom>
            <a:noFill/>
          </p:spPr>
        </p:pic>
        <p:pic>
          <p:nvPicPr>
            <p:cNvPr id="78" name="Picture 16" descr="http://www.europe-fluxdata.eu/images/default-album/logotransparenticos.gif?sfvrsn=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747451" y="965568"/>
              <a:ext cx="985187" cy="333511"/>
            </a:xfrm>
            <a:prstGeom prst="rect">
              <a:avLst/>
            </a:prstGeom>
            <a:noFill/>
          </p:spPr>
        </p:pic>
        <p:pic>
          <p:nvPicPr>
            <p:cNvPr id="79" name="Picture 2" descr="C:\Users\rmb\Documents\EPCC\Projects\EUDAT\presentations\img_header.png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216234"/>
              <a:ext cx="903399" cy="41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8" descr="http://www.nersc.no/sites/www.nersc.no/files/imagecache/one_third/SIOS-logo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966101"/>
              <a:ext cx="872842" cy="667021"/>
            </a:xfrm>
            <a:prstGeom prst="rect">
              <a:avLst/>
            </a:prstGeom>
            <a:noFill/>
          </p:spPr>
        </p:pic>
        <p:pic>
          <p:nvPicPr>
            <p:cNvPr id="81" name="Picture 80" descr="http://t1.gstatic.com/images?q=tbn:ANd9GcRIgE6np5yqCwBHOtk5w18Jdhojn7Qw-uGysTXH-uZuTtHNtB8Kkaf4glr9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2799877"/>
              <a:ext cx="1247039" cy="500266"/>
            </a:xfrm>
            <a:prstGeom prst="rect">
              <a:avLst/>
            </a:prstGeom>
            <a:noFill/>
          </p:spPr>
        </p:pic>
        <p:pic>
          <p:nvPicPr>
            <p:cNvPr id="82" name="Picture 26" descr="http://www.ctaer.com/sites/default/files/styles/large/public/proyectos/logo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52000" y="635848"/>
              <a:ext cx="860360" cy="416888"/>
            </a:xfrm>
            <a:prstGeom prst="rect">
              <a:avLst/>
            </a:prstGeom>
            <a:noFill/>
          </p:spPr>
        </p:pic>
        <p:pic>
          <p:nvPicPr>
            <p:cNvPr id="83" name="Picture 30" descr="http://www.fzu.cz/sites/default/files/imagecache/obr_clanek_odd_nahled/Hiper-Logo_cmyk.jpg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2466367"/>
              <a:ext cx="1136636" cy="416888"/>
            </a:xfrm>
            <a:prstGeom prst="rect">
              <a:avLst/>
            </a:prstGeom>
            <a:noFill/>
          </p:spPr>
        </p:pic>
        <p:pic>
          <p:nvPicPr>
            <p:cNvPr id="84" name="Picture 32" descr="http://ung.in.ua/upload/user_files/Infrastructure/Energy/IFMIF.pn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7110" y="1382457"/>
              <a:ext cx="1011122" cy="583644"/>
            </a:xfrm>
            <a:prstGeom prst="rect">
              <a:avLst/>
            </a:prstGeom>
            <a:noFill/>
          </p:spPr>
        </p:pic>
        <p:pic>
          <p:nvPicPr>
            <p:cNvPr id="85" name="Picture 34" descr="http://www.adexcop.com/images/information-center/logomyrrha.png_1.pn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4004" y="3050011"/>
              <a:ext cx="607705" cy="583644"/>
            </a:xfrm>
            <a:prstGeom prst="rect">
              <a:avLst/>
            </a:prstGeom>
            <a:noFill/>
          </p:spPr>
        </p:pic>
        <p:pic>
          <p:nvPicPr>
            <p:cNvPr id="86" name="Picture 36" descr="http://www.poitou-charentes.inra.fr/var/poitoucharentes/storage/htmlarea/Actualites/ANAEElogo.jp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9524" y="3300144"/>
              <a:ext cx="949004" cy="416888"/>
            </a:xfrm>
            <a:prstGeom prst="rect">
              <a:avLst/>
            </a:prstGeom>
            <a:noFill/>
          </p:spPr>
        </p:pic>
        <p:pic>
          <p:nvPicPr>
            <p:cNvPr id="87" name="Picture 38" descr="http://www.medicaldevice-network.com/uploads/feature/feature97507/2-2.jpg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1632590"/>
              <a:ext cx="1005144" cy="583644"/>
            </a:xfrm>
            <a:prstGeom prst="rect">
              <a:avLst/>
            </a:prstGeom>
            <a:noFill/>
          </p:spPr>
        </p:pic>
        <p:pic>
          <p:nvPicPr>
            <p:cNvPr id="88" name="Picture 42" descr="ECRIN - European Clinical Research Infrastructures Network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0209" y="1299079"/>
              <a:ext cx="698275" cy="291997"/>
            </a:xfrm>
            <a:prstGeom prst="rect">
              <a:avLst/>
            </a:prstGeom>
            <a:noFill/>
          </p:spPr>
        </p:pic>
        <p:pic>
          <p:nvPicPr>
            <p:cNvPr id="89" name="Picture 44" descr="Home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97455" y="798813"/>
              <a:ext cx="919568" cy="520880"/>
            </a:xfrm>
            <a:prstGeom prst="rect">
              <a:avLst/>
            </a:prstGeom>
            <a:noFill/>
          </p:spPr>
        </p:pic>
        <p:pic>
          <p:nvPicPr>
            <p:cNvPr id="90" name="Picture 46" descr="http://193.205.231.137/SZNWeb/site/custResource/cms/EMBRC_horizontal%20110419135309%20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3660" y="1799345"/>
              <a:ext cx="1030631" cy="667021"/>
            </a:xfrm>
            <a:prstGeom prst="rect">
              <a:avLst/>
            </a:prstGeom>
            <a:noFill/>
          </p:spPr>
        </p:pic>
        <p:pic>
          <p:nvPicPr>
            <p:cNvPr id="91" name="Picture 48" descr="http://t0.gstatic.com/images?q=tbn:ANd9GcQHyOTQXkQuO_gfN4Yk0-X9AHeFXWHNHi3NrwCTqZJ-Uw6giEiE&amp;t=1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90553" y="2216234"/>
              <a:ext cx="853447" cy="216385"/>
            </a:xfrm>
            <a:prstGeom prst="rect">
              <a:avLst/>
            </a:prstGeom>
            <a:noFill/>
          </p:spPr>
        </p:pic>
        <p:pic>
          <p:nvPicPr>
            <p:cNvPr id="92" name="Picture 50" descr="http://www.fmp-berlin.info/typo3temp/pics/0abd907ec4.png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8832" y="2633122"/>
              <a:ext cx="1098454" cy="416888"/>
            </a:xfrm>
            <a:prstGeom prst="rect">
              <a:avLst/>
            </a:prstGeom>
            <a:noFill/>
          </p:spPr>
        </p:pic>
        <p:pic>
          <p:nvPicPr>
            <p:cNvPr id="93" name="Picture 52" descr="About Euro-BioImaging"/>
            <p:cNvPicPr>
              <a:picLocks noChangeAspect="1" noChangeArrowheads="1"/>
            </p:cNvPicPr>
            <p:nvPr/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14693" y="1966101"/>
              <a:ext cx="1339586" cy="333511"/>
            </a:xfrm>
            <a:prstGeom prst="rect">
              <a:avLst/>
            </a:prstGeom>
            <a:noFill/>
          </p:spPr>
        </p:pic>
        <p:pic>
          <p:nvPicPr>
            <p:cNvPr id="94" name="Picture 56" descr="http://www.designweek.co.uk/Pictures/web/o/z/o/Instruct_Logo_Ne_482.jpg"/>
            <p:cNvPicPr>
              <a:picLocks noChangeAspect="1" noChangeArrowheads="1"/>
            </p:cNvPicPr>
            <p:nvPr/>
          </p:nvPicPr>
          <p:blipFill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5037" y="548680"/>
              <a:ext cx="931033" cy="537630"/>
            </a:xfrm>
            <a:prstGeom prst="rect">
              <a:avLst/>
            </a:prstGeom>
            <a:noFill/>
          </p:spPr>
        </p:pic>
        <p:pic>
          <p:nvPicPr>
            <p:cNvPr id="95" name="Picture 58" descr="http://www.hzdr.de/db/Pic?pOid=34721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2627" y="2883255"/>
              <a:ext cx="1070151" cy="333511"/>
            </a:xfrm>
            <a:prstGeom prst="rect">
              <a:avLst/>
            </a:prstGeom>
            <a:noFill/>
          </p:spPr>
        </p:pic>
        <p:pic>
          <p:nvPicPr>
            <p:cNvPr id="96" name="Picture 60" descr="http://www.clf.rl.ac.uk/resources/image/jpg/eurofel-150.jpg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5385" y="1299079"/>
              <a:ext cx="960067" cy="385181"/>
            </a:xfrm>
            <a:prstGeom prst="rect">
              <a:avLst/>
            </a:prstGeom>
            <a:noFill/>
          </p:spPr>
        </p:pic>
        <p:pic>
          <p:nvPicPr>
            <p:cNvPr id="97" name="Picture 64" descr="http://ess-scandinavia.eu/templates/theme285/images/logo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2623" y="2382989"/>
              <a:ext cx="814106" cy="462839"/>
            </a:xfrm>
            <a:prstGeom prst="rect">
              <a:avLst/>
            </a:prstGeom>
            <a:noFill/>
          </p:spPr>
        </p:pic>
        <p:pic>
          <p:nvPicPr>
            <p:cNvPr id="98" name="Picture 66" descr="http://static.wix.com/media/9aff89_3e375496467eabe65aadc6c536fa56b5.jpg"/>
            <p:cNvPicPr>
              <a:picLocks noChangeAspect="1" noChangeArrowheads="1"/>
            </p:cNvPicPr>
            <p:nvPr/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5041" y="1549212"/>
              <a:ext cx="1008619" cy="712556"/>
            </a:xfrm>
            <a:prstGeom prst="rect">
              <a:avLst/>
            </a:prstGeom>
            <a:noFill/>
          </p:spPr>
        </p:pic>
        <p:pic>
          <p:nvPicPr>
            <p:cNvPr id="99" name="Picture 98" descr="http://www.lasercenter.vu.lt/nuotrauka.php?subject=projektai&amp;id=15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180" y="3050011"/>
              <a:ext cx="543102" cy="323922"/>
            </a:xfrm>
            <a:prstGeom prst="rect">
              <a:avLst/>
            </a:prstGeom>
            <a:noFill/>
          </p:spPr>
        </p:pic>
        <p:pic>
          <p:nvPicPr>
            <p:cNvPr id="100" name="Picture 72" descr="http://www.km3net.org/logo/oldLogo/KM3NeT_logo_web_no_shade.gif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825037" y="1632590"/>
              <a:ext cx="374811" cy="416888"/>
            </a:xfrm>
            <a:prstGeom prst="rect">
              <a:avLst/>
            </a:prstGeom>
            <a:noFill/>
          </p:spPr>
        </p:pic>
        <p:pic>
          <p:nvPicPr>
            <p:cNvPr id="101" name="Picture 100" descr="http://www.ontwerpstudiospanjaard.com/content_images/logos/eatris.jpg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6074" y="1382457"/>
              <a:ext cx="1318146" cy="667021"/>
            </a:xfrm>
            <a:prstGeom prst="rect">
              <a:avLst/>
            </a:prstGeom>
            <a:noFill/>
          </p:spPr>
        </p:pic>
        <p:pic>
          <p:nvPicPr>
            <p:cNvPr id="102" name="Picture 54" descr="http://www.helmholtz-muenchen.de/uploads/pics/Infrafrontier-logo.jpg"/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96223" y="1882723"/>
              <a:ext cx="665023" cy="500266"/>
            </a:xfrm>
            <a:prstGeom prst="rect">
              <a:avLst/>
            </a:prstGeom>
            <a:noFill/>
          </p:spPr>
        </p:pic>
      </p:grp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811099" y="4437114"/>
            <a:ext cx="2853295" cy="17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CasellaDiTesto 61"/>
          <p:cNvSpPr txBox="1"/>
          <p:nvPr/>
        </p:nvSpPr>
        <p:spPr>
          <a:xfrm>
            <a:off x="3620432" y="6369327"/>
            <a:ext cx="2189664" cy="481434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500" b="1" dirty="0">
                <a:solidFill>
                  <a:srgbClr val="25408F"/>
                </a:solidFill>
                <a:latin typeface="Calibri"/>
              </a:rPr>
              <a:t>www.eudat.eu</a:t>
            </a:r>
          </a:p>
        </p:txBody>
      </p:sp>
    </p:spTree>
    <p:extLst>
      <p:ext uri="{BB962C8B-B14F-4D97-AF65-F5344CB8AC3E}">
        <p14:creationId xmlns:p14="http://schemas.microsoft.com/office/powerpoint/2010/main" xmlns="" val="3284683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EUDAT is …</a:t>
            </a:r>
            <a:endParaRPr lang="en-GB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50489" y="1556793"/>
            <a:ext cx="8915400" cy="2088232"/>
          </a:xfrm>
        </p:spPr>
        <p:txBody>
          <a:bodyPr>
            <a:normAutofit/>
          </a:bodyPr>
          <a:lstStyle/>
          <a:p>
            <a:pPr marL="557034" indent="-557034">
              <a:buBlip>
                <a:blip r:embed="rId2"/>
              </a:buBlip>
            </a:pPr>
            <a:r>
              <a:rPr lang="en-GB" sz="2600" dirty="0"/>
              <a:t>a pan-European initiative building a sustainable </a:t>
            </a:r>
            <a:r>
              <a:rPr lang="en-GB" sz="2600" b="1" dirty="0"/>
              <a:t>cross-disciplinary</a:t>
            </a:r>
            <a:r>
              <a:rPr lang="en-GB" sz="2600" dirty="0"/>
              <a:t> and </a:t>
            </a:r>
            <a:r>
              <a:rPr lang="en-GB" sz="2600" b="1" dirty="0"/>
              <a:t>cross-national</a:t>
            </a:r>
            <a:r>
              <a:rPr lang="en-GB" sz="2600" dirty="0"/>
              <a:t> data infrastructure providing a set of shared services for accessing and preserving research data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272484" y="3501014"/>
            <a:ext cx="6251669" cy="2859467"/>
          </a:xfrm>
          <a:prstGeom prst="rect">
            <a:avLst/>
          </a:prstGeom>
        </p:spPr>
        <p:txBody>
          <a:bodyPr vert="horz" lIns="95777" tIns="47889" rIns="95777" bIns="4788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6800" indent="-656800" fontAlgn="auto">
              <a:spcAft>
                <a:spcPts val="0"/>
              </a:spcAft>
              <a:buBlip>
                <a:blip r:embed="rId2"/>
              </a:buBlip>
            </a:pPr>
            <a:r>
              <a:rPr lang="en-GB" sz="2600" dirty="0"/>
              <a:t>supporting </a:t>
            </a:r>
            <a:r>
              <a:rPr lang="en-GB" sz="2600" b="1" dirty="0"/>
              <a:t>multiple research communities </a:t>
            </a:r>
            <a:r>
              <a:rPr lang="en-GB" sz="2600" dirty="0" smtClean="0"/>
              <a:t>by working </a:t>
            </a:r>
            <a:r>
              <a:rPr lang="en-GB" sz="2600" dirty="0"/>
              <a:t>closely with them to deliver these technical services as part of the EUDAT Collaborative Data Infrastructure (CDI)</a:t>
            </a:r>
          </a:p>
        </p:txBody>
      </p:sp>
      <p:grpSp>
        <p:nvGrpSpPr>
          <p:cNvPr id="8" name="Group 130"/>
          <p:cNvGrpSpPr/>
          <p:nvPr/>
        </p:nvGrpSpPr>
        <p:grpSpPr>
          <a:xfrm>
            <a:off x="6464975" y="4191423"/>
            <a:ext cx="3381850" cy="2520322"/>
            <a:chOff x="2195736" y="1988840"/>
            <a:chExt cx="4395037" cy="3212975"/>
          </a:xfrm>
        </p:grpSpPr>
        <p:pic>
          <p:nvPicPr>
            <p:cNvPr id="9" name="Picture 2" descr="http://upload.wikimedia.org/wikipedia/commons/archive/3/38/20060605132703%21Europe_topography_map_en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1288" t="17138" r="20075" b="7832"/>
            <a:stretch>
              <a:fillRect/>
            </a:stretch>
          </p:blipFill>
          <p:spPr bwMode="auto">
            <a:xfrm>
              <a:off x="2195736" y="1988840"/>
              <a:ext cx="4395037" cy="32129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132" descr="EUDAT-logo201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4234" r="5179" b="40000"/>
            <a:stretch>
              <a:fillRect/>
            </a:stretch>
          </p:blipFill>
          <p:spPr>
            <a:xfrm>
              <a:off x="3973956" y="3212976"/>
              <a:ext cx="1070412" cy="432048"/>
            </a:xfrm>
            <a:prstGeom prst="rect">
              <a:avLst/>
            </a:prstGeom>
            <a:ln w="3175">
              <a:noFill/>
            </a:ln>
            <a:effectLst>
              <a:reflection blurRad="6350" stA="52000" endA="300" endPos="35000" dir="5400000" sy="-100000" algn="bl" rotWithShape="0"/>
            </a:effectLst>
          </p:spPr>
        </p:pic>
        <p:cxnSp>
          <p:nvCxnSpPr>
            <p:cNvPr id="11" name="Straight Connector 133"/>
            <p:cNvCxnSpPr>
              <a:stCxn id="27" idx="6"/>
              <a:endCxn id="10" idx="0"/>
            </p:cNvCxnSpPr>
            <p:nvPr/>
          </p:nvCxnSpPr>
          <p:spPr>
            <a:xfrm>
              <a:off x="3452256" y="2869128"/>
              <a:ext cx="1056906" cy="34384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34"/>
            <p:cNvCxnSpPr>
              <a:stCxn id="10" idx="1"/>
              <a:endCxn id="28" idx="5"/>
            </p:cNvCxnSpPr>
            <p:nvPr/>
          </p:nvCxnSpPr>
          <p:spPr>
            <a:xfrm flipH="1" flipV="1">
              <a:off x="3066383" y="3219527"/>
              <a:ext cx="907573" cy="209473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5"/>
            <p:cNvCxnSpPr>
              <a:stCxn id="37" idx="3"/>
              <a:endCxn id="29" idx="0"/>
            </p:cNvCxnSpPr>
            <p:nvPr/>
          </p:nvCxnSpPr>
          <p:spPr>
            <a:xfrm flipH="1">
              <a:off x="3148032" y="3579567"/>
              <a:ext cx="153657" cy="281481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6"/>
            <p:cNvCxnSpPr>
              <a:stCxn id="10" idx="1"/>
              <a:endCxn id="30" idx="7"/>
            </p:cNvCxnSpPr>
            <p:nvPr/>
          </p:nvCxnSpPr>
          <p:spPr>
            <a:xfrm flipH="1">
              <a:off x="2922367" y="3429000"/>
              <a:ext cx="1051589" cy="1105953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37"/>
            <p:cNvCxnSpPr>
              <a:stCxn id="35" idx="2"/>
              <a:endCxn id="10" idx="3"/>
            </p:cNvCxnSpPr>
            <p:nvPr/>
          </p:nvCxnSpPr>
          <p:spPr>
            <a:xfrm flipH="1" flipV="1">
              <a:off x="5044368" y="3429000"/>
              <a:ext cx="391728" cy="59225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8"/>
            <p:cNvCxnSpPr>
              <a:stCxn id="36" idx="7"/>
              <a:endCxn id="10" idx="2"/>
            </p:cNvCxnSpPr>
            <p:nvPr/>
          </p:nvCxnSpPr>
          <p:spPr>
            <a:xfrm flipV="1">
              <a:off x="3875806" y="3645024"/>
              <a:ext cx="633356" cy="38687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9"/>
            <p:cNvCxnSpPr>
              <a:stCxn id="28" idx="4"/>
              <a:endCxn id="37" idx="1"/>
            </p:cNvCxnSpPr>
            <p:nvPr/>
          </p:nvCxnSpPr>
          <p:spPr>
            <a:xfrm>
              <a:off x="3004016" y="3245360"/>
              <a:ext cx="297673" cy="20947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40"/>
            <p:cNvCxnSpPr>
              <a:stCxn id="10" idx="1"/>
              <a:endCxn id="37" idx="3"/>
            </p:cNvCxnSpPr>
            <p:nvPr/>
          </p:nvCxnSpPr>
          <p:spPr>
            <a:xfrm flipH="1">
              <a:off x="3301689" y="3429000"/>
              <a:ext cx="672267" cy="1505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41"/>
            <p:cNvCxnSpPr>
              <a:stCxn id="40" idx="3"/>
              <a:endCxn id="10" idx="3"/>
            </p:cNvCxnSpPr>
            <p:nvPr/>
          </p:nvCxnSpPr>
          <p:spPr>
            <a:xfrm flipH="1" flipV="1">
              <a:off x="5044368" y="3429000"/>
              <a:ext cx="781793" cy="47595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42"/>
            <p:cNvCxnSpPr>
              <a:stCxn id="10" idx="3"/>
              <a:endCxn id="42" idx="3"/>
            </p:cNvCxnSpPr>
            <p:nvPr/>
          </p:nvCxnSpPr>
          <p:spPr>
            <a:xfrm flipV="1">
              <a:off x="5044368" y="3075511"/>
              <a:ext cx="273545" cy="35348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43"/>
            <p:cNvCxnSpPr>
              <a:stCxn id="10" idx="0"/>
              <a:endCxn id="43" idx="2"/>
            </p:cNvCxnSpPr>
            <p:nvPr/>
          </p:nvCxnSpPr>
          <p:spPr>
            <a:xfrm flipV="1">
              <a:off x="4509162" y="2580386"/>
              <a:ext cx="494886" cy="63259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44"/>
            <p:cNvCxnSpPr>
              <a:stCxn id="10" idx="2"/>
              <a:endCxn id="32" idx="0"/>
            </p:cNvCxnSpPr>
            <p:nvPr/>
          </p:nvCxnSpPr>
          <p:spPr>
            <a:xfrm flipH="1">
              <a:off x="4229158" y="3645024"/>
              <a:ext cx="280004" cy="66207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5"/>
            <p:cNvCxnSpPr>
              <a:stCxn id="34" idx="2"/>
              <a:endCxn id="33" idx="6"/>
            </p:cNvCxnSpPr>
            <p:nvPr/>
          </p:nvCxnSpPr>
          <p:spPr>
            <a:xfrm flipH="1" flipV="1">
              <a:off x="4768404" y="4292300"/>
              <a:ext cx="523676" cy="233012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46"/>
            <p:cNvCxnSpPr>
              <a:stCxn id="10" idx="2"/>
              <a:endCxn id="34" idx="1"/>
            </p:cNvCxnSpPr>
            <p:nvPr/>
          </p:nvCxnSpPr>
          <p:spPr>
            <a:xfrm>
              <a:off x="4509162" y="3645024"/>
              <a:ext cx="808751" cy="81792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47"/>
            <p:cNvCxnSpPr>
              <a:stCxn id="10" idx="0"/>
              <a:endCxn id="31" idx="4"/>
            </p:cNvCxnSpPr>
            <p:nvPr/>
          </p:nvCxnSpPr>
          <p:spPr>
            <a:xfrm flipH="1" flipV="1">
              <a:off x="4228152" y="2525280"/>
              <a:ext cx="281010" cy="68769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48"/>
            <p:cNvCxnSpPr>
              <a:stCxn id="31" idx="2"/>
              <a:endCxn id="27" idx="7"/>
            </p:cNvCxnSpPr>
            <p:nvPr/>
          </p:nvCxnSpPr>
          <p:spPr>
            <a:xfrm flipH="1">
              <a:off x="3426423" y="2437080"/>
              <a:ext cx="713529" cy="369681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149"/>
            <p:cNvSpPr/>
            <p:nvPr/>
          </p:nvSpPr>
          <p:spPr>
            <a:xfrm>
              <a:off x="3275856" y="2780928"/>
              <a:ext cx="176400" cy="176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8" name="Oval 150"/>
            <p:cNvSpPr/>
            <p:nvPr/>
          </p:nvSpPr>
          <p:spPr>
            <a:xfrm>
              <a:off x="2915816" y="3068960"/>
              <a:ext cx="176400" cy="176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29" name="Oval 151"/>
            <p:cNvSpPr/>
            <p:nvPr/>
          </p:nvSpPr>
          <p:spPr>
            <a:xfrm>
              <a:off x="3059832" y="3861048"/>
              <a:ext cx="176400" cy="176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0" name="Oval 152"/>
            <p:cNvSpPr/>
            <p:nvPr/>
          </p:nvSpPr>
          <p:spPr>
            <a:xfrm>
              <a:off x="2771800" y="4509120"/>
              <a:ext cx="176400" cy="176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1" name="Oval 153"/>
            <p:cNvSpPr/>
            <p:nvPr/>
          </p:nvSpPr>
          <p:spPr>
            <a:xfrm>
              <a:off x="4139952" y="2348880"/>
              <a:ext cx="176400" cy="1764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2" name="Oval 154"/>
            <p:cNvSpPr/>
            <p:nvPr/>
          </p:nvSpPr>
          <p:spPr>
            <a:xfrm>
              <a:off x="4140958" y="4307103"/>
              <a:ext cx="176400" cy="1764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3" name="Oval 156"/>
            <p:cNvSpPr/>
            <p:nvPr/>
          </p:nvSpPr>
          <p:spPr>
            <a:xfrm>
              <a:off x="4592004" y="4204100"/>
              <a:ext cx="176400" cy="1764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4" name="Oval 157"/>
            <p:cNvSpPr/>
            <p:nvPr/>
          </p:nvSpPr>
          <p:spPr>
            <a:xfrm>
              <a:off x="5292080" y="4437112"/>
              <a:ext cx="176400" cy="1764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5" name="Oval 158"/>
            <p:cNvSpPr/>
            <p:nvPr/>
          </p:nvSpPr>
          <p:spPr>
            <a:xfrm>
              <a:off x="5436096" y="3933056"/>
              <a:ext cx="176400" cy="176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6" name="Oval 159"/>
            <p:cNvSpPr/>
            <p:nvPr/>
          </p:nvSpPr>
          <p:spPr>
            <a:xfrm>
              <a:off x="3725239" y="4006069"/>
              <a:ext cx="176400" cy="176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7" name="Oval 160"/>
            <p:cNvSpPr/>
            <p:nvPr/>
          </p:nvSpPr>
          <p:spPr>
            <a:xfrm>
              <a:off x="3275856" y="3429000"/>
              <a:ext cx="176400" cy="176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161"/>
            <p:cNvCxnSpPr>
              <a:stCxn id="27" idx="2"/>
              <a:endCxn id="28" idx="0"/>
            </p:cNvCxnSpPr>
            <p:nvPr/>
          </p:nvCxnSpPr>
          <p:spPr>
            <a:xfrm flipH="1">
              <a:off x="3004016" y="2869128"/>
              <a:ext cx="271840" cy="199832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62"/>
            <p:cNvCxnSpPr>
              <a:stCxn id="30" idx="0"/>
              <a:endCxn id="29" idx="3"/>
            </p:cNvCxnSpPr>
            <p:nvPr/>
          </p:nvCxnSpPr>
          <p:spPr>
            <a:xfrm flipV="1">
              <a:off x="2860000" y="4011615"/>
              <a:ext cx="225665" cy="497505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163"/>
            <p:cNvSpPr/>
            <p:nvPr/>
          </p:nvSpPr>
          <p:spPr>
            <a:xfrm>
              <a:off x="5800328" y="3326028"/>
              <a:ext cx="176400" cy="176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164"/>
            <p:cNvCxnSpPr>
              <a:stCxn id="42" idx="5"/>
              <a:endCxn id="40" idx="0"/>
            </p:cNvCxnSpPr>
            <p:nvPr/>
          </p:nvCxnSpPr>
          <p:spPr>
            <a:xfrm>
              <a:off x="5442647" y="3075511"/>
              <a:ext cx="445881" cy="250517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165"/>
            <p:cNvSpPr/>
            <p:nvPr/>
          </p:nvSpPr>
          <p:spPr>
            <a:xfrm>
              <a:off x="5292080" y="2924944"/>
              <a:ext cx="176400" cy="176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43" name="Oval 166"/>
            <p:cNvSpPr/>
            <p:nvPr/>
          </p:nvSpPr>
          <p:spPr>
            <a:xfrm>
              <a:off x="5004048" y="2492896"/>
              <a:ext cx="174980" cy="1749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7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cxnSp>
          <p:nvCxnSpPr>
            <p:cNvPr id="44" name="Straight Connector 167"/>
            <p:cNvCxnSpPr>
              <a:stCxn id="43" idx="5"/>
              <a:endCxn id="42" idx="1"/>
            </p:cNvCxnSpPr>
            <p:nvPr/>
          </p:nvCxnSpPr>
          <p:spPr>
            <a:xfrm>
              <a:off x="5153403" y="2642251"/>
              <a:ext cx="164510" cy="30852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68"/>
            <p:cNvCxnSpPr>
              <a:stCxn id="36" idx="7"/>
              <a:endCxn id="35" idx="2"/>
            </p:cNvCxnSpPr>
            <p:nvPr/>
          </p:nvCxnSpPr>
          <p:spPr>
            <a:xfrm flipV="1">
              <a:off x="3875806" y="4021256"/>
              <a:ext cx="1560290" cy="1064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69"/>
            <p:cNvCxnSpPr>
              <a:stCxn id="36" idx="1"/>
              <a:endCxn id="37" idx="5"/>
            </p:cNvCxnSpPr>
            <p:nvPr/>
          </p:nvCxnSpPr>
          <p:spPr>
            <a:xfrm flipH="1" flipV="1">
              <a:off x="3426423" y="3579567"/>
              <a:ext cx="324649" cy="45233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70"/>
            <p:cNvCxnSpPr>
              <a:stCxn id="32" idx="2"/>
              <a:endCxn id="30" idx="6"/>
            </p:cNvCxnSpPr>
            <p:nvPr/>
          </p:nvCxnSpPr>
          <p:spPr>
            <a:xfrm flipH="1">
              <a:off x="2948200" y="4395303"/>
              <a:ext cx="1192758" cy="202017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71"/>
            <p:cNvCxnSpPr>
              <a:stCxn id="40" idx="3"/>
              <a:endCxn id="35" idx="0"/>
            </p:cNvCxnSpPr>
            <p:nvPr/>
          </p:nvCxnSpPr>
          <p:spPr>
            <a:xfrm flipH="1">
              <a:off x="5524296" y="3476595"/>
              <a:ext cx="301865" cy="456461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72"/>
            <p:cNvCxnSpPr>
              <a:stCxn id="31" idx="6"/>
              <a:endCxn id="43" idx="2"/>
            </p:cNvCxnSpPr>
            <p:nvPr/>
          </p:nvCxnSpPr>
          <p:spPr>
            <a:xfrm>
              <a:off x="4316352" y="2437080"/>
              <a:ext cx="687696" cy="14330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6857" y="2418416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1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6833" y="2859928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2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1098" y="3263339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3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5092" y="3861734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4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0728" y="2268257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5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0452" y="4372722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6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1205" y="4123952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7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80728" y="4218081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8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7316" y="3942416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59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9298" y="4453404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60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4963" y="3794498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61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6839" y="3364193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62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6840" y="2718733"/>
              <a:ext cx="289610" cy="217207"/>
            </a:xfrm>
            <a:prstGeom prst="rect">
              <a:avLst/>
            </a:prstGeom>
            <a:noFill/>
          </p:spPr>
        </p:pic>
        <p:pic>
          <p:nvPicPr>
            <p:cNvPr id="63" name="Picture 6" descr="http://img.freeflagicons.com/thumb/fluttering_flag/european_union/european_union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3769" y="2980951"/>
              <a:ext cx="289610" cy="217207"/>
            </a:xfrm>
            <a:prstGeom prst="rect">
              <a:avLst/>
            </a:prstGeom>
            <a:noFill/>
          </p:spPr>
        </p:pic>
      </p:grpSp>
      <p:sp>
        <p:nvSpPr>
          <p:cNvPr id="64" name="CasellaDiTesto 63"/>
          <p:cNvSpPr txBox="1"/>
          <p:nvPr/>
        </p:nvSpPr>
        <p:spPr>
          <a:xfrm>
            <a:off x="3620432" y="6369327"/>
            <a:ext cx="2189664" cy="481434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500" b="1" dirty="0">
                <a:solidFill>
                  <a:srgbClr val="25408F"/>
                </a:solidFill>
                <a:latin typeface="Calibri"/>
              </a:rPr>
              <a:t>www.eudat.eu</a:t>
            </a:r>
          </a:p>
        </p:txBody>
      </p:sp>
    </p:spTree>
    <p:extLst>
      <p:ext uri="{BB962C8B-B14F-4D97-AF65-F5344CB8AC3E}">
        <p14:creationId xmlns:p14="http://schemas.microsoft.com/office/powerpoint/2010/main" xmlns="" val="3853920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0600" y="764704"/>
            <a:ext cx="8915400" cy="72008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it-IT" sz="3400" b="1" dirty="0" err="1"/>
              <a:t>Who</a:t>
            </a:r>
            <a:r>
              <a:rPr lang="it-IT" sz="3400" b="1" dirty="0"/>
              <a:t> </a:t>
            </a:r>
            <a:r>
              <a:rPr lang="it-IT" sz="3400" b="1" dirty="0" err="1"/>
              <a:t>is</a:t>
            </a:r>
            <a:r>
              <a:rPr lang="it-IT" sz="3400" b="1" dirty="0"/>
              <a:t> </a:t>
            </a:r>
            <a:r>
              <a:rPr lang="it-IT" sz="3400" b="1" dirty="0" err="1"/>
              <a:t>behind</a:t>
            </a:r>
            <a:r>
              <a:rPr lang="it-IT" sz="3400" b="1" dirty="0"/>
              <a:t> EUDAT?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52469" y="839340"/>
            <a:ext cx="4172914" cy="1458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500" b="1" dirty="0" err="1"/>
              <a:t>Research</a:t>
            </a:r>
            <a:r>
              <a:rPr lang="it-IT" sz="2500" b="1" dirty="0"/>
              <a:t> </a:t>
            </a:r>
            <a:r>
              <a:rPr lang="it-IT" sz="2500" b="1" dirty="0" err="1"/>
              <a:t>Communities</a:t>
            </a:r>
            <a:r>
              <a:rPr lang="it-IT" sz="2500" b="1" dirty="0"/>
              <a:t> </a:t>
            </a:r>
          </a:p>
          <a:p>
            <a:pPr marL="0" indent="0">
              <a:buNone/>
            </a:pPr>
            <a:r>
              <a:rPr lang="it-IT" sz="2500" b="1" dirty="0"/>
              <a:t>National Data centres</a:t>
            </a:r>
          </a:p>
          <a:p>
            <a:pPr marL="0" indent="0">
              <a:buNone/>
            </a:pPr>
            <a:r>
              <a:rPr lang="it-IT" sz="2500" b="1" dirty="0"/>
              <a:t>Technology providers</a:t>
            </a:r>
            <a:endParaRPr lang="it-IT" sz="2500" dirty="0">
              <a:ea typeface="ＭＳ Ｐゴシック" pitchFamily="34" charset="-128"/>
            </a:endParaRP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615922" y="6453188"/>
            <a:ext cx="674158" cy="228600"/>
          </a:xfrm>
          <a:prstGeom prst="rect">
            <a:avLst/>
          </a:prstGeom>
          <a:noFill/>
        </p:spPr>
        <p:txBody>
          <a:bodyPr/>
          <a:lstStyle/>
          <a:p>
            <a:fld id="{CAD540EA-BB8B-4A30-BA1A-1A880C316DD8}" type="slidenum">
              <a:rPr lang="it-IT" smtClean="0">
                <a:solidFill>
                  <a:prstClr val="white"/>
                </a:solidFill>
              </a:rPr>
              <a:pPr/>
              <a:t>4</a:t>
            </a:fld>
            <a:endParaRPr lang="it-IT" dirty="0" smtClean="0">
              <a:solidFill>
                <a:prstClr val="white"/>
              </a:solidFill>
            </a:endParaRPr>
          </a:p>
        </p:txBody>
      </p:sp>
      <p:sp>
        <p:nvSpPr>
          <p:cNvPr id="7170" name="AutoShape 2" descr="https://confluence.csc.fi/download/attachments/30541439/Trust-it.png?version=1&amp;modificationDate=1365684083104"/>
          <p:cNvSpPr>
            <a:spLocks noChangeAspect="1" noChangeArrowheads="1"/>
          </p:cNvSpPr>
          <p:nvPr/>
        </p:nvSpPr>
        <p:spPr bwMode="auto">
          <a:xfrm>
            <a:off x="-75671" y="-90486"/>
            <a:ext cx="3302000" cy="666751"/>
          </a:xfrm>
          <a:prstGeom prst="rect">
            <a:avLst/>
          </a:prstGeom>
          <a:noFill/>
        </p:spPr>
        <p:txBody>
          <a:bodyPr vert="horz" wrap="square" lIns="95777" tIns="47889" rIns="95777" bIns="47889" numCol="1" anchor="t" anchorCtr="0" compatLnSpc="1">
            <a:prstTxWarp prst="textNoShape">
              <a:avLst/>
            </a:prstTxWarp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2" name="AutoShape 4" descr="https://confluence.csc.fi/download/attachments/30541439/Trust-it.png?version=1&amp;modificationDate=1365684083104"/>
          <p:cNvSpPr>
            <a:spLocks noChangeAspect="1" noChangeArrowheads="1"/>
          </p:cNvSpPr>
          <p:nvPr/>
        </p:nvSpPr>
        <p:spPr bwMode="auto">
          <a:xfrm>
            <a:off x="-75671" y="-319087"/>
            <a:ext cx="3302000" cy="666751"/>
          </a:xfrm>
          <a:prstGeom prst="rect">
            <a:avLst/>
          </a:prstGeom>
          <a:noFill/>
        </p:spPr>
        <p:txBody>
          <a:bodyPr vert="horz" wrap="square" lIns="95777" tIns="47889" rIns="95777" bIns="47889" numCol="1" anchor="t" anchorCtr="0" compatLnSpc="1">
            <a:prstTxWarp prst="textNoShape">
              <a:avLst/>
            </a:prstTxWarp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2" name="Picture 2" descr="C:\Users\lecarpen\AppData\Local\Microsoft\Windows\Temporary Internet Files\Content.Outlook\DNGXOP9K\EUDAT partners-24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577" y="2490349"/>
            <a:ext cx="3685549" cy="4167506"/>
          </a:xfrm>
          <a:prstGeom prst="rect">
            <a:avLst/>
          </a:prstGeom>
          <a:noFill/>
        </p:spPr>
      </p:pic>
      <p:grpSp>
        <p:nvGrpSpPr>
          <p:cNvPr id="63" name="Gruppo 62"/>
          <p:cNvGrpSpPr/>
          <p:nvPr/>
        </p:nvGrpSpPr>
        <p:grpSpPr>
          <a:xfrm>
            <a:off x="4919460" y="1746677"/>
            <a:ext cx="4754389" cy="4872009"/>
            <a:chOff x="3275856" y="1484313"/>
            <a:chExt cx="5699869" cy="4868862"/>
          </a:xfrm>
        </p:grpSpPr>
        <p:pic>
          <p:nvPicPr>
            <p:cNvPr id="64" name="Immagine 26" descr="snic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0288" y="5445125"/>
              <a:ext cx="13430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5" name="Gruppo 64"/>
            <p:cNvGrpSpPr/>
            <p:nvPr/>
          </p:nvGrpSpPr>
          <p:grpSpPr>
            <a:xfrm>
              <a:off x="3275856" y="1484313"/>
              <a:ext cx="5699869" cy="4868862"/>
              <a:chOff x="3275856" y="1484313"/>
              <a:chExt cx="5699869" cy="4868862"/>
            </a:xfrm>
          </p:grpSpPr>
          <p:pic>
            <p:nvPicPr>
              <p:cNvPr id="66" name="Immagine 7" descr="BSC-CNS_0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64297" y="2204864"/>
                <a:ext cx="1947863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Immagine 8" descr="Cerfacs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43888" y="4437063"/>
                <a:ext cx="668337" cy="80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Immagine 9" descr="cern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172450" y="1557338"/>
                <a:ext cx="611188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Immagine 10" descr="CINECA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0418" y="2924944"/>
                <a:ext cx="655638" cy="693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Immagine 11" descr="Cines.jp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93594" y="2654176"/>
                <a:ext cx="982662" cy="55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Immagine 12" descr="CSC.jp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38278" y="3235697"/>
                <a:ext cx="1277938" cy="841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Immagine 13" descr="cuni.jp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703466" y="3329806"/>
                <a:ext cx="604838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Immagine 14" descr="DKRZ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714951" y="2520702"/>
                <a:ext cx="12414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Immagine 15" descr="epcc.jp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795963" y="2060575"/>
                <a:ext cx="1003300" cy="354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Immagine 16" descr="INGV.jp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92950" y="1484313"/>
                <a:ext cx="603250" cy="765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Immagine 17" descr="julich.jp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444506" y="4092178"/>
                <a:ext cx="1439862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Immagine 18" descr="KIT.jp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795963" y="1484313"/>
                <a:ext cx="868362" cy="41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Immagine 19" descr="maatg.jp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946726" y="4679801"/>
                <a:ext cx="1009650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Immagine 20" descr="Max-Planck.jpg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172450" y="2349500"/>
                <a:ext cx="681038" cy="681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Immagine 21" descr="Max-Planck-Institut.jpg"/>
              <p:cNvPicPr>
                <a:picLocks noChangeAspect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427984" y="4076750"/>
                <a:ext cx="1374775" cy="360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Immagine 22" descr="poznan.jpg"/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084888" y="5084763"/>
                <a:ext cx="1201737" cy="48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Immagine 23" descr="redIRIS.jpg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7451725" y="3213100"/>
                <a:ext cx="1524000" cy="423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Immagine 24" descr="rzg.jpg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8101013" y="3789363"/>
                <a:ext cx="860425" cy="57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Immagine 25" descr="SandT.jpg"/>
              <p:cNvPicPr>
                <a:picLocks noChangeAspect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427538" y="4621634"/>
                <a:ext cx="1922462" cy="46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Immagine 27" descr="SURF_SARA_small.gif"/>
              <p:cNvPicPr>
                <a:picLocks noChangeAspect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732588" y="5949950"/>
                <a:ext cx="8286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Immagine 28" descr="UCL.jpg"/>
              <p:cNvPicPr>
                <a:picLocks noChangeAspect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7667625" y="5876925"/>
                <a:ext cx="1144588" cy="392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Immagine 29" descr="umwelt.jpg"/>
              <p:cNvPicPr>
                <a:picLocks noChangeAspect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140200" y="5300663"/>
                <a:ext cx="1612900" cy="328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Immagine 30" descr="Uninett.jpg"/>
              <p:cNvPicPr>
                <a:picLocks noChangeAspect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292725" y="5876925"/>
                <a:ext cx="110490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Immagine 31" descr="universitat-tubingen.jpg"/>
              <p:cNvPicPr>
                <a:picLocks noChangeAspect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3923928" y="1541585"/>
                <a:ext cx="1336675" cy="404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6" descr="Trust-it_payoff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275856" y="5805264"/>
                <a:ext cx="1800200" cy="39379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4219062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9730" y="1484784"/>
            <a:ext cx="9606273" cy="64807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500" b="1" dirty="0"/>
              <a:t>EPOS</a:t>
            </a:r>
            <a:r>
              <a:rPr lang="en-GB" sz="2500" dirty="0"/>
              <a:t>: European Plate Observatory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Research communities involved</a:t>
            </a:r>
            <a:endParaRPr lang="en-GB" b="1" dirty="0"/>
          </a:p>
        </p:txBody>
      </p:sp>
      <p:pic>
        <p:nvPicPr>
          <p:cNvPr id="11" name="Picture 2" descr="http://openlandscapes.zalf.de/ImagesWiki/EPO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3276" y="1492450"/>
            <a:ext cx="1355762" cy="552872"/>
          </a:xfrm>
          <a:prstGeom prst="rect">
            <a:avLst/>
          </a:prstGeom>
          <a:noFill/>
        </p:spPr>
      </p:pic>
      <p:pic>
        <p:nvPicPr>
          <p:cNvPr id="12" name="Picture 6" descr="Home">
            <a:hlinkClick r:id="rId4" tooltip="Clarin home pa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549" y="2940477"/>
            <a:ext cx="1912255" cy="3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t2.gstatic.com/images?q=tbn:ANd9GcTukFhl_T7BzMe8XDTabnUEsDElAQyI7AUzWjcx--bfDDEW_SwPZ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785" y="3530177"/>
            <a:ext cx="1560174" cy="938286"/>
          </a:xfrm>
          <a:prstGeom prst="rect">
            <a:avLst/>
          </a:prstGeom>
          <a:noFill/>
        </p:spPr>
      </p:pic>
      <p:pic>
        <p:nvPicPr>
          <p:cNvPr id="14" name="Picture 2" descr="C:\Users\rmb\Documents\EPCC\Projects\EUDAT\presentations\img_heade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550" y="4593608"/>
            <a:ext cx="1896787" cy="7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VPH-NoE 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9917" y="4797152"/>
            <a:ext cx="1845378" cy="8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7786" y="6109561"/>
            <a:ext cx="2410264" cy="5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272482" y="2292399"/>
            <a:ext cx="9606273" cy="648072"/>
          </a:xfrm>
          <a:prstGeom prst="rect">
            <a:avLst/>
          </a:prstGeom>
        </p:spPr>
        <p:txBody>
          <a:bodyPr vert="horz" lIns="95777" tIns="47889" rIns="95777" bIns="4788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GB" sz="2500" b="1" dirty="0"/>
              <a:t>CLARIN</a:t>
            </a:r>
            <a:r>
              <a:rPr lang="en-GB" sz="2500" dirty="0"/>
              <a:t>: Common Language Resources and Technology Infrastructure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0491" y="3266986"/>
            <a:ext cx="8848256" cy="561885"/>
          </a:xfrm>
          <a:prstGeom prst="rect">
            <a:avLst/>
          </a:prstGeom>
        </p:spPr>
        <p:txBody>
          <a:bodyPr vert="horz" lIns="95777" tIns="47889" rIns="95777" bIns="47889" rtlCol="0">
            <a:normAutofit/>
          </a:bodyPr>
          <a:lstStyle>
            <a:lvl1pPr inden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sz="2800" b="1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57765" eaLnBrk="1" fontAlgn="auto" hangingPunct="1">
              <a:spcAft>
                <a:spcPts val="0"/>
              </a:spcAft>
            </a:pPr>
            <a:r>
              <a:rPr lang="en-GB" sz="2500" dirty="0"/>
              <a:t>ENES: </a:t>
            </a:r>
            <a:r>
              <a:rPr lang="en-GB" sz="2500" b="0" dirty="0"/>
              <a:t>Service for Climate Modelling in Europe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4242" y="4131082"/>
            <a:ext cx="7727949" cy="494751"/>
          </a:xfrm>
          <a:prstGeom prst="rect">
            <a:avLst/>
          </a:prstGeom>
        </p:spPr>
        <p:txBody>
          <a:bodyPr vert="horz" lIns="95777" tIns="47889" rIns="95777" bIns="47889" rtlCol="0">
            <a:noAutofit/>
          </a:bodyPr>
          <a:lstStyle>
            <a:defPPr>
              <a:defRPr lang="es-ES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57765" eaLnBrk="1" fontAlgn="auto" hangingPunct="1">
              <a:spcAft>
                <a:spcPts val="0"/>
              </a:spcAft>
            </a:pPr>
            <a:r>
              <a:rPr lang="en-GB" dirty="0" err="1"/>
              <a:t>LifeWatch</a:t>
            </a:r>
            <a:r>
              <a:rPr lang="en-GB" dirty="0"/>
              <a:t>: </a:t>
            </a:r>
            <a:r>
              <a:rPr lang="en-GB" b="0" dirty="0"/>
              <a:t>Biodiversity Data and Observatories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4237" y="5022486"/>
            <a:ext cx="6265118" cy="494751"/>
          </a:xfrm>
          <a:prstGeom prst="rect">
            <a:avLst/>
          </a:prstGeom>
        </p:spPr>
        <p:txBody>
          <a:bodyPr vert="horz" lIns="95777" tIns="47889" rIns="95777" bIns="47889" rtlCol="0">
            <a:noAutofit/>
          </a:bodyPr>
          <a:lstStyle>
            <a:defPPr>
              <a:defRPr lang="es-ES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57765" eaLnBrk="1" fontAlgn="auto" hangingPunct="1">
              <a:spcAft>
                <a:spcPts val="0"/>
              </a:spcAft>
            </a:pPr>
            <a:r>
              <a:rPr lang="en-GB" dirty="0"/>
              <a:t>VPH: </a:t>
            </a:r>
            <a:r>
              <a:rPr lang="en-GB" b="0" dirty="0"/>
              <a:t>The Virtual Physiological Human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2483" y="5733261"/>
            <a:ext cx="9436959" cy="494751"/>
          </a:xfrm>
          <a:prstGeom prst="rect">
            <a:avLst/>
          </a:prstGeom>
        </p:spPr>
        <p:txBody>
          <a:bodyPr vert="horz" lIns="95777" tIns="47889" rIns="95777" bIns="47889" rtlCol="0">
            <a:noAutofit/>
          </a:bodyPr>
          <a:lstStyle>
            <a:defPPr>
              <a:defRPr lang="es-ES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25408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57765" eaLnBrk="1" fontAlgn="auto" hangingPunct="1">
              <a:spcAft>
                <a:spcPts val="0"/>
              </a:spcAft>
            </a:pPr>
            <a:r>
              <a:rPr lang="en-GB" dirty="0"/>
              <a:t>INCF: </a:t>
            </a:r>
            <a:r>
              <a:rPr lang="en-GB" b="0" dirty="0"/>
              <a:t>International </a:t>
            </a:r>
            <a:r>
              <a:rPr lang="en-GB" b="0" dirty="0" err="1"/>
              <a:t>Neuroinformatics</a:t>
            </a:r>
            <a:r>
              <a:rPr lang="en-GB" b="0" dirty="0"/>
              <a:t> Coordinating Facility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20432" y="6369327"/>
            <a:ext cx="2189664" cy="481434"/>
          </a:xfrm>
          <a:prstGeom prst="rect">
            <a:avLst/>
          </a:prstGeom>
          <a:noFill/>
        </p:spPr>
        <p:txBody>
          <a:bodyPr wrap="none" lIns="95777" tIns="47889" rIns="95777" bIns="47889" rtlCol="0">
            <a:spAutoFit/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500" b="1" dirty="0">
                <a:solidFill>
                  <a:srgbClr val="25408F"/>
                </a:solidFill>
                <a:latin typeface="Calibri"/>
              </a:rPr>
              <a:t>www.eudat.eu</a:t>
            </a:r>
          </a:p>
        </p:txBody>
      </p:sp>
    </p:spTree>
    <p:extLst>
      <p:ext uri="{BB962C8B-B14F-4D97-AF65-F5344CB8AC3E}">
        <p14:creationId xmlns:p14="http://schemas.microsoft.com/office/powerpoint/2010/main" xmlns="" val="2003184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BBMRI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192" y="3284985"/>
            <a:ext cx="1388168" cy="61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559" y="3789045"/>
            <a:ext cx="702078" cy="661977"/>
          </a:xfrm>
          <a:prstGeom prst="rect">
            <a:avLst/>
          </a:prstGeom>
        </p:spPr>
      </p:pic>
      <p:pic>
        <p:nvPicPr>
          <p:cNvPr id="9" name="Picture 8" descr="http://ung.in.ua/upload/user_files/Infrastructure/Biomedical/ELIXI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506" y="5301214"/>
            <a:ext cx="936104" cy="652073"/>
          </a:xfrm>
          <a:prstGeom prst="rect">
            <a:avLst/>
          </a:prstGeom>
          <a:noFill/>
        </p:spPr>
      </p:pic>
      <p:pic>
        <p:nvPicPr>
          <p:cNvPr id="10" name="Picture 16" descr="http://t2.gstatic.com/images?q=tbn:ANd9GcSdSykiNl0Dakf7orGxOe6xlUrbNxDpxhwnKDgbzLeQvv6TnHf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5339" y="4869162"/>
            <a:ext cx="1638182" cy="343342"/>
          </a:xfrm>
          <a:prstGeom prst="rect">
            <a:avLst/>
          </a:prstGeom>
          <a:noFill/>
        </p:spPr>
      </p:pic>
      <p:pic>
        <p:nvPicPr>
          <p:cNvPr id="13" name="Picture 18" descr="emso logo final CMY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4055" y="3140970"/>
            <a:ext cx="1519363" cy="4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lcg-archive.web.cern.ch/lcg-archive/logos/WLCG-Logo-Comp2L-W-M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1141" y="4365110"/>
            <a:ext cx="858095" cy="643733"/>
          </a:xfrm>
          <a:prstGeom prst="rect">
            <a:avLst/>
          </a:prstGeom>
          <a:noFill/>
        </p:spPr>
      </p:pic>
      <p:pic>
        <p:nvPicPr>
          <p:cNvPr id="16" name="Picture 2" descr="logo -- Dixa-fp7">
            <a:hlinkClick r:id="rId10" tooltip="Homepag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65037" y="4221093"/>
            <a:ext cx="624069" cy="462909"/>
          </a:xfrm>
          <a:prstGeom prst="rect">
            <a:avLst/>
          </a:prstGeom>
          <a:noFill/>
        </p:spPr>
      </p:pic>
      <p:pic>
        <p:nvPicPr>
          <p:cNvPr id="17" name="Picture 2" descr="http://www.pan-data.eu/imagesGHD/b/bd/Pandata-europ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6855" y="4653142"/>
            <a:ext cx="1092121" cy="297643"/>
          </a:xfrm>
          <a:prstGeom prst="rect">
            <a:avLst/>
          </a:prstGeom>
          <a:noFill/>
        </p:spPr>
      </p:pic>
      <p:pic>
        <p:nvPicPr>
          <p:cNvPr id="20" name="Picture 2" descr="http://t2.gstatic.com/images?q=tbn:ANd9GcSJO65yuqSQgpR_5G0r9VUZx8mvQ49xmetPL566aqdBzEEWJ7l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41399" y="4149086"/>
            <a:ext cx="1173220" cy="536177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hQWFRUVGBoVGBYXFxgbHhoaHBwYGhoaGBocHCYgGhwnHBobIS8gIycpLS0tGB4xNTAqNScrLCkBCQoKDgwOGg8PGCkkHx8sLCwqKikpLCksLCo0KSwsLC0sMC01LCwpLikpKikqNSosLyksKSktLCwqKiw0LC0sLv/AABEIAM0A9QMBIgACEQEDEQH/xAAcAAACAwEBAQEAAAAAAAAAAAAABgQFBwMCAQj/xABQEAACAQIDAwcHBQkPBAMAAAABAgMAEQQSIQUGMQcTIkFRYXEyNHOBkbGyFBdTcqEWIzM1UsHCw9IkQkNUYmOCg5KTlNHh8PEVJaLidLPj/8QAGQEBAAMBAQAAAAAAAAAAAAAAAAEDBAIF/8QAMhEAAgIBAgMFBQgDAAAAAAAAAAECAxEhMQQSQRMyUYHwYXGRodEFFCIjMzRCscHh8f/aAAwDAQACEQMRAD8A3GiiigCiiigCiiigCsbl30xgYjn24nqTt+rWyUmvyX4cknnZtTfin7FAVOz+VBkjVZIjI44uZAubU9QTT/SpScq631w5t3SA/ZlHvplwW7uGgjSMpG1tA0ioWYk3421OtSJt3cM6kNBFY/yFHsIFx6qZQPmw9vxYtM8ROmjKdGU94/ONKsqzLkzNsXKoOnNt/wCLqB7z7a02gCsc302rJLi5Vdjljcoq30AGl7dp43762Os55UdnIrRSqtnkLBiOvKFsSO3qv4VKBUbF37xGHj5sZZFB05zMSo7AQeHdU/50MR9FF7H/AGqdN0NmRw4SLItjIiSMessygm59wq6oDMfnQxH0UXsf9qj50MR9FF7H/arTqKgGQ7Z37xGITJpEOvm8wLdxN727hUbYe9k+FJyNnU/vHLEX7RrofCtB3/2XHJhHkYdOIZkI6rkAjvB7O4VTcmGyoyrzkXkVzGp6gMqk2Hab2v2eu8ghJypTg9KGIjsBYfbc+6nTdveaPGISgKstgyHiL8CD1g2OvdVpPArqVdQynQgi4PqNZtyY6YqUdXNn7HS1AabRRRUAKKKKAKKKKAKKKKAKKKKAxfau9eImlL866C5yqjMoUdQsCLnvpj2RymlIgs6NI40zqVFx1X76qd/9jxwYkc2CBIvOEdQJYg5ewaXtT/g9y8JGgXmUe3751BY95NqkFF86kX0EntWj51IvoJPatMMu7ODUEtBCAOJKqKgfJtm3tzUP91p7ctVyshDvNL3sFb86kX0EntWj51IvoJPatMMe7ODYArh4SDwIRTXv7lMJ/Fov7ArvKYFv51IvoJPatWmxt/8AD4hwnSjdtAHAsT2BgSL+NqsPuUwn8Wi/sCkPlF2JFh3iMKZM4e4XhdctiB1ceruqQOeJhRWmV7B2IaNzqdfJA67Bx1dRFXOFmLorEEEgEg9XdVVigXghZrDOEDNYEjMBYg9XTy1MwLFXeNmLWs6km5Ktx9jA+0Vir/BY10/6/qgIHJv59L6N/jStNrMeTXz2X0b/ABpTdvrvB8lw5ym0kl0Tu7W9Q+0itoGAGkLlW8nD/Wf3LXfk23gzxnDuelGLpfrTs/ok+wjsrhyreTh/rP7loBp2JOFwmHv1xRgAAkk5BwA1NS/lZ+ie39D3Zr1U7NiPyTDta4OHRdBci6ob2sbjTWwPAaV55lfpI/C639nN3rJZbKMsAl7wbZ5rCSzR6sosLjgxIXUHsJvY9lZLHvHiVk5wTyZr3uWJHgVOhHda1bD8kWZZM6/e5QFynrFj0j2E38bKPVl+zdgRvtI4Zi3NrJIvHUhAxAJt121t9laYPKywWW2OUTn8M8JhKs65S2fQHS5tbh66uuS3zaT0p+BKl72bEgTBTMkMSsqaMI1BGo4G16X9zdsnD4N8iZ5JMRzaKTYX5tTdiASAADwBJNh110DSKzLky87l9G3xpTJutve2Ik5qVY8zJziPExKsoEbEEHgcssbCxNw3UQRS3yZedy+jb40qAabRRRQBRRRQBRRRQBRRRQBRRRQGZcqPnMXov0mqy5T9+pcAsccCjnJQxzsLhQthoOBa569Bbgb1XcqQ/dER6ub9zN/nThvRu3FtDD822XWzJJa5S/FksRqR324XBAsZAkbn70SYyC+JlEjRyNnBCiysq82cqra184Btxv3UwZ4v5v2f/nX3YnJXhMLKsqNOWXheSwPaCEC5getTcHrFMcmw4Df72uvZp7LcK82/hZzm5Ra18QQN1lb74R+DJ6PZfW5Gg7uqp+2duQ4WPnJ5Ai3sL3JY9iqLlj3AVNjSwA7BakXewf8AcUz3tzH3rjqcz86EtqGP3gNl6XNl7dda6a+zgo5Bf7G31wuJk5uNyslriORGjYjtUMBm9VLPKxxw/hJ+rpcxplEeGtZpS8ATIrADE865kIuAAObyoQujXvayg0x8rHHD+Ev6urwOmCgD4ZFbg0aj/wARwrvhsAiEkAljxZiST6z7q87K/ARejT4RUquHCLfNjUGY8mvnsvo3+NK68oexpyzYmRk5tSERQWuAT1jKBcnU6+21c+TXz2X0bfGlMvKR5i31099dgSdzNjTyy87h2RWhZSc5YXvfTRToQCD40w8qnkYf6z+5a+clPk4jxj9z195VfIw/1n9y0A2bu+aYf0MfwLU90BFiAQeo1A3d80w/oY/gWrGoB4iiCqFUWA0A7KzXYv47f0s/uetNrMti/jt/Sz+56JYA575j9wz/AFPzilXcjYwxOCkUsyMs+dHW11bm1F7HQggkEHqPUbENW+XmM/1D7xWb7vY/HRxsMIrlC12yxh+lYdZU9VtKkGg7v7pDDvzskplkyc2rZcoVLg2UXJ/erqSdFAFhSnyY+dy+jPxpXmXau1mBUpLZhbSEDj35dPGmPcHdd8KjvKLSSWGXjlUdRI0uSfsFANlFFFQAooooAooooAooooAooooCi3t3YGMjAByyJcox4a8VPcbDwsPApke621IxkR3CjQBZ7D1DMLeytQqDtPbUOHAM0ipfgDck+AFyfZQGf/8AQNrfSS/4j/3rlil2phF513kyjiTIJAPEEnTvtWk7O2pFOueFw68LjqPYRxB8art9PMZ/qfnFSD1upt75XhxIQAwJRwOGYWNx3EEH11K2zsKHFx83iIw63uOIKntVhYqfA1lm72xMZNGzYZyqhrECVk6VgeA46Ea1a/cltP6Vv8Q9AN+xdx8LhZOdjQtJawkkdnYA9SlicvqpZ5WPKw/hJ+rqN9yW0/pW/wAQ/wDnVBvFhsVGVTFlyQCUzPnFja+VrnsGnhQGq4TH5YYwANEQFjewOVTYAAkm1j1DUa1Ih2gSdbEXAzAMLEmwuGHC+lwTUbD7OzRRkWIKISpJGuRRcEcNANLHh1dfSDBEOFyZVNmJDFrlSCoJNiO3hrbjWOTtU/Z68v8AIEbk189l9G3xpTLykeYt9dPfSzya+ey+jf40pm5SPMW+unvrYBY5P94IMMJuefJnKZeixvbNfyQe0Vz373ijxbRJh7uFvrYi7NlACgi/V2ddctzN3IcSkzTlwI8p6JtoQxN9D2U0bI2FBh3DRxZnzFVLszENYkgG2QMBf7Rm41XOyMHqC7+Vpg8IhmawjREPXchQLKOsm1K03KsoPQw5I6i0gB9gU++vPKhiM0WGIPRYs32Lb7GPtpi3d2FhxhoTzMZLRozEopJJUEkki/E12tVkC03Kwf4uP73/ANK5cn+Akmxb4tx0emb9RdzqF7gCfaKZtsxJGyKkUYzA6iJDr4ZeHh9tcoNryqVBIsWCgKFtxtxGnqH2deKzjq4TcGnoME3fLzGf6h94ql5LfNpfSn4Eq6308xn+p+cUubgX+QYnLxzvb+7WtknyxbAzYjbv5AXLe2d3yqSOOXQlvECvsG3OllkCgXAzo+ZQTwDaC1+2oGBmjWbM5AVYU5u/C1he3fe/fxrhhHV4ZUUffJpDlQcVFwbkdQGteV94sznm8dPd9Xt1A2UV8Ffa9YBRRRQBRRRQBRRRQBRRRQBWS8oqOMaxe+UquTsygC9v6Wb21rVJXKmP3PF6X9B6ATN3Nn4uUv8AJC62tnKuUHXYE3Fzx0q3n3X2o6lXZ2U8VM9wfEFrGmjdSVhhcPHGEUtHnLkcTexsotc8OJ66YNn4gvGC3lC6sOxgbH7RXCsTlygzzcfa8mFxBwkyZRI+oPFXIFvEEAD1g1pM06opZ2CqouWYgAAdZJ0ArNds/jtPSQ/ClUXLPtSYYvmeccQGKNjHc5S2Z9SOs3A9gqwGo7sbzpjkkkjVgiStErHhIFA6a6cDfh3UqcrHHD/Vk/V1m0SLKMOFCFnRERSYblgShAzyqTdweIHGw0F60blSUgYYMbkJJc2AufvdzYaCgH7Zn4GP6i/CKk1G2Z+Bj+ovwivWIxscfluq+JArltJZYM23ClEe0JEc5SRJGL/lB1NvHon2Uz8pHmLfXT31A2/uXHi5DLhpUDnV14gn8rTVT6jf3rO3dy58NCZZJEZQQLKXJ1NhxUCpTUtUwXnJhCHjxKng2Qe0PTPNgXQZmYKELvmzAKM18zG63HEnjpfjS5yU+TiPGP3PVjymzFcGADYNKqnvFma3tUeyq51Rm8sCvvzvBDiBCkBJEWYE5SBqFAy316qutmcpGHjhjjMcpKIqEgJa6qAbdPhpXTdLdHDPhElkj5x3BY3LdRIsACBwFe8Fs7Z7I7ywRwpHa7O5C2OguSQAb++pdkIyUOr2ByxXKHg5PLhmPVwUadmknCuMW/GBU3EEw9nu5yps+ycCJY0XDK6yBSHVmIIbgVsekOu96tvuJwf0C+1v86rSpsk3hNrfQCnvPygxz4dooo3BewLPlFgCCbWJudLUxcn2zGhwgzixkYyWPEAgAX9S39dfTsXCwvdII1Km2dlZ+lYHorfsI1uKtMPtK54hluASAVIzGw0JNxfv0rp3Qzyg8tscg3ifKL3ysodQe1b2K+o16j2U2a7yE63sgEYJ/lW1b21Y0VHYQ8Pm8fDYBRRRVwCiiigCiiigCiiigCiiigCkvlT82i9L+g9OlJfKn5tF6X9B6Am7Bj/7fhnzZDGl81idDcMLDuPtAqx2LNYlWDB2uxLWsxWyMVHV+9OvbXHdGMNs+FTwMdj4G9doIJSYgygc0bFy3lDVTYDtFjrbWstkXGxSXrp5aARt45BHtlXfoqHha5/JsoJ8ND7K0uSJXWzAMp6iAQevhwNUe9W6CYwA5skiiwa1wRxysOsX9lzSl82GJ6pYva/7NawaNFgY1tljRbaiygW8LCkLlY44fwk/V1G+bHE/Sxe1/wBmqTeTdiXB5OdZWz5rZSxtly3vcD8oUBrEGIyYVX/JiDexQaq8HhmeXKGswUPJJYFizAEKCQcqi/V2VbbPjD4aNTwaJQfAqKqvkjxtc86DlCF4lDB1GgJHFWtYXrBxSfNFtaev9fNdQcVzFJZi13ieyMABfKQCNOIa/CjlH8xb66e+u2CwRuFRJGQNmAksig9p0zOfsrjykeYt9dPfU8HFpNv09dfb4eQKrkp8nEeMfuep3Kh5onpl+CSqfk12nFCJ+dkSO5S2dgt7Z72udeNd+Ubb0MsMccUiyHPnORgQAFYakd7fYa3Aud3p2TZcbICWykCwvxci/qvekjfbGCLBOkyseddQiklempzF79ygg9pda0fdCApgoA2hyBv7V29xqxxWBjlA5xEcDUZlDW8Lis06Oa2NmdugM23d2hnwuHkgDKkaBANTkZNGBPXc9K54hh4U/Rbw4cqpaaJSQCQZE0uOHGs3xUUmOxjYeLLHGrOFQDKihTYsVUasfz9gq6TkoFtcRr3R/wDvSqjs5ylnvdAMuJx+FY3GIgBPEGRCD1XtmBvbS4PVXKHHwBxfEYfJx6Mir0gejcFjcDx49VUHzUj+MH+7H7dffmpH8YP92P26sdMG8gYtq744aBM+dZdQMsToza31tm4aVAwHKNBLKkaxyguwUEhLXOmtmpd2xyavFHmhdpmuBkChdNbm5b/d6ibA3TxSYqF3gYKsikm66AHU+VVoNYoooqAFFFFAFFFFAFFFFAFFFFAFUO+mxGxWFKpq6EOo7SLgj1gn12q+ooDKNk78z4OMQNEpyXAD5lZdb2Pr7qmnlWl+hj/ttWkNGDxAPiK88wv5I9gqQZx860v0Mf8AaavvzrS/Qx/22q/bbTm5UJpxBUXH+Y7/AG9/bC7VYuquE6TAZQouLm1z2eHHw6/PX2jS3jUnBD2Dyjxzuscqc0zGysGzKSeAOgIv66sN9N3Di4QEtzkZzLfgb6Fb9V9Ne0Ck/lLwqR4iMooUslzlFrkMbHTr761BeAr0CDLsLtLamHQRLHLlTQXhL2HYGANx6zXX7pdq/RSf4dv2aYdsyH5YLSW1XW56HC4Pv9etR4OUhX2k+AETLYuglLDykUsSUtouhsb9mmumaq/tJSWO68Apvul2r9FJ/hm/Zqv27trHSwlcSjLHcEkwlNQdOlbtpz3VcmV7vfo8LnpG46Qv/wA6195SPMW+unvqeHu7aHPjAEvdDdNcaJC0jJkKjQA3vm7fCmzZ/JlAjhpHeUDXKQAD9a2pHdeqDcDeGDCibnny5ymXos17Zr+SD2im75wMF9Kf7uT9mtAEPe/lKOKYYLCho1kcwyyOBmtmyEIATpa/eeAAq73L35keSDCmELGE5tX/AHQW6C9EnNAq3OXUkj81J+P3UwTSmWHaDIS5k6eGdrEtmFrW4Htq72I+CwWIfELLzxs3Nxph2jKlv5bNqMpK69t6Albn/jaXxn+Krr50YHxZwsKM5HODnCQFLRqzEL1tqtr6d16quTjCvJipcQRZQGBPVndg1h4C/tHbU7HckkEmKbELLJBdg6rCQLPe7MGYGxLagCwFu/SJLK0BbuZmObnnHcI9PZf31abGxrSK2fijFc1rXtbW3Ua5DdmCwBUk2sWvYk9pC2W/XoAO6rKGEIoVQABwAFqxU02QnlvT3t5+OwPdFFFbQFFFFAFFFFAFFFFAFFFFAFFFFAFFFFAFFFFAUB3bYeRIF77G58Tf7B9te8Nu+wdWZwxUg3sQdDexN9fXr31eUVjXA0p5x82TkzPlUH3+I/zZ+I1pSG4B7qWt+t12xcStFbnY72B0zA2ut+o6Ai+nHtvSlh9rbWhURiOUhBlF4M2g4DNl19prYQXrbFnZ7ujDMbs2htc6njrWbYDfGZ9o86wbm5iISmXURNZF1tcsoCtfrIPUbU4fdHtb6KT/AAx/Zo+6Ta/0Uv8Ahz+zWWjhIU5xrnfIL7Z+yJ0lRshFmFzcWtex6+Fr1K5SPMW+unvpX+6Pa30Un+GP7NV23ts4+SEriUdY7i5aHIL306WUdddcPw0aE1FvXxBN3F3ZhxYl53N0CtsrW45r39lNPza4T+c/t/6VU8kp6OI8Y/c9SOU7as0Ig5mR483OXym17c3a/tPtq6c+VZIbwsk75tcJ/Of2/wDSvcXJxgwblXbuLm32WrzycY+SbCs0rs7c6wuxubZU0+001VMZcyyFqcsLhUjQJGoVRwVRYCutFFSSFFFFAFU+M3wwkTFXnQMNCBdrHsOUGxqPv3j2hwMrISGOVARxGZgpI77E1lm7G7b42UxowQKMzMRewvYWHWT2acDVFlri1GK1OJSw8I2nAbVinGaGRJB15WBt4jiPXUqlXdHctsDLI3OCRXVVHRKkEEnUXItr201VbFtrVHS9oUUUV0SFFFFAFFFFAFFFFAFFFFAFFeJZQoJY2A4k1SYjejW0aX7z1+AGtUXcRXT32C+opd+6OVfLiFvBl+03q02dtdJtBo35J/N21XVxlNkuVPXwegwTqKKqNo7wrGSqjOw462A9fXV1t0Ko803gFvRS5/1+e1+aGXtyv771Kh3kVkY5bOovlJ0PgazR4+mWmce9E4LmlPlOP7gb68fxVd7I2qZs11y5bdd+N+7uqh5Uz/29vSR/FWquyNsVOOzIKrkgbo4nxj9z084/a0MFuelSPNe2ZgL2te1/Ee2kHkabo4nxj90ldeV3hhv639XU2S5YtkN4Q+YHaMcy5onWRQbXUgi+mmniPbUM7z4XNk+URZr5cucXzXta3bfSqHkq8zb0zfDHWbbQmyYuRuOWd2t22kJt9lVSuain4nLlhG7YnFpGuaRlRRxZiAPaao5d/wDAqbc+D9VXYe0KRSFg9iYzashmkayXNna+UfyY167f8m9MkXJLBl6U0pbtGQD2EH307SctYrT2jLewy7O3pws5yxTIzHgpupPgrAE1YYrFpEheRgirxZjYDq1PjWL71bpSYF1uc8beS4FtRrZh1N19/ts4brYt9pYCbDSuQ6ZV5y1yVJzKTrqeiRfw66RtbfK1qFJ7HTf7eDDy4J0injdiyEKrAnRgToKX+TPakUEsxmkSMFFALEC5ueF6+7z8nwwmHaYTF7FRlKAeUQOOY9tVm6G64xryKZDHkUNcLmvckdoqmTn2ibWpy88xrmG27h5FdkmjZYxd2DAhRqbsergfZXzB7w4aVwkc8bsbkKrAnTjpS1HuiMDgsbaQyc5C3Fctsqv3m/lfZWabN2m8D54jZ8rKD2Zha47+yrZXShjKOnLG5te096cLh2yyzKrfki7EeIUEj1172RvFBis3MSBytrizAi97aMB2VneyOTGeYZ53EObWxBd9ethcWPiSe2rqHZY2NFNOZOdMgVEUrl6d2Iv0jpa5PcDUqye7WEMsdsVjEiXNI6ovaxAHtNUkm/8AgVNufB8EkI9oW1ZtgMDidq4g5nvbVnbyYweAVRw7lHGxv1mnXDclWGC9N5XbrN1UeoAfnNFZOesVp7RlvYv8BvZhJjaOdCTwUnKT4BrE1bVm+3uSzKhfCuzEC/NvYk/VYAa9xHrqJuDvm8cqYeZi0bkKhbijHQC/5JOlurTvqVa08TQ5saM1OiiirzsKKKKAp9v4WWTKqLdeJ1A16uJqTsnZoiQadMjpHrv2X7BXfGY5Ilu58B1nwFUj7wSyG0KfZmP+QrzbZUU3OyTbk+m/w8CRiZQRY6ik/aAEOIJjOikMLdXaP99tT/8ApmJl8t8o7C35l0qr2lguafJe+gN7W43rFx907IKXZtYe73+AQzbcxpjiJGhbojuvxPsqt3c2aGvIwvY2UH7T/vvr1vUdI/6X6NWOwx94TwPvNacdrxuJbQWny+o6E+lvePZoW0iiwJswHb1GmSq/bw+8P6veK1cbVGymWeiygiv3U/hP6P6VVvKwf+3N6SP4qst1P4T+j+lVRywvbZjH+cj+Kufs79vHz/thlTyKtdcV4xe6SpPK7ww39b+rqv5Cpbri/GL3SVYcrvDDf1v6utN/cZxPYsuSrzNvTN8MdZvjYg2MdTwbEMp8DIR+etI5KvM29M3wx1nc3n5/+Sf/ALazT7kTh7I3KCBUUKgCqoCgDgANABXSiitxaJ3KmP3EPSp7nqp5IuOJ/qv1lW3Kn5kPSp7mqp5IuOJ/qv1lZX+siv8AkX3KV+L3+tH8YpZ5JPw0/o1+I0zcpX4vf60fxilnkk/DT+jX4jSX6y9eIfeHvenzLE+hk+E1lW4GFWTHxBhcLme3eqkr7DY+qtV3p8yxPoZPhNZhyb/jCP6r/CaW/qREt0bHVVt/dyLGKqzZrIcwytbW1tdKtaqd495I8HFnk1J0RBxY/mA6z1ewHRLGNdjt+09bB3ciwassOaznMcxueFuPZ/mak43asMP4WVE+swH2E61lOJ3px+Pk5uLMAf4OG4sP5T8bd5IFWOzuSmZ+lPKqX4hQXb1nQX9tUK1vSETnm8EMe0eUzCRg82WmbsVSB62a32XrLUxGfEB7Zc0oew6rvew8L1qeB5MsJHqweU/y209i2+29ZljIwuMdVAAWdgAOAAkIAHqqq7n0cjmWepvNFFFbi0KKKKAUt4JCZyCdAAB3CwPvNM+FwyxqFQWHv7z21B2zsbnekujjTXgR2H/Oq2F8XEMoUkDhcBvYRXjR5uGvnKcW1LZpZ8vXgSM1J228SHmYrqAAL9tuyrA4PFTaSNkXrGg+wcfWa57U3fKheaBaws3bft/47K542VvEV/hg0lrru/IInbx4bNEGH7w39XA/m9led2sYCnNnityPA6+/81fdiiY3EwOXLYBgP+Tp21FxmwHRs8B7wL2I8D1j/etdvn51xVcXqsNdQMVUm82MAQRjixBPcB/r7jUf5ZjOGU37co9/CuUuxXEbyynpWuBe5v2k/mqeI4mV1bjXB7atrGF1BI3U/hP6P6VKPLlvFCmD+Slxz7sjhBqQqtqzfkjTS/Hq4Gm7dT+E/o/pV+auUrFyHa2N52+YTuBf8gaR+rIFtWn7O/bx8/7YZonITvLBFLNBK4SScx80DwYqHut+AbUWB49WtNvK7ww39b+rr81R4xgQVJDA3BHEEagjvvX6W5RsDPNFhCIndwrFwiM1mIjvfKDbW/srTd3GcS2LHkq8zb0zfDHWdzefn/5J/wDtrSeTTBvHhGWRGQ86xs6lTbKmtiOFIcuxMR8tLcxNl+UFr829rc5e97WtbW9Z5p8kTh7I2miiitpaJ3Kn5kPSp7mqp5IuOJ/qv1lXnKVhHkwYWNGducU2RSxtZtbAVV8lmz5YjiOdjeO/N2zoy3tzl7XAvxHtrM1+civ+RbcpX4vf60fxilnkk/DT+jX4jTXyhYZ5MC6xqztmToqpY6ML6DWl3ku2bLFNMZIpEBRQC6Mt+keFwL0kvzkH3hy3p8yxPoZPhNZhyb/jCP6r/Ca1HeSItg8QqgsxikAAFySVNgAOJrOeT/ZE0eORnhlRQr9Jo3UeSesi1LV+ZES3RrFZNyqSMcYoPkiJcvrZ7+77BWs0u75bpDGxjKQsqXyMeBB4q3d39Xtqy6LlHCOpLKOHJvBGMCjJbMxYyHrzBiLHwFrd3jTTWKQtjtnObLJHfj0cyN71PiNas05QNoS9GNFJ7UhZj7yPsqqFyisNHKljQ0zau1o8PEZJWyqPaT1BR1k9lYacTzmJ5y1s8ue3Zme9vtptwW5ONxsgkxrsi/yiC1uxEGieu3gaqN892WwuIbIjCFrFGFyOABBP5VwePbeq7XKSzjQiWXqbRRWORb1bTkUZGlYKLXSIG/1iENzRV33heDOuc2OiiitB2FFRNqbViw0ZlncRoLAs3DU2H21JjkDAFTcEXBHWDwNAeqKi7T2nHh4mlmbJGlszWJtcgDQAniRUq9AR8fn5tubNmGo0Bv3a1T7I28SxWZuPAkAWPYaucPj45GdUdWaM5XAIJU2vZh1G1RcdsOOQ31Vu0dfiKxcRXdzKyp7dG9GST84te4t21Q7f2upXm0N7+URwsOoHrqLDseJ5ZIVnBkiCl0y6qHBK316wKmYjDYbBRmeduilrsQTYkgCyqCSbkdtU2fero8nIop7vOf6BK3fwJjjuwsXN7dg6v8/XSvygckWG2o4lzGCewUyKoYMBwzpcXI4Agg201AFnbBYxZY0kjN0dQ6mxFwRcGx1HrrtW6qtVQUF0IMt3N5BcPg51nnmOJdCGRcgRAw4MRmYsQdRqB3GtSrhjcdHCheV1jQEAsxAFyQBqe0kCu9WgKKK44vGJEjSSMqIouzMQAB2knhQHaivKOGAINwRcEdYNeqAKKKrdtbxwYTJz75OcbInRZrnwUGwHWTpQFlRRRQBRRRQBRUfH4+OCNpZWCRoMzMeAHaa6xShlDKbggEHtB1BoD3RRVdHvDhyxUTJcSnD2Jt99AuYxfi1uoUBY0UUUAUUUUAUUUUBnvKMz4nE4fBRRc/lDYmWMOqXUXjS7nQasT7KtuTTaDPghDLpNhWbDSAkXBTRf/Gwv3GmVcFGJDIEQSMApcKMxA4Ata5HdRBgo0ZmREVnN3ZVALEcCxAux8aAxzefEc/hcbLPi5FxC4loVwvO2XIrqFXmuvo9PP2r4182xvLMJpMRHiJOhisi58QEGVWAMa4QXuoF7uxFwL2vWt4rd7DSuXkw8LuRYs8SMSOwki9eZ92sK7Mz4aBmfy2aJCW+sSLmgMoxE4w8mNEeJnDSYqKFQsygyIyiQkyMwEfC3Pa2Gljemrky2q7S4uB5c4jaNo1M/PlQQc4EpALgHKDpYE28W2bdvCuWLYaBiyhGJiQ3UWsDpqBYWHcOyuuD2JBC2aKGKNsuTMiKpy8ctwOF+qgM23qxUp2hPGk0sQfEbPjvG7KVWRJQ2Wx8D4gVB3owLJHtCAz4h48NJg2jDys2sts+YnyhfUDqIBrWZNkws2dooy5KsWKKTmS+Q3te63Nj1X0om2TC+fNFG3OZS90U58nkZrjpW6r8OqgMvxWeEbSlOLxa/JHSGK0hcdNFQllZgpY5vKJFj0uIqDBtyWJsVCcYYFbDKys2JOKKS84g/CIt1ZlLXCA5Qc3VpsB2ZFaQc1HaXWQZF6elunp0tNNb1Fi3Ywi2y4aAWDKLRING0YcOBHHtoDIdqSZsLiYmmnLRHDyZPlQniOaRULLKOlrmvka1iFOtqnbWSTm9pyx4vFH5IYUhK4hyCGRAWNj0ieNx161qcO7uGSNo1w8Kxv5aCNArW4Zhax9ddMPsaBFZEhiVXAVlVFAYAZQGAFiLaa9VAZvvhvZIszHCT5suALNzb5lVjLGC5AJGcIxNzqONRd44Yhh8VFBtCfEKMKJzGXMgzBgAxlvYBg2sVtdD1CtOwm72Gi1iw8KEgrdY0XQ8RcDgeyvWG2Fh40dI4IkSTy1WNAG+sALHiePbQGcbK22sCbRjOLYhMLDzBknuczQuTzZv5WcgdHW+WoeCxOIdMTiBPiDJhcJhJY0ErFS74cF2dDcPwLEHjretMO6uD6P7lg6Ayr96j6IuTYdHQXJPrNTcNs6KMkxxohIVSVVVuFFlBsNQBoB1CgMu3H2niBjcMvPF0njYyK2L+UZrLmEmUL95OawsT124irzfvZmfaGzjnlBZ5FskhUDIjOCv5LMTlJ610pwwOxYISzQwxRlvKKIqk+JA1rvLhEZlZkVmQkoxUEqSLEqTqDbTSgMn2dth+bwuKGMlfGTYpY5cMZLrlZ2V4+Z/eBVsb9XrFNHJhhGbD/KZJ55HkMiFZJWZAFkYLlU8DZePeaaY9iwLKZlhiEp4yBFDm/G7WvUjC4RIlyxoqKLkKqhRqbnQaanWgMi3229Lz+MeLESKcOyqn7oEIRgBdUgGZsQSf3zZRx6hX3am2TPHjp5MdJDLDlGHiimKKVKKQQqnp5ySLjhWo4nd/DSOZJMPC7kZS7RoWItaxJF7W0pX2xyWRTSlklMUbBVMYijbKoFrQOwvCCOpdNTQCliudlg2hM2JxF8Ph8M0aiZwt3w6Fiy31udfEk8alybRz/KpMRj5sLJhuaWFEc2Cc2hD8zcc8XJNx+atMh2HAqFBFHlZVRwUU51QZVD3HTsotreibYeHd1d4ImdLBGMakqBwyki4t1W4UBmeO3nZdn7TDYllnGKYRAyFXAvFpGpbMgtm6I4dLvqBi8ErTlnlkjB2vJGSsmQKCisXHY4t5XUCa1jE7uYWRy8mHhd20LNEjE+JI1r3PsHDurK8ETKzc4ymNCGfhnItq1uvjQGaYLeVjs/CL8pYztj1VhzpMhTnmuG6WbJltodLEVAkxGITApiFxGILYjFPh5C2IKqkYkawVmuIiSgHOdQYjga1b7m8LnMnyaDOSGL80mbMDcG9r3vrepA2VDzZi5qPm2vePIuU3NzdbWNzrQCHuHtXEh8TFfnkjMZVTOZzGWDZl54KMw0Bt1UU/YHZ0UK5IY0jW98qKFF+2wHGigP/Z"/>
          <p:cNvSpPr>
            <a:spLocks noChangeAspect="1" noChangeArrowheads="1"/>
          </p:cNvSpPr>
          <p:nvPr/>
        </p:nvSpPr>
        <p:spPr bwMode="auto">
          <a:xfrm>
            <a:off x="68792" y="-157162"/>
            <a:ext cx="330200" cy="304801"/>
          </a:xfrm>
          <a:prstGeom prst="rect">
            <a:avLst/>
          </a:prstGeom>
          <a:noFill/>
        </p:spPr>
        <p:txBody>
          <a:bodyPr vert="horz" wrap="square" lIns="95777" tIns="47889" rIns="95777" bIns="47889" numCol="1" anchor="t" anchorCtr="0" compatLnSpc="1">
            <a:prstTxWarp prst="textNoShape">
              <a:avLst/>
            </a:prstTxWarp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2" name="Picture 8" descr="http://athens.greenhackathon.com/files/2012/12/agINFRA_logo_new_big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62958" y="5805270"/>
            <a:ext cx="1014112" cy="784411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hQREBUTEhQUFBIWExQXEhYXFRQQFhQUFBQVFBUXGBgXGygeFxkkGRQUIC8gJCgpOCwsFR4xNTAqNScrLCkBCQoKDgwOGA8PGCkkHiQqLyw0LCo1KSwpLTQsKSwsKSo1LDUpLDEsLCwpKSwpLCo1LC0pLCksLCkpKSwpKSwsKf/AABEIAMAA8QMBIgACEQEDEQH/xAAbAAEAAQUBAAAAAAAAAAAAAAAABQECAwQGB//EAEQQAAICAQIEAwQIAwQHCQAAAAECAAMRBBIFBiExE0FRIjJhcQcUI4GRobHBFTNyQmKC0RYkUpKisvEXNUNTc7PC4fD/xAAbAQEAAgMBAQAAAAAAAAAAAAAABAYBAwUHAv/EAC8RAQABBAADBwIFBQAAAAAAAAABAgMEERIxUQUTITJBcZEzwRUiI2GxFFKBoeH/2gAMAwEAAhEDEQA/APcYiICIiAiIgIiICIiAiIgIiICIiAiIgIiICIiAiIgIiICIiAiIgIiICIiAiIgIlDKQLomlr+K10DNjhR5ep+Q7mc3rPpCUdK6y3xY7B+HUzdbsXLnlpQ7+dYx/qVR93YxPPH5/1B7LWP8ACx/+UV/SBeO61n7mH7yV+HX+kfKD+OYm9bn4ehxOQ0P0hIelqMnxB3j9iJ0ui4ily7q3DD4eXzHlItyxcteeNJ9jMsX/AKdUTPT1+G1EoJWaUsiIgIiICIiAiIgIiICIiAiIgIiICIiAiIgIzEoYAmctzLzcKc11YazzbuE/zMzc38f8CvYh+0fOP7q+Z/b/AKTzon8fM+ZnVwcOLkd5c5K52t2pNme5teb1noyajUNYxZ2LMe5JyZjiVC+ned+I1Go5KdMzVO58ZUxEpKgf/u8zvbGp5GZm0msept1bFW9Qf19R85hxKT5mmKo1LNNU0zumXovLXNa6jCWYW38n+I+PwnSZnjFblSCCQQcgjuCOxE9M5X459Yq9r+amA49fRvkZwM7D7r89HJdOyu1JyP0rs/m9P3/6nIlBKzlrAREQEREBERAREQEREBERAREQEREBERATHa+ASTgDqfkJkkJzdqdmksI7kBR/iIH6Zn3RTx1RT1ar1zu7dVfSJl57xbXm+57D5n2fgo6Afh+s04xMmndQ6lhuUMpYeqggkfhmW6mOCnURyjk8zqqm7XNVU85Y9syabUGt1cYyrAjPUdPX4Tp00/Dbeu5qj5rll/UEfhDU8Nq67ntPkMs37ASNOVFUamirfTToRgVU6qi7RrrtVObdO/8AO0qlvUBW/XBlLObqE/kaZQfUhV/TrOWtYFiQMAkkDp0BPQS2Iw7XPU+25J7Tv+XdPvqN/wALrGLEse5JJ+85ls6mocOuALbqX8x7QB/DKy5tHw2vqbGs/uhmb/lA/WP6uI8OCrfsfh81fm72jXXf25uUIkly7xPwNQj59kna/wDSxx+RwfxmrxC1GtZq12IT7K9sDGJrgSTNPe0amOcIVFc2LsVUzynnD2he0rI7l7VeJpan8ygz8x0P5iW8x8Y+qaay8Lv2AHbnbnLBe+D6yoVU8MzEvS7dfHTFXWNpOJwOl+kXVWoHr4dY6HOGVmYHHQ4IrkrxTnCzT6BNVZpytjMFalmKlclu52+i57ec+X26mJCcr80V66nxE9lh0sQnJQ/uD6yF/wC0lG1yaWqvejWBDbvwMk4JUY6gHzzA7WJxfHuf7NPrDpq9MbmwpXa53NuXdgKFPXEu4H9Igu1I019D6e0nChjkbsZCnIBUkdukDsonH8z89vpNUunTTm5mRWXD7SSzMoXaFPX2Zi4Z9I27ULp9Tp7NM7kBdxz1b3cggEA474xA7WJBcz821aBAbMs7e5WvvNjufgPiZzKfSJrGHiDh7mn1+07fPZ1/CB6HE0OBcWGq09d4UqHGdp7rgkEH7wZvwEREBERAREQE5nn0/wCqj/1UnTSA52p3aR/7pVvwMkY06vUb6oWfEzjXIjpLzSImXT0b3VO25guT5ZIH7y2TMRHi84imZnUMUzaVFLqHJCFhuI8l8zJe7kvUj3VVx6qwH5NiXUcl6lu6qg9WYH8lzI85NqafPCbTg5MVR+nM/wAN3/QlX606hGU9s4P5qZR+TK6xuv1ChfQYUn8SZzFibWYZ6gkZHTODiWE/f8+s1xauzH1fD2hvnIx4n6Hj7zpdYBuO0+zk4PqM9JZJ+3kvUDBQK4IByGAPX4GWVcmaknqgUepdf2yZsjJsxHnj7o9WDkTPhbnx/bw+UHK4mxr9EabGrJBK9yO3bPnNaSKZiqNwhzTNM8M83pnJJ/1JPm//ADtMP0if926j+lf/AHEm9yrp9mjqB81z/vEt+8v5j4P9b01lAbZvAG7G7GGDdsj0lQv+NyrXWXpeHE02LcT0j+HAcp6HibaSs6a+lKcvsVlUsPbYNklD5g+ck/pBrtXhNYvIe4WVeIw6KWAbJAwP0jTfRvqK1CV8QtRBnCqrKoz1PQP6kyV4hyY92gTS2ahmdXDG5lLM2GYjpu9GA7+U1SkuHHKGpWii7RFyNTSiXBWwVLgbiT/5Z758vvheAjRcW0dIO4jwWc+rsXDYHkOg/CeqcG4Z9X09VO7d4daruxjOBjOOuJC8T5L8biFWs8Xb4fh/Z7c7thY+9u6d/SZ9WPRx/MouPHR9W2+Ntr8Pd7ufBOc/dmYbLrtJxSq/iKCxm27GRgFX+wGAAGduex9c9Z1XHvo+fUas6lNSaWwoXamSu1duQ24d/wB5i0f0ZfbrbqdTZqCpBAYYzjqMksemfIYmIZlCc+eJ/F9P4OPF2VeHu93dvsxnPlNWnxL+L1JxJttiFQgVQEYg7kUEf2T3z69Ok7fi/Jnj6+nV+Lt8LZ7GzO7YzN33dPe9PKW828jjW2V2rb4NlfTdt35GQy+Y6g9R84glynNZX+OU/WMeD9jjPu7fa/Lf3+c9QWQfMfJ9euqVbji1BgWKADk+90PdT6TnK/o21QHh/wAQcVeg8QdPTG/8swPQKiMezjGT2xjPn2+MvkfwHg66TTpQhLKmerYySzFiegx3JkhAREQEREBERATX1mmFiMjdmUg/eMTYlIidTtiY3GpeOanTmt2RujKSp+YMxTsueeBnP1hB6C0fkG/Y/dONAltxr0XrcVQ84zcarFvTRPL0b2m45fWMJa4HpnI/OXPxXUXEIbHYscBd23JPaRxl9VpVgynBByD6Edp9zao5xEba4ybmopmude7Nfw+xDh63U/FW/WNPw22zolbsf6SB95MnNPz5eowwSz4kFT/w9PyEt1XPOocYUJX8QMn/AIun5SPx5PLhj32ld1hc+8q9teKK03FLqSVSx1wSCM9AfPp2l93H9Q4w1z4+B2/pNBmyST1JOT8z3lJI7qjnMRtE/qLsRw01zoz/APc2OH6M3WpWO7MAfgO5P3DM153PI/Ayi+O49ph9mPRfX75qyr0Wbcz8N+Bi1ZV6KfTnLraawqgDsBgfdNDmDih02nstVQxQDCk7Qcsq9T5d5IrIfmvQPfo7a613OwXC5ChsOpIyeg6AyqPRYjXhDDq+Maiio2WpSftKUUI7tnxLVrJOVGMbvym9xbihp8HADeJqK6j1xgPuyfn07SCPAzZRbXVpF0jk1OhL1srvU4dQfDJIHs4zjzm1bXqNVZT4lHgV1Wra5NiWlmQNtVQnlls5OOg7Qyx6Dmu1mqNldYquutprKuTYGrawAspHVT4Z6g9MiZ045qLy50tVRqRmTxLXZPEZDhtiqpwoORuPp2kZouVnoRNRVWo1aW2l1yMXVWXMSpPZTsKkHyxibuip1OjDVJR49W92pZbEqZQ7Fylgf0LH2hnI8plgt5tsKVhKlF51P1eyuxiBW+xnzuUHcpABBx1Bljc13fyxVV441Q07faE1ZNRtDBguewwQR0PSa93K1lhRrlR2s1gu1Kg+wlYqatVGcFsDb18zkza5g5fHh0JTp0euvUb7KgUqDL4din3uhOWEwykdRxayjSvbete9fdWtmZWZiFrXJA6liB981rOZz/D21QrHiKuGqLY22q/hvWW8sNkZmiOBvd4Vfgto6EdrWCWVljaABXtK5A6lmP8ASJj1fLVyV6mmotbXequGsdNwvDqHBOB0ZQDnHdT6wJa7mdfqdmoRcmsEPW3sslikBkf0Iz9/Q9jJpTOX5q5cssV302BZYoS9CcLcgIwx9LF8j5jIPlOoTtAuiIgIiICIiAiIgJSViBZYmQQRkEYPmJ57zLyk1JNlQJp7kDqa/wDNf0nohlGXMkWMiqxVxUoOZhUZVHDVz9J6PGDKAT0Xi3JVVpLV/ZOe+B7JPxXy+6ctruT9RX2QOPVCD+R6/rLBazrVz11P7qbk9k5FifLuOsISJsPw20dDVYP8Df5StfDLm6Cqw/4G/wApK7yjrH+nP7m5/bPw1gIIk9ouTNRZ7yiserHJ/wB0TquDcnVUYY/aOPNuw+Q7SHdz7VuPCdz0dHF7JyL87mOGOsoHlnlI2EW3DCDqqHoW+J9F/Wd6q4GIAl04F6/Veq3V8dFyw8O3iUcNH+Z6qCRvMPEzptPZcq72ULhc7dxZ1XGfL3pJyI5p0T3aV66xl2NeBkDtajHqfgDNCajeJ88olCvWhstPvVe61QVwlht/2drHHxOMTc5h5kGlaobS245tx/4VIIV7D6gF1H3n0lvMPAA9GoNNa+Pds3EYUvsZcZJ6dADNW3lp9TdfZdZbUGHhIlbJ7VCju2VPvMWOPlA3+L8WtS2mqlK3a1bWy7sigVhCeoU5zu/KYaeZ99GntCfzr1pIJztJZ1YggYYAp0PmDI0ctWXHTV6lN9dK6itmLj2h7Apf2TkEqOvYggzMnCLxXRSVDLp9XUUcFF3adA21iARhgCARjqeozA3uE8zrdfbQymt0ssWrJ6XLW21ip/2h5r8Qe0wX8z2dq60LnWvpl3OVXCIX3kgEg9O0pTy2bKrlszW51d11FikFqyWzW4P6g9x0MirOA6g0r41C2uNfZdZWjoquhrZQwLMMZJBwYHY8Oe0pm5a1fJ6Vszrjy6sAc9/KbUjOX6AlW0af6sNx9jcj+ntZQkfn5STgIiICIiAiIgIiICIiAiIgIiIFMRtlYgUxGJWIFMRiViAxERASN5g4kdPp7Lgu4oBhSdoOWVe47d5JSG5t0L3aO2utd7sFwuQN2HUkZJx2Bgax5lsRdSLalFmnp8b2LDYjqQ5A3FQVOUIII+Mvs49Y7irT1K9grre1ncpXV4g3KMhSWY9TgDtIZeBWldR4OnOmrs0tqGo2I3jXMMI2FYquBkZz1z26SRp0l+ltNldXjJbXT4qB1SyuyqsV5XeQHUqB0znI84GZeY3Vb1uqCX00taFD70tQA+0j4BxkYIIyMj1khdxda9L9Ys6L4SuwHtHqAQo9SSQB85DX8Mv1Hj3WVitm0tlFFW9Xb2/aZnYHaCSFAAJxjv1lfq12p0v1Z6HoIqTbYz1WKLKyhTojE43KD2HQGBls41q0TxrNKoqA3Mi2lr0TuSV2hSQOpUH5ZmfUceZ7Fq0qLa5rWxmZjXXXW/uFiASS2DhQPLria+o1ussrNX1YV2MpVrTbW1K56F1AO9u5IUgeUtp4VborA1CG+o001WJuVLAaAVR13EKwIPUEiBtarjN1Gney6pAytWBtsLq4d1TIJUFcbuxHlF3G7rLnr0tSOKjttssc1oHwCUXapLEAjPkMyHPBtQ9GpGywCyzTmmu24XOoR1aw5LEL2PTPlJFK79Jbb4dJvpttNq7HRHrd8b1YWEBlyMgg+ZBgSf8AE2r07XahBWUVi6hhYML2wRjOfIfGaOm5mLaGzUmvbZUlni1E+5ZWCSpOPTBz6ETDxPSX6yuqqxDQjWF7ytiWMqV+1WvbBZn2k9CAFPUzV1fLt9f1la2e9dTp7AzO1YZb1XYnYKMMpxny2CB1Wmt3IrdsqDj5jMyyI4LrLWCpZprKQqAbmelwSMDGEYn78SXEBERAREQEREBERAREQEREBERAREQEREBI/jnE/q1D3Fd+wD2chc5YKOpBx1aSEhub9I1uitRFLMwUADuftEJx9wMC3S8fJ8ZbKmrtpQWMu9bAyEMQVYf0Edhiaycz2Cg6i3TmunwhYpFqOzbtuxcADGd3cnp5zBVwdtNZfXWrWVX1OVcnxHS1UI2OzHLIQfZ74O4TU4DpxVSF+p6s2DThbFsYmt8BA6qHsKZODgYGcYgTjceaqp7NTSatpXaFdb/EL9FVdv8AazgYx5+cwNzJbWA+o0rVUkgGwWJaa9xwDYq9VHXqRnHnImjg1zVuKUsrqrtou0lV5wd9ZLWIOpKVnoBnsc+U3eKa27V0tp0011TWqUse4Itdat0cghibDjOAo69+kCa0nExZddUFwavDycghvETf0+UjdTzQQxRKi7/Wvq6jeEBbwvF3ZIOBjpMYD6TU2v4NttVqU7TUA7K1SFCrKSO4x1HrI6zgNtuxrK3UW8QNzqGw1VXgFFLMp6HKrnHbdiBO6fmas6ey6wNX4TslqnDkOpA2gr0YksuMd8y3TcX1DMu7RulbEDd4tbMgPm6Dt5dAT3kSvL9q6e3SKv8ALsS7TWn3bdtgtC2kd33KVJ8wQZL6bj1jsqnSahGLAOWFexBkBjvDYcDywOvwgW8J47bqCGGnxSXdfENqEjY7ITsxnuvrJxZxXLWi8J1Fmn1Yt8W479zeAA1lhU7fExjaw/sztQYFYiICIiAiIgIiICIiAiIgIiICIiAiIgIiICauv1yU1tbYcIgJY/D0+JJxj5zakVzJwxtRp3RCA+UdM+6XrdbFB+BKgQNfS8avZlJ0di1sQNxsqLqrdmavOQPUZJEaTjtttrKmnJrS5qmsNqL7jAM2zGceePOV0/MFjFUOk1CuWAfITw06+0fE3YYAZ7DriQ3DNJ4epsNlGs3NrLHRkLinazjazAPtI6ZPSBOcC5kr1W8KGR0ZgyN3KhmVXX1UkHr5EEeU1b+Z3FDXppy9a+N4n2qIVFLsp6Ee1kLnp8pq6Ll9/q1br9lqqrLzUSO6tfY3hvjvW4I+XQjtK6LQ2nhVyNUyXOur+z6E5sewgA+fvdD8o9BtW8xWpULH0xBd6kqXxa2LG44HUDC4yO/rMn+kwFGosepks0/82slSc7Q64Zcgggg5/KYeO8Ne3S6esK+Rbpd4UlWVVZd5yDlcDPUSO1PBratPrNKlb2LZW9lNg9p2Z+jV2MerODjax7qQPKB0fDNZbYT4tHhDAKnxUs3Z+CjpJECQHLaICwWrV1nauTeXZTjyXc5wc+mJ0AgU2ysRAREQEREBERAREQEREBERAREQEREBERAREQEREBERASkrECmJW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8792" y="-157162"/>
            <a:ext cx="330200" cy="304801"/>
          </a:xfrm>
          <a:prstGeom prst="rect">
            <a:avLst/>
          </a:prstGeom>
          <a:noFill/>
        </p:spPr>
        <p:txBody>
          <a:bodyPr vert="horz" wrap="square" lIns="95777" tIns="47889" rIns="95777" bIns="47889" numCol="1" anchor="t" anchorCtr="0" compatLnSpc="1">
            <a:prstTxWarp prst="textNoShape">
              <a:avLst/>
            </a:prstTxWarp>
          </a:bodyPr>
          <a:lstStyle/>
          <a:p>
            <a:pPr defTabSz="95776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6" name="Picture 12" descr="http://www.obs-banyuls.fr/contributor/expert-html/expert-content-illustration/arago/collaborations_internationales/f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51355" y="5445225"/>
            <a:ext cx="1248139" cy="919414"/>
          </a:xfrm>
          <a:prstGeom prst="rect">
            <a:avLst/>
          </a:prstGeom>
          <a:noFill/>
        </p:spPr>
      </p:pic>
      <p:pic>
        <p:nvPicPr>
          <p:cNvPr id="1038" name="Picture 14" descr="http://www.slu.se/Global/externwebben/centrumbildningar-projekt/sv-lifewatch/nyheter/biovel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05299" y="6110661"/>
            <a:ext cx="640377" cy="747340"/>
          </a:xfrm>
          <a:prstGeom prst="rect">
            <a:avLst/>
          </a:prstGeom>
          <a:noFill/>
        </p:spPr>
      </p:pic>
      <p:pic>
        <p:nvPicPr>
          <p:cNvPr id="1040" name="Picture 16" descr="http://www.nm.ifi.lmu.de/~schiffer/pictures/drihm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88671" y="3429001"/>
            <a:ext cx="1106356" cy="788690"/>
          </a:xfrm>
          <a:prstGeom prst="rect">
            <a:avLst/>
          </a:prstGeom>
          <a:noFill/>
        </p:spPr>
      </p:pic>
      <p:pic>
        <p:nvPicPr>
          <p:cNvPr id="1042" name="Picture 18" descr="http://www.spacetelescope.org/static/archives/logos/screen/euro_vo_aida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45123" y="6381328"/>
            <a:ext cx="1326147" cy="242070"/>
          </a:xfrm>
          <a:prstGeom prst="rect">
            <a:avLst/>
          </a:prstGeom>
          <a:noFill/>
        </p:spPr>
      </p:pic>
      <p:pic>
        <p:nvPicPr>
          <p:cNvPr id="1044" name="Picture 20" descr="http://www.geo-seas.eu/pictures/geoseas/html_page/Geo-Seas-logo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137244" y="4221088"/>
            <a:ext cx="780086" cy="702798"/>
          </a:xfrm>
          <a:prstGeom prst="rect">
            <a:avLst/>
          </a:prstGeom>
          <a:noFill/>
        </p:spPr>
      </p:pic>
      <p:pic>
        <p:nvPicPr>
          <p:cNvPr id="32" name="Picture 28" descr="http://upload.wikimedia.org/wikipedia/commons/thumb/a/aa/Icoslogo.jpg/220px-Icoslogo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222698" y="4941174"/>
            <a:ext cx="1323542" cy="4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http://t2.gstatic.com/images?q=tbn:ANd9GcSHiyoOBsp09yDpvWsA08wmkiWtZT_G5Dm56pgB2eCSv-OkQmzd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26854" y="3957384"/>
            <a:ext cx="1248139" cy="381449"/>
          </a:xfrm>
          <a:prstGeom prst="rect">
            <a:avLst/>
          </a:prstGeom>
          <a:noFill/>
        </p:spPr>
      </p:pic>
      <p:pic>
        <p:nvPicPr>
          <p:cNvPr id="34" name="Picture 10" descr="http://www.esds.ac.uk/images/cessdanew.gi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53000" y="5085184"/>
            <a:ext cx="1401212" cy="294902"/>
          </a:xfrm>
          <a:prstGeom prst="rect">
            <a:avLst/>
          </a:prstGeom>
          <a:noFill/>
        </p:spPr>
      </p:pic>
      <p:pic>
        <p:nvPicPr>
          <p:cNvPr id="1047" name="Picture 23" descr="https://photos-5.dropbox.com/t/0/AACyYc102rDWr8Q2RuGnMQIpvef7bWJjK-dQLgOHxiSu9g/12/90528992/jpeg/32x32/3/1370340000/0/2/escrin.tif/ciHZ1iU6tmnhbZXR_VnSkQRlT4xv1hx3dLhk6wNHeSc?size=800x60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56724" y="5805264"/>
            <a:ext cx="1132750" cy="414790"/>
          </a:xfrm>
          <a:prstGeom prst="rect">
            <a:avLst/>
          </a:prstGeom>
          <a:noFill/>
        </p:spPr>
      </p:pic>
      <p:pic>
        <p:nvPicPr>
          <p:cNvPr id="1048" name="Picture 24" descr="https://photos-5.dropbox.com/t/0/AACmtLqgOjSg1ffWxEYK-nrj2Z-xCWLqq6MigLuTvPeShA/12/90528992/jpeg/32x32/3/1370340000/0/2/mapper.tif/A2nshFSKyPkNqfKuXi16CMY0tLOPUtzQb0Vf3l82EpA?size=800x60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279151" y="5589241"/>
            <a:ext cx="818540" cy="322064"/>
          </a:xfrm>
          <a:prstGeom prst="rect">
            <a:avLst/>
          </a:prstGeom>
          <a:noFill/>
        </p:spPr>
      </p:pic>
      <p:pic>
        <p:nvPicPr>
          <p:cNvPr id="1049" name="Picture 25" descr="https://photos-5.dropbox.com/t/0/AAA0yxBcItUsQ-XqPftywidc3nFTsobPqHXFkSooMRvfZA/12/90528992/jpeg/32x32/3/1370340000/0/2/scidip.tif/GVwUTW62SbgEBN78uO9R3gMKU3kGYWNhSnruAS46mtE?size=800x600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94472" y="4653138"/>
            <a:ext cx="1404156" cy="188680"/>
          </a:xfrm>
          <a:prstGeom prst="rect">
            <a:avLst/>
          </a:prstGeom>
          <a:noFill/>
        </p:spPr>
      </p:pic>
      <p:pic>
        <p:nvPicPr>
          <p:cNvPr id="1050" name="Picture 26" descr="https://photos-6.dropbox.com/t/0/AADEIrrDEv18kqOqaE8N--vTWehFf1UX2gZpz6f5VX5yHw/12/90528992/jpeg/32x32/3/1370340000/0/2/verce.tif/MHxO6KvFoqosUT4no7UTeaPGf8AEe3fSOjTnr0ldifI?size=800x600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046899" y="2996958"/>
            <a:ext cx="1014112" cy="330571"/>
          </a:xfrm>
          <a:prstGeom prst="rect">
            <a:avLst/>
          </a:prstGeom>
          <a:noFill/>
        </p:spPr>
      </p:pic>
      <p:pic>
        <p:nvPicPr>
          <p:cNvPr id="35" name="Picture 6" descr="Home">
            <a:hlinkClick r:id="rId34" tooltip="Clarin home page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993282" y="1700809"/>
            <a:ext cx="1638182" cy="33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openlandscapes.zalf.de/ImagesWiki/EPOS_Logo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529066" y="2348886"/>
            <a:ext cx="1014112" cy="413549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257" y="2348886"/>
            <a:ext cx="2028225" cy="47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b74e4d6-62c0-4835-a573-69ebd82c4706" descr="B2BEED7C-9737-4827-890F-BAA63FE25030@mpi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943498" y="1640140"/>
            <a:ext cx="1248139" cy="42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Users\rmb\Documents\EPCC\Projects\EUDAT\presentations\img_header.png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691" y="1556793"/>
            <a:ext cx="1482165" cy="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VPH-NoE Logo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812873" y="2348886"/>
            <a:ext cx="1092121" cy="52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33893" y="764704"/>
            <a:ext cx="9480726" cy="720080"/>
          </a:xfrm>
        </p:spPr>
        <p:txBody>
          <a:bodyPr>
            <a:noAutofit/>
          </a:bodyPr>
          <a:lstStyle/>
          <a:p>
            <a:r>
              <a:rPr lang="en-US" sz="3200" b="1" dirty="0"/>
              <a:t>Increasing community involvement + 25 communities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9041" y="1124748"/>
            <a:ext cx="3977858" cy="2215367"/>
          </a:xfrm>
          <a:prstGeom prst="rect">
            <a:avLst/>
          </a:prstGeom>
          <a:noFill/>
        </p:spPr>
        <p:txBody>
          <a:bodyPr wrap="square" lIns="60341" tIns="30171" rIns="60341" bIns="30171" rtlCol="0">
            <a:spAutoFit/>
          </a:bodyPr>
          <a:lstStyle/>
          <a:p>
            <a:r>
              <a:rPr lang="en-GB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through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Dialogue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User Forums</a:t>
            </a:r>
            <a:endParaRPr lang="en-GB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Open Call for Collaboration</a:t>
            </a:r>
            <a:endParaRPr lang="en-GB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98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12" idx="5"/>
            <a:endCxn id="10" idx="1"/>
          </p:cNvCxnSpPr>
          <p:nvPr/>
        </p:nvCxnSpPr>
        <p:spPr>
          <a:xfrm>
            <a:off x="1876524" y="2786268"/>
            <a:ext cx="218778" cy="201949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3" idx="6"/>
          </p:cNvCxnSpPr>
          <p:nvPr/>
        </p:nvCxnSpPr>
        <p:spPr>
          <a:xfrm flipH="1">
            <a:off x="1748266" y="3140968"/>
            <a:ext cx="278490" cy="1548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3"/>
            <a:endCxn id="14" idx="7"/>
          </p:cNvCxnSpPr>
          <p:nvPr/>
        </p:nvCxnSpPr>
        <p:spPr>
          <a:xfrm flipH="1">
            <a:off x="1486480" y="4229825"/>
            <a:ext cx="296787" cy="16090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4"/>
            <a:endCxn id="15" idx="0"/>
          </p:cNvCxnSpPr>
          <p:nvPr/>
        </p:nvCxnSpPr>
        <p:spPr>
          <a:xfrm>
            <a:off x="1948747" y="4293096"/>
            <a:ext cx="61237" cy="25706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1" idx="2"/>
            <a:endCxn id="9" idx="6"/>
          </p:cNvCxnSpPr>
          <p:nvPr/>
        </p:nvCxnSpPr>
        <p:spPr>
          <a:xfrm flipH="1" flipV="1">
            <a:off x="3196886" y="3645024"/>
            <a:ext cx="234026" cy="8749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3" idx="0"/>
            <a:endCxn id="9" idx="3"/>
          </p:cNvCxnSpPr>
          <p:nvPr/>
        </p:nvCxnSpPr>
        <p:spPr>
          <a:xfrm flipV="1">
            <a:off x="2745606" y="3797776"/>
            <a:ext cx="51773" cy="279296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" idx="2"/>
            <a:endCxn id="24" idx="6"/>
          </p:cNvCxnSpPr>
          <p:nvPr/>
        </p:nvCxnSpPr>
        <p:spPr>
          <a:xfrm flipH="1" flipV="1">
            <a:off x="2494808" y="3588498"/>
            <a:ext cx="234026" cy="5652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1" idx="7"/>
            <a:endCxn id="24" idx="3"/>
          </p:cNvCxnSpPr>
          <p:nvPr/>
        </p:nvCxnSpPr>
        <p:spPr>
          <a:xfrm flipV="1">
            <a:off x="2114230" y="3650364"/>
            <a:ext cx="218778" cy="273957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7" idx="4"/>
            <a:endCxn id="7" idx="0"/>
          </p:cNvCxnSpPr>
          <p:nvPr/>
        </p:nvCxnSpPr>
        <p:spPr>
          <a:xfrm flipH="1">
            <a:off x="4367016" y="3501008"/>
            <a:ext cx="61237" cy="432048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5"/>
            <a:endCxn id="71" idx="1"/>
          </p:cNvCxnSpPr>
          <p:nvPr/>
        </p:nvCxnSpPr>
        <p:spPr>
          <a:xfrm>
            <a:off x="3908429" y="2861673"/>
            <a:ext cx="252322" cy="129941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" idx="3"/>
            <a:endCxn id="72" idx="6"/>
          </p:cNvCxnSpPr>
          <p:nvPr/>
        </p:nvCxnSpPr>
        <p:spPr>
          <a:xfrm flipH="1">
            <a:off x="3230431" y="2861672"/>
            <a:ext cx="347035" cy="7875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2"/>
            <a:endCxn id="18" idx="6"/>
          </p:cNvCxnSpPr>
          <p:nvPr/>
        </p:nvCxnSpPr>
        <p:spPr>
          <a:xfrm flipH="1">
            <a:off x="2918396" y="4509120"/>
            <a:ext cx="356499" cy="15949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8" idx="3"/>
            <a:endCxn id="19" idx="7"/>
          </p:cNvCxnSpPr>
          <p:nvPr/>
        </p:nvCxnSpPr>
        <p:spPr>
          <a:xfrm flipH="1">
            <a:off x="3202671" y="4661873"/>
            <a:ext cx="140769" cy="1609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5"/>
            <a:endCxn id="20" idx="1"/>
          </p:cNvCxnSpPr>
          <p:nvPr/>
        </p:nvCxnSpPr>
        <p:spPr>
          <a:xfrm>
            <a:off x="3674403" y="4661873"/>
            <a:ext cx="174314" cy="1609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2"/>
            <a:endCxn id="16" idx="6"/>
          </p:cNvCxnSpPr>
          <p:nvPr/>
        </p:nvCxnSpPr>
        <p:spPr>
          <a:xfrm flipH="1" flipV="1">
            <a:off x="2650826" y="2621430"/>
            <a:ext cx="858095" cy="8749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6" idx="3"/>
            <a:endCxn id="10" idx="0"/>
          </p:cNvCxnSpPr>
          <p:nvPr/>
        </p:nvCxnSpPr>
        <p:spPr>
          <a:xfrm flipH="1">
            <a:off x="2260783" y="2683296"/>
            <a:ext cx="228242" cy="24164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08921" y="2492896"/>
            <a:ext cx="468052" cy="43204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6930" y="3140968"/>
            <a:ext cx="468052" cy="43204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32990" y="3933056"/>
            <a:ext cx="468052" cy="43204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4895" y="4293096"/>
            <a:ext cx="468052" cy="43204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26756" y="2924944"/>
            <a:ext cx="468052" cy="43204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14722" y="3861048"/>
            <a:ext cx="468052" cy="43204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stCxn id="11" idx="0"/>
            <a:endCxn id="10" idx="3"/>
          </p:cNvCxnSpPr>
          <p:nvPr/>
        </p:nvCxnSpPr>
        <p:spPr>
          <a:xfrm flipV="1">
            <a:off x="1948748" y="3293720"/>
            <a:ext cx="146553" cy="567328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1" idx="5"/>
            <a:endCxn id="8" idx="2"/>
          </p:cNvCxnSpPr>
          <p:nvPr/>
        </p:nvCxnSpPr>
        <p:spPr>
          <a:xfrm>
            <a:off x="2114229" y="4229824"/>
            <a:ext cx="1160666" cy="279296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" idx="4"/>
            <a:endCxn id="8" idx="1"/>
          </p:cNvCxnSpPr>
          <p:nvPr/>
        </p:nvCxnSpPr>
        <p:spPr>
          <a:xfrm>
            <a:off x="2962861" y="3861048"/>
            <a:ext cx="380579" cy="49532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" idx="7"/>
            <a:endCxn id="9" idx="3"/>
          </p:cNvCxnSpPr>
          <p:nvPr/>
        </p:nvCxnSpPr>
        <p:spPr>
          <a:xfrm flipV="1">
            <a:off x="2114229" y="3797776"/>
            <a:ext cx="683150" cy="1265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" idx="5"/>
            <a:endCxn id="9" idx="1"/>
          </p:cNvCxnSpPr>
          <p:nvPr/>
        </p:nvCxnSpPr>
        <p:spPr>
          <a:xfrm>
            <a:off x="2426264" y="3293720"/>
            <a:ext cx="371115" cy="198552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7" idx="2"/>
            <a:endCxn id="9" idx="5"/>
          </p:cNvCxnSpPr>
          <p:nvPr/>
        </p:nvCxnSpPr>
        <p:spPr>
          <a:xfrm flipH="1" flipV="1">
            <a:off x="3128342" y="3797776"/>
            <a:ext cx="1004649" cy="351304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7" idx="3"/>
            <a:endCxn id="8" idx="6"/>
          </p:cNvCxnSpPr>
          <p:nvPr/>
        </p:nvCxnSpPr>
        <p:spPr>
          <a:xfrm flipH="1">
            <a:off x="3742947" y="4301832"/>
            <a:ext cx="458588" cy="207288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6" idx="4"/>
            <a:endCxn id="8" idx="0"/>
          </p:cNvCxnSpPr>
          <p:nvPr/>
        </p:nvCxnSpPr>
        <p:spPr>
          <a:xfrm flipH="1">
            <a:off x="3508921" y="3573016"/>
            <a:ext cx="312035" cy="72008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6" idx="5"/>
            <a:endCxn id="7" idx="1"/>
          </p:cNvCxnSpPr>
          <p:nvPr/>
        </p:nvCxnSpPr>
        <p:spPr>
          <a:xfrm>
            <a:off x="3986437" y="3509744"/>
            <a:ext cx="215098" cy="486584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6" idx="3"/>
            <a:endCxn id="9" idx="6"/>
          </p:cNvCxnSpPr>
          <p:nvPr/>
        </p:nvCxnSpPr>
        <p:spPr>
          <a:xfrm flipH="1">
            <a:off x="3196886" y="3509744"/>
            <a:ext cx="458588" cy="13528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5" idx="4"/>
            <a:endCxn id="6" idx="0"/>
          </p:cNvCxnSpPr>
          <p:nvPr/>
        </p:nvCxnSpPr>
        <p:spPr>
          <a:xfrm>
            <a:off x="3742947" y="2924944"/>
            <a:ext cx="78009" cy="216024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" idx="3"/>
            <a:endCxn id="9" idx="7"/>
          </p:cNvCxnSpPr>
          <p:nvPr/>
        </p:nvCxnSpPr>
        <p:spPr>
          <a:xfrm flipH="1">
            <a:off x="3128342" y="2861672"/>
            <a:ext cx="449124" cy="63060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5" idx="2"/>
            <a:endCxn id="10" idx="7"/>
          </p:cNvCxnSpPr>
          <p:nvPr/>
        </p:nvCxnSpPr>
        <p:spPr>
          <a:xfrm flipH="1">
            <a:off x="2426264" y="2708920"/>
            <a:ext cx="1082657" cy="279296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6" idx="2"/>
            <a:endCxn id="10" idx="6"/>
          </p:cNvCxnSpPr>
          <p:nvPr/>
        </p:nvCxnSpPr>
        <p:spPr>
          <a:xfrm flipH="1" flipV="1">
            <a:off x="2494809" y="3140968"/>
            <a:ext cx="1092121" cy="216024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28834" y="3429000"/>
            <a:ext cx="468052" cy="43204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4722" y="2636912"/>
            <a:ext cx="189562" cy="1749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58704" y="3068960"/>
            <a:ext cx="189562" cy="1749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24678" y="4365104"/>
            <a:ext cx="189562" cy="1749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15203" y="4550164"/>
            <a:ext cx="189562" cy="1749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3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61264" y="2533940"/>
            <a:ext cx="189562" cy="174980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28834" y="4581128"/>
            <a:ext cx="189562" cy="174980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0869" y="4797152"/>
            <a:ext cx="189562" cy="174980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20956" y="4797152"/>
            <a:ext cx="189562" cy="174980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30912" y="3645024"/>
            <a:ext cx="189562" cy="1749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50826" y="4077072"/>
            <a:ext cx="189562" cy="1749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05247" y="3501008"/>
            <a:ext cx="189562" cy="1749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2" idx="3"/>
            <a:endCxn id="13" idx="0"/>
          </p:cNvCxnSpPr>
          <p:nvPr/>
        </p:nvCxnSpPr>
        <p:spPr>
          <a:xfrm flipH="1">
            <a:off x="1653486" y="2786268"/>
            <a:ext cx="88997" cy="282693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2"/>
            <a:endCxn id="14" idx="5"/>
          </p:cNvCxnSpPr>
          <p:nvPr/>
        </p:nvCxnSpPr>
        <p:spPr>
          <a:xfrm flipH="1" flipV="1">
            <a:off x="1486480" y="4514460"/>
            <a:ext cx="428724" cy="12319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333472" y="3326028"/>
            <a:ext cx="189562" cy="1749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71" idx="5"/>
            <a:endCxn id="67" idx="0"/>
          </p:cNvCxnSpPr>
          <p:nvPr/>
        </p:nvCxnSpPr>
        <p:spPr>
          <a:xfrm>
            <a:off x="4294792" y="3115344"/>
            <a:ext cx="133461" cy="21068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132990" y="2965988"/>
            <a:ext cx="189562" cy="1749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0869" y="2852936"/>
            <a:ext cx="189562" cy="1749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2" idx="6"/>
            <a:endCxn id="71" idx="2"/>
          </p:cNvCxnSpPr>
          <p:nvPr/>
        </p:nvCxnSpPr>
        <p:spPr>
          <a:xfrm>
            <a:off x="3230431" y="2940426"/>
            <a:ext cx="902560" cy="1130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3" idx="7"/>
            <a:endCxn id="21" idx="3"/>
          </p:cNvCxnSpPr>
          <p:nvPr/>
        </p:nvCxnSpPr>
        <p:spPr>
          <a:xfrm flipV="1">
            <a:off x="2812627" y="3794379"/>
            <a:ext cx="646046" cy="308318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3" idx="1"/>
            <a:endCxn id="24" idx="5"/>
          </p:cNvCxnSpPr>
          <p:nvPr/>
        </p:nvCxnSpPr>
        <p:spPr>
          <a:xfrm flipH="1" flipV="1">
            <a:off x="2467048" y="3650363"/>
            <a:ext cx="211538" cy="45233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523034" y="2420888"/>
            <a:ext cx="1122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Generic</a:t>
            </a:r>
            <a:r>
              <a:rPr lang="fi-FI" sz="1400" dirty="0" smtClean="0"/>
              <a:t> data</a:t>
            </a:r>
          </a:p>
          <a:p>
            <a:r>
              <a:rPr lang="fi-FI" sz="1400" dirty="0" err="1" smtClean="0"/>
              <a:t>centres</a:t>
            </a:r>
            <a:endParaRPr lang="en-US" sz="1400" dirty="0"/>
          </a:p>
        </p:txBody>
      </p:sp>
      <p:cxnSp>
        <p:nvCxnSpPr>
          <p:cNvPr id="184" name="Straight Arrow Connector 183"/>
          <p:cNvCxnSpPr>
            <a:stCxn id="182" idx="1"/>
          </p:cNvCxnSpPr>
          <p:nvPr/>
        </p:nvCxnSpPr>
        <p:spPr>
          <a:xfrm flipH="1">
            <a:off x="4054982" y="2682498"/>
            <a:ext cx="468052" cy="264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4523034" y="2924944"/>
            <a:ext cx="390043" cy="9361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428130" y="3356992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Community</a:t>
            </a:r>
            <a:r>
              <a:rPr lang="fi-FI" sz="1400" dirty="0" smtClean="0"/>
              <a:t> </a:t>
            </a:r>
          </a:p>
          <a:p>
            <a:pPr algn="r"/>
            <a:r>
              <a:rPr lang="fi-FI" sz="1400" dirty="0"/>
              <a:t>d</a:t>
            </a:r>
            <a:r>
              <a:rPr lang="fi-FI" sz="1400" dirty="0" smtClean="0"/>
              <a:t>ata </a:t>
            </a:r>
            <a:r>
              <a:rPr lang="fi-FI" sz="1400" dirty="0" err="1" smtClean="0"/>
              <a:t>sites</a:t>
            </a:r>
            <a:endParaRPr lang="fi-FI" sz="1400" dirty="0" smtClean="0"/>
          </a:p>
        </p:txBody>
      </p:sp>
      <p:cxnSp>
        <p:nvCxnSpPr>
          <p:cNvPr id="189" name="Straight Arrow Connector 188"/>
          <p:cNvCxnSpPr/>
          <p:nvPr/>
        </p:nvCxnSpPr>
        <p:spPr>
          <a:xfrm flipV="1">
            <a:off x="1130575" y="3212976"/>
            <a:ext cx="312035" cy="1440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8" idx="3"/>
          </p:cNvCxnSpPr>
          <p:nvPr/>
        </p:nvCxnSpPr>
        <p:spPr>
          <a:xfrm flipV="1">
            <a:off x="1472006" y="3573016"/>
            <a:ext cx="750691" cy="4558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8" idx="2"/>
          </p:cNvCxnSpPr>
          <p:nvPr/>
        </p:nvCxnSpPr>
        <p:spPr>
          <a:xfrm>
            <a:off x="950068" y="3880212"/>
            <a:ext cx="336525" cy="34087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>
            <a:off x="584515" y="908720"/>
            <a:ext cx="89154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Network of Trusted</a:t>
            </a:r>
            <a:r>
              <a:rPr kumimoji="0" lang="nl-NL" sz="3600" b="0" i="0" u="none" strike="noStrike" kern="1200" cap="none" spc="0" normalizeH="0" noProof="0" dirty="0" smtClean="0">
                <a:ln>
                  <a:noFill/>
                </a:ln>
                <a:solidFill>
                  <a:srgbClr val="C1342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Centers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1342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5771541" y="2060848"/>
            <a:ext cx="4134459" cy="309634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Strong and sustainable generic data centers with existing trusted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relationships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Each having specific relationship with research communities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solidFill>
                  <a:srgbClr val="25408F"/>
                </a:solidFill>
                <a:latin typeface="Arial" pitchFamily="34" charset="0"/>
                <a:cs typeface="Arial" pitchFamily="34" charset="0"/>
              </a:rPr>
              <a:t>EUDAT is about providing solutions in a federated environment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944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FEEFC-FC4F-4B0F-8C84-0DD2AE81069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07651925"/>
              </p:ext>
            </p:extLst>
          </p:nvPr>
        </p:nvGraphicFramePr>
        <p:xfrm>
          <a:off x="974558" y="2420888"/>
          <a:ext cx="81129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428502" y="836712"/>
            <a:ext cx="9049544" cy="1656184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Infrastructure Pillars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39800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647701" y="692696"/>
            <a:ext cx="8915400" cy="720080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>
            <a:lvl1pPr algn="ctr" defTabSz="957857" rtl="0" eaLnBrk="1" latinLnBrk="0" hangingPunct="1">
              <a:spcBef>
                <a:spcPct val="0"/>
              </a:spcBef>
              <a:buNone/>
              <a:defRPr sz="3800" kern="1200">
                <a:solidFill>
                  <a:srgbClr val="C1342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dirty="0" smtClean="0"/>
              <a:t>First EUDAT Services</a:t>
            </a:r>
            <a:endParaRPr lang="en-GB" b="1" dirty="0"/>
          </a:p>
        </p:txBody>
      </p:sp>
      <p:pic>
        <p:nvPicPr>
          <p:cNvPr id="19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52" y="166560"/>
            <a:ext cx="1087467" cy="1210215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327797"/>
            <a:ext cx="7776864" cy="553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0455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23482</TotalTime>
  <Pages>0</Pages>
  <Words>429</Words>
  <Characters>0</Characters>
  <Application>Microsoft Office PowerPoint</Application>
  <PresentationFormat>A4 (21x29,7 cm)</PresentationFormat>
  <Lines>0</Lines>
  <Paragraphs>83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EUDAT_Template</vt:lpstr>
      <vt:lpstr>Standard Content Slide</vt:lpstr>
      <vt:lpstr>European Research Data Services, Expertise &amp; Technology Solutions</vt:lpstr>
      <vt:lpstr>Managing the rising tide of scientific data</vt:lpstr>
      <vt:lpstr>EUDAT is …</vt:lpstr>
      <vt:lpstr>Who is behind EUDAT?</vt:lpstr>
      <vt:lpstr>Research communities involved</vt:lpstr>
      <vt:lpstr>Increasing community involvement + 25 communities</vt:lpstr>
      <vt:lpstr>Diapositiva 7</vt:lpstr>
      <vt:lpstr>Diapositiva 8</vt:lpstr>
      <vt:lpstr>Diapositiva 9</vt:lpstr>
      <vt:lpstr>Using versus Joining EUDAT CDI</vt:lpstr>
      <vt:lpstr>EUDAT H2020</vt:lpstr>
      <vt:lpstr>Contact Us: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GIANNIS</dc:creator>
  <cp:lastModifiedBy>gfiameni</cp:lastModifiedBy>
  <cp:revision>652</cp:revision>
  <dcterms:modified xsi:type="dcterms:W3CDTF">2015-01-22T12:42:00Z</dcterms:modified>
</cp:coreProperties>
</file>