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257" r:id="rId3"/>
    <p:sldId id="320" r:id="rId4"/>
    <p:sldId id="267" r:id="rId5"/>
    <p:sldId id="311" r:id="rId6"/>
    <p:sldId id="268" r:id="rId7"/>
    <p:sldId id="297" r:id="rId8"/>
    <p:sldId id="313" r:id="rId9"/>
    <p:sldId id="308" r:id="rId10"/>
    <p:sldId id="321" r:id="rId11"/>
    <p:sldId id="309" r:id="rId12"/>
    <p:sldId id="305" r:id="rId13"/>
  </p:sldIdLst>
  <p:sldSz cx="9144000" cy="6858000" type="screen4x3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B19"/>
    <a:srgbClr val="1931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44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59217-BE1C-42CD-852A-F003BA53E6AF}" type="datetimeFigureOut">
              <a:rPr lang="en-GB" smtClean="0"/>
              <a:t>22/01/2015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DFDB7-2C46-4562-8DC3-E199DEA2D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9842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4587C-765B-497F-9EAF-AFFDE062DE95}" type="datetimeFigureOut">
              <a:rPr lang="en-GB" smtClean="0"/>
              <a:t>22/01/2015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398B1-2762-4841-91C9-28AB5783C0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7610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5B599E-0A88-1444-A654-DEBA7EFFD5E4}" type="slidenum">
              <a:rPr lang="fi-FI">
                <a:solidFill>
                  <a:prstClr val="black"/>
                </a:solidFill>
              </a:rPr>
              <a:pPr/>
              <a:t>2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0425" cy="2549525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z="18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>
                <a:solidFill>
                  <a:schemeClr val="tx1"/>
                </a:solidFill>
              </a:rPr>
              <a:t>PRACE</a:t>
            </a:r>
            <a:r>
              <a:rPr lang="en-GB" sz="1200" dirty="0" smtClean="0">
                <a:solidFill>
                  <a:schemeClr val="tx1"/>
                </a:solidFill>
              </a:rPr>
              <a:t> (Partnership for Advanced Computing in Europe) is a </a:t>
            </a:r>
            <a:r>
              <a:rPr lang="en-GB" sz="1200" b="1" dirty="0" smtClean="0">
                <a:solidFill>
                  <a:schemeClr val="tx1"/>
                </a:solidFill>
              </a:rPr>
              <a:t>persistent</a:t>
            </a:r>
            <a:r>
              <a:rPr lang="en-GB" sz="1200" dirty="0" smtClean="0">
                <a:solidFill>
                  <a:schemeClr val="tx1"/>
                </a:solidFill>
              </a:rPr>
              <a:t> </a:t>
            </a:r>
            <a:r>
              <a:rPr lang="en-GB" sz="1200" b="1" dirty="0" smtClean="0">
                <a:solidFill>
                  <a:schemeClr val="tx1"/>
                </a:solidFill>
              </a:rPr>
              <a:t>pan-European supercomputing infrastructure</a:t>
            </a:r>
            <a:r>
              <a:rPr lang="en-GB" sz="1200" b="0" baseline="0" dirty="0" smtClean="0">
                <a:solidFill>
                  <a:schemeClr val="tx1"/>
                </a:solidFill>
              </a:rPr>
              <a:t> with </a:t>
            </a:r>
            <a:r>
              <a:rPr lang="en-GB" sz="1200" b="1" dirty="0" smtClean="0">
                <a:solidFill>
                  <a:schemeClr val="tx1"/>
                </a:solidFill>
              </a:rPr>
              <a:t>25 member countries.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/>
              <a:t>The Mission of PRACE </a:t>
            </a:r>
            <a:r>
              <a:rPr lang="en-GB" sz="1200" dirty="0" smtClean="0"/>
              <a:t>is to </a:t>
            </a:r>
            <a:r>
              <a:rPr lang="en-US" sz="1200" dirty="0" smtClean="0"/>
              <a:t>enable world-class science through large scale simulations by providing HPC services on leading edge capability systems </a:t>
            </a:r>
            <a:r>
              <a:rPr lang="en-GB" sz="1200" dirty="0" smtClean="0"/>
              <a:t>enable to </a:t>
            </a:r>
            <a:r>
              <a:rPr lang="en-GB" sz="1200" b="1" dirty="0" smtClean="0"/>
              <a:t>enhance European competitiveness </a:t>
            </a:r>
            <a:r>
              <a:rPr lang="en-GB" sz="1200" dirty="0" smtClean="0"/>
              <a:t>for the benefit of society.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chemeClr val="tx1"/>
                </a:solidFill>
              </a:rPr>
              <a:t>Preparatory Access </a:t>
            </a:r>
            <a:r>
              <a:rPr lang="en-GB" sz="1200" dirty="0" smtClean="0">
                <a:solidFill>
                  <a:schemeClr val="tx1"/>
                </a:solidFill>
              </a:rPr>
              <a:t>: preparation of proposals for Project Access, accepted at any time, cut-off date every 3 months.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chemeClr val="tx1"/>
                </a:solidFill>
              </a:rPr>
              <a:t>Project Access: used by</a:t>
            </a:r>
            <a:r>
              <a:rPr lang="en-GB" sz="1200" dirty="0" smtClean="0">
                <a:solidFill>
                  <a:schemeClr val="tx1"/>
                </a:solidFill>
              </a:rPr>
              <a:t> individual researchers and research groups including multi-national research groups, 1 year duration.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chemeClr val="tx1"/>
                </a:solidFill>
              </a:rPr>
              <a:t>Multi-year Access: </a:t>
            </a:r>
            <a:r>
              <a:rPr lang="en-GB" sz="1200" dirty="0" smtClean="0">
                <a:solidFill>
                  <a:schemeClr val="tx1"/>
                </a:solidFill>
              </a:rPr>
              <a:t>for major European projects </a:t>
            </a:r>
          </a:p>
          <a:p>
            <a:pPr algn="l"/>
            <a:r>
              <a:rPr lang="en-GB" sz="1200" b="1" dirty="0" smtClean="0">
                <a:solidFill>
                  <a:schemeClr val="tx1"/>
                </a:solidFill>
              </a:rPr>
              <a:t/>
            </a:r>
            <a:br>
              <a:rPr lang="en-GB" sz="1200" b="1" dirty="0" smtClean="0">
                <a:solidFill>
                  <a:schemeClr val="tx1"/>
                </a:solidFill>
              </a:rPr>
            </a:br>
            <a:r>
              <a:rPr lang="en-GB" sz="1200" b="1" dirty="0" smtClean="0">
                <a:solidFill>
                  <a:schemeClr val="tx1"/>
                </a:solidFill>
              </a:rPr>
              <a:t>PRACE peer review process: </a:t>
            </a:r>
            <a:r>
              <a:rPr lang="en-GB" sz="1200" dirty="0" smtClean="0">
                <a:solidFill>
                  <a:schemeClr val="tx1"/>
                </a:solidFill>
              </a:rPr>
              <a:t>evaluation of the proposals by leading scientists based on scientific excellence.</a:t>
            </a:r>
            <a:r>
              <a:rPr lang="en-GB" sz="1200" dirty="0" smtClean="0"/>
              <a:t/>
            </a:r>
            <a:br>
              <a:rPr lang="en-GB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PRACE leads the integration of a highly effective HPC ecosystem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offers its resources through a single and transparent pan-European peer review process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academia and industry</a:t>
            </a:r>
            <a:r>
              <a:rPr lang="en-US" dirty="0" smtClean="0"/>
              <a:t>. </a:t>
            </a: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398B1-2762-4841-91C9-28AB5783C04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156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63900" y="509588"/>
            <a:ext cx="3400425" cy="2549525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C1797F-4355-4A68-9E20-B8ADD4F67E7B}" type="slidenum">
              <a:rPr lang="fi-FI" smtClean="0"/>
              <a:pPr/>
              <a:t>4</a:t>
            </a:fld>
            <a:endParaRPr lang="fi-FI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265488" y="509588"/>
            <a:ext cx="3400425" cy="25495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6E3DB8-7965-4AF1-8523-26230BB71136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28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5622597" y="6457468"/>
            <a:ext cx="4303311" cy="33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55" tIns="48178" rIns="96355" bIns="48178" anchor="b"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5724AD4F-F47D-4CB4-BC9A-00083BB29D6F}" type="slidenum">
              <a:rPr lang="fi-FI" sz="1300">
                <a:solidFill>
                  <a:srgbClr val="000000"/>
                </a:solidFill>
              </a:rPr>
              <a:pPr algn="r" eaLnBrk="1" hangingPunct="1"/>
              <a:t>6</a:t>
            </a:fld>
            <a:endParaRPr lang="fi-FI" sz="1300">
              <a:solidFill>
                <a:srgbClr val="000000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11175"/>
            <a:ext cx="3395663" cy="254635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4680" y="3227104"/>
            <a:ext cx="7938870" cy="30597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55" tIns="48178" rIns="96355" bIns="48178"/>
          <a:lstStyle/>
          <a:p>
            <a:pPr eaLnBrk="1" hangingPunct="1"/>
            <a:endParaRPr lang="es-E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 come from the category Data</a:t>
            </a:r>
            <a:r>
              <a:rPr lang="en-US" baseline="0" dirty="0" smtClean="0"/>
              <a:t> Transfer, Storing and Sharing and </a:t>
            </a:r>
            <a:r>
              <a:rPr lang="en-US" baseline="0" dirty="0" err="1" smtClean="0"/>
              <a:t>Authorisation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398B1-2762-4841-91C9-28AB5783C04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036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22/01/2015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36052F6A-383D-4658-9E2E-503D2246636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7050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22/01/2015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2F6A-383D-4658-9E2E-503D22466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608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12776"/>
            <a:ext cx="2057400" cy="4713387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12776"/>
            <a:ext cx="6019800" cy="4713387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22/01/2015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2F6A-383D-4658-9E2E-503D22466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41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96169" y="478240"/>
            <a:ext cx="3953637" cy="117114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966570" y="6356585"/>
            <a:ext cx="39535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660066"/>
                </a:solidFill>
                <a:latin typeface="Helvetica"/>
                <a:cs typeface="Helvetica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6177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22/01/2015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190C-78A0-49C1-BC33-5024B2393A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252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22/01/2015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190C-78A0-49C1-BC33-5024B2393A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688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22/01/2015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190C-78A0-49C1-BC33-5024B2393A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451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22/01/2015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190C-78A0-49C1-BC33-5024B2393A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591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22/01/2015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190C-78A0-49C1-BC33-5024B2393A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916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22/01/2015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190C-78A0-49C1-BC33-5024B2393A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081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22/01/2015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190C-78A0-49C1-BC33-5024B2393A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062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22/01/2015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2F6A-383D-4658-9E2E-503D22466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103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22/01/2015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190C-78A0-49C1-BC33-5024B2393A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3735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22/01/2015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190C-78A0-49C1-BC33-5024B2393A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717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22/01/2015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190C-78A0-49C1-BC33-5024B2393A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7750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22/01/2015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190C-78A0-49C1-BC33-5024B2393A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285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22/01/2015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2F6A-383D-4658-9E2E-503D22466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607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80928"/>
            <a:ext cx="4038600" cy="33452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780928"/>
            <a:ext cx="4038600" cy="33452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22/01/2015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2F6A-383D-4658-9E2E-503D22466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923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278092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501008"/>
            <a:ext cx="4040188" cy="26251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278092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501007"/>
            <a:ext cx="4041775" cy="26251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22/01/2015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2F6A-383D-4658-9E2E-503D22466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513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22/01/2015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2F6A-383D-4658-9E2E-503D22466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10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22/01/2015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2F6A-383D-4658-9E2E-503D22466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026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84784"/>
            <a:ext cx="5111750" cy="46413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636912"/>
            <a:ext cx="3008313" cy="34892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22/01/2015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2F6A-383D-4658-9E2E-503D22466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449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12775"/>
            <a:ext cx="5486400" cy="33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22/01/2015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2F6A-383D-4658-9E2E-503D22466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914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363980"/>
            <a:ext cx="9144000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639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7408" y="155679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20888"/>
            <a:ext cx="8229600" cy="370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22/01/2015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6052F6A-383D-4658-9E2E-503D2246636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7380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lang="en-GB" sz="2800" b="1" kern="1200" dirty="0">
          <a:solidFill>
            <a:srgbClr val="19317B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22/01/2015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3190C-78A0-49C1-BC33-5024B2393A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16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4" y="322016"/>
            <a:ext cx="9112792" cy="621396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22/01/2015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942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648072"/>
          </a:xfrm>
        </p:spPr>
        <p:txBody>
          <a:bodyPr/>
          <a:lstStyle/>
          <a:p>
            <a:r>
              <a:rPr lang="en-US" dirty="0" smtClean="0"/>
              <a:t>HPC and Data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22/01/2015</a:t>
            </a:r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39552" y="2060848"/>
            <a:ext cx="816863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Current PRACE users are computational scientists/computer </a:t>
            </a:r>
            <a:r>
              <a:rPr lang="en-US" sz="2000" dirty="0" err="1" smtClean="0"/>
              <a:t>modellers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Typically output data is generated BY the PRACE project and is moved elsewhere for analysis.</a:t>
            </a:r>
          </a:p>
          <a:p>
            <a:endParaRPr lang="en-US" sz="2000" dirty="0"/>
          </a:p>
          <a:p>
            <a:r>
              <a:rPr lang="en-US" sz="2000" dirty="0" smtClean="0"/>
              <a:t>The typical national HPC service has a large research data facility co-located with it (primarily for long term storage)</a:t>
            </a:r>
          </a:p>
          <a:p>
            <a:endParaRPr lang="en-US" sz="2000" dirty="0"/>
          </a:p>
          <a:p>
            <a:r>
              <a:rPr lang="en-US" sz="2000" dirty="0" smtClean="0"/>
              <a:t>To date, it has not been customary to request a PRACE allocation for large scale data analysis but we foresee this change: Very large HPC facilities  as a tool for data generation AND for data analysis – requests coming from different communities or from different groups within the same community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531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7" descr="PRACEdays15_slide_560x30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4" t="3652" r="22848" b="38809"/>
          <a:stretch/>
        </p:blipFill>
        <p:spPr>
          <a:xfrm>
            <a:off x="0" y="1519262"/>
            <a:ext cx="2745573" cy="1467822"/>
          </a:xfrm>
          <a:prstGeom prst="rect">
            <a:avLst/>
          </a:prstGeom>
        </p:spPr>
      </p:pic>
      <p:pic>
        <p:nvPicPr>
          <p:cNvPr id="11" name="Imagen 10" descr="aviva stadium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5" t="707" r="19704" b="-707"/>
          <a:stretch/>
        </p:blipFill>
        <p:spPr>
          <a:xfrm>
            <a:off x="3054189" y="2889296"/>
            <a:ext cx="6089811" cy="3992918"/>
          </a:xfrm>
          <a:prstGeom prst="rect">
            <a:avLst/>
          </a:prstGeom>
        </p:spPr>
      </p:pic>
      <p:pic>
        <p:nvPicPr>
          <p:cNvPr id="12" name="Imagen 7" descr="PRACEdays15_slide_560x30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22"/>
          <a:stretch/>
        </p:blipFill>
        <p:spPr>
          <a:xfrm>
            <a:off x="2731941" y="1519262"/>
            <a:ext cx="6401613" cy="14056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16" y="2907069"/>
            <a:ext cx="3722519" cy="397514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22/01/2015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048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3284984"/>
            <a:ext cx="7308304" cy="1296144"/>
          </a:xfrm>
        </p:spPr>
        <p:txBody>
          <a:bodyPr>
            <a:noAutofit/>
          </a:bodyPr>
          <a:lstStyle/>
          <a:p>
            <a:pPr eaLnBrk="1" hangingPunct="1">
              <a:spcAft>
                <a:spcPts val="0"/>
              </a:spcAft>
            </a:pPr>
            <a:r>
              <a:rPr lang="fr-FR" dirty="0" smtClean="0"/>
              <a:t>Intro to PRACE: Pan-</a:t>
            </a:r>
            <a:r>
              <a:rPr lang="fr-FR" dirty="0" err="1" smtClean="0"/>
              <a:t>European</a:t>
            </a:r>
            <a:r>
              <a:rPr lang="fr-FR" dirty="0" smtClean="0"/>
              <a:t> High Performance </a:t>
            </a:r>
            <a:r>
              <a:rPr lang="fr-FR" dirty="0" err="1" smtClean="0"/>
              <a:t>Computing</a:t>
            </a:r>
            <a:r>
              <a:rPr lang="fr-FR" dirty="0" smtClean="0"/>
              <a:t> Infrastructure and Services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en-US" sz="2000" dirty="0" smtClean="0">
                <a:latin typeface="Helvetica"/>
                <a:ea typeface="ＭＳ Ｐゴシック" pitchFamily="-1" charset="-128"/>
                <a:cs typeface="Helvetica"/>
              </a:rPr>
              <a:t>Alison Kennedy, </a:t>
            </a:r>
            <a:r>
              <a:rPr lang="en-US" sz="2000" dirty="0" smtClean="0">
                <a:latin typeface="Helvetica"/>
                <a:ea typeface="ＭＳ Ｐゴシック" pitchFamily="-1" charset="-128"/>
                <a:cs typeface="Helvetica"/>
              </a:rPr>
              <a:t>Member </a:t>
            </a:r>
            <a:r>
              <a:rPr lang="en-US" sz="2000" dirty="0" smtClean="0">
                <a:latin typeface="Helvetica"/>
                <a:ea typeface="ＭＳ Ｐゴシック" pitchFamily="-1" charset="-128"/>
                <a:cs typeface="Helvetica"/>
              </a:rPr>
              <a:t>of the Board of Directors</a:t>
            </a:r>
            <a:br>
              <a:rPr lang="en-US" sz="2000" dirty="0" smtClean="0">
                <a:latin typeface="Helvetica"/>
                <a:ea typeface="ＭＳ Ｐゴシック" pitchFamily="-1" charset="-128"/>
                <a:cs typeface="Helvetica"/>
              </a:rPr>
            </a:br>
            <a:r>
              <a:rPr lang="en-US" sz="2000" dirty="0" smtClean="0">
                <a:latin typeface="Helvetica"/>
                <a:ea typeface="ＭＳ Ｐゴシック" pitchFamily="-1" charset="-128"/>
                <a:cs typeface="Helvetica"/>
              </a:rPr>
              <a:t>of PRACE </a:t>
            </a:r>
            <a:r>
              <a:rPr lang="en-US" sz="2000" dirty="0" err="1" smtClean="0">
                <a:latin typeface="Helvetica"/>
                <a:ea typeface="ＭＳ Ｐゴシック" pitchFamily="-1" charset="-128"/>
                <a:cs typeface="Helvetica"/>
              </a:rPr>
              <a:t>aisbl</a:t>
            </a:r>
            <a:r>
              <a:rPr lang="en-US" sz="2000" dirty="0" smtClean="0">
                <a:latin typeface="Helvetica"/>
                <a:ea typeface="ＭＳ Ｐゴシック" pitchFamily="-1" charset="-128"/>
                <a:cs typeface="Helvetica"/>
              </a:rPr>
              <a:t> </a:t>
            </a:r>
            <a:r>
              <a:rPr lang="en-US" sz="2000" dirty="0" smtClean="0">
                <a:latin typeface="Helvetica"/>
                <a:ea typeface="ＭＳ Ｐゴシック" pitchFamily="-1" charset="-128"/>
                <a:cs typeface="Helvetica"/>
              </a:rPr>
              <a:t>and </a:t>
            </a:r>
            <a:r>
              <a:rPr lang="en-US" sz="2000" dirty="0" smtClean="0">
                <a:latin typeface="Helvetica"/>
                <a:ea typeface="ＭＳ Ｐゴシック" pitchFamily="-1" charset="-128"/>
                <a:cs typeface="Helvetica"/>
              </a:rPr>
              <a:t>Executive Director of EPCC, University of Edinburgh</a:t>
            </a:r>
            <a:br>
              <a:rPr lang="en-US" sz="2000" dirty="0" smtClean="0">
                <a:latin typeface="Helvetica"/>
                <a:ea typeface="ＭＳ Ｐゴシック" pitchFamily="-1" charset="-128"/>
                <a:cs typeface="Helvetica"/>
              </a:rPr>
            </a:br>
            <a:r>
              <a:rPr lang="en-US" sz="2000" dirty="0">
                <a:latin typeface="Helvetica"/>
                <a:ea typeface="ＭＳ Ｐゴシック" pitchFamily="-1" charset="-128"/>
                <a:cs typeface="Helvetica"/>
              </a:rPr>
              <a:t/>
            </a:r>
            <a:br>
              <a:rPr lang="en-US" sz="2000" dirty="0">
                <a:latin typeface="Helvetica"/>
                <a:ea typeface="ＭＳ Ｐゴシック" pitchFamily="-1" charset="-128"/>
                <a:cs typeface="Helvetica"/>
              </a:rPr>
            </a:br>
            <a:r>
              <a:rPr lang="en-US" sz="1600" dirty="0" smtClean="0">
                <a:latin typeface="Helvetica"/>
                <a:ea typeface="ＭＳ Ｐゴシック" pitchFamily="-1" charset="-128"/>
                <a:cs typeface="Helvetica"/>
              </a:rPr>
              <a:t>January 22, </a:t>
            </a:r>
            <a:r>
              <a:rPr lang="en-US" sz="1600" dirty="0">
                <a:latin typeface="Helvetica"/>
                <a:ea typeface="ＭＳ Ｐゴシック" pitchFamily="-1" charset="-128"/>
                <a:cs typeface="Helvetica"/>
              </a:rPr>
              <a:t>2014</a:t>
            </a:r>
            <a:br>
              <a:rPr lang="en-US" sz="1600" dirty="0">
                <a:latin typeface="Helvetica"/>
                <a:ea typeface="ＭＳ Ｐゴシック" pitchFamily="-1" charset="-128"/>
                <a:cs typeface="Helvetica"/>
              </a:rPr>
            </a:br>
            <a:r>
              <a:rPr lang="en-US" sz="1600" dirty="0" smtClean="0">
                <a:latin typeface="Helvetica"/>
                <a:ea typeface="ＭＳ Ｐゴシック" pitchFamily="-1" charset="-128"/>
                <a:cs typeface="Helvetica"/>
              </a:rPr>
              <a:t/>
            </a:r>
            <a:br>
              <a:rPr lang="en-US" sz="1600" dirty="0" smtClean="0">
                <a:latin typeface="Helvetica"/>
                <a:ea typeface="ＭＳ Ｐゴシック" pitchFamily="-1" charset="-128"/>
                <a:cs typeface="Helvetica"/>
              </a:rPr>
            </a:br>
            <a:endParaRPr lang="en-US" sz="1600" dirty="0">
              <a:latin typeface="Helvetica"/>
              <a:ea typeface="ＭＳ Ｐゴシック" pitchFamily="-1" charset="-128"/>
              <a:cs typeface="Helvetic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22/01/2015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4914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903" y="1510753"/>
            <a:ext cx="5030097" cy="537146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27584" y="1916832"/>
            <a:ext cx="3610744" cy="841643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endParaRPr lang="en-GB" sz="2000" b="1" dirty="0" smtClean="0">
              <a:solidFill>
                <a:srgbClr val="FF9900"/>
              </a:solidFill>
            </a:endParaRPr>
          </a:p>
          <a:p>
            <a:pPr marL="0" indent="0" algn="l">
              <a:buNone/>
            </a:pPr>
            <a:r>
              <a:rPr lang="en-GB" sz="2000" b="1" dirty="0" smtClean="0">
                <a:solidFill>
                  <a:srgbClr val="FF6B19"/>
                </a:solidFill>
              </a:rPr>
              <a:t>25</a:t>
            </a:r>
            <a:r>
              <a:rPr lang="en-GB" sz="2000" b="1" dirty="0" smtClean="0">
                <a:solidFill>
                  <a:srgbClr val="FF9900"/>
                </a:solidFill>
              </a:rPr>
              <a:t> </a:t>
            </a:r>
            <a:r>
              <a:rPr lang="en-GB" sz="2000" b="1" dirty="0" smtClean="0">
                <a:solidFill>
                  <a:schemeClr val="tx1"/>
                </a:solidFill>
              </a:rPr>
              <a:t>members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3429000"/>
            <a:ext cx="4032448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Enables world-class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science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through </a:t>
            </a:r>
            <a:r>
              <a:rPr lang="en-US" sz="2000" b="1" dirty="0">
                <a:solidFill>
                  <a:srgbClr val="FF6B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</a:t>
            </a:r>
            <a:r>
              <a:rPr lang="en-US" sz="2000" b="1" dirty="0" smtClean="0">
                <a:solidFill>
                  <a:srgbClr val="FF6B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 simulations</a:t>
            </a:r>
            <a:endParaRPr lang="en-US" sz="2000" b="1" dirty="0">
              <a:solidFill>
                <a:srgbClr val="FF6B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80528" y="4293096"/>
            <a:ext cx="4572000" cy="5950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Offers HPC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services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US" sz="2000" b="1" dirty="0" smtClean="0">
                <a:solidFill>
                  <a:srgbClr val="FF6B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leading </a:t>
            </a:r>
            <a:r>
              <a:rPr lang="en-US" sz="2000" b="1" dirty="0">
                <a:solidFill>
                  <a:srgbClr val="FF6B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edge capability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520" y="5013176"/>
            <a:ext cx="38146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Awards </a:t>
            </a:r>
            <a:r>
              <a:rPr lang="en-US" sz="2000" b="1" dirty="0"/>
              <a:t>its resources </a:t>
            </a:r>
            <a:r>
              <a:rPr lang="en-US" sz="2000" dirty="0"/>
              <a:t>through a </a:t>
            </a:r>
            <a:r>
              <a:rPr lang="en-US" sz="2000" b="1" dirty="0">
                <a:solidFill>
                  <a:srgbClr val="FF6B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</a:t>
            </a:r>
            <a:r>
              <a:rPr lang="en-US" sz="2000" dirty="0"/>
              <a:t> and </a:t>
            </a:r>
            <a:r>
              <a:rPr lang="en-US" sz="2000" b="1" dirty="0">
                <a:solidFill>
                  <a:srgbClr val="FF6B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</a:t>
            </a:r>
            <a:r>
              <a:rPr lang="en-US" sz="2000" dirty="0"/>
              <a:t> pan-European </a:t>
            </a:r>
            <a:r>
              <a:rPr lang="en-US" sz="2000" b="1" dirty="0">
                <a:solidFill>
                  <a:srgbClr val="FF6B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 review process </a:t>
            </a:r>
            <a:r>
              <a:rPr lang="en-US" sz="2000" b="1" dirty="0" smtClean="0">
                <a:solidFill>
                  <a:srgbClr val="FF6B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br>
              <a:rPr lang="en-US" sz="2000" b="1" dirty="0" smtClean="0">
                <a:solidFill>
                  <a:srgbClr val="FF6B1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solidFill>
                  <a:srgbClr val="FF6B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research</a:t>
            </a:r>
            <a:endParaRPr lang="en-US" sz="2000" b="1" dirty="0">
              <a:solidFill>
                <a:srgbClr val="FF6B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2636912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6B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hosting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members: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France, Germany, Italy and Spain 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3"/>
          <p:cNvSpPr txBox="1"/>
          <p:nvPr/>
        </p:nvSpPr>
        <p:spPr>
          <a:xfrm>
            <a:off x="1835696" y="1556792"/>
            <a:ext cx="5220072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PRACE aisbl, a persistent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pan-European supercomputing infrastructure </a:t>
            </a:r>
            <a:endParaRPr lang="en-US" sz="20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22/01/2015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14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 idx="4294967295"/>
          </p:nvPr>
        </p:nvSpPr>
        <p:spPr>
          <a:xfrm>
            <a:off x="716802" y="1340769"/>
            <a:ext cx="7315200" cy="777875"/>
          </a:xfrm>
        </p:spPr>
        <p:txBody>
          <a:bodyPr>
            <a:normAutofit/>
          </a:bodyPr>
          <a:lstStyle/>
          <a:p>
            <a:pPr eaLnBrk="1" hangingPunct="1"/>
            <a:endParaRPr lang="en-US" sz="2400" i="1" dirty="0" smtClean="0"/>
          </a:p>
        </p:txBody>
      </p:sp>
      <p:sp>
        <p:nvSpPr>
          <p:cNvPr id="7172" name="Content Placeholder 2"/>
          <p:cNvSpPr>
            <a:spLocks noGrp="1"/>
          </p:cNvSpPr>
          <p:nvPr>
            <p:ph sz="half" idx="4294967295"/>
          </p:nvPr>
        </p:nvSpPr>
        <p:spPr>
          <a:xfrm>
            <a:off x="323528" y="1916832"/>
            <a:ext cx="3240360" cy="4463728"/>
          </a:xfrm>
        </p:spPr>
        <p:txBody>
          <a:bodyPr anchor="ctr">
            <a:normAutofit/>
          </a:bodyPr>
          <a:lstStyle/>
          <a:p>
            <a:pPr marL="457200" indent="-457200" eaLnBrk="1" hangingPunct="1">
              <a:lnSpc>
                <a:spcPct val="80000"/>
              </a:lnSpc>
            </a:pPr>
            <a:r>
              <a:rPr lang="en-US" sz="2000" dirty="0" smtClean="0"/>
              <a:t>PRACE implements a persistent pan-European </a:t>
            </a:r>
            <a:br>
              <a:rPr lang="en-US" sz="2000" dirty="0" smtClean="0"/>
            </a:br>
            <a:r>
              <a:rPr lang="en-US" sz="2000" dirty="0" smtClean="0"/>
              <a:t>HPC service portfolio</a:t>
            </a:r>
          </a:p>
          <a:p>
            <a:pPr marL="457200" indent="-457200" eaLnBrk="1" hangingPunct="1">
              <a:lnSpc>
                <a:spcPct val="80000"/>
              </a:lnSpc>
              <a:buNone/>
            </a:pPr>
            <a:endParaRPr lang="en-US" sz="2000" dirty="0" smtClean="0"/>
          </a:p>
          <a:p>
            <a:pPr marL="457200" indent="-457200" eaLnBrk="1" hangingPunct="1">
              <a:lnSpc>
                <a:spcPct val="80000"/>
              </a:lnSpc>
            </a:pPr>
            <a:r>
              <a:rPr lang="en-US" sz="2000" dirty="0" smtClean="0"/>
              <a:t>European researchers access highest capability computers and PRACE supports up-scaling of codes</a:t>
            </a:r>
          </a:p>
          <a:p>
            <a:pPr marL="457200" indent="-457200" eaLnBrk="1" hangingPunct="1">
              <a:lnSpc>
                <a:spcPct val="80000"/>
              </a:lnSpc>
            </a:pPr>
            <a:endParaRPr lang="en-US" sz="2000" dirty="0" smtClean="0"/>
          </a:p>
          <a:p>
            <a:pPr marL="457200" indent="-457200" eaLnBrk="1" hangingPunct="1">
              <a:lnSpc>
                <a:spcPct val="80000"/>
              </a:lnSpc>
            </a:pPr>
            <a:r>
              <a:rPr lang="en-US" sz="2000" dirty="0" smtClean="0"/>
              <a:t>PRACE trains HPC professionals </a:t>
            </a:r>
          </a:p>
          <a:p>
            <a:pPr marL="457200" indent="-457200" eaLnBrk="1" hangingPunct="1">
              <a:lnSpc>
                <a:spcPct val="80000"/>
              </a:lnSpc>
            </a:pPr>
            <a:endParaRPr lang="en-US" sz="2000" dirty="0" smtClean="0"/>
          </a:p>
        </p:txBody>
      </p:sp>
      <p:pic>
        <p:nvPicPr>
          <p:cNvPr id="7173" name="Content Placeholder 7" descr="www-pyramidi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15204" y="2132856"/>
            <a:ext cx="5210052" cy="3816424"/>
          </a:xfrm>
          <a:noFill/>
        </p:spPr>
      </p:pic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5287108" y="5092700"/>
            <a:ext cx="280767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16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22/01/2015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320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 8"/>
          <p:cNvSpPr/>
          <p:nvPr/>
        </p:nvSpPr>
        <p:spPr>
          <a:xfrm>
            <a:off x="-4044179" y="2541074"/>
            <a:ext cx="1004140" cy="187808"/>
          </a:xfrm>
          <a:custGeom>
            <a:avLst/>
            <a:gdLst>
              <a:gd name="connsiteX0" fmla="*/ 0 w 1004140"/>
              <a:gd name="connsiteY0" fmla="*/ 0 h 187808"/>
              <a:gd name="connsiteX1" fmla="*/ 1004140 w 1004140"/>
              <a:gd name="connsiteY1" fmla="*/ 0 h 187808"/>
              <a:gd name="connsiteX2" fmla="*/ 1004140 w 1004140"/>
              <a:gd name="connsiteY2" fmla="*/ 187808 h 187808"/>
              <a:gd name="connsiteX3" fmla="*/ 0 w 1004140"/>
              <a:gd name="connsiteY3" fmla="*/ 187808 h 187808"/>
              <a:gd name="connsiteX4" fmla="*/ 0 w 1004140"/>
              <a:gd name="connsiteY4" fmla="*/ 0 h 18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4140" h="187808">
                <a:moveTo>
                  <a:pt x="0" y="0"/>
                </a:moveTo>
                <a:lnTo>
                  <a:pt x="1004140" y="0"/>
                </a:lnTo>
                <a:lnTo>
                  <a:pt x="1004140" y="187808"/>
                </a:lnTo>
                <a:lnTo>
                  <a:pt x="0" y="1878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5400" rIns="0" bIns="25400" numCol="1" spcCol="1270" anchor="ctr" anchorCtr="0">
            <a:noAutofit/>
          </a:bodyPr>
          <a:lstStyle/>
          <a:p>
            <a:pPr defTabSz="8890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3" name="Forme libre 12"/>
          <p:cNvSpPr/>
          <p:nvPr/>
        </p:nvSpPr>
        <p:spPr>
          <a:xfrm>
            <a:off x="-4043903" y="3482295"/>
            <a:ext cx="1004570" cy="187808"/>
          </a:xfrm>
          <a:custGeom>
            <a:avLst/>
            <a:gdLst>
              <a:gd name="connsiteX0" fmla="*/ 0 w 1004570"/>
              <a:gd name="connsiteY0" fmla="*/ 0 h 187808"/>
              <a:gd name="connsiteX1" fmla="*/ 1004570 w 1004570"/>
              <a:gd name="connsiteY1" fmla="*/ 0 h 187808"/>
              <a:gd name="connsiteX2" fmla="*/ 1004570 w 1004570"/>
              <a:gd name="connsiteY2" fmla="*/ 187808 h 187808"/>
              <a:gd name="connsiteX3" fmla="*/ 0 w 1004570"/>
              <a:gd name="connsiteY3" fmla="*/ 187808 h 187808"/>
              <a:gd name="connsiteX4" fmla="*/ 0 w 1004570"/>
              <a:gd name="connsiteY4" fmla="*/ 0 h 18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4570" h="187808">
                <a:moveTo>
                  <a:pt x="0" y="0"/>
                </a:moveTo>
                <a:lnTo>
                  <a:pt x="1004570" y="0"/>
                </a:lnTo>
                <a:lnTo>
                  <a:pt x="1004570" y="187808"/>
                </a:lnTo>
                <a:lnTo>
                  <a:pt x="0" y="1878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620" rIns="0" bIns="7620" numCol="1" spcCol="1270" anchor="ctr" anchorCtr="0">
            <a:noAutofit/>
          </a:bodyPr>
          <a:lstStyle/>
          <a:p>
            <a:pPr defTabSz="2667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7" name="Forme libre 16"/>
          <p:cNvSpPr/>
          <p:nvPr/>
        </p:nvSpPr>
        <p:spPr>
          <a:xfrm>
            <a:off x="-2340768" y="3576199"/>
            <a:ext cx="1004570" cy="187808"/>
          </a:xfrm>
          <a:custGeom>
            <a:avLst/>
            <a:gdLst>
              <a:gd name="connsiteX0" fmla="*/ 0 w 1004570"/>
              <a:gd name="connsiteY0" fmla="*/ 0 h 187808"/>
              <a:gd name="connsiteX1" fmla="*/ 1004570 w 1004570"/>
              <a:gd name="connsiteY1" fmla="*/ 0 h 187808"/>
              <a:gd name="connsiteX2" fmla="*/ 1004570 w 1004570"/>
              <a:gd name="connsiteY2" fmla="*/ 187808 h 187808"/>
              <a:gd name="connsiteX3" fmla="*/ 0 w 1004570"/>
              <a:gd name="connsiteY3" fmla="*/ 187808 h 187808"/>
              <a:gd name="connsiteX4" fmla="*/ 0 w 1004570"/>
              <a:gd name="connsiteY4" fmla="*/ 0 h 18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4570" h="187808">
                <a:moveTo>
                  <a:pt x="0" y="0"/>
                </a:moveTo>
                <a:lnTo>
                  <a:pt x="1004570" y="0"/>
                </a:lnTo>
                <a:lnTo>
                  <a:pt x="1004570" y="187808"/>
                </a:lnTo>
                <a:lnTo>
                  <a:pt x="0" y="1878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620" rIns="0" bIns="7620" numCol="1" spcCol="1270" anchor="ctr" anchorCtr="0">
            <a:noAutofit/>
          </a:bodyPr>
          <a:lstStyle/>
          <a:p>
            <a:pPr defTabSz="2667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22" name="Forme libre 21"/>
          <p:cNvSpPr/>
          <p:nvPr/>
        </p:nvSpPr>
        <p:spPr>
          <a:xfrm>
            <a:off x="-4043903" y="5364738"/>
            <a:ext cx="1004570" cy="187808"/>
          </a:xfrm>
          <a:custGeom>
            <a:avLst/>
            <a:gdLst>
              <a:gd name="connsiteX0" fmla="*/ 0 w 1004570"/>
              <a:gd name="connsiteY0" fmla="*/ 0 h 187808"/>
              <a:gd name="connsiteX1" fmla="*/ 1004570 w 1004570"/>
              <a:gd name="connsiteY1" fmla="*/ 0 h 187808"/>
              <a:gd name="connsiteX2" fmla="*/ 1004570 w 1004570"/>
              <a:gd name="connsiteY2" fmla="*/ 187808 h 187808"/>
              <a:gd name="connsiteX3" fmla="*/ 0 w 1004570"/>
              <a:gd name="connsiteY3" fmla="*/ 187808 h 187808"/>
              <a:gd name="connsiteX4" fmla="*/ 0 w 1004570"/>
              <a:gd name="connsiteY4" fmla="*/ 0 h 18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4570" h="187808">
                <a:moveTo>
                  <a:pt x="0" y="0"/>
                </a:moveTo>
                <a:lnTo>
                  <a:pt x="1004570" y="0"/>
                </a:lnTo>
                <a:lnTo>
                  <a:pt x="1004570" y="187808"/>
                </a:lnTo>
                <a:lnTo>
                  <a:pt x="0" y="1878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620" rIns="0" bIns="7620" numCol="1" spcCol="1270" anchor="ctr" anchorCtr="0">
            <a:noAutofit/>
          </a:bodyPr>
          <a:lstStyle/>
          <a:p>
            <a:pPr defTabSz="2667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47408" y="1556792"/>
            <a:ext cx="8229600" cy="57606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>
                <a:solidFill>
                  <a:srgbClr val="19317B"/>
                </a:solidFill>
              </a:rPr>
              <a:t>PRACE at a glance, HPC services in Europe </a:t>
            </a:r>
          </a:p>
        </p:txBody>
      </p:sp>
      <p:grpSp>
        <p:nvGrpSpPr>
          <p:cNvPr id="5" name="Agrupar 4"/>
          <p:cNvGrpSpPr>
            <a:grpSpLocks noChangeAspect="1"/>
          </p:cNvGrpSpPr>
          <p:nvPr/>
        </p:nvGrpSpPr>
        <p:grpSpPr>
          <a:xfrm>
            <a:off x="515170" y="2060848"/>
            <a:ext cx="8113661" cy="4618058"/>
            <a:chOff x="115412" y="1748986"/>
            <a:chExt cx="8897841" cy="5064390"/>
          </a:xfrm>
        </p:grpSpPr>
        <p:sp>
          <p:nvSpPr>
            <p:cNvPr id="11" name="Ellipse 10"/>
            <p:cNvSpPr/>
            <p:nvPr/>
          </p:nvSpPr>
          <p:spPr>
            <a:xfrm>
              <a:off x="431128" y="4614740"/>
              <a:ext cx="823361" cy="79208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alpha val="50000"/>
                <a:hueOff val="2812566"/>
                <a:satOff val="-4220"/>
                <a:lumOff val="-686"/>
                <a:alphaOff val="0"/>
              </a:schemeClr>
            </a:fillRef>
            <a:effectRef idx="2">
              <a:schemeClr val="accent3">
                <a:alpha val="50000"/>
                <a:hueOff val="2812566"/>
                <a:satOff val="-4220"/>
                <a:lumOff val="-686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40" name="Ellipse 39"/>
            <p:cNvSpPr/>
            <p:nvPr/>
          </p:nvSpPr>
          <p:spPr>
            <a:xfrm>
              <a:off x="178477" y="2541074"/>
              <a:ext cx="823361" cy="792088"/>
            </a:xfrm>
            <a:prstGeom prst="ellipse">
              <a:avLst/>
            </a:prstGeom>
            <a:solidFill>
              <a:srgbClr val="FF99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alpha val="50000"/>
                <a:hueOff val="8437698"/>
                <a:satOff val="-12660"/>
                <a:lumOff val="-2059"/>
                <a:alphaOff val="0"/>
              </a:schemeClr>
            </a:fillRef>
            <a:effectRef idx="2">
              <a:schemeClr val="accent3">
                <a:alpha val="50000"/>
                <a:hueOff val="8437698"/>
                <a:satOff val="-12660"/>
                <a:lumOff val="-2059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9" name="Ellipse 18"/>
            <p:cNvSpPr/>
            <p:nvPr/>
          </p:nvSpPr>
          <p:spPr>
            <a:xfrm>
              <a:off x="1220535" y="1748986"/>
              <a:ext cx="823361" cy="792088"/>
            </a:xfrm>
            <a:prstGeom prst="ellipse">
              <a:avLst/>
            </a:prstGeom>
            <a:solidFill>
              <a:schemeClr val="accent4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alpha val="50000"/>
                <a:hueOff val="8437698"/>
                <a:satOff val="-12660"/>
                <a:lumOff val="-2059"/>
                <a:alphaOff val="0"/>
              </a:schemeClr>
            </a:fillRef>
            <a:effectRef idx="2">
              <a:schemeClr val="accent3">
                <a:alpha val="50000"/>
                <a:hueOff val="8437698"/>
                <a:satOff val="-12660"/>
                <a:lumOff val="-2059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5" name="Ellipse 14"/>
            <p:cNvSpPr/>
            <p:nvPr/>
          </p:nvSpPr>
          <p:spPr>
            <a:xfrm>
              <a:off x="115412" y="3617521"/>
              <a:ext cx="823361" cy="79208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alpha val="50000"/>
                <a:hueOff val="5625132"/>
                <a:satOff val="-8440"/>
                <a:lumOff val="-1373"/>
                <a:alphaOff val="0"/>
              </a:schemeClr>
            </a:fillRef>
            <a:effectRef idx="2">
              <a:schemeClr val="accent3">
                <a:alpha val="50000"/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8" name="Forme libre 17"/>
            <p:cNvSpPr/>
            <p:nvPr/>
          </p:nvSpPr>
          <p:spPr>
            <a:xfrm>
              <a:off x="382211" y="3617521"/>
              <a:ext cx="4103153" cy="862520"/>
            </a:xfrm>
            <a:custGeom>
              <a:avLst/>
              <a:gdLst>
                <a:gd name="connsiteX0" fmla="*/ 0 w 1004570"/>
                <a:gd name="connsiteY0" fmla="*/ 0 h 134430"/>
                <a:gd name="connsiteX1" fmla="*/ 1004570 w 1004570"/>
                <a:gd name="connsiteY1" fmla="*/ 0 h 134430"/>
                <a:gd name="connsiteX2" fmla="*/ 1004570 w 1004570"/>
                <a:gd name="connsiteY2" fmla="*/ 134430 h 134430"/>
                <a:gd name="connsiteX3" fmla="*/ 0 w 1004570"/>
                <a:gd name="connsiteY3" fmla="*/ 134430 h 134430"/>
                <a:gd name="connsiteX4" fmla="*/ 0 w 1004570"/>
                <a:gd name="connsiteY4" fmla="*/ 0 h 134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4570" h="134430">
                  <a:moveTo>
                    <a:pt x="0" y="0"/>
                  </a:moveTo>
                  <a:lnTo>
                    <a:pt x="1004570" y="0"/>
                  </a:lnTo>
                  <a:lnTo>
                    <a:pt x="1004570" y="134430"/>
                  </a:lnTo>
                  <a:lnTo>
                    <a:pt x="0" y="13443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5400" rIns="0" bIns="25400" numCol="1" spcCol="1270" anchor="ctr" anchorCtr="0">
              <a:noAutofit/>
            </a:bodyPr>
            <a:lstStyle/>
            <a:p>
              <a:pPr defTabSz="8890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346  </a:t>
              </a:r>
              <a:r>
                <a:rPr lang="en-US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scientific projects </a:t>
              </a:r>
              <a:r>
                <a:rPr lang="en-US" sz="2400" b="1" dirty="0" smtClean="0">
                  <a:solidFill>
                    <a:srgbClr val="F79646">
                      <a:lumMod val="75000"/>
                    </a:srgbClr>
                  </a:solidFill>
                </a:rPr>
                <a:t>enabled</a:t>
              </a:r>
              <a:endParaRPr lang="en-US" sz="2400" b="1" dirty="0">
                <a:solidFill>
                  <a:srgbClr val="4BACC6">
                    <a:lumMod val="75000"/>
                  </a:srgbClr>
                </a:solidFill>
              </a:endParaRPr>
            </a:p>
          </p:txBody>
        </p:sp>
        <p:sp>
          <p:nvSpPr>
            <p:cNvPr id="23" name="Forme libre 22"/>
            <p:cNvSpPr/>
            <p:nvPr/>
          </p:nvSpPr>
          <p:spPr>
            <a:xfrm>
              <a:off x="1547664" y="1838651"/>
              <a:ext cx="6986116" cy="612758"/>
            </a:xfrm>
            <a:custGeom>
              <a:avLst/>
              <a:gdLst>
                <a:gd name="connsiteX0" fmla="*/ 0 w 1004570"/>
                <a:gd name="connsiteY0" fmla="*/ 0 h 134430"/>
                <a:gd name="connsiteX1" fmla="*/ 1004570 w 1004570"/>
                <a:gd name="connsiteY1" fmla="*/ 0 h 134430"/>
                <a:gd name="connsiteX2" fmla="*/ 1004570 w 1004570"/>
                <a:gd name="connsiteY2" fmla="*/ 134430 h 134430"/>
                <a:gd name="connsiteX3" fmla="*/ 0 w 1004570"/>
                <a:gd name="connsiteY3" fmla="*/ 134430 h 134430"/>
                <a:gd name="connsiteX4" fmla="*/ 0 w 1004570"/>
                <a:gd name="connsiteY4" fmla="*/ 0 h 134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4570" h="134430">
                  <a:moveTo>
                    <a:pt x="0" y="0"/>
                  </a:moveTo>
                  <a:lnTo>
                    <a:pt x="1004570" y="0"/>
                  </a:lnTo>
                  <a:lnTo>
                    <a:pt x="1004570" y="134430"/>
                  </a:lnTo>
                  <a:lnTo>
                    <a:pt x="0" y="13443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5400" rIns="0" bIns="25400" numCol="1" spcCol="1270" anchor="ctr" anchorCtr="0">
              <a:noAutofit/>
            </a:bodyPr>
            <a:lstStyle/>
            <a:p>
              <a:pPr defTabSz="8890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530 M€ </a:t>
              </a:r>
              <a:r>
                <a:rPr lang="en-US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of </a:t>
              </a:r>
              <a:r>
                <a:rPr lang="en-US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funding for the </a:t>
              </a:r>
              <a:r>
                <a:rPr lang="en-US" sz="2400" b="1" dirty="0">
                  <a:solidFill>
                    <a:srgbClr val="8064A2">
                      <a:lumMod val="75000"/>
                    </a:srgbClr>
                  </a:solidFill>
                </a:rPr>
                <a:t>2010-2015 </a:t>
              </a:r>
              <a:r>
                <a:rPr lang="en-US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period</a:t>
              </a:r>
            </a:p>
          </p:txBody>
        </p:sp>
        <p:sp>
          <p:nvSpPr>
            <p:cNvPr id="14" name="Forme libre 13"/>
            <p:cNvSpPr/>
            <p:nvPr/>
          </p:nvSpPr>
          <p:spPr>
            <a:xfrm>
              <a:off x="730099" y="4480041"/>
              <a:ext cx="7802342" cy="999556"/>
            </a:xfrm>
            <a:custGeom>
              <a:avLst/>
              <a:gdLst>
                <a:gd name="connsiteX0" fmla="*/ 0 w 1004570"/>
                <a:gd name="connsiteY0" fmla="*/ 0 h 134430"/>
                <a:gd name="connsiteX1" fmla="*/ 1004570 w 1004570"/>
                <a:gd name="connsiteY1" fmla="*/ 0 h 134430"/>
                <a:gd name="connsiteX2" fmla="*/ 1004570 w 1004570"/>
                <a:gd name="connsiteY2" fmla="*/ 134430 h 134430"/>
                <a:gd name="connsiteX3" fmla="*/ 0 w 1004570"/>
                <a:gd name="connsiteY3" fmla="*/ 134430 h 134430"/>
                <a:gd name="connsiteX4" fmla="*/ 0 w 1004570"/>
                <a:gd name="connsiteY4" fmla="*/ 0 h 134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4570" h="134430">
                  <a:moveTo>
                    <a:pt x="0" y="0"/>
                  </a:moveTo>
                  <a:lnTo>
                    <a:pt x="1004570" y="0"/>
                  </a:lnTo>
                  <a:lnTo>
                    <a:pt x="1004570" y="134430"/>
                  </a:lnTo>
                  <a:lnTo>
                    <a:pt x="0" y="13443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5400" rIns="0" bIns="25400" numCol="1" spcCol="1270" anchor="ctr" anchorCtr="0">
              <a:noAutofit/>
            </a:bodyPr>
            <a:lstStyle/>
            <a:p>
              <a:pPr defTabSz="8890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4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15 </a:t>
              </a:r>
              <a:r>
                <a:rPr lang="en-GB" sz="2400" b="1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Pflop</a:t>
              </a:r>
              <a:r>
                <a:rPr lang="en-GB" sz="24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/s </a:t>
              </a:r>
              <a:r>
                <a:rPr lang="en-GB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of peak performance on</a:t>
              </a:r>
              <a:r>
                <a:rPr lang="en-GB" sz="24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 </a:t>
              </a:r>
              <a:r>
                <a:rPr lang="en-GB" sz="2400" b="1" dirty="0" smtClean="0">
                  <a:solidFill>
                    <a:srgbClr val="9BBB59">
                      <a:lumMod val="75000"/>
                    </a:srgbClr>
                  </a:solidFill>
                </a:rPr>
                <a:t>6 world-class systems</a:t>
              </a:r>
              <a:endParaRPr lang="en-GB" sz="1200" b="1" dirty="0">
                <a:solidFill>
                  <a:srgbClr val="9BBB59">
                    <a:lumMod val="75000"/>
                  </a:srgbClr>
                </a:solidFill>
              </a:endParaRPr>
            </a:p>
          </p:txBody>
        </p:sp>
        <p:sp>
          <p:nvSpPr>
            <p:cNvPr id="4" name="Ellipse 3"/>
            <p:cNvSpPr/>
            <p:nvPr/>
          </p:nvSpPr>
          <p:spPr>
            <a:xfrm>
              <a:off x="4355976" y="3617521"/>
              <a:ext cx="823009" cy="79208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0" name="Forme libre 9"/>
            <p:cNvSpPr/>
            <p:nvPr/>
          </p:nvSpPr>
          <p:spPr>
            <a:xfrm>
              <a:off x="5237886" y="3521664"/>
              <a:ext cx="3116887" cy="1008112"/>
            </a:xfrm>
            <a:custGeom>
              <a:avLst/>
              <a:gdLst>
                <a:gd name="connsiteX0" fmla="*/ 0 w 1005552"/>
                <a:gd name="connsiteY0" fmla="*/ 0 h 134167"/>
                <a:gd name="connsiteX1" fmla="*/ 1005552 w 1005552"/>
                <a:gd name="connsiteY1" fmla="*/ 0 h 134167"/>
                <a:gd name="connsiteX2" fmla="*/ 1005552 w 1005552"/>
                <a:gd name="connsiteY2" fmla="*/ 134167 h 134167"/>
                <a:gd name="connsiteX3" fmla="*/ 0 w 1005552"/>
                <a:gd name="connsiteY3" fmla="*/ 134167 h 134167"/>
                <a:gd name="connsiteX4" fmla="*/ 0 w 1005552"/>
                <a:gd name="connsiteY4" fmla="*/ 0 h 134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5552" h="134167">
                  <a:moveTo>
                    <a:pt x="0" y="0"/>
                  </a:moveTo>
                  <a:lnTo>
                    <a:pt x="1005552" y="0"/>
                  </a:lnTo>
                  <a:lnTo>
                    <a:pt x="1005552" y="134167"/>
                  </a:lnTo>
                  <a:lnTo>
                    <a:pt x="0" y="13416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5240" rIns="0" bIns="15240" numCol="1" spcCol="1270" anchor="ctr" anchorCtr="0">
              <a:noAutofit/>
            </a:bodyPr>
            <a:lstStyle/>
            <a:p>
              <a:pPr defTabSz="5334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&gt;9 </a:t>
              </a:r>
              <a:r>
                <a:rPr lang="en-US" sz="20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billion </a:t>
              </a:r>
              <a:r>
                <a:rPr lang="en-US" sz="1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core hours </a:t>
              </a:r>
              <a:r>
                <a:rPr lang="en-US" sz="16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awarded </a:t>
              </a:r>
              <a:r>
                <a:rPr lang="en-US" sz="1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s</a:t>
              </a:r>
              <a:r>
                <a:rPr lang="en-US" sz="16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ince 2010 with peer review , scientific excellence as the main criteria</a:t>
              </a:r>
            </a:p>
          </p:txBody>
        </p:sp>
        <p:sp>
          <p:nvSpPr>
            <p:cNvPr id="41" name="Forme libre 40"/>
            <p:cNvSpPr/>
            <p:nvPr/>
          </p:nvSpPr>
          <p:spPr>
            <a:xfrm>
              <a:off x="590157" y="2677792"/>
              <a:ext cx="8423096" cy="612758"/>
            </a:xfrm>
            <a:custGeom>
              <a:avLst/>
              <a:gdLst>
                <a:gd name="connsiteX0" fmla="*/ 0 w 1004570"/>
                <a:gd name="connsiteY0" fmla="*/ 0 h 134430"/>
                <a:gd name="connsiteX1" fmla="*/ 1004570 w 1004570"/>
                <a:gd name="connsiteY1" fmla="*/ 0 h 134430"/>
                <a:gd name="connsiteX2" fmla="*/ 1004570 w 1004570"/>
                <a:gd name="connsiteY2" fmla="*/ 134430 h 134430"/>
                <a:gd name="connsiteX3" fmla="*/ 0 w 1004570"/>
                <a:gd name="connsiteY3" fmla="*/ 134430 h 134430"/>
                <a:gd name="connsiteX4" fmla="*/ 0 w 1004570"/>
                <a:gd name="connsiteY4" fmla="*/ 0 h 134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4570" h="134430">
                  <a:moveTo>
                    <a:pt x="0" y="0"/>
                  </a:moveTo>
                  <a:lnTo>
                    <a:pt x="1004570" y="0"/>
                  </a:lnTo>
                  <a:lnTo>
                    <a:pt x="1004570" y="134430"/>
                  </a:lnTo>
                  <a:lnTo>
                    <a:pt x="0" y="13443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5400" rIns="0" bIns="25400" numCol="1" spcCol="1270" anchor="ctr" anchorCtr="0">
              <a:noAutofit/>
            </a:bodyPr>
            <a:lstStyle/>
            <a:p>
              <a:pPr defTabSz="8890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25 member states</a:t>
              </a:r>
              <a:r>
                <a:rPr lang="en-US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, including </a:t>
              </a:r>
              <a:r>
                <a:rPr lang="en-US" sz="2400" b="1" dirty="0">
                  <a:solidFill>
                    <a:srgbClr val="FF9900"/>
                  </a:solidFill>
                </a:rPr>
                <a:t>4 Hosting </a:t>
              </a:r>
              <a:r>
                <a:rPr lang="en-US" sz="2400" b="1" dirty="0" smtClean="0">
                  <a:solidFill>
                    <a:srgbClr val="FF9900"/>
                  </a:solidFill>
                </a:rPr>
                <a:t>Members</a:t>
              </a:r>
              <a:br>
                <a:rPr lang="en-US" sz="2400" b="1" dirty="0" smtClean="0">
                  <a:solidFill>
                    <a:srgbClr val="FF9900"/>
                  </a:solidFill>
                </a:rPr>
              </a:br>
              <a:r>
                <a:rPr lang="en-US" sz="2400" b="1" dirty="0" smtClean="0">
                  <a:solidFill>
                    <a:srgbClr val="FF9900"/>
                  </a:solidFill>
                </a:rPr>
                <a:t>			</a:t>
              </a:r>
              <a:r>
                <a:rPr lang="en-US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 </a:t>
              </a:r>
              <a:r>
                <a:rPr lang="en-US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(France, Germany, </a:t>
              </a:r>
              <a:r>
                <a:rPr lang="en-US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Italy, Spain)</a:t>
              </a:r>
              <a:endParaRPr lang="en-US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  <p:sp>
          <p:nvSpPr>
            <p:cNvPr id="33" name="Ellipse 32"/>
            <p:cNvSpPr/>
            <p:nvPr/>
          </p:nvSpPr>
          <p:spPr>
            <a:xfrm>
              <a:off x="1276304" y="5213972"/>
              <a:ext cx="823361" cy="79208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alpha val="50000"/>
                <a:hueOff val="5625132"/>
                <a:satOff val="-8440"/>
                <a:lumOff val="-1373"/>
                <a:alphaOff val="0"/>
              </a:schemeClr>
            </a:fillRef>
            <a:effectRef idx="2">
              <a:schemeClr val="accent3">
                <a:alpha val="50000"/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4" name="Forme libre 33"/>
            <p:cNvSpPr/>
            <p:nvPr/>
          </p:nvSpPr>
          <p:spPr>
            <a:xfrm>
              <a:off x="1687984" y="5303637"/>
              <a:ext cx="6986116" cy="612758"/>
            </a:xfrm>
            <a:custGeom>
              <a:avLst/>
              <a:gdLst>
                <a:gd name="connsiteX0" fmla="*/ 0 w 1004570"/>
                <a:gd name="connsiteY0" fmla="*/ 0 h 134430"/>
                <a:gd name="connsiteX1" fmla="*/ 1004570 w 1004570"/>
                <a:gd name="connsiteY1" fmla="*/ 0 h 134430"/>
                <a:gd name="connsiteX2" fmla="*/ 1004570 w 1004570"/>
                <a:gd name="connsiteY2" fmla="*/ 134430 h 134430"/>
                <a:gd name="connsiteX3" fmla="*/ 0 w 1004570"/>
                <a:gd name="connsiteY3" fmla="*/ 134430 h 134430"/>
                <a:gd name="connsiteX4" fmla="*/ 0 w 1004570"/>
                <a:gd name="connsiteY4" fmla="*/ 0 h 134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4570" h="134430">
                  <a:moveTo>
                    <a:pt x="0" y="0"/>
                  </a:moveTo>
                  <a:lnTo>
                    <a:pt x="1004570" y="0"/>
                  </a:lnTo>
                  <a:lnTo>
                    <a:pt x="1004570" y="134430"/>
                  </a:lnTo>
                  <a:lnTo>
                    <a:pt x="0" y="13443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5400" rIns="0" bIns="25400" numCol="1" spcCol="1270" anchor="ctr" anchorCtr="0">
              <a:noAutofit/>
            </a:bodyPr>
            <a:lstStyle/>
            <a:p>
              <a:pPr defTabSz="8890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Open R&amp;D </a:t>
              </a:r>
              <a:r>
                <a:rPr lang="en-US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access for </a:t>
              </a:r>
              <a:r>
                <a:rPr lang="en-US" sz="2400" b="1" dirty="0">
                  <a:solidFill>
                    <a:srgbClr val="4BACC6">
                      <a:lumMod val="75000"/>
                    </a:srgbClr>
                  </a:solidFill>
                </a:rPr>
                <a:t>industrial users</a:t>
              </a:r>
            </a:p>
          </p:txBody>
        </p:sp>
        <p:sp>
          <p:nvSpPr>
            <p:cNvPr id="25" name="Ellipse 24"/>
            <p:cNvSpPr/>
            <p:nvPr/>
          </p:nvSpPr>
          <p:spPr>
            <a:xfrm>
              <a:off x="1979712" y="6021288"/>
              <a:ext cx="823009" cy="792088"/>
            </a:xfrm>
            <a:prstGeom prst="ellipse">
              <a:avLst/>
            </a:prstGeom>
            <a:solidFill>
              <a:schemeClr val="accent2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6" name="Forme libre 25"/>
            <p:cNvSpPr/>
            <p:nvPr/>
          </p:nvSpPr>
          <p:spPr>
            <a:xfrm>
              <a:off x="2339752" y="6128610"/>
              <a:ext cx="6264696" cy="612758"/>
            </a:xfrm>
            <a:custGeom>
              <a:avLst/>
              <a:gdLst>
                <a:gd name="connsiteX0" fmla="*/ 0 w 1004570"/>
                <a:gd name="connsiteY0" fmla="*/ 0 h 134430"/>
                <a:gd name="connsiteX1" fmla="*/ 1004570 w 1004570"/>
                <a:gd name="connsiteY1" fmla="*/ 0 h 134430"/>
                <a:gd name="connsiteX2" fmla="*/ 1004570 w 1004570"/>
                <a:gd name="connsiteY2" fmla="*/ 134430 h 134430"/>
                <a:gd name="connsiteX3" fmla="*/ 0 w 1004570"/>
                <a:gd name="connsiteY3" fmla="*/ 134430 h 134430"/>
                <a:gd name="connsiteX4" fmla="*/ 0 w 1004570"/>
                <a:gd name="connsiteY4" fmla="*/ 0 h 134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4570" h="134430">
                  <a:moveTo>
                    <a:pt x="0" y="0"/>
                  </a:moveTo>
                  <a:lnTo>
                    <a:pt x="1004570" y="0"/>
                  </a:lnTo>
                  <a:lnTo>
                    <a:pt x="1004570" y="134430"/>
                  </a:lnTo>
                  <a:lnTo>
                    <a:pt x="0" y="13443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5400" rIns="0" bIns="25400" numCol="1" spcCol="1270" anchor="ctr" anchorCtr="0">
              <a:noAutofit/>
            </a:bodyPr>
            <a:lstStyle/>
            <a:p>
              <a:pPr defTabSz="8890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≈3000 </a:t>
              </a:r>
              <a:r>
                <a:rPr lang="en-US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people</a:t>
              </a:r>
              <a:r>
                <a:rPr lang="en-US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 </a:t>
              </a:r>
              <a:r>
                <a:rPr lang="en-US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trained by </a:t>
              </a:r>
              <a:r>
                <a:rPr lang="en-US" sz="24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6 </a:t>
              </a:r>
              <a:r>
                <a:rPr lang="en-US" sz="2400" b="1" dirty="0" smtClean="0">
                  <a:solidFill>
                    <a:schemeClr val="accent2"/>
                  </a:solidFill>
                </a:rPr>
                <a:t>PRACE Advanced         	Training centers </a:t>
              </a:r>
              <a:r>
                <a:rPr lang="en-US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and others events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22/01/2015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411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7239" y="1340768"/>
            <a:ext cx="8424862" cy="777875"/>
          </a:xfrm>
        </p:spPr>
        <p:txBody>
          <a:bodyPr>
            <a:noAutofit/>
          </a:bodyPr>
          <a:lstStyle/>
          <a:p>
            <a:pPr algn="l" eaLnBrk="1" hangingPunct="1"/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</a:rPr>
              <a:t>			Project Access</a:t>
            </a:r>
            <a:endParaRPr lang="en-GB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555" name="Foliennummernplatzhalter 6"/>
          <p:cNvSpPr txBox="1">
            <a:spLocks noGrp="1"/>
          </p:cNvSpPr>
          <p:nvPr/>
        </p:nvSpPr>
        <p:spPr bwMode="auto">
          <a:xfrm>
            <a:off x="6530975" y="67691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3FD32FEB-4356-4710-A15B-795DBDBEF44D}" type="slidenum">
              <a:rPr lang="fi-FI" sz="1400"/>
              <a:pPr algn="r" eaLnBrk="1" hangingPunct="1"/>
              <a:t>6</a:t>
            </a:fld>
            <a:endParaRPr lang="fi-FI" sz="1400"/>
          </a:p>
        </p:txBody>
      </p:sp>
      <p:sp>
        <p:nvSpPr>
          <p:cNvPr id="23556" name="Foliennummernplatzhalter 6"/>
          <p:cNvSpPr txBox="1">
            <a:spLocks noGrp="1"/>
          </p:cNvSpPr>
          <p:nvPr/>
        </p:nvSpPr>
        <p:spPr bwMode="auto">
          <a:xfrm>
            <a:off x="6530975" y="67691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644956B3-B2F6-4780-BA17-BD00FB88784D}" type="slidenum">
              <a:rPr lang="fi-FI" sz="1400"/>
              <a:pPr algn="r" eaLnBrk="1" hangingPunct="1"/>
              <a:t>6</a:t>
            </a:fld>
            <a:endParaRPr lang="fi-FI" sz="1400"/>
          </a:p>
        </p:txBody>
      </p:sp>
      <p:sp>
        <p:nvSpPr>
          <p:cNvPr id="23557" name="Line 4"/>
          <p:cNvSpPr>
            <a:spLocks noChangeShapeType="1"/>
          </p:cNvSpPr>
          <p:nvPr/>
        </p:nvSpPr>
        <p:spPr bwMode="auto">
          <a:xfrm>
            <a:off x="250825" y="4005263"/>
            <a:ext cx="8569325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58" name="AutoShape 5"/>
          <p:cNvSpPr>
            <a:spLocks noChangeArrowheads="1"/>
          </p:cNvSpPr>
          <p:nvPr/>
        </p:nvSpPr>
        <p:spPr bwMode="auto">
          <a:xfrm>
            <a:off x="396875" y="2492375"/>
            <a:ext cx="1514475" cy="1273175"/>
          </a:xfrm>
          <a:prstGeom prst="homePlate">
            <a:avLst>
              <a:gd name="adj" fmla="val 29738"/>
            </a:avLst>
          </a:prstGeom>
          <a:solidFill>
            <a:srgbClr val="91A4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b="1">
                <a:solidFill>
                  <a:schemeClr val="bg1"/>
                </a:solidFill>
              </a:rPr>
              <a:t>Open Call </a:t>
            </a:r>
          </a:p>
          <a:p>
            <a:pPr algn="ctr"/>
            <a:r>
              <a:rPr lang="de-DE" b="1">
                <a:solidFill>
                  <a:schemeClr val="bg1"/>
                </a:solidFill>
              </a:rPr>
              <a:t>for </a:t>
            </a:r>
          </a:p>
          <a:p>
            <a:pPr algn="ctr"/>
            <a:r>
              <a:rPr lang="de-DE" b="1">
                <a:solidFill>
                  <a:schemeClr val="bg1"/>
                </a:solidFill>
              </a:rPr>
              <a:t>Proposals</a:t>
            </a:r>
          </a:p>
        </p:txBody>
      </p:sp>
      <p:sp>
        <p:nvSpPr>
          <p:cNvPr id="23559" name="Rectangle 8"/>
          <p:cNvSpPr>
            <a:spLocks noChangeArrowheads="1"/>
          </p:cNvSpPr>
          <p:nvPr/>
        </p:nvSpPr>
        <p:spPr bwMode="auto">
          <a:xfrm>
            <a:off x="2000251" y="2492375"/>
            <a:ext cx="1347613" cy="12715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b="1"/>
              <a:t>Technical</a:t>
            </a:r>
          </a:p>
          <a:p>
            <a:pPr algn="ctr"/>
            <a:r>
              <a:rPr lang="de-DE" b="1"/>
              <a:t>Peer Review </a:t>
            </a:r>
          </a:p>
        </p:txBody>
      </p:sp>
      <p:sp>
        <p:nvSpPr>
          <p:cNvPr id="23560" name="Rectangle 10"/>
          <p:cNvSpPr>
            <a:spLocks noChangeArrowheads="1"/>
          </p:cNvSpPr>
          <p:nvPr/>
        </p:nvSpPr>
        <p:spPr bwMode="auto">
          <a:xfrm>
            <a:off x="3419872" y="2484437"/>
            <a:ext cx="1224136" cy="12715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b="1" dirty="0"/>
              <a:t>Scientific</a:t>
            </a:r>
            <a:r>
              <a:rPr lang="de-DE" sz="1400" dirty="0"/>
              <a:t> </a:t>
            </a:r>
          </a:p>
          <a:p>
            <a:pPr algn="ctr"/>
            <a:r>
              <a:rPr lang="de-DE" b="1" dirty="0"/>
              <a:t>Peer</a:t>
            </a:r>
            <a:r>
              <a:rPr lang="de-DE" sz="1400" dirty="0"/>
              <a:t> </a:t>
            </a:r>
            <a:r>
              <a:rPr lang="de-DE" b="1" dirty="0"/>
              <a:t>Review</a:t>
            </a:r>
          </a:p>
        </p:txBody>
      </p:sp>
      <p:sp>
        <p:nvSpPr>
          <p:cNvPr id="23561" name="AutoShape 11"/>
          <p:cNvSpPr>
            <a:spLocks noChangeArrowheads="1"/>
          </p:cNvSpPr>
          <p:nvPr/>
        </p:nvSpPr>
        <p:spPr bwMode="auto">
          <a:xfrm rot="10800000">
            <a:off x="7346950" y="2492375"/>
            <a:ext cx="1514475" cy="1271588"/>
          </a:xfrm>
          <a:prstGeom prst="homePlate">
            <a:avLst>
              <a:gd name="adj" fmla="val 29775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algn="ctr"/>
            <a:endParaRPr lang="en-US" sz="1400"/>
          </a:p>
        </p:txBody>
      </p:sp>
      <p:sp>
        <p:nvSpPr>
          <p:cNvPr id="23562" name="Text Box 15"/>
          <p:cNvSpPr txBox="1">
            <a:spLocks noChangeArrowheads="1"/>
          </p:cNvSpPr>
          <p:nvPr/>
        </p:nvSpPr>
        <p:spPr bwMode="auto">
          <a:xfrm>
            <a:off x="1979613" y="4365625"/>
            <a:ext cx="187007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b="1"/>
              <a:t>Technical experts in PRACE systems and software</a:t>
            </a:r>
          </a:p>
        </p:txBody>
      </p:sp>
      <p:sp>
        <p:nvSpPr>
          <p:cNvPr id="23563" name="Text Box 16"/>
          <p:cNvSpPr txBox="1">
            <a:spLocks noChangeArrowheads="1"/>
          </p:cNvSpPr>
          <p:nvPr/>
        </p:nvSpPr>
        <p:spPr bwMode="auto">
          <a:xfrm>
            <a:off x="5724525" y="4365625"/>
            <a:ext cx="1870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b="1"/>
              <a:t>Access Committee</a:t>
            </a:r>
          </a:p>
        </p:txBody>
      </p:sp>
      <p:sp>
        <p:nvSpPr>
          <p:cNvPr id="23564" name="Rectangle 10"/>
          <p:cNvSpPr>
            <a:spLocks noChangeArrowheads="1"/>
          </p:cNvSpPr>
          <p:nvPr/>
        </p:nvSpPr>
        <p:spPr bwMode="auto">
          <a:xfrm>
            <a:off x="5868144" y="2492375"/>
            <a:ext cx="1388319" cy="1271588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b="1" dirty="0"/>
              <a:t>Priorisation </a:t>
            </a:r>
          </a:p>
          <a:p>
            <a:pPr algn="ctr"/>
            <a:r>
              <a:rPr lang="de-DE" b="1" dirty="0"/>
              <a:t>+ </a:t>
            </a:r>
          </a:p>
          <a:p>
            <a:pPr algn="ctr"/>
            <a:r>
              <a:rPr lang="de-DE" b="1" dirty="0"/>
              <a:t>Ressouce</a:t>
            </a:r>
            <a:r>
              <a:rPr lang="de-DE" sz="1400" dirty="0"/>
              <a:t> </a:t>
            </a:r>
          </a:p>
          <a:p>
            <a:pPr algn="ctr"/>
            <a:r>
              <a:rPr lang="de-DE" b="1" dirty="0"/>
              <a:t>Allocation</a:t>
            </a:r>
          </a:p>
        </p:txBody>
      </p:sp>
      <p:sp>
        <p:nvSpPr>
          <p:cNvPr id="23565" name="Text Box 16"/>
          <p:cNvSpPr txBox="1">
            <a:spLocks noChangeArrowheads="1"/>
          </p:cNvSpPr>
          <p:nvPr/>
        </p:nvSpPr>
        <p:spPr bwMode="auto">
          <a:xfrm>
            <a:off x="7050088" y="2565400"/>
            <a:ext cx="209391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de-DE" b="1">
                <a:solidFill>
                  <a:schemeClr val="bg1"/>
                </a:solidFill>
              </a:rPr>
              <a:t>Project </a:t>
            </a:r>
          </a:p>
          <a:p>
            <a:pPr algn="ctr" eaLnBrk="1" hangingPunct="1"/>
            <a:r>
              <a:rPr lang="de-DE" b="1">
                <a:solidFill>
                  <a:schemeClr val="bg1"/>
                </a:solidFill>
              </a:rPr>
              <a:t>+ </a:t>
            </a:r>
          </a:p>
          <a:p>
            <a:pPr algn="ctr" eaLnBrk="1" hangingPunct="1"/>
            <a:r>
              <a:rPr lang="de-DE" b="1">
                <a:solidFill>
                  <a:schemeClr val="bg1"/>
                </a:solidFill>
              </a:rPr>
              <a:t>Final</a:t>
            </a:r>
          </a:p>
          <a:p>
            <a:pPr algn="ctr" eaLnBrk="1" hangingPunct="1"/>
            <a:r>
              <a:rPr lang="de-DE" sz="1400"/>
              <a:t> </a:t>
            </a:r>
            <a:r>
              <a:rPr lang="de-DE" b="1">
                <a:solidFill>
                  <a:schemeClr val="bg1"/>
                </a:solidFill>
              </a:rPr>
              <a:t>Report</a:t>
            </a:r>
          </a:p>
        </p:txBody>
      </p:sp>
      <p:sp>
        <p:nvSpPr>
          <p:cNvPr id="23566" name="Text Box 16"/>
          <p:cNvSpPr txBox="1">
            <a:spLocks noChangeArrowheads="1"/>
          </p:cNvSpPr>
          <p:nvPr/>
        </p:nvSpPr>
        <p:spPr bwMode="auto">
          <a:xfrm>
            <a:off x="7453313" y="4365625"/>
            <a:ext cx="16906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b="1"/>
              <a:t>Researcher</a:t>
            </a:r>
          </a:p>
        </p:txBody>
      </p:sp>
      <p:sp>
        <p:nvSpPr>
          <p:cNvPr id="427043" name="Rectangle 35"/>
          <p:cNvSpPr>
            <a:spLocks noChangeArrowheads="1"/>
          </p:cNvSpPr>
          <p:nvPr/>
        </p:nvSpPr>
        <p:spPr bwMode="auto">
          <a:xfrm>
            <a:off x="3779838" y="4365625"/>
            <a:ext cx="1960562" cy="14652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de-DE" b="1">
                <a:latin typeface="Arial" pitchFamily="34" charset="0"/>
              </a:rPr>
              <a:t>Researchers with expertise in scientific</a:t>
            </a:r>
          </a:p>
          <a:p>
            <a:pPr>
              <a:defRPr/>
            </a:pPr>
            <a:r>
              <a:rPr lang="de-DE" b="1">
                <a:latin typeface="Arial" pitchFamily="34" charset="0"/>
              </a:rPr>
              <a:t>field of proposal</a:t>
            </a:r>
          </a:p>
        </p:txBody>
      </p:sp>
      <p:sp>
        <p:nvSpPr>
          <p:cNvPr id="427045" name="Text Box 37"/>
          <p:cNvSpPr txBox="1">
            <a:spLocks noChangeArrowheads="1"/>
          </p:cNvSpPr>
          <p:nvPr/>
        </p:nvSpPr>
        <p:spPr bwMode="auto">
          <a:xfrm>
            <a:off x="323850" y="4076700"/>
            <a:ext cx="1368425" cy="3365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600" b="1">
                <a:solidFill>
                  <a:srgbClr val="CC0000"/>
                </a:solidFill>
                <a:latin typeface="Arial" pitchFamily="34" charset="0"/>
              </a:rPr>
              <a:t>~ 2 Months</a:t>
            </a:r>
          </a:p>
        </p:txBody>
      </p:sp>
      <p:sp>
        <p:nvSpPr>
          <p:cNvPr id="427046" name="Text Box 38"/>
          <p:cNvSpPr txBox="1">
            <a:spLocks noChangeArrowheads="1"/>
          </p:cNvSpPr>
          <p:nvPr/>
        </p:nvSpPr>
        <p:spPr bwMode="auto">
          <a:xfrm>
            <a:off x="3924300" y="4005263"/>
            <a:ext cx="1727200" cy="3365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600" b="1">
                <a:solidFill>
                  <a:srgbClr val="CC0000"/>
                </a:solidFill>
                <a:latin typeface="Arial" pitchFamily="34" charset="0"/>
              </a:rPr>
              <a:t>~ 3 Months</a:t>
            </a:r>
          </a:p>
        </p:txBody>
      </p:sp>
      <p:sp>
        <p:nvSpPr>
          <p:cNvPr id="23570" name="Line 39"/>
          <p:cNvSpPr>
            <a:spLocks noChangeShapeType="1"/>
          </p:cNvSpPr>
          <p:nvPr/>
        </p:nvSpPr>
        <p:spPr bwMode="auto">
          <a:xfrm>
            <a:off x="5219700" y="4149725"/>
            <a:ext cx="1873250" cy="0"/>
          </a:xfrm>
          <a:prstGeom prst="line">
            <a:avLst/>
          </a:prstGeom>
          <a:noFill/>
          <a:ln w="22225">
            <a:solidFill>
              <a:srgbClr val="CC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7A00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71" name="Line 40"/>
          <p:cNvSpPr>
            <a:spLocks noChangeShapeType="1"/>
          </p:cNvSpPr>
          <p:nvPr/>
        </p:nvSpPr>
        <p:spPr bwMode="auto">
          <a:xfrm flipH="1">
            <a:off x="2124075" y="4149725"/>
            <a:ext cx="1727200" cy="0"/>
          </a:xfrm>
          <a:prstGeom prst="line">
            <a:avLst/>
          </a:prstGeom>
          <a:noFill/>
          <a:ln w="22225">
            <a:solidFill>
              <a:srgbClr val="CC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7A00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7049" name="Text Box 41"/>
          <p:cNvSpPr txBox="1">
            <a:spLocks noChangeArrowheads="1"/>
          </p:cNvSpPr>
          <p:nvPr/>
        </p:nvSpPr>
        <p:spPr bwMode="auto">
          <a:xfrm>
            <a:off x="7740650" y="4005263"/>
            <a:ext cx="1223963" cy="3365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600" b="1">
                <a:solidFill>
                  <a:srgbClr val="CC0000"/>
                </a:solidFill>
                <a:latin typeface="Arial" pitchFamily="34" charset="0"/>
              </a:rPr>
              <a:t>~ 1 year</a:t>
            </a: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4803775" y="2493962"/>
            <a:ext cx="936625" cy="1271588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de-DE" b="1" dirty="0" smtClean="0"/>
              <a:t>Right </a:t>
            </a:r>
            <a:br>
              <a:rPr lang="de-DE" b="1" dirty="0" smtClean="0"/>
            </a:br>
            <a:r>
              <a:rPr lang="de-DE" b="1" dirty="0" smtClean="0"/>
              <a:t>to reply</a:t>
            </a:r>
            <a:endParaRPr lang="de-DE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22/01/2015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280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648072"/>
          </a:xfrm>
        </p:spPr>
        <p:txBody>
          <a:bodyPr/>
          <a:lstStyle/>
          <a:p>
            <a:r>
              <a:rPr lang="en-US" dirty="0" smtClean="0"/>
              <a:t>DECI – now to be run by a PRACE </a:t>
            </a:r>
            <a:r>
              <a:rPr lang="en-US" dirty="0" err="1" smtClean="0"/>
              <a:t>aisbl</a:t>
            </a:r>
            <a:r>
              <a:rPr lang="en-US" dirty="0" smtClean="0"/>
              <a:t> “Optional Programme”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22/01/2015</a:t>
            </a:r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39552" y="2564904"/>
            <a:ext cx="816863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Operates as a resource exchange programme between national Tier-1 providers who can opt in or out of each call (typically 5-10% of national cycles) </a:t>
            </a:r>
          </a:p>
          <a:p>
            <a:endParaRPr lang="en-US" dirty="0"/>
          </a:p>
          <a:p>
            <a:r>
              <a:rPr lang="en-US" dirty="0" smtClean="0"/>
              <a:t>Proposals peer-reviewed nationally then assigned to suitable architectures</a:t>
            </a:r>
          </a:p>
          <a:p>
            <a:endParaRPr lang="en-US" dirty="0"/>
          </a:p>
          <a:p>
            <a:r>
              <a:rPr lang="en-US" dirty="0" smtClean="0"/>
              <a:t>Fraction of resources made available to PIs of proposals from countries not participating in the optional programme</a:t>
            </a:r>
          </a:p>
          <a:p>
            <a:endParaRPr lang="en-US" dirty="0"/>
          </a:p>
          <a:p>
            <a:r>
              <a:rPr lang="en-US" dirty="0" smtClean="0"/>
              <a:t>Cross-national applications encouraged</a:t>
            </a:r>
          </a:p>
          <a:p>
            <a:endParaRPr lang="en-US" dirty="0"/>
          </a:p>
          <a:p>
            <a:r>
              <a:rPr lang="en-US" dirty="0" smtClean="0"/>
              <a:t>Complementary “Tier-1 for Tier-0” services funded from PRACE 4IP project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219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61" y="1412776"/>
            <a:ext cx="8229600" cy="648072"/>
          </a:xfrm>
        </p:spPr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22/01/2015</a:t>
            </a:r>
            <a:endParaRPr lang="en-GB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1628800"/>
            <a:ext cx="9036496" cy="50405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67CB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67CBB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67CBB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67CBB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67CBB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67CBB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67CBB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67CBB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67CBB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algn="ctr" eaLnBrk="1" hangingPunct="1"/>
            <a:r>
              <a:rPr lang="en-US" sz="2800" b="1" dirty="0" smtClean="0">
                <a:latin typeface="Helvetica"/>
                <a:ea typeface="ＭＳ Ｐゴシック" charset="0"/>
                <a:cs typeface="Helvetica"/>
              </a:rPr>
              <a:t>Scientific achievements: example </a:t>
            </a:r>
            <a:endParaRPr lang="en-US" sz="2800" b="1" dirty="0">
              <a:latin typeface="Helvetica"/>
              <a:ea typeface="ＭＳ Ｐゴシック" charset="0"/>
              <a:cs typeface="Helvetic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8679" y="2245766"/>
            <a:ext cx="4481421" cy="283941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FACING THE TEMPEST</a:t>
            </a:r>
          </a:p>
          <a:p>
            <a:pPr algn="ctr"/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three-year advance in developing new models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80975" y="3105958"/>
            <a:ext cx="4183141" cy="1331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67CBB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67CBB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67CBB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67CBB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67CBB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67CBB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67CBB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67CBB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67CBB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</a:rPr>
              <a:t>→ Possibility for the UK Meteorology Office to develop worldwide high-resolution climate models (12 km)</a:t>
            </a:r>
          </a:p>
          <a:p>
            <a:pPr lvl="0"/>
            <a:endParaRPr lang="en-US" sz="1200" b="1" i="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chemeClr val="tx1"/>
                </a:solidFill>
                <a:latin typeface="Calibri"/>
                <a:cs typeface="Calibri"/>
              </a:rPr>
              <a:t>Largest </a:t>
            </a:r>
            <a:r>
              <a:rPr lang="en-US" sz="1200" dirty="0">
                <a:solidFill>
                  <a:schemeClr val="tx1"/>
                </a:solidFill>
                <a:latin typeface="Calibri"/>
                <a:cs typeface="Calibri"/>
              </a:rPr>
              <a:t>allocation </a:t>
            </a:r>
            <a:r>
              <a:rPr lang="en-US" sz="1200" dirty="0" smtClean="0">
                <a:solidFill>
                  <a:schemeClr val="tx1"/>
                </a:solidFill>
                <a:latin typeface="Calibri"/>
                <a:cs typeface="Calibri"/>
              </a:rPr>
              <a:t>ever made </a:t>
            </a:r>
            <a:r>
              <a:rPr lang="en-US" sz="1200" dirty="0">
                <a:solidFill>
                  <a:schemeClr val="tx1"/>
                </a:solidFill>
                <a:latin typeface="Calibri"/>
                <a:cs typeface="Calibri"/>
              </a:rPr>
              <a:t>on a single PRACE </a:t>
            </a:r>
            <a:r>
              <a:rPr lang="en-US" sz="1200" dirty="0" smtClean="0">
                <a:solidFill>
                  <a:schemeClr val="tx1"/>
                </a:solidFill>
                <a:latin typeface="Calibri"/>
                <a:cs typeface="Calibri"/>
              </a:rPr>
              <a:t>system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UPSCALE Project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Focused on tropical Atlantic storms</a:t>
            </a:r>
          </a:p>
          <a:p>
            <a:pPr lvl="0"/>
            <a:endParaRPr lang="en-US" sz="1200" b="1" i="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10" name="Groupe 18"/>
          <p:cNvGrpSpPr/>
          <p:nvPr/>
        </p:nvGrpSpPr>
        <p:grpSpPr>
          <a:xfrm>
            <a:off x="4355976" y="2945076"/>
            <a:ext cx="4149327" cy="3148220"/>
            <a:chOff x="4895851" y="2051482"/>
            <a:chExt cx="4149327" cy="2190500"/>
          </a:xfrm>
        </p:grpSpPr>
        <p:sp>
          <p:nvSpPr>
            <p:cNvPr id="11" name="Rectangle 10"/>
            <p:cNvSpPr/>
            <p:nvPr/>
          </p:nvSpPr>
          <p:spPr>
            <a:xfrm>
              <a:off x="4895851" y="2051482"/>
              <a:ext cx="4111516" cy="21905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IMAGING A WHOLE SEISMIC AREA</a:t>
              </a:r>
            </a:p>
            <a:p>
              <a:pPr algn="ctr"/>
              <a:r>
                <a:rPr lang="en-US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</a:t>
              </a:r>
              <a:r>
                <a:rPr lang="en-US" sz="1600" b="1" baseline="30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st</a:t>
              </a:r>
              <a:r>
                <a:rPr lang="en-US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numerical mapping of the North of Italy</a:t>
              </a:r>
            </a:p>
            <a:p>
              <a:endParaRPr lang="en-US" dirty="0" smtClean="0"/>
            </a:p>
            <a:p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2"/>
            <p:cNvSpPr txBox="1">
              <a:spLocks noChangeArrowheads="1"/>
            </p:cNvSpPr>
            <p:nvPr/>
          </p:nvSpPr>
          <p:spPr bwMode="auto">
            <a:xfrm>
              <a:off x="5000625" y="2688806"/>
              <a:ext cx="4044553" cy="1331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367CBB"/>
                  </a:solidFill>
                  <a:latin typeface="+mj-lt"/>
                  <a:ea typeface="ＭＳ Ｐゴシック" charset="0"/>
                  <a:cs typeface="ＭＳ Ｐゴシック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367CBB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367CBB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367CBB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367CBB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367CBB"/>
                  </a:solidFill>
                  <a:latin typeface="Arial" charset="0"/>
                  <a:cs typeface="Arial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367CBB"/>
                  </a:solidFill>
                  <a:latin typeface="Arial" charset="0"/>
                  <a:cs typeface="Arial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367CBB"/>
                  </a:solidFill>
                  <a:latin typeface="Arial" charset="0"/>
                  <a:cs typeface="Arial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367CBB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200" b="1" dirty="0" smtClean="0">
                  <a:solidFill>
                    <a:srgbClr val="000000"/>
                  </a:solidFill>
                  <a:latin typeface="Calibri"/>
                  <a:cs typeface="Calibri"/>
                </a:rPr>
                <a:t>→ </a:t>
              </a:r>
              <a:r>
                <a:rPr lang="en-US" sz="1200" b="1" dirty="0" smtClean="0">
                  <a:solidFill>
                    <a:schemeClr val="tx1"/>
                  </a:solidFill>
                  <a:latin typeface="Calibri"/>
                  <a:cs typeface="Calibri"/>
                </a:rPr>
                <a:t>Estimate the effects of major earthquakes </a:t>
              </a:r>
            </a:p>
            <a:p>
              <a:r>
                <a:rPr lang="en-US" sz="1200" b="1" dirty="0" smtClean="0">
                  <a:solidFill>
                    <a:srgbClr val="000000"/>
                  </a:solidFill>
                  <a:latin typeface="Calibri"/>
                  <a:cs typeface="Calibri"/>
                </a:rPr>
                <a:t>according to local </a:t>
              </a:r>
              <a:r>
                <a:rPr lang="en-US" sz="1200" b="1" dirty="0" smtClean="0">
                  <a:solidFill>
                    <a:schemeClr val="tx1"/>
                  </a:solidFill>
                  <a:latin typeface="Calibri"/>
                  <a:cs typeface="Calibri"/>
                </a:rPr>
                <a:t>geological structures, </a:t>
              </a:r>
            </a:p>
            <a:p>
              <a:r>
                <a:rPr lang="en-US" sz="1200" b="1" dirty="0" smtClean="0">
                  <a:solidFill>
                    <a:schemeClr val="tx1"/>
                  </a:solidFill>
                  <a:latin typeface="Calibri"/>
                  <a:cs typeface="Calibri"/>
                </a:rPr>
                <a:t>thus </a:t>
              </a:r>
              <a:r>
                <a:rPr lang="en-GB" sz="1200" b="1" dirty="0" smtClean="0">
                  <a:solidFill>
                    <a:srgbClr val="000000"/>
                  </a:solidFill>
                  <a:latin typeface="Calibri"/>
                  <a:cs typeface="Calibri"/>
                </a:rPr>
                <a:t>providing </a:t>
              </a:r>
              <a:r>
                <a:rPr lang="en-GB" sz="1200" b="1" dirty="0">
                  <a:solidFill>
                    <a:srgbClr val="000000"/>
                  </a:solidFill>
                  <a:latin typeface="Calibri"/>
                  <a:cs typeface="Calibri"/>
                </a:rPr>
                <a:t>better foundations for </a:t>
              </a:r>
              <a:endParaRPr lang="en-GB" sz="1200" b="1" dirty="0" smtClean="0">
                <a:solidFill>
                  <a:srgbClr val="000000"/>
                </a:solidFill>
                <a:latin typeface="Calibri"/>
                <a:cs typeface="Calibri"/>
              </a:endParaRPr>
            </a:p>
            <a:p>
              <a:r>
                <a:rPr lang="en-GB" sz="1200" b="1" dirty="0" smtClean="0">
                  <a:solidFill>
                    <a:srgbClr val="000000"/>
                  </a:solidFill>
                  <a:latin typeface="Calibri"/>
                  <a:cs typeface="Calibri"/>
                </a:rPr>
                <a:t>decision</a:t>
              </a:r>
              <a:r>
                <a:rPr lang="en-GB" sz="1200" b="1" dirty="0">
                  <a:solidFill>
                    <a:srgbClr val="000000"/>
                  </a:solidFill>
                  <a:latin typeface="Calibri"/>
                  <a:cs typeface="Calibri"/>
                </a:rPr>
                <a:t>-making processes </a:t>
              </a:r>
              <a:endParaRPr lang="en-US" sz="1200" b="1" dirty="0" smtClean="0">
                <a:solidFill>
                  <a:schemeClr val="tx1"/>
                </a:solidFill>
                <a:latin typeface="Calibri"/>
                <a:cs typeface="Calibri"/>
              </a:endParaRPr>
            </a:p>
            <a:p>
              <a:endParaRPr lang="en-US" sz="1200" b="1" i="0" dirty="0" smtClean="0">
                <a:solidFill>
                  <a:schemeClr val="tx1"/>
                </a:solidFill>
                <a:latin typeface="Calibri" pitchFamily="34" charset="0"/>
              </a:endParaRPr>
            </a:p>
            <a:p>
              <a:pPr marL="171450" lvl="0" indent="-171450">
                <a:buFont typeface="Wingdings" panose="05000000000000000000" pitchFamily="2" charset="2"/>
                <a:buChar char="§"/>
              </a:pPr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</a:rPr>
                <a:t>SHAKEIT Project</a:t>
              </a:r>
            </a:p>
            <a:p>
              <a:pPr marL="171450" lvl="0" indent="-171450">
                <a:buFont typeface="Wingdings" panose="05000000000000000000" pitchFamily="2" charset="2"/>
                <a:buChar char="§"/>
              </a:pPr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</a:rPr>
                <a:t>North of Italy = most active seismic area in Europe</a:t>
              </a:r>
            </a:p>
            <a:p>
              <a:pPr lvl="0"/>
              <a:endParaRPr lang="en-US" sz="1200" b="1" i="0" dirty="0" smtClean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3933056"/>
            <a:ext cx="1333548" cy="880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3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6043" y="4221088"/>
            <a:ext cx="1403909" cy="427936"/>
          </a:xfrm>
          <a:prstGeom prst="rect">
            <a:avLst/>
          </a:prstGeom>
        </p:spPr>
      </p:pic>
      <p:pic>
        <p:nvPicPr>
          <p:cNvPr id="15" name="Image 34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AFFFF"/>
              </a:clrFrom>
              <a:clrTo>
                <a:srgbClr val="FA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3011261"/>
            <a:ext cx="807009" cy="811044"/>
          </a:xfrm>
          <a:prstGeom prst="rect">
            <a:avLst/>
          </a:prstGeom>
        </p:spPr>
      </p:pic>
      <p:sp>
        <p:nvSpPr>
          <p:cNvPr id="16" name="Ellipse 1"/>
          <p:cNvSpPr/>
          <p:nvPr/>
        </p:nvSpPr>
        <p:spPr bwMode="auto">
          <a:xfrm>
            <a:off x="1763688" y="4725144"/>
            <a:ext cx="2304256" cy="1152128"/>
          </a:xfrm>
          <a:prstGeom prst="ellipse">
            <a:avLst/>
          </a:prstGeom>
          <a:solidFill>
            <a:srgbClr val="888377">
              <a:alpha val="74000"/>
            </a:srgbClr>
          </a:solidFill>
          <a:ln>
            <a:noFill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050" dirty="0">
                <a:solidFill>
                  <a:srgbClr val="000000"/>
                </a:solidFill>
                <a:latin typeface="Helvetica Light"/>
                <a:cs typeface="Helvetica Light"/>
              </a:rPr>
              <a:t>Team: </a:t>
            </a:r>
            <a:r>
              <a:rPr lang="en-GB" sz="1100" b="1" dirty="0" err="1">
                <a:solidFill>
                  <a:srgbClr val="000000"/>
                </a:solidFill>
                <a:latin typeface="Helvetica Light"/>
                <a:cs typeface="Helvetica Light"/>
              </a:rPr>
              <a:t>Prof.</a:t>
            </a:r>
            <a:r>
              <a:rPr lang="en-GB" sz="1100" b="1" dirty="0">
                <a:solidFill>
                  <a:srgbClr val="000000"/>
                </a:solidFill>
                <a:latin typeface="Helvetica Light"/>
                <a:cs typeface="Helvetica Light"/>
              </a:rPr>
              <a:t> Pier Luigi </a:t>
            </a:r>
            <a:r>
              <a:rPr lang="en-GB" sz="1100" b="1" dirty="0" err="1">
                <a:solidFill>
                  <a:srgbClr val="000000"/>
                </a:solidFill>
                <a:latin typeface="Helvetica Light"/>
                <a:cs typeface="Helvetica Light"/>
              </a:rPr>
              <a:t>Vidale</a:t>
            </a:r>
            <a:r>
              <a:rPr lang="en-GB" sz="1100" b="1" dirty="0">
                <a:solidFill>
                  <a:srgbClr val="000000"/>
                </a:solidFill>
                <a:latin typeface="Helvetica Light"/>
                <a:cs typeface="Helvetica Light"/>
              </a:rPr>
              <a:t> </a:t>
            </a:r>
            <a:r>
              <a:rPr lang="en-GB" sz="900" dirty="0">
                <a:solidFill>
                  <a:srgbClr val="000000"/>
                </a:solidFill>
                <a:latin typeface="Helvetica Light"/>
                <a:cs typeface="Helvetica Light"/>
              </a:rPr>
              <a:t>(NCAS-Climate, </a:t>
            </a:r>
            <a:r>
              <a:rPr lang="en-GB" sz="900" dirty="0" err="1">
                <a:solidFill>
                  <a:srgbClr val="000000"/>
                </a:solidFill>
                <a:latin typeface="Helvetica Light"/>
                <a:cs typeface="Helvetica Light"/>
              </a:rPr>
              <a:t>Dept</a:t>
            </a:r>
            <a:r>
              <a:rPr lang="en-GB" sz="900" dirty="0">
                <a:solidFill>
                  <a:srgbClr val="000000"/>
                </a:solidFill>
                <a:latin typeface="Helvetica Light"/>
                <a:cs typeface="Helvetica Light"/>
              </a:rPr>
              <a:t> of Meteorology, Univ. of Reading and UK Met Office, Exeter, UK)</a:t>
            </a:r>
            <a:endParaRPr lang="en-GB" sz="1050" dirty="0">
              <a:solidFill>
                <a:srgbClr val="000000"/>
              </a:solidFill>
              <a:latin typeface="Helvetica Light"/>
              <a:cs typeface="Helvetica Light"/>
            </a:endParaRPr>
          </a:p>
        </p:txBody>
      </p:sp>
      <p:grpSp>
        <p:nvGrpSpPr>
          <p:cNvPr id="17" name="Groupe 8"/>
          <p:cNvGrpSpPr/>
          <p:nvPr/>
        </p:nvGrpSpPr>
        <p:grpSpPr>
          <a:xfrm>
            <a:off x="-396552" y="4412952"/>
            <a:ext cx="2304256" cy="1824360"/>
            <a:chOff x="3861342" y="1572877"/>
            <a:chExt cx="3307785" cy="2251767"/>
          </a:xfrm>
        </p:grpSpPr>
        <p:pic>
          <p:nvPicPr>
            <p:cNvPr id="18" name="Image 36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3080" y="1572877"/>
              <a:ext cx="2386047" cy="2251767"/>
            </a:xfrm>
            <a:prstGeom prst="rect">
              <a:avLst/>
            </a:prstGeom>
            <a:ln>
              <a:noFill/>
            </a:ln>
          </p:spPr>
        </p:pic>
        <p:sp>
          <p:nvSpPr>
            <p:cNvPr id="19" name="Rectangle 18"/>
            <p:cNvSpPr/>
            <p:nvPr/>
          </p:nvSpPr>
          <p:spPr>
            <a:xfrm rot="162733">
              <a:off x="3861342" y="1961917"/>
              <a:ext cx="1899169" cy="1968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Clr>
                  <a:prstClr val="black"/>
                </a:buClr>
                <a:buFont typeface="Wingdings" charset="2"/>
                <a:buChar char="§"/>
              </a:pPr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395536" y="4725144"/>
            <a:ext cx="12241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000000"/>
                </a:solidFill>
                <a:latin typeface="Helvetica Light"/>
                <a:cs typeface="Helvetica Light"/>
              </a:rPr>
              <a:t>144 </a:t>
            </a:r>
            <a:r>
              <a:rPr lang="fr-FR" sz="1400" b="1" dirty="0">
                <a:solidFill>
                  <a:srgbClr val="000000"/>
                </a:solidFill>
                <a:latin typeface="Helvetica Light"/>
                <a:cs typeface="Helvetica Light"/>
              </a:rPr>
              <a:t>million </a:t>
            </a:r>
            <a:r>
              <a:rPr lang="fr-FR" sz="1400" b="1" dirty="0" err="1">
                <a:solidFill>
                  <a:srgbClr val="000000"/>
                </a:solidFill>
                <a:latin typeface="Helvetica Light"/>
                <a:cs typeface="Helvetica Light"/>
              </a:rPr>
              <a:t>core</a:t>
            </a:r>
            <a:r>
              <a:rPr lang="fr-FR" sz="1400" b="1" dirty="0">
                <a:solidFill>
                  <a:srgbClr val="000000"/>
                </a:solidFill>
                <a:latin typeface="Helvetica Light"/>
                <a:cs typeface="Helvetica Light"/>
              </a:rPr>
              <a:t> </a:t>
            </a:r>
            <a:r>
              <a:rPr lang="fr-FR" sz="1400" b="1" dirty="0" err="1">
                <a:solidFill>
                  <a:srgbClr val="000000"/>
                </a:solidFill>
                <a:latin typeface="Helvetica Light"/>
                <a:cs typeface="Helvetica Light"/>
              </a:rPr>
              <a:t>hours</a:t>
            </a:r>
            <a:endParaRPr lang="fr-FR" sz="1400" b="1" dirty="0">
              <a:solidFill>
                <a:srgbClr val="000000"/>
              </a:solidFill>
              <a:latin typeface="Helvetica Light"/>
              <a:cs typeface="Helvetica Light"/>
            </a:endParaRPr>
          </a:p>
          <a:p>
            <a:pPr algn="ctr"/>
            <a:r>
              <a:rPr lang="fr-FR" sz="1400" dirty="0">
                <a:solidFill>
                  <a:srgbClr val="000000"/>
                </a:solidFill>
                <a:latin typeface="Helvetica Light"/>
                <a:cs typeface="Helvetica Light"/>
              </a:rPr>
              <a:t>on </a:t>
            </a:r>
            <a:r>
              <a:rPr lang="fr-FR" sz="1400" dirty="0" err="1">
                <a:solidFill>
                  <a:srgbClr val="000000"/>
                </a:solidFill>
                <a:latin typeface="Helvetica Light"/>
                <a:cs typeface="Helvetica Light"/>
              </a:rPr>
              <a:t>Hermit</a:t>
            </a:r>
            <a:r>
              <a:rPr lang="fr-FR" sz="1400" dirty="0">
                <a:solidFill>
                  <a:srgbClr val="000000"/>
                </a:solidFill>
                <a:latin typeface="Helvetica Light"/>
                <a:cs typeface="Helvetica Light"/>
              </a:rPr>
              <a:t> (Germany)</a:t>
            </a:r>
          </a:p>
          <a:p>
            <a:pPr algn="r"/>
            <a:endParaRPr lang="fr-FR" sz="1400" dirty="0">
              <a:solidFill>
                <a:srgbClr val="000000"/>
              </a:solidFill>
              <a:latin typeface="Helvetica Light"/>
              <a:cs typeface="Helvetica Light"/>
            </a:endParaRPr>
          </a:p>
          <a:p>
            <a:pPr algn="r"/>
            <a:endParaRPr lang="fr-FR" sz="1400" dirty="0">
              <a:solidFill>
                <a:srgbClr val="000000"/>
              </a:solidFill>
              <a:latin typeface="Helvetica Light"/>
              <a:cs typeface="Helvetica Light"/>
            </a:endParaRPr>
          </a:p>
        </p:txBody>
      </p:sp>
      <p:grpSp>
        <p:nvGrpSpPr>
          <p:cNvPr id="21" name="Groupe 8"/>
          <p:cNvGrpSpPr/>
          <p:nvPr/>
        </p:nvGrpSpPr>
        <p:grpSpPr>
          <a:xfrm>
            <a:off x="3851920" y="5229200"/>
            <a:ext cx="2304256" cy="1800200"/>
            <a:chOff x="3861342" y="1513819"/>
            <a:chExt cx="3307785" cy="2221947"/>
          </a:xfrm>
        </p:grpSpPr>
        <p:pic>
          <p:nvPicPr>
            <p:cNvPr id="22" name="Image 40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14678" y="1513819"/>
              <a:ext cx="2354449" cy="2221947"/>
            </a:xfrm>
            <a:prstGeom prst="rect">
              <a:avLst/>
            </a:prstGeom>
            <a:ln>
              <a:noFill/>
            </a:ln>
          </p:spPr>
        </p:pic>
        <p:sp>
          <p:nvSpPr>
            <p:cNvPr id="23" name="Rectangle 22"/>
            <p:cNvSpPr/>
            <p:nvPr/>
          </p:nvSpPr>
          <p:spPr>
            <a:xfrm rot="162733">
              <a:off x="3861342" y="1961917"/>
              <a:ext cx="1899169" cy="1968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Clr>
                  <a:prstClr val="black"/>
                </a:buClr>
                <a:buFont typeface="Wingdings" charset="2"/>
                <a:buChar char="§"/>
              </a:pPr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4" name="Ellipse 42"/>
          <p:cNvSpPr/>
          <p:nvPr/>
        </p:nvSpPr>
        <p:spPr bwMode="auto">
          <a:xfrm>
            <a:off x="6372200" y="5589240"/>
            <a:ext cx="1944216" cy="936104"/>
          </a:xfrm>
          <a:prstGeom prst="ellipse">
            <a:avLst/>
          </a:prstGeom>
          <a:solidFill>
            <a:srgbClr val="888377">
              <a:alpha val="74000"/>
            </a:srgbClr>
          </a:solidFill>
          <a:ln>
            <a:noFill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900" dirty="0">
                <a:solidFill>
                  <a:srgbClr val="000000"/>
                </a:solidFill>
                <a:latin typeface="Helvetica Light"/>
                <a:cs typeface="Helvetica Light"/>
              </a:rPr>
              <a:t>Team: </a:t>
            </a:r>
            <a:r>
              <a:rPr lang="it-IT" sz="1000" b="1" dirty="0">
                <a:solidFill>
                  <a:srgbClr val="000000"/>
                </a:solidFill>
                <a:latin typeface="Helvetica Light"/>
                <a:cs typeface="Helvetica Light"/>
              </a:rPr>
              <a:t>Dr. Andrea Morelli</a:t>
            </a:r>
            <a:r>
              <a:rPr lang="it-IT" sz="900" b="1" dirty="0">
                <a:solidFill>
                  <a:srgbClr val="000000"/>
                </a:solidFill>
                <a:latin typeface="Helvetica Light"/>
                <a:cs typeface="Helvetica Light"/>
              </a:rPr>
              <a:t> </a:t>
            </a:r>
            <a:r>
              <a:rPr lang="it-IT" sz="900" dirty="0">
                <a:solidFill>
                  <a:srgbClr val="000000"/>
                </a:solidFill>
                <a:latin typeface="Helvetica Light"/>
                <a:cs typeface="Helvetica Light"/>
              </a:rPr>
              <a:t>– </a:t>
            </a:r>
            <a:r>
              <a:rPr lang="it-IT" sz="900" dirty="0" err="1">
                <a:solidFill>
                  <a:srgbClr val="000000"/>
                </a:solidFill>
                <a:latin typeface="Helvetica Light"/>
                <a:cs typeface="Helvetica Light"/>
              </a:rPr>
              <a:t>Instituto</a:t>
            </a:r>
            <a:r>
              <a:rPr lang="it-IT" sz="900" dirty="0">
                <a:solidFill>
                  <a:srgbClr val="000000"/>
                </a:solidFill>
                <a:latin typeface="Helvetica Light"/>
                <a:cs typeface="Helvetica Light"/>
              </a:rPr>
              <a:t> Nazionale di Geofisica e Vulcanologia, </a:t>
            </a:r>
            <a:r>
              <a:rPr lang="it-IT" sz="900" dirty="0" err="1">
                <a:solidFill>
                  <a:srgbClr val="000000"/>
                </a:solidFill>
                <a:latin typeface="Helvetica Light"/>
                <a:cs typeface="Helvetica Light"/>
              </a:rPr>
              <a:t>Italy</a:t>
            </a:r>
            <a:endParaRPr lang="it-IT" sz="900" dirty="0">
              <a:solidFill>
                <a:srgbClr val="000000"/>
              </a:solidFill>
              <a:latin typeface="Helvetica Light"/>
              <a:cs typeface="Helvetica Ligh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44008" y="5445224"/>
            <a:ext cx="12241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rgbClr val="000000"/>
                </a:solidFill>
                <a:latin typeface="Helvetica Light"/>
                <a:cs typeface="Helvetica Light"/>
              </a:rPr>
              <a:t>53,4 million core hours</a:t>
            </a:r>
            <a:br>
              <a:rPr lang="en-GB" sz="1400" b="1" dirty="0">
                <a:solidFill>
                  <a:srgbClr val="000000"/>
                </a:solidFill>
                <a:latin typeface="Helvetica Light"/>
                <a:cs typeface="Helvetica Light"/>
              </a:rPr>
            </a:br>
            <a:r>
              <a:rPr lang="en-GB" sz="1400" b="1" dirty="0">
                <a:solidFill>
                  <a:srgbClr val="000000"/>
                </a:solidFill>
                <a:latin typeface="Helvetica Light"/>
                <a:cs typeface="Helvetica Light"/>
              </a:rPr>
              <a:t>on </a:t>
            </a:r>
            <a:r>
              <a:rPr lang="en-GB" sz="1400" b="1" dirty="0" err="1">
                <a:solidFill>
                  <a:srgbClr val="000000"/>
                </a:solidFill>
                <a:latin typeface="Helvetica Light"/>
                <a:cs typeface="Helvetica Light"/>
              </a:rPr>
              <a:t>SuperMUC</a:t>
            </a:r>
            <a:r>
              <a:rPr lang="en-GB" sz="1400" b="1" dirty="0">
                <a:solidFill>
                  <a:srgbClr val="000000"/>
                </a:solidFill>
                <a:latin typeface="Helvetica Light"/>
                <a:cs typeface="Helvetica Light"/>
              </a:rPr>
              <a:t> (Germany) </a:t>
            </a:r>
            <a:endParaRPr lang="fr-FR" sz="1400" b="1" dirty="0">
              <a:solidFill>
                <a:srgbClr val="000000"/>
              </a:solidFill>
              <a:latin typeface="Helvetica Light"/>
              <a:cs typeface="Helvetica Light"/>
            </a:endParaRPr>
          </a:p>
          <a:p>
            <a:pPr algn="r"/>
            <a:endParaRPr lang="fr-FR" sz="1400" dirty="0">
              <a:solidFill>
                <a:srgbClr val="000000"/>
              </a:solidFill>
              <a:latin typeface="Helvetica Light"/>
              <a:cs typeface="Helvetica Light"/>
            </a:endParaRPr>
          </a:p>
        </p:txBody>
      </p:sp>
      <p:sp>
        <p:nvSpPr>
          <p:cNvPr id="26" name="ZoneTexte 5"/>
          <p:cNvSpPr txBox="1"/>
          <p:nvPr/>
        </p:nvSpPr>
        <p:spPr>
          <a:xfrm rot="1419871">
            <a:off x="7675738" y="2023566"/>
            <a:ext cx="1440160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>
                <a:solidFill>
                  <a:srgbClr val="367CBB"/>
                </a:solidFill>
                <a:latin typeface="Helvetica"/>
                <a:ea typeface="ＭＳ Ｐゴシック" charset="0"/>
                <a:cs typeface="Helvetica"/>
              </a:rPr>
              <a:t>Academia</a:t>
            </a:r>
            <a:endParaRPr lang="fr-FR" sz="1600" dirty="0">
              <a:solidFill>
                <a:srgbClr val="367CBB"/>
              </a:solidFill>
              <a:latin typeface="Helvetica"/>
              <a:ea typeface="ＭＳ Ｐゴシック" charset="0"/>
              <a:cs typeface="Helvetica"/>
            </a:endParaRPr>
          </a:p>
        </p:txBody>
      </p:sp>
      <p:sp>
        <p:nvSpPr>
          <p:cNvPr id="27" name="Segnaposto numero diapositiva 22"/>
          <p:cNvSpPr txBox="1">
            <a:spLocks/>
          </p:cNvSpPr>
          <p:nvPr/>
        </p:nvSpPr>
        <p:spPr>
          <a:xfrm>
            <a:off x="6891338" y="65246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150CE78-6E02-4DDE-8723-C061C662F2CF}" type="slidenum">
              <a:rPr lang="fi-FI" smtClean="0"/>
              <a:pPr>
                <a:defRPr/>
              </a:pPr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7348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700808"/>
            <a:ext cx="8280920" cy="4392488"/>
          </a:xfrm>
        </p:spPr>
        <p:txBody>
          <a:bodyPr/>
          <a:lstStyle/>
          <a:p>
            <a:pPr algn="l"/>
            <a:r>
              <a:rPr lang="en-US" dirty="0" smtClean="0"/>
              <a:t>                 PRACE Service Catalogue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000" dirty="0" smtClean="0"/>
              <a:t>Three categories of services (by availability not service level):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Core (all PRACE Tier 0 and Tier 1 sites)  - e.g. </a:t>
            </a:r>
            <a:r>
              <a:rPr lang="en-US" sz="2000" dirty="0" err="1" smtClean="0"/>
              <a:t>GridFTP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( </a:t>
            </a:r>
            <a:r>
              <a:rPr lang="en-US" sz="2000" dirty="0" smtClean="0"/>
              <a:t>for Tier 1, where the PRACE dedicated network is available), LDAP</a:t>
            </a:r>
            <a:r>
              <a:rPr lang="en-US" sz="2000" dirty="0"/>
              <a:t> </a:t>
            </a:r>
            <a:r>
              <a:rPr lang="en-US" sz="2000" dirty="0" smtClean="0"/>
              <a:t>(user administration)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Additional (may be limits caused by technical, legal, financial or policy limitations) e.g.  - UNICORE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Optional (case by case basis) – e.g. MC-GPFS, </a:t>
            </a:r>
            <a:r>
              <a:rPr lang="en-US" sz="2000" dirty="0" err="1" smtClean="0"/>
              <a:t>Gtransfer</a:t>
            </a:r>
            <a:r>
              <a:rPr lang="en-US" sz="2000" dirty="0" smtClean="0"/>
              <a:t> (depends on </a:t>
            </a:r>
            <a:r>
              <a:rPr lang="en-US" sz="2000" dirty="0" err="1" smtClean="0"/>
              <a:t>GridFTP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22/01/2015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817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</TotalTime>
  <Words>745</Words>
  <Application>Microsoft Macintosh PowerPoint</Application>
  <PresentationFormat>On-screen Show (4:3)</PresentationFormat>
  <Paragraphs>119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Custom Design</vt:lpstr>
      <vt:lpstr>PowerPoint Presentation</vt:lpstr>
      <vt:lpstr>Intro to PRACE: Pan-European High Performance Computing Infrastructure and Services  Alison Kennedy, Member of the Board of Directors of PRACE aisbl and Executive Director of EPCC, University of Edinburgh  January 22, 2014  </vt:lpstr>
      <vt:lpstr>PowerPoint Presentation</vt:lpstr>
      <vt:lpstr>PowerPoint Presentation</vt:lpstr>
      <vt:lpstr>PRACE at a glance, HPC services in Europe </vt:lpstr>
      <vt:lpstr>   Project Access</vt:lpstr>
      <vt:lpstr>DECI – now to be run by a PRACE aisbl “Optional Programme”</vt:lpstr>
      <vt:lpstr>   </vt:lpstr>
      <vt:lpstr>                 PRACE Service Catalogue  Three categories of services (by availability not service level):  Core (all PRACE Tier 0 and Tier 1 sites)  - e.g. GridFTP  ( for Tier 1, where the PRACE dedicated network is available), LDAP (user administration)  Additional (may be limits caused by technical, legal, financial or policy limitations) e.g.  - UNICORE  Optional (case by case basis) – e.g. MC-GPFS, Gtransfer (depends on GridFTP)</vt:lpstr>
      <vt:lpstr>HPC and Data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Marjolein Oorsprong</dc:creator>
  <cp:lastModifiedBy>Alison Kennedy</cp:lastModifiedBy>
  <cp:revision>92</cp:revision>
  <cp:lastPrinted>2014-10-22T10:21:24Z</cp:lastPrinted>
  <dcterms:created xsi:type="dcterms:W3CDTF">2012-05-25T14:00:41Z</dcterms:created>
  <dcterms:modified xsi:type="dcterms:W3CDTF">2015-01-22T12:30:52Z</dcterms:modified>
</cp:coreProperties>
</file>