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84" r:id="rId2"/>
    <p:sldMasterId id="2147483687" r:id="rId3"/>
    <p:sldMasterId id="2147483699" r:id="rId4"/>
  </p:sldMasterIdLst>
  <p:notesMasterIdLst>
    <p:notesMasterId r:id="rId40"/>
  </p:notesMasterIdLst>
  <p:sldIdLst>
    <p:sldId id="265" r:id="rId5"/>
    <p:sldId id="339" r:id="rId6"/>
    <p:sldId id="344" r:id="rId7"/>
    <p:sldId id="345" r:id="rId8"/>
    <p:sldId id="341" r:id="rId9"/>
    <p:sldId id="342" r:id="rId10"/>
    <p:sldId id="357" r:id="rId11"/>
    <p:sldId id="347" r:id="rId12"/>
    <p:sldId id="348" r:id="rId13"/>
    <p:sldId id="349" r:id="rId14"/>
    <p:sldId id="358" r:id="rId15"/>
    <p:sldId id="259" r:id="rId16"/>
    <p:sldId id="350" r:id="rId17"/>
    <p:sldId id="305" r:id="rId18"/>
    <p:sldId id="351" r:id="rId19"/>
    <p:sldId id="359" r:id="rId20"/>
    <p:sldId id="352" r:id="rId21"/>
    <p:sldId id="337" r:id="rId22"/>
    <p:sldId id="310" r:id="rId23"/>
    <p:sldId id="314" r:id="rId24"/>
    <p:sldId id="354" r:id="rId25"/>
    <p:sldId id="356" r:id="rId26"/>
    <p:sldId id="353" r:id="rId27"/>
    <p:sldId id="362" r:id="rId28"/>
    <p:sldId id="360" r:id="rId29"/>
    <p:sldId id="317" r:id="rId30"/>
    <p:sldId id="325" r:id="rId31"/>
    <p:sldId id="329" r:id="rId32"/>
    <p:sldId id="326" r:id="rId33"/>
    <p:sldId id="327" r:id="rId34"/>
    <p:sldId id="328" r:id="rId35"/>
    <p:sldId id="313" r:id="rId36"/>
    <p:sldId id="316" r:id="rId37"/>
    <p:sldId id="361" r:id="rId38"/>
    <p:sldId id="273" r:id="rId3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A0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156" autoAdjust="0"/>
  </p:normalViewPr>
  <p:slideViewPr>
    <p:cSldViewPr snapToGrid="0" snapToObjects="1">
      <p:cViewPr varScale="1">
        <p:scale>
          <a:sx n="93" d="100"/>
          <a:sy n="93" d="100"/>
        </p:scale>
        <p:origin x="-112" y="-6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6" d="100"/>
        <a:sy n="10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9" Type="http://schemas.openxmlformats.org/officeDocument/2006/relationships/slide" Target="slides/slide5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37" Type="http://schemas.openxmlformats.org/officeDocument/2006/relationships/slide" Target="slides/slide33.xml"/><Relationship Id="rId38" Type="http://schemas.openxmlformats.org/officeDocument/2006/relationships/slide" Target="slides/slide34.xml"/><Relationship Id="rId39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A1F8CD-F8D7-F44F-BF92-8FA21D56C8A2}" type="datetimeFigureOut">
              <a:rPr lang="en-US" smtClean="0"/>
              <a:t>22/01/15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B4E3FE-59A6-B44D-9543-EC39C9AE8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278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EPOS is the ESFRI RI for Solid Earth Science. </a:t>
            </a:r>
          </a:p>
          <a:p>
            <a:r>
              <a:rPr lang="en-US" dirty="0" smtClean="0"/>
              <a:t>It participates in ENVRI and COOPEUS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774AE2-BD60-CA4A-B468-FA34FFB60EC4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722150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One</a:t>
            </a:r>
            <a:r>
              <a:rPr lang="en-US" baseline="0" dirty="0" smtClean="0"/>
              <a:t> of the first result of the interaction between the EPOS PP Management and the Advisory Board has been the definition of a roadmap starting from the EPOS Mission.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774AE2-BD60-CA4A-B468-FA34FFB60EC4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046240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DESCRIBE SOLID EARTH, SPECIFYING</a:t>
            </a:r>
            <a:r>
              <a:rPr lang="en-US" baseline="0" dirty="0" smtClean="0"/>
              <a:t> THAT:</a:t>
            </a:r>
          </a:p>
          <a:p>
            <a:r>
              <a:rPr lang="en-US" baseline="0" dirty="0" smtClean="0"/>
              <a:t>								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WE STUDY THE WHOLE SOLID COMPONENT OF OUR PLANET (FROM THE INNER CORE TO THE SURFACE)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WE STUDY PROCESSESS EVOLVING IN VERY DIFFERENT TIME SCALES (from </a:t>
            </a:r>
            <a:r>
              <a:rPr lang="en-US" baseline="0" dirty="0" smtClean="0">
                <a:latin typeface="Symbol" charset="2"/>
                <a:cs typeface="Symbol" charset="2"/>
              </a:rPr>
              <a:t>micro-</a:t>
            </a:r>
            <a:r>
              <a:rPr lang="en-US" baseline="0" dirty="0" smtClean="0"/>
              <a:t>seconds to thousands years)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- WE STUDY PROCESSESS EVOLVING IN VERY DIFFERENT SPATIAL SCALES (from </a:t>
            </a:r>
            <a:r>
              <a:rPr lang="en-US" baseline="0" dirty="0" smtClean="0">
                <a:latin typeface="Symbol" charset="2"/>
                <a:cs typeface="Symbol" charset="2"/>
              </a:rPr>
              <a:t>NANOMETERS TO THOUSANDS KM</a:t>
            </a:r>
            <a:r>
              <a:rPr lang="en-US" baseline="0" dirty="0" smtClean="0"/>
              <a:t>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78D20-F1AC-4F48-ADA8-716B82602B77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8644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EPOS strongly promotes a community building action. These are the communities </a:t>
            </a:r>
          </a:p>
          <a:p>
            <a:endParaRPr lang="en-US" baseline="0" dirty="0" smtClean="0"/>
          </a:p>
          <a:p>
            <a:r>
              <a:rPr lang="en-US" baseline="0" dirty="0" smtClean="0"/>
              <a:t>(Describe each layer, INFO about projects contributing at each layer. )</a:t>
            </a:r>
          </a:p>
          <a:p>
            <a:r>
              <a:rPr lang="en-US" baseline="0" dirty="0" smtClean="0"/>
              <a:t>ICT perpendicular to others, because it integrates the different layers.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Also, many projects belong to EPOS constellation.</a:t>
            </a:r>
          </a:p>
          <a:p>
            <a:endParaRPr lang="en-US" baseline="0" dirty="0" smtClean="0"/>
          </a:p>
          <a:p>
            <a:pPr marL="0" marR="0" indent="0" algn="l" defTabSz="456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#</a:t>
            </a:r>
            <a:r>
              <a:rPr lang="en-US" dirty="0" smtClean="0"/>
              <a:t>Here we focus on the EPOS</a:t>
            </a:r>
            <a:r>
              <a:rPr lang="en-US" baseline="0" dirty="0" smtClean="0"/>
              <a:t> topics, WORKING GROUPS and the COMMUNITY BUILDING ACTION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774AE2-BD60-CA4A-B468-FA34FFB60EC4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6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677174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FROM THE BOTTOM:</a:t>
            </a:r>
          </a:p>
          <a:p>
            <a:endParaRPr lang="en-US" dirty="0" smtClean="0"/>
          </a:p>
          <a:p>
            <a:r>
              <a:rPr lang="en-US" dirty="0" smtClean="0"/>
              <a:t>3.</a:t>
            </a:r>
            <a:r>
              <a:rPr lang="en-US" baseline="0" dirty="0" smtClean="0"/>
              <a:t> </a:t>
            </a:r>
            <a:r>
              <a:rPr lang="en-US" dirty="0" smtClean="0"/>
              <a:t>National RI, </a:t>
            </a:r>
            <a:r>
              <a:rPr lang="en-US" dirty="0" err="1" smtClean="0"/>
              <a:t>alrady</a:t>
            </a:r>
            <a:r>
              <a:rPr lang="en-US" dirty="0" smtClean="0"/>
              <a:t> operational,</a:t>
            </a:r>
            <a:r>
              <a:rPr lang="en-US" baseline="0" dirty="0" smtClean="0"/>
              <a:t> provide services at national level. Some of them send already data to </a:t>
            </a:r>
            <a:r>
              <a:rPr lang="en-US" baseline="0" dirty="0" err="1" smtClean="0"/>
              <a:t>european</a:t>
            </a:r>
            <a:r>
              <a:rPr lang="en-US" baseline="0" dirty="0" smtClean="0"/>
              <a:t> organization</a:t>
            </a:r>
          </a:p>
          <a:p>
            <a:r>
              <a:rPr lang="en-US" baseline="0" dirty="0" smtClean="0"/>
              <a:t>2. We want to promote a community </a:t>
            </a:r>
            <a:r>
              <a:rPr lang="en-US" baseline="0" dirty="0" err="1" smtClean="0"/>
              <a:t>buliding</a:t>
            </a:r>
            <a:r>
              <a:rPr lang="en-US" baseline="0" dirty="0" smtClean="0"/>
              <a:t> action to move from this scattered set of </a:t>
            </a:r>
            <a:r>
              <a:rPr lang="en-US" baseline="0" dirty="0" err="1" smtClean="0"/>
              <a:t>Ris</a:t>
            </a:r>
            <a:r>
              <a:rPr lang="en-US" baseline="0" dirty="0" smtClean="0"/>
              <a:t> to THEMATIC CORE SERVICES, i.e. RI to provide data to specific communities (geodesy, seismology) . They’ll EUROPEAN disciplinary integrated nodes</a:t>
            </a:r>
          </a:p>
          <a:p>
            <a:r>
              <a:rPr lang="en-US" dirty="0" smtClean="0"/>
              <a:t>1. Integration layer, the EPOS infrastructure which will be able to integrate all the data from</a:t>
            </a:r>
            <a:r>
              <a:rPr lang="en-US" baseline="0" dirty="0" smtClean="0"/>
              <a:t> different THEMATIC. Access … (</a:t>
            </a:r>
            <a:r>
              <a:rPr lang="en-US" baseline="0" dirty="0" err="1" smtClean="0"/>
              <a:t>leggi</a:t>
            </a:r>
            <a:r>
              <a:rPr lang="en-US" baseline="0" dirty="0" smtClean="0"/>
              <a:t> slide)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774AE2-BD60-CA4A-B468-FA34FFB60EC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7192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FROM THE BOTTOM:</a:t>
            </a:r>
          </a:p>
          <a:p>
            <a:endParaRPr lang="en-US" dirty="0" smtClean="0"/>
          </a:p>
          <a:p>
            <a:r>
              <a:rPr lang="en-US" dirty="0" smtClean="0"/>
              <a:t>3.</a:t>
            </a:r>
            <a:r>
              <a:rPr lang="en-US" baseline="0" dirty="0" smtClean="0"/>
              <a:t> </a:t>
            </a:r>
            <a:r>
              <a:rPr lang="en-US" dirty="0" smtClean="0"/>
              <a:t>National RI, </a:t>
            </a:r>
            <a:r>
              <a:rPr lang="en-US" dirty="0" err="1" smtClean="0"/>
              <a:t>alrady</a:t>
            </a:r>
            <a:r>
              <a:rPr lang="en-US" dirty="0" smtClean="0"/>
              <a:t> operational,</a:t>
            </a:r>
            <a:r>
              <a:rPr lang="en-US" baseline="0" dirty="0" smtClean="0"/>
              <a:t> provide services at national level. Some of them send already data to </a:t>
            </a:r>
            <a:r>
              <a:rPr lang="en-US" baseline="0" dirty="0" err="1" smtClean="0"/>
              <a:t>european</a:t>
            </a:r>
            <a:r>
              <a:rPr lang="en-US" baseline="0" dirty="0" smtClean="0"/>
              <a:t> organization</a:t>
            </a:r>
          </a:p>
          <a:p>
            <a:r>
              <a:rPr lang="en-US" baseline="0" dirty="0" smtClean="0"/>
              <a:t>2. We want to promote a community </a:t>
            </a:r>
            <a:r>
              <a:rPr lang="en-US" baseline="0" dirty="0" err="1" smtClean="0"/>
              <a:t>buliding</a:t>
            </a:r>
            <a:r>
              <a:rPr lang="en-US" baseline="0" dirty="0" smtClean="0"/>
              <a:t> action to move from this scattered set of </a:t>
            </a:r>
            <a:r>
              <a:rPr lang="en-US" baseline="0" dirty="0" err="1" smtClean="0"/>
              <a:t>Ris</a:t>
            </a:r>
            <a:r>
              <a:rPr lang="en-US" baseline="0" dirty="0" smtClean="0"/>
              <a:t> to THEMATIC CORE SERVICES, i.e. RI to provide data to specific communities (geodesy, seismology) . They’ll EUROPEAN disciplinary integrated nodes</a:t>
            </a:r>
          </a:p>
          <a:p>
            <a:r>
              <a:rPr lang="en-US" dirty="0" smtClean="0"/>
              <a:t>1. Integration layer, the EPOS infrastructure which will be able to integrate all the data from</a:t>
            </a:r>
            <a:r>
              <a:rPr lang="en-US" baseline="0" dirty="0" smtClean="0"/>
              <a:t> different THEMATIC. Access … (</a:t>
            </a:r>
            <a:r>
              <a:rPr lang="en-US" baseline="0" dirty="0" err="1" smtClean="0"/>
              <a:t>leggi</a:t>
            </a:r>
            <a:r>
              <a:rPr lang="en-US" baseline="0" dirty="0" smtClean="0"/>
              <a:t> slide)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774AE2-BD60-CA4A-B468-FA34FFB60EC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7192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Resources:</a:t>
            </a:r>
            <a:r>
              <a:rPr lang="it-IT" baseline="0" dirty="0" smtClean="0"/>
              <a:t> 5. data providers, 6. </a:t>
            </a:r>
            <a:r>
              <a:rPr lang="it-IT" baseline="0" dirty="0" err="1" smtClean="0"/>
              <a:t>internal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to</a:t>
            </a:r>
            <a:r>
              <a:rPr lang="it-IT" baseline="0" dirty="0" smtClean="0"/>
              <a:t> ics, </a:t>
            </a:r>
            <a:r>
              <a:rPr lang="it-IT" baseline="0" dirty="0" err="1" smtClean="0"/>
              <a:t>3</a:t>
            </a:r>
            <a:r>
              <a:rPr lang="it-IT" baseline="0" dirty="0" smtClean="0"/>
              <a:t>. other outside epos delivery framework.</a:t>
            </a:r>
          </a:p>
          <a:p>
            <a:r>
              <a:rPr lang="it-IT" baseline="0" dirty="0" smtClean="0"/>
              <a:t>We describe: instruments, data storage resources, data processing and visualization</a:t>
            </a:r>
          </a:p>
          <a:p>
            <a:endParaRPr lang="it-IT" baseline="0" dirty="0" smtClean="0"/>
          </a:p>
          <a:p>
            <a:r>
              <a:rPr lang="it-IT" baseline="0" dirty="0" smtClean="0"/>
              <a:t>Data model: 3 layers. Ongoing work: metadata collection, data taxonomy</a:t>
            </a:r>
          </a:p>
          <a:p>
            <a:endParaRPr lang="it-IT" baseline="0" dirty="0" smtClean="0"/>
          </a:p>
          <a:p>
            <a:r>
              <a:rPr lang="it-IT" baseline="0" dirty="0" smtClean="0"/>
              <a:t>Processing model: 5.description of the functions available in each processing environment, 6. protocols to connect to them, 3. algorthms which deal with the composing of the processing</a:t>
            </a:r>
          </a:p>
          <a:p>
            <a:endParaRPr lang="it-IT" baseline="0" dirty="0" smtClean="0"/>
          </a:p>
          <a:p>
            <a:r>
              <a:rPr lang="it-IT" baseline="0" dirty="0" smtClean="0"/>
              <a:t>User model: how a suer interacts with the system: iaaa, interaction workflow, multilinguality</a:t>
            </a: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FA2C87-9980-754A-930A-54EFFD89D0E0}" type="slidenum">
              <a:rPr lang="it-IT" smtClean="0"/>
              <a:pPr/>
              <a:t>19</a:t>
            </a:fld>
            <a:endParaRPr 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95325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Click to edit Master subtitle style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3CAF52-4B50-EB4B-8BB5-99EBC60E2688}" type="datetime1">
              <a:rPr lang="it-IT"/>
              <a:pPr/>
              <a:t>22/01/15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1080F7-A4C8-B640-9607-7A73266DD957}" type="slidenum">
              <a:rPr lang="it-IT"/>
              <a:pPr/>
              <a:t>‹#›</a:t>
            </a:fld>
            <a:endParaRPr lang="it-IT"/>
          </a:p>
        </p:txBody>
      </p:sp>
      <p:sp>
        <p:nvSpPr>
          <p:cNvPr id="7" name="TextBox 6"/>
          <p:cNvSpPr txBox="1"/>
          <p:nvPr userDrawn="1"/>
        </p:nvSpPr>
        <p:spPr>
          <a:xfrm>
            <a:off x="527178" y="61705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18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82CAA3-0D54-5C44-863F-98EE39D95DA6}" type="datetime1">
              <a:rPr lang="it-IT"/>
              <a:pPr/>
              <a:t>22/01/15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D0E176-E789-C34A-A826-7B6538F21C7B}" type="slidenum">
              <a:rPr lang="it-IT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5026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D49A39C-0C5D-8048-BD67-9098BB1E2FC4}" type="datetime1">
              <a:rPr lang="it-IT"/>
              <a:pPr/>
              <a:t>22/01/15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985DC1-A632-C848-8F6E-02461BF03193}" type="slidenum">
              <a:rPr lang="it-IT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84793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6C242F5-A0A1-934C-A399-1A289F851E08}" type="datetime1">
              <a:rPr lang="en-US"/>
              <a:pPr>
                <a:defRPr/>
              </a:pPr>
              <a:t>22/01/15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DA7E769-8FFC-8147-B9B3-A7B3C9D1C9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1745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Click to edit Master subtitle style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F2E72AD-8FB7-7D4A-AD8B-FDECE71C887D}" type="datetime1">
              <a:rPr lang="it-IT"/>
              <a:pPr>
                <a:defRPr/>
              </a:pPr>
              <a:t>22/01/15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55D45AF-BA49-9C48-91B1-FA720D03F794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95150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BBAD10A-DC73-E94B-9B72-671EE419CC83}" type="datetime1">
              <a:rPr lang="it-IT"/>
              <a:pPr>
                <a:defRPr/>
              </a:pPr>
              <a:t>22/01/15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B676B0E-BA6F-7749-9648-10FDBFDD4510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36656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06EECA4-97CE-3B47-A553-266555049C0A}" type="datetime1">
              <a:rPr lang="it-IT"/>
              <a:pPr>
                <a:defRPr/>
              </a:pPr>
              <a:t>22/01/15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70E98FA-2B0E-7045-AAE1-4F71C18A10E5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35997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4AD7791-9213-7740-BB43-C3B0C09FF5AA}" type="datetime1">
              <a:rPr lang="it-IT"/>
              <a:pPr>
                <a:defRPr/>
              </a:pPr>
              <a:t>22/01/15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B8A29F7-251D-6649-80B8-B4441378D349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70184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8FE26EB-3B7B-6E4C-8876-68ED6B0D4D05}" type="datetime1">
              <a:rPr lang="it-IT"/>
              <a:pPr>
                <a:defRPr/>
              </a:pPr>
              <a:t>22/01/15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BF4BC26-F2A5-C14F-9D03-2BD95EA2315D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19198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DA2EF66-7320-3B40-89BC-C9653649EFB0}" type="datetime1">
              <a:rPr lang="it-IT"/>
              <a:pPr>
                <a:defRPr/>
              </a:pPr>
              <a:t>22/01/15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AC3DEF-0294-DA47-B4BF-36D25E75623F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09566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DF671C9-2CD4-ED40-9391-6FE15400CC5F}" type="datetime1">
              <a:rPr lang="it-IT"/>
              <a:pPr>
                <a:defRPr/>
              </a:pPr>
              <a:t>22/01/15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8A55509-B394-0B4A-A65B-44898A9D632E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2190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56E142A-DA36-2948-B896-4495D4A1D534}" type="datetime1">
              <a:rPr lang="it-IT"/>
              <a:pPr/>
              <a:t>22/01/15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2C8324-2EAB-6241-ACE9-FBB6E09F8606}" type="slidenum">
              <a:rPr lang="it-IT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75171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59665D9-CAC3-EB48-A90E-4D8938B7ECE1}" type="datetime1">
              <a:rPr lang="it-IT"/>
              <a:pPr>
                <a:defRPr/>
              </a:pPr>
              <a:t>22/01/15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44866F2-BC21-4341-8DC9-0651417D83A7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91797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AAB81ED-44AB-3048-8D13-D4B19F891E19}" type="datetime1">
              <a:rPr lang="it-IT"/>
              <a:pPr>
                <a:defRPr/>
              </a:pPr>
              <a:t>22/01/15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0F19E5A-6005-D44F-8979-D61DF32B47F2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45754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F71F5C2-0674-6F43-A357-B8AC8E2DA0A9}" type="datetime1">
              <a:rPr lang="it-IT"/>
              <a:pPr>
                <a:defRPr/>
              </a:pPr>
              <a:t>22/01/15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C17C91B-C683-2242-A73F-3A82A3F5A9E8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04999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08A2091-1043-1A42-B28F-D9130D667FFB}" type="datetime1">
              <a:rPr lang="it-IT"/>
              <a:pPr>
                <a:defRPr/>
              </a:pPr>
              <a:t>22/01/15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6203E53-C921-3141-9E0B-39C9EA747467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00131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Click to edit Master subtitle style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8C723B7-4B65-6D42-9D88-1BC9DE708DE3}" type="datetime1">
              <a:rPr lang="en-US"/>
              <a:pPr>
                <a:defRPr/>
              </a:pPr>
              <a:t>22/01/15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1094679-FB8C-A442-987C-77D121541E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2221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6C242F5-A0A1-934C-A399-1A289F851E08}" type="datetime1">
              <a:rPr lang="en-US"/>
              <a:pPr>
                <a:defRPr/>
              </a:pPr>
              <a:t>22/01/15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DA7E769-8FFC-8147-B9B3-A7B3C9D1C9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1527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492A602-98AA-464A-9664-0B4D2E091BFE}" type="datetime1">
              <a:rPr lang="en-US"/>
              <a:pPr>
                <a:defRPr/>
              </a:pPr>
              <a:t>22/01/15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BECF57D-5CED-7341-8ECB-2D50701AE7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2818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0880D4F-ED42-5B49-8B9C-BA2DD3F74722}" type="datetime1">
              <a:rPr lang="en-US"/>
              <a:pPr>
                <a:defRPr/>
              </a:pPr>
              <a:t>22/01/15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D7F09A1-7315-2C42-A7A4-DC4002188A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4450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32ED0EF-D34D-D246-AB79-329C8D127A6B}" type="datetime1">
              <a:rPr lang="en-US"/>
              <a:pPr>
                <a:defRPr/>
              </a:pPr>
              <a:t>22/01/15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53FF5A8-6DFA-7642-B06C-12C983A5D0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8502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6CADF57-7F2E-A74D-9340-F1650F1D50B6}" type="datetime1">
              <a:rPr lang="en-US"/>
              <a:pPr>
                <a:defRPr/>
              </a:pPr>
              <a:t>22/01/15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AEDD9C5-4211-164E-B1F7-46EE73930A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139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283889-F48E-AC48-BE25-D4626296FC9A}" type="datetime1">
              <a:rPr lang="it-IT"/>
              <a:pPr/>
              <a:t>22/01/15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AEF33F-BDAE-494D-B3D8-D5CDE846B8A1}" type="slidenum">
              <a:rPr lang="it-IT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94529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61C50A7-CADC-B049-B19F-0F764EABE47A}" type="datetime1">
              <a:rPr lang="en-US"/>
              <a:pPr>
                <a:defRPr/>
              </a:pPr>
              <a:t>22/01/15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D380376-2F8D-0A41-BE57-485B5945D3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9264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4DB8333-410D-214C-B4E0-31FD2519F35C}" type="datetime1">
              <a:rPr lang="en-US"/>
              <a:pPr>
                <a:defRPr/>
              </a:pPr>
              <a:t>22/01/15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96F8474-BD54-814E-AB10-FB4A17F724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3393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37B7170-6936-714B-893C-69F08E0F3A94}" type="datetime1">
              <a:rPr lang="en-US"/>
              <a:pPr>
                <a:defRPr/>
              </a:pPr>
              <a:t>22/01/15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E69F6F8-2B65-AA42-8B99-A50D0C6310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0624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E664C08-40C9-4540-B47D-B00897A958AD}" type="datetime1">
              <a:rPr lang="en-US"/>
              <a:pPr>
                <a:defRPr/>
              </a:pPr>
              <a:t>22/01/15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47EDD84-BA1A-F04E-8592-10BF391857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2887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8F49CF6-0882-B942-ADE0-7E51C5C6BE4D}" type="datetime1">
              <a:rPr lang="en-US"/>
              <a:pPr>
                <a:defRPr/>
              </a:pPr>
              <a:t>22/01/15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C08437A-669B-434D-A8E9-AF73F7EB89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232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CD4332-193F-8D4E-AC12-C30BCD2B1F06}" type="datetime1">
              <a:rPr lang="it-IT"/>
              <a:pPr/>
              <a:t>22/01/15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78D95E-271F-114E-9372-733BB20057F4}" type="slidenum">
              <a:rPr lang="it-IT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3050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3605A7-C674-0247-9C45-15F7A31B151B}" type="datetime1">
              <a:rPr lang="it-IT"/>
              <a:pPr/>
              <a:t>22/01/15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84B2EA-DCB5-7344-A3A9-D60E4A0F40ED}" type="slidenum">
              <a:rPr lang="it-IT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7731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0E4ADE-9852-6A48-8AA8-DB6F2103C222}" type="datetime1">
              <a:rPr lang="it-IT"/>
              <a:pPr/>
              <a:t>22/01/15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F8440E-022F-E041-84D1-1BDB1873A699}" type="slidenum">
              <a:rPr lang="it-IT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0522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30F6B91-7D6B-3F41-BEEC-185B78EC5B61}" type="datetime1">
              <a:rPr lang="it-IT"/>
              <a:pPr/>
              <a:t>22/01/15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1116D2-1AA8-0C4F-A2B0-06E251AFED41}" type="slidenum">
              <a:rPr lang="it-IT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0406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07044F-B944-A945-9DB4-62E38FACBBE0}" type="datetime1">
              <a:rPr lang="it-IT"/>
              <a:pPr/>
              <a:t>22/01/15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586CF9-3073-9840-93E5-435E6EC89C08}" type="slidenum">
              <a:rPr lang="it-IT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26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7F62486-6DF2-7943-9EA7-E6072D8949F5}" type="datetime1">
              <a:rPr lang="it-IT"/>
              <a:pPr/>
              <a:t>22/01/15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5EB185-5B2A-D744-A656-355C286824FD}" type="slidenum">
              <a:rPr lang="it-IT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816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theme" Target="../theme/theme2.xml"/><Relationship Id="rId3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0D7E88D-95F9-EC47-A8D0-652B2E493EFD}" type="datetime1">
              <a:rPr lang="it-IT" smtClean="0">
                <a:ea typeface="ＭＳ Ｐゴシック" charset="0"/>
                <a:cs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22/01/15</a:t>
            </a:fld>
            <a:endParaRPr lang="it-IT" smtClean="0"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BB29311-87C1-5548-9AE3-CD7F7D8A0CFF}" type="slidenum">
              <a:rPr lang="it-IT" smtClean="0">
                <a:ea typeface="ＭＳ Ｐゴシック" charset="0"/>
                <a:cs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it-IT" smtClean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0232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353" tIns="45679" rIns="91353" bIns="4567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stile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353" tIns="45679" rIns="91353" bIns="456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53" tIns="45679" rIns="91353" bIns="45679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456768" fontAlgn="base">
              <a:spcBef>
                <a:spcPct val="0"/>
              </a:spcBef>
              <a:spcAft>
                <a:spcPct val="0"/>
              </a:spcAft>
            </a:pPr>
            <a:r>
              <a:rPr lang="it-IT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March 2010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53" tIns="45679" rIns="91353" bIns="45679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456768" fontAlgn="base">
              <a:spcBef>
                <a:spcPct val="0"/>
              </a:spcBef>
              <a:spcAft>
                <a:spcPct val="0"/>
              </a:spcAft>
            </a:pPr>
            <a:r>
              <a:rPr lang="it-IT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EPOS Preparatory Phase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53" tIns="45679" rIns="91353" bIns="45679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456768" fontAlgn="base">
              <a:spcBef>
                <a:spcPct val="0"/>
              </a:spcBef>
              <a:spcAft>
                <a:spcPct val="0"/>
              </a:spcAft>
            </a:pPr>
            <a:fld id="{F415C38C-AB9D-454A-B033-64967F68F0AF}" type="slidenum">
              <a:rPr lang="it-IT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pPr defTabSz="456768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it-IT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74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5pPr>
      <a:lvl6pPr marL="45676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6pPr>
      <a:lvl7pPr marL="91353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7pPr>
      <a:lvl8pPr marL="1370311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8pPr>
      <a:lvl9pPr marL="1827081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9pPr>
    </p:titleStyle>
    <p:bodyStyle>
      <a:lvl1pPr marL="342580" indent="-34258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252" indent="-285481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1923" indent="-22838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598694" indent="-22838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5468" indent="-22838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2238" indent="-22838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69007" indent="-22838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5779" indent="-22838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2546" indent="-22838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it-IT"/>
      </a:defPPr>
      <a:lvl1pPr marL="0" algn="l" defTabSz="4567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68" algn="l" defTabSz="4567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38" algn="l" defTabSz="4567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11" algn="l" defTabSz="4567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081" algn="l" defTabSz="4567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851" algn="l" defTabSz="4567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623" algn="l" defTabSz="4567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388" algn="l" defTabSz="4567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162" algn="l" defTabSz="4567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Calibri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898329D-10EE-1045-910A-5924B2E69457}" type="datetime1">
              <a:rPr lang="it-IT">
                <a:ea typeface="ＭＳ Ｐゴシック" charset="0"/>
                <a:cs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22/01/15</a:t>
            </a:fld>
            <a:endParaRPr lang="it-IT"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rgbClr val="898989"/>
                </a:solidFill>
                <a:latin typeface="Calibri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  <a:latin typeface="Calibri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CCF8078-CFAF-DD4D-826F-1696B8C8C517}" type="slidenum">
              <a:rPr lang="it-IT">
                <a:ea typeface="ＭＳ Ｐゴシック" charset="0"/>
                <a:cs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it-IT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1603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Calibri" charset="0"/>
              </a:defRPr>
            </a:lvl1pPr>
          </a:lstStyle>
          <a:p>
            <a:pPr defTabSz="456768" fontAlgn="base">
              <a:spcBef>
                <a:spcPct val="0"/>
              </a:spcBef>
              <a:spcAft>
                <a:spcPct val="0"/>
              </a:spcAft>
              <a:defRPr/>
            </a:pPr>
            <a:fld id="{099A2E91-D315-6948-8A8B-76121DE3B4D1}" type="datetimeFigureOut">
              <a:rPr lang="en-US">
                <a:ea typeface="ＭＳ Ｐゴシック" charset="0"/>
                <a:cs typeface="ＭＳ Ｐゴシック" charset="0"/>
              </a:rPr>
              <a:pPr defTabSz="456768" fontAlgn="base">
                <a:spcBef>
                  <a:spcPct val="0"/>
                </a:spcBef>
                <a:spcAft>
                  <a:spcPct val="0"/>
                </a:spcAft>
                <a:defRPr/>
              </a:pPr>
              <a:t>22/01/15</a:t>
            </a:fld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rgbClr val="898989"/>
                </a:solidFill>
                <a:latin typeface="Calibri" charset="0"/>
              </a:defRPr>
            </a:lvl1pPr>
          </a:lstStyle>
          <a:p>
            <a:pPr defTabSz="456768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  <a:latin typeface="Calibri" charset="0"/>
              </a:defRPr>
            </a:lvl1pPr>
          </a:lstStyle>
          <a:p>
            <a:pPr defTabSz="456768" fontAlgn="base">
              <a:spcBef>
                <a:spcPct val="0"/>
              </a:spcBef>
              <a:spcAft>
                <a:spcPct val="0"/>
              </a:spcAft>
              <a:defRPr/>
            </a:pPr>
            <a:fld id="{EE0894FD-02DC-3840-9C17-AEFAD36101FA}" type="slidenum">
              <a:rPr lang="en-US">
                <a:ea typeface="ＭＳ Ｐゴシック" charset="0"/>
                <a:cs typeface="ＭＳ Ｐゴシック" charset="0"/>
              </a:rPr>
              <a:pPr defTabSz="456768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660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6.jpeg"/><Relationship Id="rId3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47.jpeg"/><Relationship Id="rId3" Type="http://schemas.openxmlformats.org/officeDocument/2006/relationships/image" Target="../media/image46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47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4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49.jpg"/><Relationship Id="rId3" Type="http://schemas.openxmlformats.org/officeDocument/2006/relationships/image" Target="../media/image5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1.png"/><Relationship Id="rId3" Type="http://schemas.openxmlformats.org/officeDocument/2006/relationships/image" Target="../media/image52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4" Type="http://schemas.openxmlformats.org/officeDocument/2006/relationships/image" Target="../media/image55.png"/><Relationship Id="rId5" Type="http://schemas.openxmlformats.org/officeDocument/2006/relationships/image" Target="../media/image56.png"/><Relationship Id="rId6" Type="http://schemas.openxmlformats.org/officeDocument/2006/relationships/image" Target="../media/image57.png"/><Relationship Id="rId7" Type="http://schemas.openxmlformats.org/officeDocument/2006/relationships/image" Target="../media/image58.png"/><Relationship Id="rId8" Type="http://schemas.openxmlformats.org/officeDocument/2006/relationships/image" Target="../media/image59.png"/><Relationship Id="rId9" Type="http://schemas.openxmlformats.org/officeDocument/2006/relationships/image" Target="../media/image60.png"/><Relationship Id="rId10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6" Type="http://schemas.openxmlformats.org/officeDocument/2006/relationships/image" Target="../media/image9.jpeg"/><Relationship Id="rId7" Type="http://schemas.openxmlformats.org/officeDocument/2006/relationships/image" Target="../media/image10.jpeg"/><Relationship Id="rId8" Type="http://schemas.openxmlformats.org/officeDocument/2006/relationships/image" Target="../media/image11.jpeg"/><Relationship Id="rId9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hyperlink" Target="http://www.epos-eu.org/ride/" TargetMode="External"/><Relationship Id="rId5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21.png"/><Relationship Id="rId20" Type="http://schemas.openxmlformats.org/officeDocument/2006/relationships/image" Target="../media/image32.png"/><Relationship Id="rId21" Type="http://schemas.openxmlformats.org/officeDocument/2006/relationships/image" Target="../media/image33.png"/><Relationship Id="rId22" Type="http://schemas.openxmlformats.org/officeDocument/2006/relationships/image" Target="../media/image34.png"/><Relationship Id="rId23" Type="http://schemas.openxmlformats.org/officeDocument/2006/relationships/image" Target="../media/image35.jpeg"/><Relationship Id="rId24" Type="http://schemas.openxmlformats.org/officeDocument/2006/relationships/image" Target="../media/image36.jpeg"/><Relationship Id="rId25" Type="http://schemas.openxmlformats.org/officeDocument/2006/relationships/image" Target="../media/image37.gif"/><Relationship Id="rId26" Type="http://schemas.openxmlformats.org/officeDocument/2006/relationships/image" Target="../media/image38.png"/><Relationship Id="rId27" Type="http://schemas.openxmlformats.org/officeDocument/2006/relationships/image" Target="../media/image39.png"/><Relationship Id="rId28" Type="http://schemas.openxmlformats.org/officeDocument/2006/relationships/image" Target="../media/image40.png"/><Relationship Id="rId29" Type="http://schemas.openxmlformats.org/officeDocument/2006/relationships/image" Target="../media/image41.png"/><Relationship Id="rId10" Type="http://schemas.openxmlformats.org/officeDocument/2006/relationships/image" Target="../media/image22.jpeg"/><Relationship Id="rId11" Type="http://schemas.openxmlformats.org/officeDocument/2006/relationships/image" Target="../media/image23.jpeg"/><Relationship Id="rId12" Type="http://schemas.openxmlformats.org/officeDocument/2006/relationships/image" Target="../media/image24.png"/><Relationship Id="rId13" Type="http://schemas.openxmlformats.org/officeDocument/2006/relationships/image" Target="../media/image25.jpeg"/><Relationship Id="rId14" Type="http://schemas.openxmlformats.org/officeDocument/2006/relationships/image" Target="../media/image26.jpeg"/><Relationship Id="rId15" Type="http://schemas.openxmlformats.org/officeDocument/2006/relationships/image" Target="../media/image27.jpeg"/><Relationship Id="rId16" Type="http://schemas.openxmlformats.org/officeDocument/2006/relationships/image" Target="../media/image28.png"/><Relationship Id="rId17" Type="http://schemas.openxmlformats.org/officeDocument/2006/relationships/image" Target="../media/image29.png"/><Relationship Id="rId18" Type="http://schemas.openxmlformats.org/officeDocument/2006/relationships/image" Target="../media/image30.png"/><Relationship Id="rId19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jpeg"/><Relationship Id="rId6" Type="http://schemas.openxmlformats.org/officeDocument/2006/relationships/image" Target="../media/image19.png"/><Relationship Id="rId7" Type="http://schemas.openxmlformats.org/officeDocument/2006/relationships/image" Target="../media/image20.jpeg"/><Relationship Id="rId8" Type="http://schemas.openxmlformats.org/officeDocument/2006/relationships/hyperlink" Target="http://www.eudat.eu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179512" y="4368552"/>
            <a:ext cx="8784976" cy="1470025"/>
          </a:xfrm>
        </p:spPr>
        <p:txBody>
          <a:bodyPr/>
          <a:lstStyle/>
          <a:p>
            <a:r>
              <a:rPr lang="it-IT" sz="2800" i="1" dirty="0" smtClean="0"/>
              <a:t>Daniele Bailo</a:t>
            </a:r>
            <a:br>
              <a:rPr lang="it-IT" sz="2800" i="1" dirty="0" smtClean="0"/>
            </a:br>
            <a:r>
              <a:rPr lang="it-IT" sz="2800" i="1" dirty="0" smtClean="0"/>
              <a:t> </a:t>
            </a:r>
            <a:r>
              <a:rPr lang="it-IT" sz="2800" i="1" dirty="0"/>
              <a:t>and the EPOS </a:t>
            </a:r>
            <a:r>
              <a:rPr lang="it-IT" sz="2800" i="1" dirty="0" err="1" smtClean="0"/>
              <a:t>Consortium</a:t>
            </a:r>
            <a:endParaRPr lang="it-IT" sz="28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401340" y="1430703"/>
            <a:ext cx="8341320" cy="2937849"/>
          </a:xfrm>
          <a:prstGeom prst="rect">
            <a:avLst/>
          </a:prstGeom>
          <a:noFill/>
        </p:spPr>
        <p:txBody>
          <a:bodyPr wrap="square" lIns="91353" tIns="45679" rIns="91353" bIns="45679" rtlCol="0">
            <a:normAutofit/>
          </a:bodyPr>
          <a:lstStyle/>
          <a:p>
            <a:pPr algn="ctr"/>
            <a:r>
              <a:rPr lang="en-GB" sz="4800" dirty="0" smtClean="0"/>
              <a:t>EPOS</a:t>
            </a:r>
          </a:p>
          <a:p>
            <a:pPr algn="ctr"/>
            <a:r>
              <a:rPr lang="en-GB" sz="4800" dirty="0" smtClean="0"/>
              <a:t>European Plate Observing System</a:t>
            </a:r>
          </a:p>
        </p:txBody>
      </p:sp>
      <p:pic>
        <p:nvPicPr>
          <p:cNvPr id="2" name="Picture 1" descr="pinsEPOS_def-02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3655"/>
            <a:ext cx="895732" cy="895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494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1995" y="1145829"/>
            <a:ext cx="2375210" cy="17791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GB" dirty="0" smtClean="0"/>
              <a:t>Dealing with the complexity of usage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r>
              <a:rPr lang="en-GB" i="1" dirty="0"/>
              <a:t>Ownership</a:t>
            </a:r>
            <a:r>
              <a:rPr lang="en-GB" dirty="0"/>
              <a:t> and IP (data, software, publications)</a:t>
            </a:r>
          </a:p>
          <a:p>
            <a:r>
              <a:rPr lang="en-GB" i="1" dirty="0"/>
              <a:t>Permissions</a:t>
            </a:r>
            <a:r>
              <a:rPr lang="en-GB" dirty="0"/>
              <a:t> to use (data, software, facilities/equipment including computing)</a:t>
            </a:r>
          </a:p>
          <a:p>
            <a:r>
              <a:rPr lang="en-GB" i="1" dirty="0"/>
              <a:t>Conditions of use</a:t>
            </a:r>
            <a:r>
              <a:rPr lang="en-GB" dirty="0"/>
              <a:t>: (by class of user) (licence) acknowledgement, citation, payment</a:t>
            </a:r>
          </a:p>
          <a:p>
            <a:r>
              <a:rPr lang="en-GB" i="1" dirty="0"/>
              <a:t>Conditions of use</a:t>
            </a:r>
            <a:r>
              <a:rPr lang="en-GB" dirty="0"/>
              <a:t>: (by class of user) (licence) constraints on further actions</a:t>
            </a:r>
          </a:p>
        </p:txBody>
      </p:sp>
    </p:spTree>
    <p:extLst>
      <p:ext uri="{BB962C8B-B14F-4D97-AF65-F5344CB8AC3E}">
        <p14:creationId xmlns:p14="http://schemas.microsoft.com/office/powerpoint/2010/main" val="8662051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6600" dirty="0" smtClean="0"/>
          </a:p>
          <a:p>
            <a:pPr marL="0" indent="0" algn="ctr">
              <a:buNone/>
            </a:pPr>
            <a:r>
              <a:rPr lang="en-US" sz="6600" dirty="0" smtClean="0"/>
              <a:t>Architecture</a:t>
            </a:r>
            <a:endParaRPr lang="en-US" sz="66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026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1520" y="6093296"/>
            <a:ext cx="43204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65526" y="98425"/>
            <a:ext cx="2372111" cy="762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2" name="Picture 1" descr="Epos_core_Service_new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175" y="1053406"/>
            <a:ext cx="3223722" cy="561595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635909" y="1053406"/>
            <a:ext cx="5301729" cy="5183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353" tIns="45679" rIns="91353" bIns="45679" numCol="1" anchor="t" anchorCtr="0" compatLnSpc="1">
            <a:prstTxWarp prst="textNoShape">
              <a:avLst/>
            </a:prstTxWarp>
          </a:bodyPr>
          <a:lstStyle>
            <a:lvl1pPr marL="0" indent="0" algn="ctr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0" algn="ctr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0" algn="ctr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0" algn="ctr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0" algn="ctr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1800" dirty="0">
                <a:solidFill>
                  <a:srgbClr val="FF0000"/>
                </a:solidFill>
                <a:latin typeface="Calibri" charset="0"/>
              </a:rPr>
              <a:t>The </a:t>
            </a:r>
            <a:r>
              <a:rPr lang="en-US" sz="1800" b="1" dirty="0">
                <a:solidFill>
                  <a:srgbClr val="FF0000"/>
                </a:solidFill>
                <a:latin typeface="Calibri" charset="0"/>
              </a:rPr>
              <a:t>EPOS Integrated Core Services </a:t>
            </a:r>
            <a:r>
              <a:rPr lang="en-US" sz="1800" dirty="0">
                <a:solidFill>
                  <a:srgbClr val="000000"/>
                </a:solidFill>
                <a:latin typeface="Calibri" charset="0"/>
              </a:rPr>
              <a:t>will provide access to multidisciplinary data, data products, synthetic data from simulations, processing and visualization tools, ...</a:t>
            </a:r>
            <a:r>
              <a:rPr lang="en-US" sz="1800" dirty="0" smtClean="0">
                <a:solidFill>
                  <a:srgbClr val="000000"/>
                </a:solidFill>
                <a:latin typeface="Calibri" charset="0"/>
              </a:rPr>
              <a:t>.</a:t>
            </a:r>
            <a:br>
              <a:rPr lang="en-US" sz="1800" dirty="0" smtClean="0">
                <a:solidFill>
                  <a:srgbClr val="000000"/>
                </a:solidFill>
                <a:latin typeface="Calibri" charset="0"/>
              </a:rPr>
            </a:br>
            <a:r>
              <a:rPr lang="en-US" sz="1800" dirty="0" smtClean="0">
                <a:solidFill>
                  <a:srgbClr val="153A20"/>
                </a:solidFill>
                <a:latin typeface="Calibri" charset="0"/>
              </a:rPr>
              <a:t>Not just data access but EPOS means to </a:t>
            </a:r>
            <a:r>
              <a:rPr lang="en-US" sz="1800" b="1" dirty="0" smtClean="0">
                <a:solidFill>
                  <a:srgbClr val="FF0000"/>
                </a:solidFill>
                <a:latin typeface="Calibri" charset="0"/>
              </a:rPr>
              <a:t>integrate</a:t>
            </a:r>
            <a:r>
              <a:rPr lang="en-US" sz="1800" dirty="0" smtClean="0">
                <a:solidFill>
                  <a:srgbClr val="153A20"/>
                </a:solidFill>
                <a:latin typeface="Calibri" charset="0"/>
              </a:rPr>
              <a:t>, </a:t>
            </a:r>
            <a:r>
              <a:rPr lang="en-US" sz="1800" b="1" dirty="0" smtClean="0">
                <a:solidFill>
                  <a:srgbClr val="FF0000"/>
                </a:solidFill>
                <a:latin typeface="Calibri" charset="0"/>
              </a:rPr>
              <a:t>analyze</a:t>
            </a:r>
            <a:r>
              <a:rPr lang="en-US" sz="1800" dirty="0" smtClean="0">
                <a:solidFill>
                  <a:srgbClr val="153A20"/>
                </a:solidFill>
                <a:latin typeface="Calibri" charset="0"/>
              </a:rPr>
              <a:t>, </a:t>
            </a:r>
            <a:r>
              <a:rPr lang="en-US" sz="1800" b="1" dirty="0" smtClean="0">
                <a:solidFill>
                  <a:srgbClr val="FF0000"/>
                </a:solidFill>
                <a:latin typeface="Calibri" charset="0"/>
              </a:rPr>
              <a:t>compare</a:t>
            </a:r>
            <a:r>
              <a:rPr lang="en-US" sz="1800" dirty="0" smtClean="0">
                <a:solidFill>
                  <a:srgbClr val="153A20"/>
                </a:solidFill>
                <a:latin typeface="Calibri" charset="0"/>
              </a:rPr>
              <a:t>, </a:t>
            </a:r>
            <a:r>
              <a:rPr lang="en-US" sz="1800" b="1" dirty="0" smtClean="0">
                <a:solidFill>
                  <a:srgbClr val="FF0000"/>
                </a:solidFill>
                <a:latin typeface="Calibri" charset="0"/>
              </a:rPr>
              <a:t>interpret</a:t>
            </a:r>
            <a:r>
              <a:rPr lang="en-US" sz="1800" dirty="0" smtClean="0">
                <a:solidFill>
                  <a:srgbClr val="153A20"/>
                </a:solidFill>
                <a:latin typeface="Calibri" charset="0"/>
              </a:rPr>
              <a:t> and </a:t>
            </a:r>
            <a:r>
              <a:rPr lang="en-US" sz="1800" b="1" dirty="0" smtClean="0">
                <a:solidFill>
                  <a:srgbClr val="FF0000"/>
                </a:solidFill>
                <a:latin typeface="Calibri" charset="0"/>
              </a:rPr>
              <a:t>present</a:t>
            </a:r>
            <a:r>
              <a:rPr lang="en-US" sz="1800" dirty="0" smtClean="0">
                <a:solidFill>
                  <a:srgbClr val="153A20"/>
                </a:solidFill>
                <a:latin typeface="Calibri" charset="0"/>
              </a:rPr>
              <a:t> data and information about </a:t>
            </a:r>
            <a:r>
              <a:rPr lang="en-US" sz="1800" b="1" dirty="0" smtClean="0">
                <a:solidFill>
                  <a:srgbClr val="153A20"/>
                </a:solidFill>
                <a:latin typeface="Calibri" charset="0"/>
              </a:rPr>
              <a:t>Solid Earth</a:t>
            </a:r>
            <a:endParaRPr lang="en-US" sz="1800" dirty="0" smtClean="0">
              <a:solidFill>
                <a:srgbClr val="000000"/>
              </a:solidFill>
              <a:latin typeface="Calibri" charset="0"/>
            </a:endParaRPr>
          </a:p>
          <a:p>
            <a:pPr algn="just"/>
            <a:endParaRPr lang="en-US" sz="1800" b="1" dirty="0" smtClean="0">
              <a:solidFill>
                <a:srgbClr val="000000"/>
              </a:solidFill>
              <a:latin typeface="Calibri" charset="0"/>
            </a:endParaRPr>
          </a:p>
          <a:p>
            <a:pPr algn="just"/>
            <a:endParaRPr lang="en-US" sz="1800" b="1" dirty="0" smtClean="0">
              <a:solidFill>
                <a:srgbClr val="FF0000"/>
              </a:solidFill>
              <a:latin typeface="Calibri" charset="0"/>
            </a:endParaRPr>
          </a:p>
          <a:p>
            <a:pPr algn="just"/>
            <a:endParaRPr lang="en-US" sz="1800" b="1" dirty="0" smtClean="0">
              <a:solidFill>
                <a:srgbClr val="FF0000"/>
              </a:solidFill>
              <a:latin typeface="Calibri" charset="0"/>
            </a:endParaRPr>
          </a:p>
          <a:p>
            <a:pPr algn="just"/>
            <a:r>
              <a:rPr lang="en-US" sz="1800" b="1" dirty="0" smtClean="0">
                <a:solidFill>
                  <a:srgbClr val="FF0000"/>
                </a:solidFill>
                <a:latin typeface="Calibri" charset="0"/>
              </a:rPr>
              <a:t>Thematic </a:t>
            </a:r>
            <a:r>
              <a:rPr lang="en-US" sz="1800" b="1" dirty="0">
                <a:solidFill>
                  <a:srgbClr val="FF0000"/>
                </a:solidFill>
                <a:latin typeface="Calibri" charset="0"/>
              </a:rPr>
              <a:t>Core Services </a:t>
            </a:r>
            <a:r>
              <a:rPr lang="en-US" sz="1800" dirty="0">
                <a:solidFill>
                  <a:srgbClr val="000000"/>
                </a:solidFill>
                <a:latin typeface="Calibri" charset="0"/>
              </a:rPr>
              <a:t>are infrastructures to provide data services to specific communities (they can be international organizations, such as ORFEUS for seismology</a:t>
            </a:r>
            <a:r>
              <a:rPr lang="en-US" sz="1800" dirty="0" smtClean="0">
                <a:solidFill>
                  <a:srgbClr val="000000"/>
                </a:solidFill>
                <a:latin typeface="Calibri" charset="0"/>
              </a:rPr>
              <a:t>)</a:t>
            </a:r>
            <a:endParaRPr lang="en-US" sz="1800" b="1" dirty="0" smtClean="0">
              <a:solidFill>
                <a:srgbClr val="FF0000"/>
              </a:solidFill>
              <a:latin typeface="Calibri" charset="0"/>
            </a:endParaRPr>
          </a:p>
          <a:p>
            <a:pPr algn="just"/>
            <a:endParaRPr lang="en-US" sz="1800" b="1" dirty="0" smtClean="0">
              <a:solidFill>
                <a:srgbClr val="FF0000"/>
              </a:solidFill>
              <a:latin typeface="Calibri" charset="0"/>
            </a:endParaRPr>
          </a:p>
          <a:p>
            <a:pPr algn="just"/>
            <a:endParaRPr lang="en-US" sz="1800" b="1" dirty="0" smtClean="0">
              <a:solidFill>
                <a:srgbClr val="FF0000"/>
              </a:solidFill>
              <a:latin typeface="Calibri" charset="0"/>
            </a:endParaRPr>
          </a:p>
          <a:p>
            <a:pPr algn="just"/>
            <a:r>
              <a:rPr lang="en-US" sz="1800" b="1" dirty="0" smtClean="0">
                <a:solidFill>
                  <a:srgbClr val="FF0000"/>
                </a:solidFill>
                <a:latin typeface="Calibri" charset="0"/>
              </a:rPr>
              <a:t>National </a:t>
            </a:r>
            <a:r>
              <a:rPr lang="en-US" sz="1800" b="1" dirty="0">
                <a:solidFill>
                  <a:srgbClr val="FF0000"/>
                </a:solidFill>
                <a:latin typeface="Calibri" charset="0"/>
              </a:rPr>
              <a:t>Research Infrastructures and facilities </a:t>
            </a:r>
            <a:r>
              <a:rPr lang="en-US" sz="1800" dirty="0">
                <a:solidFill>
                  <a:srgbClr val="000000"/>
                </a:solidFill>
                <a:latin typeface="Calibri" charset="0"/>
              </a:rPr>
              <a:t>provide services at national level and send data to the European thematic data infrastructures.</a:t>
            </a:r>
          </a:p>
          <a:p>
            <a:pPr algn="just"/>
            <a:endParaRPr lang="en-US" sz="1800" b="1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3651210" cy="76944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400" dirty="0" smtClean="0">
                <a:ln>
                  <a:solidFill>
                    <a:srgbClr val="000000"/>
                  </a:solidFill>
                </a:ln>
              </a:rPr>
              <a:t>EPOS SERVICES</a:t>
            </a:r>
            <a:endParaRPr lang="en-US" sz="4400" dirty="0">
              <a:ln>
                <a:solidFill>
                  <a:srgbClr val="00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912316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72347" y="98425"/>
            <a:ext cx="176053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 descr="Epos_core_Service_new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-27384"/>
            <a:ext cx="4176464" cy="72756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7504" y="2708920"/>
            <a:ext cx="3816424" cy="43204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COMPATIBILITY </a:t>
            </a:r>
            <a:r>
              <a:rPr lang="en-US" dirty="0"/>
              <a:t>L</a:t>
            </a:r>
            <a:r>
              <a:rPr lang="en-US" dirty="0" smtClean="0"/>
              <a:t>AYER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104039" y="2246576"/>
            <a:ext cx="483978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lvl="0" indent="-285750">
              <a:buFont typeface="Arial"/>
              <a:buChar char="•"/>
            </a:pPr>
            <a:r>
              <a:rPr lang="en-US" sz="3200" b="1" dirty="0" smtClean="0"/>
              <a:t>ICS/TCS </a:t>
            </a:r>
            <a:r>
              <a:rPr lang="en-US" sz="3200" b="1" dirty="0" err="1" smtClean="0"/>
              <a:t>comunication</a:t>
            </a:r>
            <a:endParaRPr lang="en-US" sz="3200" b="1" dirty="0"/>
          </a:p>
          <a:p>
            <a:pPr marL="285750" lvl="0" indent="-285750">
              <a:buFont typeface="Arial"/>
              <a:buChar char="•"/>
            </a:pPr>
            <a:r>
              <a:rPr lang="en-US" sz="3200" b="1" dirty="0" smtClean="0"/>
              <a:t>Metadata </a:t>
            </a:r>
            <a:r>
              <a:rPr lang="en-US" sz="3200" b="1" dirty="0" err="1" smtClean="0"/>
              <a:t>catalogue+APIs</a:t>
            </a:r>
            <a:endParaRPr lang="en-US" sz="3200" b="1" dirty="0" smtClean="0"/>
          </a:p>
          <a:p>
            <a:pPr marL="285750" lvl="0" indent="-285750">
              <a:buFont typeface="Arial"/>
              <a:buChar char="•"/>
            </a:pPr>
            <a:r>
              <a:rPr lang="en-US" sz="3200" b="1" dirty="0" smtClean="0"/>
              <a:t>Web Services</a:t>
            </a:r>
            <a:endParaRPr lang="en-US" sz="3200" b="1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63888" y="82687"/>
            <a:ext cx="5580112" cy="76944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Compatibility layer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286243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Epos_Eric201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058" y="822855"/>
            <a:ext cx="7892890" cy="5091278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4680357" y="769441"/>
            <a:ext cx="3799988" cy="5128514"/>
          </a:xfrm>
          <a:prstGeom prst="rect">
            <a:avLst/>
          </a:prstGeom>
          <a:noFill/>
          <a:ln w="38100" cmpd="sng">
            <a:solidFill>
              <a:srgbClr val="88C61B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6140" y="4986330"/>
            <a:ext cx="12623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0000FF"/>
                </a:solidFill>
                <a:latin typeface="Calibri"/>
              </a:rPr>
              <a:t>visualization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994403" y="5408895"/>
            <a:ext cx="10951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0000FF"/>
                </a:solidFill>
                <a:latin typeface="Calibri"/>
              </a:rPr>
              <a:t>processing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579665" y="5222741"/>
            <a:ext cx="10954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0000FF"/>
                </a:solidFill>
                <a:latin typeface="Calibri"/>
              </a:rPr>
              <a:t>computing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-253780" y="5274362"/>
            <a:ext cx="1111888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1994403" y="2246705"/>
            <a:ext cx="1432554" cy="216024"/>
          </a:xfrm>
          <a:prstGeom prst="rect">
            <a:avLst/>
          </a:prstGeom>
          <a:solidFill>
            <a:srgbClr val="19A09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37" name="Rectangle 36"/>
          <p:cNvSpPr/>
          <p:nvPr/>
        </p:nvSpPr>
        <p:spPr>
          <a:xfrm>
            <a:off x="1146140" y="4410266"/>
            <a:ext cx="1432554" cy="216024"/>
          </a:xfrm>
          <a:prstGeom prst="rect">
            <a:avLst/>
          </a:prstGeom>
          <a:solidFill>
            <a:srgbClr val="19A09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7" name="TextBox 6"/>
          <p:cNvSpPr txBox="1"/>
          <p:nvPr/>
        </p:nvSpPr>
        <p:spPr>
          <a:xfrm>
            <a:off x="526058" y="782460"/>
            <a:ext cx="3908382" cy="92333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800000"/>
                </a:solidFill>
              </a:rPr>
              <a:t>ECO: Executive Coordination Office</a:t>
            </a:r>
          </a:p>
          <a:p>
            <a:r>
              <a:rPr lang="en-US" i="1" dirty="0" smtClean="0">
                <a:solidFill>
                  <a:srgbClr val="800000"/>
                </a:solidFill>
              </a:rPr>
              <a:t>ICS-</a:t>
            </a:r>
            <a:r>
              <a:rPr lang="en-US" i="1" dirty="0" err="1" smtClean="0">
                <a:solidFill>
                  <a:srgbClr val="800000"/>
                </a:solidFill>
              </a:rPr>
              <a:t>ch</a:t>
            </a:r>
            <a:r>
              <a:rPr lang="en-US" i="1" dirty="0" smtClean="0">
                <a:solidFill>
                  <a:srgbClr val="800000"/>
                </a:solidFill>
              </a:rPr>
              <a:t>: ICS Central Hub</a:t>
            </a:r>
          </a:p>
          <a:p>
            <a:r>
              <a:rPr lang="en-US" i="1" dirty="0" smtClean="0">
                <a:solidFill>
                  <a:srgbClr val="800000"/>
                </a:solidFill>
              </a:rPr>
              <a:t>ICS-d: ICS distributed resources</a:t>
            </a:r>
            <a:endParaRPr lang="en-US" i="1" dirty="0">
              <a:solidFill>
                <a:srgbClr val="8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7556" y="5826116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TCS</a:t>
            </a:r>
            <a:endParaRPr lang="en-US" sz="36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2024696" y="5826116"/>
            <a:ext cx="9542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ICS</a:t>
            </a:r>
            <a:endParaRPr lang="en-US" sz="3600" b="1" dirty="0"/>
          </a:p>
        </p:txBody>
      </p:sp>
      <p:pic>
        <p:nvPicPr>
          <p:cNvPr id="39" name="Picture 38" descr="Epos_core_Service_new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248181" y="-1035073"/>
            <a:ext cx="5202441" cy="887708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1" name="Circular Arrow 40"/>
          <p:cNvSpPr/>
          <p:nvPr/>
        </p:nvSpPr>
        <p:spPr bwMode="auto">
          <a:xfrm flipH="1">
            <a:off x="3426957" y="1910518"/>
            <a:ext cx="2357702" cy="2324784"/>
          </a:xfrm>
          <a:prstGeom prst="circularArrow">
            <a:avLst>
              <a:gd name="adj1" fmla="val 12500"/>
              <a:gd name="adj2" fmla="val 1028807"/>
              <a:gd name="adj3" fmla="val 20457681"/>
              <a:gd name="adj4" fmla="val 10800000"/>
              <a:gd name="adj5" fmla="val 12500"/>
            </a:avLst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" name="Circular Arrow 41"/>
          <p:cNvSpPr/>
          <p:nvPr/>
        </p:nvSpPr>
        <p:spPr bwMode="auto">
          <a:xfrm rot="10800000" flipH="1">
            <a:off x="3426958" y="2062919"/>
            <a:ext cx="2357702" cy="2324784"/>
          </a:xfrm>
          <a:prstGeom prst="circularArrow">
            <a:avLst>
              <a:gd name="adj1" fmla="val 12500"/>
              <a:gd name="adj2" fmla="val 1028807"/>
              <a:gd name="adj3" fmla="val 20457681"/>
              <a:gd name="adj4" fmla="val 10800000"/>
              <a:gd name="adj5" fmla="val 12500"/>
            </a:avLst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325828" y="1365314"/>
            <a:ext cx="22172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ROTATE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32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Epos_Eric201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058" y="822855"/>
            <a:ext cx="7892890" cy="5091278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4680357" y="769441"/>
            <a:ext cx="3799988" cy="5128514"/>
          </a:xfrm>
          <a:prstGeom prst="rect">
            <a:avLst/>
          </a:prstGeom>
          <a:noFill/>
          <a:ln w="38100" cmpd="sng">
            <a:solidFill>
              <a:srgbClr val="88C61B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6140" y="4986330"/>
            <a:ext cx="12623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0000FF"/>
                </a:solidFill>
                <a:latin typeface="Calibri"/>
              </a:rPr>
              <a:t>visualization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994403" y="5408895"/>
            <a:ext cx="10951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0000FF"/>
                </a:solidFill>
                <a:latin typeface="Calibri"/>
              </a:rPr>
              <a:t>processing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579665" y="5222741"/>
            <a:ext cx="10954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0000FF"/>
                </a:solidFill>
                <a:latin typeface="Calibri"/>
              </a:rPr>
              <a:t>computing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-253780" y="5274362"/>
            <a:ext cx="1111888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0" y="0"/>
            <a:ext cx="3944760" cy="707886"/>
          </a:xfrm>
          <a:prstGeom prst="rect">
            <a:avLst/>
          </a:prstGeom>
          <a:solidFill>
            <a:sysClr val="window" lastClr="FFFFFF"/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solidFill>
                    <a:srgbClr val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EPOS</a:t>
            </a:r>
            <a:r>
              <a:rPr kumimoji="0" lang="en-US" sz="4000" b="0" i="0" u="none" strike="noStrike" kern="0" cap="none" spc="0" normalizeH="0" baseline="0" noProof="0" dirty="0" smtClean="0">
                <a:ln>
                  <a:solidFill>
                    <a:srgbClr val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3600" b="0" i="0" u="none" strike="noStrike" kern="0" cap="none" spc="0" normalizeH="0" baseline="0" noProof="0" dirty="0" smtClean="0">
                <a:ln>
                  <a:solidFill>
                    <a:srgbClr val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SERVICES</a:t>
            </a:r>
          </a:p>
        </p:txBody>
      </p:sp>
      <p:sp>
        <p:nvSpPr>
          <p:cNvPr id="36" name="Rectangle 35"/>
          <p:cNvSpPr/>
          <p:nvPr/>
        </p:nvSpPr>
        <p:spPr>
          <a:xfrm>
            <a:off x="1994403" y="2246705"/>
            <a:ext cx="1432554" cy="216024"/>
          </a:xfrm>
          <a:prstGeom prst="rect">
            <a:avLst/>
          </a:prstGeom>
          <a:solidFill>
            <a:srgbClr val="19A09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37" name="Rectangle 36"/>
          <p:cNvSpPr/>
          <p:nvPr/>
        </p:nvSpPr>
        <p:spPr>
          <a:xfrm>
            <a:off x="1146140" y="4410266"/>
            <a:ext cx="1432554" cy="216024"/>
          </a:xfrm>
          <a:prstGeom prst="rect">
            <a:avLst/>
          </a:prstGeom>
          <a:solidFill>
            <a:srgbClr val="19A09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7" name="TextBox 6"/>
          <p:cNvSpPr txBox="1"/>
          <p:nvPr/>
        </p:nvSpPr>
        <p:spPr>
          <a:xfrm>
            <a:off x="526058" y="782460"/>
            <a:ext cx="3908382" cy="92333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800000"/>
                </a:solidFill>
              </a:rPr>
              <a:t>ECO: Executive Coordination Office</a:t>
            </a:r>
          </a:p>
          <a:p>
            <a:r>
              <a:rPr lang="en-US" i="1" dirty="0" smtClean="0">
                <a:solidFill>
                  <a:srgbClr val="800000"/>
                </a:solidFill>
              </a:rPr>
              <a:t>ICS-</a:t>
            </a:r>
            <a:r>
              <a:rPr lang="en-US" i="1" dirty="0" err="1" smtClean="0">
                <a:solidFill>
                  <a:srgbClr val="800000"/>
                </a:solidFill>
              </a:rPr>
              <a:t>ch</a:t>
            </a:r>
            <a:r>
              <a:rPr lang="en-US" i="1" dirty="0" smtClean="0">
                <a:solidFill>
                  <a:srgbClr val="800000"/>
                </a:solidFill>
              </a:rPr>
              <a:t>: ICS Central Hub</a:t>
            </a:r>
          </a:p>
          <a:p>
            <a:r>
              <a:rPr lang="en-US" i="1" dirty="0" smtClean="0">
                <a:solidFill>
                  <a:srgbClr val="800000"/>
                </a:solidFill>
              </a:rPr>
              <a:t>ICS-d: ICS distributed resources</a:t>
            </a:r>
            <a:endParaRPr lang="en-US" i="1" dirty="0">
              <a:solidFill>
                <a:srgbClr val="8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7556" y="5826116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TCS</a:t>
            </a:r>
            <a:endParaRPr lang="en-US" sz="36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2024696" y="5826116"/>
            <a:ext cx="9542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ICS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566511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6600" dirty="0" smtClean="0"/>
          </a:p>
          <a:p>
            <a:pPr marL="0" indent="0" algn="ctr">
              <a:buNone/>
            </a:pPr>
            <a:r>
              <a:rPr lang="en-US" sz="6600" dirty="0" smtClean="0"/>
              <a:t>ICS and metadata</a:t>
            </a:r>
            <a:endParaRPr lang="en-US" sz="66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171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-253780" y="5274362"/>
            <a:ext cx="1111888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858108" y="164410"/>
            <a:ext cx="7934233" cy="646331"/>
          </a:xfrm>
          <a:prstGeom prst="rect">
            <a:avLst/>
          </a:prstGeom>
          <a:solidFill>
            <a:sysClr val="window" lastClr="FFFFFF"/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solidFill>
                    <a:srgbClr val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Inside ICS –</a:t>
            </a:r>
            <a:r>
              <a:rPr kumimoji="0" lang="en-US" sz="3600" b="0" i="0" u="none" strike="noStrike" kern="0" cap="none" spc="0" normalizeH="0" noProof="0" dirty="0" smtClean="0">
                <a:ln>
                  <a:solidFill>
                    <a:srgbClr val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Integrated Core Services</a:t>
            </a:r>
            <a:endParaRPr kumimoji="0" lang="en-US" sz="3600" b="0" i="0" u="none" strike="noStrike" kern="0" cap="none" spc="0" normalizeH="0" baseline="0" noProof="0" dirty="0" smtClean="0">
              <a:ln>
                <a:solidFill>
                  <a:srgbClr val="000000"/>
                </a:solidFill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4" name="Picture 13" descr="integrated-thematic_core Services 2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6983"/>
          <a:stretch/>
        </p:blipFill>
        <p:spPr>
          <a:xfrm>
            <a:off x="1060701" y="1951758"/>
            <a:ext cx="8002842" cy="2446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905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74638"/>
            <a:ext cx="8229600" cy="1143000"/>
          </a:xfrm>
        </p:spPr>
        <p:txBody>
          <a:bodyPr/>
          <a:lstStyle/>
          <a:p>
            <a:r>
              <a:rPr lang="it-IT" b="1" dirty="0" err="1" smtClean="0"/>
              <a:t>Metadata</a:t>
            </a:r>
            <a:endParaRPr lang="it-IT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582053" y="2795082"/>
            <a:ext cx="394229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200" b="1" dirty="0" err="1" smtClean="0"/>
              <a:t>Two</a:t>
            </a:r>
            <a:r>
              <a:rPr lang="it-IT" sz="2200" b="1" dirty="0" smtClean="0"/>
              <a:t> </a:t>
            </a:r>
            <a:r>
              <a:rPr lang="it-IT" sz="2200" b="1" dirty="0" err="1" smtClean="0"/>
              <a:t>dimensions</a:t>
            </a:r>
            <a:r>
              <a:rPr lang="it-IT" sz="2200" b="1" dirty="0" smtClean="0"/>
              <a:t> </a:t>
            </a:r>
            <a:r>
              <a:rPr lang="it-IT" sz="2200" dirty="0" err="1" smtClean="0"/>
              <a:t>of</a:t>
            </a:r>
            <a:r>
              <a:rPr lang="it-IT" sz="2200" dirty="0" smtClean="0"/>
              <a:t> </a:t>
            </a:r>
            <a:r>
              <a:rPr lang="it-IT" sz="2200" dirty="0" err="1" smtClean="0"/>
              <a:t>metadata</a:t>
            </a:r>
            <a:endParaRPr lang="it-IT" sz="2200" dirty="0"/>
          </a:p>
        </p:txBody>
      </p:sp>
      <p:sp>
        <p:nvSpPr>
          <p:cNvPr id="22" name="Parallelogram 21"/>
          <p:cNvSpPr/>
          <p:nvPr/>
        </p:nvSpPr>
        <p:spPr>
          <a:xfrm>
            <a:off x="2286000" y="4800600"/>
            <a:ext cx="5715000" cy="1219200"/>
          </a:xfrm>
          <a:prstGeom prst="parallelogram">
            <a:avLst>
              <a:gd name="adj" fmla="val 155456"/>
            </a:avLst>
          </a:prstGeom>
          <a:gradFill flip="none" rotWithShape="0">
            <a:gsLst>
              <a:gs pos="0">
                <a:schemeClr val="accent4">
                  <a:lumMod val="40000"/>
                  <a:lumOff val="60000"/>
                </a:schemeClr>
              </a:gs>
              <a:gs pos="100000">
                <a:srgbClr val="000000"/>
              </a:gs>
            </a:gsLst>
            <a:lin ang="108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Parallelogram 22"/>
          <p:cNvSpPr/>
          <p:nvPr/>
        </p:nvSpPr>
        <p:spPr>
          <a:xfrm rot="5400000" flipV="1">
            <a:off x="1166029" y="3024974"/>
            <a:ext cx="4114799" cy="1874855"/>
          </a:xfrm>
          <a:prstGeom prst="parallelogram">
            <a:avLst>
              <a:gd name="adj" fmla="val 66153"/>
            </a:avLst>
          </a:prstGeom>
          <a:gradFill flip="none" rotWithShape="0">
            <a:gsLst>
              <a:gs pos="0">
                <a:schemeClr val="accent4">
                  <a:lumMod val="75000"/>
                </a:schemeClr>
              </a:gs>
              <a:gs pos="100000">
                <a:srgbClr val="FFFFFF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4" name="TextBox 23"/>
          <p:cNvSpPr txBox="1"/>
          <p:nvPr/>
        </p:nvSpPr>
        <p:spPr>
          <a:xfrm rot="16200000">
            <a:off x="548924" y="4390163"/>
            <a:ext cx="2776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 smtClean="0">
                <a:solidFill>
                  <a:schemeClr val="accent3">
                    <a:lumMod val="50000"/>
                  </a:schemeClr>
                </a:solidFill>
              </a:rPr>
              <a:t>Discovery</a:t>
            </a:r>
            <a:r>
              <a:rPr lang="it-IT" b="1" dirty="0" smtClean="0">
                <a:solidFill>
                  <a:schemeClr val="accent3">
                    <a:lumMod val="50000"/>
                  </a:schemeClr>
                </a:solidFill>
              </a:rPr>
              <a:t> and </a:t>
            </a:r>
            <a:r>
              <a:rPr lang="it-IT" b="1" dirty="0" err="1" smtClean="0">
                <a:solidFill>
                  <a:schemeClr val="accent3">
                    <a:lumMod val="50000"/>
                  </a:schemeClr>
                </a:solidFill>
              </a:rPr>
              <a:t>Services</a:t>
            </a:r>
            <a:endParaRPr lang="it-IT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819400" y="6019801"/>
            <a:ext cx="34244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 smtClean="0">
                <a:solidFill>
                  <a:schemeClr val="accent4">
                    <a:lumMod val="75000"/>
                  </a:schemeClr>
                </a:solidFill>
              </a:rPr>
              <a:t>Objecs</a:t>
            </a:r>
            <a:r>
              <a:rPr lang="it-IT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it-IT" b="1" dirty="0" err="1" smtClean="0">
                <a:solidFill>
                  <a:schemeClr val="accent4">
                    <a:lumMod val="75000"/>
                  </a:schemeClr>
                </a:solidFill>
              </a:rPr>
              <a:t>of</a:t>
            </a:r>
            <a:r>
              <a:rPr lang="it-IT" b="1" dirty="0" smtClean="0">
                <a:solidFill>
                  <a:schemeClr val="accent4">
                    <a:lumMod val="75000"/>
                  </a:schemeClr>
                </a:solidFill>
              </a:rPr>
              <a:t> “EPOS </a:t>
            </a:r>
            <a:r>
              <a:rPr lang="it-IT" b="1" dirty="0" err="1" smtClean="0">
                <a:solidFill>
                  <a:schemeClr val="accent4">
                    <a:lumMod val="75000"/>
                  </a:schemeClr>
                </a:solidFill>
              </a:rPr>
              <a:t>ecosystem</a:t>
            </a:r>
            <a:r>
              <a:rPr lang="it-IT" b="1" dirty="0" smtClean="0">
                <a:solidFill>
                  <a:schemeClr val="accent4">
                    <a:lumMod val="75000"/>
                  </a:schemeClr>
                </a:solidFill>
              </a:rPr>
              <a:t>”</a:t>
            </a:r>
            <a:endParaRPr lang="it-IT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514600" y="3225969"/>
            <a:ext cx="1676400" cy="1338828"/>
          </a:xfrm>
          <a:prstGeom prst="rect">
            <a:avLst/>
          </a:prstGeom>
          <a:noFill/>
          <a:scene3d>
            <a:camera prst="orthographicFront">
              <a:rot lat="1800000" lon="18599983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it-IT" sz="2700" b="1" dirty="0" err="1" smtClean="0"/>
              <a:t>3</a:t>
            </a:r>
            <a:r>
              <a:rPr lang="it-IT" sz="2700" b="1" dirty="0" smtClean="0"/>
              <a:t> </a:t>
            </a:r>
            <a:r>
              <a:rPr lang="it-IT" sz="2700" b="1" dirty="0" err="1" smtClean="0"/>
              <a:t>layers</a:t>
            </a:r>
            <a:r>
              <a:rPr lang="it-IT" sz="2700" b="1" dirty="0" smtClean="0"/>
              <a:t> </a:t>
            </a:r>
            <a:r>
              <a:rPr lang="it-IT" sz="2700" b="1" dirty="0" err="1" smtClean="0"/>
              <a:t>Metadata</a:t>
            </a:r>
            <a:r>
              <a:rPr lang="it-IT" sz="2700" b="1" dirty="0" smtClean="0"/>
              <a:t> </a:t>
            </a:r>
            <a:r>
              <a:rPr lang="it-IT" sz="2700" b="1" dirty="0" err="1" smtClean="0"/>
              <a:t>Model</a:t>
            </a:r>
            <a:endParaRPr lang="it-IT" sz="27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4267200" y="4724400"/>
            <a:ext cx="2286000" cy="1261884"/>
          </a:xfrm>
          <a:prstGeom prst="rect">
            <a:avLst/>
          </a:prstGeom>
          <a:noFill/>
          <a:scene3d>
            <a:camera prst="orthographicFront">
              <a:rot lat="3060054" lon="19658424" rev="20004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it-IT" sz="3800" b="1" dirty="0" smtClean="0">
                <a:solidFill>
                  <a:schemeClr val="bg1"/>
                </a:solidFill>
              </a:rPr>
              <a:t>The “</a:t>
            </a:r>
            <a:r>
              <a:rPr lang="it-IT" sz="3800" b="1" dirty="0" err="1" smtClean="0">
                <a:solidFill>
                  <a:schemeClr val="bg1"/>
                </a:solidFill>
              </a:rPr>
              <a:t>bricks</a:t>
            </a:r>
            <a:r>
              <a:rPr lang="it-IT" sz="3800" b="1" dirty="0" smtClean="0">
                <a:solidFill>
                  <a:schemeClr val="bg1"/>
                </a:solidFill>
              </a:rPr>
              <a:t>”</a:t>
            </a:r>
            <a:endParaRPr lang="it-IT" sz="3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891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AutoShape 4" descr="data:image/jpeg;base64,/9j/4AAQSkZJRgABAQAAAQABAAD/2wCEAAkGBhQSERQUExQVFBUWFRgXFRcWFxUVGhcaFRQXFxcYFxUYHCYfGBkjGRYVHy8gJCgpLCwsFx4xNTAqNSYrLCkBCQoKDgwOGg8PGiwkHyQsKiw0KiwsLCwsLCwpLCksLCwuLCwsKiksLSwsLCwsLCkpLCwsLCwpLCwsKSwsLCwsLP/AABEIAMIBAwMBIgACEQEDEQH/xAAcAAACAgMBAQAAAAAAAAAAAAAABQQGAQMHAgj/xABBEAACAQIEAwUEBwcDBAMBAAABAhEAAwQSITEFQVEGEyJhcTKBkaEHI0JSscHRFBVicoLh8DOSshZTovEkQ9Jz/8QAGwEAAQUBAQAAAAAAAAAAAAAAAAECAwQFBgf/xAA0EQABAwMCBAMHAwUBAQAAAAABAAIDBBEhEjEFE0FRIoGRMmFxobHB0RRS4SMzQkPw8Qb/2gAMAwEAAhEDEQA/AO237wRSzGAAST0A1JqOnFbRKjOJZioBkEsBJEESDGuteuIYU3LToDBZGWemZSJ+dLsR2flsyuVIgr9rxhgxZi0kzktjQjRYpWgdU03GymLxm0RIfmo2b7ZhYESQSCAdqyeM2ozZjl65HjeN8sb0vs9n3RVAcGDaJzZjHdPmhTOinpyJrZa4IwstbldYhhmOz5tVOg91Os3ui5U796W5ILAFQpIMggOcqyDqJNb7l8KQCYzGB5mCYHuB+FJsV2fdmZxc8TMS0jQrmQqNNZAtoJk89pqdisNcfuyMgZHzc4PgdY6/a+VJZvdFyvb8WtAkFwMszvHhEsJ2JA3A1oXi1omA0nXQK8iImREj2l36il2J4A72zbzKFm4y6Gc1wOIOuwNxjO5gUWuAsLmeVOreGbgAzd3s0yfYO/Wls3ui5T0Gs15AopicvVFRcVj0tiXcL6n8qQcQ7fWLfs+I9ScoqGSeOP2ionSsZuVaZrzNc7s9vr15nym2ttQJKgzJmBLelQrvbEOY7129DFU38QjGACVXdWMGwK6jmqNi+I2rQzXbiWx1dlUfM1QbPECPEruOhDfrVb472VtYq6125evZj1YMB6A7Dyoi4lEfbx80MrYz7dwumv26wAMHFWv90/MVE4txhsQi/u/FWS8lWGa02jKQrnMCfA2UlR7QkaGK4H2v7LNhcrK5uWnMBogg75WA01GxHnXngXZglVu3Xa2p1RU0YjrmPsjppWvA1tR/aytOFrZ/7eV3a/Y4n4GR18YDOjdx9USxBQMLfjhbitPPuGH2xEi3h+IDEQbmewGPiiwGIEOPB3ek+K0dRybSua2O05sWwlu/cQcmZ3ua/wARY/hFe8J2wxrXVQXmzT1lSNyR1EVbNC4dQrRoHD/IK34/hmO/ab1+xadCwYoC9jc4VQBreKt9co8JUDVmDTAMy+nEDeIKXGsrctFCDhA0KfGTDLyMxHtKBqszEw30iuFIZUuMOhyT+OtM8J9IKGO8tPb94b9KidRzN6KF1HK3ooCYPiF04bvrbZrd0Ozn9nKgNhGW4pS3eXOBfIgdADrArzw7DcTtWbdtFKhbCiP/AI7sbhZu8LO10wRow9pSNDB1FtwfaCxc9m4s9CYPwNTwwqqWlu4VYtLdwqFbwWPKsXt3AbijvlVsLDucHkOWbhyr3o1ylT4gesSLDcTXuUyOUUgXGJwmdkKWwftkZgxuweeVZBmruBWaRIufYizxS5ZCXLbk+BiVOEVi6iwxXR4FsOL+ohvYExJrfgOA4q0bl9O8VzfujuZs+Ky95mDS1xlLqpTLqmUBhB53qihCorXeKFW8N1WKWgoAwDAOQvfPq+qgkwvPKdRmGX1atcQRj3SNbttcuucww91iWyFQV78BVPjPhOjbiIq8UUIVVtXccVsBkdSCe/YHDMSZBTQkLkjMGygN7OWdTUC83FskgNngmAMGfH3O2rR3XfBQp9vLmza5TV5iiKEJDwzF4oW4u2XZg9yCThwSneN3ZIS4Fnu8kxzmin0VihCzFEUTWZoQsRRFZmsUIQagPxPIYuKUE6Nup6S32T61PryUmmuBOyUEdUK0iRqOVeqXtwsrrZbJ/CdUP9P2fURWG4v3f+sptxz9pD6MNj5GKZr0+3j6J2nspmIxKopZiABuTVS4r2puOctrwL94+0fTpUDjvahbksxi2uw6nl6t5VVsJ2kzvcMQFTMB/UB+dZFVWOkxFt37rHnqHPwzZT+LcPuOJ724SegSf9zsKSp2aUmbjN7rkn3wgA+NacV2juP7IrXb4fiboknu16scs+g3NUmhwzeyq2cOtk9w4sWUKDxCZOc5tYjbajLaveEBUb7LKoBB9248jVevdnFA8eIM+SmP+Va8JwZ1cNavhip2aUJ9J0Pxo0tOdSNI3urRxVu7CqDtofWlxW440eDykeE+sais9qcPcuZQCqZlDFmOi8m23MjYVq4ffCKF7wvG7MBr6AagepNRlgAv1TNNhdaCCyPaxSSAyHLOhgzIbmInX1pbxbiWZ9NtgB+Aqx8bQvhyyjxWxIj7StAPw0PxqmO62RLnPcPT2VHQdT512XBHNFOS3qc+5dXwhzRASD1z7lsVuoBB3BEg+6ppxIw9kleYKrO6TqwB6bfOleCxq3GgnL0nb39Kk8dw47rIzZSCGAGpIg7coIO9bgd4SQtYO8JLUmt9qWnUVOtdqj1NLbHDLB3N34p/+K3/ALkscnuD1CH9KpNfPuCPVVGvn7j1TT/qmQFcEqTEg6jSnXBe0mIskGxiny/cu/WJ6HmPUVTr3BUIhb3OfEn6Gi1gr9r2YdR9xpP+0wak1vOJG3Ck1vOJG3C732W+kq3iHFi+BYvn2QTKXfO2/P0OtXQGvl6zxC3dAW5OjSIOVlI5q3I11vsz9Jiwlu9JAAXvJljGkuOZPUVVkpb+KLI7KrJTavFFkLo9FaMLjUuKGtsGU8wZrfVE4wVRIsiis0UIRFEUUUIRFFFFCFiis1iKEIooiiKEIoorzduBQSdgJNBwha8Vi1trmcwP82qk9r+19nuShB1IO4BMa8qi9pb733zS5APhtiAD0zGqbi+BXHuF8SQtsakBhJ/hEHSetYs9WZCWDDfqsyWpLiWjAXnCtcxpMoFtAmLklcp6DfOfKPeKbcL4Nh7I2Nxohi2sjn4BpHupI/FL17wYa3FtNJEKi+WYkCttnhN8gnMhYchcEz5f+6ouBGBgdlGZdWH7fP8AnzW7inbFLZKWlUAaaKo+AFQP3jcbxXCQPuzqek/dHzrdhLyWZbGAK7llVihBKrE5mXnJ9qJ03pHxwBfHauLdtE7qwLKTycb++KkYwOOm3mrZoRyxIxwcOvceSmX8bqT+FbcHjA36f2qsJxeNhTEP4e8GksfyqZ0NhlVXRW3VufAi/aZd2XxJ1ldYHqJFVZeLi3cKnblU/g/GSrAzGtSO0HY7v74uW2W3bYZ7hOyE75QN5M6etRRhrCWv2UbAGnS5MeE8UVlKnVGBBHkRBiqV2hwLWrjKTPMNyZTqG/t1Bp9YwtuzC23ZgNy0a+gGwr1xfBd7YLc7YkfyyMw9Ofxq7w+fky6P8XfVXKKblv09HKjWrkGn+b9osFd7loFl/iTdl9R7Q9D1pZb4WQJbc7L0HU+db+H3DbuKRyI/Gupj1N8Luq6CPUMO6pWlxs+VAWJ5ASfhTa1w/SbrR/CsE+87CtvHMQuGLraULmYnTchvEJPSCNKT4fHlm1pvhjdpcbn5Jvhjdpcbn5Ke1xVMDSpWEYsYG9KuKnLc/pX5ia1W8XrSiXS6ycJdLk74hwcMwcXVtufaUyQehldj1qH+13LDAONeRGoYdQedRjiaZ4W6HXKd/sk8m5fpTwQ5124KeC1xu3BTzAdtb+CuJiLZJtXIF22dsw8uUjn1BruvZ3tBaxlhb1oyG3HNSN1PnXzzwDFq+a1cVW19lhOx/I1b+w/Exg8R4PBbcgXbc+E9HXow+YompzM3mNSS05lbzGrtYNZrxbaRXuspZaKKKKEIooooQiiisUIQaKKKEIpbx65Fk6xqJ9NzWntR2iTB2DcbUk5UXbM2/wAANTXBOL9t7uLxiPeuEWlfKVXQZWkEKPMHf1q9DwyaqgkkbgAHzNtgopT4SF0psSCA3IgEeh1H5VXePFrxW2ugO/8ACN2b4VPwuM720jgQGBIA2AzEAfAVFx99VQkb7TXBaiHrBDjqSjH44IBbt6IogD8z1nc0u/exTxTtUHG4rxUqxt8uQq/pPlWjHDfdXWRA7pnxftCcQgtkZvEMo5hjpp69Kkf9P4fCgftR7y7H+mpyqnkzDUnyBHvqH2TwRGJDupAsq10yOaiF/wDIr8KVcTxrXLjMxmTPxqcMzoabBS6c6WmwVlsXsBc0NhUnmrOPxavPFsKtu0Bb1Qar6HkfOqsbLAA8uo/A+dbLfEXClSZU8jRyDcEG6TlG9wVNwOJ1GtXTi/EMuG0O6J+LVzi1dginfEuPB8Olse1z8gJj8aZNDqc3CSWPUQtmGxk1Z8Fi8uHusPuQPVvD+dc/sYgg09/e0WMo+0Z/27fM/Kpo4NUzR0v9MqWOHVK0dLqDxbFGcoPrUbh8lwPOtV18xpnwi0JnoJ+GtdQDzJF0Tf6kix2h4RdvXiyLKBVBYkAAgQdSfIVBtcKVNWuJPlJ/KpfHOMn2FOg38zzNKrdvNqxgU2Xl8wkC5TZeXzCRkrbxLBO0upFxYE5TqABGqnWPOlllCTAphw+8UbQ7HSn13DojLiLahc4IMbK43K9JBB+NR8oSHUPNRiISHUPNQV4T3azc9o7LuR5t0PlXi00UvxGOYuZNb7V6aeJG3s1OD23s1e+JW3S+txJ8QDTGk7NrtuDTtuLGATuOdbLePKWECmNW/wCX/uhwl5Ycax7S+Fv0Pvq2xpaTpdvmyttZpvpO66d9GnbXvYsOZ0+rPSPs+nSujivmbg/eYLEI6sWUMCrbbHY9DX0lw/Fi7bR12ZQw94rOqmEEOta+/wAVn1LLEOtbv8VJorArNVFURRRRQhFYrNYoQisMdOlZqq/SfxY4fhmIdTDFQgP/APQhdPcTUkUZlkbGOpA9ULlv0ofSCmKu93a1tWsyh/vs2jED7ojTrXO7+BZiBIVQoYsdvEJEdT5VD7yZY7DQVJxWMNxUJP2YI6FdNvSK9AiEDYf08fs28z7/ADUJzurovbBRhLVuzIyrBneQdZjzmpOLxZFpAd8uY+ra/hFVrsqbOWLqBgbkSZESBzHKfzpjxq65vMsazty91ebVPBpBMdAFrk7rJkdG2TSkuNxXi9CP71ux9k23j0IPUESD8Klr2dHtXLgUdB4j8P71L4haR7NuJPdr3cneBJWY8jHup54bOLWA9U79XFiyiYXtFls3EMyyZQfKQfypC1T3wi8iajvhvOmNoHx5AU7Jo74U3hjEqQNeoOxHQ/rU5+zourmt6HmtSexHD1e6ytr4C3vFXe1wtLcGCAxiRELHNiSPlJ8qypzLHLoa03UMlQGu8K5Pd4Y6mI1qXhOzN65auXABltxvuZPKukYjgth2k3bY99bsffTC4eLVpsQp/wBTuyPCp0JI3JjaBHU04PqHDDD6IFXfAtdcfuW2QwQRUe7iGmP81ro2M4AmIQXLBFxDzXl5Ecj5GkmK7Pd0puFTIOkjr+lWKWoa+QNOCcK9TzNc8NOCVU2ulWg084bjAFczsv40hxWrGaLF0iR1EVtRycty1I5Cxy9XrmZiepqZjkyW0HUT8TA/CteBwRZwPOtnH7wNxgNlOUf0iPyPxpQCGFxSgWYXFR8FigrAkSAQSOo5j/OtXTinCxYUiS2Huwbb7lCRKz5wT6iufCrngO1L38KMGFAfusqsYbvCpkIARoSggHfMB1qk+aWJ7XsyNiPd38lLSyNsQ7y/Cr+O4SwJKlXHVWHzU6itGDflXgux6+e9e8Kus1auC67VBjVcCyaW7hiOVb8JitYqLw/ELn8Xs7UzxK2rbAEjXURrIOxq9HkXursdyL3UvGP/APHY9GUj3mPw/Cux/RZxXvsCBOttivuOo/E1yO7aF+xlQEMpzgffgEEeoGorqH0RcGuWMK7XAV7xgVB00A3jzmlrPYz7ktZ7Hor8KzWBWayFkoooooQsUUUUIRXC/p17Wl7v7EoIW1D3D952QFQPIK3xNd0r5o+ldRc4viZMKCmY+lpB8dK2eCxB85NrkA2+OB9012ypMfVL5lj+A/KizhyLeYkanQc9BvW/EoAFA0GvnuTvXhzpXVijDXAuOWttjvZR3WeHYnUoeZke6rhgnOITQ/XWxBHN0GxHUjY+6qAJDAjlXQuFLbw9pb7GbjCbYH2QebfxeVc2wO5jidllcRYANXU/VKcTdadTUjhmOElW2O/+dalYi+MTba4FCuhg5dMytsSOsiKROMppjiWHUDcKo1oe3QRYpjxbAG2ZGqnUEcwdqVl6e8M4ipXu7mqcjGqE/ip5j4VH4lwBkMrqp1BGoI8jSPZq8TEsb9B0P9e6hYDiT2XDoYIpjjO1F66PG5J+Eeg2FJmtEGCK9nCmJjSow5w2Uro43G5C9vjWP2jXuxxO6hlXYehIqJFb7InQ0gLu6UtaOic8O7UlWm5bV53ZS1p/XPbIk+s06Wwt4l7F+6wPtYe85YMOiOdmHKfjVIZY0phwfGlHGtMEMTn3cM9+qY4vj8cRsQtuM4XYctkuZGGhS4CjA9DpHzrOA7JEknMhjo6k/AGmmM7VO3OeU+lKrnEsxkhZ65RNTclgN3EHystCLi8hN5Ih6pjhuAMjZsug/wAFVniPDmzGd5pwONNO/wCNNLGIt347wa/e5/3qV8UcrbNK0W8VgkAbI0t9+4/PyVITAEmmlrCrZgn2xBAn2ejE8utOOIIlpQygqxn2okAEiYHWJ99VTE4gsTHPcnnVGSNsONytEtZELjN0x7QXu9VLyey5K3ANAlwasABsGBDD1bpURrEWSR1A+P8A6rbwW4oLW7hi3dhWP3GB8FwfysfgWFM8Dgi3eWHEOpMDzTX4EbHzFVacanGM72x8ENbzDq6n6pBZUiKbYqznwub7Vplg/wALmCPjB+Ne04WXgCmHE8J3dtbC6sSHueUDwL66z8KuMhIabp7ISGm6OyDt9o7frAr6L4Hie8sW3O5UT6jQ/hXEOzXZu4+REUlmIO2igcyeX9q7rw3CC1aVB9kAfr86Srs2Njb5TaoBsbW9VJFZrFZrNWciiiihCxRWaxQhBr5i+lFh+88VBmbsn3KBHug/Gvp2vlDt8xXH4mTJ75/+RroeAkMfI89G/cJj0gxjGBW/DYqbRLgEzCwIMAayRvyrF+wXTMgJEFvQLEz6SPiK031hQvQfPn863JXvFS6VjvCGD4EnZM6ITEhmAC/PpUzA40klGO5JHrzpXgjDk9Af0/Osk66bisszyVFPqeclxSSRhwsVauDY3u7sN7DDK3oefuMH3V74tgSrkfPr0il2HfvEnmN/WmuDxpKhLmq7A819/MeVUm/scsSVpa7UN+oSlSRT7hXHIXI+qncefUdD+NK8Xh4YgajrUc2zTWucw4Q9rZW5ToYyyzGdIO8Gp2G4vYXwi2XB3k5aq2U1st3SAY508TuHRROpWHqfVP2v4Rj7NxfcG/A1ts2sJ94+9WqsAmpFvF6a0rZu4Homupuzj6pvxXggYd7ZbOh3jdT0Ybg0l/ZmB2qXhuL5DKyp8vz60xsccncWz6rB+VKRG/N7IvLGLWuErGBY1Eferba4tm8IVBPTSRz9Kj4jhNu57DgN90kA08wAjwFMbVEGzxZVvNW+ziCKaJ2SvTos+dasdg7VgZXcM/3U1j1OwqIRvbk4U3OjfhuVLhMTbCucrD2W6eR6ilNzgLoYyk9CNQfMGsWsR90ED40/4SxuqUInQlRJGoBI15Tt76fpZNvv3V2iqzTPDJMsJ8x/HuSWx2ddiBlOvXT8asVkraUXGXPctoFeCASp8KsSRqV0X3rVUxHGbwaRCr9xZA97e0T5zUvAcYOYNE8mU81OjL7xz9KpOcz2mDxDb7rs45IwbBP+FcfwYbKwa0fsl4Zf9wAj3iKnM1lGLQWYmZMazz03qm8T4ZleB4lIzIfvK2x9eR8wasfYrsTiMWwAzJZBGZzsOoXqfKp4qq41OGO6cJi0nWuo/RzcLpceITwqvqJmPiKuoqHwrhiWLSWrYhVEDqepPmamisqZ/MeXLImeJHlwRRRRUSiRRRRQhFYrNFCFivnP6buzbWcc10A5L/iB5ZoAces6++voykva7sxax2Gazd05o3NGA0Yf5tV6hqBBJ4/ZcLH4d/JIRdcCXgowXCrr3AS90JmEwQrOuUeR51TsSgPiUyDsfyI6057Yd7ajChmNtFUEa5Xac5fX+JtPICltwhUW2IhRqerHcz8B7q6DglPUXlbJYsd4gfds0Dy6KSpc0kBotYW8+qVKIJ9K1kmdKltarBSKSShcBpvYA3UF1P4PxNLTg3VJU6NljY+R3I3q5WeCJeGaxcV136ET1B2rm1wztTfgGLJYIehy/pVSSovJpIuO/wDKzq2mLxzGGxVvu8FRPbuovkDmPwWajPZwo/8Asf3J/eaj9w55GtF3hjctaRxPRqyWN/c9T1w+FP8A98eqMPyrYOE2D7OIt+/MPypWvBLxGlto68qwMDdX7MUzUf2fVOLW/wCMnzCcJwW0Ac1+3rsQdB66Vus9k7dyFLG3cPsnR0cdUOnwk0guW7hFbMDxO7Z0BMTOUiVnrHI+Y1qCobzGWbdp6H8jqFZpncp2p1nDqD9iNitnGezzYdgpZWzAkROw01BGnzqImDNO37WFpz21edwS0bRIGsHTlUrBcQsPAVApOhQtDT1tufC38rZT5moYbsaBOc9xt/CmnPMcTA3HY7/z9UmtXTbVjzjSog4i3On2P4VM5TmA3EFWX+ZDqPwpNdwZFXHB1hp2VFhbnUMphw+/3nhkiQdiR+dLLuCIPvg1O4RhGzgipfFnCuFiZGsdamLdUepyh5miTSzqoeDwmwq69kuz7NcWOelVvA2dRXVewvDCcryQqA6csx2Pwpz3cmIvUbQ6edsfvVSv/QzfJMNaP9bfmlGH+hW/Pie2v9RP5V2WKKwzUu7Bd0Kh1tguf4P6N7VgW+/PfIrGdMoXPHnJXNy86vtjDqihUUKo0AAAA9AKLtoMCCJBEH0NecLaKqFJLQIk8+nyqrqcSb7bpskrpB4it9ZrzNZzUXUKzRWJoBouhZooopUIooooQsVC4xcPdlR7TkIv9WhPuEn3VNNL38eIA5W1zH+Z5Vfgob41HJtbvhOZvfsqb28+jL9sIuWCocAAo8hWygAEMPZaAB51z3FfQrjgJVFJ+6HUke/SRX0JFBFbdLxmqpmCNpBA7hRloOV8z8S+ji7hQDinS2DyBzt8BoP7UgxPDrGyu5H8orqP0p4RjinkmIUieQy8vLQ1zR7G+lUKn/6GtleQSB8APvddhScIp/0zJC3USL9fsQoSYawBrm+IHyg1m0LSsCuYMDIOYafLWvN21UK6COX+fpUA4jUuN+YfQfhVpoYYxYxNt5q3jtkRobNuP65/5VvTtVbOvdoP6m/CueupnnXkEilNVUn/AGFY7YKBp8VM0+q6ee15jwWrUert+DCtZ7ZFtGs2j6d4D8yaomDxZXn+YpvZxGbeKrOrqtn+wrYg4TwmqAtA1p8/rdWE8Ztsf9Ag84uafApUm3i8LKi9NrNzJBG8DlMb0js2wNTEe4/lU/B8OtXLhbEWy40yIGyZY2BIGoPOojxipaLl3yF1U41wLhlJT+Blnnazjgd903tdm7Vx3RAc6HVSN+hUjRgfI+6l+L7O5Z0IrpnZDgmZjcIgsZ02AGkDyAgCrli+A2bo8dtT5xB+Iq5wvjRqmu50YsMahi564XDO4bJ7UT/Ir5/w9pxCuM6jYNMr/I41X028qaW+FWgJlnJ2Tw5j6Sdfd8K6piPo9sH2Sy/A0sxP0aZjo6+sEGthslOMxu0n3jHp+FE+GrdiVmoe458j+VQcNxOwoK921s9T4/iNCDWi41hm/wBSWPII5P4V0Y/RirDxuGI2MGfQtvFTuC9nMLhWGa0EubB3OdT/ACvsPQgGlPE2sGl38euPmgcHe86m4Hxz6Z+SrfZrscbkMUYL95/D8F3NdJwOCW0gRRAHzratexWfUVT5jnbstakoo6YYye6hcZwpuWWVdSSnTYOpO+h0BpPd4JcW6SgAAKhSAisPA6yIgBQzAlY13E1ZaKgDiFcLQVV7nBnfIAhtABA+q6srA5xBMlYJk6nNW23w1/C7WVa4DiGM5DJZibevrt0HSrHRS8wo0BVzh+Bu2XQFS6jOZUje4qZtGYH21dv66lY+xcL3sit9ZZVVYEABgbkz4pHtLqBTmikLyTdLpVWxnCHZgVtFLengHdEyLd0FsrNl+0izvpNS+B8PdHJuIQx+1Fsj2EHtzn3B3p9QKDISLJNPVZooopqciiiihC8sag8IEq1w73GLD+XZP/ED41njFw93lHtXCEH9Rgn3LJ91TLSAAAbAQPdUe7/gn7N+K90UUVImKm/SPwI3rIuKJa3OaNyp/T864bi7BBjaP1r6hZZ0Otc07Z/RwSTdwyyN2tiAR/L1HlVCphJOtq6zgfFI42/ppzYdD9lxq7aI6/hUO6gPIH4/jVkxuDKMVZWB5hhl+VQRw4uwCgkkwBPX3aVUbLbddBU0WoamG4SJsLIJCHTUwDpqBvm6kfGoj2ug/wDH9TXQuO8DXD4RbQGa5ccG43XKJgfwgkaVUTwefsmrEVS1wuuek4e+TxMH/eiWKrRv+AphgAwHi91SrPCjyWpKWERWZyWyR4V3JMwM2w2Ouu1K+UOwE9sH6Ic6c6R/3r5K2dmO7ey3eMgYEd2DAaADOWd9x51Z+z3Zc3XBC6bya5z2SwZ4hjEtFfq4zZRsoXUa77nfzr6R4Tw1bFtUXlueprPdwx0sly6w6/gLkq2sNZVueAQMfj16nskuKw+Iwgm0Q9vnKiV9Y3FMeD8bzovekI7bAgqCDtlJ0PxpsRXi5h1YZSAR0IEfCtSKl5J/pnw9uilMjSzSWi/cL3NQ7/FraMVdssRJIOUZpiWiBOU/Cs2OHC20ozBfuTK+4Hb3GtOK4KlxrjPrnQL/ACwGEjlMOdYq4w39pQu9y9fvu1KgsVLFQAyspOecpgjY5Tr5UJxC3c8Il538DECZjMYgTB3/ADrQ/BM7B7j5iBl0XKIyuOp1l5n+EQBRheBlTbOeSm7BcrNvozBoykkmIqQhlk3K3fsD29bLaf8AbeSv9J3X5jyrZh+IhjlYG2/3W/FTs3uqZFYyCoAy3sqTVfdV7EYi4pP1rADEd34mVRk7rN7WQx4uceVeHxmIklXm33toZhlaB9UGUHKMytnJzRplbaRFly0RU4eB0URbfqq3hcVei0124UtuBmY5ZDZCd8sIrEjQz7PKa12OK3gwZ2YICskgAFSLkErlkFgEM7Anzq0ZaMtGsdkafeq5guLXQ6LeJSSWObIoyvbJVZH3WDDedpqbjuIsty4FYT3Aa0pjxPNyAObEwulNooikLhe9ktsKsYjiThkCXiyHLmdiqgMUukqXyHL7KmIkGBpNSOA4+47/AFj6+HwlgpP1KEnuwuozFjM0/igCnaxa1kmnO69UUUVGnqFd4qitlJOhUEwcoLeyC2wJkfEV4HGrZgjOQxhPA3j39nTXQE+gnavF/g+Yv4oR2VnWNyoUaNOgORZ0O3nXi3wdlFsC5/pf6fgG2UrD+LxeExpGwNOs1Jleb/ELZuoT3koYC920lnQkaRvlVq3fv63GYZyJUSEYiXCleXPOvxrW3BMz5rjZpZWIy5Zy23SPa/j+Vezwf2xmhWe24AWMvd5IA12hAKLMCQly2DjNuWEmVKBhBkG4QFHxOvSpNzEhWVTu0hfcJPypW/Z3XMHIbMWYmWDHvVujw5oABUDTlUu/gnY22zqGQkzkJBzKV9nOCN+tFmoyvLcdtATLRrBytDZTBymPFr0r1b4ujNlUOTrIyN4YYqc3TUGod3s7mQIX8Kg5BlBjN97XxACQBpodZrOH7PZHzSh30NoELLZvqxm8HzpbMsjxXTG/hEue2it/Mob8aTcT7O4ZV8OHs53IVPAu55xHISfdT+KgWPrLpf7NuUTzb7bfgvuNV5M46lWI5Hs2JA+Kg4zsRhbqKr29hGZWZDsBMqfKkFz6HcNMi/iAPu5lPzKzV9itWKvhEZjoFBJ91N5EdtgpWcRqYQdMhA+K4J2zwFnC4lrVkHTQZmLEnbc+c1W8QyEraQ5yWliB7TnSB/Co/E0w7YHvsY5BJJWTHINt8vxqyfRJ2Kz3jeuCVt7bQTy/z0qoxo6dVyzqmWrIfI8ucdrnv9grZ2C7A3MFaa6ptm/dH2lJCpuFBnQk6n3dKd2OIYwXlV00k6KqgMADs50+dWkLWYqw+nLiCHELoKdwiZoLQfed1A/eZHtWrq+ihx/4E1kcas83Cn+IFP8AkBU6KGQHcTU2lw6/JF29lXuJ8auo10IqsqqpVoJC+HMxeDsRoPOvScRvEA6DNe7sEqIjvHXSHkmF5gU8NhTMqNd9Bry166VqPDbWv1dvXfwLrrOumutT6hbZR2N0nt8bci77MoBlImGPfPbJAnY5V06k61KwnEWbuJj6wPmgH7IkR05Ux/Y08PgXw+z4R4f5enurX+67P/at7z7C7/CkuOyLFQOG8XNx7gI0HjtaMMyBivP2jKgyNIdaiXONXQLRGVjdVWAVdUzXLaxqwDaPEmNV+FgWwoiFAgQIA0Gmg6DQfCtf7Bbgju0hjLDKupmZOmutLcdkWKTWONv3d1iFm2o0iBPeOhzQToMoJgxodaL3F7iXQhyMAQXYAjw5CxgSYYRm8xToYC3IPdpIEA5VkDXQGNBqfjWbWDRQAqKoExCgROh28qNTb7IsUjwfHmZQ7sqqCgICFpzW1eSZ8IOaBuNK84fjF1wuqoxuqpBtt7NxSymGIMj2ehKmnjcPtmJtoYEDwroOg00HlWw4dTqVE6chymPhJ+NF29kWKV8G4qbrOGEfat+FlzISVB131WZGnjFNxXhbCiIUCBA0Gg6DoNBpWymnJuEoRRRRSJUUUUUIRFYis0UIWIorNFCFruXQoliABuSQB8TWr9vt/wDcTafaXaJnfaK08RwzMbbKA2R8xUmJlWXfqM0j0pZf4TcYXhlC94QQA4yjwW11GXUyp+VODQU0kp0ccgAOdIb2fEuusaa661g4+3BPeJAME5l0PQmfKlFjhVxLgbcA3JZWCls9xWkgiBoIIHTzqLh+BXVKGB4cgMOJ8IujwnLoPrNj1NOEbe6LnsneOxf1ZKEEkhVIIIBeACT7wfh1rbhlS2gUMIXTUjeJM+fOljYK7DgIDmvW7gJcfY7qQdN/qz8q8Yrhl184yqM9w3JLTB7nu8pAH3gNehpgjGq90uo2tZPBdUwAQZEiCNuvp51XO398jCOgn6yU0BmMpJ95ipvC+B9zdDAyO6Ka7r4lKqv8IhvjTdrYO9NkaCLAqGaN0sTmA2JXzrwrC4lntombkAIDPpsC8TlHQ11j/pzEWFXuXOsZgvhhjAJgaEVbbOARCcqKsmTCgSepit+WqZpGu9o57jCSgY+lJcSDfpbH/qXW+IsgAuowgQXH1imOZIEj3gVMs4pXEqwYdQZrbFaVwaglgoDHcgAE+vWrIDhi+FaJB6KMeN2oBzGDsclwzoTI8OohSZGmlZTjVosFD6k5RowBOXNAJEHwkH3jrUNOzniBLDKDORM6rqrqSPH4ZzjQaQu1ej2elmOYASxUKsZZS2q8/s90pqxZndReJSzxi198aWxdO/sH7W23zrffxQQSxgSBzMk6AADUnyFJj2VOSO98RUoTl8OU2RajLP8ACrb70yxOBd1WWUOjh1IUxIBEFS0xDHnSEN6FLlH74tyBm10mVcRmMDNI8JJB3ivK8btHZido8FyTJIEDLJHhbUdK03ODO2eXWLhU3AEP2YHhJbSVVRrO01otdnGTKVuCQVJzKTqpY6eLwr4zptOvWls3ui5TjDYgOoZTIPP/ADYzW2o2AwfdqROYlmdjESXYsYHIa1JphTkUUUUiEUUUUIRRRRQhFFFFCEUUUUIRRRRQhFFFFCFg0UUUiEUUUUgQisUUU5Isis0UUICKKKKEqKKKKEIooooQiiiihCKKKKEIooooQiiiihCKKKKEIooooQiiiihCKKKKEL//2Q=="/>
          <p:cNvSpPr>
            <a:spLocks noChangeAspect="1" noChangeArrowheads="1"/>
          </p:cNvSpPr>
          <p:nvPr/>
        </p:nvSpPr>
        <p:spPr bwMode="auto">
          <a:xfrm>
            <a:off x="14995" y="270087"/>
            <a:ext cx="9144000" cy="825501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4300" smtClean="0"/>
              <a:t>e-Infrastructure Metadata Model</a:t>
            </a:r>
            <a:r>
              <a:rPr lang="en-GB" sz="4300" dirty="0" smtClean="0"/>
              <a:t/>
            </a:r>
            <a:br>
              <a:rPr lang="en-GB" sz="4300" dirty="0" smtClean="0"/>
            </a:br>
            <a:endParaRPr lang="en-GB" sz="2600" dirty="0"/>
          </a:p>
        </p:txBody>
      </p:sp>
      <p:sp>
        <p:nvSpPr>
          <p:cNvPr id="19460" name="AutoShape 4" descr="data:image/jpeg;base64,/9j/4AAQSkZJRgABAQAAAQABAAD/2wCEAAkGBhQQEBUUEBAQFBAUFBYVEhQPEhAVFBQUFBYVFBQUFBIXGyggFxkjGRUUHy8gIycpLCwsFh4xNTAqNSYrLCkBCQoKDgwOFw8PGiklFhwpKSkpKSkpKSkpKSwpKTUpKSkpKSkpLCkpKSk1KS0pLCwsKSkpKSksKSksKiksKSkpKf/AABEIAPkAygMBIgACEQEDEQH/xAAcAAEAAgMBAQEAAAAAAAAAAAAABQYCAwQHAQj/xABFEAACAQIDAwcIBwYFBQEAAAABAgADEQQSIQUGMQcTIjJBUXEzYXKBkbGywSNSc4KSodEUNEJDwvAkU2Ki4RUWY9LTF//EABcBAQEBAQAAAAAAAAAAAAAAAAABAgP/xAAhEQEBAQADAAIBBQAAAAAAAAAAARECITESQbEDMnGBwf/aAAwDAQACEQMRAD8A9xiIgIiICIiAiIgJi1QDiQPGZGQWIX/Ftf8Ay0t3cX7IEwcSP7t+swGOXtJHiNPxcPznxeEjtqp0ToIE1eJw7EYnD0iSScguTxndAREQEREBERAREQEREBERAREQEREBERAREQEruLx6CtUqBgUSkCxBH8IdiL8LywmVGtsRajVqatUp06vBqfRZbMQ2U92ZeJ4iBO7NxhqrcoUIC3UsrEMyhirW0DC4v4iatpr0TOnZmz1oUlpoWKoLAuczHzs3aZo2mOgZYlc26+2KVSiiK4zrmQqb3zITceyT08y3Qw2TFBlXoVaz85qb5lDZCAezTXx889NkUiIgIiICIiAiIgIiICIiAiIgIiICIiAiIgfDINKOTEsLki2YXtpnZmIHmuZOmRNYf4o+gvvaWCQWcG0+oZIINJwbTHQMqVT90A1SuoQXWnVqPVbsXrqq37yezuE9EkXu1TAw1Owt1ibdpLNrJSZUiIgIiICIiAiIgIiICIiAiIgIiICIiAiIgfDPNuUTf99mYxFFEMj01LO2a4GZxZFBAJvbifVPSp43y84N6tXCrSR3Yq2iKzHRh2AQsT27+/GKxC4luaQilSZgAVUgqNdBfNwOl/XIDaXKbi1q5AmFq0yqm7CpTN2QOQCrNw1B04iSe4uyatOnjeco1Vz0nCZ0dc1wbAXEpeOfEo92oVaFNHGV3p1bMGFs3V8/fbwkjWR7juwG/ZKWdcrFMxW97ZiWA4DsMlLzxXYm9tainMpia7kWAA5l7C+RSHqO2UXIHETTvBvRjkwWc4mujMTlYVFDBQ9r3WynTTsjWce4Az7PEuSPlCxuIx64XEV+eolKhBqKDUBQZhaoNSPG89tlQiIgIiICIiAiIgIiICIiAiIgIiICIiBUd+N6q+CNMYalRcurlueZgBlqUUHV1/mHsPCV3Z/Knh8Rim50GjzaMpNiwJp5jWAZSSVupIuoJsNLy97SwKVK9EuiMQKlsyg2uaZ0v5wJWcXuvROPJyBAVvagBTzFr5w+Ua3Fr6wq306yspPFbcde0Aj3iRm3nPNNbTonh6xJPDYdVUqostuGvzMht5MQqUznYKrMEuSSBm4E2Hj3ysvOByZYR16BxFI1FXPzVXRr2JurA9tj6pJLyV0FpGmK+ItYAM3NllsQ3R004SawXVTwT5SaJkXa883e3Qp7J2mlYV6lSmqNmVkUMecQjQg2sDaes7L27SxN+aa7AXKkEEDhKBvF5Y+ivzknyfn6ep9mPiEGr5ERAREQEREBERAREQEREBERAREQERECE25j+aq0jlvc5Rrbyj01v6hI6rUw4xzt+2UueChXpGon0SqdTa9xrbwvJPeDYbYnLkqimyFSpZM4urBx0bjtWUN+TZv21nxWIo1RXDNU5vD5CbsuawLMoJsNYF72jjclSlTFs1UsA1jcAWBse/UcfPKrvVvJSOLTBVMMayOx6dSq4VaqqzLoo4d+vBgRwloxWyA4RQ9TNSsyu1mJLE9a414d47JEb1VMR+zVmAwy5VZTV+l50KbKxQMoCkjtzEQNVbDc0yqVVbhWCozMFW4Fs7amSJlN3aL1jzz4mtVQi9NapvlUsxUHu0tpLMcae4fnAgt4vLfdX5yT5P8Ay9T7P+oSI23VzVb2/hHzkvyf+XqfZ/1CE+19iIhSIiAiIgIiICIiAiIgIiICIiAiIgJDbVH+Ipm2mRtfvLJmQu1f3mn6DfEssGzEUHJDoEOUXtUvx1FxlBPAyB3qxFZ8LVRlohWQ5ipruwAU1LCnk1JCEdYcRrLVSOh8JDbx4ZKtBgwDKQfHhoQ3EGB5Nyb1artdaeWioCuRoGOSw1J6Z6IPA5T26z0BjI3d/YC4SmoSpVYMqsVdgQCygmwA75JOZCoTa3lPuj5ya5P/AC9T7L+oSF2r1/uj5yZ5Pz9PU+z/AKhDK/RIvb2LalSvTNmLKBoe0gfOQS7QxJ61Vfuq/wCoiRpcLz7KpgalQ1BmrVCLN0b1FHED6xk/smvnoqxvqDxJJ0JA1PhLYOyIiQIiICIiAiIgIiICIiAiIgJCbV/eaf2bfEJu3oxtajhKr4WmtTEKv0aNezG4B0BFza5AvqQB2ym7B2tja2NU4jDVKdFsKHJqjydVrFlL2OXW4C6HUGWC+0uEjtrJemwHcfdMdn7ao1naglZXrIg5wIDoSNQTfRu3Le4uJ1HD9EKDfTLqPNa5lFdpJ9Gn2afCJzVWAPWA8TO1FsijuRR7FAle2/WKjoswJYDokjgn/MkSvm0MMWa4K2sO0eeTG4lEpiagP+VfQgjrCVjZ+IdqnSdiArmxY/VPEeJlr3Rq/wCNqJ2igD/vEtifawbwahQbcSdfNb9ZTdlqGxeMJAIVqKqDwFkuxA7NTLdt2oMyg93cT3k8PRlS2HTvVxZYWLYmwvpcBUsfC1vbN8f2cv4/1OW/Lj/f4TuBFjw4KT/u/wCJO7EH+GpedFP4hm+cgmey1D3J8nMseAp5aSL9VFHsUCc/qOldEREiEREBERARE+XgfYny801sdTTr1Ka+k6j3mBvnwmR3/cmFvb9qw9/taf6zXj9s0mpMKdamzEW6DoxAPE2B7oGX/cdC5HOG62zdF9L8NbWmS7fokdf/AGtKq1POpF8pYXBHEDsPsmCEHo31FrqxW+ml9dey/rlFsq7ToVAUZhZgb5gQLadp4HUSlb07z4fB1lFTFMoZbobZyRwy9FTYdoa2ubtmO09vU8PRxLsQ1SiiDLpbNUDML272CepDPDsZtepiK7VqzZzZib24dUAd2pGvZfThJq49Zw3KZs+njQ1CmWZ1Sm1ZBlBUm5UhrE2+tx889Oxuo0NrW98/NOwtnCvd8mYoLsoZVAHVGUHgbkWAv65+kyuSmoJ1VVBJ7SABrLCqjsWpVTnKGJYNVpuSjn+OixuhvwuLkeqadqMQSRhzWA1GR6B1tbqkEidm0MaKeLw4Ugmq7pUFwbqKT1L+IKL7T3zsrEkiw08xItfv080eVPVDXeci4bZ2KVtVLIiLpre104WEmdz96qYxL16lOqi1KWUKVuwOa9j7JPlmFgnSOYA5m6q31Og107JBbc2vTapzIbpJq+lhmbgM3fa+nn77yWmJzae91Co4OfKAtjzpVOJt2+P5yAO0MUtWo2HpYatSqPmU86hbqqnY4+p2Sr7y4d2ptkXNe2ngf+J6RyS1lq7JoqchamaiOpsSp51yAw7DYgzfDnOP1rHPj8p7mGysbVbDvUxFEU3BIy3JBAsAb+fMZdhPPNq7rM2Pq1UrlKQseZXME6NKmOqCF4m/CehIdB4Rzu9yY1PGUREwpERAREQIbenaD0MOaiEjKRcKFLEHTo3B1HHhwEoNfeoP18VtBPMr01HwiXrew/RJ9p/S0rQJ/szHL9Tjws+V9WcbfEBUxWHq6NjsUT/rqI/5ZpoG7+GbhjG+9QJ/MGWNihNmyE9zBSfYZj/06g/8mgfuUz7hxnX8Irv/AGjS7MbR+9SqL+sk9h7COHLFMThGLAC99dDe2o8PZJD/AKFQP8lR6N19xm8bMpED6NfzHuMmjdTpVSdWwzjtCOgJ7tSZjV2U186YJec7WU4YMR3ZwbmYHYlE8FYeDv8AMmfP+gJ2PVHrpn+iTpWnD7PxaY1a3MEUjQNKotw2YZmdTcdoJ7ramdGL2VSZwX2ZRIuc2bC0iXv9Z8vRn1diMOriaw/vzETYMBiB1cW3rFT/AOkuxMrrwWDwlK2TAUqZGoy4ekCD42vGJ2rmqUxkOTnQahfToBXOnec2WaqdPFDhigfHN8wZlzuMH82k3jl/+cbDtC08RRSqWWkSwzWYFSRmPSPSN7kWGnZNO2d76eHCdCqztcKmiZiBcsajHKB+slMVisWOthqVS4/hWmT8QMhMXtfCuwTF4UI4OisWptc9yOF/ImOrTuIeryrJUoPzVJ6dc6JmKugP1jY3NtTawufNrKsd56hy3FMhBYDLqdbksxJLEm5NzxMvj7tbNrD+YnndA4/Eo+c5KnJZQqfu+JonzCoyn2AtLgq53vJHSpjz5XIHsymduwN9mw5bmmqUVqEFygpVMxGgNmW40M7MTyQ4pepmbuytSb8iQZG1OTHHDTm6lh2ikxP5EiOhctj8oVB1YV8QxqPmGesop8QFF7DLpbxm/F8omKw6rnOFqE6fRBidB2jMLSnYLk0qKyGph8U5BJe9NwCP4QABprrxkidzsUT+61/WtvXrLbKnibTleq9tFPwt/wC82ryvv20E/wB4+ch6XJ/i2/kW9OpSH5Xm/wD/ADeuOu+Hp+lUPyWZxUsvLB34cfif9Juo8rysbfsrEngFdrnwGSU7a2ysPhPK4lajfUw+pPidTb1DxlW2jvKzfR4emKanjlsWPnZuHv8AVA/Qu7G8Ix1JqgplMrlLFg17AG9x4yZlB5GUK4Bg17883Hj1El+kEDvb5JPtP6WlXWWvesfQDzOPc0qayWSj6cOrasik95VSdPOZ9pYCmpBWmoI4WHD+7zJTM0M18qNwMyp8BNYM2UFBsDfs4Ejs80g3A8JtUytbSbEqxNCuun8FdFZe3g4sR67yBxO/WMw5tWw1HxAcA+DBiIaejpNgM83o8rVuvhPwVv1WSuG5TaLdahXXw5tvmJlcq6KfnBOo/vsMrdDf/CHi1VfSpP8A03kts/bNHE+QqZ8vWsri1wbXuJUx336X3fmJ8xeCp1kyVaaVE+q6hh6r8JjfpfdPvE2gyKqG0eTOkelhatSg/ddil/bce2VrH7G2jhdTeqg/iAWqPYRmnq4M+gwrx/Z3KBXpAXXxCVKtPX0bkSYpcrTjrJX9VVD8Sy3Vd2MPiaS87SUnL1gLN+IayGr8lOHJ6NWqv4W98dp04DyvH6uI9tD9Jz1eVlyNBX9dSmPcsk6fJLR/ixFU+CoJKYHk3wdM3KPUP/kbT2ACNpkUyjvfjMU2WjQq1CeznazD12sBLFsrc7GVSGxVWhQX6tKmKlS3pPdVPtl2w2GSkuWmiovcotNqmU6eFbR2aWqNnqs4DEAMANASNQoAM5P2ZV4ASW2k30j+m/xGRNV+Mg9c5JGvhKv25+CnL1KByRVgMLWuR5c/An6S98+veJpionevyA9Me4yogy2b2+QHpj3NKkpgZrNqmaQZmpgb0m7C8R/fZOdTN2FOo/vsgcGJ6x8f1nO9EMLMAQewi49k6MT1j4/MzWIEFitx6VZgUvTN+zUfhPCYvuIwHRqKfEESzYfrDxnYTMrqhVNzaw4BT4GWPcLZr0DWFRcpOQjh2Zv1kwZls8/SP6I+cLqRPXHon3ibQZov0x6J96zbeFbLz6h1msGZKYVjgj9Gvh85vzTlwZ6A9fvm+8Ms80yzTVefQYWNoMyU6zSDMgYV4ztbytT7R/iMiKnGSu2D9NV+0f4jIhjrA9D5NCvM1cxa/O9noLL4KCd7e2ULkyxy06NW6gnnQR+AS8jbg/y/ymmLO2e9/kB6Y9xlQUy472/ux9JZSwYRtvNimaQZsUwNymbsKdR/fZOZTN+FOq/32QOSv1j4/MzAT7iH6R8fmZrzwOiiekPGdWacFJ+kNROstIMi0zwB+kb0RNF5s2efpG9Ee+RYks3THot71m4Gct/pB6Le9JvvCtl59UzAGfQYVhgz0B6/iM33nNheqPvfE033gZXn0GYXn28DO8yU6zXefVhXjm2vL1ftX+IyIaS22/L1ftX+IyJaFXrk2xAWnWzLf6Rfhl6G00/yx+U883APQremvwy3zTnfV0x2DWshRxofyPYR55TNt7nYhMpwdRG6XTXEAnof6WWxv43l7iEeePsHFINaKt9m5B/C36zkqVGTylKqnpIxHtW4nptpi1EHiAfECB5rhsfTqeTqU27wjqbW43AN52YXiv8AfZLIu5WEDs4w9MM5u1lAuTxJ88zq7pUCLKhTzozL7jIKRjawVjmIGvb6/b6pngdmV8R5KmVX69UED1JxPrtLngd0aFJswTM3e5LH2mTKoBwAA80o8n2xu3XVtaVV1HBmUEE94AuFH5zip06x0pocwF2yZlCgcWaxAAns801sKrqVdVZW6wIuD498DyfEbWCEZHrFTbSqKZa/cABc+2Sew8ZzlV9b2RTfLl4lh3nulvxO5uGf+VlOuqEjjx8JCVt3qeErfRliai3YsR2HQCw88mLGZbpj0W96TcDOUnpj0W96TeDIrYDMwZqEyBgMKej62+NptvObDN0fvN8bTaDCtt59vNd4LQrZmn1TrNV5kGkHkO3P3it9rU+IyKaSu3v3mt9q/wARkatMsbKCWOgA7SeyGls5P+pW9NfhMuEiN3tjDC0rHWo2tQ9l+4eYSXm545X1fIiIQiIgIiICIiAiIgJGbX2Sa1irZXGgNgQRxsQZJxAp9bYmJQghaVSwIspZCb5dbnN3Tmes6eUw9dfOFVx43B+UvEFYXVHXaVPgXCnuqBkPsYCdKNfVSCO9dR+UtNXAo3WRT4gSkb2cl64qstbD16uHcLlIotlXjfMAODa8ZF11Yfh95/jabbzbgdzWpU1UYqsWA1LkOCb3JOYHW959qbDxC8Gov6Ssp9oNvyg1qn0TVUoV062GY/ZurfkbWnLitsU6K5q7GioIGasrKtybDpWtx88LEhefbziwu0aVUXpVqTj/AMdRG9xnX6jIryfb37zW+1f4jLBunsLIOeqDpHyYPYD/ABeJmOG2Ga+NrMwJpJWe/wDqa5IXw7ZbqeCc8FMSHK9Y0zqXBsQNOyd2zthsWBcaSxDDgdg9k05tsREBERAREQEREBERAREQEREBERARaIgJHbb2FRxlFqNdA1NuIPmNwQew3kjECpbF5NMHhc2SkDmNyXuT7TO9t0KI8matPW/0dR1HsBtJ6IXXHh9l06YsqDtJ7ySbknzkzpWmBwAmcQhERA//2Q=="/>
          <p:cNvSpPr>
            <a:spLocks noChangeAspect="1" noChangeArrowheads="1"/>
          </p:cNvSpPr>
          <p:nvPr/>
        </p:nvSpPr>
        <p:spPr bwMode="auto">
          <a:xfrm>
            <a:off x="63500" y="-1147763"/>
            <a:ext cx="1924050" cy="2371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462" name="AutoShape 6" descr="data:image/jpeg;base64,/9j/4AAQSkZJRgABAQAAAQABAAD/2wCEAAkGBhQQEBUUEBAQFBAUFBYVEhQPEhAVFBQUFBYVFBQUFBIXGyggFxkjGRUUHy8gIycpLCwsFh4xNTAqNSYrLCkBCQoKDgwOFw8PGiklFhwpKSkpKSkpKSkpKSwpKTUpKSkpKSkpLCkpKSk1KS0pLCwsKSkpKSksKSksKiksKSkpKf/AABEIAPkAygMBIgACEQEDEQH/xAAcAAEAAgMBAQEAAAAAAAAAAAAABQYCAwQHAQj/xABFEAACAQIDAwcIBwYFBQEAAAABAgADEQQSIQUGMQcTIjJBUXEzYXKBkbGywSNSc4KSodEUNEJDwvAkU2Ki4RUWY9LTF//EABcBAQEBAQAAAAAAAAAAAAAAAAABAgP/xAAhEQEBAQADAAIBBQAAAAAAAAAAARECITESQbEDMnGBwf/aAAwDAQACEQMRAD8A9xiIgIiICIiAiIgJi1QDiQPGZGQWIX/Ftf8Ay0t3cX7IEwcSP7t+swGOXtJHiNPxcPznxeEjtqp0ToIE1eJw7EYnD0iSScguTxndAREQEREBERAREQEREBERAREQEREBERAREQEruLx6CtUqBgUSkCxBH8IdiL8LywmVGtsRajVqatUp06vBqfRZbMQ2U92ZeJ4iBO7NxhqrcoUIC3UsrEMyhirW0DC4v4iatpr0TOnZmz1oUlpoWKoLAuczHzs3aZo2mOgZYlc26+2KVSiiK4zrmQqb3zITceyT08y3Qw2TFBlXoVaz85qb5lDZCAezTXx889NkUiIgIiICIiAiIgIiICIiAiIgIiICIiAiIgfDINKOTEsLki2YXtpnZmIHmuZOmRNYf4o+gvvaWCQWcG0+oZIINJwbTHQMqVT90A1SuoQXWnVqPVbsXrqq37yezuE9EkXu1TAw1Owt1ibdpLNrJSZUiIgIiICIiAiIgIiICIiAiIgIiICIiAiIgfDPNuUTf99mYxFFEMj01LO2a4GZxZFBAJvbifVPSp43y84N6tXCrSR3Yq2iKzHRh2AQsT27+/GKxC4luaQilSZgAVUgqNdBfNwOl/XIDaXKbi1q5AmFq0yqm7CpTN2QOQCrNw1B04iSe4uyatOnjeco1Vz0nCZ0dc1wbAXEpeOfEo92oVaFNHGV3p1bMGFs3V8/fbwkjWR7juwG/ZKWdcrFMxW97ZiWA4DsMlLzxXYm9tainMpia7kWAA5l7C+RSHqO2UXIHETTvBvRjkwWc4mujMTlYVFDBQ9r3WynTTsjWce4Az7PEuSPlCxuIx64XEV+eolKhBqKDUBQZhaoNSPG89tlQiIgIiICIiAiIgIiICIiAiIgIiICIiBUd+N6q+CNMYalRcurlueZgBlqUUHV1/mHsPCV3Z/Knh8Rim50GjzaMpNiwJp5jWAZSSVupIuoJsNLy97SwKVK9EuiMQKlsyg2uaZ0v5wJWcXuvROPJyBAVvagBTzFr5w+Ua3Fr6wq306yspPFbcde0Aj3iRm3nPNNbTonh6xJPDYdVUqostuGvzMht5MQqUznYKrMEuSSBm4E2Hj3ysvOByZYR16BxFI1FXPzVXRr2JurA9tj6pJLyV0FpGmK+ItYAM3NllsQ3R004SawXVTwT5SaJkXa883e3Qp7J2mlYV6lSmqNmVkUMecQjQg2sDaes7L27SxN+aa7AXKkEEDhKBvF5Y+ivzknyfn6ep9mPiEGr5ERAREQEREBERAREQEREBERAREQERECE25j+aq0jlvc5Rrbyj01v6hI6rUw4xzt+2UueChXpGon0SqdTa9xrbwvJPeDYbYnLkqimyFSpZM4urBx0bjtWUN+TZv21nxWIo1RXDNU5vD5CbsuawLMoJsNYF72jjclSlTFs1UsA1jcAWBse/UcfPKrvVvJSOLTBVMMayOx6dSq4VaqqzLoo4d+vBgRwloxWyA4RQ9TNSsyu1mJLE9a414d47JEb1VMR+zVmAwy5VZTV+l50KbKxQMoCkjtzEQNVbDc0yqVVbhWCozMFW4Fs7amSJlN3aL1jzz4mtVQi9NapvlUsxUHu0tpLMcae4fnAgt4vLfdX5yT5P8Ay9T7P+oSI23VzVb2/hHzkvyf+XqfZ/1CE+19iIhSIiAiIgIiICIiAiIgIiICIiAiIgJDbVH+Ipm2mRtfvLJmQu1f3mn6DfEssGzEUHJDoEOUXtUvx1FxlBPAyB3qxFZ8LVRlohWQ5ipruwAU1LCnk1JCEdYcRrLVSOh8JDbx4ZKtBgwDKQfHhoQ3EGB5Nyb1artdaeWioCuRoGOSw1J6Z6IPA5T26z0BjI3d/YC4SmoSpVYMqsVdgQCygmwA75JOZCoTa3lPuj5ya5P/AC9T7L+oSF2r1/uj5yZ5Pz9PU+z/AKhDK/RIvb2LalSvTNmLKBoe0gfOQS7QxJ61Vfuq/wCoiRpcLz7KpgalQ1BmrVCLN0b1FHED6xk/smvnoqxvqDxJJ0JA1PhLYOyIiQIiICIiAiIgIiICIiAiIgJCbV/eaf2bfEJu3oxtajhKr4WmtTEKv0aNezG4B0BFza5AvqQB2ym7B2tja2NU4jDVKdFsKHJqjydVrFlL2OXW4C6HUGWC+0uEjtrJemwHcfdMdn7ao1naglZXrIg5wIDoSNQTfRu3Le4uJ1HD9EKDfTLqPNa5lFdpJ9Gn2afCJzVWAPWA8TO1FsijuRR7FAle2/WKjoswJYDokjgn/MkSvm0MMWa4K2sO0eeTG4lEpiagP+VfQgjrCVjZ+IdqnSdiArmxY/VPEeJlr3Rq/wCNqJ2igD/vEtifawbwahQbcSdfNb9ZTdlqGxeMJAIVqKqDwFkuxA7NTLdt2oMyg93cT3k8PRlS2HTvVxZYWLYmwvpcBUsfC1vbN8f2cv4/1OW/Lj/f4TuBFjw4KT/u/wCJO7EH+GpedFP4hm+cgmey1D3J8nMseAp5aSL9VFHsUCc/qOldEREiEREBERARE+XgfYny801sdTTr1Ka+k6j3mBvnwmR3/cmFvb9qw9/taf6zXj9s0mpMKdamzEW6DoxAPE2B7oGX/cdC5HOG62zdF9L8NbWmS7fokdf/AGtKq1POpF8pYXBHEDsPsmCEHo31FrqxW+ml9dey/rlFsq7ToVAUZhZgb5gQLadp4HUSlb07z4fB1lFTFMoZbobZyRwy9FTYdoa2ubtmO09vU8PRxLsQ1SiiDLpbNUDML272CepDPDsZtepiK7VqzZzZib24dUAd2pGvZfThJq49Zw3KZs+njQ1CmWZ1Sm1ZBlBUm5UhrE2+tx889Oxuo0NrW98/NOwtnCvd8mYoLsoZVAHVGUHgbkWAv65+kyuSmoJ1VVBJ7SABrLCqjsWpVTnKGJYNVpuSjn+OixuhvwuLkeqadqMQSRhzWA1GR6B1tbqkEidm0MaKeLw4Ugmq7pUFwbqKT1L+IKL7T3zsrEkiw08xItfv080eVPVDXeci4bZ2KVtVLIiLpre104WEmdz96qYxL16lOqi1KWUKVuwOa9j7JPlmFgnSOYA5m6q31Og107JBbc2vTapzIbpJq+lhmbgM3fa+nn77yWmJzae91Co4OfKAtjzpVOJt2+P5yAO0MUtWo2HpYatSqPmU86hbqqnY4+p2Sr7y4d2ptkXNe2ngf+J6RyS1lq7JoqchamaiOpsSp51yAw7DYgzfDnOP1rHPj8p7mGysbVbDvUxFEU3BIy3JBAsAb+fMZdhPPNq7rM2Pq1UrlKQseZXME6NKmOqCF4m/CehIdB4Rzu9yY1PGUREwpERAREQIbenaD0MOaiEjKRcKFLEHTo3B1HHhwEoNfeoP18VtBPMr01HwiXrew/RJ9p/S0rQJ/szHL9Tjws+V9WcbfEBUxWHq6NjsUT/rqI/5ZpoG7+GbhjG+9QJ/MGWNihNmyE9zBSfYZj/06g/8mgfuUz7hxnX8Irv/AGjS7MbR+9SqL+sk9h7COHLFMThGLAC99dDe2o8PZJD/AKFQP8lR6N19xm8bMpED6NfzHuMmjdTpVSdWwzjtCOgJ7tSZjV2U186YJec7WU4YMR3ZwbmYHYlE8FYeDv8AMmfP+gJ2PVHrpn+iTpWnD7PxaY1a3MEUjQNKotw2YZmdTcdoJ7ramdGL2VSZwX2ZRIuc2bC0iXv9Z8vRn1diMOriaw/vzETYMBiB1cW3rFT/AOkuxMrrwWDwlK2TAUqZGoy4ekCD42vGJ2rmqUxkOTnQahfToBXOnec2WaqdPFDhigfHN8wZlzuMH82k3jl/+cbDtC08RRSqWWkSwzWYFSRmPSPSN7kWGnZNO2d76eHCdCqztcKmiZiBcsajHKB+slMVisWOthqVS4/hWmT8QMhMXtfCuwTF4UI4OisWptc9yOF/ImOrTuIeryrJUoPzVJ6dc6JmKugP1jY3NtTawufNrKsd56hy3FMhBYDLqdbksxJLEm5NzxMvj7tbNrD+YnndA4/Eo+c5KnJZQqfu+JonzCoyn2AtLgq53vJHSpjz5XIHsymduwN9mw5bmmqUVqEFygpVMxGgNmW40M7MTyQ4pepmbuytSb8iQZG1OTHHDTm6lh2ikxP5EiOhctj8oVB1YV8QxqPmGesop8QFF7DLpbxm/F8omKw6rnOFqE6fRBidB2jMLSnYLk0qKyGph8U5BJe9NwCP4QABprrxkidzsUT+61/WtvXrLbKnibTleq9tFPwt/wC82ryvv20E/wB4+ch6XJ/i2/kW9OpSH5Xm/wD/ADeuOu+Hp+lUPyWZxUsvLB34cfif9Juo8rysbfsrEngFdrnwGSU7a2ysPhPK4lajfUw+pPidTb1DxlW2jvKzfR4emKanjlsWPnZuHv8AVA/Qu7G8Ix1JqgplMrlLFg17AG9x4yZlB5GUK4Bg17883Hj1El+kEDvb5JPtP6WlXWWvesfQDzOPc0qayWSj6cOrasik95VSdPOZ9pYCmpBWmoI4WHD+7zJTM0M18qNwMyp8BNYM2UFBsDfs4Ejs80g3A8JtUytbSbEqxNCuun8FdFZe3g4sR67yBxO/WMw5tWw1HxAcA+DBiIaejpNgM83o8rVuvhPwVv1WSuG5TaLdahXXw5tvmJlcq6KfnBOo/vsMrdDf/CHi1VfSpP8A03kts/bNHE+QqZ8vWsri1wbXuJUx336X3fmJ8xeCp1kyVaaVE+q6hh6r8JjfpfdPvE2gyKqG0eTOkelhatSg/ddil/bce2VrH7G2jhdTeqg/iAWqPYRmnq4M+gwrx/Z3KBXpAXXxCVKtPX0bkSYpcrTjrJX9VVD8Sy3Vd2MPiaS87SUnL1gLN+IayGr8lOHJ6NWqv4W98dp04DyvH6uI9tD9Jz1eVlyNBX9dSmPcsk6fJLR/ixFU+CoJKYHk3wdM3KPUP/kbT2ACNpkUyjvfjMU2WjQq1CeznazD12sBLFsrc7GVSGxVWhQX6tKmKlS3pPdVPtl2w2GSkuWmiovcotNqmU6eFbR2aWqNnqs4DEAMANASNQoAM5P2ZV4ASW2k30j+m/xGRNV+Mg9c5JGvhKv25+CnL1KByRVgMLWuR5c/An6S98+veJpionevyA9Me4yogy2b2+QHpj3NKkpgZrNqmaQZmpgb0m7C8R/fZOdTN2FOo/vsgcGJ6x8f1nO9EMLMAQewi49k6MT1j4/MzWIEFitx6VZgUvTN+zUfhPCYvuIwHRqKfEESzYfrDxnYTMrqhVNzaw4BT4GWPcLZr0DWFRcpOQjh2Zv1kwZls8/SP6I+cLqRPXHon3ibQZov0x6J96zbeFbLz6h1msGZKYVjgj9Gvh85vzTlwZ6A9fvm+8Ms80yzTVefQYWNoMyU6zSDMgYV4ztbytT7R/iMiKnGSu2D9NV+0f4jIhjrA9D5NCvM1cxa/O9noLL4KCd7e2ULkyxy06NW6gnnQR+AS8jbg/y/ymmLO2e9/kB6Y9xlQUy472/ux9JZSwYRtvNimaQZsUwNymbsKdR/fZOZTN+FOq/32QOSv1j4/MzAT7iH6R8fmZrzwOiiekPGdWacFJ+kNROstIMi0zwB+kb0RNF5s2efpG9Ee+RYks3THot71m4Gct/pB6Le9JvvCtl59UzAGfQYVhgz0B6/iM33nNheqPvfE033gZXn0GYXn28DO8yU6zXefVhXjm2vL1ftX+IyIaS22/L1ftX+IyJaFXrk2xAWnWzLf6Rfhl6G00/yx+U883APQremvwy3zTnfV0x2DWshRxofyPYR55TNt7nYhMpwdRG6XTXEAnof6WWxv43l7iEeePsHFINaKt9m5B/C36zkqVGTylKqnpIxHtW4nptpi1EHiAfECB5rhsfTqeTqU27wjqbW43AN52YXiv8AfZLIu5WEDs4w9MM5u1lAuTxJ88zq7pUCLKhTzozL7jIKRjawVjmIGvb6/b6pngdmV8R5KmVX69UED1JxPrtLngd0aFJswTM3e5LH2mTKoBwAA80o8n2xu3XVtaVV1HBmUEE94AuFH5zip06x0pocwF2yZlCgcWaxAAns801sKrqVdVZW6wIuD498DyfEbWCEZHrFTbSqKZa/cABc+2Sew8ZzlV9b2RTfLl4lh3nulvxO5uGf+VlOuqEjjx8JCVt3qeErfRliai3YsR2HQCw88mLGZbpj0W96TcDOUnpj0W96TeDIrYDMwZqEyBgMKej62+NptvObDN0fvN8bTaDCtt59vNd4LQrZmn1TrNV5kGkHkO3P3it9rU+IyKaSu3v3mt9q/wARkatMsbKCWOgA7SeyGls5P+pW9NfhMuEiN3tjDC0rHWo2tQ9l+4eYSXm545X1fIiIQiIgIiICIiAiIgJGbX2Sa1irZXGgNgQRxsQZJxAp9bYmJQghaVSwIspZCb5dbnN3Tmes6eUw9dfOFVx43B+UvEFYXVHXaVPgXCnuqBkPsYCdKNfVSCO9dR+UtNXAo3WRT4gSkb2cl64qstbD16uHcLlIotlXjfMAODa8ZF11Yfh95/jabbzbgdzWpU1UYqsWA1LkOCb3JOYHW959qbDxC8Gov6Ssp9oNvyg1qn0TVUoV062GY/ZurfkbWnLitsU6K5q7GioIGasrKtybDpWtx88LEhefbziwu0aVUXpVqTj/AMdRG9xnX6jIryfb37zW+1f4jLBunsLIOeqDpHyYPYD/ABeJmOG2Ga+NrMwJpJWe/wDqa5IXw7ZbqeCc8FMSHK9Y0zqXBsQNOyd2zthsWBcaSxDDgdg9k05tsREBERAREQEREBERAREQEREBERARaIgJHbb2FRxlFqNdA1NuIPmNwQew3kjECpbF5NMHhc2SkDmNyXuT7TO9t0KI8matPW/0dR1HsBtJ6IXXHh9l06YsqDtJ7ySbknzkzpWmBwAmcQhERA//2Q=="/>
          <p:cNvSpPr>
            <a:spLocks noChangeAspect="1" noChangeArrowheads="1"/>
          </p:cNvSpPr>
          <p:nvPr/>
        </p:nvSpPr>
        <p:spPr bwMode="auto">
          <a:xfrm>
            <a:off x="63500" y="-1147763"/>
            <a:ext cx="1924050" cy="2371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466" name="AutoShape 10" descr="data:image/jpeg;base64,/9j/4AAQSkZJRgABAQAAAQABAAD/2wCEAAkGBhQSERUTExQVFRUWGB4YFxgYGB4aHBscHBwYGBgcGR0cHCcfFxwjGhwYIC8gJCcpLCwsHB4xNTAqNSYrLCkBCQoKDgwOGg8PGjAkHyQsLCosLCwsLCwsLCwsLCwsLCwsLCwsLCwsLCwsLCwsLCwsLCwsLCwsLCwsLCwsLCwsLP/AABEIAL0BCgMBIgACEQEDEQH/xAAcAAACAgMBAQAAAAAAAAAAAAADBAIFAAEGCAf/xAA/EAACAQIEAwYEBAQGAgEFAAABAhEDIQAEEjEFQVETImFxgZEyUqGxBhRC8CPB0eEVYnKCkvEH0lMWJDNjsv/EABkBAAMBAQEAAAAAAAAAAAAAAAECAwAEBf/EACkRAAICAAYCAgICAwEAAAAAAAABAhEDEhMhMUFRYQQUIqFCUnGBsST/2gAMAwEAAhEDEQA/AFOG5Ki8Fg2uY7s20gbkeB3JAw++Ry7ENoRzygltukExtipPD60o5qqogBlUtU5FTZRETPPrhPImtly3Y0ajrdQzK0QD3TfYc9+uOTI32WuuUWOfylTQ5WktMCoWFQwISIE6tjJ6zhuhVp6UIZKZHx6YTUTAAIEEEsRFxvijzHFcw9mRjExYkXiZ08rfTE8pVqVKmgK1HqADpBB5g38bnfDODrcGbfYOlOk2vU3dqSVUTOoBZkk2Mkc8V1OihbQXZWkfCoG4BgiRJHphypS01iXVnk20TJEkwTy9BHLB81RqvVDJlgoFwWGogjqXO0xy2jDRlQrVjIyCyUNV0eBKsYBHWASADiFHgqxLuwH6YJtFpJNyNjhnidKmxDvFNiBqhp2j4QBYzF8Yc8pHZpSqOkb3Ue5vHtvtiOZoel2C/JLCDtNWkT3WIN7vcHnaJ2viRyNFr/xWm1mY+X3xmWyLqO4tOlaLkuw8pkemGKfC76mqOx6Duj6YXUV8mSsFSy1NdSqWUt3TNT4eti0qcBzXCNM6ahqsw1AEtFiJggGSCRYkWwxmOH5YAs9MddzJjoJknGZThwK7dlSN9IJDHncm8W9fri0cSPVmcQHAxUZo0IAAZMD0vBM74uGIkgNJGE81xJKad0aVJ0oYsTsL9PH74lkUZ0WRHUkRPiP64niS7Giug7UhvCt53P2wORvojyJH2IxvM5IsAA7LBBkReOXlgnZt0Ueu/wBLYlqOh8rBAmP1D/d/WcTGr5j7D+gwrSyFc1GdnpgfpAkx9L4sWyxJ5emGlIyzCdRaskq6iRABWwPU335YWq5vNAmKaESI7wsBv0mcPVdKhiWUabte49N8Cr51UAIV3n5QTgxl6A78if8AieZtNAb3iNuQ388HocWqFgGy7r1MiB74lR4kukGpFIsSArbmOY5xgtHP0yjNr+GCV0nWZ6AxPvh+f4gTa7N5XOl9RNNlAJi4Mgc7G2F/8fpDcOPNT4/0nAKnGSfhp3PwyZttNuh3viAzlVuaxB2C73PPlEdMFQXf/QPFfkYP4go37x8PHr5YLT4vSJI1gDkTsfL1xSUMzrAJkGbyqjrcQARPhiPYnYBmIgXMAib2nzxR4URdaR0a5lSwUMCWEiLj32GxxF+I0h+sHxgx6mIOKEZRZvMty1TtyB39MLhFBlVa4tc3ixtF43jAWFHyZ40jqfzAP61PqOk/a+JJUFu8sna46T9r+WObbJMx7qszA3CDcCRv4cwcaznCnp3bswDtrsbwLkDc+eMsNeQ6r8HR1Mwo3dR5kDEDXXfWp/3DHMtRYEDQCSYPfO/he22+1t8F7BSDIqdpyVXUc5Nmk7/yxnhryDVZftm1P6h74W/xGn1PscUCVQG0sHSR+rfrtHXBRl051WHrH0i2M8JLkGqywNNllrsY7ggeAiQSBc4rqnE1DBtC9obSZYRcKQCe7cbePPF0+VXsB2LCNMBmiFkQCImSMc7VyhUA1nNaAAukRFy1zMkT7YEW1yzSLujksw6AVjpMzJIHK4+ICIvEQL7YNkzTUsWzdMsf0lmgdYNwduuKT/FXIYCrUABggwwvtIZTAI2xLL5d2S1am0xAbLKZ5wCBBkYzrmTMn4LocVUUabNmFDs8MEg2nodhH3GCZrIIgJGd1AyfjpHa+2/UfyxW5fg1WqVPZpT+aQonyVbYYrfh1mq6jSyxpie4HqKWuYkgWIEXt5YGeC7HWbwarEoAWrgAgEToY3uLCDsft0xchlCAQWOkQxsOsgDx6zisp/h1SP4yaiLALVaFXkBqBxZJl0ixf/cZ/ltiOJO1sMk+wYvhetngG0INT/QeflhyvlJUjWyyIkAT4xJthdKS0hopAFhAZm+7HrHL7YnGPbMzaZcAIasNUXYxO+8CY9YxKvnBEN5Yj0JO/OLwL/7R98QpZmn2hQQGABIN99rn97YvFSlshXsSCUqhEw0bSJ+4wwO0MwpPiD/IjFnlMhqi+LzL8IcQdGpeYBgn3I5+OKLAiuQZ2c3S4dVYizAdZX+QwdeDVTbUvqf5aD98O8YyQfT3ux6hpJPu0DFLU/D+mpTqUswJUyQ0eUbiQRbDLDw/Ac0izT8N1js6j9/6MQy/4CrLqIKyTJhmvPM6rTg9biuaQSDS8NSNG/UW+uGU/FmbWIpUnBP6SQ3IbmATNvbG04AzSKjMfgqsBHYTee46LPWdNzvhLNcPqUp1UGSbln1b+ZEfXF3V/FdSpqVqdSmymCrC8+HXAF4zWmxYDzxtFdMGdnMZnKiqO+gYDoxHqIthGvwUbg1E6AEmPcfWcdzToitapSUk/qAhvcc/OcU3EeH9g5UkgxqWLyDyIJsRcG+FeaHZqUjmm4e2qRUk9CI+xB3xA5GvqkBY6A46FmdTDGx2PI+RxOkktB6Geo9fPCrGldM2mjnc5lGIVgpZxYiYMDboTebjEFzdyXV0KiTMiwPOR6YvcyQQATf7Dr++mBUeK09W5O4EAmTvbrOAsV1xYMivkqEzIK9oCezB53g9BbpP1w3Q4gICoyXBJ7snpzE7e2MzOfy9ZYdD1CglTbewtIxVVcvRAJU1FF/1Bto3mDN8VSUuU0I9uGWD16qgr/EKaf0sTtyub9NsJq+qFVgQ3eKMCRPhAthr/AKyqGSshBFtUi3KN74HXyOYCamCtBlWRhY+JsL+eCpQ6aA4s3pBJaLiVaCRtsbbx5ThanlZY6lGrVYh9/EXnxwA5094FFloLRz57Cxnfxw3R4muzos9beY8uWGeaPAocvYppWQQQ0AsB0JiYOAMRN0qTz739sTzXE1ClrMJAHUAz4WsDgQ4l01RyuP6YCtrdDWWtHIqtBTWQ0yTpC6mjfexFiPLfEjk6dIySokXBlp3kwSR7Ypn42tdgiJIaQDEsIAExss2soEHDNNqWg16rlyGgUzZjcA7gyAZPpjklhtui6kug35JqtQmkiiBplBpWOrci37jFpleHikw1MCSO8eQ2gLe/PC4/FCVKelECLsf4ihuhB7kQekbRhVeyMkLUuZP8VTyiNltbbHRHB2/IF9ljWylV9RTNgK1gOwJgTyIfflMYDxHLZyR2daixvKKChEfMHYwd7cumJIDSFMoUVXloqEAqVa8QZbbrzwY5LQwZdB1mXZpJ0yGMXJ2n9jGqMXsg7spaWYzy1E7QsstF7A+AGx6dMdNkqtVtTVFCLNr3A8eW15nGcRYKy1Ze0LTpg6VvzawMe1uWEKvEXAZqidsGJBXWECC0AixM38x54nKKm+DJ5SwzCFgQpmRPdMmPCMV3bAr3ZjwvfxPXEsm1Fpih2bKtn1ayOigsLDfyGERw6rR0/lj3AZKlzJPWTY+VsTlkbqzNvkbfiiUwdZWBY3uPTAc7w6nVYOhKP8AMOnLVPxDyxTNnu8ZYI5OorVEjfkSJufDFqnHZVhU7OYsT8JJsJgbSRcTh1cKaFzJ8k8tWzdG6kMo5ggfR4j0OLjI/wDkLMUSS1Im9zB5CNxI2xXvl1qoqsV2GoIxPtPj4YFxPXR0dmC0EEtBgCREzMnlGLwxs3NAcEjvMh/5A7WO1yzKCusd4EkdQtieX7jDD8byjkAoVLWGqmAL7CZifDHzrO8TrtTRlNTUT3oUwbE8hBvGCUuJVuwFi76phkJi8Tyi3PFXTVio7XN/inKUwFllBBgCmyix6EC0zt44r6n4qyMTqawnbaPM2xTfjTiFAsiGVYUhpdQpmCWIGo2Ez5zhbgdVa/fpUA6CzTG8AxupmCDYHCKSfCG/2Xy/inJxs7kyYA26C+9sSp/iyj+jLO3nP9IwCTqKjL0xFxNUhlN42G1t77X5HFMuSZqhJY/xT/DUw0DncbC3PCTxKCol9V/F9QiESnSvyMmPITHPmMVGZ4gWq6ajd7Tq2E6R0tJNjbfDdQKndUCwuYkz/LClSkjNqKhmiJN7dL7DHNPGvZlFGuBGv+I6MU6YDQQXkrB7x8OflyjBMrxWkAXDWW8QPK5JEC+JvkqZ3pp9vsLHG6rPTRDTXK1CBEGlNQERpkimJ8TJ9cMnGbsT8kJPVFWmStan2jKdSIdVucCenPFfU4LUVaYOYprJhdUofDn4c+gx0VLPGtZ1VIN9CgSPEEnmPD1xrOPSlQV1AwokT3tXlIA9vfDqWW6NlTOaGcUt3+zkiZgXuZYsB0vM8hh5MvNRE0pNRSx7oMW0yTfnf1GLGnkUUyKdMegH8sGpIF2pqOumB/LEn8ldIKwvJU1+HBGQFqZZyVWJtYkEg2IBjlaBhWtVNNmpuyECCxHwlSAYv42xetSQ70lvvYTjVOjSTakqz0Rb432V2gvC8Mq6XDQ7alamVCgqQARB1AruBbEs5w/RTYu1BwIIUAKZkRyvabT74uUKkd0QByjEKuUpsZKKx8VBwPt+g6OxROiECaaaWIER1Ehh5TiQykWDLAsO9i3GSp79mk/6R/TG+wT/AONf+C/0wH8lA0StzCIlFWXLAs9oKrcg7k/qm5HXBuLZ0ZegxAUARppmIuQJ084mcLZTNdoXVSUdhqILMTpb9STb2xvjNAk09NKm8ECpUqIsRsN7iTPlizw2mjXtsJZT8Ro9RUalROowCKagwYgwQZw/xpqVGmzdjTL/AKB2IN5HyraN7kYsBSVJCKieKqB9sEoKVu9QBSYEhRfoOv8AbE8/5bBSaXJTcIzVWuy92VuCDTCqogbSLc9ueLfOVypUU4dxu9tK8hA6+J2xmaZ6qHSezpBmBaQQ4A5cyOcz6Yr85mEoU9SMHURKjvE7CfAX+o8Ri0V5F4Q1Uq7MWZ2soPxMWOyoovqbYczgtLgObcgvlqyLEwQCQb2EEn1OFcvVepoNNlo1U72xiCAAFi6ne4N8O1eKZ2ncZmROlg1RhpNza9/K5w7yTWVMTfkZ/wAMqoAoo1VA6o33i+Bdi43Vh5qf6Ycy3Gs26xTzcvvBAYR4yZ9eWB1PxbxBAWLIL7HQRP8Aqge8Yi/jx/sPnfgqMyr1GKKCBdZNOb7zMgwdu7/bGf8A05TVAquabstwuor/ALlaR9Ri3PEvzKTXRNSsHTs6akk3uxVL7yBO+AMBTJqP3nN4AOq0QAok2GDkpUmbkDkOG06BIDqahFgTAEjcDoTvExtgfE8qzAa6S1SGiEJ6b8pjbBqecVpbVoIIHeHZyTZR3gJF9ufLfDNTgwdkZi8qS29rwIjkLbcpN8NSRjmkzRFQwKtJlBQoNJ0qN2IPjJJJO2LKtmKKozMSpYBmhoZ7xvEX26YPn8vTqu6moWb4X1b/AOkFgRH+mMDahRgK1kRdMaiATPOTe3LbCZG3wDgjT4zlWdCMtULwApUqxANhuvdwzxHK5NFNWoa+pnixVxcTaRAiPAXEYjkmHaBv4saITWQQoO7TM3AAHr1xYZ7MSO5ML03M+Ex/1i9U7MiiXg9JkPZVnIPKFDqCdRLCb4saT/lqTValR60SVLQWvAgX8JPrgdLMVDWhUIRVF2AEk9DzI3tP2wr+IKNZtMK/ZjZu8Ax3BLC23hGJ+TcLYlls/VrE9lTDShbVNgT1mAedvPA8u2ZZZCo8k9ByED4rd44zhXG6blaahgZ70cuhbzg7Ym66KpcFnLMFg2AWLuALQNrgGcc6pbOIy3V2P08pUZAQCLAkgiNpsW3HpiS1SAVbT3TcuOZXUJK7WjkPrjKgV10q5Aa0wb/URhNMuzJrEUlAUhtNN2db6SwLSBYQInbDYSUnSDLYJkaBor31BB+EowMiAQBPhEeeK+lxBRmGTvDRYaokCOcGGk+Hthqg794uBIZkFiLgxJUW20jrip4xl9VVKhKiTp7sgsBaSAeWLaacWJJ1wX5rL1xnbr1GA5Q/wiQBIIAn0HM+PX1xIsFpglJkmZIERqJPhta/PHOvjWrspnCah1GB1+XnibOgIBQgsCZDCPC39CcSrZcrDDY7GPv15+xtiEsNxHW4Gm5HrgpacaUCJ9cDPUbHEmhmySnEu0P7OBnGoOFsWyvqinaKAqEExDaSCRDEGbE89pOMzORFdCqzR0ldNlhuZgga7dDFziWTRgZqMVHIJYGxAJne31E4azGbZFmmrvtYGJ6xFltPj5Y9eVvb9kVQZIpqA7aiBzuf9xjfwwijmrV7RyvZKLK1z0iIhTzvt44r3eszHUjAkWSCQARcAr5X5XxZ8IzFNKjFqel1VTTVySR8Wo6YuRAgx5X2yglEzdjblhJpinI2Q2v0k/Dbyxz54JmG7QOiqHLGVqBiCYPW4kXm/lh7NVqVcsaQ1PZnfQJ8iWMTEdd7eBuFcPamYFFgDJ7SV5zpEA7TE35+EYC/IWSsDw3hzUzTlqgamLFQIgGe9uefIYvKHEqQka0ZrzIAj5i0gHePpiGT4QysWeu5HyKAqiN53J+mEP8AFQS0OhUmRLd7YaZJ+IapPLfnGDQyXQfiOcmnKt2KMSjOCAWnlEW2Np8xhOlURKDClULsyspdhqOqAB8IJW56RY84BXXt3B7lCqZ1lQdUwIkAj4th64tOFZBaCO+nRLF9M2WJjnGq5jz8sK21sPwBySPl6U1mNV2iEBm94EkWgGb/APe6OZqMriqB37SAJC8wIN+m/U3xHNZlqkLVUqkkkGINjZoY6vXn6YlWzSqhbuQiEqvJiBZYFzNhA/vimShMwduJ/wAXSKLOURSJIFjMAX/yjx+5I/4iAcI9NqRYTJI22J9MB4fxUVKigO2ogSugBYUSQNSkgb85wpxLO1UcSO1XSx0hA3MaQwgHSRyubY1GJZ6gKtQulaJiRpBEAAC3PY7nnEDC35E1QveUw4DhppkibxGreIvhgprQsKVJXlSrIj7Xme7blbzwHsKlOHZgyFpPZh9XXZlUbwN+eKUIWQzqulam6w2rQgjQSs7gbjYbdcS4Nw7Lgk10r1V0wAhgBpkkt2isbQOlzjdD8RUWcTqHM6kgdd7xO2KjMaFYtTrs7M09mrhdN5MQbKBO4+uEV3sNsX/GMrkuwqGguYWqB3RUqFUJJCwWLEc9pxVfhs1arxUqVKaaZ7z7kGBo1AgqRedsdFwTNZd6jhiv/wCMFaRJ77AAEiejTzm88scjX4I5qMazqFEklVYxImJMKAF5cpG94Le9My34OobhzAQhltg7GTvNxGnaRthTM8MzBRl105OxgqVPUELY+OKDL8Jqupem1MgbnVA5G3cvbGqFOoYiqAZvepbrsgBPhjJJ7pgsvTlc4FC6cvUgAXSSYjcwJPng3FKrtRek2XVQVhIbVBA2AgRYctgMUa8IrMw1tUKqBdVaozCxFjEAjnMg8r4uMlUp0ywqdqRPcBogFbtAF5YiQL9MK3SG7EdelFk7selhJMThbPZfUqKp03kx5jp19MMGmjwJZY+Huzc2loiMSzvBVqVEJqAhDI6T6G/K84EpxUaszVjLCacib1JEnkG+0AYBXB7FJlrMTLX2O/enmRAnlhh6SaAhcW536EXt44HmcmWprTXQyqum41HYAXDBl8euAsWHFhpk8zUOtVt8MxF+ex5C22GK7BRAGw/6n7+uAONVQMAshSLjb35emJUq/K3oB+7dMcmNJN7FYg0cxYST4WGI6D0PtiWt7zy9jiLVD1xz3FGbMKEcjiMHpjZbGpwmaHhiWKUs5RbuLUBIIFiZmZgGNicMCzSU3iSIvG23ntjhsqWpMANVGqJv+ho+07cx5YdzPEK1XswDDgmyz3jFtQ/Sd77eWPXZNS2OpzOdFOSlJmLbkb+ZkqTHKJwotBB39FR2YbkRpE7AQCP7+OOZy3EqtMsGZ0qJJZWNid5Kk3w5S/FpmDTufTz5YSSb2ApIuFVBYUygmSFBE+Yjz26nrgtfO0qaPXLVabq0BSpKsWP6dRjrcAYLRzRMMDYjnt/Y4x8qlaRUZwPl1EDwsCJ8CcCC7sdhDn1q0VDsjgiSZgG8XG9piOvjGEKeWysGY7ovEhecXPP32wOlQytOoUD1mBaCoeFJHxCykv5TiwyuYQMxpPbYKPodO0+OLLfgSwOT0U5NGmSYnUxMlTeQDFpjvAeuN1/4hBqKLCw5DyE2P9sHpZFqrkqg1bs5selzueeNZrglWmxZimnYd+5mP06eV+uI4kJPeLMnfIJ0B7wYhuv8sHDeMen98V9WoQSIDRzkgTz5YlQzla8LSjcySfAbrzP7ticfjyfJRSSQ8Ksi5v4HA+xPbTrcWlhqI8ogiL+Y3sN8Lvn6hiaSW3KkdfFRywLO5VK7F2yhqxcsWIKyBaVnpMzzGLYOCsOdy3Qk22tizOV1RMMRzKITa8zpwUIZnu/8Y+0Y5p+HZdfiy9VPKs45TuwwajwZKvdy+Yai42FWvZ97LBifX749L/zf1o56xf7F3Vpsb9oy/wCkkfz+0Ydofh7MMuoszdNTXA/3dccv+F6DVHDVc81GHI0qdTnSSJAcxEgxY7Y+z8MrZbQoWurPYaq0Sb37o0gkiYjE8WGF/BftjQc/5M+ccO/D+eqF1SlUVoIV6lOmiqZsdQ+K3Trjs8j+EarUzRzNYHUJbRTO1hGs92ZBO07Wx3AYHa4+mBUyrCQGFyLgrsY2YbePPHPprsfOzhMv/wCODQVUoVZpqZ0uLnnOoc/TlgPGOH1ssjPTQhzAlDqm45E39PDHeV8oGEHaQdyNjIupwvmsshUioqMvPWAR6zgOCCps+TcR4xVBC1GqAHk0qTa8zF/DCq55ByIP+b++Ow4lVyVPuCoKbye7TqEU4mRqRyUB8dPlji+P5hu0PY0adQAkEqDqIAEfC0NzuFJtviMvjtbsqsRBjmjyNvDAXzNt2v8Avbpiry/EKROk6qL/AOb4Z8xEeoOLEqws0ecf0sR4jEnGuR81klzLDnIwSnnJMMsE7dMBpU/T9/fEm6GTiUqMrHu2I3Ntr/8AWMbQxuokbEWJwsapGxOJKQRJAxPMHL4CGheVdh4T9xiJVxuAfocEp09VpE8p5+E42VKi+3uP7Y21AaYND4YlOMaoD+lh47j+uN6F+dP+QxN4d8GVHNZjhn5wKxZUUExpuSRZpJO3+218So8Cek6xVZkvcRqA+WYuD5DAKWbrOAaeWM/MdUTtI+ECfE4vkzWqmO92bj5YaZ676T6+mPVxGktiKj2ytbgtF2aULsbElpba30xTZ/J9lUAoo6su7OwA/wBsxi+TJDu6mc6SSAXJAJsT7YnmMijqQQBNtUAn6g451ib77mcbRUcL40dUORz7oiP+XU46LWsrpaTytYjoeuOFzuT7KoQsmD5+RMWFsdDwjiAZArQGm0be+wP9sUay7xEjLpjtbhzl2qUHFNmEOumSfEkm/oPfAlq1m0saKOPlqI/I7gDcEdY9cOJVPKzDb+hwzXc1FkEiNxeQfHw/764osS42imVFHxTI5pquumlNViInRzJkXH88AbtqlTTW0MqSLw5uZABEnbqZwTO8S/LqFK9pUN9R6TYbTMDraeeHKWSbdiuo3a/M9PAbemLwbcbZJpWRAjDAECOZuf5D2+5xiZQyJKkYm2VY3sfXGHsGO8Qo5n/s+gk+mJ5jLlXZx2MPCKHN5UQQBG2mfp0jG6U0++0C+kT5iTv5f8TjWeySZhVFQmA890TJCvv0ExhWGyFShRcEO1NaiiQEqExBiWAI27ovHPwwtm8lRpIGp6g1t27vtERPj6HDFDhVDLDVTUF4gFmm1pO/2GA1OEpmKgknUd2m0cyZmLXtgJ+TNdohU47Q0inWRG5gmlFO5MaYWQfGPXDeTFFl/gVHpiZ7jdoo/wBp1QPQY3muDVSQop9qNg9JlYRsJUNqX1nFXV4DTO5C1FYDQoIYETGrkP746UlRBt2djwHjGYpGRXWpG2kEDnIdQxH2x1NH8fPEPTG26Hn5NP3x8hajXpkDtTtZao1GBuQT3h0kRg9L8S1UH8Smx8aZ1jeNm721/iGA0jWz6mfxOUSkAp1hY1Fid4kxIB82k4+ffi38Z5hq5TtCacC0xO83HLw2wfjXEc06DsaApgiA9UjUQLkpTmfXvY5in+Ga1aXarDfO5BB6adMyPtgYc4RdsaUZPghW4oxssIP8tz7/ANMdF+H8qy0FJ/WW/VJ3MDTEyTPXzG2IZLhNOnEgM0eMT5C59beGH2Vj+kKBEEgCI2hVsIwPkfKWIsqGwsLLuzM9wtKlMGoBr5XIYSefQR1++IalVUQGdK6bXwenSQ/ES/STA9hg61QLKALcoH2x57i5cnRdCCkn4VP3/wCsbNBvkYekD3OHfzbWvv8Avpg35v8AvGBooGYq2oH9XPyOCxYHlyw1nnOkMDIkTYczG4xXa5gH74EsNLYKkGFYqQQYjFm+ZjdQwN8VWXpyfDDlcwbYWMWkNYKtlxuoi/w/0/pgEjp9MFq1eRJ2wsah6YjKNcGaTAnNE2Ls3qcR1+GIaYxvbbBzEifaH/rEGH73xqg7TpYCdzGw6C+5wXXM+G/rgUzFB+Jap06eoF9Tetvh++EOGZvVyMILnePGMdJnuHpUBLJqIFosfIdfXHLig9Myf4Y3E7npzm5gbY6sNpxojJUzrVqa1Dg79PrhijXMyPiG4n4hil4FmJGmVEj4RyPL3xZq8Hb98xhLySspF2VX4hzS1G1BdVNQQADpm1yDHX7YazXG1VQVBqHopvEXP764s8rlqYbSUTSwtbny29RgdPiWXy2YhKZWpzIUAGRcXPtbHoQmqpE5RfLZlDtHXUlJ2HgOeCvkMwynTRcHlJVfucPtxGqlRn1dqkAHwBupgfCd/rh9uMUti2rvW0gjp1INjh5Cqitp8FrlaYKoIBkM3PltMgX+mCZb8PPTVkU04syrrck9ZkAeV8OPx2nYhSY2Mj++Fav4phiFpSV/zDn5kYTKNmBcOyWWVyapZqgswYd0egJJ9beGG+Imm6t2uhEA7pQAPbmSV7ogREYrKlRatTtXQIVOkGQQTy6xIG08sCeo5LdqNLBiUYSdQIibzeCQQcTfNDryM06tJXXQyUAwBKgKrN8pbSoJG8W9TtieYroQezpI6kjtHKkEkmIUr3w0m55XscUj5LUxc6HLWbWCpYCbQdQUeWLzK8dZaIp6KdMARNMXA6gmQTzvjUkg9hMnwjuRXp01iw0kzpkxrab25n6YEM+EIbLdmlMGNTAjVuDpsWaDF4jx6VWa42p+N9Wi9x3R0JE6S3mY8MCqcUNiDLOO60Bj6EsAvLlgWzbFxmOKu+53Ebd4/ePIYGlNjuNI6nfCfA+KFgQzAmSZOnXEkXAmFBtvbyvi5c2k39bYVxb5CpLoHTUbKPXEly4O/wB8QFQf2GJmoJwVE1khlxiASDGN64OMavH7++GoFkhAF7Ae2ElzqEwrgnwFvfY4q+PZ4OUj4RqmTAJkR+zhBWjc+UYnKVcAs6wKWIksOUDYgjYj6yIwn+TaSOh3xX0OJ2APp1xZPn0ULeAyg7Hla+A2pDJjIpx5YypSESD9d8IVM8GjvCOl8L5jOEiF26f1wrlFIYYzNXkDP728cYK46fbCSH/NAm/P2wx+XTqv1xzuLkNYLtMbU+2IriYGJCBJxu0YiG8MZznBCYThbOZTtIjSDfvFAx8hO2GGAxGtWYKdAl+Qi0+p6YqsqM0uyiy9I06sElTvBCyfGF2Hvi+KTe3998cXXqsKzO/xEkm0X3iOWLPhGfh2gWIvcz7k9cVnHYimkdGtxHP+eI8T4UcyquhVai2YnqLj67HxwNTBw7lq2hgT8LWb+R9MNhT6KcoVyWWrQ7kU9KhQSGmAOZ0gk4S/xQVCdDEr5RPl4bf0wl+JWIrsk6abb7rMW0zJj0jfxxTtnFp1FFNdr89juLk++L5ne5LZHWcOpJHZlRHIR6kHr1wtX4P2eYV6ZCq5vqlhrJ2N5hh9R5Y1TriAym24OHTxShUXS7qJEML/AEI26zywzQ3IvxjjnZVVpMmkRLHaZ5re43wHP66bissusd9ZkMnUSbEb4XzuSeu/ZlzWI+By4sImyhBPiCcQ/DvEwf8A7eruCdE+tsZV0bfsu6LhlDKZBup6j+uI5pf4FUtJZe8gXcjYg8vUXFsBoZV6NUhVPY1JJ/8A1tzP+k+GGMrxem/wOxP+ggWifijr0xnEykVKUR2tN6QRi5vqYQwn9YmFaZmfit63fAcsrlm/hAPsiyEOykANedpUAdfKozVbLvLdn2YGzIjy0C8wCqXsZ6C5sQ1kMywK2h1aWju6hv2gIF7fEOYMm4OEexo03sM8SFVzUVqCXEFZAa2x1BSWvexEdcQyGXXUFqUgCbAtJ7wGwJteCR5YsP8AH0rE0qtNgNtYYe6lW1RgOcyDBxTTWxX9TzEcoYACdrk4EnsOlbDcUyUZcsvdKFXBX/KwOI5RxVLMZZ5lmNpJ32i04zir9nliuoMTZjqAN7TffCOSdKTUWhmFQFJn4bz8MTvMmbYy32A9mXAywNv5nFLk1Va7prL6lDE8pBKxa3pi3zVVaEszu5vC72mZIUTAmJ6RigFFGqJWQROr1Mi/nuf6YHVsLZa08ugXSZ336+B/fLAavDEPw936+w/pgdXNknbEVzbX8eUf3wuaLMDPC2BsynneRgmdp2U9BpM//wBA9DceEY0My3MD6/W388NUK3daGTUoGkX3JjeIwKi+DCFOiTYEETsDM4mRY+Fv2cRrcRp9oqsGWo1zpUR67H74mK2tf4ctBggX8OkkDbEqCqIOwETbzm2AniC//Ex8dO+LbL8CaT2kbW03NxfcQsHnh8UqQtK2/wAzYOSximIwRDa2NIPHGjfHKAkWGMLHGlU9MSBxrMaDY2GxsDEinpjGKbiHBmqks1UxvAW3tOKTJUkD6AGM/qvMjwB28MdjVohhpa4O4vhc5dKYLJTBPRQAT6nFo4rqibgTpJKA32gzvI64LQFoN8VfDKlRGPbMQahMKSD9tunti0cQZ/tgt08yGQdsulRR2ydoBaZM2259Mc7x3gdFWUJVKlhITQLeJIgRyG53x0DVWCsUu0WHU/v+eOH4jnWepreCRbbpsPTHVdq0LPYsKNBuzWgpWQbvB1LuT3YOobbCcXtDL9vT1CrRWnHe0iNLADZiLgieVp5xiip5gVACdV+6zBdhcm/UYWyvBa4qqF+FGkMCB0MgTJOAsR9sVf4Hs3xBtYbtEZUkykaiLSQAS3/JhEyAMM5fiDDU1HLpWFRQDMDU0QSDM7XsdxyxLi/Eq1VlhasITPdBnlPKdueEsvnc6Aqw4GvWTAkeX17owViLkZ7suaSZi0UW0he8uiSWXukTFpid4OrzwWt+HytKmaVN9c95dSggESVk2F4BI8cUPGOJ5muwC9qVDE7aOkXFrYFneOZipCHXCNIgdBAm146nGzNmtLouK71ss4WoexDifi7YsJIIIBNyBv59RFfVpoV7hrEhtSHQYHP9R6yfb1d/D2crqjF9QkyASJJ5kyDGLU8WfqR/x/8AXE3ipbWOt9xbgGQapzqUlkFl0DSYiwdu8B4DaTGLjiHFoqMug90CNSkarD4TscIHizmbt4XH9MDfilQiJ98DUi+w1QnxpjV7pSkJnTqqMO8ATeBp5WmcM5HLUan5f8vUZ1p/GCseRvuZn0vgAz2ZNQmFFPzBJPUbxhr/ABGod3I8LYbVUVVi1bstEoD80SBeLmGuCqiJnSTYGRip4xlXFVmLdwuAADP6YuDb/vBTXciWcx5DAfzRBkD1MT6wMDUj+gtEWpws4rqmeioiKQ0k677RiybOE/pX/iD91xL8+3Qew/8AXEllXZmrFu1X51neDbaN8NZSialN9BWSR8UqLSd43xD81edInyGJ/nzEcvC2MnFdhEcv+HKr1WZ1AOqx+W24YAahi+yuUp0Vhd9mY3JHQYrjnjES8HxtgBrnaSAOWGzxRqSH87nJBCWHPr5nFQag56p8p/7wTtPP6n/vEu0wsnGXIQiADB1jABUnBKVTHKEnE4mE9f3/ADxsNz3wPBNRNKoFrwOYgfuMRJxqOf3xosMazEsbjEVbEgDgAKPPCrqIXtHadyoCAc4MiPOcWuUzAqJuCdjBthHjfESg0Ix1m8BdVvf+uBZGuAJ7us/GFEEdJEAkjHQry20S4Zc09JIlRK7SJ9vT6Y5vjnBmUsyglN5taf6HHQq4IDc+eC1qC1FKsJB+h5R++mK4Uq/EdrMjieGZgKTqNgD9edzv+4xbcG4qrPplm5AkAeRAFsJ57gOiC9SmvhLbeQWYwGjmO0hZAZQQCCIMbAzE+HTDSSZHeLOvqUrm0nw54GDHK/jhXKcRDLLNcCCCRIjyw325N7H629sccotHQpJmicbZsYVtNo3gYxFwtjGmN+9iJUYJHIXnl+9sYtP9mx/vjGoCBje+DMPK2N9nz5c/7YBqFxTg9MAqZQs4YgMFFpJF/IWw+23S/n9cDUfUgTh4yaYHEYrGDy2wqBfDVY97wjCkXwZGZIpjRXExbljDiYpBVxogY3jQwbDRHGT6YwnGsEBlsR1+WJFcRjGFs2r+vliS1Bj0T+XX5V9hjPy6/KvsMdf1PYup6PPaVPHEtflj0F+XX5V9hjPy6/KvsMb6ns2r6PPxIjf641bwx6C/Lr8q+wxn5dflX2GN9T2bU9Hn23Ue+Nk+OPQP5dflX2GM/Lr8q+wxvqezano83cX4u1FRpjUdieUeHP7Y49M1FQsx3MmCAZJm3THsE5ZflX2GNHKJ8i/8Ri2HgqCom5WeZOC8YVn7PbpPPx8sdBTaPL7Y+9jKp8q+wxv8uvyr7DAeB4Y0cSjz3xThorpEwRte3tIB9dp88cPmKDUnhu6RykWPn08sevewX5V9hiJyqH9K+wxVQBKSZ5XyOcRmQs2lgCC5NmnqOYB/pflZ0s+ACCQumLAggg/qXaRzx6V/KJ8i/wDEf0xn5VPlX2GJSwE+wKVHnbJvexDLuLix52wVMyuogG49sehfyy/KvsMZ+XX5V9hif1fZRYtHn6QfPEzvvbH37sF+VfYYz8uvyr7DC/T9ja/o+BMwHMbwcQqPeB/fHoD8uvyr7DGfl1+VfYYP1Pf6M8b0efUWSRI64JTokkRETf2O2Pv35dflX2GN9gvyr7DBXxadtg1lXB8BZhvB/niD0gTbfffHoHsF+VfYYzsF+VfYYd/GTNq+jzypxk+Ix6F/Lr8q+wxn5dflX2GJ/U9g1fR56U4if3fHof8ALr8q+wxn5dflX2GN9T2HV9HngsMRt1x6J/Lr8q+wxn5dflX2GN9T2Lqejzrr8vfGdoOv2/rj0V+XX5V9hjPy6/KvsMH6nsGc/9k="/>
          <p:cNvSpPr>
            <a:spLocks noChangeAspect="1" noChangeArrowheads="1"/>
          </p:cNvSpPr>
          <p:nvPr/>
        </p:nvSpPr>
        <p:spPr bwMode="auto">
          <a:xfrm>
            <a:off x="63500" y="-873125"/>
            <a:ext cx="2533650" cy="18002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470" name="AutoShape 14" descr="data:image/jpeg;base64,/9j/4AAQSkZJRgABAQAAAQABAAD/2wCEAAkGBhQSERUTExQVFRUWGB4YFxgYGB4aHBscHBwYGBgcGR0cHCcfFxwjGhwYIC8gJCcpLCwsHB4xNTAqNSYrLCkBCQoKDgwOGg8PGjAkHyQsLCosLCwsLCwsLCwsLCwsLCwsLCwsLCwsLCwsLCwsLCwsLCwsLCwsLCwsLCwsLCwsLP/AABEIAL0BCgMBIgACEQEDEQH/xAAcAAACAgMBAQAAAAAAAAAAAAADBAIFAAEGCAf/xAA/EAACAQIEAwYEBAQGAgEFAAABAhEDIQAEEjEFQVETImFxgZEyUqGxBhRC8CPB0eEVYnKCkvEH0lMWJDNjsv/EABkBAAMBAQEAAAAAAAAAAAAAAAECAwAEBf/EACkRAAICAAYCAgICAwEAAAAAAAABAhEDEhMhMUFRYQQUIqFCUnGBsST/2gAMAwEAAhEDEQA/AFOG5Ki8Fg2uY7s20gbkeB3JAw++Ry7ENoRzygltukExtipPD60o5qqogBlUtU5FTZRETPPrhPImtly3Y0ajrdQzK0QD3TfYc9+uOTI32WuuUWOfylTQ5WktMCoWFQwISIE6tjJ6zhuhVp6UIZKZHx6YTUTAAIEEEsRFxvijzHFcw9mRjExYkXiZ08rfTE8pVqVKmgK1HqADpBB5g38bnfDODrcGbfYOlOk2vU3dqSVUTOoBZkk2Mkc8V1OihbQXZWkfCoG4BgiRJHphypS01iXVnk20TJEkwTy9BHLB81RqvVDJlgoFwWGogjqXO0xy2jDRlQrVjIyCyUNV0eBKsYBHWASADiFHgqxLuwH6YJtFpJNyNjhnidKmxDvFNiBqhp2j4QBYzF8Yc8pHZpSqOkb3Ue5vHtvtiOZoel2C/JLCDtNWkT3WIN7vcHnaJ2viRyNFr/xWm1mY+X3xmWyLqO4tOlaLkuw8pkemGKfC76mqOx6Duj6YXUV8mSsFSy1NdSqWUt3TNT4eti0qcBzXCNM6ahqsw1AEtFiJggGSCRYkWwxmOH5YAs9MddzJjoJknGZThwK7dlSN9IJDHncm8W9fri0cSPVmcQHAxUZo0IAAZMD0vBM74uGIkgNJGE81xJKad0aVJ0oYsTsL9PH74lkUZ0WRHUkRPiP64niS7Giug7UhvCt53P2wORvojyJH2IxvM5IsAA7LBBkReOXlgnZt0Ueu/wBLYlqOh8rBAmP1D/d/WcTGr5j7D+gwrSyFc1GdnpgfpAkx9L4sWyxJ5emGlIyzCdRaskq6iRABWwPU335YWq5vNAmKaESI7wsBv0mcPVdKhiWUabte49N8Cr51UAIV3n5QTgxl6A78if8AieZtNAb3iNuQ388HocWqFgGy7r1MiB74lR4kukGpFIsSArbmOY5xgtHP0yjNr+GCV0nWZ6AxPvh+f4gTa7N5XOl9RNNlAJi4Mgc7G2F/8fpDcOPNT4/0nAKnGSfhp3PwyZttNuh3viAzlVuaxB2C73PPlEdMFQXf/QPFfkYP4go37x8PHr5YLT4vSJI1gDkTsfL1xSUMzrAJkGbyqjrcQARPhiPYnYBmIgXMAib2nzxR4URdaR0a5lSwUMCWEiLj32GxxF+I0h+sHxgx6mIOKEZRZvMty1TtyB39MLhFBlVa4tc3ixtF43jAWFHyZ40jqfzAP61PqOk/a+JJUFu8sna46T9r+WObbJMx7qszA3CDcCRv4cwcaznCnp3bswDtrsbwLkDc+eMsNeQ6r8HR1Mwo3dR5kDEDXXfWp/3DHMtRYEDQCSYPfO/he22+1t8F7BSDIqdpyVXUc5Nmk7/yxnhryDVZftm1P6h74W/xGn1PscUCVQG0sHSR+rfrtHXBRl051WHrH0i2M8JLkGqywNNllrsY7ggeAiQSBc4rqnE1DBtC9obSZYRcKQCe7cbePPF0+VXsB2LCNMBmiFkQCImSMc7VyhUA1nNaAAukRFy1zMkT7YEW1yzSLujksw6AVjpMzJIHK4+ICIvEQL7YNkzTUsWzdMsf0lmgdYNwduuKT/FXIYCrUABggwwvtIZTAI2xLL5d2S1am0xAbLKZ5wCBBkYzrmTMn4LocVUUabNmFDs8MEg2nodhH3GCZrIIgJGd1AyfjpHa+2/UfyxW5fg1WqVPZpT+aQonyVbYYrfh1mq6jSyxpie4HqKWuYkgWIEXt5YGeC7HWbwarEoAWrgAgEToY3uLCDsft0xchlCAQWOkQxsOsgDx6zisp/h1SP4yaiLALVaFXkBqBxZJl0ixf/cZ/ltiOJO1sMk+wYvhetngG0INT/QeflhyvlJUjWyyIkAT4xJthdKS0hopAFhAZm+7HrHL7YnGPbMzaZcAIasNUXYxO+8CY9YxKvnBEN5Yj0JO/OLwL/7R98QpZmn2hQQGABIN99rn97YvFSlshXsSCUqhEw0bSJ+4wwO0MwpPiD/IjFnlMhqi+LzL8IcQdGpeYBgn3I5+OKLAiuQZ2c3S4dVYizAdZX+QwdeDVTbUvqf5aD98O8YyQfT3ux6hpJPu0DFLU/D+mpTqUswJUyQ0eUbiQRbDLDw/Ac0izT8N1js6j9/6MQy/4CrLqIKyTJhmvPM6rTg9biuaQSDS8NSNG/UW+uGU/FmbWIpUnBP6SQ3IbmATNvbG04AzSKjMfgqsBHYTee46LPWdNzvhLNcPqUp1UGSbln1b+ZEfXF3V/FdSpqVqdSmymCrC8+HXAF4zWmxYDzxtFdMGdnMZnKiqO+gYDoxHqIthGvwUbg1E6AEmPcfWcdzToitapSUk/qAhvcc/OcU3EeH9g5UkgxqWLyDyIJsRcG+FeaHZqUjmm4e2qRUk9CI+xB3xA5GvqkBY6A46FmdTDGx2PI+RxOkktB6Geo9fPCrGldM2mjnc5lGIVgpZxYiYMDboTebjEFzdyXV0KiTMiwPOR6YvcyQQATf7Dr++mBUeK09W5O4EAmTvbrOAsV1xYMivkqEzIK9oCezB53g9BbpP1w3Q4gICoyXBJ7snpzE7e2MzOfy9ZYdD1CglTbewtIxVVcvRAJU1FF/1Bto3mDN8VSUuU0I9uGWD16qgr/EKaf0sTtyub9NsJq+qFVgQ3eKMCRPhAthr/AKyqGSshBFtUi3KN74HXyOYCamCtBlWRhY+JsL+eCpQ6aA4s3pBJaLiVaCRtsbbx5ThanlZY6lGrVYh9/EXnxwA5094FFloLRz57Cxnfxw3R4muzos9beY8uWGeaPAocvYppWQQQ0AsB0JiYOAMRN0qTz739sTzXE1ClrMJAHUAz4WsDgQ4l01RyuP6YCtrdDWWtHIqtBTWQ0yTpC6mjfexFiPLfEjk6dIySokXBlp3kwSR7Ypn42tdgiJIaQDEsIAExss2soEHDNNqWg16rlyGgUzZjcA7gyAZPpjklhtui6kug35JqtQmkiiBplBpWOrci37jFpleHikw1MCSO8eQ2gLe/PC4/FCVKelECLsf4ihuhB7kQekbRhVeyMkLUuZP8VTyiNltbbHRHB2/IF9ljWylV9RTNgK1gOwJgTyIfflMYDxHLZyR2daixvKKChEfMHYwd7cumJIDSFMoUVXloqEAqVa8QZbbrzwY5LQwZdB1mXZpJ0yGMXJ2n9jGqMXsg7spaWYzy1E7QsstF7A+AGx6dMdNkqtVtTVFCLNr3A8eW15nGcRYKy1Ze0LTpg6VvzawMe1uWEKvEXAZqidsGJBXWECC0AixM38x54nKKm+DJ5SwzCFgQpmRPdMmPCMV3bAr3ZjwvfxPXEsm1Fpih2bKtn1ayOigsLDfyGERw6rR0/lj3AZKlzJPWTY+VsTlkbqzNvkbfiiUwdZWBY3uPTAc7w6nVYOhKP8AMOnLVPxDyxTNnu8ZYI5OorVEjfkSJufDFqnHZVhU7OYsT8JJsJgbSRcTh1cKaFzJ8k8tWzdG6kMo5ggfR4j0OLjI/wDkLMUSS1Im9zB5CNxI2xXvl1qoqsV2GoIxPtPj4YFxPXR0dmC0EEtBgCREzMnlGLwxs3NAcEjvMh/5A7WO1yzKCusd4EkdQtieX7jDD8byjkAoVLWGqmAL7CZifDHzrO8TrtTRlNTUT3oUwbE8hBvGCUuJVuwFi76phkJi8Tyi3PFXTVio7XN/inKUwFllBBgCmyix6EC0zt44r6n4qyMTqawnbaPM2xTfjTiFAsiGVYUhpdQpmCWIGo2Ez5zhbgdVa/fpUA6CzTG8AxupmCDYHCKSfCG/2Xy/inJxs7kyYA26C+9sSp/iyj+jLO3nP9IwCTqKjL0xFxNUhlN42G1t77X5HFMuSZqhJY/xT/DUw0DncbC3PCTxKCol9V/F9QiESnSvyMmPITHPmMVGZ4gWq6ajd7Tq2E6R0tJNjbfDdQKndUCwuYkz/LClSkjNqKhmiJN7dL7DHNPGvZlFGuBGv+I6MU6YDQQXkrB7x8OflyjBMrxWkAXDWW8QPK5JEC+JvkqZ3pp9vsLHG6rPTRDTXK1CBEGlNQERpkimJ8TJ9cMnGbsT8kJPVFWmStan2jKdSIdVucCenPFfU4LUVaYOYprJhdUofDn4c+gx0VLPGtZ1VIN9CgSPEEnmPD1xrOPSlQV1AwokT3tXlIA9vfDqWW6NlTOaGcUt3+zkiZgXuZYsB0vM8hh5MvNRE0pNRSx7oMW0yTfnf1GLGnkUUyKdMegH8sGpIF2pqOumB/LEn8ldIKwvJU1+HBGQFqZZyVWJtYkEg2IBjlaBhWtVNNmpuyECCxHwlSAYv42xetSQ70lvvYTjVOjSTakqz0Rb432V2gvC8Mq6XDQ7alamVCgqQARB1AruBbEs5w/RTYu1BwIIUAKZkRyvabT74uUKkd0QByjEKuUpsZKKx8VBwPt+g6OxROiECaaaWIER1Ehh5TiQykWDLAsO9i3GSp79mk/6R/TG+wT/AONf+C/0wH8lA0StzCIlFWXLAs9oKrcg7k/qm5HXBuLZ0ZegxAUARppmIuQJ084mcLZTNdoXVSUdhqILMTpb9STb2xvjNAk09NKm8ECpUqIsRsN7iTPlizw2mjXtsJZT8Ro9RUalROowCKagwYgwQZw/xpqVGmzdjTL/AKB2IN5HyraN7kYsBSVJCKieKqB9sEoKVu9QBSYEhRfoOv8AbE8/5bBSaXJTcIzVWuy92VuCDTCqogbSLc9ueLfOVypUU4dxu9tK8hA6+J2xmaZ6qHSezpBmBaQQ4A5cyOcz6Yr85mEoU9SMHURKjvE7CfAX+o8Ri0V5F4Q1Uq7MWZ2soPxMWOyoovqbYczgtLgObcgvlqyLEwQCQb2EEn1OFcvVepoNNlo1U72xiCAAFi6ne4N8O1eKZ2ncZmROlg1RhpNza9/K5w7yTWVMTfkZ/wAMqoAoo1VA6o33i+Bdi43Vh5qf6Ycy3Gs26xTzcvvBAYR4yZ9eWB1PxbxBAWLIL7HQRP8Aqge8Yi/jx/sPnfgqMyr1GKKCBdZNOb7zMgwdu7/bGf8A05TVAquabstwuor/ALlaR9Ri3PEvzKTXRNSsHTs6akk3uxVL7yBO+AMBTJqP3nN4AOq0QAok2GDkpUmbkDkOG06BIDqahFgTAEjcDoTvExtgfE8qzAa6S1SGiEJ6b8pjbBqecVpbVoIIHeHZyTZR3gJF9ufLfDNTgwdkZi8qS29rwIjkLbcpN8NSRjmkzRFQwKtJlBQoNJ0qN2IPjJJJO2LKtmKKozMSpYBmhoZ7xvEX26YPn8vTqu6moWb4X1b/AOkFgRH+mMDahRgK1kRdMaiATPOTe3LbCZG3wDgjT4zlWdCMtULwApUqxANhuvdwzxHK5NFNWoa+pnixVxcTaRAiPAXEYjkmHaBv4saITWQQoO7TM3AAHr1xYZ7MSO5ML03M+Ex/1i9U7MiiXg9JkPZVnIPKFDqCdRLCb4saT/lqTValR60SVLQWvAgX8JPrgdLMVDWhUIRVF2AEk9DzI3tP2wr+IKNZtMK/ZjZu8Ax3BLC23hGJ+TcLYlls/VrE9lTDShbVNgT1mAedvPA8u2ZZZCo8k9ByED4rd44zhXG6blaahgZ70cuhbzg7Ym66KpcFnLMFg2AWLuALQNrgGcc6pbOIy3V2P08pUZAQCLAkgiNpsW3HpiS1SAVbT3TcuOZXUJK7WjkPrjKgV10q5Aa0wb/URhNMuzJrEUlAUhtNN2db6SwLSBYQInbDYSUnSDLYJkaBor31BB+EowMiAQBPhEeeK+lxBRmGTvDRYaokCOcGGk+Hthqg794uBIZkFiLgxJUW20jrip4xl9VVKhKiTp7sgsBaSAeWLaacWJJ1wX5rL1xnbr1GA5Q/wiQBIIAn0HM+PX1xIsFpglJkmZIERqJPhta/PHOvjWrspnCah1GB1+XnibOgIBQgsCZDCPC39CcSrZcrDDY7GPv15+xtiEsNxHW4Gm5HrgpacaUCJ9cDPUbHEmhmySnEu0P7OBnGoOFsWyvqinaKAqEExDaSCRDEGbE89pOMzORFdCqzR0ldNlhuZgga7dDFziWTRgZqMVHIJYGxAJne31E4azGbZFmmrvtYGJ6xFltPj5Y9eVvb9kVQZIpqA7aiBzuf9xjfwwijmrV7RyvZKLK1z0iIhTzvt44r3eszHUjAkWSCQARcAr5X5XxZ8IzFNKjFqel1VTTVySR8Wo6YuRAgx5X2yglEzdjblhJpinI2Q2v0k/Dbyxz54JmG7QOiqHLGVqBiCYPW4kXm/lh7NVqVcsaQ1PZnfQJ8iWMTEdd7eBuFcPamYFFgDJ7SV5zpEA7TE35+EYC/IWSsDw3hzUzTlqgamLFQIgGe9uefIYvKHEqQka0ZrzIAj5i0gHePpiGT4QysWeu5HyKAqiN53J+mEP8AFQS0OhUmRLd7YaZJ+IapPLfnGDQyXQfiOcmnKt2KMSjOCAWnlEW2Np8xhOlURKDClULsyspdhqOqAB8IJW56RY84BXXt3B7lCqZ1lQdUwIkAj4th64tOFZBaCO+nRLF9M2WJjnGq5jz8sK21sPwBySPl6U1mNV2iEBm94EkWgGb/APe6OZqMriqB37SAJC8wIN+m/U3xHNZlqkLVUqkkkGINjZoY6vXn6YlWzSqhbuQiEqvJiBZYFzNhA/vimShMwduJ/wAXSKLOURSJIFjMAX/yjx+5I/4iAcI9NqRYTJI22J9MB4fxUVKigO2ogSugBYUSQNSkgb85wpxLO1UcSO1XSx0hA3MaQwgHSRyubY1GJZ6gKtQulaJiRpBEAAC3PY7nnEDC35E1QveUw4DhppkibxGreIvhgprQsKVJXlSrIj7Xme7blbzwHsKlOHZgyFpPZh9XXZlUbwN+eKUIWQzqulam6w2rQgjQSs7gbjYbdcS4Nw7Lgk10r1V0wAhgBpkkt2isbQOlzjdD8RUWcTqHM6kgdd7xO2KjMaFYtTrs7M09mrhdN5MQbKBO4+uEV3sNsX/GMrkuwqGguYWqB3RUqFUJJCwWLEc9pxVfhs1arxUqVKaaZ7z7kGBo1AgqRedsdFwTNZd6jhiv/wCMFaRJ77AAEiejTzm88scjX4I5qMazqFEklVYxImJMKAF5cpG94Le9My34OobhzAQhltg7GTvNxGnaRthTM8MzBRl105OxgqVPUELY+OKDL8Jqupem1MgbnVA5G3cvbGqFOoYiqAZvepbrsgBPhjJJ7pgsvTlc4FC6cvUgAXSSYjcwJPng3FKrtRek2XVQVhIbVBA2AgRYctgMUa8IrMw1tUKqBdVaozCxFjEAjnMg8r4uMlUp0ywqdqRPcBogFbtAF5YiQL9MK3SG7EdelFk7selhJMThbPZfUqKp03kx5jp19MMGmjwJZY+Huzc2loiMSzvBVqVEJqAhDI6T6G/K84EpxUaszVjLCacib1JEnkG+0AYBXB7FJlrMTLX2O/enmRAnlhh6SaAhcW536EXt44HmcmWprTXQyqum41HYAXDBl8euAsWHFhpk8zUOtVt8MxF+ex5C22GK7BRAGw/6n7+uAONVQMAshSLjb35emJUq/K3oB+7dMcmNJN7FYg0cxYST4WGI6D0PtiWt7zy9jiLVD1xz3FGbMKEcjiMHpjZbGpwmaHhiWKUs5RbuLUBIIFiZmZgGNicMCzSU3iSIvG23ntjhsqWpMANVGqJv+ho+07cx5YdzPEK1XswDDgmyz3jFtQ/Sd77eWPXZNS2OpzOdFOSlJmLbkb+ZkqTHKJwotBB39FR2YbkRpE7AQCP7+OOZy3EqtMsGZ0qJJZWNid5Kk3w5S/FpmDTufTz5YSSb2ApIuFVBYUygmSFBE+Yjz26nrgtfO0qaPXLVabq0BSpKsWP6dRjrcAYLRzRMMDYjnt/Y4x8qlaRUZwPl1EDwsCJ8CcCC7sdhDn1q0VDsjgiSZgG8XG9piOvjGEKeWysGY7ovEhecXPP32wOlQytOoUD1mBaCoeFJHxCykv5TiwyuYQMxpPbYKPodO0+OLLfgSwOT0U5NGmSYnUxMlTeQDFpjvAeuN1/4hBqKLCw5DyE2P9sHpZFqrkqg1bs5selzueeNZrglWmxZimnYd+5mP06eV+uI4kJPeLMnfIJ0B7wYhuv8sHDeMen98V9WoQSIDRzkgTz5YlQzla8LSjcySfAbrzP7ticfjyfJRSSQ8Ksi5v4HA+xPbTrcWlhqI8ogiL+Y3sN8Lvn6hiaSW3KkdfFRywLO5VK7F2yhqxcsWIKyBaVnpMzzGLYOCsOdy3Qk22tizOV1RMMRzKITa8zpwUIZnu/8Y+0Y5p+HZdfiy9VPKs45TuwwajwZKvdy+Yai42FWvZ97LBifX749L/zf1o56xf7F3Vpsb9oy/wCkkfz+0Ydofh7MMuoszdNTXA/3dccv+F6DVHDVc81GHI0qdTnSSJAcxEgxY7Y+z8MrZbQoWurPYaq0Sb37o0gkiYjE8WGF/BftjQc/5M+ccO/D+eqF1SlUVoIV6lOmiqZsdQ+K3Trjs8j+EarUzRzNYHUJbRTO1hGs92ZBO07Wx3AYHa4+mBUyrCQGFyLgrsY2YbePPHPprsfOzhMv/wCODQVUoVZpqZ0uLnnOoc/TlgPGOH1ssjPTQhzAlDqm45E39PDHeV8oGEHaQdyNjIupwvmsshUioqMvPWAR6zgOCCps+TcR4xVBC1GqAHk0qTa8zF/DCq55ByIP+b++Ow4lVyVPuCoKbye7TqEU4mRqRyUB8dPlji+P5hu0PY0adQAkEqDqIAEfC0NzuFJtviMvjtbsqsRBjmjyNvDAXzNt2v8Avbpiry/EKROk6qL/AOb4Z8xEeoOLEqws0ecf0sR4jEnGuR81klzLDnIwSnnJMMsE7dMBpU/T9/fEm6GTiUqMrHu2I3Ntr/8AWMbQxuokbEWJwsapGxOJKQRJAxPMHL4CGheVdh4T9xiJVxuAfocEp09VpE8p5+E42VKi+3uP7Y21AaYND4YlOMaoD+lh47j+uN6F+dP+QxN4d8GVHNZjhn5wKxZUUExpuSRZpJO3+218So8Cek6xVZkvcRqA+WYuD5DAKWbrOAaeWM/MdUTtI+ECfE4vkzWqmO92bj5YaZ676T6+mPVxGktiKj2ytbgtF2aULsbElpba30xTZ/J9lUAoo6su7OwA/wBsxi+TJDu6mc6SSAXJAJsT7YnmMijqQQBNtUAn6g451ib77mcbRUcL40dUORz7oiP+XU46LWsrpaTytYjoeuOFzuT7KoQsmD5+RMWFsdDwjiAZArQGm0be+wP9sUay7xEjLpjtbhzl2qUHFNmEOumSfEkm/oPfAlq1m0saKOPlqI/I7gDcEdY9cOJVPKzDb+hwzXc1FkEiNxeQfHw/764osS42imVFHxTI5pquumlNViInRzJkXH88AbtqlTTW0MqSLw5uZABEnbqZwTO8S/LqFK9pUN9R6TYbTMDraeeHKWSbdiuo3a/M9PAbemLwbcbZJpWRAjDAECOZuf5D2+5xiZQyJKkYm2VY3sfXGHsGO8Qo5n/s+gk+mJ5jLlXZx2MPCKHN5UQQBG2mfp0jG6U0++0C+kT5iTv5f8TjWeySZhVFQmA890TJCvv0ExhWGyFShRcEO1NaiiQEqExBiWAI27ovHPwwtm8lRpIGp6g1t27vtERPj6HDFDhVDLDVTUF4gFmm1pO/2GA1OEpmKgknUd2m0cyZmLXtgJ+TNdohU47Q0inWRG5gmlFO5MaYWQfGPXDeTFFl/gVHpiZ7jdoo/wBp1QPQY3muDVSQop9qNg9JlYRsJUNqX1nFXV4DTO5C1FYDQoIYETGrkP746UlRBt2djwHjGYpGRXWpG2kEDnIdQxH2x1NH8fPEPTG26Hn5NP3x8hajXpkDtTtZao1GBuQT3h0kRg9L8S1UH8Smx8aZ1jeNm721/iGA0jWz6mfxOUSkAp1hY1Fid4kxIB82k4+ffi38Z5hq5TtCacC0xO83HLw2wfjXEc06DsaApgiA9UjUQLkpTmfXvY5in+Ga1aXarDfO5BB6adMyPtgYc4RdsaUZPghW4oxssIP8tz7/ANMdF+H8qy0FJ/WW/VJ3MDTEyTPXzG2IZLhNOnEgM0eMT5C59beGH2Vj+kKBEEgCI2hVsIwPkfKWIsqGwsLLuzM9wtKlMGoBr5XIYSefQR1++IalVUQGdK6bXwenSQ/ES/STA9hg61QLKALcoH2x57i5cnRdCCkn4VP3/wCsbNBvkYekD3OHfzbWvv8Avpg35v8AvGBooGYq2oH9XPyOCxYHlyw1nnOkMDIkTYczG4xXa5gH74EsNLYKkGFYqQQYjFm+ZjdQwN8VWXpyfDDlcwbYWMWkNYKtlxuoi/w/0/pgEjp9MFq1eRJ2wsah6YjKNcGaTAnNE2Ls3qcR1+GIaYxvbbBzEifaH/rEGH73xqg7TpYCdzGw6C+5wXXM+G/rgUzFB+Jap06eoF9Tetvh++EOGZvVyMILnePGMdJnuHpUBLJqIFosfIdfXHLig9Myf4Y3E7npzm5gbY6sNpxojJUzrVqa1Dg79PrhijXMyPiG4n4hil4FmJGmVEj4RyPL3xZq8Hb98xhLySspF2VX4hzS1G1BdVNQQADpm1yDHX7YazXG1VQVBqHopvEXP764s8rlqYbSUTSwtbny29RgdPiWXy2YhKZWpzIUAGRcXPtbHoQmqpE5RfLZlDtHXUlJ2HgOeCvkMwynTRcHlJVfucPtxGqlRn1dqkAHwBupgfCd/rh9uMUti2rvW0gjp1INjh5Cqitp8FrlaYKoIBkM3PltMgX+mCZb8PPTVkU04syrrck9ZkAeV8OPx2nYhSY2Mj++Fav4phiFpSV/zDn5kYTKNmBcOyWWVyapZqgswYd0egJJ9beGG+Imm6t2uhEA7pQAPbmSV7ogREYrKlRatTtXQIVOkGQQTy6xIG08sCeo5LdqNLBiUYSdQIibzeCQQcTfNDryM06tJXXQyUAwBKgKrN8pbSoJG8W9TtieYroQezpI6kjtHKkEkmIUr3w0m55XscUj5LUxc6HLWbWCpYCbQdQUeWLzK8dZaIp6KdMARNMXA6gmQTzvjUkg9hMnwjuRXp01iw0kzpkxrab25n6YEM+EIbLdmlMGNTAjVuDpsWaDF4jx6VWa42p+N9Wi9x3R0JE6S3mY8MCqcUNiDLOO60Bj6EsAvLlgWzbFxmOKu+53Ebd4/ePIYGlNjuNI6nfCfA+KFgQzAmSZOnXEkXAmFBtvbyvi5c2k39bYVxb5CpLoHTUbKPXEly4O/wB8QFQf2GJmoJwVE1khlxiASDGN64OMavH7++GoFkhAF7Ae2ElzqEwrgnwFvfY4q+PZ4OUj4RqmTAJkR+zhBWjc+UYnKVcAs6wKWIksOUDYgjYj6yIwn+TaSOh3xX0OJ2APp1xZPn0ULeAyg7Hla+A2pDJjIpx5YypSESD9d8IVM8GjvCOl8L5jOEiF26f1wrlFIYYzNXkDP728cYK46fbCSH/NAm/P2wx+XTqv1xzuLkNYLtMbU+2IriYGJCBJxu0YiG8MZznBCYThbOZTtIjSDfvFAx8hO2GGAxGtWYKdAl+Qi0+p6YqsqM0uyiy9I06sElTvBCyfGF2Hvi+KTe3998cXXqsKzO/xEkm0X3iOWLPhGfh2gWIvcz7k9cVnHYimkdGtxHP+eI8T4UcyquhVai2YnqLj67HxwNTBw7lq2hgT8LWb+R9MNhT6KcoVyWWrQ7kU9KhQSGmAOZ0gk4S/xQVCdDEr5RPl4bf0wl+JWIrsk6abb7rMW0zJj0jfxxTtnFp1FFNdr89juLk++L5ne5LZHWcOpJHZlRHIR6kHr1wtX4P2eYV6ZCq5vqlhrJ2N5hh9R5Y1TriAym24OHTxShUXS7qJEML/AEI26zywzQ3IvxjjnZVVpMmkRLHaZ5re43wHP66bissusd9ZkMnUSbEb4XzuSeu/ZlzWI+By4sImyhBPiCcQ/DvEwf8A7eruCdE+tsZV0bfsu6LhlDKZBup6j+uI5pf4FUtJZe8gXcjYg8vUXFsBoZV6NUhVPY1JJ/8A1tzP+k+GGMrxem/wOxP+ggWifijr0xnEykVKUR2tN6QRi5vqYQwn9YmFaZmfit63fAcsrlm/hAPsiyEOykANedpUAdfKozVbLvLdn2YGzIjy0C8wCqXsZ6C5sQ1kMywK2h1aWju6hv2gIF7fEOYMm4OEexo03sM8SFVzUVqCXEFZAa2x1BSWvexEdcQyGXXUFqUgCbAtJ7wGwJteCR5YsP8AH0rE0qtNgNtYYe6lW1RgOcyDBxTTWxX9TzEcoYACdrk4EnsOlbDcUyUZcsvdKFXBX/KwOI5RxVLMZZ5lmNpJ32i04zir9nliuoMTZjqAN7TffCOSdKTUWhmFQFJn4bz8MTvMmbYy32A9mXAywNv5nFLk1Va7prL6lDE8pBKxa3pi3zVVaEszu5vC72mZIUTAmJ6RigFFGqJWQROr1Mi/nuf6YHVsLZa08ugXSZ336+B/fLAavDEPw936+w/pgdXNknbEVzbX8eUf3wuaLMDPC2BsynneRgmdp2U9BpM//wBA9DceEY0My3MD6/W388NUK3daGTUoGkX3JjeIwKi+DCFOiTYEETsDM4mRY+Fv2cRrcRp9oqsGWo1zpUR67H74mK2tf4ctBggX8OkkDbEqCqIOwETbzm2AniC//Ex8dO+LbL8CaT2kbW03NxfcQsHnh8UqQtK2/wAzYOSximIwRDa2NIPHGjfHKAkWGMLHGlU9MSBxrMaDY2GxsDEinpjGKbiHBmqks1UxvAW3tOKTJUkD6AGM/qvMjwB28MdjVohhpa4O4vhc5dKYLJTBPRQAT6nFo4rqibgTpJKA32gzvI64LQFoN8VfDKlRGPbMQahMKSD9tunti0cQZ/tgt08yGQdsulRR2ydoBaZM2259Mc7x3gdFWUJVKlhITQLeJIgRyG53x0DVWCsUu0WHU/v+eOH4jnWepreCRbbpsPTHVdq0LPYsKNBuzWgpWQbvB1LuT3YOobbCcXtDL9vT1CrRWnHe0iNLADZiLgieVp5xiip5gVACdV+6zBdhcm/UYWyvBa4qqF+FGkMCB0MgTJOAsR9sVf4Hs3xBtYbtEZUkykaiLSQAS3/JhEyAMM5fiDDU1HLpWFRQDMDU0QSDM7XsdxyxLi/Eq1VlhasITPdBnlPKdueEsvnc6Aqw4GvWTAkeX17owViLkZ7suaSZi0UW0he8uiSWXukTFpid4OrzwWt+HytKmaVN9c95dSggESVk2F4BI8cUPGOJ5muwC9qVDE7aOkXFrYFneOZipCHXCNIgdBAm146nGzNmtLouK71ss4WoexDifi7YsJIIIBNyBv59RFfVpoV7hrEhtSHQYHP9R6yfb1d/D2crqjF9QkyASJJ5kyDGLU8WfqR/x/8AXE3ipbWOt9xbgGQapzqUlkFl0DSYiwdu8B4DaTGLjiHFoqMug90CNSkarD4TscIHizmbt4XH9MDfilQiJ98DUi+w1QnxpjV7pSkJnTqqMO8ATeBp5WmcM5HLUan5f8vUZ1p/GCseRvuZn0vgAz2ZNQmFFPzBJPUbxhr/ABGod3I8LYbVUVVi1bstEoD80SBeLmGuCqiJnSTYGRip4xlXFVmLdwuAADP6YuDb/vBTXciWcx5DAfzRBkD1MT6wMDUj+gtEWpws4rqmeioiKQ0k677RiybOE/pX/iD91xL8+3Qew/8AXEllXZmrFu1X51neDbaN8NZSialN9BWSR8UqLSd43xD81edInyGJ/nzEcvC2MnFdhEcv+HKr1WZ1AOqx+W24YAahi+yuUp0Vhd9mY3JHQYrjnjES8HxtgBrnaSAOWGzxRqSH87nJBCWHPr5nFQag56p8p/7wTtPP6n/vEu0wsnGXIQiADB1jABUnBKVTHKEnE4mE9f3/ADxsNz3wPBNRNKoFrwOYgfuMRJxqOf3xosMazEsbjEVbEgDgAKPPCrqIXtHadyoCAc4MiPOcWuUzAqJuCdjBthHjfESg0Ix1m8BdVvf+uBZGuAJ7us/GFEEdJEAkjHQry20S4Zc09JIlRK7SJ9vT6Y5vjnBmUsyglN5taf6HHQq4IDc+eC1qC1FKsJB+h5R++mK4Uq/EdrMjieGZgKTqNgD9edzv+4xbcG4qrPplm5AkAeRAFsJ57gOiC9SmvhLbeQWYwGjmO0hZAZQQCCIMbAzE+HTDSSZHeLOvqUrm0nw54GDHK/jhXKcRDLLNcCCCRIjyw325N7H629sccotHQpJmicbZsYVtNo3gYxFwtjGmN+9iJUYJHIXnl+9sYtP9mx/vjGoCBje+DMPK2N9nz5c/7YBqFxTg9MAqZQs4YgMFFpJF/IWw+23S/n9cDUfUgTh4yaYHEYrGDy2wqBfDVY97wjCkXwZGZIpjRXExbljDiYpBVxogY3jQwbDRHGT6YwnGsEBlsR1+WJFcRjGFs2r+vliS1Bj0T+XX5V9hjPy6/KvsMdf1PYup6PPaVPHEtflj0F+XX5V9hjPy6/KvsMb6ns2r6PPxIjf641bwx6C/Lr8q+wxn5dflX2GN9T2bU9Hn23Ue+Nk+OPQP5dflX2GM/Lr8q+wxvqezano83cX4u1FRpjUdieUeHP7Y49M1FQsx3MmCAZJm3THsE5ZflX2GNHKJ8i/8Ri2HgqCom5WeZOC8YVn7PbpPPx8sdBTaPL7Y+9jKp8q+wxv8uvyr7DAeB4Y0cSjz3xThorpEwRte3tIB9dp88cPmKDUnhu6RykWPn08sevewX5V9hiJyqH9K+wxVQBKSZ5XyOcRmQs2lgCC5NmnqOYB/pflZ0s+ACCQumLAggg/qXaRzx6V/KJ8i/wDEf0xn5VPlX2GJSwE+wKVHnbJvexDLuLix52wVMyuogG49sehfyy/KvsMZ+XX5V9hif1fZRYtHn6QfPEzvvbH37sF+VfYYz8uvyr7DC/T9ja/o+BMwHMbwcQqPeB/fHoD8uvyr7DGfl1+VfYYP1Pf6M8b0efUWSRI64JTokkRETf2O2Pv35dflX2GN9gvyr7DBXxadtg1lXB8BZhvB/niD0gTbfffHoHsF+VfYYzsF+VfYYd/GTNq+jzypxk+Ix6F/Lr8q+wxn5dflX2GJ/U9g1fR56U4if3fHof8ALr8q+wxn5dflX2GN9T2HV9HngsMRt1x6J/Lr8q+wxn5dflX2GN9T2Lqejzrr8vfGdoOv2/rj0V+XX5V9hjPy6/KvsMH6nsGc/9k="/>
          <p:cNvSpPr>
            <a:spLocks noChangeAspect="1" noChangeArrowheads="1"/>
          </p:cNvSpPr>
          <p:nvPr/>
        </p:nvSpPr>
        <p:spPr bwMode="auto">
          <a:xfrm>
            <a:off x="63500" y="-873125"/>
            <a:ext cx="2533650" cy="18002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395536" y="5943600"/>
            <a:ext cx="8496944" cy="65375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smtClean="0"/>
              <a:t>Complete ICT environment </a:t>
            </a:r>
            <a:r>
              <a:rPr lang="en-GB" sz="2800" dirty="0" smtClean="0"/>
              <a:t>for research</a:t>
            </a:r>
            <a:endParaRPr lang="en-GB" sz="2800" dirty="0"/>
          </a:p>
        </p:txBody>
      </p:sp>
      <p:sp>
        <p:nvSpPr>
          <p:cNvPr id="20" name="Rectangle 19"/>
          <p:cNvSpPr/>
          <p:nvPr/>
        </p:nvSpPr>
        <p:spPr>
          <a:xfrm>
            <a:off x="467544" y="1425352"/>
            <a:ext cx="8064896" cy="47964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smtClean="0"/>
              <a:t>Complete </a:t>
            </a:r>
            <a:r>
              <a:rPr lang="en-GB" sz="2100" dirty="0" smtClean="0"/>
              <a:t>cohort of researchers, </a:t>
            </a:r>
            <a:r>
              <a:rPr lang="en-GB" sz="2100" smtClean="0"/>
              <a:t>research managers</a:t>
            </a:r>
            <a:r>
              <a:rPr lang="en-GB" sz="2100" dirty="0" smtClean="0"/>
              <a:t>, innovators</a:t>
            </a:r>
            <a:r>
              <a:rPr lang="en-GB" sz="2100" smtClean="0"/>
              <a:t>, media</a:t>
            </a:r>
            <a:endParaRPr lang="en-GB" sz="2100" dirty="0"/>
          </a:p>
        </p:txBody>
      </p:sp>
      <p:sp>
        <p:nvSpPr>
          <p:cNvPr id="24" name="Rectangle 23"/>
          <p:cNvSpPr/>
          <p:nvPr/>
        </p:nvSpPr>
        <p:spPr>
          <a:xfrm>
            <a:off x="1987550" y="2837766"/>
            <a:ext cx="3736578" cy="89603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smtClean="0">
                <a:solidFill>
                  <a:schemeClr val="bg1"/>
                </a:solidFill>
              </a:rPr>
              <a:t>Processing Model</a:t>
            </a:r>
            <a:endParaRPr lang="en-GB" sz="3600" dirty="0">
              <a:solidFill>
                <a:schemeClr val="bg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67544" y="1951856"/>
            <a:ext cx="3528392" cy="79134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smtClean="0">
                <a:solidFill>
                  <a:schemeClr val="bg1"/>
                </a:solidFill>
              </a:rPr>
              <a:t>User Model</a:t>
            </a:r>
            <a:endParaRPr lang="en-GB" sz="3600" dirty="0">
              <a:solidFill>
                <a:schemeClr val="bg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707904" y="3789040"/>
            <a:ext cx="3456384" cy="936104"/>
          </a:xfrm>
          <a:prstGeom prst="rect">
            <a:avLst/>
          </a:prstGeom>
          <a:solidFill>
            <a:srgbClr val="D6009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smtClean="0">
                <a:solidFill>
                  <a:schemeClr val="bg1"/>
                </a:solidFill>
              </a:rPr>
              <a:t>Data Model</a:t>
            </a:r>
            <a:endParaRPr lang="en-GB" sz="3600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436096" y="4869160"/>
            <a:ext cx="3456058" cy="9982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smtClean="0">
                <a:solidFill>
                  <a:schemeClr val="bg1"/>
                </a:solidFill>
              </a:rPr>
              <a:t>Resource Model</a:t>
            </a:r>
            <a:endParaRPr lang="en-GB" sz="3600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996262" y="2020778"/>
            <a:ext cx="45361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 smtClean="0">
                <a:solidFill>
                  <a:schemeClr val="accent1">
                    <a:lumMod val="75000"/>
                  </a:schemeClr>
                </a:solidFill>
              </a:rPr>
              <a:t>interaction with data, processing, persons</a:t>
            </a:r>
            <a:endParaRPr lang="en-GB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24128" y="2819400"/>
            <a:ext cx="31680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0000"/>
                </a:solidFill>
              </a:rPr>
              <a:t>providing what the user requires</a:t>
            </a:r>
            <a:endParaRPr lang="en-GB" sz="2000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43608" y="4077072"/>
            <a:ext cx="24654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 smtClean="0">
                <a:solidFill>
                  <a:srgbClr val="D60093"/>
                </a:solidFill>
              </a:rPr>
              <a:t>representing research</a:t>
            </a:r>
            <a:endParaRPr lang="en-GB" sz="2000" dirty="0">
              <a:solidFill>
                <a:srgbClr val="D60093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408376" y="5269270"/>
            <a:ext cx="18951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 smtClean="0">
                <a:solidFill>
                  <a:schemeClr val="accent6">
                    <a:lumMod val="75000"/>
                  </a:schemeClr>
                </a:solidFill>
              </a:rPr>
              <a:t>representing ICT</a:t>
            </a:r>
            <a:endParaRPr lang="en-GB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016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6600" dirty="0" smtClean="0"/>
          </a:p>
          <a:p>
            <a:pPr marL="0" indent="0" algn="ctr">
              <a:buNone/>
            </a:pPr>
            <a:r>
              <a:rPr lang="en-US" sz="6600" dirty="0" smtClean="0"/>
              <a:t>What’s EPOS</a:t>
            </a:r>
            <a:endParaRPr lang="en-US" sz="66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277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129" name="Group 3"/>
          <p:cNvGrpSpPr>
            <a:grpSpLocks/>
          </p:cNvGrpSpPr>
          <p:nvPr/>
        </p:nvGrpSpPr>
        <p:grpSpPr bwMode="auto">
          <a:xfrm>
            <a:off x="587375" y="1268413"/>
            <a:ext cx="8556625" cy="5230812"/>
            <a:chOff x="518672" y="1268700"/>
            <a:chExt cx="8557077" cy="5230774"/>
          </a:xfrm>
        </p:grpSpPr>
        <p:sp>
          <p:nvSpPr>
            <p:cNvPr id="48131" name="Shape 146"/>
            <p:cNvSpPr>
              <a:spLocks noChangeArrowheads="1"/>
            </p:cNvSpPr>
            <p:nvPr/>
          </p:nvSpPr>
          <p:spPr bwMode="auto">
            <a:xfrm>
              <a:off x="552657" y="1784023"/>
              <a:ext cx="6221099" cy="836400"/>
            </a:xfrm>
            <a:prstGeom prst="roundRect">
              <a:avLst>
                <a:gd name="adj" fmla="val 16667"/>
              </a:avLst>
            </a:prstGeom>
            <a:solidFill>
              <a:srgbClr val="FFF2CC"/>
            </a:solidFill>
            <a:ln w="76200">
              <a:solidFill>
                <a:srgbClr val="F1C232"/>
              </a:solidFill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pPr algn="ctr"/>
              <a:r>
                <a:rPr lang="en-US" sz="2400" dirty="0"/>
                <a:t>Discovery (DC) and (CKAN, </a:t>
              </a:r>
              <a:r>
                <a:rPr lang="en-US" sz="2400" dirty="0" err="1"/>
                <a:t>eGMS</a:t>
              </a:r>
              <a:r>
                <a:rPr lang="en-US" sz="2400" dirty="0"/>
                <a:t>)</a:t>
              </a:r>
            </a:p>
          </p:txBody>
        </p:sp>
        <p:sp>
          <p:nvSpPr>
            <p:cNvPr id="48132" name="Shape 147"/>
            <p:cNvSpPr>
              <a:spLocks noChangeArrowheads="1"/>
            </p:cNvSpPr>
            <p:nvPr/>
          </p:nvSpPr>
          <p:spPr bwMode="auto">
            <a:xfrm>
              <a:off x="571075" y="3281000"/>
              <a:ext cx="6202500" cy="828900"/>
            </a:xfrm>
            <a:prstGeom prst="roundRect">
              <a:avLst>
                <a:gd name="adj" fmla="val 16667"/>
              </a:avLst>
            </a:prstGeom>
            <a:solidFill>
              <a:srgbClr val="FFF2CC"/>
            </a:solidFill>
            <a:ln w="76200">
              <a:solidFill>
                <a:srgbClr val="F1C232"/>
              </a:solidFill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pPr algn="ctr"/>
              <a:r>
                <a:rPr lang="en-US" sz="2400" dirty="0"/>
                <a:t>Contextual (CERIF metadata model)</a:t>
              </a:r>
            </a:p>
          </p:txBody>
        </p:sp>
        <p:sp>
          <p:nvSpPr>
            <p:cNvPr id="48133" name="Shape 148"/>
            <p:cNvSpPr>
              <a:spLocks noChangeArrowheads="1"/>
            </p:cNvSpPr>
            <p:nvPr/>
          </p:nvSpPr>
          <p:spPr bwMode="auto">
            <a:xfrm>
              <a:off x="552657" y="4728841"/>
              <a:ext cx="6221099" cy="928500"/>
            </a:xfrm>
            <a:prstGeom prst="roundRect">
              <a:avLst>
                <a:gd name="adj" fmla="val 16667"/>
              </a:avLst>
            </a:prstGeom>
            <a:solidFill>
              <a:srgbClr val="FFF2CC"/>
            </a:solidFill>
            <a:ln w="76200">
              <a:solidFill>
                <a:srgbClr val="F1C232"/>
              </a:solidFill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pPr algn="ctr"/>
              <a:r>
                <a:rPr lang="en-US" sz="2400"/>
                <a:t>Detailed (community specific)</a:t>
              </a:r>
            </a:p>
          </p:txBody>
        </p:sp>
        <p:sp>
          <p:nvSpPr>
            <p:cNvPr id="48134" name="Shape 149"/>
            <p:cNvSpPr>
              <a:spLocks noChangeArrowheads="1"/>
            </p:cNvSpPr>
            <p:nvPr/>
          </p:nvSpPr>
          <p:spPr bwMode="auto">
            <a:xfrm rot="-5396496">
              <a:off x="-29578" y="2369391"/>
              <a:ext cx="1766100" cy="669600"/>
            </a:xfrm>
            <a:prstGeom prst="rightArrow">
              <a:avLst>
                <a:gd name="adj1" fmla="val 50000"/>
                <a:gd name="adj2" fmla="val 50003"/>
              </a:avLst>
            </a:prstGeom>
            <a:solidFill>
              <a:srgbClr val="CFE2F3"/>
            </a:solidFill>
            <a:ln w="76200">
              <a:solidFill>
                <a:srgbClr val="A4C2F4"/>
              </a:solidFill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pPr algn="ctr"/>
              <a:r>
                <a:rPr lang="en-US" sz="2400">
                  <a:solidFill>
                    <a:srgbClr val="1155CC"/>
                  </a:solidFill>
                </a:rPr>
                <a:t>Generate</a:t>
              </a:r>
            </a:p>
          </p:txBody>
        </p:sp>
        <p:sp>
          <p:nvSpPr>
            <p:cNvPr id="48135" name="Shape 150"/>
            <p:cNvSpPr>
              <a:spLocks noChangeArrowheads="1"/>
            </p:cNvSpPr>
            <p:nvPr/>
          </p:nvSpPr>
          <p:spPr bwMode="auto">
            <a:xfrm rot="5401096">
              <a:off x="-86727" y="4325837"/>
              <a:ext cx="1880400" cy="669600"/>
            </a:xfrm>
            <a:prstGeom prst="rightArrow">
              <a:avLst>
                <a:gd name="adj1" fmla="val 50000"/>
                <a:gd name="adj2" fmla="val 50002"/>
              </a:avLst>
            </a:prstGeom>
            <a:solidFill>
              <a:srgbClr val="CFE2F3"/>
            </a:solidFill>
            <a:ln w="76200">
              <a:solidFill>
                <a:srgbClr val="A4C2F4"/>
              </a:solidFill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pPr algn="ctr"/>
              <a:r>
                <a:rPr lang="en-US" sz="2400">
                  <a:solidFill>
                    <a:srgbClr val="1155CC"/>
                  </a:solidFill>
                </a:rPr>
                <a:t>Point to</a:t>
              </a:r>
            </a:p>
          </p:txBody>
        </p:sp>
        <p:sp>
          <p:nvSpPr>
            <p:cNvPr id="48136" name="Shape 151"/>
            <p:cNvSpPr txBox="1">
              <a:spLocks noChangeArrowheads="1"/>
            </p:cNvSpPr>
            <p:nvPr/>
          </p:nvSpPr>
          <p:spPr bwMode="auto">
            <a:xfrm>
              <a:off x="6892950" y="1784023"/>
              <a:ext cx="2182799" cy="873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/>
                <a:t>Web portal, Spatio-Temporal Search</a:t>
              </a:r>
            </a:p>
          </p:txBody>
        </p:sp>
        <p:sp>
          <p:nvSpPr>
            <p:cNvPr id="48137" name="Shape 152"/>
            <p:cNvSpPr txBox="1">
              <a:spLocks noChangeArrowheads="1"/>
            </p:cNvSpPr>
            <p:nvPr/>
          </p:nvSpPr>
          <p:spPr bwMode="auto">
            <a:xfrm>
              <a:off x="6892950" y="3281000"/>
              <a:ext cx="2182799" cy="873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buClr>
                  <a:srgbClr val="000000"/>
                </a:buClr>
                <a:buSzPct val="61000"/>
                <a:buFont typeface="Arial" charset="0"/>
                <a:buNone/>
              </a:pPr>
              <a:r>
                <a:rPr lang="en-US" sz="1800"/>
                <a:t>Search for instruments, software, models...</a:t>
              </a:r>
            </a:p>
            <a:p>
              <a:pPr eaLnBrk="1" hangingPunct="1"/>
              <a:endParaRPr lang="en-US" sz="1800"/>
            </a:p>
          </p:txBody>
        </p:sp>
        <p:sp>
          <p:nvSpPr>
            <p:cNvPr id="48138" name="Shape 153"/>
            <p:cNvSpPr txBox="1">
              <a:spLocks noChangeArrowheads="1"/>
            </p:cNvSpPr>
            <p:nvPr/>
          </p:nvSpPr>
          <p:spPr bwMode="auto">
            <a:xfrm>
              <a:off x="6892950" y="4756141"/>
              <a:ext cx="2182799" cy="873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buClr>
                  <a:srgbClr val="000000"/>
                </a:buClr>
                <a:buSzPct val="61000"/>
                <a:buFont typeface="Arial" charset="0"/>
                <a:buNone/>
              </a:pPr>
              <a:r>
                <a:rPr lang="en-US" sz="1800"/>
                <a:t>domain-specific data with detailed metadata</a:t>
              </a:r>
            </a:p>
            <a:p>
              <a:pPr eaLnBrk="1" hangingPunct="1"/>
              <a:endParaRPr lang="en-US" sz="1800"/>
            </a:p>
          </p:txBody>
        </p:sp>
        <p:sp>
          <p:nvSpPr>
            <p:cNvPr id="48139" name="Shape 158"/>
            <p:cNvSpPr>
              <a:spLocks noChangeArrowheads="1"/>
            </p:cNvSpPr>
            <p:nvPr/>
          </p:nvSpPr>
          <p:spPr bwMode="auto">
            <a:xfrm>
              <a:off x="2489050" y="5539250"/>
              <a:ext cx="370000" cy="599025"/>
            </a:xfrm>
            <a:prstGeom prst="flowChartMagneticDisk">
              <a:avLst/>
            </a:prstGeom>
            <a:solidFill>
              <a:srgbClr val="CFE2F3"/>
            </a:solidFill>
            <a:ln w="38100">
              <a:solidFill>
                <a:srgbClr val="3D85C6"/>
              </a:solidFill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140" name="Shape 159"/>
            <p:cNvSpPr>
              <a:spLocks noChangeArrowheads="1"/>
            </p:cNvSpPr>
            <p:nvPr/>
          </p:nvSpPr>
          <p:spPr bwMode="auto">
            <a:xfrm>
              <a:off x="3378875" y="5436000"/>
              <a:ext cx="370000" cy="599025"/>
            </a:xfrm>
            <a:prstGeom prst="flowChartMagneticDisk">
              <a:avLst/>
            </a:prstGeom>
            <a:solidFill>
              <a:srgbClr val="CFE2F3"/>
            </a:solidFill>
            <a:ln w="38100">
              <a:solidFill>
                <a:srgbClr val="3D85C6"/>
              </a:solidFill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141" name="Shape 160"/>
            <p:cNvSpPr>
              <a:spLocks noChangeArrowheads="1"/>
            </p:cNvSpPr>
            <p:nvPr/>
          </p:nvSpPr>
          <p:spPr bwMode="auto">
            <a:xfrm>
              <a:off x="4231825" y="5539250"/>
              <a:ext cx="370000" cy="599025"/>
            </a:xfrm>
            <a:prstGeom prst="flowChartMagneticDisk">
              <a:avLst/>
            </a:prstGeom>
            <a:solidFill>
              <a:srgbClr val="CFE2F3"/>
            </a:solidFill>
            <a:ln w="38100">
              <a:solidFill>
                <a:srgbClr val="3D85C6"/>
              </a:solidFill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142" name="Shape 161"/>
            <p:cNvSpPr>
              <a:spLocks noChangeArrowheads="1"/>
            </p:cNvSpPr>
            <p:nvPr/>
          </p:nvSpPr>
          <p:spPr bwMode="auto">
            <a:xfrm>
              <a:off x="5163725" y="5436000"/>
              <a:ext cx="370000" cy="599025"/>
            </a:xfrm>
            <a:prstGeom prst="flowChartMagneticDisk">
              <a:avLst/>
            </a:prstGeom>
            <a:solidFill>
              <a:srgbClr val="CFE2F3"/>
            </a:solidFill>
            <a:ln w="38100">
              <a:solidFill>
                <a:srgbClr val="3D85C6"/>
              </a:solidFill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143" name="Shape 162"/>
            <p:cNvSpPr txBox="1">
              <a:spLocks noChangeArrowheads="1"/>
            </p:cNvSpPr>
            <p:nvPr/>
          </p:nvSpPr>
          <p:spPr bwMode="auto">
            <a:xfrm>
              <a:off x="2099725" y="6138275"/>
              <a:ext cx="3970800" cy="361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>
                  <a:solidFill>
                    <a:srgbClr val="0B5394"/>
                  </a:solidFill>
                </a:rPr>
                <a:t>domain specific - geographically distributed data</a:t>
              </a:r>
            </a:p>
          </p:txBody>
        </p:sp>
        <p:sp>
          <p:nvSpPr>
            <p:cNvPr id="48144" name="Shape 154"/>
            <p:cNvSpPr>
              <a:spLocks noChangeArrowheads="1"/>
            </p:cNvSpPr>
            <p:nvPr/>
          </p:nvSpPr>
          <p:spPr bwMode="auto">
            <a:xfrm>
              <a:off x="4422250" y="1268700"/>
              <a:ext cx="1797600" cy="560100"/>
            </a:xfrm>
            <a:prstGeom prst="wedgeRoundRectCallout">
              <a:avLst>
                <a:gd name="adj1" fmla="val -21157"/>
                <a:gd name="adj2" fmla="val 85782"/>
                <a:gd name="adj3" fmla="val 16667"/>
              </a:avLst>
            </a:prstGeom>
            <a:solidFill>
              <a:srgbClr val="CFE2F3"/>
            </a:solidFill>
            <a:ln w="19050">
              <a:solidFill>
                <a:srgbClr val="3D85C6"/>
              </a:solidFill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r>
                <a:rPr lang="en-US" sz="1500"/>
                <a:t>Anticipates data.gov domains</a:t>
              </a:r>
            </a:p>
          </p:txBody>
        </p:sp>
      </p:grpSp>
      <p:sp>
        <p:nvSpPr>
          <p:cNvPr id="48130" name="Rectangle 21"/>
          <p:cNvSpPr>
            <a:spLocks noChangeArrowheads="1"/>
          </p:cNvSpPr>
          <p:nvPr/>
        </p:nvSpPr>
        <p:spPr bwMode="auto">
          <a:xfrm>
            <a:off x="0" y="177800"/>
            <a:ext cx="9144000" cy="6619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GB" sz="3700" dirty="0"/>
              <a:t>3-layer metadata model</a:t>
            </a:r>
          </a:p>
        </p:txBody>
      </p:sp>
    </p:spTree>
    <p:extLst>
      <p:ext uri="{BB962C8B-B14F-4D97-AF65-F5344CB8AC3E}">
        <p14:creationId xmlns:p14="http://schemas.microsoft.com/office/powerpoint/2010/main" val="3565678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/>
          <p:nvPr/>
        </p:nvSpPr>
        <p:spPr>
          <a:xfrm>
            <a:off x="2941500" y="228600"/>
            <a:ext cx="6202500" cy="828900"/>
          </a:xfrm>
          <a:prstGeom prst="roundRect">
            <a:avLst>
              <a:gd name="adj" fmla="val 16667"/>
            </a:avLst>
          </a:prstGeom>
          <a:solidFill>
            <a:srgbClr val="FFF2CC"/>
          </a:solidFill>
          <a:ln w="76200" cap="flat">
            <a:solidFill>
              <a:srgbClr val="F1C23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en-US" sz="2400"/>
              <a:t>Contextual (</a:t>
            </a:r>
            <a:r>
              <a:rPr lang="en-US" sz="2400" b="1">
                <a:solidFill>
                  <a:srgbClr val="CC0000"/>
                </a:solidFill>
              </a:rPr>
              <a:t>CERIF</a:t>
            </a:r>
            <a:r>
              <a:rPr lang="en-US" sz="2400"/>
              <a:t> metadata model)</a:t>
            </a:r>
          </a:p>
        </p:txBody>
      </p:sp>
      <p:sp>
        <p:nvSpPr>
          <p:cNvPr id="200" name="Shape 200"/>
          <p:cNvSpPr txBox="1"/>
          <p:nvPr/>
        </p:nvSpPr>
        <p:spPr>
          <a:xfrm>
            <a:off x="36875" y="1369200"/>
            <a:ext cx="9176100" cy="1374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en-US" sz="3000" dirty="0"/>
              <a:t>(http://</a:t>
            </a:r>
            <a:r>
              <a:rPr lang="en-US" sz="3000" dirty="0" err="1"/>
              <a:t>www.eurocris.org</a:t>
            </a:r>
            <a:r>
              <a:rPr lang="en-US" sz="3000" dirty="0"/>
              <a:t>/)</a:t>
            </a:r>
          </a:p>
          <a:p>
            <a:pPr lvl="0" rtl="0">
              <a:buNone/>
            </a:pPr>
            <a:r>
              <a:rPr lang="en-US" sz="3000" b="1" dirty="0"/>
              <a:t>Common European Research Information Format</a:t>
            </a:r>
          </a:p>
          <a:p>
            <a:endParaRPr dirty="0"/>
          </a:p>
        </p:txBody>
      </p:sp>
      <p:sp>
        <p:nvSpPr>
          <p:cNvPr id="201" name="Shape 201"/>
          <p:cNvSpPr/>
          <p:nvPr/>
        </p:nvSpPr>
        <p:spPr>
          <a:xfrm>
            <a:off x="120321" y="2438400"/>
            <a:ext cx="4832679" cy="3092366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202" name="Shape 202"/>
          <p:cNvSpPr txBox="1"/>
          <p:nvPr/>
        </p:nvSpPr>
        <p:spPr>
          <a:xfrm>
            <a:off x="4648200" y="2745600"/>
            <a:ext cx="4302853" cy="4572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lang="en-US" sz="3000" dirty="0"/>
              <a:t>Metadata Entities and Relations</a:t>
            </a:r>
          </a:p>
          <a:p>
            <a:pPr marL="457200" lvl="0" indent="-419100"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lang="en-US" sz="3000" dirty="0" smtClean="0"/>
              <a:t>Used </a:t>
            </a:r>
            <a:r>
              <a:rPr lang="en-US" sz="3000" dirty="0"/>
              <a:t>as metadata engine at contextual </a:t>
            </a:r>
            <a:r>
              <a:rPr lang="en-US" sz="3000" dirty="0" smtClean="0"/>
              <a:t>level</a:t>
            </a:r>
          </a:p>
          <a:p>
            <a:pPr marL="457200" lvl="0" indent="-419100"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lang="en-US" sz="3000" dirty="0" smtClean="0"/>
              <a:t>CERIF-XML exchange format and APIs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4127521031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integrated-thematic_core Services 2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6983"/>
          <a:stretch/>
        </p:blipFill>
        <p:spPr>
          <a:xfrm>
            <a:off x="1691847" y="851121"/>
            <a:ext cx="6344828" cy="1939798"/>
          </a:xfrm>
          <a:prstGeom prst="rect">
            <a:avLst/>
          </a:prstGeom>
        </p:spPr>
      </p:pic>
      <p:pic>
        <p:nvPicPr>
          <p:cNvPr id="27" name="Immagine 2" descr="Epos_Eric2014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327"/>
          <a:stretch/>
        </p:blipFill>
        <p:spPr>
          <a:xfrm rot="5400000">
            <a:off x="2474505" y="2335701"/>
            <a:ext cx="3525963" cy="5091278"/>
          </a:xfrm>
          <a:prstGeom prst="rect">
            <a:avLst/>
          </a:prstGeom>
        </p:spPr>
      </p:pic>
      <p:sp>
        <p:nvSpPr>
          <p:cNvPr id="25" name="Rounded Rectangle 24"/>
          <p:cNvSpPr/>
          <p:nvPr/>
        </p:nvSpPr>
        <p:spPr>
          <a:xfrm>
            <a:off x="2016956" y="2885613"/>
            <a:ext cx="849736" cy="23274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wrapper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3140483" y="2879258"/>
            <a:ext cx="849736" cy="23274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wrapper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5325519" y="2879258"/>
            <a:ext cx="849736" cy="23274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wrapper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4235997" y="2879258"/>
            <a:ext cx="849736" cy="23274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wrapper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1531392" y="2636912"/>
            <a:ext cx="7505104" cy="622243"/>
          </a:xfrm>
          <a:prstGeom prst="round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 dirty="0">
              <a:ln w="57150" cmpd="sng"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704510" y="2735617"/>
            <a:ext cx="22108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2"/>
                </a:solidFill>
              </a:rPr>
              <a:t>Compatibility layer</a:t>
            </a:r>
            <a:endParaRPr lang="en-US" sz="2000" b="1" dirty="0">
              <a:solidFill>
                <a:schemeClr val="accent2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76354" y="65370"/>
            <a:ext cx="3813865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/>
              <a:t>Architecture In summary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8667704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-253780" y="5274362"/>
            <a:ext cx="1111888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2297089" y="14993"/>
            <a:ext cx="6574035" cy="646331"/>
          </a:xfrm>
          <a:prstGeom prst="rect">
            <a:avLst/>
          </a:prstGeom>
          <a:solidFill>
            <a:sysClr val="window" lastClr="FFFFFF"/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solidFill>
                    <a:srgbClr val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ICS –</a:t>
            </a:r>
            <a:r>
              <a:rPr kumimoji="0" lang="en-US" sz="3600" b="0" i="0" u="none" strike="noStrike" kern="0" cap="none" spc="0" normalizeH="0" noProof="0" dirty="0" smtClean="0">
                <a:ln>
                  <a:solidFill>
                    <a:srgbClr val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Integrated Core Services</a:t>
            </a:r>
            <a:endParaRPr kumimoji="0" lang="en-US" sz="3600" b="0" i="0" u="none" strike="noStrike" kern="0" cap="none" spc="0" normalizeH="0" baseline="0" noProof="0" dirty="0" smtClean="0">
              <a:ln>
                <a:solidFill>
                  <a:srgbClr val="000000"/>
                </a:solidFill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4" name="Picture 13" descr="integrated-thematic_core Services 2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6983"/>
          <a:stretch/>
        </p:blipFill>
        <p:spPr>
          <a:xfrm>
            <a:off x="1679831" y="915178"/>
            <a:ext cx="6842121" cy="209183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504549" y="3564217"/>
            <a:ext cx="54234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Challenges to be tackled (other modules)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0" y="3417910"/>
            <a:ext cx="914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Rounded Rectangle 1"/>
          <p:cNvSpPr/>
          <p:nvPr/>
        </p:nvSpPr>
        <p:spPr>
          <a:xfrm>
            <a:off x="858108" y="4136979"/>
            <a:ext cx="1877855" cy="840470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2"/>
                </a:solidFill>
              </a:rPr>
              <a:t>AAAI (feds?)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036802" y="4136979"/>
            <a:ext cx="2500489" cy="840470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2"/>
                </a:solidFill>
              </a:rPr>
              <a:t>Data staging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869139" y="4136979"/>
            <a:ext cx="2500489" cy="840470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2"/>
                </a:solidFill>
              </a:rPr>
              <a:t>PIDs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858108" y="5170187"/>
            <a:ext cx="1877855" cy="840470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2"/>
                </a:solidFill>
              </a:rPr>
              <a:t>Processing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036802" y="5170187"/>
            <a:ext cx="2500489" cy="840470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2"/>
                </a:solidFill>
              </a:rPr>
              <a:t>Visualization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869139" y="5170187"/>
            <a:ext cx="2500489" cy="840470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2"/>
                </a:solidFill>
              </a:rPr>
              <a:t>Workflows Engine</a:t>
            </a:r>
            <a:endParaRPr lang="en-US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982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Large </a:t>
            </a:r>
            <a:r>
              <a:rPr lang="en-US" dirty="0"/>
              <a:t>datasets – sometimes will have to be </a:t>
            </a:r>
            <a:r>
              <a:rPr lang="en-US" dirty="0" smtClean="0"/>
              <a:t>transported</a:t>
            </a:r>
            <a:endParaRPr lang="en-US" dirty="0"/>
          </a:p>
          <a:p>
            <a:r>
              <a:rPr lang="en-US" dirty="0" smtClean="0"/>
              <a:t>Generally </a:t>
            </a:r>
            <a:r>
              <a:rPr lang="en-US" dirty="0"/>
              <a:t>will try to move software to data and </a:t>
            </a:r>
            <a:r>
              <a:rPr lang="en-US" dirty="0" err="1"/>
              <a:t>minimise</a:t>
            </a:r>
            <a:r>
              <a:rPr lang="en-US" dirty="0"/>
              <a:t> data </a:t>
            </a:r>
            <a:r>
              <a:rPr lang="en-US" dirty="0" smtClean="0"/>
              <a:t>transport</a:t>
            </a:r>
            <a:endParaRPr lang="en-US" dirty="0"/>
          </a:p>
          <a:p>
            <a:r>
              <a:rPr lang="en-US" dirty="0" smtClean="0"/>
              <a:t>Nonetheless </a:t>
            </a:r>
            <a:r>
              <a:rPr lang="en-US" dirty="0"/>
              <a:t>networking load or mirroring and backup of ICS node</a:t>
            </a:r>
          </a:p>
        </p:txBody>
      </p:sp>
    </p:spTree>
    <p:extLst>
      <p:ext uri="{BB962C8B-B14F-4D97-AF65-F5344CB8AC3E}">
        <p14:creationId xmlns:p14="http://schemas.microsoft.com/office/powerpoint/2010/main" val="3750521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6600" dirty="0" smtClean="0"/>
          </a:p>
          <a:p>
            <a:pPr marL="0" indent="0" algn="ctr">
              <a:buNone/>
            </a:pPr>
            <a:r>
              <a:rPr lang="en-US" sz="6600" dirty="0" smtClean="0"/>
              <a:t>PROTOTYPE</a:t>
            </a:r>
            <a:endParaRPr lang="en-US" sz="66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68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433314" y="1098869"/>
            <a:ext cx="5689232" cy="5125931"/>
            <a:chOff x="1763689" y="1124744"/>
            <a:chExt cx="5689232" cy="5125931"/>
          </a:xfrm>
          <a:gradFill flip="none" rotWithShape="1">
            <a:gsLst>
              <a:gs pos="2000">
                <a:schemeClr val="tx2">
                  <a:lumMod val="75000"/>
                </a:schemeClr>
              </a:gs>
              <a:gs pos="100000">
                <a:srgbClr val="FF6600"/>
              </a:gs>
            </a:gsLst>
            <a:lin ang="16200000" scaled="0"/>
            <a:tileRect/>
          </a:gradFill>
        </p:grpSpPr>
        <p:sp>
          <p:nvSpPr>
            <p:cNvPr id="9" name="Rectangle 8"/>
            <p:cNvSpPr/>
            <p:nvPr/>
          </p:nvSpPr>
          <p:spPr>
            <a:xfrm>
              <a:off x="1763689" y="1944659"/>
              <a:ext cx="5689231" cy="1152128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/>
                <a:t>CERIF + SYSTEM MANAGER and Other modules</a:t>
              </a:r>
              <a:endParaRPr lang="en-US" sz="3200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763690" y="4594491"/>
              <a:ext cx="1800200" cy="1656184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i="1" dirty="0" smtClean="0"/>
                <a:t>TCS (WGs)</a:t>
              </a:r>
              <a:endParaRPr lang="en-US" sz="32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711021" y="4589083"/>
              <a:ext cx="1800200" cy="1656184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i="1" dirty="0" smtClean="0"/>
                <a:t>National Facility</a:t>
              </a:r>
              <a:endParaRPr lang="en-US" sz="3200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652721" y="4594491"/>
              <a:ext cx="1800200" cy="1656184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i="1" dirty="0" smtClean="0"/>
                <a:t>Institutional Facility</a:t>
              </a:r>
              <a:endParaRPr lang="en-US" sz="2400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763690" y="3212976"/>
              <a:ext cx="5689230" cy="720080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EPOS MD Catalogue</a:t>
              </a:r>
              <a:endParaRPr lang="en-US" sz="2400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763689" y="1124744"/>
              <a:ext cx="5689230" cy="720080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/>
                <a:t>EPOS GUI  &amp; API</a:t>
              </a:r>
              <a:endParaRPr lang="en-US" sz="3200" dirty="0"/>
            </a:p>
          </p:txBody>
        </p:sp>
      </p:grpSp>
      <p:sp>
        <p:nvSpPr>
          <p:cNvPr id="16" name="Rounded Rectangle 15"/>
          <p:cNvSpPr/>
          <p:nvPr/>
        </p:nvSpPr>
        <p:spPr>
          <a:xfrm>
            <a:off x="538545" y="4000319"/>
            <a:ext cx="1624479" cy="299659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n>
                  <a:solidFill>
                    <a:srgbClr val="000000"/>
                  </a:solidFill>
                </a:ln>
                <a:solidFill>
                  <a:schemeClr val="tx1"/>
                </a:solidFill>
              </a:rPr>
              <a:t>TCS wrapper</a:t>
            </a:r>
            <a:endParaRPr lang="en-US" sz="2000" dirty="0">
              <a:ln>
                <a:solidFill>
                  <a:srgbClr val="0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380646" y="4002889"/>
            <a:ext cx="1624479" cy="299659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n>
                  <a:solidFill>
                    <a:srgbClr val="000000"/>
                  </a:solidFill>
                </a:ln>
                <a:solidFill>
                  <a:schemeClr val="tx1"/>
                </a:solidFill>
              </a:rPr>
              <a:t>NF wrapper</a:t>
            </a:r>
            <a:endParaRPr lang="en-US" sz="2000" dirty="0">
              <a:ln>
                <a:solidFill>
                  <a:srgbClr val="0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390573" y="3999768"/>
            <a:ext cx="1624479" cy="299659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n>
                  <a:solidFill>
                    <a:srgbClr val="000000"/>
                  </a:solidFill>
                </a:ln>
                <a:solidFill>
                  <a:schemeClr val="tx1"/>
                </a:solidFill>
              </a:rPr>
              <a:t>IF wrapper</a:t>
            </a:r>
            <a:endParaRPr lang="en-US" sz="2000" dirty="0">
              <a:ln>
                <a:solidFill>
                  <a:srgbClr val="000000"/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19" name="Picture 18" descr="Epos_core_Service_new.png"/>
          <p:cNvPicPr>
            <a:picLocks noChangeAspect="1"/>
          </p:cNvPicPr>
          <p:nvPr/>
        </p:nvPicPr>
        <p:blipFill>
          <a:blip r:embed="rId2" cstate="screen">
            <a:alphaModFix amt="4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7147" y="908720"/>
            <a:ext cx="3980076" cy="6933575"/>
          </a:xfrm>
          <a:prstGeom prst="rect">
            <a:avLst/>
          </a:prstGeom>
        </p:spPr>
      </p:pic>
      <p:cxnSp>
        <p:nvCxnSpPr>
          <p:cNvPr id="20" name="Straight Arrow Connector 19"/>
          <p:cNvCxnSpPr/>
          <p:nvPr/>
        </p:nvCxnSpPr>
        <p:spPr>
          <a:xfrm>
            <a:off x="6242767" y="3789040"/>
            <a:ext cx="34065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6608583" y="3645024"/>
            <a:ext cx="2016224" cy="28445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COMPATIBILITY  L.</a:t>
            </a:r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-10116" y="3071571"/>
            <a:ext cx="6252883" cy="1315605"/>
          </a:xfrm>
          <a:prstGeom prst="round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 dirty="0">
              <a:ln w="57150" cmpd="sng"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411355" y="4239376"/>
            <a:ext cx="1910991" cy="33855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WEB SERVICES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24" name="Rectangle 21"/>
          <p:cNvSpPr>
            <a:spLocks noChangeArrowheads="1"/>
          </p:cNvSpPr>
          <p:nvPr/>
        </p:nvSpPr>
        <p:spPr bwMode="auto">
          <a:xfrm>
            <a:off x="0" y="177800"/>
            <a:ext cx="9144000" cy="6619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GB" sz="3700" dirty="0" smtClean="0"/>
              <a:t>Demo</a:t>
            </a:r>
            <a:endParaRPr lang="en-GB" sz="3700" dirty="0"/>
          </a:p>
        </p:txBody>
      </p:sp>
    </p:spTree>
    <p:extLst>
      <p:ext uri="{BB962C8B-B14F-4D97-AF65-F5344CB8AC3E}">
        <p14:creationId xmlns:p14="http://schemas.microsoft.com/office/powerpoint/2010/main" val="360742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SEISMOLOGICAL SERVICES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760711" y="1530869"/>
            <a:ext cx="5689231" cy="4719851"/>
            <a:chOff x="1763689" y="1124744"/>
            <a:chExt cx="5689231" cy="4719851"/>
          </a:xfrm>
          <a:gradFill flip="none" rotWithShape="1">
            <a:gsLst>
              <a:gs pos="2000">
                <a:schemeClr val="tx2">
                  <a:lumMod val="75000"/>
                </a:schemeClr>
              </a:gs>
              <a:gs pos="100000">
                <a:srgbClr val="FF6600"/>
              </a:gs>
            </a:gsLst>
            <a:lin ang="16200000" scaled="0"/>
            <a:tileRect/>
          </a:gradFill>
        </p:grpSpPr>
        <p:sp>
          <p:nvSpPr>
            <p:cNvPr id="9" name="Rectangle 8"/>
            <p:cNvSpPr/>
            <p:nvPr/>
          </p:nvSpPr>
          <p:spPr>
            <a:xfrm>
              <a:off x="1763689" y="1944659"/>
              <a:ext cx="5689231" cy="1152128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/>
                <a:t>CERIF+SOFTWARE</a:t>
              </a:r>
              <a:endParaRPr lang="en-US" sz="4000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763689" y="4188411"/>
              <a:ext cx="5689229" cy="1656184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i="1" dirty="0" smtClean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763690" y="3212976"/>
              <a:ext cx="5689230" cy="720080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Compatibility Layer</a:t>
              </a:r>
              <a:endParaRPr lang="en-US" sz="2400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763689" y="1124744"/>
              <a:ext cx="5689230" cy="720080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/>
                <a:t>EPOS GUI &amp; CERIF WS</a:t>
              </a:r>
              <a:endParaRPr lang="en-US" sz="3200" dirty="0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1831608" y="4708159"/>
            <a:ext cx="1350368" cy="805343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EMSC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/>
              <a:t>webservices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000994" y="5497949"/>
            <a:ext cx="1204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EVENTS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357604" y="4708159"/>
            <a:ext cx="1285776" cy="805343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ORFEUS</a:t>
            </a:r>
          </a:p>
          <a:p>
            <a:pPr algn="ctr"/>
            <a:r>
              <a:rPr lang="en-US" dirty="0" smtClean="0"/>
              <a:t>FDSN WS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357604" y="5515148"/>
            <a:ext cx="1285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STATIONS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142799" y="4708159"/>
            <a:ext cx="1235472" cy="82731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EFEHR</a:t>
            </a:r>
          </a:p>
          <a:p>
            <a:pPr algn="ctr"/>
            <a:r>
              <a:rPr lang="en-US" dirty="0" smtClean="0"/>
              <a:t>OGC WMS WS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357928" y="5535475"/>
            <a:ext cx="10376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Hazard &amp; Risk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726755" y="4708159"/>
            <a:ext cx="1285776" cy="805343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ORFEUS</a:t>
            </a:r>
          </a:p>
          <a:p>
            <a:pPr algn="ctr"/>
            <a:r>
              <a:rPr lang="en-US" dirty="0" err="1" smtClean="0"/>
              <a:t>Dataselect</a:t>
            </a:r>
            <a:r>
              <a:rPr lang="en-US" dirty="0" smtClean="0"/>
              <a:t> services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4821790" y="5515148"/>
            <a:ext cx="13210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Waveforms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(</a:t>
            </a:r>
            <a:r>
              <a:rPr lang="en-US" b="1" dirty="0" err="1" smtClean="0">
                <a:solidFill>
                  <a:schemeClr val="bg1"/>
                </a:solidFill>
              </a:rPr>
              <a:t>Orfeus</a:t>
            </a:r>
            <a:r>
              <a:rPr lang="en-US" b="1" dirty="0" smtClean="0">
                <a:solidFill>
                  <a:schemeClr val="bg1"/>
                </a:solidFill>
              </a:rPr>
              <a:t>)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4967359"/>
            <a:ext cx="17607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 smtClean="0"/>
              <a:t>SEISMOLOGICAL</a:t>
            </a:r>
          </a:p>
          <a:p>
            <a:pPr algn="ctr"/>
            <a:r>
              <a:rPr lang="en-US" b="1" dirty="0" smtClean="0"/>
              <a:t>SERVICES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0" y="2946240"/>
            <a:ext cx="2807889" cy="55667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EPOS METADATA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4151487"/>
            <a:ext cx="2807889" cy="55667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SEISMOLOGICAL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METADATA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5" name="Up-Down Arrow 4"/>
          <p:cNvSpPr/>
          <p:nvPr/>
        </p:nvSpPr>
        <p:spPr>
          <a:xfrm>
            <a:off x="963322" y="3502912"/>
            <a:ext cx="423344" cy="648575"/>
          </a:xfrm>
          <a:prstGeom prst="upDown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7398" y="3647140"/>
            <a:ext cx="1941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Access &amp; Mapping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76403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95275" y="1824038"/>
            <a:ext cx="8756650" cy="164147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/>
              <a:t>EPOS METADATA CATALOGUE + SOFTWARE</a:t>
            </a:r>
          </a:p>
        </p:txBody>
      </p:sp>
      <p:sp>
        <p:nvSpPr>
          <p:cNvPr id="2" name="Rectangle 1"/>
          <p:cNvSpPr/>
          <p:nvPr/>
        </p:nvSpPr>
        <p:spPr>
          <a:xfrm>
            <a:off x="295275" y="2951163"/>
            <a:ext cx="8756650" cy="1412875"/>
          </a:xfrm>
          <a:prstGeom prst="rect">
            <a:avLst/>
          </a:prstGeom>
          <a:noFill/>
          <a:ln w="762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95275" y="4916488"/>
            <a:ext cx="1350963" cy="80645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b="1" dirty="0" smtClean="0">
                <a:solidFill>
                  <a:schemeClr val="bg1"/>
                </a:solidFill>
              </a:rPr>
              <a:t>EMSC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/>
              <a:t>webservices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820863" y="4916488"/>
            <a:ext cx="1285875" cy="80645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b="1" dirty="0" smtClean="0"/>
              <a:t>ORFEUS/EIDA</a:t>
            </a:r>
          </a:p>
          <a:p>
            <a:pPr algn="ctr">
              <a:defRPr/>
            </a:pPr>
            <a:r>
              <a:rPr lang="en-US" dirty="0" smtClean="0"/>
              <a:t>FDSN WS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190875" y="4916488"/>
            <a:ext cx="1285875" cy="80645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b="1" dirty="0" smtClean="0"/>
              <a:t>ORFEUS</a:t>
            </a:r>
          </a:p>
          <a:p>
            <a:pPr algn="ctr">
              <a:defRPr/>
            </a:pPr>
            <a:r>
              <a:rPr lang="en-US" dirty="0" err="1" smtClean="0"/>
              <a:t>Dataselect</a:t>
            </a:r>
            <a:r>
              <a:rPr lang="en-US" dirty="0" smtClean="0"/>
              <a:t> services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606925" y="4916488"/>
            <a:ext cx="1235075" cy="82867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b="1" dirty="0" smtClean="0"/>
              <a:t>EFEHR</a:t>
            </a:r>
          </a:p>
          <a:p>
            <a:pPr algn="ctr">
              <a:defRPr/>
            </a:pPr>
            <a:r>
              <a:rPr lang="en-US" dirty="0" smtClean="0"/>
              <a:t>OGC WMS WS</a:t>
            </a:r>
            <a:endParaRPr lang="en-US" dirty="0"/>
          </a:p>
        </p:txBody>
      </p:sp>
      <p:sp>
        <p:nvSpPr>
          <p:cNvPr id="49159" name="Title 1"/>
          <p:cNvSpPr>
            <a:spLocks noGrp="1"/>
          </p:cNvSpPr>
          <p:nvPr>
            <p:ph type="title"/>
          </p:nvPr>
        </p:nvSpPr>
        <p:spPr>
          <a:xfrm>
            <a:off x="457200" y="484188"/>
            <a:ext cx="8229600" cy="1143000"/>
          </a:xfrm>
        </p:spPr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Architecture improved:</a:t>
            </a:r>
            <a:br>
              <a:rPr lang="en-US"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metadata mapping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994400" y="4932363"/>
            <a:ext cx="1235075" cy="8286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b="1" dirty="0" smtClean="0"/>
              <a:t>GEODESY</a:t>
            </a:r>
          </a:p>
          <a:p>
            <a:pPr algn="ctr">
              <a:defRPr/>
            </a:pPr>
            <a:r>
              <a:rPr lang="en-US" dirty="0" smtClean="0"/>
              <a:t>GSAC WS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318375" y="4935538"/>
            <a:ext cx="1662113" cy="827087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b="1" dirty="0" smtClean="0"/>
              <a:t>ONEGEOLOGY</a:t>
            </a:r>
          </a:p>
          <a:p>
            <a:pPr algn="ctr">
              <a:defRPr/>
            </a:pPr>
            <a:r>
              <a:rPr lang="en-US" dirty="0" smtClean="0"/>
              <a:t>WMS WS</a:t>
            </a:r>
            <a:endParaRPr lang="en-US" dirty="0"/>
          </a:p>
        </p:txBody>
      </p:sp>
      <p:sp>
        <p:nvSpPr>
          <p:cNvPr id="13" name="Up-Down Arrow 12"/>
          <p:cNvSpPr/>
          <p:nvPr/>
        </p:nvSpPr>
        <p:spPr>
          <a:xfrm>
            <a:off x="668338" y="3130550"/>
            <a:ext cx="977900" cy="1549400"/>
          </a:xfrm>
          <a:prstGeom prst="upDownArrow">
            <a:avLst>
              <a:gd name="adj1" fmla="val 51830"/>
              <a:gd name="adj2" fmla="val 24775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Up-Down Arrow 13"/>
          <p:cNvSpPr/>
          <p:nvPr/>
        </p:nvSpPr>
        <p:spPr>
          <a:xfrm>
            <a:off x="1938338" y="3130550"/>
            <a:ext cx="977900" cy="1549400"/>
          </a:xfrm>
          <a:prstGeom prst="upDownArrow">
            <a:avLst>
              <a:gd name="adj1" fmla="val 51830"/>
              <a:gd name="adj2" fmla="val 24775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Up-Down Arrow 14"/>
          <p:cNvSpPr/>
          <p:nvPr/>
        </p:nvSpPr>
        <p:spPr>
          <a:xfrm>
            <a:off x="3306763" y="3130550"/>
            <a:ext cx="977900" cy="1549400"/>
          </a:xfrm>
          <a:prstGeom prst="upDownArrow">
            <a:avLst>
              <a:gd name="adj1" fmla="val 51830"/>
              <a:gd name="adj2" fmla="val 24775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Up-Down Arrow 15"/>
          <p:cNvSpPr/>
          <p:nvPr/>
        </p:nvSpPr>
        <p:spPr>
          <a:xfrm>
            <a:off x="4719638" y="3130550"/>
            <a:ext cx="977900" cy="1549400"/>
          </a:xfrm>
          <a:prstGeom prst="upDownArrow">
            <a:avLst>
              <a:gd name="adj1" fmla="val 51830"/>
              <a:gd name="adj2" fmla="val 24775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Up-Down Arrow 16"/>
          <p:cNvSpPr/>
          <p:nvPr/>
        </p:nvSpPr>
        <p:spPr>
          <a:xfrm>
            <a:off x="6153150" y="3130550"/>
            <a:ext cx="977900" cy="1549400"/>
          </a:xfrm>
          <a:prstGeom prst="upDownArrow">
            <a:avLst>
              <a:gd name="adj1" fmla="val 51830"/>
              <a:gd name="adj2" fmla="val 24775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Up-Down Arrow 17"/>
          <p:cNvSpPr/>
          <p:nvPr/>
        </p:nvSpPr>
        <p:spPr>
          <a:xfrm>
            <a:off x="7585075" y="3130550"/>
            <a:ext cx="977900" cy="1549400"/>
          </a:xfrm>
          <a:prstGeom prst="upDownArrow">
            <a:avLst>
              <a:gd name="adj1" fmla="val 51830"/>
              <a:gd name="adj2" fmla="val 24775"/>
            </a:avLst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9168" name="TextBox 3"/>
          <p:cNvSpPr txBox="1">
            <a:spLocks noChangeArrowheads="1"/>
          </p:cNvSpPr>
          <p:nvPr/>
        </p:nvSpPr>
        <p:spPr bwMode="auto">
          <a:xfrm>
            <a:off x="7154863" y="4413250"/>
            <a:ext cx="23161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u="sng">
                <a:solidFill>
                  <a:srgbClr val="FF0000"/>
                </a:solidFill>
              </a:rPr>
              <a:t>Compatibility layer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792288" y="3246438"/>
            <a:ext cx="5338762" cy="7699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400" b="1" dirty="0">
                <a:solidFill>
                  <a:schemeClr val="bg2">
                    <a:lumMod val="10000"/>
                  </a:schemeClr>
                </a:solidFill>
              </a:rPr>
              <a:t>METADATA MAPPING</a:t>
            </a:r>
          </a:p>
        </p:txBody>
      </p:sp>
    </p:spTree>
    <p:extLst>
      <p:ext uri="{BB962C8B-B14F-4D97-AF65-F5344CB8AC3E}">
        <p14:creationId xmlns:p14="http://schemas.microsoft.com/office/powerpoint/2010/main" val="985021211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Metadata Under the hood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955" y="1242541"/>
            <a:ext cx="8759913" cy="715320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Service </a:t>
            </a:r>
            <a:r>
              <a:rPr lang="en-US" dirty="0" smtClean="0">
                <a:solidFill>
                  <a:srgbClr val="FF0000"/>
                </a:solidFill>
              </a:rPr>
              <a:t>Access metadata</a:t>
            </a:r>
            <a:r>
              <a:rPr lang="en-US" dirty="0"/>
              <a:t>, to compose the request </a:t>
            </a:r>
            <a:r>
              <a:rPr lang="en-US" dirty="0" smtClean="0"/>
              <a:t>to the </a:t>
            </a:r>
            <a:r>
              <a:rPr lang="en-US" dirty="0" err="1" smtClean="0"/>
              <a:t>webservice</a:t>
            </a:r>
            <a:r>
              <a:rPr lang="en-US" dirty="0" smtClean="0"/>
              <a:t> (e.g. FDSN) according </a:t>
            </a:r>
            <a:r>
              <a:rPr lang="en-US" dirty="0"/>
              <a:t>to </a:t>
            </a:r>
            <a:r>
              <a:rPr lang="en-US" dirty="0" smtClean="0"/>
              <a:t>user parameters </a:t>
            </a:r>
            <a:endParaRPr lang="en-US" dirty="0"/>
          </a:p>
          <a:p>
            <a:pPr marL="514350" indent="-514350">
              <a:buFont typeface="Arial" charset="0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Mapping </a:t>
            </a:r>
            <a:r>
              <a:rPr lang="en-US" dirty="0">
                <a:solidFill>
                  <a:srgbClr val="FF0000"/>
                </a:solidFill>
              </a:rPr>
              <a:t>metadata, </a:t>
            </a:r>
            <a:r>
              <a:rPr lang="en-US" dirty="0">
                <a:solidFill>
                  <a:srgbClr val="000000"/>
                </a:solidFill>
              </a:rPr>
              <a:t>to map </a:t>
            </a:r>
            <a:r>
              <a:rPr lang="en-US" dirty="0" smtClean="0">
                <a:solidFill>
                  <a:srgbClr val="000000"/>
                </a:solidFill>
              </a:rPr>
              <a:t>service response metadata </a:t>
            </a:r>
            <a:r>
              <a:rPr lang="en-US" dirty="0" smtClean="0"/>
              <a:t>into </a:t>
            </a:r>
            <a:r>
              <a:rPr lang="en-US" dirty="0"/>
              <a:t>a common set of </a:t>
            </a:r>
            <a:r>
              <a:rPr lang="en-US" dirty="0" smtClean="0"/>
              <a:t>metadata (fig1) to be presented to the user</a:t>
            </a:r>
            <a:endParaRPr lang="en-US" dirty="0"/>
          </a:p>
          <a:p>
            <a:pPr marL="514350" indent="-514350">
              <a:buFont typeface="Arial" charset="0"/>
              <a:buAutoNum type="arabicPeriod"/>
            </a:pPr>
            <a:endParaRPr lang="en-US" dirty="0" smtClean="0">
              <a:solidFill>
                <a:srgbClr val="FF0000"/>
              </a:solidFill>
            </a:endParaRPr>
          </a:p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AutoNum type="arabicPeriod"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721242" y="4729034"/>
            <a:ext cx="3810089" cy="156966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dirty="0" smtClean="0"/>
              <a:t>ID</a:t>
            </a:r>
          </a:p>
          <a:p>
            <a:r>
              <a:rPr lang="en-US" sz="1600" dirty="0" smtClean="0"/>
              <a:t>Title</a:t>
            </a:r>
          </a:p>
          <a:p>
            <a:r>
              <a:rPr lang="en-US" sz="1600" dirty="0" smtClean="0"/>
              <a:t>Description/keywords</a:t>
            </a:r>
          </a:p>
          <a:p>
            <a:r>
              <a:rPr lang="en-US" sz="1600" dirty="0" smtClean="0"/>
              <a:t>Format/Standard</a:t>
            </a:r>
          </a:p>
          <a:p>
            <a:r>
              <a:rPr lang="en-US" sz="1600" dirty="0" smtClean="0"/>
              <a:t>Bounding Box (</a:t>
            </a:r>
            <a:r>
              <a:rPr lang="en-US" sz="1600" dirty="0" err="1" smtClean="0"/>
              <a:t>spatio</a:t>
            </a:r>
            <a:r>
              <a:rPr lang="en-US" sz="1600" dirty="0" smtClean="0"/>
              <a:t> coordinates)</a:t>
            </a:r>
            <a:br>
              <a:rPr lang="en-US" sz="1600" dirty="0" smtClean="0"/>
            </a:br>
            <a:r>
              <a:rPr lang="en-US" sz="1600" dirty="0" smtClean="0"/>
              <a:t>Start/End time (temporal </a:t>
            </a:r>
            <a:r>
              <a:rPr lang="en-US" sz="1600" dirty="0" err="1" smtClean="0"/>
              <a:t>coords</a:t>
            </a:r>
            <a:r>
              <a:rPr lang="en-US" sz="1600" dirty="0" smtClean="0"/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11313" y="6300604"/>
            <a:ext cx="38100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i="1" dirty="0" smtClean="0"/>
              <a:t>Fig1. Common metadata example</a:t>
            </a:r>
            <a:endParaRPr lang="en-US" i="1" dirty="0"/>
          </a:p>
        </p:txBody>
      </p:sp>
      <p:sp>
        <p:nvSpPr>
          <p:cNvPr id="5" name="TextBox 4"/>
          <p:cNvSpPr txBox="1"/>
          <p:nvPr/>
        </p:nvSpPr>
        <p:spPr>
          <a:xfrm rot="19675432">
            <a:off x="6607825" y="5121377"/>
            <a:ext cx="2392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UNDER DEVELOPMENT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993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423416" y="19776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353" tIns="45679" rIns="91353" bIns="45679" numCol="1" anchor="ctr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sz="4800" b="1" dirty="0" smtClean="0">
                <a:latin typeface="Calibri" charset="0"/>
                <a:ea typeface="ＭＳ Ｐゴシック" charset="0"/>
                <a:cs typeface="ＭＳ Ｐゴシック" charset="0"/>
              </a:rPr>
              <a:t>A Plan for solid Earth Science</a:t>
            </a:r>
            <a:endParaRPr lang="en-US" sz="4800" b="1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32561" y="1238302"/>
            <a:ext cx="8287911" cy="5392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353" tIns="45679" rIns="91353" bIns="45679" numCol="1" anchor="t" anchorCtr="0" compatLnSpc="1">
            <a:prstTxWarp prst="textNoShape">
              <a:avLst/>
            </a:prstTxWarp>
          </a:bodyPr>
          <a:lstStyle>
            <a:lvl1pPr marL="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4572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2pPr>
            <a:lvl3pPr marL="9144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3pPr>
            <a:lvl4pPr marL="13716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4pPr>
            <a:lvl5pPr marL="18288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dirty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The European Plate Observing System (EPOS): </a:t>
            </a:r>
          </a:p>
          <a:p>
            <a:pPr marL="285750" indent="-285750" algn="l">
              <a:buFont typeface="Arial"/>
              <a:buChar char="•"/>
            </a:pPr>
            <a:r>
              <a:rPr lang="en-US" sz="2400" b="1" dirty="0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scientific </a:t>
            </a:r>
            <a:r>
              <a:rPr lang="en-US" sz="2400" b="1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vision and approach </a:t>
            </a:r>
            <a:r>
              <a:rPr lang="en-US" sz="2400" dirty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in which innovative </a:t>
            </a:r>
            <a:r>
              <a:rPr lang="en-US" sz="2400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multidisciplinary research </a:t>
            </a:r>
            <a:r>
              <a:rPr lang="en-US" sz="2400" dirty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is made possible for a better understanding of the </a:t>
            </a:r>
            <a:r>
              <a:rPr lang="en-US" sz="2400" b="1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Solid Earth Science </a:t>
            </a:r>
            <a:r>
              <a:rPr lang="en-US" sz="2400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processes</a:t>
            </a:r>
            <a:endParaRPr lang="en-US" sz="2400" dirty="0">
              <a:solidFill>
                <a:srgbClr val="00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285750" indent="-285750" algn="l">
              <a:buFont typeface="Arial"/>
              <a:buChar char="•"/>
            </a:pPr>
            <a:r>
              <a:rPr lang="en-US" sz="2400" b="1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long</a:t>
            </a:r>
            <a:r>
              <a:rPr lang="en-US" sz="2400" b="1" dirty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-term plan </a:t>
            </a:r>
            <a:r>
              <a:rPr lang="en-US" sz="2400" dirty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to facilitate </a:t>
            </a:r>
            <a:r>
              <a:rPr lang="en-US" sz="2400" b="1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integrated use </a:t>
            </a:r>
            <a:r>
              <a:rPr lang="en-US" sz="2400" dirty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of data, models and facilities from </a:t>
            </a:r>
            <a:r>
              <a:rPr lang="en-US" sz="2400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distributed and new </a:t>
            </a:r>
            <a:r>
              <a:rPr lang="en-US" sz="2400" dirty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research </a:t>
            </a:r>
            <a:r>
              <a:rPr lang="en-US" sz="2400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infrastructures</a:t>
            </a:r>
            <a:endParaRPr lang="en-US" sz="2400" dirty="0">
              <a:solidFill>
                <a:srgbClr val="00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7696" y="3798168"/>
            <a:ext cx="4932040" cy="2832348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 bwMode="auto">
          <a:xfrm>
            <a:off x="4048582" y="3798168"/>
            <a:ext cx="3240360" cy="566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353" tIns="45679" rIns="91353" bIns="45679" numCol="1" anchor="ctr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sz="1800" b="1" dirty="0" smtClean="0">
                <a:solidFill>
                  <a:srgbClr val="9BBB59">
                    <a:lumMod val="50000"/>
                  </a:srgbClr>
                </a:solidFill>
                <a:latin typeface="Calibri"/>
              </a:rPr>
              <a:t>Partnership</a:t>
            </a:r>
            <a:endParaRPr lang="en-US" sz="1800" b="1" dirty="0">
              <a:solidFill>
                <a:srgbClr val="9BBB59">
                  <a:lumMod val="50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20933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02646" y="785245"/>
            <a:ext cx="16668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6600"/>
                </a:solidFill>
              </a:rPr>
              <a:t>REQUEST</a:t>
            </a:r>
            <a:endParaRPr lang="en-US" sz="2400" b="1" dirty="0">
              <a:solidFill>
                <a:srgbClr val="FF66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282349" y="772520"/>
            <a:ext cx="18950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6600"/>
                </a:solidFill>
              </a:rPr>
              <a:t>RESPONSE</a:t>
            </a:r>
            <a:endParaRPr lang="en-US" sz="2400" b="1" dirty="0">
              <a:solidFill>
                <a:srgbClr val="FF66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2646" y="3515421"/>
            <a:ext cx="10264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User</a:t>
            </a:r>
          </a:p>
          <a:p>
            <a:r>
              <a:rPr lang="en-US" i="1" dirty="0" smtClean="0"/>
              <a:t>request</a:t>
            </a:r>
            <a:br>
              <a:rPr lang="en-US" i="1" dirty="0" smtClean="0"/>
            </a:br>
            <a:r>
              <a:rPr lang="en-US" i="1" dirty="0" smtClean="0"/>
              <a:t>mapping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8194485" y="3607856"/>
            <a:ext cx="10762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response</a:t>
            </a:r>
            <a:br>
              <a:rPr lang="en-US" i="1" dirty="0" smtClean="0"/>
            </a:br>
            <a:r>
              <a:rPr lang="en-US" i="1" dirty="0" smtClean="0"/>
              <a:t>mapping</a:t>
            </a:r>
          </a:p>
        </p:txBody>
      </p:sp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353520" y="102240"/>
            <a:ext cx="8229600" cy="1143000"/>
          </a:xfrm>
        </p:spPr>
        <p:txBody>
          <a:bodyPr/>
          <a:lstStyle/>
          <a:p>
            <a:r>
              <a:rPr lang="en-US" dirty="0"/>
              <a:t>R</a:t>
            </a:r>
            <a:r>
              <a:rPr lang="en-US" dirty="0" smtClean="0"/>
              <a:t>equest workflow: diagram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947275" y="3445358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6600"/>
                </a:solidFill>
              </a:rPr>
              <a:t>1</a:t>
            </a:r>
            <a:endParaRPr lang="en-US" sz="2800" b="1" dirty="0">
              <a:solidFill>
                <a:srgbClr val="FF66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884368" y="3399232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6600"/>
                </a:solidFill>
              </a:rPr>
              <a:t>2</a:t>
            </a:r>
            <a:endParaRPr lang="en-US" sz="2800" b="1" dirty="0">
              <a:solidFill>
                <a:srgbClr val="FF66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8500" y="6021288"/>
            <a:ext cx="1621057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6600"/>
                </a:solidFill>
              </a:rPr>
              <a:t>SERVICE </a:t>
            </a:r>
            <a:br>
              <a:rPr lang="en-US" sz="2400" b="1" dirty="0" smtClean="0">
                <a:solidFill>
                  <a:srgbClr val="FF6600"/>
                </a:solidFill>
              </a:rPr>
            </a:br>
            <a:r>
              <a:rPr lang="en-US" sz="2400" b="1" dirty="0" smtClean="0">
                <a:solidFill>
                  <a:srgbClr val="FF6600"/>
                </a:solidFill>
              </a:rPr>
              <a:t>MAPPING</a:t>
            </a:r>
            <a:endParaRPr lang="en-US" sz="2400" b="1" dirty="0">
              <a:solidFill>
                <a:srgbClr val="FF66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297838" y="6046466"/>
            <a:ext cx="1838965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en-US" sz="2400" b="1" dirty="0" smtClean="0">
                <a:solidFill>
                  <a:srgbClr val="FF6600"/>
                </a:solidFill>
              </a:rPr>
              <a:t>METADATA</a:t>
            </a:r>
            <a:br>
              <a:rPr lang="en-US" sz="2400" b="1" dirty="0" smtClean="0">
                <a:solidFill>
                  <a:srgbClr val="FF6600"/>
                </a:solidFill>
              </a:rPr>
            </a:br>
            <a:r>
              <a:rPr lang="en-US" sz="2400" b="1" dirty="0" smtClean="0">
                <a:solidFill>
                  <a:srgbClr val="FF6600"/>
                </a:solidFill>
              </a:rPr>
              <a:t>MAPPING</a:t>
            </a:r>
            <a:endParaRPr lang="en-US" sz="2400" b="1" dirty="0">
              <a:solidFill>
                <a:srgbClr val="FF66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253766" y="1412776"/>
            <a:ext cx="6712576" cy="4578744"/>
            <a:chOff x="1253766" y="1412776"/>
            <a:chExt cx="6712576" cy="4578744"/>
          </a:xfrm>
        </p:grpSpPr>
        <p:grpSp>
          <p:nvGrpSpPr>
            <p:cNvPr id="21" name="Group 20"/>
            <p:cNvGrpSpPr/>
            <p:nvPr/>
          </p:nvGrpSpPr>
          <p:grpSpPr>
            <a:xfrm>
              <a:off x="1253766" y="1412776"/>
              <a:ext cx="6712576" cy="4578744"/>
              <a:chOff x="1187624" y="1110331"/>
              <a:chExt cx="6712576" cy="4578744"/>
            </a:xfrm>
            <a:gradFill flip="none" rotWithShape="1">
              <a:gsLst>
                <a:gs pos="2000">
                  <a:schemeClr val="tx2">
                    <a:lumMod val="75000"/>
                  </a:schemeClr>
                </a:gs>
                <a:gs pos="100000">
                  <a:srgbClr val="FF6600"/>
                </a:gs>
              </a:gsLst>
              <a:lin ang="16200000" scaled="0"/>
              <a:tileRect/>
            </a:gradFill>
          </p:grpSpPr>
          <p:grpSp>
            <p:nvGrpSpPr>
              <p:cNvPr id="19" name="Group 18"/>
              <p:cNvGrpSpPr/>
              <p:nvPr/>
            </p:nvGrpSpPr>
            <p:grpSpPr>
              <a:xfrm>
                <a:off x="1187624" y="1124744"/>
                <a:ext cx="6265296" cy="4564331"/>
                <a:chOff x="1187624" y="1124744"/>
                <a:chExt cx="6265296" cy="4564331"/>
              </a:xfrm>
              <a:grpFill/>
            </p:grpSpPr>
            <p:grpSp>
              <p:nvGrpSpPr>
                <p:cNvPr id="17" name="Group 16"/>
                <p:cNvGrpSpPr/>
                <p:nvPr/>
              </p:nvGrpSpPr>
              <p:grpSpPr>
                <a:xfrm>
                  <a:off x="1763689" y="1124744"/>
                  <a:ext cx="5689231" cy="2808312"/>
                  <a:chOff x="1763689" y="1124744"/>
                  <a:chExt cx="5689231" cy="2808312"/>
                </a:xfrm>
                <a:grpFill/>
              </p:grpSpPr>
              <p:sp>
                <p:nvSpPr>
                  <p:cNvPr id="4" name="Rectangle 3"/>
                  <p:cNvSpPr/>
                  <p:nvPr/>
                </p:nvSpPr>
                <p:spPr>
                  <a:xfrm>
                    <a:off x="1763689" y="1944659"/>
                    <a:ext cx="5689231" cy="1152128"/>
                  </a:xfrm>
                  <a:prstGeom prst="rect">
                    <a:avLst/>
                  </a:prstGeom>
                  <a:grpFill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4000" dirty="0" smtClean="0"/>
                      <a:t>CERIF+SOFTWARE</a:t>
                    </a:r>
                    <a:endParaRPr lang="en-US" sz="4000" dirty="0"/>
                  </a:p>
                </p:txBody>
              </p:sp>
              <p:sp>
                <p:nvSpPr>
                  <p:cNvPr id="9" name="Rectangle 8"/>
                  <p:cNvSpPr/>
                  <p:nvPr/>
                </p:nvSpPr>
                <p:spPr>
                  <a:xfrm>
                    <a:off x="1763690" y="3212976"/>
                    <a:ext cx="5689230" cy="720080"/>
                  </a:xfrm>
                  <a:prstGeom prst="rect">
                    <a:avLst/>
                  </a:prstGeom>
                  <a:grpFill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400" dirty="0" smtClean="0"/>
                      <a:t>Compatibility Layer</a:t>
                    </a:r>
                    <a:endParaRPr lang="en-US" sz="2400" dirty="0"/>
                  </a:p>
                </p:txBody>
              </p:sp>
              <p:sp>
                <p:nvSpPr>
                  <p:cNvPr id="15" name="Rectangle 14"/>
                  <p:cNvSpPr/>
                  <p:nvPr/>
                </p:nvSpPr>
                <p:spPr>
                  <a:xfrm>
                    <a:off x="1763689" y="1124744"/>
                    <a:ext cx="5689230" cy="720080"/>
                  </a:xfrm>
                  <a:prstGeom prst="rect">
                    <a:avLst/>
                  </a:prstGeom>
                  <a:grpFill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3200" dirty="0" smtClean="0"/>
                      <a:t>EPOS GUI or APIs</a:t>
                    </a:r>
                    <a:endParaRPr lang="en-US" sz="3200" dirty="0"/>
                  </a:p>
                </p:txBody>
              </p:sp>
            </p:grpSp>
            <p:sp>
              <p:nvSpPr>
                <p:cNvPr id="18" name="Down Arrow 17"/>
                <p:cNvSpPr/>
                <p:nvPr/>
              </p:nvSpPr>
              <p:spPr>
                <a:xfrm>
                  <a:off x="1187624" y="1124744"/>
                  <a:ext cx="432048" cy="4564331"/>
                </a:xfrm>
                <a:prstGeom prst="downArrow">
                  <a:avLst/>
                </a:prstGeom>
                <a:grp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0" name="Down Arrow 19"/>
              <p:cNvSpPr/>
              <p:nvPr/>
            </p:nvSpPr>
            <p:spPr>
              <a:xfrm rot="10800000">
                <a:off x="7468152" y="1110331"/>
                <a:ext cx="432048" cy="4564331"/>
              </a:xfrm>
              <a:prstGeom prst="downArrow">
                <a:avLst/>
              </a:prstGeom>
              <a:grp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" name="Group 1"/>
            <p:cNvGrpSpPr/>
            <p:nvPr/>
          </p:nvGrpSpPr>
          <p:grpSpPr>
            <a:xfrm>
              <a:off x="1829833" y="4312522"/>
              <a:ext cx="5689229" cy="1656184"/>
              <a:chOff x="1760711" y="4594536"/>
              <a:chExt cx="5689229" cy="1656184"/>
            </a:xfrm>
          </p:grpSpPr>
          <p:sp>
            <p:nvSpPr>
              <p:cNvPr id="36" name="Rectangle 35"/>
              <p:cNvSpPr/>
              <p:nvPr/>
            </p:nvSpPr>
            <p:spPr>
              <a:xfrm>
                <a:off x="1760711" y="4594536"/>
                <a:ext cx="5689229" cy="1656184"/>
              </a:xfrm>
              <a:prstGeom prst="rect">
                <a:avLst/>
              </a:prstGeom>
              <a:gradFill flip="none" rotWithShape="1">
                <a:gsLst>
                  <a:gs pos="2000">
                    <a:schemeClr val="tx2">
                      <a:lumMod val="75000"/>
                    </a:schemeClr>
                  </a:gs>
                  <a:gs pos="100000">
                    <a:srgbClr val="FF6600"/>
                  </a:gs>
                </a:gsLst>
                <a:lin ang="16200000" scaled="0"/>
                <a:tileRect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i="1" dirty="0" smtClean="0"/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1831608" y="4708159"/>
                <a:ext cx="1350368" cy="805343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solidFill>
                      <a:schemeClr val="bg1"/>
                    </a:solidFill>
                  </a:rPr>
                  <a:t>EMSC</a:t>
                </a:r>
                <a:r>
                  <a:rPr lang="en-US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dirty="0" err="1" smtClean="0"/>
                  <a:t>webservices</a:t>
                </a:r>
                <a:endParaRPr lang="en-US" dirty="0"/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2000994" y="5497949"/>
                <a:ext cx="12043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bg1"/>
                    </a:solidFill>
                  </a:rPr>
                  <a:t>EVENTS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3357604" y="4708159"/>
                <a:ext cx="1285776" cy="805343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/>
                  <a:t>ORFEUS/EIDA</a:t>
                </a:r>
              </a:p>
              <a:p>
                <a:pPr algn="ctr"/>
                <a:r>
                  <a:rPr lang="en-US" dirty="0" smtClean="0"/>
                  <a:t>FDSN WS</a:t>
                </a:r>
                <a:endParaRPr lang="en-US" dirty="0"/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3357604" y="5515148"/>
                <a:ext cx="12857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bg1"/>
                    </a:solidFill>
                  </a:rPr>
                  <a:t>STATIONS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6142799" y="4708159"/>
                <a:ext cx="1235472" cy="827316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/>
                  <a:t>EFEHR</a:t>
                </a:r>
              </a:p>
              <a:p>
                <a:pPr algn="ctr"/>
                <a:r>
                  <a:rPr lang="en-US" dirty="0" smtClean="0"/>
                  <a:t>OGC WMS WS</a:t>
                </a:r>
                <a:endParaRPr lang="en-US" dirty="0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6357928" y="5535475"/>
                <a:ext cx="103762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bg1"/>
                    </a:solidFill>
                  </a:rPr>
                  <a:t>Hazard &amp; Risk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4726755" y="4708159"/>
                <a:ext cx="1285776" cy="805343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/>
                  <a:t>ORFEUS</a:t>
                </a:r>
              </a:p>
              <a:p>
                <a:pPr algn="ctr"/>
                <a:r>
                  <a:rPr lang="en-US" dirty="0" err="1" smtClean="0"/>
                  <a:t>Dataselect</a:t>
                </a:r>
                <a:r>
                  <a:rPr lang="en-US" dirty="0" smtClean="0"/>
                  <a:t> services</a:t>
                </a:r>
                <a:endParaRPr lang="en-US" dirty="0"/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4821790" y="5515148"/>
                <a:ext cx="132100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chemeClr val="bg1"/>
                    </a:solidFill>
                  </a:rPr>
                  <a:t>Waveforms</a:t>
                </a:r>
                <a:br>
                  <a:rPr lang="en-US" b="1" dirty="0" smtClean="0">
                    <a:solidFill>
                      <a:schemeClr val="bg1"/>
                    </a:solidFill>
                  </a:rPr>
                </a:br>
                <a:r>
                  <a:rPr lang="en-US" b="1" dirty="0" smtClean="0">
                    <a:solidFill>
                      <a:schemeClr val="bg1"/>
                    </a:solidFill>
                  </a:rPr>
                  <a:t>(</a:t>
                </a:r>
                <a:r>
                  <a:rPr lang="en-US" b="1" dirty="0" err="1" smtClean="0">
                    <a:solidFill>
                      <a:schemeClr val="bg1"/>
                    </a:solidFill>
                  </a:rPr>
                  <a:t>Orfeus</a:t>
                </a:r>
                <a:r>
                  <a:rPr lang="en-US" b="1" dirty="0" smtClean="0">
                    <a:solidFill>
                      <a:schemeClr val="bg1"/>
                    </a:solidFill>
                  </a:rPr>
                  <a:t>)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73011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 bwMode="auto">
          <a:xfrm>
            <a:off x="267127" y="18738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dirty="0" smtClean="0"/>
              <a:t>Request workflow: example</a:t>
            </a:r>
            <a:endParaRPr lang="en-US" dirty="0"/>
          </a:p>
        </p:txBody>
      </p:sp>
      <p:pic>
        <p:nvPicPr>
          <p:cNvPr id="11" name="Picture 10" descr="img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51" y="1487263"/>
            <a:ext cx="863417" cy="86341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67127" y="1145714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USER</a:t>
            </a:r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587497" y="2427840"/>
            <a:ext cx="0" cy="3335040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5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801" y="1667520"/>
            <a:ext cx="1339292" cy="683160"/>
          </a:xfrm>
        </p:spPr>
      </p:pic>
      <p:sp>
        <p:nvSpPr>
          <p:cNvPr id="16" name="TextBox 15"/>
          <p:cNvSpPr txBox="1"/>
          <p:nvPr/>
        </p:nvSpPr>
        <p:spPr>
          <a:xfrm>
            <a:off x="1758672" y="1153348"/>
            <a:ext cx="16431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GUI SOFTWARE</a:t>
            </a:r>
            <a:endParaRPr lang="en-US" dirty="0"/>
          </a:p>
        </p:txBody>
      </p:sp>
      <p:sp>
        <p:nvSpPr>
          <p:cNvPr id="17" name="Can 16"/>
          <p:cNvSpPr/>
          <p:nvPr/>
        </p:nvSpPr>
        <p:spPr>
          <a:xfrm>
            <a:off x="4561740" y="1748946"/>
            <a:ext cx="708453" cy="601733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2580144" y="2427840"/>
            <a:ext cx="0" cy="2998080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892459" y="2427840"/>
            <a:ext cx="0" cy="2998080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070885" y="1102616"/>
            <a:ext cx="20883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CERIF CATALOGUE +</a:t>
            </a:r>
            <a:br>
              <a:rPr lang="en-US" dirty="0" smtClean="0"/>
            </a:br>
            <a:r>
              <a:rPr lang="en-US" dirty="0" smtClean="0"/>
              <a:t>System manager</a:t>
            </a:r>
            <a:endParaRPr lang="en-US" dirty="0"/>
          </a:p>
        </p:txBody>
      </p:sp>
      <p:sp>
        <p:nvSpPr>
          <p:cNvPr id="21" name="Alternate Process 20"/>
          <p:cNvSpPr/>
          <p:nvPr/>
        </p:nvSpPr>
        <p:spPr>
          <a:xfrm>
            <a:off x="7110440" y="1667520"/>
            <a:ext cx="1581058" cy="683160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ORFEUS/EIDA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936138" y="1156570"/>
            <a:ext cx="2113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FDSN Station service</a:t>
            </a:r>
            <a:endParaRPr lang="en-US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7939145" y="2427840"/>
            <a:ext cx="0" cy="2998080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4848157" y="2630160"/>
            <a:ext cx="88603" cy="11232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546515" y="2636400"/>
            <a:ext cx="88603" cy="11232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699813" y="2688240"/>
            <a:ext cx="1736571" cy="0"/>
          </a:xfrm>
          <a:prstGeom prst="straightConnector1">
            <a:avLst/>
          </a:prstGeom>
          <a:ln>
            <a:headEnd type="none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84101" y="2748720"/>
            <a:ext cx="16732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Select a bounding</a:t>
            </a:r>
            <a:br>
              <a:rPr lang="en-US" sz="1600" dirty="0" smtClean="0"/>
            </a:br>
            <a:r>
              <a:rPr lang="en-US" sz="1600" dirty="0" smtClean="0"/>
              <a:t>box on a map and </a:t>
            </a:r>
            <a:br>
              <a:rPr lang="en-US" sz="1600" dirty="0" smtClean="0"/>
            </a:br>
            <a:r>
              <a:rPr lang="en-US" sz="1600" dirty="0" smtClean="0"/>
              <a:t>search station</a:t>
            </a:r>
            <a:endParaRPr lang="en-US" sz="1600" dirty="0"/>
          </a:p>
        </p:txBody>
      </p:sp>
      <p:sp>
        <p:nvSpPr>
          <p:cNvPr id="29" name="Oval 28"/>
          <p:cNvSpPr/>
          <p:nvPr/>
        </p:nvSpPr>
        <p:spPr>
          <a:xfrm>
            <a:off x="2530522" y="2646240"/>
            <a:ext cx="88603" cy="11232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2735658" y="2686320"/>
            <a:ext cx="1964317" cy="0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735658" y="2780160"/>
            <a:ext cx="209193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Request stations into a </a:t>
            </a:r>
          </a:p>
          <a:p>
            <a:r>
              <a:rPr lang="en-US" sz="1600" dirty="0" smtClean="0"/>
              <a:t>Box with </a:t>
            </a:r>
            <a:r>
              <a:rPr lang="en-US" sz="1600" dirty="0" err="1" smtClean="0"/>
              <a:t>coords</a:t>
            </a:r>
            <a:r>
              <a:rPr lang="en-US" sz="1600" dirty="0" smtClean="0"/>
              <a:t>:</a:t>
            </a:r>
            <a:br>
              <a:rPr lang="en-US" sz="1600" dirty="0" smtClean="0"/>
            </a:br>
            <a:r>
              <a:rPr lang="en-US" sz="1600" i="1" dirty="0" err="1" smtClean="0"/>
              <a:t>lat</a:t>
            </a:r>
            <a:r>
              <a:rPr lang="en-US" sz="1600" i="1" dirty="0" smtClean="0"/>
              <a:t>-min, </a:t>
            </a:r>
            <a:r>
              <a:rPr lang="en-US" sz="1600" i="1" dirty="0" err="1" smtClean="0"/>
              <a:t>lat</a:t>
            </a:r>
            <a:r>
              <a:rPr lang="en-US" sz="1600" i="1" dirty="0" smtClean="0"/>
              <a:t> max, </a:t>
            </a:r>
            <a:br>
              <a:rPr lang="en-US" sz="1600" i="1" dirty="0" smtClean="0"/>
            </a:br>
            <a:r>
              <a:rPr lang="en-US" sz="1600" i="1" dirty="0" err="1" smtClean="0"/>
              <a:t>lon</a:t>
            </a:r>
            <a:r>
              <a:rPr lang="en-US" sz="1600" i="1" dirty="0" smtClean="0"/>
              <a:t>-min, </a:t>
            </a:r>
            <a:r>
              <a:rPr lang="en-US" sz="1600" i="1" dirty="0" err="1" smtClean="0"/>
              <a:t>lon</a:t>
            </a:r>
            <a:r>
              <a:rPr lang="en-US" sz="1600" i="1" dirty="0" smtClean="0"/>
              <a:t>-max</a:t>
            </a:r>
            <a:endParaRPr lang="en-US" sz="1600" i="1" dirty="0"/>
          </a:p>
        </p:txBody>
      </p:sp>
      <p:sp>
        <p:nvSpPr>
          <p:cNvPr id="33" name="Oval 32"/>
          <p:cNvSpPr/>
          <p:nvPr/>
        </p:nvSpPr>
        <p:spPr>
          <a:xfrm>
            <a:off x="7886409" y="4328902"/>
            <a:ext cx="88603" cy="11232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4971821" y="2686320"/>
            <a:ext cx="2847071" cy="0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7886409" y="2609760"/>
            <a:ext cx="88603" cy="11232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4936760" y="2785680"/>
            <a:ext cx="30023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Knowing that the request is for an FDSN station service:</a:t>
            </a:r>
            <a:br>
              <a:rPr lang="en-US" sz="1600" dirty="0" smtClean="0"/>
            </a:br>
            <a:r>
              <a:rPr lang="en-US" sz="1600" dirty="0" smtClean="0"/>
              <a:t>1. Maps </a:t>
            </a:r>
            <a:r>
              <a:rPr lang="en-US" sz="1600" i="1" dirty="0" err="1" smtClean="0"/>
              <a:t>lat</a:t>
            </a:r>
            <a:r>
              <a:rPr lang="en-US" sz="1600" i="1" dirty="0" smtClean="0"/>
              <a:t>-min </a:t>
            </a:r>
            <a:r>
              <a:rPr lang="en-US" sz="1600" dirty="0" smtClean="0"/>
              <a:t>into </a:t>
            </a:r>
            <a:r>
              <a:rPr lang="en-US" sz="1600" i="1" dirty="0" err="1" smtClean="0"/>
              <a:t>minlat</a:t>
            </a:r>
            <a:r>
              <a:rPr lang="en-US" sz="1600" dirty="0" smtClean="0"/>
              <a:t> etc.</a:t>
            </a:r>
            <a:br>
              <a:rPr lang="en-US" sz="1600" dirty="0" smtClean="0"/>
            </a:br>
            <a:r>
              <a:rPr lang="en-US" sz="1600" dirty="0" smtClean="0"/>
              <a:t>2. Compose the service query </a:t>
            </a:r>
            <a:r>
              <a:rPr lang="en-US" sz="1600" b="1" dirty="0" smtClean="0"/>
              <a:t>(1)</a:t>
            </a:r>
            <a:endParaRPr lang="en-US" sz="1400" i="1" dirty="0"/>
          </a:p>
        </p:txBody>
      </p:sp>
      <p:sp>
        <p:nvSpPr>
          <p:cNvPr id="38" name="Rectangle 37"/>
          <p:cNvSpPr/>
          <p:nvPr/>
        </p:nvSpPr>
        <p:spPr>
          <a:xfrm>
            <a:off x="1536779" y="6092860"/>
            <a:ext cx="7607221" cy="7386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/>
            <a:r>
              <a:rPr lang="en-US" sz="1400" b="1" i="1" dirty="0" smtClean="0">
                <a:solidFill>
                  <a:prstClr val="black"/>
                </a:solidFill>
              </a:rPr>
              <a:t>(1) SERVICE QUERY</a:t>
            </a:r>
          </a:p>
          <a:p>
            <a:pPr lvl="0"/>
            <a:r>
              <a:rPr lang="en-US" sz="1400" i="1" dirty="0" smtClean="0">
                <a:solidFill>
                  <a:prstClr val="black"/>
                </a:solidFill>
              </a:rPr>
              <a:t>http</a:t>
            </a:r>
            <a:r>
              <a:rPr lang="en-US" sz="1400" i="1" dirty="0">
                <a:solidFill>
                  <a:prstClr val="black"/>
                </a:solidFill>
              </a:rPr>
              <a:t>://</a:t>
            </a:r>
            <a:r>
              <a:rPr lang="en-US" sz="1400" i="1" dirty="0" err="1">
                <a:solidFill>
                  <a:prstClr val="black"/>
                </a:solidFill>
              </a:rPr>
              <a:t>www.orfeus-eu.org</a:t>
            </a:r>
            <a:r>
              <a:rPr lang="en-US" sz="1400" i="1" dirty="0">
                <a:solidFill>
                  <a:prstClr val="black"/>
                </a:solidFill>
              </a:rPr>
              <a:t>/</a:t>
            </a:r>
            <a:r>
              <a:rPr lang="en-US" sz="1400" i="1" dirty="0" err="1">
                <a:solidFill>
                  <a:prstClr val="black"/>
                </a:solidFill>
              </a:rPr>
              <a:t>fdsnws</a:t>
            </a:r>
            <a:r>
              <a:rPr lang="en-US" sz="1400" i="1" dirty="0">
                <a:solidFill>
                  <a:prstClr val="black"/>
                </a:solidFill>
              </a:rPr>
              <a:t>/station/1/</a:t>
            </a:r>
            <a:r>
              <a:rPr lang="en-US" sz="1400" i="1" dirty="0" err="1">
                <a:solidFill>
                  <a:prstClr val="black"/>
                </a:solidFill>
              </a:rPr>
              <a:t>query?level</a:t>
            </a:r>
            <a:r>
              <a:rPr lang="en-US" sz="1400" i="1" dirty="0">
                <a:solidFill>
                  <a:prstClr val="black"/>
                </a:solidFill>
              </a:rPr>
              <a:t>=</a:t>
            </a:r>
            <a:r>
              <a:rPr lang="en-US" sz="1400" i="1" dirty="0" err="1">
                <a:solidFill>
                  <a:prstClr val="black"/>
                </a:solidFill>
              </a:rPr>
              <a:t>station&amp;nodata</a:t>
            </a:r>
            <a:r>
              <a:rPr lang="en-US" sz="1400" i="1" dirty="0">
                <a:solidFill>
                  <a:prstClr val="black"/>
                </a:solidFill>
              </a:rPr>
              <a:t>=404&amp;&amp;</a:t>
            </a:r>
            <a:r>
              <a:rPr lang="en-US" sz="1400" b="1" i="1" dirty="0" err="1">
                <a:solidFill>
                  <a:srgbClr val="FF0000"/>
                </a:solidFill>
              </a:rPr>
              <a:t>minlon</a:t>
            </a:r>
            <a:r>
              <a:rPr lang="en-US" sz="1400" i="1" dirty="0">
                <a:solidFill>
                  <a:prstClr val="black"/>
                </a:solidFill>
              </a:rPr>
              <a:t>=17.21&amp;</a:t>
            </a:r>
            <a:r>
              <a:rPr lang="en-US" sz="1400" b="1" i="1" dirty="0">
                <a:solidFill>
                  <a:srgbClr val="FF0000"/>
                </a:solidFill>
              </a:rPr>
              <a:t>minlat</a:t>
            </a:r>
            <a:r>
              <a:rPr lang="en-US" sz="1400" i="1" dirty="0">
                <a:solidFill>
                  <a:prstClr val="black"/>
                </a:solidFill>
              </a:rPr>
              <a:t>=36.43&amp;</a:t>
            </a:r>
            <a:r>
              <a:rPr lang="en-US" sz="1400" b="1" i="1" dirty="0">
                <a:solidFill>
                  <a:srgbClr val="FF0000"/>
                </a:solidFill>
              </a:rPr>
              <a:t>maxlon</a:t>
            </a:r>
            <a:r>
              <a:rPr lang="en-US" sz="1400" i="1" dirty="0">
                <a:solidFill>
                  <a:prstClr val="black"/>
                </a:solidFill>
              </a:rPr>
              <a:t>=23.21&amp;</a:t>
            </a:r>
            <a:r>
              <a:rPr lang="en-US" sz="1400" b="1" i="1" dirty="0">
                <a:solidFill>
                  <a:srgbClr val="FF0000"/>
                </a:solidFill>
              </a:rPr>
              <a:t>maxlat</a:t>
            </a:r>
            <a:r>
              <a:rPr lang="en-US" sz="1400" i="1" dirty="0">
                <a:solidFill>
                  <a:prstClr val="black"/>
                </a:solidFill>
              </a:rPr>
              <a:t>=42.43</a:t>
            </a:r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4936760" y="4376640"/>
            <a:ext cx="2847071" cy="0"/>
          </a:xfrm>
          <a:prstGeom prst="straightConnector1">
            <a:avLst/>
          </a:prstGeom>
          <a:ln>
            <a:headEnd type="triangle" w="lg" len="lg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5036922" y="4449862"/>
            <a:ext cx="263926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Response in </a:t>
            </a:r>
            <a:r>
              <a:rPr lang="en-US" sz="1600" dirty="0" err="1" smtClean="0"/>
              <a:t>FDSNStationXML</a:t>
            </a:r>
            <a:endParaRPr lang="en-US" sz="1600" dirty="0" smtClean="0"/>
          </a:p>
          <a:p>
            <a:r>
              <a:rPr lang="en-US" sz="1600" dirty="0" smtClean="0"/>
              <a:t>format </a:t>
            </a:r>
            <a:endParaRPr lang="en-US" sz="1600" dirty="0"/>
          </a:p>
        </p:txBody>
      </p:sp>
      <p:sp>
        <p:nvSpPr>
          <p:cNvPr id="41" name="Oval 40"/>
          <p:cNvSpPr/>
          <p:nvPr/>
        </p:nvSpPr>
        <p:spPr>
          <a:xfrm>
            <a:off x="4848157" y="4328902"/>
            <a:ext cx="88603" cy="11232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2619125" y="4376640"/>
            <a:ext cx="2126454" cy="0"/>
          </a:xfrm>
          <a:prstGeom prst="straightConnector1">
            <a:avLst/>
          </a:prstGeom>
          <a:ln>
            <a:headEnd type="triangle" w="lg" len="lg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2630929" y="4481302"/>
            <a:ext cx="21966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1. Parse XML </a:t>
            </a:r>
            <a:br>
              <a:rPr lang="en-US" sz="1600" dirty="0" smtClean="0"/>
            </a:br>
            <a:r>
              <a:rPr lang="en-US" sz="1600" dirty="0" smtClean="0"/>
              <a:t>2. Maps metadata </a:t>
            </a:r>
            <a:r>
              <a:rPr lang="en-US" sz="1600" dirty="0" err="1" smtClean="0"/>
              <a:t>key&amp;values</a:t>
            </a:r>
            <a:r>
              <a:rPr lang="en-US" sz="1600" dirty="0" smtClean="0"/>
              <a:t> into internal representation</a:t>
            </a:r>
            <a:endParaRPr lang="en-US" sz="1600" dirty="0"/>
          </a:p>
        </p:txBody>
      </p:sp>
      <p:sp>
        <p:nvSpPr>
          <p:cNvPr id="45" name="Oval 44"/>
          <p:cNvSpPr/>
          <p:nvPr/>
        </p:nvSpPr>
        <p:spPr>
          <a:xfrm>
            <a:off x="2530522" y="4328902"/>
            <a:ext cx="88603" cy="11232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635118" y="4376640"/>
            <a:ext cx="1792826" cy="0"/>
          </a:xfrm>
          <a:prstGeom prst="straightConnector1">
            <a:avLst/>
          </a:prstGeom>
          <a:ln>
            <a:headEnd type="triangle" w="lg" len="lg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684100" y="4501440"/>
            <a:ext cx="18464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Data represented in internal format is plotted on map and/or rendered on GUI</a:t>
            </a:r>
            <a:r>
              <a:rPr lang="en-US" sz="1600" smtClean="0"/>
              <a:t>…linked </a:t>
            </a:r>
            <a:r>
              <a:rPr lang="en-US" sz="1600" dirty="0" smtClean="0"/>
              <a:t>to WF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988168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3" descr="Schermata 2014-09-22 alle 10.00.3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089025"/>
            <a:ext cx="9037637" cy="543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6" name="Picture 5" descr="Schermata 2014-09-22 alle 10.00.1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900" y="4079875"/>
            <a:ext cx="1679575" cy="84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819650" y="5529263"/>
            <a:ext cx="1519238" cy="70802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FF0000"/>
                </a:solidFill>
                <a:latin typeface="+mj-lt"/>
              </a:rPr>
              <a:t>GPS DATA</a:t>
            </a:r>
          </a:p>
          <a:p>
            <a:pPr>
              <a:defRPr/>
            </a:pPr>
            <a:r>
              <a:rPr lang="en-US" sz="2000" b="1" dirty="0">
                <a:solidFill>
                  <a:srgbClr val="FF0000"/>
                </a:solidFill>
                <a:latin typeface="+mj-lt"/>
              </a:rPr>
              <a:t>DOWNLOAD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24075" y="4737100"/>
            <a:ext cx="1803400" cy="708025"/>
          </a:xfrm>
          <a:prstGeom prst="rect">
            <a:avLst/>
          </a:prstGeom>
          <a:solidFill>
            <a:srgbClr val="FFFFFF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FF0000"/>
                </a:solidFill>
                <a:latin typeface="+mj-lt"/>
              </a:rPr>
              <a:t>SEISMIC DATA </a:t>
            </a:r>
          </a:p>
          <a:p>
            <a:pPr>
              <a:defRPr/>
            </a:pPr>
            <a:r>
              <a:rPr lang="en-US" sz="2000" b="1" dirty="0">
                <a:solidFill>
                  <a:srgbClr val="FF0000"/>
                </a:solidFill>
                <a:latin typeface="+mj-lt"/>
              </a:rPr>
              <a:t>DOWNLOAD</a:t>
            </a:r>
          </a:p>
        </p:txBody>
      </p:sp>
      <p:sp>
        <p:nvSpPr>
          <p:cNvPr id="47109" name="Title 1"/>
          <p:cNvSpPr txBox="1">
            <a:spLocks/>
          </p:cNvSpPr>
          <p:nvPr/>
        </p:nvSpPr>
        <p:spPr bwMode="auto">
          <a:xfrm>
            <a:off x="1116013" y="436563"/>
            <a:ext cx="6985000" cy="6889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3200" b="1">
                <a:solidFill>
                  <a:srgbClr val="800000"/>
                </a:solidFill>
                <a:latin typeface="Calibri" charset="0"/>
              </a:rPr>
              <a:t>EPOS prototype for Solid Earth Science</a:t>
            </a:r>
          </a:p>
        </p:txBody>
      </p:sp>
      <p:sp>
        <p:nvSpPr>
          <p:cNvPr id="47110" name="Rectangle 9"/>
          <p:cNvSpPr>
            <a:spLocks noChangeArrowheads="1"/>
          </p:cNvSpPr>
          <p:nvPr/>
        </p:nvSpPr>
        <p:spPr bwMode="auto">
          <a:xfrm>
            <a:off x="71438" y="6443663"/>
            <a:ext cx="6511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/>
              <a:t>http://epos.cineca.it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883025" y="44450"/>
            <a:ext cx="5226050" cy="523875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The EPOS Added Value </a:t>
            </a:r>
          </a:p>
        </p:txBody>
      </p:sp>
    </p:spTree>
    <p:extLst>
      <p:ext uri="{BB962C8B-B14F-4D97-AF65-F5344CB8AC3E}">
        <p14:creationId xmlns:p14="http://schemas.microsoft.com/office/powerpoint/2010/main" val="3934367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Who’s in(tegrated)?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 smtClean="0"/>
              <a:t>ORFEUS/EIDA: Waveform Data, Station Metadata, </a:t>
            </a:r>
            <a:r>
              <a:rPr lang="en-US" dirty="0" err="1" smtClean="0"/>
              <a:t>Orfeus</a:t>
            </a:r>
            <a:r>
              <a:rPr lang="en-US" dirty="0" smtClean="0"/>
              <a:t> Metadata for Waveforms</a:t>
            </a:r>
          </a:p>
          <a:p>
            <a:pPr>
              <a:defRPr/>
            </a:pPr>
            <a:r>
              <a:rPr lang="en-US" dirty="0" err="1" smtClean="0"/>
              <a:t>SMdB</a:t>
            </a:r>
            <a:r>
              <a:rPr lang="en-US" dirty="0" smtClean="0"/>
              <a:t> - Waveform Data</a:t>
            </a:r>
          </a:p>
          <a:p>
            <a:pPr>
              <a:defRPr/>
            </a:pPr>
            <a:r>
              <a:rPr lang="en-US" dirty="0" smtClean="0"/>
              <a:t>EMSC – seismic events</a:t>
            </a:r>
          </a:p>
          <a:p>
            <a:pPr>
              <a:defRPr/>
            </a:pPr>
            <a:r>
              <a:rPr lang="en-US" dirty="0" smtClean="0"/>
              <a:t>AHEAD - Earthquake Products - Historical Data</a:t>
            </a:r>
          </a:p>
          <a:p>
            <a:pPr>
              <a:defRPr/>
            </a:pPr>
            <a:r>
              <a:rPr lang="en-US" dirty="0" smtClean="0"/>
              <a:t>EFEHR - Hazard &amp; Risk Maps</a:t>
            </a:r>
          </a:p>
          <a:p>
            <a:pPr>
              <a:defRPr/>
            </a:pPr>
            <a:r>
              <a:rPr lang="en-US" dirty="0" err="1" smtClean="0"/>
              <a:t>OneGeology</a:t>
            </a:r>
            <a:r>
              <a:rPr lang="en-US" dirty="0" smtClean="0"/>
              <a:t> Europe – geological maps (Images (WMS) , </a:t>
            </a:r>
            <a:r>
              <a:rPr lang="en-US" dirty="0" err="1" smtClean="0"/>
              <a:t>GeoSciML</a:t>
            </a:r>
            <a:r>
              <a:rPr lang="en-US" dirty="0" smtClean="0"/>
              <a:t> (WFS), and others)</a:t>
            </a:r>
          </a:p>
          <a:p>
            <a:pPr>
              <a:defRPr/>
            </a:pPr>
            <a:r>
              <a:rPr lang="en-US" dirty="0" smtClean="0"/>
              <a:t>Geodesy – geodetic data GSAC repositories (INGV, Geo </a:t>
            </a:r>
            <a:r>
              <a:rPr lang="en-US" dirty="0" err="1" smtClean="0"/>
              <a:t>Azur</a:t>
            </a:r>
            <a:r>
              <a:rPr lang="en-US" dirty="0" smtClean="0"/>
              <a:t> ,INOGS (</a:t>
            </a:r>
            <a:r>
              <a:rPr lang="en-US" dirty="0" err="1" smtClean="0"/>
              <a:t>FredNet</a:t>
            </a:r>
            <a:r>
              <a:rPr lang="en-US" dirty="0" smtClean="0"/>
              <a:t>), </a:t>
            </a:r>
            <a:r>
              <a:rPr lang="en-US" dirty="0" err="1" smtClean="0"/>
              <a:t>Univ</a:t>
            </a:r>
            <a:r>
              <a:rPr lang="en-US" dirty="0" smtClean="0"/>
              <a:t> Athens, NOA Greece)</a:t>
            </a:r>
          </a:p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</a:rPr>
              <a:t>And the supersites (e.g. FUTUREVOLC, Iceland)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417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Acknowledgments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Keith Jeffery - NERC</a:t>
            </a:r>
          </a:p>
          <a:p>
            <a:r>
              <a:rPr lang="en-US" dirty="0" err="1" smtClean="0"/>
              <a:t>Frieder</a:t>
            </a:r>
            <a:r>
              <a:rPr lang="en-US" dirty="0" smtClean="0"/>
              <a:t> </a:t>
            </a:r>
            <a:r>
              <a:rPr lang="en-US" dirty="0" err="1" smtClean="0"/>
              <a:t>Euteneuer</a:t>
            </a:r>
            <a:r>
              <a:rPr lang="en-US" dirty="0" smtClean="0"/>
              <a:t> - GFZ</a:t>
            </a:r>
          </a:p>
          <a:p>
            <a:r>
              <a:rPr lang="en-US" dirty="0" smtClean="0"/>
              <a:t>Damian Ulbricht - GFZ</a:t>
            </a:r>
          </a:p>
          <a:p>
            <a:r>
              <a:rPr lang="en-US" dirty="0" smtClean="0"/>
              <a:t> Alessandro </a:t>
            </a:r>
            <a:r>
              <a:rPr lang="en-US" dirty="0" err="1" smtClean="0"/>
              <a:t>Spinuso</a:t>
            </a:r>
            <a:r>
              <a:rPr lang="en-US" dirty="0" smtClean="0"/>
              <a:t> - KNMI</a:t>
            </a:r>
          </a:p>
          <a:p>
            <a:r>
              <a:rPr lang="en-US" dirty="0" smtClean="0"/>
              <a:t>Luca </a:t>
            </a:r>
            <a:r>
              <a:rPr lang="en-US" dirty="0" err="1" smtClean="0"/>
              <a:t>Trani</a:t>
            </a:r>
            <a:r>
              <a:rPr lang="en-US" dirty="0" smtClean="0"/>
              <a:t> - KNMI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208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251520" y="6093296"/>
            <a:ext cx="43204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17" name="Picture 16" descr="Schermata 05-2456433 alle 12.04.56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3292" y="4724400"/>
            <a:ext cx="1649657" cy="11914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it-IT" sz="7400" b="1" dirty="0" err="1" smtClean="0">
                <a:latin typeface="+mn-lt"/>
              </a:rPr>
              <a:t>Thank</a:t>
            </a:r>
            <a:r>
              <a:rPr lang="it-IT" sz="7400" b="1" dirty="0" smtClean="0">
                <a:latin typeface="+mn-lt"/>
              </a:rPr>
              <a:t> </a:t>
            </a:r>
            <a:r>
              <a:rPr lang="it-IT" sz="7400" b="1" dirty="0" err="1" smtClean="0">
                <a:latin typeface="+mn-lt"/>
              </a:rPr>
              <a:t>you</a:t>
            </a:r>
            <a:r>
              <a:rPr lang="it-IT" sz="7400" b="1" dirty="0" smtClean="0">
                <a:latin typeface="+mn-lt"/>
              </a:rPr>
              <a:t> </a:t>
            </a:r>
            <a:endParaRPr lang="it-IT" sz="7400" b="1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00600" y="3657600"/>
            <a:ext cx="23562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smtClean="0">
                <a:solidFill>
                  <a:srgbClr val="77933C"/>
                </a:solidFill>
              </a:rPr>
              <a:t>www.epos-eu.org/ride</a:t>
            </a:r>
            <a:br>
              <a:rPr lang="it-IT" i="1" dirty="0" smtClean="0">
                <a:solidFill>
                  <a:srgbClr val="77933C"/>
                </a:solidFill>
              </a:rPr>
            </a:br>
            <a:r>
              <a:rPr lang="it-IT" i="1" dirty="0" err="1" smtClean="0">
                <a:solidFill>
                  <a:schemeClr val="accent2">
                    <a:lumMod val="50000"/>
                  </a:schemeClr>
                </a:solidFill>
              </a:rPr>
              <a:t>epos.cineca.it</a:t>
            </a:r>
            <a:endParaRPr lang="it-IT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Picture 4" descr="Schermata 05-2456433 alle 11.54.11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718" y="2209800"/>
            <a:ext cx="2209800" cy="1530747"/>
          </a:xfrm>
          <a:prstGeom prst="rect">
            <a:avLst/>
          </a:prstGeom>
        </p:spPr>
      </p:pic>
      <p:pic>
        <p:nvPicPr>
          <p:cNvPr id="6" name="Picture 5" descr="Schermata 05-2456433 alle 11.55.28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0600" y="2243149"/>
            <a:ext cx="3078163" cy="14973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1718" y="3657600"/>
            <a:ext cx="2022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smtClean="0">
                <a:solidFill>
                  <a:schemeClr val="accent3">
                    <a:lumMod val="75000"/>
                  </a:schemeClr>
                </a:solidFill>
              </a:rPr>
              <a:t>www.epos-eu.org</a:t>
            </a:r>
            <a:endParaRPr lang="it-IT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1718" y="1905000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 smtClean="0"/>
              <a:t>WebSite</a:t>
            </a:r>
            <a:endParaRPr lang="it-IT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800600" y="1873817"/>
            <a:ext cx="2499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R.I.D.E. &amp; </a:t>
            </a:r>
            <a:r>
              <a:rPr lang="it-IT" b="1" dirty="0" err="1" smtClean="0"/>
              <a:t>Demonstrator</a:t>
            </a:r>
            <a:endParaRPr lang="it-IT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4560332"/>
            <a:ext cx="2178049" cy="194589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62000" y="4191000"/>
            <a:ext cx="1352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Newsletter</a:t>
            </a:r>
            <a:endParaRPr lang="it-IT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28600" y="6412468"/>
            <a:ext cx="3138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smtClean="0">
                <a:solidFill>
                  <a:srgbClr val="77933C"/>
                </a:solidFill>
              </a:rPr>
              <a:t>www.epos-eu.org/newsletter</a:t>
            </a:r>
            <a:endParaRPr lang="it-IT" i="1" dirty="0">
              <a:solidFill>
                <a:srgbClr val="77933C"/>
              </a:solidFill>
            </a:endParaRPr>
          </a:p>
        </p:txBody>
      </p:sp>
      <p:pic>
        <p:nvPicPr>
          <p:cNvPr id="14" name="Picture 13" descr="Schermata 05-2456433 alle 12.03.14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0600" y="4800600"/>
            <a:ext cx="1320624" cy="107846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949819" y="4343400"/>
            <a:ext cx="1493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Epos Social </a:t>
            </a:r>
            <a:endParaRPr lang="it-IT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877210" y="5791200"/>
            <a:ext cx="10663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i="1" dirty="0" err="1" smtClean="0">
                <a:solidFill>
                  <a:srgbClr val="77933C"/>
                </a:solidFill>
              </a:rPr>
              <a:t>facebook</a:t>
            </a:r>
            <a:endParaRPr lang="it-IT" sz="1600" i="1" dirty="0">
              <a:solidFill>
                <a:srgbClr val="77933C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75202" y="5791200"/>
            <a:ext cx="9637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i="1" dirty="0" err="1" smtClean="0">
                <a:solidFill>
                  <a:srgbClr val="77933C"/>
                </a:solidFill>
              </a:rPr>
              <a:t>youtube</a:t>
            </a:r>
            <a:endParaRPr lang="it-IT" sz="1600" i="1" dirty="0">
              <a:solidFill>
                <a:srgbClr val="77933C"/>
              </a:solidFill>
            </a:endParaRPr>
          </a:p>
        </p:txBody>
      </p:sp>
      <p:pic>
        <p:nvPicPr>
          <p:cNvPr id="19" name="Picture 18" descr="Schermata 05-2456433 alle 12.05.57.pn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2949" y="4800600"/>
            <a:ext cx="1154713" cy="921382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7633864" y="5740569"/>
            <a:ext cx="7808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i="1" dirty="0" err="1" smtClean="0">
                <a:solidFill>
                  <a:srgbClr val="77933C"/>
                </a:solidFill>
              </a:rPr>
              <a:t>twitter</a:t>
            </a:r>
            <a:endParaRPr lang="it-IT" sz="1600" i="1" dirty="0">
              <a:solidFill>
                <a:srgbClr val="77933C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4900" y="6221967"/>
            <a:ext cx="397197" cy="40411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7672" y="6198853"/>
            <a:ext cx="427229" cy="42722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6468" y="6154558"/>
            <a:ext cx="501204" cy="515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667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165949" y="-27384"/>
            <a:ext cx="6014563" cy="6597826"/>
            <a:chOff x="3165949" y="-27384"/>
            <a:chExt cx="6014563" cy="6597826"/>
          </a:xfrm>
        </p:grpSpPr>
        <p:pic>
          <p:nvPicPr>
            <p:cNvPr id="4" name="Immagine 1" descr="EARTHQUAKES.jp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84846" y="-27384"/>
              <a:ext cx="5995666" cy="1138673"/>
            </a:xfrm>
            <a:prstGeom prst="rect">
              <a:avLst/>
            </a:prstGeom>
          </p:spPr>
        </p:pic>
        <p:pic>
          <p:nvPicPr>
            <p:cNvPr id="5" name="Immagine 1" descr="VOLCANIC.jpg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84846" y="1052736"/>
              <a:ext cx="5995666" cy="1138673"/>
            </a:xfrm>
            <a:prstGeom prst="rect">
              <a:avLst/>
            </a:prstGeom>
          </p:spPr>
        </p:pic>
        <p:pic>
          <p:nvPicPr>
            <p:cNvPr id="6" name="Immagine 1" descr="TSUNAMIS.jpg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65949" y="2132856"/>
              <a:ext cx="5995666" cy="1138673"/>
            </a:xfrm>
            <a:prstGeom prst="rect">
              <a:avLst/>
            </a:prstGeom>
          </p:spPr>
        </p:pic>
        <p:pic>
          <p:nvPicPr>
            <p:cNvPr id="8" name="Immagine 2" descr="TECTONICS.jpg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65949" y="3212976"/>
              <a:ext cx="5995666" cy="1138673"/>
            </a:xfrm>
            <a:prstGeom prst="rect">
              <a:avLst/>
            </a:prstGeom>
          </p:spPr>
        </p:pic>
        <p:pic>
          <p:nvPicPr>
            <p:cNvPr id="12" name="Immagine 3" descr="LABORATORIES.jpg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84846" y="5431769"/>
              <a:ext cx="5995666" cy="1138673"/>
            </a:xfrm>
            <a:prstGeom prst="rect">
              <a:avLst/>
            </a:prstGeom>
          </p:spPr>
        </p:pic>
      </p:grpSp>
      <p:sp>
        <p:nvSpPr>
          <p:cNvPr id="3" name="TextBox 2"/>
          <p:cNvSpPr txBox="1"/>
          <p:nvPr/>
        </p:nvSpPr>
        <p:spPr>
          <a:xfrm>
            <a:off x="35496" y="44624"/>
            <a:ext cx="4824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4F6228"/>
                </a:solidFill>
                <a:latin typeface="Calibri"/>
                <a:ea typeface="ＭＳ Ｐゴシック" charset="-128"/>
                <a:cs typeface="ＭＳ Ｐゴシック" charset="-128"/>
              </a:rPr>
              <a:t>Solid Earth Science</a:t>
            </a:r>
          </a:p>
        </p:txBody>
      </p:sp>
      <p:pic>
        <p:nvPicPr>
          <p:cNvPr id="14" name="Picture 13" descr="pinsEPOS_def-02.jp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7216" y="5544616"/>
            <a:ext cx="1052736" cy="1052736"/>
          </a:xfrm>
          <a:prstGeom prst="rect">
            <a:avLst/>
          </a:prstGeom>
        </p:spPr>
      </p:pic>
      <p:pic>
        <p:nvPicPr>
          <p:cNvPr id="9" name="Picture 8" descr="GEODETIC.jpg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5816" y="4293096"/>
            <a:ext cx="6228184" cy="118283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23528" y="980728"/>
            <a:ext cx="3293492" cy="5016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GB" sz="2400" b="1" dirty="0">
                <a:solidFill>
                  <a:srgbClr val="FF0000"/>
                </a:solidFill>
                <a:latin typeface="Calibri"/>
              </a:rPr>
              <a:t>Different communities involved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GB" sz="2400" b="1" dirty="0">
                <a:solidFill>
                  <a:srgbClr val="FF0000"/>
                </a:solidFill>
                <a:latin typeface="Calibri"/>
              </a:rPr>
              <a:t>Multidisciplinary contributions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GB" sz="2400" b="1" dirty="0">
                <a:solidFill>
                  <a:srgbClr val="FF0000"/>
                </a:solidFill>
                <a:latin typeface="Calibri"/>
              </a:rPr>
              <a:t>Community building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GB" sz="2400" b="1" dirty="0">
                <a:solidFill>
                  <a:srgbClr val="FF0000"/>
                </a:solidFill>
                <a:latin typeface="Calibri"/>
              </a:rPr>
              <a:t>Services to society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GB" sz="2400" b="1" dirty="0">
                <a:solidFill>
                  <a:srgbClr val="FF0000"/>
                </a:solidFill>
                <a:latin typeface="Calibri"/>
              </a:rPr>
              <a:t>Geo-Hazards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GB" sz="2400" b="1" dirty="0">
                <a:solidFill>
                  <a:srgbClr val="FF0000"/>
                </a:solidFill>
                <a:latin typeface="Calibri"/>
              </a:rPr>
              <a:t>Geo-Resources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GB" sz="2400" b="1" dirty="0">
                <a:solidFill>
                  <a:srgbClr val="FF0000"/>
                </a:solidFill>
                <a:latin typeface="Calibri"/>
              </a:rPr>
              <a:t>Environmental hazards </a:t>
            </a:r>
            <a:r>
              <a:rPr lang="en-GB" sz="2000" b="1" dirty="0">
                <a:solidFill>
                  <a:srgbClr val="FF0000"/>
                </a:solidFill>
                <a:latin typeface="Calibri"/>
              </a:rPr>
              <a:t>(including anthropogenic hazard</a:t>
            </a:r>
            <a:r>
              <a:rPr lang="en-GB" sz="2000" b="1" dirty="0" smtClean="0">
                <a:solidFill>
                  <a:srgbClr val="FF0000"/>
                </a:solidFill>
                <a:latin typeface="Calibri"/>
              </a:rPr>
              <a:t>)</a:t>
            </a:r>
            <a:endParaRPr lang="en-GB" sz="2400" b="1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6093296"/>
            <a:ext cx="43204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569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o 4"/>
          <p:cNvGrpSpPr/>
          <p:nvPr/>
        </p:nvGrpSpPr>
        <p:grpSpPr>
          <a:xfrm>
            <a:off x="203814" y="1756781"/>
            <a:ext cx="8940186" cy="5101219"/>
            <a:chOff x="203814" y="1756781"/>
            <a:chExt cx="8940186" cy="5101219"/>
          </a:xfrm>
        </p:grpSpPr>
        <p:pic>
          <p:nvPicPr>
            <p:cNvPr id="13" name="Picture 10" descr="Schermata 03-2456360 alle 15.38.22.png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03814" y="1756781"/>
              <a:ext cx="8820472" cy="4977277"/>
            </a:xfrm>
            <a:prstGeom prst="rect">
              <a:avLst/>
            </a:prstGeom>
          </p:spPr>
        </p:pic>
        <p:pic>
          <p:nvPicPr>
            <p:cNvPr id="11" name="Picture 3" descr="ride.jpg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730500" y="2661118"/>
              <a:ext cx="6413500" cy="4196882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84" y="411678"/>
            <a:ext cx="8935888" cy="894819"/>
          </a:xfrm>
        </p:spPr>
        <p:txBody>
          <a:bodyPr/>
          <a:lstStyle/>
          <a:p>
            <a:r>
              <a:rPr lang="en-US" sz="3900" b="1" dirty="0" smtClean="0">
                <a:solidFill>
                  <a:srgbClr val="000000"/>
                </a:solidFill>
                <a:latin typeface="Arial"/>
                <a:cs typeface="Arial"/>
              </a:rPr>
              <a:t>“Numbers” of solid earth science</a:t>
            </a:r>
            <a:endParaRPr lang="en-US" sz="39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80356" y="1364938"/>
            <a:ext cx="2664296" cy="95402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lIns="91353" tIns="45679" rIns="91353" bIns="45679" rtlCol="0">
            <a:spAutoFit/>
          </a:bodyPr>
          <a:lstStyle/>
          <a:p>
            <a:pPr defTabSz="456768"/>
            <a:r>
              <a:rPr lang="it-IT" sz="1400" b="1" dirty="0">
                <a:solidFill>
                  <a:srgbClr val="4F6228"/>
                </a:solidFill>
                <a:latin typeface="Arial"/>
                <a:cs typeface="Arial"/>
              </a:rPr>
              <a:t>MAP OF:</a:t>
            </a:r>
          </a:p>
          <a:p>
            <a:pPr defTabSz="456768"/>
            <a:r>
              <a:rPr lang="it-IT" sz="1400" b="1" dirty="0">
                <a:solidFill>
                  <a:srgbClr val="4F6228"/>
                </a:solidFill>
                <a:latin typeface="Arial"/>
                <a:cs typeface="Arial"/>
              </a:rPr>
              <a:t>- </a:t>
            </a:r>
            <a:r>
              <a:rPr lang="it-IT" sz="1400" b="1" dirty="0" err="1">
                <a:solidFill>
                  <a:srgbClr val="4F6228"/>
                </a:solidFill>
                <a:latin typeface="Arial"/>
                <a:cs typeface="Arial"/>
              </a:rPr>
              <a:t>Seismic</a:t>
            </a:r>
            <a:r>
              <a:rPr lang="it-IT" sz="1400" b="1" dirty="0">
                <a:solidFill>
                  <a:srgbClr val="4F6228"/>
                </a:solidFill>
                <a:latin typeface="Arial"/>
                <a:cs typeface="Arial"/>
              </a:rPr>
              <a:t>/GPS </a:t>
            </a:r>
            <a:r>
              <a:rPr lang="it-IT" sz="1400" b="1" dirty="0" err="1">
                <a:solidFill>
                  <a:srgbClr val="4F6228"/>
                </a:solidFill>
                <a:latin typeface="Arial"/>
                <a:cs typeface="Arial"/>
              </a:rPr>
              <a:t>stations</a:t>
            </a:r>
            <a:endParaRPr lang="it-IT" sz="1400" b="1" dirty="0">
              <a:solidFill>
                <a:srgbClr val="4F6228"/>
              </a:solidFill>
              <a:latin typeface="Arial"/>
              <a:cs typeface="Arial"/>
            </a:endParaRPr>
          </a:p>
          <a:p>
            <a:pPr defTabSz="456768">
              <a:buFontTx/>
              <a:buChar char="-"/>
            </a:pPr>
            <a:r>
              <a:rPr lang="it-IT" sz="1400" b="1" dirty="0">
                <a:solidFill>
                  <a:srgbClr val="4F6228"/>
                </a:solidFill>
                <a:latin typeface="Arial"/>
                <a:cs typeface="Arial"/>
              </a:rPr>
              <a:t> </a:t>
            </a:r>
            <a:r>
              <a:rPr lang="it-IT" sz="1400" b="1" dirty="0" err="1">
                <a:solidFill>
                  <a:srgbClr val="4F6228"/>
                </a:solidFill>
                <a:latin typeface="Arial"/>
                <a:cs typeface="Arial"/>
              </a:rPr>
              <a:t>Laboratories</a:t>
            </a:r>
            <a:endParaRPr lang="it-IT" sz="1400" b="1" dirty="0">
              <a:solidFill>
                <a:srgbClr val="4F6228"/>
              </a:solidFill>
              <a:latin typeface="Arial"/>
              <a:cs typeface="Arial"/>
            </a:endParaRPr>
          </a:p>
          <a:p>
            <a:pPr defTabSz="456768">
              <a:buFontTx/>
              <a:buChar char="-"/>
            </a:pPr>
            <a:r>
              <a:rPr lang="it-IT" sz="1400" b="1" dirty="0">
                <a:solidFill>
                  <a:srgbClr val="4F6228"/>
                </a:solidFill>
                <a:latin typeface="Arial"/>
                <a:cs typeface="Arial"/>
              </a:rPr>
              <a:t>- </a:t>
            </a:r>
            <a:r>
              <a:rPr lang="it-IT" sz="1400" b="1" dirty="0" err="1">
                <a:solidFill>
                  <a:srgbClr val="4F6228"/>
                </a:solidFill>
                <a:latin typeface="Arial"/>
                <a:cs typeface="Arial"/>
              </a:rPr>
              <a:t>etc</a:t>
            </a:r>
            <a:r>
              <a:rPr lang="it-IT" sz="1400" b="1" dirty="0">
                <a:solidFill>
                  <a:srgbClr val="4F6228"/>
                </a:solidFill>
                <a:latin typeface="Arial"/>
                <a:cs typeface="Arial"/>
              </a:rPr>
              <a:t>….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231640" y="1402722"/>
            <a:ext cx="3876864" cy="113877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defTabSz="456768"/>
            <a:r>
              <a:rPr lang="en-US" b="1" dirty="0">
                <a:solidFill>
                  <a:srgbClr val="FF0000"/>
                </a:solidFill>
                <a:latin typeface="Calibri"/>
              </a:rPr>
              <a:t>Diversity in data type and formats</a:t>
            </a:r>
            <a:endParaRPr lang="en-US" b="1" dirty="0">
              <a:solidFill>
                <a:srgbClr val="FF0000"/>
              </a:solidFill>
              <a:latin typeface="Calibri"/>
              <a:hlinkClick r:id="rId4"/>
            </a:endParaRPr>
          </a:p>
          <a:p>
            <a:pPr algn="ctr" defTabSz="456768"/>
            <a:endParaRPr lang="en-US" sz="1400" u="sng" dirty="0">
              <a:solidFill>
                <a:srgbClr val="800000"/>
              </a:solidFill>
              <a:latin typeface="Calibri"/>
              <a:hlinkClick r:id="rId4"/>
            </a:endParaRPr>
          </a:p>
          <a:p>
            <a:pPr algn="ctr" defTabSz="456768"/>
            <a:r>
              <a:rPr lang="en-US" u="sng" dirty="0">
                <a:solidFill>
                  <a:srgbClr val="800000"/>
                </a:solidFill>
                <a:latin typeface="Calibri"/>
                <a:hlinkClick r:id="rId4"/>
              </a:rPr>
              <a:t>http://www.epos-eu.org/ride/</a:t>
            </a:r>
            <a:endParaRPr lang="en-US" u="sng" dirty="0">
              <a:solidFill>
                <a:srgbClr val="800000"/>
              </a:solidFill>
              <a:latin typeface="Calibri"/>
            </a:endParaRPr>
          </a:p>
          <a:p>
            <a:pPr algn="ctr" defTabSz="456768"/>
            <a:endParaRPr lang="en-US" u="sng" dirty="0">
              <a:solidFill>
                <a:srgbClr val="800000"/>
              </a:solidFill>
              <a:latin typeface="Calibri"/>
            </a:endParaRPr>
          </a:p>
        </p:txBody>
      </p:sp>
      <p:sp>
        <p:nvSpPr>
          <p:cNvPr id="14" name="Rectangle 4"/>
          <p:cNvSpPr/>
          <p:nvPr/>
        </p:nvSpPr>
        <p:spPr>
          <a:xfrm>
            <a:off x="57684" y="2510139"/>
            <a:ext cx="2743200" cy="4060825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53" tIns="45679" rIns="91353" bIns="45679" rtlCol="0" anchor="ctr"/>
          <a:lstStyle/>
          <a:p>
            <a:pPr algn="ctr"/>
            <a:endParaRPr lang="it-IT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TextBox 5"/>
          <p:cNvSpPr txBox="1"/>
          <p:nvPr/>
        </p:nvSpPr>
        <p:spPr>
          <a:xfrm>
            <a:off x="111488" y="2510135"/>
            <a:ext cx="2689396" cy="707844"/>
          </a:xfrm>
          <a:prstGeom prst="rect">
            <a:avLst/>
          </a:prstGeom>
          <a:solidFill>
            <a:srgbClr val="FF0000">
              <a:alpha val="46000"/>
            </a:srgbClr>
          </a:solidFill>
        </p:spPr>
        <p:txBody>
          <a:bodyPr wrap="none" lIns="91353" tIns="45679" rIns="91353" bIns="45679" rtlCol="0">
            <a:spAutoFit/>
          </a:bodyPr>
          <a:lstStyle/>
          <a:p>
            <a:pPr algn="ctr"/>
            <a:r>
              <a:rPr lang="it-IT" sz="2000" b="1" dirty="0" err="1">
                <a:solidFill>
                  <a:prstClr val="black"/>
                </a:solidFill>
                <a:latin typeface="Calibri"/>
              </a:rPr>
              <a:t>Research</a:t>
            </a:r>
            <a:r>
              <a:rPr lang="it-IT" sz="20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it-IT" sz="2000" b="1" dirty="0" err="1">
                <a:solidFill>
                  <a:prstClr val="black"/>
                </a:solidFill>
                <a:latin typeface="Calibri"/>
              </a:rPr>
              <a:t>Infrastructure</a:t>
            </a:r>
            <a:endParaRPr lang="it-IT" sz="2000" b="1" dirty="0">
              <a:solidFill>
                <a:prstClr val="black"/>
              </a:solidFill>
              <a:latin typeface="Calibri"/>
            </a:endParaRPr>
          </a:p>
          <a:p>
            <a:pPr algn="ctr"/>
            <a:r>
              <a:rPr lang="it-IT" sz="2000" b="1" dirty="0" err="1">
                <a:solidFill>
                  <a:prstClr val="black"/>
                </a:solidFill>
                <a:latin typeface="Calibri"/>
              </a:rPr>
              <a:t>LIst</a:t>
            </a:r>
            <a:endParaRPr lang="it-IT" sz="20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TextBox 1"/>
          <p:cNvSpPr txBox="1"/>
          <p:nvPr/>
        </p:nvSpPr>
        <p:spPr>
          <a:xfrm>
            <a:off x="111488" y="3217979"/>
            <a:ext cx="2606588" cy="3293126"/>
          </a:xfrm>
          <a:prstGeom prst="rect">
            <a:avLst/>
          </a:prstGeom>
          <a:solidFill>
            <a:schemeClr val="bg1"/>
          </a:solidFill>
          <a:ln w="38100" cmpd="sng">
            <a:solidFill>
              <a:srgbClr val="FF0000"/>
            </a:solidFill>
          </a:ln>
        </p:spPr>
        <p:txBody>
          <a:bodyPr wrap="square" lIns="91353" tIns="45679" rIns="91353" bIns="45679" rtlCol="0">
            <a:spAutoFit/>
          </a:bodyPr>
          <a:lstStyle/>
          <a:p>
            <a:pPr marL="285481" indent="-285481">
              <a:buFont typeface="Arial"/>
              <a:buChar char="•"/>
            </a:pPr>
            <a:r>
              <a:rPr lang="en-US" sz="1600" b="1" dirty="0">
                <a:solidFill>
                  <a:prstClr val="black"/>
                </a:solidFill>
                <a:latin typeface="Calibri"/>
              </a:rPr>
              <a:t>244 Research Infrastructures</a:t>
            </a:r>
          </a:p>
          <a:p>
            <a:pPr marL="285481" indent="-285481">
              <a:buFont typeface="Arial"/>
              <a:buChar char="•"/>
            </a:pPr>
            <a:r>
              <a:rPr lang="en-US" sz="1600" b="1" dirty="0">
                <a:solidFill>
                  <a:prstClr val="black"/>
                </a:solidFill>
                <a:latin typeface="Calibri"/>
              </a:rPr>
              <a:t>138 Institutions</a:t>
            </a:r>
          </a:p>
          <a:p>
            <a:pPr marL="285481" indent="-285481">
              <a:buFont typeface="Arial"/>
              <a:buChar char="•"/>
            </a:pPr>
            <a:r>
              <a:rPr lang="en-US" sz="1600" b="1" dirty="0">
                <a:solidFill>
                  <a:prstClr val="black"/>
                </a:solidFill>
                <a:latin typeface="Calibri"/>
              </a:rPr>
              <a:t>22 countries</a:t>
            </a:r>
          </a:p>
          <a:p>
            <a:pPr marL="285481" indent="-285481">
              <a:buFont typeface="Arial"/>
              <a:buChar char="•"/>
            </a:pPr>
            <a:r>
              <a:rPr lang="en-US" sz="1600" b="1" dirty="0">
                <a:solidFill>
                  <a:prstClr val="black"/>
                </a:solidFill>
                <a:latin typeface="Calibri"/>
              </a:rPr>
              <a:t>2272 GPS receivers</a:t>
            </a:r>
          </a:p>
          <a:p>
            <a:pPr marL="285481" indent="-285481">
              <a:buFont typeface="Arial"/>
              <a:buChar char="•"/>
            </a:pPr>
            <a:r>
              <a:rPr lang="en-US" sz="1600" b="1" dirty="0">
                <a:solidFill>
                  <a:prstClr val="black"/>
                </a:solidFill>
                <a:latin typeface="Calibri"/>
              </a:rPr>
              <a:t>4939 seismic stations</a:t>
            </a:r>
          </a:p>
          <a:p>
            <a:pPr marL="285481" indent="-285481">
              <a:buFont typeface="Arial"/>
              <a:buChar char="•"/>
            </a:pPr>
            <a:r>
              <a:rPr lang="en-US" sz="1600" b="1" dirty="0">
                <a:solidFill>
                  <a:prstClr val="black"/>
                </a:solidFill>
                <a:latin typeface="Calibri"/>
              </a:rPr>
              <a:t>464 TB Seismic data</a:t>
            </a:r>
          </a:p>
          <a:p>
            <a:pPr marL="285481" indent="-285481">
              <a:buFont typeface="Arial"/>
              <a:buChar char="•"/>
            </a:pPr>
            <a:r>
              <a:rPr lang="en-US" sz="1600" b="1" dirty="0">
                <a:solidFill>
                  <a:srgbClr val="FF0000"/>
                </a:solidFill>
                <a:latin typeface="Calibri"/>
              </a:rPr>
              <a:t>1.095 PB Storage capacity (seismology)</a:t>
            </a:r>
          </a:p>
          <a:p>
            <a:pPr marL="285481" indent="-285481">
              <a:buFont typeface="Arial"/>
              <a:buChar char="•"/>
            </a:pPr>
            <a:r>
              <a:rPr lang="en-US" sz="1600" b="1" dirty="0" smtClean="0">
                <a:solidFill>
                  <a:srgbClr val="FF0000"/>
                </a:solidFill>
                <a:latin typeface="Calibri"/>
              </a:rPr>
              <a:t>1.240 </a:t>
            </a:r>
            <a:r>
              <a:rPr lang="en-US" sz="1600" b="1" dirty="0">
                <a:solidFill>
                  <a:srgbClr val="FF0000"/>
                </a:solidFill>
                <a:latin typeface="Calibri"/>
              </a:rPr>
              <a:t>PB Storage capacity (GNSS DC)</a:t>
            </a:r>
          </a:p>
          <a:p>
            <a:pPr marL="285481" indent="-285481">
              <a:buFont typeface="Arial"/>
              <a:buChar char="•"/>
            </a:pPr>
            <a:r>
              <a:rPr lang="en-US" sz="1600" b="1" dirty="0">
                <a:solidFill>
                  <a:prstClr val="black"/>
                </a:solidFill>
                <a:latin typeface="Calibri"/>
              </a:rPr>
              <a:t>828 instruments in 118 Laboratories</a:t>
            </a:r>
          </a:p>
        </p:txBody>
      </p:sp>
      <p:pic>
        <p:nvPicPr>
          <p:cNvPr id="17" name="Picture 11" descr="Schermata 03-2456360 alle 15.38.44.png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81276" y="2536030"/>
            <a:ext cx="5912296" cy="4032469"/>
          </a:xfrm>
          <a:prstGeom prst="rect">
            <a:avLst/>
          </a:prstGeom>
        </p:spPr>
      </p:pic>
      <p:sp>
        <p:nvSpPr>
          <p:cNvPr id="18" name="Rectangle 6"/>
          <p:cNvSpPr/>
          <p:nvPr/>
        </p:nvSpPr>
        <p:spPr>
          <a:xfrm>
            <a:off x="2897572" y="2510139"/>
            <a:ext cx="6096000" cy="4060825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53" tIns="45679" rIns="91353" bIns="45679" rtlCol="0" anchor="ctr"/>
          <a:lstStyle/>
          <a:p>
            <a:pPr algn="ctr"/>
            <a:endParaRPr lang="it-IT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49898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7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695459" y="1244601"/>
            <a:ext cx="5942013" cy="5446713"/>
            <a:chOff x="668" y="346"/>
            <a:chExt cx="4060" cy="3793"/>
          </a:xfrm>
        </p:grpSpPr>
        <p:sp>
          <p:nvSpPr>
            <p:cNvPr id="14367" name="Freeform 5"/>
            <p:cNvSpPr>
              <a:spLocks/>
            </p:cNvSpPr>
            <p:nvPr/>
          </p:nvSpPr>
          <p:spPr bwMode="auto">
            <a:xfrm>
              <a:off x="668" y="3003"/>
              <a:ext cx="473" cy="513"/>
            </a:xfrm>
            <a:custGeom>
              <a:avLst/>
              <a:gdLst>
                <a:gd name="T0" fmla="*/ 518 w 344"/>
                <a:gd name="T1" fmla="*/ 0 h 492"/>
                <a:gd name="T2" fmla="*/ 568 w 344"/>
                <a:gd name="T3" fmla="*/ 49 h 492"/>
                <a:gd name="T4" fmla="*/ 615 w 344"/>
                <a:gd name="T5" fmla="*/ 49 h 492"/>
                <a:gd name="T6" fmla="*/ 749 w 344"/>
                <a:gd name="T7" fmla="*/ 58 h 492"/>
                <a:gd name="T8" fmla="*/ 813 w 344"/>
                <a:gd name="T9" fmla="*/ 72 h 492"/>
                <a:gd name="T10" fmla="*/ 866 w 344"/>
                <a:gd name="T11" fmla="*/ 113 h 492"/>
                <a:gd name="T12" fmla="*/ 886 w 344"/>
                <a:gd name="T13" fmla="*/ 130 h 492"/>
                <a:gd name="T14" fmla="*/ 726 w 344"/>
                <a:gd name="T15" fmla="*/ 162 h 492"/>
                <a:gd name="T16" fmla="*/ 679 w 344"/>
                <a:gd name="T17" fmla="*/ 213 h 492"/>
                <a:gd name="T18" fmla="*/ 631 w 344"/>
                <a:gd name="T19" fmla="*/ 260 h 492"/>
                <a:gd name="T20" fmla="*/ 601 w 344"/>
                <a:gd name="T21" fmla="*/ 298 h 492"/>
                <a:gd name="T22" fmla="*/ 525 w 344"/>
                <a:gd name="T23" fmla="*/ 288 h 492"/>
                <a:gd name="T24" fmla="*/ 513 w 344"/>
                <a:gd name="T25" fmla="*/ 326 h 492"/>
                <a:gd name="T26" fmla="*/ 518 w 344"/>
                <a:gd name="T27" fmla="*/ 365 h 492"/>
                <a:gd name="T28" fmla="*/ 452 w 344"/>
                <a:gd name="T29" fmla="*/ 401 h 492"/>
                <a:gd name="T30" fmla="*/ 443 w 344"/>
                <a:gd name="T31" fmla="*/ 450 h 492"/>
                <a:gd name="T32" fmla="*/ 452 w 344"/>
                <a:gd name="T33" fmla="*/ 482 h 492"/>
                <a:gd name="T34" fmla="*/ 341 w 344"/>
                <a:gd name="T35" fmla="*/ 507 h 492"/>
                <a:gd name="T36" fmla="*/ 334 w 344"/>
                <a:gd name="T37" fmla="*/ 552 h 492"/>
                <a:gd name="T38" fmla="*/ 177 w 344"/>
                <a:gd name="T39" fmla="*/ 557 h 492"/>
                <a:gd name="T40" fmla="*/ 56 w 344"/>
                <a:gd name="T41" fmla="*/ 516 h 492"/>
                <a:gd name="T42" fmla="*/ 0 w 344"/>
                <a:gd name="T43" fmla="*/ 505 h 492"/>
                <a:gd name="T44" fmla="*/ 62 w 344"/>
                <a:gd name="T45" fmla="*/ 460 h 492"/>
                <a:gd name="T46" fmla="*/ 140 w 344"/>
                <a:gd name="T47" fmla="*/ 401 h 492"/>
                <a:gd name="T48" fmla="*/ 127 w 344"/>
                <a:gd name="T49" fmla="*/ 368 h 492"/>
                <a:gd name="T50" fmla="*/ 89 w 344"/>
                <a:gd name="T51" fmla="*/ 345 h 492"/>
                <a:gd name="T52" fmla="*/ 153 w 344"/>
                <a:gd name="T53" fmla="*/ 322 h 492"/>
                <a:gd name="T54" fmla="*/ 62 w 344"/>
                <a:gd name="T55" fmla="*/ 326 h 492"/>
                <a:gd name="T56" fmla="*/ 89 w 344"/>
                <a:gd name="T57" fmla="*/ 288 h 492"/>
                <a:gd name="T58" fmla="*/ 122 w 344"/>
                <a:gd name="T59" fmla="*/ 255 h 492"/>
                <a:gd name="T60" fmla="*/ 153 w 344"/>
                <a:gd name="T61" fmla="*/ 237 h 492"/>
                <a:gd name="T62" fmla="*/ 242 w 344"/>
                <a:gd name="T63" fmla="*/ 213 h 492"/>
                <a:gd name="T64" fmla="*/ 359 w 344"/>
                <a:gd name="T65" fmla="*/ 147 h 492"/>
                <a:gd name="T66" fmla="*/ 402 w 344"/>
                <a:gd name="T67" fmla="*/ 100 h 492"/>
                <a:gd name="T68" fmla="*/ 429 w 344"/>
                <a:gd name="T69" fmla="*/ 49 h 49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44"/>
                <a:gd name="T106" fmla="*/ 0 h 492"/>
                <a:gd name="T107" fmla="*/ 344 w 344"/>
                <a:gd name="T108" fmla="*/ 492 h 49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44" h="492">
                  <a:moveTo>
                    <a:pt x="174" y="4"/>
                  </a:moveTo>
                  <a:lnTo>
                    <a:pt x="199" y="0"/>
                  </a:lnTo>
                  <a:lnTo>
                    <a:pt x="215" y="20"/>
                  </a:lnTo>
                  <a:lnTo>
                    <a:pt x="218" y="43"/>
                  </a:lnTo>
                  <a:lnTo>
                    <a:pt x="224" y="47"/>
                  </a:lnTo>
                  <a:lnTo>
                    <a:pt x="236" y="43"/>
                  </a:lnTo>
                  <a:lnTo>
                    <a:pt x="277" y="59"/>
                  </a:lnTo>
                  <a:lnTo>
                    <a:pt x="288" y="52"/>
                  </a:lnTo>
                  <a:lnTo>
                    <a:pt x="304" y="50"/>
                  </a:lnTo>
                  <a:lnTo>
                    <a:pt x="313" y="63"/>
                  </a:lnTo>
                  <a:lnTo>
                    <a:pt x="322" y="86"/>
                  </a:lnTo>
                  <a:lnTo>
                    <a:pt x="333" y="100"/>
                  </a:lnTo>
                  <a:lnTo>
                    <a:pt x="343" y="109"/>
                  </a:lnTo>
                  <a:lnTo>
                    <a:pt x="340" y="115"/>
                  </a:lnTo>
                  <a:lnTo>
                    <a:pt x="311" y="125"/>
                  </a:lnTo>
                  <a:lnTo>
                    <a:pt x="279" y="143"/>
                  </a:lnTo>
                  <a:lnTo>
                    <a:pt x="279" y="172"/>
                  </a:lnTo>
                  <a:lnTo>
                    <a:pt x="261" y="188"/>
                  </a:lnTo>
                  <a:lnTo>
                    <a:pt x="245" y="202"/>
                  </a:lnTo>
                  <a:lnTo>
                    <a:pt x="243" y="229"/>
                  </a:lnTo>
                  <a:lnTo>
                    <a:pt x="243" y="250"/>
                  </a:lnTo>
                  <a:lnTo>
                    <a:pt x="231" y="263"/>
                  </a:lnTo>
                  <a:lnTo>
                    <a:pt x="220" y="250"/>
                  </a:lnTo>
                  <a:lnTo>
                    <a:pt x="202" y="254"/>
                  </a:lnTo>
                  <a:lnTo>
                    <a:pt x="199" y="263"/>
                  </a:lnTo>
                  <a:lnTo>
                    <a:pt x="197" y="288"/>
                  </a:lnTo>
                  <a:lnTo>
                    <a:pt x="204" y="297"/>
                  </a:lnTo>
                  <a:lnTo>
                    <a:pt x="199" y="322"/>
                  </a:lnTo>
                  <a:lnTo>
                    <a:pt x="188" y="334"/>
                  </a:lnTo>
                  <a:lnTo>
                    <a:pt x="174" y="354"/>
                  </a:lnTo>
                  <a:lnTo>
                    <a:pt x="168" y="370"/>
                  </a:lnTo>
                  <a:lnTo>
                    <a:pt x="170" y="397"/>
                  </a:lnTo>
                  <a:lnTo>
                    <a:pt x="183" y="415"/>
                  </a:lnTo>
                  <a:lnTo>
                    <a:pt x="174" y="425"/>
                  </a:lnTo>
                  <a:lnTo>
                    <a:pt x="143" y="436"/>
                  </a:lnTo>
                  <a:lnTo>
                    <a:pt x="131" y="447"/>
                  </a:lnTo>
                  <a:lnTo>
                    <a:pt x="129" y="461"/>
                  </a:lnTo>
                  <a:lnTo>
                    <a:pt x="129" y="486"/>
                  </a:lnTo>
                  <a:lnTo>
                    <a:pt x="93" y="486"/>
                  </a:lnTo>
                  <a:lnTo>
                    <a:pt x="68" y="491"/>
                  </a:lnTo>
                  <a:lnTo>
                    <a:pt x="38" y="456"/>
                  </a:lnTo>
                  <a:lnTo>
                    <a:pt x="22" y="456"/>
                  </a:lnTo>
                  <a:lnTo>
                    <a:pt x="9" y="456"/>
                  </a:lnTo>
                  <a:lnTo>
                    <a:pt x="0" y="445"/>
                  </a:lnTo>
                  <a:lnTo>
                    <a:pt x="9" y="431"/>
                  </a:lnTo>
                  <a:lnTo>
                    <a:pt x="24" y="406"/>
                  </a:lnTo>
                  <a:lnTo>
                    <a:pt x="34" y="381"/>
                  </a:lnTo>
                  <a:lnTo>
                    <a:pt x="54" y="354"/>
                  </a:lnTo>
                  <a:lnTo>
                    <a:pt x="59" y="336"/>
                  </a:lnTo>
                  <a:lnTo>
                    <a:pt x="49" y="325"/>
                  </a:lnTo>
                  <a:lnTo>
                    <a:pt x="38" y="311"/>
                  </a:lnTo>
                  <a:lnTo>
                    <a:pt x="34" y="304"/>
                  </a:lnTo>
                  <a:lnTo>
                    <a:pt x="49" y="300"/>
                  </a:lnTo>
                  <a:lnTo>
                    <a:pt x="59" y="284"/>
                  </a:lnTo>
                  <a:lnTo>
                    <a:pt x="43" y="279"/>
                  </a:lnTo>
                  <a:lnTo>
                    <a:pt x="24" y="288"/>
                  </a:lnTo>
                  <a:lnTo>
                    <a:pt x="24" y="265"/>
                  </a:lnTo>
                  <a:lnTo>
                    <a:pt x="34" y="254"/>
                  </a:lnTo>
                  <a:lnTo>
                    <a:pt x="43" y="240"/>
                  </a:lnTo>
                  <a:lnTo>
                    <a:pt x="47" y="225"/>
                  </a:lnTo>
                  <a:lnTo>
                    <a:pt x="49" y="213"/>
                  </a:lnTo>
                  <a:lnTo>
                    <a:pt x="59" y="209"/>
                  </a:lnTo>
                  <a:lnTo>
                    <a:pt x="70" y="218"/>
                  </a:lnTo>
                  <a:lnTo>
                    <a:pt x="93" y="188"/>
                  </a:lnTo>
                  <a:lnTo>
                    <a:pt x="104" y="168"/>
                  </a:lnTo>
                  <a:lnTo>
                    <a:pt x="138" y="129"/>
                  </a:lnTo>
                  <a:lnTo>
                    <a:pt x="138" y="113"/>
                  </a:lnTo>
                  <a:lnTo>
                    <a:pt x="154" y="88"/>
                  </a:lnTo>
                  <a:lnTo>
                    <a:pt x="159" y="59"/>
                  </a:lnTo>
                  <a:lnTo>
                    <a:pt x="165" y="43"/>
                  </a:lnTo>
                  <a:lnTo>
                    <a:pt x="174" y="4"/>
                  </a:lnTo>
                </a:path>
              </a:pathLst>
            </a:custGeom>
            <a:solidFill>
              <a:srgbClr val="DDDDDD">
                <a:alpha val="0"/>
              </a:srgbClr>
            </a:solidFill>
            <a:ln w="9525" cap="rnd">
              <a:solidFill>
                <a:srgbClr val="091D5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368" name="Freeform 6"/>
            <p:cNvSpPr>
              <a:spLocks/>
            </p:cNvSpPr>
            <p:nvPr/>
          </p:nvSpPr>
          <p:spPr bwMode="auto">
            <a:xfrm>
              <a:off x="846" y="2843"/>
              <a:ext cx="1251" cy="840"/>
            </a:xfrm>
            <a:custGeom>
              <a:avLst/>
              <a:gdLst>
                <a:gd name="T0" fmla="*/ 104 w 911"/>
                <a:gd name="T1" fmla="*/ 165 h 805"/>
                <a:gd name="T2" fmla="*/ 181 w 911"/>
                <a:gd name="T3" fmla="*/ 98 h 805"/>
                <a:gd name="T4" fmla="*/ 163 w 911"/>
                <a:gd name="T5" fmla="*/ 74 h 805"/>
                <a:gd name="T6" fmla="*/ 130 w 911"/>
                <a:gd name="T7" fmla="*/ 51 h 805"/>
                <a:gd name="T8" fmla="*/ 258 w 911"/>
                <a:gd name="T9" fmla="*/ 23 h 805"/>
                <a:gd name="T10" fmla="*/ 353 w 911"/>
                <a:gd name="T11" fmla="*/ 11 h 805"/>
                <a:gd name="T12" fmla="*/ 453 w 911"/>
                <a:gd name="T13" fmla="*/ 4 h 805"/>
                <a:gd name="T14" fmla="*/ 647 w 911"/>
                <a:gd name="T15" fmla="*/ 72 h 805"/>
                <a:gd name="T16" fmla="*/ 783 w 911"/>
                <a:gd name="T17" fmla="*/ 74 h 805"/>
                <a:gd name="T18" fmla="*/ 1160 w 911"/>
                <a:gd name="T19" fmla="*/ 152 h 805"/>
                <a:gd name="T20" fmla="*/ 1318 w 911"/>
                <a:gd name="T21" fmla="*/ 167 h 805"/>
                <a:gd name="T22" fmla="*/ 1430 w 911"/>
                <a:gd name="T23" fmla="*/ 206 h 805"/>
                <a:gd name="T24" fmla="*/ 1535 w 911"/>
                <a:gd name="T25" fmla="*/ 211 h 805"/>
                <a:gd name="T26" fmla="*/ 1535 w 911"/>
                <a:gd name="T27" fmla="*/ 234 h 805"/>
                <a:gd name="T28" fmla="*/ 1714 w 911"/>
                <a:gd name="T29" fmla="*/ 307 h 805"/>
                <a:gd name="T30" fmla="*/ 1848 w 911"/>
                <a:gd name="T31" fmla="*/ 335 h 805"/>
                <a:gd name="T32" fmla="*/ 2067 w 911"/>
                <a:gd name="T33" fmla="*/ 360 h 805"/>
                <a:gd name="T34" fmla="*/ 2108 w 911"/>
                <a:gd name="T35" fmla="*/ 394 h 805"/>
                <a:gd name="T36" fmla="*/ 2192 w 911"/>
                <a:gd name="T37" fmla="*/ 410 h 805"/>
                <a:gd name="T38" fmla="*/ 2278 w 911"/>
                <a:gd name="T39" fmla="*/ 410 h 805"/>
                <a:gd name="T40" fmla="*/ 2339 w 911"/>
                <a:gd name="T41" fmla="*/ 410 h 805"/>
                <a:gd name="T42" fmla="*/ 2358 w 911"/>
                <a:gd name="T43" fmla="*/ 451 h 805"/>
                <a:gd name="T44" fmla="*/ 2149 w 911"/>
                <a:gd name="T45" fmla="*/ 521 h 805"/>
                <a:gd name="T46" fmla="*/ 1859 w 911"/>
                <a:gd name="T47" fmla="*/ 547 h 805"/>
                <a:gd name="T48" fmla="*/ 1784 w 911"/>
                <a:gd name="T49" fmla="*/ 580 h 805"/>
                <a:gd name="T50" fmla="*/ 1701 w 911"/>
                <a:gd name="T51" fmla="*/ 594 h 805"/>
                <a:gd name="T52" fmla="*/ 1614 w 911"/>
                <a:gd name="T53" fmla="*/ 633 h 805"/>
                <a:gd name="T54" fmla="*/ 1512 w 911"/>
                <a:gd name="T55" fmla="*/ 665 h 805"/>
                <a:gd name="T56" fmla="*/ 1548 w 911"/>
                <a:gd name="T57" fmla="*/ 715 h 805"/>
                <a:gd name="T58" fmla="*/ 1560 w 911"/>
                <a:gd name="T59" fmla="*/ 753 h 805"/>
                <a:gd name="T60" fmla="*/ 1506 w 911"/>
                <a:gd name="T61" fmla="*/ 768 h 805"/>
                <a:gd name="T62" fmla="*/ 1354 w 911"/>
                <a:gd name="T63" fmla="*/ 825 h 805"/>
                <a:gd name="T64" fmla="*/ 1299 w 911"/>
                <a:gd name="T65" fmla="*/ 848 h 805"/>
                <a:gd name="T66" fmla="*/ 1207 w 911"/>
                <a:gd name="T67" fmla="*/ 861 h 805"/>
                <a:gd name="T68" fmla="*/ 1105 w 911"/>
                <a:gd name="T69" fmla="*/ 871 h 805"/>
                <a:gd name="T70" fmla="*/ 1055 w 911"/>
                <a:gd name="T71" fmla="*/ 899 h 805"/>
                <a:gd name="T72" fmla="*/ 965 w 911"/>
                <a:gd name="T73" fmla="*/ 908 h 805"/>
                <a:gd name="T74" fmla="*/ 795 w 911"/>
                <a:gd name="T75" fmla="*/ 899 h 805"/>
                <a:gd name="T76" fmla="*/ 522 w 911"/>
                <a:gd name="T77" fmla="*/ 861 h 805"/>
                <a:gd name="T78" fmla="*/ 398 w 911"/>
                <a:gd name="T79" fmla="*/ 885 h 805"/>
                <a:gd name="T80" fmla="*/ 275 w 911"/>
                <a:gd name="T81" fmla="*/ 906 h 805"/>
                <a:gd name="T82" fmla="*/ 130 w 911"/>
                <a:gd name="T83" fmla="*/ 859 h 805"/>
                <a:gd name="T84" fmla="*/ 76 w 911"/>
                <a:gd name="T85" fmla="*/ 748 h 805"/>
                <a:gd name="T86" fmla="*/ 0 w 911"/>
                <a:gd name="T87" fmla="*/ 711 h 805"/>
                <a:gd name="T88" fmla="*/ 34 w 911"/>
                <a:gd name="T89" fmla="*/ 669 h 805"/>
                <a:gd name="T90" fmla="*/ 140 w 911"/>
                <a:gd name="T91" fmla="*/ 645 h 805"/>
                <a:gd name="T92" fmla="*/ 92 w 911"/>
                <a:gd name="T93" fmla="*/ 594 h 805"/>
                <a:gd name="T94" fmla="*/ 194 w 911"/>
                <a:gd name="T95" fmla="*/ 536 h 805"/>
                <a:gd name="T96" fmla="*/ 168 w 911"/>
                <a:gd name="T97" fmla="*/ 496 h 805"/>
                <a:gd name="T98" fmla="*/ 203 w 911"/>
                <a:gd name="T99" fmla="*/ 456 h 805"/>
                <a:gd name="T100" fmla="*/ 258 w 911"/>
                <a:gd name="T101" fmla="*/ 472 h 805"/>
                <a:gd name="T102" fmla="*/ 299 w 911"/>
                <a:gd name="T103" fmla="*/ 400 h 805"/>
                <a:gd name="T104" fmla="*/ 389 w 911"/>
                <a:gd name="T105" fmla="*/ 347 h 805"/>
                <a:gd name="T106" fmla="*/ 471 w 911"/>
                <a:gd name="T107" fmla="*/ 311 h 805"/>
                <a:gd name="T108" fmla="*/ 560 w 911"/>
                <a:gd name="T109" fmla="*/ 296 h 805"/>
                <a:gd name="T110" fmla="*/ 464 w 911"/>
                <a:gd name="T111" fmla="*/ 234 h 805"/>
                <a:gd name="T112" fmla="*/ 375 w 911"/>
                <a:gd name="T113" fmla="*/ 240 h 805"/>
                <a:gd name="T114" fmla="*/ 269 w 911"/>
                <a:gd name="T115" fmla="*/ 221 h 805"/>
                <a:gd name="T116" fmla="*/ 228 w 911"/>
                <a:gd name="T117" fmla="*/ 216 h 805"/>
                <a:gd name="T118" fmla="*/ 194 w 911"/>
                <a:gd name="T119" fmla="*/ 177 h 805"/>
                <a:gd name="T120" fmla="*/ 117 w 911"/>
                <a:gd name="T121" fmla="*/ 177 h 80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911"/>
                <a:gd name="T184" fmla="*/ 0 h 805"/>
                <a:gd name="T185" fmla="*/ 911 w 911"/>
                <a:gd name="T186" fmla="*/ 805 h 80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911" h="805">
                  <a:moveTo>
                    <a:pt x="45" y="156"/>
                  </a:moveTo>
                  <a:lnTo>
                    <a:pt x="40" y="145"/>
                  </a:lnTo>
                  <a:lnTo>
                    <a:pt x="45" y="129"/>
                  </a:lnTo>
                  <a:lnTo>
                    <a:pt x="70" y="86"/>
                  </a:lnTo>
                  <a:lnTo>
                    <a:pt x="59" y="77"/>
                  </a:lnTo>
                  <a:lnTo>
                    <a:pt x="63" y="65"/>
                  </a:lnTo>
                  <a:lnTo>
                    <a:pt x="50" y="63"/>
                  </a:lnTo>
                  <a:lnTo>
                    <a:pt x="50" y="45"/>
                  </a:lnTo>
                  <a:lnTo>
                    <a:pt x="59" y="34"/>
                  </a:lnTo>
                  <a:lnTo>
                    <a:pt x="100" y="20"/>
                  </a:lnTo>
                  <a:lnTo>
                    <a:pt x="134" y="24"/>
                  </a:lnTo>
                  <a:lnTo>
                    <a:pt x="136" y="11"/>
                  </a:lnTo>
                  <a:lnTo>
                    <a:pt x="161" y="0"/>
                  </a:lnTo>
                  <a:lnTo>
                    <a:pt x="175" y="4"/>
                  </a:lnTo>
                  <a:lnTo>
                    <a:pt x="202" y="40"/>
                  </a:lnTo>
                  <a:lnTo>
                    <a:pt x="250" y="63"/>
                  </a:lnTo>
                  <a:lnTo>
                    <a:pt x="291" y="63"/>
                  </a:lnTo>
                  <a:lnTo>
                    <a:pt x="302" y="65"/>
                  </a:lnTo>
                  <a:lnTo>
                    <a:pt x="416" y="129"/>
                  </a:lnTo>
                  <a:lnTo>
                    <a:pt x="448" y="134"/>
                  </a:lnTo>
                  <a:lnTo>
                    <a:pt x="473" y="156"/>
                  </a:lnTo>
                  <a:lnTo>
                    <a:pt x="509" y="147"/>
                  </a:lnTo>
                  <a:lnTo>
                    <a:pt x="532" y="161"/>
                  </a:lnTo>
                  <a:lnTo>
                    <a:pt x="552" y="181"/>
                  </a:lnTo>
                  <a:lnTo>
                    <a:pt x="577" y="181"/>
                  </a:lnTo>
                  <a:lnTo>
                    <a:pt x="593" y="186"/>
                  </a:lnTo>
                  <a:lnTo>
                    <a:pt x="602" y="195"/>
                  </a:lnTo>
                  <a:lnTo>
                    <a:pt x="593" y="206"/>
                  </a:lnTo>
                  <a:lnTo>
                    <a:pt x="593" y="222"/>
                  </a:lnTo>
                  <a:lnTo>
                    <a:pt x="662" y="270"/>
                  </a:lnTo>
                  <a:lnTo>
                    <a:pt x="698" y="299"/>
                  </a:lnTo>
                  <a:lnTo>
                    <a:pt x="714" y="295"/>
                  </a:lnTo>
                  <a:lnTo>
                    <a:pt x="734" y="290"/>
                  </a:lnTo>
                  <a:lnTo>
                    <a:pt x="798" y="317"/>
                  </a:lnTo>
                  <a:lnTo>
                    <a:pt x="805" y="340"/>
                  </a:lnTo>
                  <a:lnTo>
                    <a:pt x="814" y="347"/>
                  </a:lnTo>
                  <a:lnTo>
                    <a:pt x="834" y="352"/>
                  </a:lnTo>
                  <a:lnTo>
                    <a:pt x="846" y="361"/>
                  </a:lnTo>
                  <a:lnTo>
                    <a:pt x="864" y="361"/>
                  </a:lnTo>
                  <a:lnTo>
                    <a:pt x="880" y="361"/>
                  </a:lnTo>
                  <a:lnTo>
                    <a:pt x="898" y="365"/>
                  </a:lnTo>
                  <a:lnTo>
                    <a:pt x="903" y="361"/>
                  </a:lnTo>
                  <a:lnTo>
                    <a:pt x="910" y="377"/>
                  </a:lnTo>
                  <a:lnTo>
                    <a:pt x="910" y="397"/>
                  </a:lnTo>
                  <a:lnTo>
                    <a:pt x="898" y="411"/>
                  </a:lnTo>
                  <a:lnTo>
                    <a:pt x="830" y="458"/>
                  </a:lnTo>
                  <a:lnTo>
                    <a:pt x="803" y="458"/>
                  </a:lnTo>
                  <a:lnTo>
                    <a:pt x="718" y="481"/>
                  </a:lnTo>
                  <a:lnTo>
                    <a:pt x="689" y="486"/>
                  </a:lnTo>
                  <a:lnTo>
                    <a:pt x="689" y="511"/>
                  </a:lnTo>
                  <a:lnTo>
                    <a:pt x="673" y="511"/>
                  </a:lnTo>
                  <a:lnTo>
                    <a:pt x="657" y="522"/>
                  </a:lnTo>
                  <a:lnTo>
                    <a:pt x="639" y="542"/>
                  </a:lnTo>
                  <a:lnTo>
                    <a:pt x="623" y="558"/>
                  </a:lnTo>
                  <a:lnTo>
                    <a:pt x="602" y="563"/>
                  </a:lnTo>
                  <a:lnTo>
                    <a:pt x="584" y="585"/>
                  </a:lnTo>
                  <a:lnTo>
                    <a:pt x="584" y="613"/>
                  </a:lnTo>
                  <a:lnTo>
                    <a:pt x="598" y="629"/>
                  </a:lnTo>
                  <a:lnTo>
                    <a:pt x="602" y="642"/>
                  </a:lnTo>
                  <a:lnTo>
                    <a:pt x="602" y="663"/>
                  </a:lnTo>
                  <a:lnTo>
                    <a:pt x="598" y="672"/>
                  </a:lnTo>
                  <a:lnTo>
                    <a:pt x="582" y="676"/>
                  </a:lnTo>
                  <a:lnTo>
                    <a:pt x="557" y="697"/>
                  </a:lnTo>
                  <a:lnTo>
                    <a:pt x="523" y="726"/>
                  </a:lnTo>
                  <a:lnTo>
                    <a:pt x="509" y="738"/>
                  </a:lnTo>
                  <a:lnTo>
                    <a:pt x="502" y="747"/>
                  </a:lnTo>
                  <a:lnTo>
                    <a:pt x="502" y="758"/>
                  </a:lnTo>
                  <a:lnTo>
                    <a:pt x="466" y="758"/>
                  </a:lnTo>
                  <a:lnTo>
                    <a:pt x="443" y="763"/>
                  </a:lnTo>
                  <a:lnTo>
                    <a:pt x="427" y="767"/>
                  </a:lnTo>
                  <a:lnTo>
                    <a:pt x="420" y="774"/>
                  </a:lnTo>
                  <a:lnTo>
                    <a:pt x="407" y="792"/>
                  </a:lnTo>
                  <a:lnTo>
                    <a:pt x="386" y="799"/>
                  </a:lnTo>
                  <a:lnTo>
                    <a:pt x="373" y="799"/>
                  </a:lnTo>
                  <a:lnTo>
                    <a:pt x="348" y="797"/>
                  </a:lnTo>
                  <a:lnTo>
                    <a:pt x="307" y="792"/>
                  </a:lnTo>
                  <a:lnTo>
                    <a:pt x="232" y="763"/>
                  </a:lnTo>
                  <a:lnTo>
                    <a:pt x="202" y="758"/>
                  </a:lnTo>
                  <a:lnTo>
                    <a:pt x="175" y="767"/>
                  </a:lnTo>
                  <a:lnTo>
                    <a:pt x="154" y="779"/>
                  </a:lnTo>
                  <a:lnTo>
                    <a:pt x="129" y="783"/>
                  </a:lnTo>
                  <a:lnTo>
                    <a:pt x="106" y="797"/>
                  </a:lnTo>
                  <a:lnTo>
                    <a:pt x="95" y="804"/>
                  </a:lnTo>
                  <a:lnTo>
                    <a:pt x="50" y="756"/>
                  </a:lnTo>
                  <a:lnTo>
                    <a:pt x="50" y="683"/>
                  </a:lnTo>
                  <a:lnTo>
                    <a:pt x="29" y="658"/>
                  </a:lnTo>
                  <a:lnTo>
                    <a:pt x="4" y="638"/>
                  </a:lnTo>
                  <a:lnTo>
                    <a:pt x="0" y="626"/>
                  </a:lnTo>
                  <a:lnTo>
                    <a:pt x="0" y="601"/>
                  </a:lnTo>
                  <a:lnTo>
                    <a:pt x="13" y="588"/>
                  </a:lnTo>
                  <a:lnTo>
                    <a:pt x="45" y="576"/>
                  </a:lnTo>
                  <a:lnTo>
                    <a:pt x="54" y="567"/>
                  </a:lnTo>
                  <a:lnTo>
                    <a:pt x="40" y="551"/>
                  </a:lnTo>
                  <a:lnTo>
                    <a:pt x="36" y="522"/>
                  </a:lnTo>
                  <a:lnTo>
                    <a:pt x="50" y="497"/>
                  </a:lnTo>
                  <a:lnTo>
                    <a:pt x="75" y="472"/>
                  </a:lnTo>
                  <a:lnTo>
                    <a:pt x="75" y="451"/>
                  </a:lnTo>
                  <a:lnTo>
                    <a:pt x="65" y="436"/>
                  </a:lnTo>
                  <a:lnTo>
                    <a:pt x="75" y="406"/>
                  </a:lnTo>
                  <a:lnTo>
                    <a:pt x="79" y="402"/>
                  </a:lnTo>
                  <a:lnTo>
                    <a:pt x="91" y="402"/>
                  </a:lnTo>
                  <a:lnTo>
                    <a:pt x="100" y="415"/>
                  </a:lnTo>
                  <a:lnTo>
                    <a:pt x="111" y="397"/>
                  </a:lnTo>
                  <a:lnTo>
                    <a:pt x="116" y="352"/>
                  </a:lnTo>
                  <a:lnTo>
                    <a:pt x="150" y="322"/>
                  </a:lnTo>
                  <a:lnTo>
                    <a:pt x="150" y="306"/>
                  </a:lnTo>
                  <a:lnTo>
                    <a:pt x="150" y="295"/>
                  </a:lnTo>
                  <a:lnTo>
                    <a:pt x="182" y="274"/>
                  </a:lnTo>
                  <a:lnTo>
                    <a:pt x="207" y="270"/>
                  </a:lnTo>
                  <a:lnTo>
                    <a:pt x="216" y="261"/>
                  </a:lnTo>
                  <a:lnTo>
                    <a:pt x="195" y="240"/>
                  </a:lnTo>
                  <a:lnTo>
                    <a:pt x="179" y="206"/>
                  </a:lnTo>
                  <a:lnTo>
                    <a:pt x="170" y="199"/>
                  </a:lnTo>
                  <a:lnTo>
                    <a:pt x="145" y="211"/>
                  </a:lnTo>
                  <a:lnTo>
                    <a:pt x="129" y="204"/>
                  </a:lnTo>
                  <a:lnTo>
                    <a:pt x="104" y="195"/>
                  </a:lnTo>
                  <a:lnTo>
                    <a:pt x="95" y="199"/>
                  </a:lnTo>
                  <a:lnTo>
                    <a:pt x="88" y="190"/>
                  </a:lnTo>
                  <a:lnTo>
                    <a:pt x="88" y="174"/>
                  </a:lnTo>
                  <a:lnTo>
                    <a:pt x="75" y="156"/>
                  </a:lnTo>
                  <a:lnTo>
                    <a:pt x="65" y="152"/>
                  </a:lnTo>
                  <a:lnTo>
                    <a:pt x="45" y="156"/>
                  </a:lnTo>
                </a:path>
              </a:pathLst>
            </a:custGeom>
            <a:solidFill>
              <a:srgbClr val="DDDDDD">
                <a:alpha val="0"/>
              </a:srgbClr>
            </a:solidFill>
            <a:ln w="9525" cap="rnd">
              <a:solidFill>
                <a:srgbClr val="091D5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369" name="Freeform 7"/>
            <p:cNvSpPr>
              <a:spLocks/>
            </p:cNvSpPr>
            <p:nvPr/>
          </p:nvSpPr>
          <p:spPr bwMode="auto">
            <a:xfrm>
              <a:off x="1797" y="3540"/>
              <a:ext cx="50" cy="40"/>
            </a:xfrm>
            <a:custGeom>
              <a:avLst/>
              <a:gdLst>
                <a:gd name="T0" fmla="*/ 94 w 36"/>
                <a:gd name="T1" fmla="*/ 0 h 38"/>
                <a:gd name="T2" fmla="*/ 49 w 36"/>
                <a:gd name="T3" fmla="*/ 0 h 38"/>
                <a:gd name="T4" fmla="*/ 0 w 36"/>
                <a:gd name="T5" fmla="*/ 26 h 38"/>
                <a:gd name="T6" fmla="*/ 25 w 36"/>
                <a:gd name="T7" fmla="*/ 43 h 38"/>
                <a:gd name="T8" fmla="*/ 68 w 36"/>
                <a:gd name="T9" fmla="*/ 43 h 38"/>
                <a:gd name="T10" fmla="*/ 94 w 36"/>
                <a:gd name="T11" fmla="*/ 0 h 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6"/>
                <a:gd name="T19" fmla="*/ 0 h 38"/>
                <a:gd name="T20" fmla="*/ 36 w 36"/>
                <a:gd name="T21" fmla="*/ 38 h 3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6" h="38">
                  <a:moveTo>
                    <a:pt x="35" y="0"/>
                  </a:moveTo>
                  <a:lnTo>
                    <a:pt x="18" y="0"/>
                  </a:lnTo>
                  <a:lnTo>
                    <a:pt x="0" y="23"/>
                  </a:lnTo>
                  <a:lnTo>
                    <a:pt x="9" y="37"/>
                  </a:lnTo>
                  <a:lnTo>
                    <a:pt x="25" y="37"/>
                  </a:lnTo>
                  <a:lnTo>
                    <a:pt x="35" y="0"/>
                  </a:lnTo>
                </a:path>
              </a:pathLst>
            </a:custGeom>
            <a:solidFill>
              <a:srgbClr val="DDDDDD">
                <a:alpha val="0"/>
              </a:srgbClr>
            </a:solidFill>
            <a:ln w="9525" cap="rnd">
              <a:solidFill>
                <a:srgbClr val="091D5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370" name="Freeform 8"/>
            <p:cNvSpPr>
              <a:spLocks/>
            </p:cNvSpPr>
            <p:nvPr/>
          </p:nvSpPr>
          <p:spPr bwMode="auto">
            <a:xfrm>
              <a:off x="1931" y="3476"/>
              <a:ext cx="113" cy="66"/>
            </a:xfrm>
            <a:custGeom>
              <a:avLst/>
              <a:gdLst>
                <a:gd name="T0" fmla="*/ 164 w 80"/>
                <a:gd name="T1" fmla="*/ 0 h 62"/>
                <a:gd name="T2" fmla="*/ 137 w 80"/>
                <a:gd name="T3" fmla="*/ 6 h 62"/>
                <a:gd name="T4" fmla="*/ 49 w 80"/>
                <a:gd name="T5" fmla="*/ 14 h 62"/>
                <a:gd name="T6" fmla="*/ 0 w 80"/>
                <a:gd name="T7" fmla="*/ 37 h 62"/>
                <a:gd name="T8" fmla="*/ 68 w 80"/>
                <a:gd name="T9" fmla="*/ 59 h 62"/>
                <a:gd name="T10" fmla="*/ 107 w 80"/>
                <a:gd name="T11" fmla="*/ 73 h 62"/>
                <a:gd name="T12" fmla="*/ 178 w 80"/>
                <a:gd name="T13" fmla="*/ 68 h 62"/>
                <a:gd name="T14" fmla="*/ 223 w 80"/>
                <a:gd name="T15" fmla="*/ 59 h 62"/>
                <a:gd name="T16" fmla="*/ 209 w 80"/>
                <a:gd name="T17" fmla="*/ 37 h 62"/>
                <a:gd name="T18" fmla="*/ 178 w 80"/>
                <a:gd name="T19" fmla="*/ 23 h 62"/>
                <a:gd name="T20" fmla="*/ 164 w 80"/>
                <a:gd name="T21" fmla="*/ 0 h 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0"/>
                <a:gd name="T34" fmla="*/ 0 h 62"/>
                <a:gd name="T35" fmla="*/ 80 w 80"/>
                <a:gd name="T36" fmla="*/ 62 h 6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0" h="62">
                  <a:moveTo>
                    <a:pt x="58" y="0"/>
                  </a:moveTo>
                  <a:lnTo>
                    <a:pt x="49" y="6"/>
                  </a:lnTo>
                  <a:lnTo>
                    <a:pt x="18" y="11"/>
                  </a:lnTo>
                  <a:lnTo>
                    <a:pt x="0" y="31"/>
                  </a:lnTo>
                  <a:lnTo>
                    <a:pt x="24" y="49"/>
                  </a:lnTo>
                  <a:lnTo>
                    <a:pt x="38" y="61"/>
                  </a:lnTo>
                  <a:lnTo>
                    <a:pt x="63" y="56"/>
                  </a:lnTo>
                  <a:lnTo>
                    <a:pt x="79" y="49"/>
                  </a:lnTo>
                  <a:lnTo>
                    <a:pt x="74" y="31"/>
                  </a:lnTo>
                  <a:lnTo>
                    <a:pt x="63" y="20"/>
                  </a:lnTo>
                  <a:lnTo>
                    <a:pt x="58" y="0"/>
                  </a:lnTo>
                </a:path>
              </a:pathLst>
            </a:custGeom>
            <a:solidFill>
              <a:srgbClr val="DDDDDD">
                <a:alpha val="0"/>
              </a:srgbClr>
            </a:solidFill>
            <a:ln w="9525" cap="rnd">
              <a:solidFill>
                <a:srgbClr val="091D5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371" name="Freeform 9"/>
            <p:cNvSpPr>
              <a:spLocks/>
            </p:cNvSpPr>
            <p:nvPr/>
          </p:nvSpPr>
          <p:spPr bwMode="auto">
            <a:xfrm>
              <a:off x="2103" y="3480"/>
              <a:ext cx="53" cy="38"/>
            </a:xfrm>
            <a:custGeom>
              <a:avLst/>
              <a:gdLst>
                <a:gd name="T0" fmla="*/ 63 w 38"/>
                <a:gd name="T1" fmla="*/ 0 h 37"/>
                <a:gd name="T2" fmla="*/ 0 w 38"/>
                <a:gd name="T3" fmla="*/ 9 h 37"/>
                <a:gd name="T4" fmla="*/ 54 w 38"/>
                <a:gd name="T5" fmla="*/ 24 h 37"/>
                <a:gd name="T6" fmla="*/ 102 w 38"/>
                <a:gd name="T7" fmla="*/ 39 h 37"/>
                <a:gd name="T8" fmla="*/ 63 w 38"/>
                <a:gd name="T9" fmla="*/ 0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37"/>
                <a:gd name="T17" fmla="*/ 38 w 38"/>
                <a:gd name="T18" fmla="*/ 37 h 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37">
                  <a:moveTo>
                    <a:pt x="23" y="0"/>
                  </a:moveTo>
                  <a:lnTo>
                    <a:pt x="0" y="9"/>
                  </a:lnTo>
                  <a:lnTo>
                    <a:pt x="20" y="21"/>
                  </a:lnTo>
                  <a:lnTo>
                    <a:pt x="37" y="36"/>
                  </a:lnTo>
                  <a:lnTo>
                    <a:pt x="23" y="0"/>
                  </a:lnTo>
                </a:path>
              </a:pathLst>
            </a:custGeom>
            <a:solidFill>
              <a:srgbClr val="DDDDDD">
                <a:alpha val="0"/>
              </a:srgbClr>
            </a:solidFill>
            <a:ln w="9525" cap="rnd">
              <a:solidFill>
                <a:srgbClr val="091D5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372" name="Freeform 10"/>
            <p:cNvSpPr>
              <a:spLocks/>
            </p:cNvSpPr>
            <p:nvPr/>
          </p:nvSpPr>
          <p:spPr bwMode="auto">
            <a:xfrm>
              <a:off x="2554" y="3445"/>
              <a:ext cx="183" cy="228"/>
            </a:xfrm>
            <a:custGeom>
              <a:avLst/>
              <a:gdLst>
                <a:gd name="T0" fmla="*/ 195 w 136"/>
                <a:gd name="T1" fmla="*/ 0 h 217"/>
                <a:gd name="T2" fmla="*/ 143 w 136"/>
                <a:gd name="T3" fmla="*/ 14 h 217"/>
                <a:gd name="T4" fmla="*/ 105 w 136"/>
                <a:gd name="T5" fmla="*/ 28 h 217"/>
                <a:gd name="T6" fmla="*/ 62 w 136"/>
                <a:gd name="T7" fmla="*/ 34 h 217"/>
                <a:gd name="T8" fmla="*/ 0 w 136"/>
                <a:gd name="T9" fmla="*/ 28 h 217"/>
                <a:gd name="T10" fmla="*/ 9 w 136"/>
                <a:gd name="T11" fmla="*/ 59 h 217"/>
                <a:gd name="T12" fmla="*/ 43 w 136"/>
                <a:gd name="T13" fmla="*/ 75 h 217"/>
                <a:gd name="T14" fmla="*/ 31 w 136"/>
                <a:gd name="T15" fmla="*/ 123 h 217"/>
                <a:gd name="T16" fmla="*/ 31 w 136"/>
                <a:gd name="T17" fmla="*/ 147 h 217"/>
                <a:gd name="T18" fmla="*/ 43 w 136"/>
                <a:gd name="T19" fmla="*/ 168 h 217"/>
                <a:gd name="T20" fmla="*/ 9 w 136"/>
                <a:gd name="T21" fmla="*/ 208 h 217"/>
                <a:gd name="T22" fmla="*/ 22 w 136"/>
                <a:gd name="T23" fmla="*/ 234 h 217"/>
                <a:gd name="T24" fmla="*/ 62 w 136"/>
                <a:gd name="T25" fmla="*/ 251 h 217"/>
                <a:gd name="T26" fmla="*/ 121 w 136"/>
                <a:gd name="T27" fmla="*/ 228 h 217"/>
                <a:gd name="T28" fmla="*/ 143 w 136"/>
                <a:gd name="T29" fmla="*/ 224 h 217"/>
                <a:gd name="T30" fmla="*/ 205 w 136"/>
                <a:gd name="T31" fmla="*/ 228 h 217"/>
                <a:gd name="T32" fmla="*/ 245 w 136"/>
                <a:gd name="T33" fmla="*/ 210 h 217"/>
                <a:gd name="T34" fmla="*/ 245 w 136"/>
                <a:gd name="T35" fmla="*/ 191 h 217"/>
                <a:gd name="T36" fmla="*/ 295 w 136"/>
                <a:gd name="T37" fmla="*/ 152 h 217"/>
                <a:gd name="T38" fmla="*/ 316 w 136"/>
                <a:gd name="T39" fmla="*/ 129 h 217"/>
                <a:gd name="T40" fmla="*/ 295 w 136"/>
                <a:gd name="T41" fmla="*/ 105 h 217"/>
                <a:gd name="T42" fmla="*/ 330 w 136"/>
                <a:gd name="T43" fmla="*/ 75 h 217"/>
                <a:gd name="T44" fmla="*/ 304 w 136"/>
                <a:gd name="T45" fmla="*/ 34 h 217"/>
                <a:gd name="T46" fmla="*/ 295 w 136"/>
                <a:gd name="T47" fmla="*/ 6 h 217"/>
                <a:gd name="T48" fmla="*/ 195 w 136"/>
                <a:gd name="T49" fmla="*/ 0 h 21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36"/>
                <a:gd name="T76" fmla="*/ 0 h 217"/>
                <a:gd name="T77" fmla="*/ 136 w 136"/>
                <a:gd name="T78" fmla="*/ 217 h 21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36" h="217">
                  <a:moveTo>
                    <a:pt x="80" y="0"/>
                  </a:moveTo>
                  <a:lnTo>
                    <a:pt x="59" y="11"/>
                  </a:lnTo>
                  <a:lnTo>
                    <a:pt x="43" y="25"/>
                  </a:lnTo>
                  <a:lnTo>
                    <a:pt x="25" y="29"/>
                  </a:lnTo>
                  <a:lnTo>
                    <a:pt x="0" y="25"/>
                  </a:lnTo>
                  <a:lnTo>
                    <a:pt x="4" y="50"/>
                  </a:lnTo>
                  <a:lnTo>
                    <a:pt x="18" y="65"/>
                  </a:lnTo>
                  <a:lnTo>
                    <a:pt x="13" y="106"/>
                  </a:lnTo>
                  <a:lnTo>
                    <a:pt x="13" y="127"/>
                  </a:lnTo>
                  <a:lnTo>
                    <a:pt x="18" y="145"/>
                  </a:lnTo>
                  <a:lnTo>
                    <a:pt x="4" y="179"/>
                  </a:lnTo>
                  <a:lnTo>
                    <a:pt x="9" y="202"/>
                  </a:lnTo>
                  <a:lnTo>
                    <a:pt x="25" y="216"/>
                  </a:lnTo>
                  <a:lnTo>
                    <a:pt x="50" y="197"/>
                  </a:lnTo>
                  <a:lnTo>
                    <a:pt x="59" y="193"/>
                  </a:lnTo>
                  <a:lnTo>
                    <a:pt x="84" y="197"/>
                  </a:lnTo>
                  <a:lnTo>
                    <a:pt x="100" y="181"/>
                  </a:lnTo>
                  <a:lnTo>
                    <a:pt x="100" y="165"/>
                  </a:lnTo>
                  <a:lnTo>
                    <a:pt x="121" y="131"/>
                  </a:lnTo>
                  <a:lnTo>
                    <a:pt x="130" y="111"/>
                  </a:lnTo>
                  <a:lnTo>
                    <a:pt x="121" y="90"/>
                  </a:lnTo>
                  <a:lnTo>
                    <a:pt x="135" y="65"/>
                  </a:lnTo>
                  <a:lnTo>
                    <a:pt x="125" y="29"/>
                  </a:lnTo>
                  <a:lnTo>
                    <a:pt x="121" y="6"/>
                  </a:lnTo>
                  <a:lnTo>
                    <a:pt x="80" y="0"/>
                  </a:lnTo>
                </a:path>
              </a:pathLst>
            </a:custGeom>
            <a:solidFill>
              <a:srgbClr val="DDDDDD">
                <a:alpha val="0"/>
              </a:srgbClr>
            </a:solidFill>
            <a:ln w="9525" cap="rnd">
              <a:solidFill>
                <a:srgbClr val="091D5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373" name="Freeform 11"/>
            <p:cNvSpPr>
              <a:spLocks/>
            </p:cNvSpPr>
            <p:nvPr/>
          </p:nvSpPr>
          <p:spPr bwMode="auto">
            <a:xfrm>
              <a:off x="2970" y="3799"/>
              <a:ext cx="341" cy="158"/>
            </a:xfrm>
            <a:custGeom>
              <a:avLst/>
              <a:gdLst>
                <a:gd name="T0" fmla="*/ 621 w 246"/>
                <a:gd name="T1" fmla="*/ 0 h 153"/>
                <a:gd name="T2" fmla="*/ 653 w 246"/>
                <a:gd name="T3" fmla="*/ 11 h 153"/>
                <a:gd name="T4" fmla="*/ 633 w 246"/>
                <a:gd name="T5" fmla="*/ 27 h 153"/>
                <a:gd name="T6" fmla="*/ 607 w 246"/>
                <a:gd name="T7" fmla="*/ 50 h 153"/>
                <a:gd name="T8" fmla="*/ 572 w 246"/>
                <a:gd name="T9" fmla="*/ 62 h 153"/>
                <a:gd name="T10" fmla="*/ 584 w 246"/>
                <a:gd name="T11" fmla="*/ 104 h 153"/>
                <a:gd name="T12" fmla="*/ 607 w 246"/>
                <a:gd name="T13" fmla="*/ 134 h 153"/>
                <a:gd name="T14" fmla="*/ 549 w 246"/>
                <a:gd name="T15" fmla="*/ 150 h 153"/>
                <a:gd name="T16" fmla="*/ 541 w 246"/>
                <a:gd name="T17" fmla="*/ 162 h 153"/>
                <a:gd name="T18" fmla="*/ 492 w 246"/>
                <a:gd name="T19" fmla="*/ 167 h 153"/>
                <a:gd name="T20" fmla="*/ 427 w 246"/>
                <a:gd name="T21" fmla="*/ 139 h 153"/>
                <a:gd name="T22" fmla="*/ 384 w 246"/>
                <a:gd name="T23" fmla="*/ 139 h 153"/>
                <a:gd name="T24" fmla="*/ 347 w 246"/>
                <a:gd name="T25" fmla="*/ 117 h 153"/>
                <a:gd name="T26" fmla="*/ 280 w 246"/>
                <a:gd name="T27" fmla="*/ 104 h 153"/>
                <a:gd name="T28" fmla="*/ 237 w 246"/>
                <a:gd name="T29" fmla="*/ 99 h 153"/>
                <a:gd name="T30" fmla="*/ 194 w 246"/>
                <a:gd name="T31" fmla="*/ 90 h 153"/>
                <a:gd name="T32" fmla="*/ 144 w 246"/>
                <a:gd name="T33" fmla="*/ 76 h 153"/>
                <a:gd name="T34" fmla="*/ 68 w 246"/>
                <a:gd name="T35" fmla="*/ 55 h 153"/>
                <a:gd name="T36" fmla="*/ 35 w 246"/>
                <a:gd name="T37" fmla="*/ 50 h 153"/>
                <a:gd name="T38" fmla="*/ 0 w 246"/>
                <a:gd name="T39" fmla="*/ 34 h 153"/>
                <a:gd name="T40" fmla="*/ 0 w 246"/>
                <a:gd name="T41" fmla="*/ 15 h 153"/>
                <a:gd name="T42" fmla="*/ 11 w 246"/>
                <a:gd name="T43" fmla="*/ 4 h 153"/>
                <a:gd name="T44" fmla="*/ 76 w 246"/>
                <a:gd name="T45" fmla="*/ 6 h 153"/>
                <a:gd name="T46" fmla="*/ 180 w 246"/>
                <a:gd name="T47" fmla="*/ 6 h 153"/>
                <a:gd name="T48" fmla="*/ 205 w 246"/>
                <a:gd name="T49" fmla="*/ 23 h 153"/>
                <a:gd name="T50" fmla="*/ 317 w 246"/>
                <a:gd name="T51" fmla="*/ 23 h 153"/>
                <a:gd name="T52" fmla="*/ 394 w 246"/>
                <a:gd name="T53" fmla="*/ 23 h 153"/>
                <a:gd name="T54" fmla="*/ 492 w 246"/>
                <a:gd name="T55" fmla="*/ 11 h 153"/>
                <a:gd name="T56" fmla="*/ 621 w 246"/>
                <a:gd name="T57" fmla="*/ 0 h 15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46"/>
                <a:gd name="T88" fmla="*/ 0 h 153"/>
                <a:gd name="T89" fmla="*/ 246 w 246"/>
                <a:gd name="T90" fmla="*/ 153 h 153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46" h="153">
                  <a:moveTo>
                    <a:pt x="233" y="0"/>
                  </a:moveTo>
                  <a:lnTo>
                    <a:pt x="245" y="11"/>
                  </a:lnTo>
                  <a:lnTo>
                    <a:pt x="238" y="24"/>
                  </a:lnTo>
                  <a:lnTo>
                    <a:pt x="228" y="45"/>
                  </a:lnTo>
                  <a:lnTo>
                    <a:pt x="215" y="56"/>
                  </a:lnTo>
                  <a:lnTo>
                    <a:pt x="219" y="95"/>
                  </a:lnTo>
                  <a:lnTo>
                    <a:pt x="228" y="122"/>
                  </a:lnTo>
                  <a:lnTo>
                    <a:pt x="206" y="136"/>
                  </a:lnTo>
                  <a:lnTo>
                    <a:pt x="203" y="147"/>
                  </a:lnTo>
                  <a:lnTo>
                    <a:pt x="185" y="152"/>
                  </a:lnTo>
                  <a:lnTo>
                    <a:pt x="160" y="127"/>
                  </a:lnTo>
                  <a:lnTo>
                    <a:pt x="144" y="127"/>
                  </a:lnTo>
                  <a:lnTo>
                    <a:pt x="130" y="106"/>
                  </a:lnTo>
                  <a:lnTo>
                    <a:pt x="105" y="95"/>
                  </a:lnTo>
                  <a:lnTo>
                    <a:pt x="89" y="90"/>
                  </a:lnTo>
                  <a:lnTo>
                    <a:pt x="73" y="81"/>
                  </a:lnTo>
                  <a:lnTo>
                    <a:pt x="54" y="70"/>
                  </a:lnTo>
                  <a:lnTo>
                    <a:pt x="25" y="49"/>
                  </a:lnTo>
                  <a:lnTo>
                    <a:pt x="13" y="45"/>
                  </a:lnTo>
                  <a:lnTo>
                    <a:pt x="0" y="31"/>
                  </a:lnTo>
                  <a:lnTo>
                    <a:pt x="0" y="15"/>
                  </a:lnTo>
                  <a:lnTo>
                    <a:pt x="4" y="4"/>
                  </a:lnTo>
                  <a:lnTo>
                    <a:pt x="29" y="6"/>
                  </a:lnTo>
                  <a:lnTo>
                    <a:pt x="68" y="6"/>
                  </a:lnTo>
                  <a:lnTo>
                    <a:pt x="77" y="20"/>
                  </a:lnTo>
                  <a:lnTo>
                    <a:pt x="119" y="20"/>
                  </a:lnTo>
                  <a:lnTo>
                    <a:pt x="148" y="20"/>
                  </a:lnTo>
                  <a:lnTo>
                    <a:pt x="185" y="11"/>
                  </a:lnTo>
                  <a:lnTo>
                    <a:pt x="233" y="0"/>
                  </a:lnTo>
                </a:path>
              </a:pathLst>
            </a:custGeom>
            <a:solidFill>
              <a:srgbClr val="DDDDDD">
                <a:alpha val="0"/>
              </a:srgbClr>
            </a:solidFill>
            <a:ln w="9525" cap="rnd">
              <a:solidFill>
                <a:srgbClr val="091D5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374" name="Freeform 12"/>
            <p:cNvSpPr>
              <a:spLocks/>
            </p:cNvSpPr>
            <p:nvPr/>
          </p:nvSpPr>
          <p:spPr bwMode="auto">
            <a:xfrm>
              <a:off x="2516" y="2871"/>
              <a:ext cx="1129" cy="970"/>
            </a:xfrm>
            <a:custGeom>
              <a:avLst/>
              <a:gdLst>
                <a:gd name="T0" fmla="*/ 1609 w 825"/>
                <a:gd name="T1" fmla="*/ 1040 h 930"/>
                <a:gd name="T2" fmla="*/ 1738 w 825"/>
                <a:gd name="T3" fmla="*/ 941 h 930"/>
                <a:gd name="T4" fmla="*/ 1793 w 825"/>
                <a:gd name="T5" fmla="*/ 908 h 930"/>
                <a:gd name="T6" fmla="*/ 1752 w 825"/>
                <a:gd name="T7" fmla="*/ 860 h 930"/>
                <a:gd name="T8" fmla="*/ 1697 w 825"/>
                <a:gd name="T9" fmla="*/ 855 h 930"/>
                <a:gd name="T10" fmla="*/ 1738 w 825"/>
                <a:gd name="T11" fmla="*/ 819 h 930"/>
                <a:gd name="T12" fmla="*/ 1801 w 825"/>
                <a:gd name="T13" fmla="*/ 767 h 930"/>
                <a:gd name="T14" fmla="*/ 2008 w 825"/>
                <a:gd name="T15" fmla="*/ 829 h 930"/>
                <a:gd name="T16" fmla="*/ 2086 w 825"/>
                <a:gd name="T17" fmla="*/ 829 h 930"/>
                <a:gd name="T18" fmla="*/ 2023 w 825"/>
                <a:gd name="T19" fmla="*/ 757 h 930"/>
                <a:gd name="T20" fmla="*/ 1958 w 825"/>
                <a:gd name="T21" fmla="*/ 753 h 930"/>
                <a:gd name="T22" fmla="*/ 1738 w 825"/>
                <a:gd name="T23" fmla="*/ 672 h 930"/>
                <a:gd name="T24" fmla="*/ 1600 w 825"/>
                <a:gd name="T25" fmla="*/ 631 h 930"/>
                <a:gd name="T26" fmla="*/ 1609 w 825"/>
                <a:gd name="T27" fmla="*/ 603 h 930"/>
                <a:gd name="T28" fmla="*/ 1403 w 825"/>
                <a:gd name="T29" fmla="*/ 558 h 930"/>
                <a:gd name="T30" fmla="*/ 1301 w 825"/>
                <a:gd name="T31" fmla="*/ 524 h 930"/>
                <a:gd name="T32" fmla="*/ 1082 w 825"/>
                <a:gd name="T33" fmla="*/ 371 h 930"/>
                <a:gd name="T34" fmla="*/ 1041 w 825"/>
                <a:gd name="T35" fmla="*/ 252 h 930"/>
                <a:gd name="T36" fmla="*/ 976 w 825"/>
                <a:gd name="T37" fmla="*/ 205 h 930"/>
                <a:gd name="T38" fmla="*/ 1155 w 825"/>
                <a:gd name="T39" fmla="*/ 169 h 930"/>
                <a:gd name="T40" fmla="*/ 1238 w 825"/>
                <a:gd name="T41" fmla="*/ 87 h 930"/>
                <a:gd name="T42" fmla="*/ 1051 w 825"/>
                <a:gd name="T43" fmla="*/ 51 h 930"/>
                <a:gd name="T44" fmla="*/ 1017 w 825"/>
                <a:gd name="T45" fmla="*/ 18 h 930"/>
                <a:gd name="T46" fmla="*/ 749 w 825"/>
                <a:gd name="T47" fmla="*/ 4 h 930"/>
                <a:gd name="T48" fmla="*/ 627 w 825"/>
                <a:gd name="T49" fmla="*/ 63 h 930"/>
                <a:gd name="T50" fmla="*/ 517 w 825"/>
                <a:gd name="T51" fmla="*/ 58 h 930"/>
                <a:gd name="T52" fmla="*/ 376 w 825"/>
                <a:gd name="T53" fmla="*/ 79 h 930"/>
                <a:gd name="T54" fmla="*/ 326 w 825"/>
                <a:gd name="T55" fmla="*/ 39 h 930"/>
                <a:gd name="T56" fmla="*/ 249 w 825"/>
                <a:gd name="T57" fmla="*/ 74 h 930"/>
                <a:gd name="T58" fmla="*/ 56 w 825"/>
                <a:gd name="T59" fmla="*/ 107 h 930"/>
                <a:gd name="T60" fmla="*/ 15 w 825"/>
                <a:gd name="T61" fmla="*/ 173 h 930"/>
                <a:gd name="T62" fmla="*/ 0 w 825"/>
                <a:gd name="T63" fmla="*/ 239 h 930"/>
                <a:gd name="T64" fmla="*/ 78 w 825"/>
                <a:gd name="T65" fmla="*/ 262 h 930"/>
                <a:gd name="T66" fmla="*/ 144 w 825"/>
                <a:gd name="T67" fmla="*/ 314 h 930"/>
                <a:gd name="T68" fmla="*/ 349 w 825"/>
                <a:gd name="T69" fmla="*/ 268 h 930"/>
                <a:gd name="T70" fmla="*/ 541 w 825"/>
                <a:gd name="T71" fmla="*/ 343 h 930"/>
                <a:gd name="T72" fmla="*/ 627 w 825"/>
                <a:gd name="T73" fmla="*/ 445 h 930"/>
                <a:gd name="T74" fmla="*/ 772 w 825"/>
                <a:gd name="T75" fmla="*/ 502 h 930"/>
                <a:gd name="T76" fmla="*/ 965 w 825"/>
                <a:gd name="T77" fmla="*/ 608 h 930"/>
                <a:gd name="T78" fmla="*/ 1260 w 825"/>
                <a:gd name="T79" fmla="*/ 706 h 930"/>
                <a:gd name="T80" fmla="*/ 1353 w 825"/>
                <a:gd name="T81" fmla="*/ 734 h 930"/>
                <a:gd name="T82" fmla="*/ 1431 w 825"/>
                <a:gd name="T83" fmla="*/ 801 h 930"/>
                <a:gd name="T84" fmla="*/ 1545 w 825"/>
                <a:gd name="T85" fmla="*/ 819 h 930"/>
                <a:gd name="T86" fmla="*/ 1592 w 825"/>
                <a:gd name="T87" fmla="*/ 904 h 930"/>
                <a:gd name="T88" fmla="*/ 1559 w 825"/>
                <a:gd name="T89" fmla="*/ 966 h 930"/>
                <a:gd name="T90" fmla="*/ 1523 w 825"/>
                <a:gd name="T91" fmla="*/ 1040 h 93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825"/>
                <a:gd name="T139" fmla="*/ 0 h 930"/>
                <a:gd name="T140" fmla="*/ 825 w 825"/>
                <a:gd name="T141" fmla="*/ 930 h 93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825" h="930">
                  <a:moveTo>
                    <a:pt x="594" y="917"/>
                  </a:moveTo>
                  <a:lnTo>
                    <a:pt x="608" y="929"/>
                  </a:lnTo>
                  <a:lnTo>
                    <a:pt x="628" y="917"/>
                  </a:lnTo>
                  <a:lnTo>
                    <a:pt x="653" y="883"/>
                  </a:lnTo>
                  <a:lnTo>
                    <a:pt x="665" y="833"/>
                  </a:lnTo>
                  <a:lnTo>
                    <a:pt x="678" y="829"/>
                  </a:lnTo>
                  <a:lnTo>
                    <a:pt x="687" y="838"/>
                  </a:lnTo>
                  <a:lnTo>
                    <a:pt x="703" y="822"/>
                  </a:lnTo>
                  <a:lnTo>
                    <a:pt x="699" y="801"/>
                  </a:lnTo>
                  <a:lnTo>
                    <a:pt x="708" y="783"/>
                  </a:lnTo>
                  <a:lnTo>
                    <a:pt x="703" y="776"/>
                  </a:lnTo>
                  <a:lnTo>
                    <a:pt x="683" y="758"/>
                  </a:lnTo>
                  <a:lnTo>
                    <a:pt x="674" y="758"/>
                  </a:lnTo>
                  <a:lnTo>
                    <a:pt x="678" y="749"/>
                  </a:lnTo>
                  <a:lnTo>
                    <a:pt x="662" y="754"/>
                  </a:lnTo>
                  <a:lnTo>
                    <a:pt x="653" y="747"/>
                  </a:lnTo>
                  <a:lnTo>
                    <a:pt x="653" y="738"/>
                  </a:lnTo>
                  <a:lnTo>
                    <a:pt x="678" y="722"/>
                  </a:lnTo>
                  <a:lnTo>
                    <a:pt x="690" y="706"/>
                  </a:lnTo>
                  <a:lnTo>
                    <a:pt x="690" y="679"/>
                  </a:lnTo>
                  <a:lnTo>
                    <a:pt x="703" y="676"/>
                  </a:lnTo>
                  <a:lnTo>
                    <a:pt x="744" y="697"/>
                  </a:lnTo>
                  <a:lnTo>
                    <a:pt x="760" y="701"/>
                  </a:lnTo>
                  <a:lnTo>
                    <a:pt x="783" y="731"/>
                  </a:lnTo>
                  <a:lnTo>
                    <a:pt x="789" y="747"/>
                  </a:lnTo>
                  <a:lnTo>
                    <a:pt x="803" y="747"/>
                  </a:lnTo>
                  <a:lnTo>
                    <a:pt x="814" y="731"/>
                  </a:lnTo>
                  <a:lnTo>
                    <a:pt x="824" y="713"/>
                  </a:lnTo>
                  <a:lnTo>
                    <a:pt x="808" y="683"/>
                  </a:lnTo>
                  <a:lnTo>
                    <a:pt x="789" y="667"/>
                  </a:lnTo>
                  <a:lnTo>
                    <a:pt x="774" y="667"/>
                  </a:lnTo>
                  <a:lnTo>
                    <a:pt x="774" y="663"/>
                  </a:lnTo>
                  <a:lnTo>
                    <a:pt x="764" y="663"/>
                  </a:lnTo>
                  <a:lnTo>
                    <a:pt x="724" y="622"/>
                  </a:lnTo>
                  <a:lnTo>
                    <a:pt x="703" y="626"/>
                  </a:lnTo>
                  <a:lnTo>
                    <a:pt x="678" y="592"/>
                  </a:lnTo>
                  <a:lnTo>
                    <a:pt x="662" y="588"/>
                  </a:lnTo>
                  <a:lnTo>
                    <a:pt x="637" y="565"/>
                  </a:lnTo>
                  <a:lnTo>
                    <a:pt x="624" y="556"/>
                  </a:lnTo>
                  <a:lnTo>
                    <a:pt x="633" y="547"/>
                  </a:lnTo>
                  <a:lnTo>
                    <a:pt x="646" y="542"/>
                  </a:lnTo>
                  <a:lnTo>
                    <a:pt x="628" y="531"/>
                  </a:lnTo>
                  <a:lnTo>
                    <a:pt x="608" y="538"/>
                  </a:lnTo>
                  <a:lnTo>
                    <a:pt x="592" y="531"/>
                  </a:lnTo>
                  <a:lnTo>
                    <a:pt x="547" y="492"/>
                  </a:lnTo>
                  <a:lnTo>
                    <a:pt x="542" y="476"/>
                  </a:lnTo>
                  <a:lnTo>
                    <a:pt x="524" y="472"/>
                  </a:lnTo>
                  <a:lnTo>
                    <a:pt x="508" y="461"/>
                  </a:lnTo>
                  <a:lnTo>
                    <a:pt x="467" y="367"/>
                  </a:lnTo>
                  <a:lnTo>
                    <a:pt x="453" y="356"/>
                  </a:lnTo>
                  <a:lnTo>
                    <a:pt x="422" y="327"/>
                  </a:lnTo>
                  <a:lnTo>
                    <a:pt x="383" y="270"/>
                  </a:lnTo>
                  <a:lnTo>
                    <a:pt x="383" y="236"/>
                  </a:lnTo>
                  <a:lnTo>
                    <a:pt x="406" y="222"/>
                  </a:lnTo>
                  <a:lnTo>
                    <a:pt x="406" y="206"/>
                  </a:lnTo>
                  <a:lnTo>
                    <a:pt x="388" y="190"/>
                  </a:lnTo>
                  <a:lnTo>
                    <a:pt x="381" y="181"/>
                  </a:lnTo>
                  <a:lnTo>
                    <a:pt x="383" y="170"/>
                  </a:lnTo>
                  <a:lnTo>
                    <a:pt x="401" y="161"/>
                  </a:lnTo>
                  <a:lnTo>
                    <a:pt x="451" y="149"/>
                  </a:lnTo>
                  <a:lnTo>
                    <a:pt x="472" y="136"/>
                  </a:lnTo>
                  <a:lnTo>
                    <a:pt x="488" y="120"/>
                  </a:lnTo>
                  <a:lnTo>
                    <a:pt x="483" y="77"/>
                  </a:lnTo>
                  <a:lnTo>
                    <a:pt x="488" y="61"/>
                  </a:lnTo>
                  <a:lnTo>
                    <a:pt x="463" y="56"/>
                  </a:lnTo>
                  <a:lnTo>
                    <a:pt x="410" y="45"/>
                  </a:lnTo>
                  <a:lnTo>
                    <a:pt x="401" y="34"/>
                  </a:lnTo>
                  <a:lnTo>
                    <a:pt x="397" y="29"/>
                  </a:lnTo>
                  <a:lnTo>
                    <a:pt x="397" y="15"/>
                  </a:lnTo>
                  <a:lnTo>
                    <a:pt x="392" y="4"/>
                  </a:lnTo>
                  <a:lnTo>
                    <a:pt x="363" y="0"/>
                  </a:lnTo>
                  <a:lnTo>
                    <a:pt x="292" y="4"/>
                  </a:lnTo>
                  <a:lnTo>
                    <a:pt x="286" y="20"/>
                  </a:lnTo>
                  <a:lnTo>
                    <a:pt x="258" y="24"/>
                  </a:lnTo>
                  <a:lnTo>
                    <a:pt x="245" y="56"/>
                  </a:lnTo>
                  <a:lnTo>
                    <a:pt x="245" y="70"/>
                  </a:lnTo>
                  <a:lnTo>
                    <a:pt x="226" y="56"/>
                  </a:lnTo>
                  <a:lnTo>
                    <a:pt x="202" y="52"/>
                  </a:lnTo>
                  <a:lnTo>
                    <a:pt x="186" y="61"/>
                  </a:lnTo>
                  <a:lnTo>
                    <a:pt x="172" y="86"/>
                  </a:lnTo>
                  <a:lnTo>
                    <a:pt x="147" y="70"/>
                  </a:lnTo>
                  <a:lnTo>
                    <a:pt x="152" y="45"/>
                  </a:lnTo>
                  <a:lnTo>
                    <a:pt x="145" y="29"/>
                  </a:lnTo>
                  <a:lnTo>
                    <a:pt x="127" y="34"/>
                  </a:lnTo>
                  <a:lnTo>
                    <a:pt x="122" y="52"/>
                  </a:lnTo>
                  <a:lnTo>
                    <a:pt x="111" y="65"/>
                  </a:lnTo>
                  <a:lnTo>
                    <a:pt x="97" y="65"/>
                  </a:lnTo>
                  <a:lnTo>
                    <a:pt x="40" y="56"/>
                  </a:lnTo>
                  <a:lnTo>
                    <a:pt x="20" y="74"/>
                  </a:lnTo>
                  <a:lnTo>
                    <a:pt x="22" y="95"/>
                  </a:lnTo>
                  <a:lnTo>
                    <a:pt x="27" y="111"/>
                  </a:lnTo>
                  <a:lnTo>
                    <a:pt x="0" y="136"/>
                  </a:lnTo>
                  <a:lnTo>
                    <a:pt x="6" y="152"/>
                  </a:lnTo>
                  <a:lnTo>
                    <a:pt x="15" y="161"/>
                  </a:lnTo>
                  <a:lnTo>
                    <a:pt x="0" y="181"/>
                  </a:lnTo>
                  <a:lnTo>
                    <a:pt x="0" y="211"/>
                  </a:lnTo>
                  <a:lnTo>
                    <a:pt x="6" y="222"/>
                  </a:lnTo>
                  <a:lnTo>
                    <a:pt x="22" y="222"/>
                  </a:lnTo>
                  <a:lnTo>
                    <a:pt x="31" y="231"/>
                  </a:lnTo>
                  <a:lnTo>
                    <a:pt x="40" y="252"/>
                  </a:lnTo>
                  <a:lnTo>
                    <a:pt x="40" y="274"/>
                  </a:lnTo>
                  <a:lnTo>
                    <a:pt x="56" y="277"/>
                  </a:lnTo>
                  <a:lnTo>
                    <a:pt x="70" y="274"/>
                  </a:lnTo>
                  <a:lnTo>
                    <a:pt x="115" y="227"/>
                  </a:lnTo>
                  <a:lnTo>
                    <a:pt x="136" y="236"/>
                  </a:lnTo>
                  <a:lnTo>
                    <a:pt x="177" y="256"/>
                  </a:lnTo>
                  <a:lnTo>
                    <a:pt x="206" y="277"/>
                  </a:lnTo>
                  <a:lnTo>
                    <a:pt x="211" y="302"/>
                  </a:lnTo>
                  <a:lnTo>
                    <a:pt x="226" y="320"/>
                  </a:lnTo>
                  <a:lnTo>
                    <a:pt x="236" y="349"/>
                  </a:lnTo>
                  <a:lnTo>
                    <a:pt x="245" y="392"/>
                  </a:lnTo>
                  <a:lnTo>
                    <a:pt x="256" y="415"/>
                  </a:lnTo>
                  <a:lnTo>
                    <a:pt x="272" y="431"/>
                  </a:lnTo>
                  <a:lnTo>
                    <a:pt x="301" y="442"/>
                  </a:lnTo>
                  <a:lnTo>
                    <a:pt x="326" y="486"/>
                  </a:lnTo>
                  <a:lnTo>
                    <a:pt x="351" y="517"/>
                  </a:lnTo>
                  <a:lnTo>
                    <a:pt x="376" y="536"/>
                  </a:lnTo>
                  <a:lnTo>
                    <a:pt x="422" y="588"/>
                  </a:lnTo>
                  <a:lnTo>
                    <a:pt x="453" y="588"/>
                  </a:lnTo>
                  <a:lnTo>
                    <a:pt x="492" y="622"/>
                  </a:lnTo>
                  <a:lnTo>
                    <a:pt x="492" y="656"/>
                  </a:lnTo>
                  <a:lnTo>
                    <a:pt x="503" y="663"/>
                  </a:lnTo>
                  <a:lnTo>
                    <a:pt x="528" y="647"/>
                  </a:lnTo>
                  <a:lnTo>
                    <a:pt x="533" y="663"/>
                  </a:lnTo>
                  <a:lnTo>
                    <a:pt x="533" y="683"/>
                  </a:lnTo>
                  <a:lnTo>
                    <a:pt x="558" y="706"/>
                  </a:lnTo>
                  <a:lnTo>
                    <a:pt x="567" y="717"/>
                  </a:lnTo>
                  <a:lnTo>
                    <a:pt x="599" y="708"/>
                  </a:lnTo>
                  <a:lnTo>
                    <a:pt x="603" y="722"/>
                  </a:lnTo>
                  <a:lnTo>
                    <a:pt x="599" y="749"/>
                  </a:lnTo>
                  <a:lnTo>
                    <a:pt x="617" y="776"/>
                  </a:lnTo>
                  <a:lnTo>
                    <a:pt x="621" y="797"/>
                  </a:lnTo>
                  <a:lnTo>
                    <a:pt x="628" y="817"/>
                  </a:lnTo>
                  <a:lnTo>
                    <a:pt x="624" y="833"/>
                  </a:lnTo>
                  <a:lnTo>
                    <a:pt x="608" y="851"/>
                  </a:lnTo>
                  <a:lnTo>
                    <a:pt x="603" y="872"/>
                  </a:lnTo>
                  <a:lnTo>
                    <a:pt x="592" y="894"/>
                  </a:lnTo>
                  <a:lnTo>
                    <a:pt x="594" y="917"/>
                  </a:lnTo>
                </a:path>
              </a:pathLst>
            </a:custGeom>
            <a:solidFill>
              <a:srgbClr val="DDDDDD">
                <a:alpha val="0"/>
              </a:srgbClr>
            </a:solidFill>
            <a:ln w="9525" cap="rnd">
              <a:solidFill>
                <a:srgbClr val="091D5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375" name="Freeform 13"/>
            <p:cNvSpPr>
              <a:spLocks/>
            </p:cNvSpPr>
            <p:nvPr/>
          </p:nvSpPr>
          <p:spPr bwMode="auto">
            <a:xfrm>
              <a:off x="2459" y="2732"/>
              <a:ext cx="458" cy="230"/>
            </a:xfrm>
            <a:custGeom>
              <a:avLst/>
              <a:gdLst>
                <a:gd name="T0" fmla="*/ 451 w 334"/>
                <a:gd name="T1" fmla="*/ 47 h 220"/>
                <a:gd name="T2" fmla="*/ 405 w 334"/>
                <a:gd name="T3" fmla="*/ 30 h 220"/>
                <a:gd name="T4" fmla="*/ 410 w 334"/>
                <a:gd name="T5" fmla="*/ 25 h 220"/>
                <a:gd name="T6" fmla="*/ 387 w 334"/>
                <a:gd name="T7" fmla="*/ 16 h 220"/>
                <a:gd name="T8" fmla="*/ 363 w 334"/>
                <a:gd name="T9" fmla="*/ 0 h 220"/>
                <a:gd name="T10" fmla="*/ 335 w 334"/>
                <a:gd name="T11" fmla="*/ 16 h 220"/>
                <a:gd name="T12" fmla="*/ 321 w 334"/>
                <a:gd name="T13" fmla="*/ 9 h 220"/>
                <a:gd name="T14" fmla="*/ 285 w 334"/>
                <a:gd name="T15" fmla="*/ 23 h 220"/>
                <a:gd name="T16" fmla="*/ 285 w 334"/>
                <a:gd name="T17" fmla="*/ 28 h 220"/>
                <a:gd name="T18" fmla="*/ 252 w 334"/>
                <a:gd name="T19" fmla="*/ 35 h 220"/>
                <a:gd name="T20" fmla="*/ 152 w 334"/>
                <a:gd name="T21" fmla="*/ 70 h 220"/>
                <a:gd name="T22" fmla="*/ 130 w 334"/>
                <a:gd name="T23" fmla="*/ 83 h 220"/>
                <a:gd name="T24" fmla="*/ 130 w 334"/>
                <a:gd name="T25" fmla="*/ 100 h 220"/>
                <a:gd name="T26" fmla="*/ 92 w 334"/>
                <a:gd name="T27" fmla="*/ 106 h 220"/>
                <a:gd name="T28" fmla="*/ 22 w 334"/>
                <a:gd name="T29" fmla="*/ 137 h 220"/>
                <a:gd name="T30" fmla="*/ 22 w 334"/>
                <a:gd name="T31" fmla="*/ 151 h 220"/>
                <a:gd name="T32" fmla="*/ 0 w 334"/>
                <a:gd name="T33" fmla="*/ 164 h 220"/>
                <a:gd name="T34" fmla="*/ 10 w 334"/>
                <a:gd name="T35" fmla="*/ 182 h 220"/>
                <a:gd name="T36" fmla="*/ 40 w 334"/>
                <a:gd name="T37" fmla="*/ 171 h 220"/>
                <a:gd name="T38" fmla="*/ 75 w 334"/>
                <a:gd name="T39" fmla="*/ 155 h 220"/>
                <a:gd name="T40" fmla="*/ 121 w 334"/>
                <a:gd name="T41" fmla="*/ 153 h 220"/>
                <a:gd name="T42" fmla="*/ 152 w 334"/>
                <a:gd name="T43" fmla="*/ 155 h 220"/>
                <a:gd name="T44" fmla="*/ 162 w 334"/>
                <a:gd name="T45" fmla="*/ 182 h 220"/>
                <a:gd name="T46" fmla="*/ 158 w 334"/>
                <a:gd name="T47" fmla="*/ 198 h 220"/>
                <a:gd name="T48" fmla="*/ 181 w 334"/>
                <a:gd name="T49" fmla="*/ 208 h 220"/>
                <a:gd name="T50" fmla="*/ 203 w 334"/>
                <a:gd name="T51" fmla="*/ 216 h 220"/>
                <a:gd name="T52" fmla="*/ 263 w 334"/>
                <a:gd name="T53" fmla="*/ 219 h 220"/>
                <a:gd name="T54" fmla="*/ 381 w 334"/>
                <a:gd name="T55" fmla="*/ 226 h 220"/>
                <a:gd name="T56" fmla="*/ 405 w 334"/>
                <a:gd name="T57" fmla="*/ 219 h 220"/>
                <a:gd name="T58" fmla="*/ 424 w 334"/>
                <a:gd name="T59" fmla="*/ 208 h 220"/>
                <a:gd name="T60" fmla="*/ 432 w 334"/>
                <a:gd name="T61" fmla="*/ 187 h 220"/>
                <a:gd name="T62" fmla="*/ 481 w 334"/>
                <a:gd name="T63" fmla="*/ 187 h 220"/>
                <a:gd name="T64" fmla="*/ 492 w 334"/>
                <a:gd name="T65" fmla="*/ 200 h 220"/>
                <a:gd name="T66" fmla="*/ 492 w 334"/>
                <a:gd name="T67" fmla="*/ 232 h 220"/>
                <a:gd name="T68" fmla="*/ 547 w 334"/>
                <a:gd name="T69" fmla="*/ 250 h 220"/>
                <a:gd name="T70" fmla="*/ 588 w 334"/>
                <a:gd name="T71" fmla="*/ 221 h 220"/>
                <a:gd name="T72" fmla="*/ 634 w 334"/>
                <a:gd name="T73" fmla="*/ 210 h 220"/>
                <a:gd name="T74" fmla="*/ 680 w 334"/>
                <a:gd name="T75" fmla="*/ 214 h 220"/>
                <a:gd name="T76" fmla="*/ 723 w 334"/>
                <a:gd name="T77" fmla="*/ 224 h 220"/>
                <a:gd name="T78" fmla="*/ 735 w 334"/>
                <a:gd name="T79" fmla="*/ 232 h 220"/>
                <a:gd name="T80" fmla="*/ 745 w 334"/>
                <a:gd name="T81" fmla="*/ 206 h 220"/>
                <a:gd name="T82" fmla="*/ 776 w 334"/>
                <a:gd name="T83" fmla="*/ 179 h 220"/>
                <a:gd name="T84" fmla="*/ 841 w 334"/>
                <a:gd name="T85" fmla="*/ 174 h 220"/>
                <a:gd name="T86" fmla="*/ 860 w 334"/>
                <a:gd name="T87" fmla="*/ 155 h 220"/>
                <a:gd name="T88" fmla="*/ 841 w 334"/>
                <a:gd name="T89" fmla="*/ 141 h 220"/>
                <a:gd name="T90" fmla="*/ 810 w 334"/>
                <a:gd name="T91" fmla="*/ 133 h 220"/>
                <a:gd name="T92" fmla="*/ 728 w 334"/>
                <a:gd name="T93" fmla="*/ 127 h 220"/>
                <a:gd name="T94" fmla="*/ 728 w 334"/>
                <a:gd name="T95" fmla="*/ 109 h 220"/>
                <a:gd name="T96" fmla="*/ 728 w 334"/>
                <a:gd name="T97" fmla="*/ 91 h 220"/>
                <a:gd name="T98" fmla="*/ 728 w 334"/>
                <a:gd name="T99" fmla="*/ 75 h 220"/>
                <a:gd name="T100" fmla="*/ 675 w 334"/>
                <a:gd name="T101" fmla="*/ 66 h 220"/>
                <a:gd name="T102" fmla="*/ 653 w 334"/>
                <a:gd name="T103" fmla="*/ 70 h 220"/>
                <a:gd name="T104" fmla="*/ 603 w 334"/>
                <a:gd name="T105" fmla="*/ 53 h 220"/>
                <a:gd name="T106" fmla="*/ 598 w 334"/>
                <a:gd name="T107" fmla="*/ 44 h 220"/>
                <a:gd name="T108" fmla="*/ 581 w 334"/>
                <a:gd name="T109" fmla="*/ 32 h 220"/>
                <a:gd name="T110" fmla="*/ 581 w 334"/>
                <a:gd name="T111" fmla="*/ 28 h 220"/>
                <a:gd name="T112" fmla="*/ 540 w 334"/>
                <a:gd name="T113" fmla="*/ 23 h 220"/>
                <a:gd name="T114" fmla="*/ 521 w 334"/>
                <a:gd name="T115" fmla="*/ 30 h 220"/>
                <a:gd name="T116" fmla="*/ 487 w 334"/>
                <a:gd name="T117" fmla="*/ 42 h 220"/>
                <a:gd name="T118" fmla="*/ 451 w 334"/>
                <a:gd name="T119" fmla="*/ 47 h 22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34"/>
                <a:gd name="T181" fmla="*/ 0 h 220"/>
                <a:gd name="T182" fmla="*/ 334 w 334"/>
                <a:gd name="T183" fmla="*/ 220 h 22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34" h="220">
                  <a:moveTo>
                    <a:pt x="175" y="41"/>
                  </a:moveTo>
                  <a:lnTo>
                    <a:pt x="157" y="27"/>
                  </a:lnTo>
                  <a:lnTo>
                    <a:pt x="159" y="22"/>
                  </a:lnTo>
                  <a:lnTo>
                    <a:pt x="150" y="13"/>
                  </a:lnTo>
                  <a:lnTo>
                    <a:pt x="141" y="0"/>
                  </a:lnTo>
                  <a:lnTo>
                    <a:pt x="130" y="13"/>
                  </a:lnTo>
                  <a:lnTo>
                    <a:pt x="125" y="9"/>
                  </a:lnTo>
                  <a:lnTo>
                    <a:pt x="111" y="20"/>
                  </a:lnTo>
                  <a:lnTo>
                    <a:pt x="111" y="25"/>
                  </a:lnTo>
                  <a:lnTo>
                    <a:pt x="98" y="31"/>
                  </a:lnTo>
                  <a:lnTo>
                    <a:pt x="59" y="61"/>
                  </a:lnTo>
                  <a:lnTo>
                    <a:pt x="50" y="73"/>
                  </a:lnTo>
                  <a:lnTo>
                    <a:pt x="50" y="88"/>
                  </a:lnTo>
                  <a:lnTo>
                    <a:pt x="36" y="93"/>
                  </a:lnTo>
                  <a:lnTo>
                    <a:pt x="9" y="120"/>
                  </a:lnTo>
                  <a:lnTo>
                    <a:pt x="9" y="132"/>
                  </a:lnTo>
                  <a:lnTo>
                    <a:pt x="0" y="143"/>
                  </a:lnTo>
                  <a:lnTo>
                    <a:pt x="4" y="159"/>
                  </a:lnTo>
                  <a:lnTo>
                    <a:pt x="15" y="150"/>
                  </a:lnTo>
                  <a:lnTo>
                    <a:pt x="29" y="136"/>
                  </a:lnTo>
                  <a:lnTo>
                    <a:pt x="47" y="134"/>
                  </a:lnTo>
                  <a:lnTo>
                    <a:pt x="59" y="136"/>
                  </a:lnTo>
                  <a:lnTo>
                    <a:pt x="63" y="159"/>
                  </a:lnTo>
                  <a:lnTo>
                    <a:pt x="61" y="173"/>
                  </a:lnTo>
                  <a:lnTo>
                    <a:pt x="70" y="182"/>
                  </a:lnTo>
                  <a:lnTo>
                    <a:pt x="79" y="189"/>
                  </a:lnTo>
                  <a:lnTo>
                    <a:pt x="102" y="191"/>
                  </a:lnTo>
                  <a:lnTo>
                    <a:pt x="148" y="198"/>
                  </a:lnTo>
                  <a:lnTo>
                    <a:pt x="157" y="191"/>
                  </a:lnTo>
                  <a:lnTo>
                    <a:pt x="164" y="182"/>
                  </a:lnTo>
                  <a:lnTo>
                    <a:pt x="168" y="164"/>
                  </a:lnTo>
                  <a:lnTo>
                    <a:pt x="187" y="164"/>
                  </a:lnTo>
                  <a:lnTo>
                    <a:pt x="191" y="175"/>
                  </a:lnTo>
                  <a:lnTo>
                    <a:pt x="191" y="203"/>
                  </a:lnTo>
                  <a:lnTo>
                    <a:pt x="212" y="219"/>
                  </a:lnTo>
                  <a:lnTo>
                    <a:pt x="228" y="193"/>
                  </a:lnTo>
                  <a:lnTo>
                    <a:pt x="246" y="184"/>
                  </a:lnTo>
                  <a:lnTo>
                    <a:pt x="264" y="187"/>
                  </a:lnTo>
                  <a:lnTo>
                    <a:pt x="280" y="196"/>
                  </a:lnTo>
                  <a:lnTo>
                    <a:pt x="285" y="203"/>
                  </a:lnTo>
                  <a:lnTo>
                    <a:pt x="289" y="180"/>
                  </a:lnTo>
                  <a:lnTo>
                    <a:pt x="301" y="157"/>
                  </a:lnTo>
                  <a:lnTo>
                    <a:pt x="326" y="152"/>
                  </a:lnTo>
                  <a:lnTo>
                    <a:pt x="333" y="136"/>
                  </a:lnTo>
                  <a:lnTo>
                    <a:pt x="326" y="123"/>
                  </a:lnTo>
                  <a:lnTo>
                    <a:pt x="314" y="116"/>
                  </a:lnTo>
                  <a:lnTo>
                    <a:pt x="282" y="111"/>
                  </a:lnTo>
                  <a:lnTo>
                    <a:pt x="282" y="95"/>
                  </a:lnTo>
                  <a:lnTo>
                    <a:pt x="282" y="79"/>
                  </a:lnTo>
                  <a:lnTo>
                    <a:pt x="282" y="66"/>
                  </a:lnTo>
                  <a:lnTo>
                    <a:pt x="262" y="57"/>
                  </a:lnTo>
                  <a:lnTo>
                    <a:pt x="253" y="61"/>
                  </a:lnTo>
                  <a:lnTo>
                    <a:pt x="234" y="47"/>
                  </a:lnTo>
                  <a:lnTo>
                    <a:pt x="232" y="38"/>
                  </a:lnTo>
                  <a:lnTo>
                    <a:pt x="225" y="29"/>
                  </a:lnTo>
                  <a:lnTo>
                    <a:pt x="225" y="25"/>
                  </a:lnTo>
                  <a:lnTo>
                    <a:pt x="209" y="20"/>
                  </a:lnTo>
                  <a:lnTo>
                    <a:pt x="202" y="27"/>
                  </a:lnTo>
                  <a:lnTo>
                    <a:pt x="189" y="36"/>
                  </a:lnTo>
                  <a:lnTo>
                    <a:pt x="175" y="41"/>
                  </a:lnTo>
                </a:path>
              </a:pathLst>
            </a:custGeom>
            <a:solidFill>
              <a:srgbClr val="DDDDDD">
                <a:alpha val="0"/>
              </a:srgbClr>
            </a:solidFill>
            <a:ln w="9525" cap="rnd">
              <a:solidFill>
                <a:srgbClr val="091D5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376" name="Freeform 14"/>
            <p:cNvSpPr>
              <a:spLocks/>
            </p:cNvSpPr>
            <p:nvPr/>
          </p:nvSpPr>
          <p:spPr bwMode="auto">
            <a:xfrm>
              <a:off x="2822" y="2707"/>
              <a:ext cx="695" cy="242"/>
            </a:xfrm>
            <a:custGeom>
              <a:avLst/>
              <a:gdLst>
                <a:gd name="T0" fmla="*/ 56 w 507"/>
                <a:gd name="T1" fmla="*/ 92 h 232"/>
                <a:gd name="T2" fmla="*/ 103 w 507"/>
                <a:gd name="T3" fmla="*/ 104 h 232"/>
                <a:gd name="T4" fmla="*/ 181 w 507"/>
                <a:gd name="T5" fmla="*/ 102 h 232"/>
                <a:gd name="T6" fmla="*/ 255 w 507"/>
                <a:gd name="T7" fmla="*/ 100 h 232"/>
                <a:gd name="T8" fmla="*/ 339 w 507"/>
                <a:gd name="T9" fmla="*/ 112 h 232"/>
                <a:gd name="T10" fmla="*/ 396 w 507"/>
                <a:gd name="T11" fmla="*/ 107 h 232"/>
                <a:gd name="T12" fmla="*/ 495 w 507"/>
                <a:gd name="T13" fmla="*/ 102 h 232"/>
                <a:gd name="T14" fmla="*/ 599 w 507"/>
                <a:gd name="T15" fmla="*/ 128 h 232"/>
                <a:gd name="T16" fmla="*/ 654 w 507"/>
                <a:gd name="T17" fmla="*/ 102 h 232"/>
                <a:gd name="T18" fmla="*/ 613 w 507"/>
                <a:gd name="T19" fmla="*/ 51 h 232"/>
                <a:gd name="T20" fmla="*/ 787 w 507"/>
                <a:gd name="T21" fmla="*/ 6 h 232"/>
                <a:gd name="T22" fmla="*/ 840 w 507"/>
                <a:gd name="T23" fmla="*/ 25 h 232"/>
                <a:gd name="T24" fmla="*/ 968 w 507"/>
                <a:gd name="T25" fmla="*/ 2 h 232"/>
                <a:gd name="T26" fmla="*/ 1110 w 507"/>
                <a:gd name="T27" fmla="*/ 23 h 232"/>
                <a:gd name="T28" fmla="*/ 1197 w 507"/>
                <a:gd name="T29" fmla="*/ 9 h 232"/>
                <a:gd name="T30" fmla="*/ 1272 w 507"/>
                <a:gd name="T31" fmla="*/ 67 h 232"/>
                <a:gd name="T32" fmla="*/ 1297 w 507"/>
                <a:gd name="T33" fmla="*/ 104 h 232"/>
                <a:gd name="T34" fmla="*/ 1231 w 507"/>
                <a:gd name="T35" fmla="*/ 128 h 232"/>
                <a:gd name="T36" fmla="*/ 1243 w 507"/>
                <a:gd name="T37" fmla="*/ 151 h 232"/>
                <a:gd name="T38" fmla="*/ 1221 w 507"/>
                <a:gd name="T39" fmla="*/ 187 h 232"/>
                <a:gd name="T40" fmla="*/ 1151 w 507"/>
                <a:gd name="T41" fmla="*/ 218 h 232"/>
                <a:gd name="T42" fmla="*/ 1098 w 507"/>
                <a:gd name="T43" fmla="*/ 238 h 232"/>
                <a:gd name="T44" fmla="*/ 951 w 507"/>
                <a:gd name="T45" fmla="*/ 244 h 232"/>
                <a:gd name="T46" fmla="*/ 835 w 507"/>
                <a:gd name="T47" fmla="*/ 262 h 232"/>
                <a:gd name="T48" fmla="*/ 637 w 507"/>
                <a:gd name="T49" fmla="*/ 244 h 232"/>
                <a:gd name="T50" fmla="*/ 444 w 507"/>
                <a:gd name="T51" fmla="*/ 210 h 232"/>
                <a:gd name="T52" fmla="*/ 430 w 507"/>
                <a:gd name="T53" fmla="*/ 179 h 232"/>
                <a:gd name="T54" fmla="*/ 308 w 507"/>
                <a:gd name="T55" fmla="*/ 177 h 232"/>
                <a:gd name="T56" fmla="*/ 151 w 507"/>
                <a:gd name="T57" fmla="*/ 167 h 232"/>
                <a:gd name="T58" fmla="*/ 80 w 507"/>
                <a:gd name="T59" fmla="*/ 156 h 232"/>
                <a:gd name="T60" fmla="*/ 40 w 507"/>
                <a:gd name="T61" fmla="*/ 132 h 232"/>
                <a:gd name="T62" fmla="*/ 0 w 507"/>
                <a:gd name="T63" fmla="*/ 95 h 23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07"/>
                <a:gd name="T97" fmla="*/ 0 h 232"/>
                <a:gd name="T98" fmla="*/ 507 w 507"/>
                <a:gd name="T99" fmla="*/ 232 h 23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07" h="232">
                  <a:moveTo>
                    <a:pt x="0" y="83"/>
                  </a:moveTo>
                  <a:lnTo>
                    <a:pt x="22" y="81"/>
                  </a:lnTo>
                  <a:lnTo>
                    <a:pt x="29" y="79"/>
                  </a:lnTo>
                  <a:lnTo>
                    <a:pt x="40" y="92"/>
                  </a:lnTo>
                  <a:lnTo>
                    <a:pt x="54" y="88"/>
                  </a:lnTo>
                  <a:lnTo>
                    <a:pt x="70" y="90"/>
                  </a:lnTo>
                  <a:lnTo>
                    <a:pt x="81" y="97"/>
                  </a:lnTo>
                  <a:lnTo>
                    <a:pt x="99" y="88"/>
                  </a:lnTo>
                  <a:lnTo>
                    <a:pt x="122" y="88"/>
                  </a:lnTo>
                  <a:lnTo>
                    <a:pt x="131" y="99"/>
                  </a:lnTo>
                  <a:lnTo>
                    <a:pt x="147" y="101"/>
                  </a:lnTo>
                  <a:lnTo>
                    <a:pt x="154" y="95"/>
                  </a:lnTo>
                  <a:lnTo>
                    <a:pt x="181" y="90"/>
                  </a:lnTo>
                  <a:lnTo>
                    <a:pt x="192" y="90"/>
                  </a:lnTo>
                  <a:lnTo>
                    <a:pt x="211" y="97"/>
                  </a:lnTo>
                  <a:lnTo>
                    <a:pt x="233" y="113"/>
                  </a:lnTo>
                  <a:lnTo>
                    <a:pt x="251" y="106"/>
                  </a:lnTo>
                  <a:lnTo>
                    <a:pt x="254" y="90"/>
                  </a:lnTo>
                  <a:lnTo>
                    <a:pt x="242" y="72"/>
                  </a:lnTo>
                  <a:lnTo>
                    <a:pt x="238" y="45"/>
                  </a:lnTo>
                  <a:lnTo>
                    <a:pt x="294" y="6"/>
                  </a:lnTo>
                  <a:lnTo>
                    <a:pt x="306" y="6"/>
                  </a:lnTo>
                  <a:lnTo>
                    <a:pt x="308" y="20"/>
                  </a:lnTo>
                  <a:lnTo>
                    <a:pt x="326" y="22"/>
                  </a:lnTo>
                  <a:lnTo>
                    <a:pt x="360" y="18"/>
                  </a:lnTo>
                  <a:lnTo>
                    <a:pt x="376" y="2"/>
                  </a:lnTo>
                  <a:lnTo>
                    <a:pt x="422" y="0"/>
                  </a:lnTo>
                  <a:lnTo>
                    <a:pt x="431" y="20"/>
                  </a:lnTo>
                  <a:lnTo>
                    <a:pt x="449" y="20"/>
                  </a:lnTo>
                  <a:lnTo>
                    <a:pt x="465" y="9"/>
                  </a:lnTo>
                  <a:lnTo>
                    <a:pt x="494" y="27"/>
                  </a:lnTo>
                  <a:lnTo>
                    <a:pt x="494" y="58"/>
                  </a:lnTo>
                  <a:lnTo>
                    <a:pt x="506" y="72"/>
                  </a:lnTo>
                  <a:lnTo>
                    <a:pt x="503" y="92"/>
                  </a:lnTo>
                  <a:lnTo>
                    <a:pt x="494" y="113"/>
                  </a:lnTo>
                  <a:lnTo>
                    <a:pt x="478" y="113"/>
                  </a:lnTo>
                  <a:lnTo>
                    <a:pt x="474" y="117"/>
                  </a:lnTo>
                  <a:lnTo>
                    <a:pt x="483" y="133"/>
                  </a:lnTo>
                  <a:lnTo>
                    <a:pt x="483" y="151"/>
                  </a:lnTo>
                  <a:lnTo>
                    <a:pt x="474" y="165"/>
                  </a:lnTo>
                  <a:lnTo>
                    <a:pt x="449" y="178"/>
                  </a:lnTo>
                  <a:lnTo>
                    <a:pt x="447" y="192"/>
                  </a:lnTo>
                  <a:lnTo>
                    <a:pt x="447" y="206"/>
                  </a:lnTo>
                  <a:lnTo>
                    <a:pt x="426" y="210"/>
                  </a:lnTo>
                  <a:lnTo>
                    <a:pt x="388" y="208"/>
                  </a:lnTo>
                  <a:lnTo>
                    <a:pt x="369" y="215"/>
                  </a:lnTo>
                  <a:lnTo>
                    <a:pt x="338" y="215"/>
                  </a:lnTo>
                  <a:lnTo>
                    <a:pt x="324" y="231"/>
                  </a:lnTo>
                  <a:lnTo>
                    <a:pt x="272" y="212"/>
                  </a:lnTo>
                  <a:lnTo>
                    <a:pt x="247" y="215"/>
                  </a:lnTo>
                  <a:lnTo>
                    <a:pt x="181" y="201"/>
                  </a:lnTo>
                  <a:lnTo>
                    <a:pt x="172" y="185"/>
                  </a:lnTo>
                  <a:lnTo>
                    <a:pt x="172" y="167"/>
                  </a:lnTo>
                  <a:lnTo>
                    <a:pt x="167" y="158"/>
                  </a:lnTo>
                  <a:lnTo>
                    <a:pt x="161" y="154"/>
                  </a:lnTo>
                  <a:lnTo>
                    <a:pt x="120" y="156"/>
                  </a:lnTo>
                  <a:lnTo>
                    <a:pt x="63" y="160"/>
                  </a:lnTo>
                  <a:lnTo>
                    <a:pt x="58" y="147"/>
                  </a:lnTo>
                  <a:lnTo>
                    <a:pt x="47" y="142"/>
                  </a:lnTo>
                  <a:lnTo>
                    <a:pt x="31" y="138"/>
                  </a:lnTo>
                  <a:lnTo>
                    <a:pt x="15" y="133"/>
                  </a:lnTo>
                  <a:lnTo>
                    <a:pt x="15" y="117"/>
                  </a:lnTo>
                  <a:lnTo>
                    <a:pt x="15" y="95"/>
                  </a:lnTo>
                  <a:lnTo>
                    <a:pt x="0" y="83"/>
                  </a:lnTo>
                </a:path>
              </a:pathLst>
            </a:custGeom>
            <a:solidFill>
              <a:srgbClr val="DDDDDD">
                <a:alpha val="0"/>
              </a:srgbClr>
            </a:solidFill>
            <a:ln w="9525" cap="rnd">
              <a:solidFill>
                <a:srgbClr val="091D5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377" name="Freeform 15"/>
            <p:cNvSpPr>
              <a:spLocks/>
            </p:cNvSpPr>
            <p:nvPr/>
          </p:nvSpPr>
          <p:spPr bwMode="auto">
            <a:xfrm>
              <a:off x="3433" y="2738"/>
              <a:ext cx="651" cy="296"/>
            </a:xfrm>
            <a:custGeom>
              <a:avLst/>
              <a:gdLst>
                <a:gd name="T0" fmla="*/ 5 w 474"/>
                <a:gd name="T1" fmla="*/ 200 h 286"/>
                <a:gd name="T2" fmla="*/ 47 w 474"/>
                <a:gd name="T3" fmla="*/ 214 h 286"/>
                <a:gd name="T4" fmla="*/ 40 w 474"/>
                <a:gd name="T5" fmla="*/ 221 h 286"/>
                <a:gd name="T6" fmla="*/ 51 w 474"/>
                <a:gd name="T7" fmla="*/ 235 h 286"/>
                <a:gd name="T8" fmla="*/ 81 w 474"/>
                <a:gd name="T9" fmla="*/ 235 h 286"/>
                <a:gd name="T10" fmla="*/ 206 w 474"/>
                <a:gd name="T11" fmla="*/ 285 h 286"/>
                <a:gd name="T12" fmla="*/ 242 w 474"/>
                <a:gd name="T13" fmla="*/ 287 h 286"/>
                <a:gd name="T14" fmla="*/ 339 w 474"/>
                <a:gd name="T15" fmla="*/ 316 h 286"/>
                <a:gd name="T16" fmla="*/ 394 w 474"/>
                <a:gd name="T17" fmla="*/ 300 h 286"/>
                <a:gd name="T18" fmla="*/ 464 w 474"/>
                <a:gd name="T19" fmla="*/ 303 h 286"/>
                <a:gd name="T20" fmla="*/ 486 w 474"/>
                <a:gd name="T21" fmla="*/ 308 h 286"/>
                <a:gd name="T22" fmla="*/ 541 w 474"/>
                <a:gd name="T23" fmla="*/ 300 h 286"/>
                <a:gd name="T24" fmla="*/ 647 w 474"/>
                <a:gd name="T25" fmla="*/ 280 h 286"/>
                <a:gd name="T26" fmla="*/ 769 w 474"/>
                <a:gd name="T27" fmla="*/ 273 h 286"/>
                <a:gd name="T28" fmla="*/ 824 w 474"/>
                <a:gd name="T29" fmla="*/ 277 h 286"/>
                <a:gd name="T30" fmla="*/ 842 w 474"/>
                <a:gd name="T31" fmla="*/ 287 h 286"/>
                <a:gd name="T32" fmla="*/ 883 w 474"/>
                <a:gd name="T33" fmla="*/ 267 h 286"/>
                <a:gd name="T34" fmla="*/ 941 w 474"/>
                <a:gd name="T35" fmla="*/ 259 h 286"/>
                <a:gd name="T36" fmla="*/ 994 w 474"/>
                <a:gd name="T37" fmla="*/ 255 h 286"/>
                <a:gd name="T38" fmla="*/ 1095 w 474"/>
                <a:gd name="T39" fmla="*/ 214 h 286"/>
                <a:gd name="T40" fmla="*/ 1118 w 474"/>
                <a:gd name="T41" fmla="*/ 189 h 286"/>
                <a:gd name="T42" fmla="*/ 1130 w 474"/>
                <a:gd name="T43" fmla="*/ 141 h 286"/>
                <a:gd name="T44" fmla="*/ 1143 w 474"/>
                <a:gd name="T45" fmla="*/ 100 h 286"/>
                <a:gd name="T46" fmla="*/ 1185 w 474"/>
                <a:gd name="T47" fmla="*/ 100 h 286"/>
                <a:gd name="T48" fmla="*/ 1207 w 474"/>
                <a:gd name="T49" fmla="*/ 86 h 286"/>
                <a:gd name="T50" fmla="*/ 1226 w 474"/>
                <a:gd name="T51" fmla="*/ 72 h 286"/>
                <a:gd name="T52" fmla="*/ 1188 w 474"/>
                <a:gd name="T53" fmla="*/ 63 h 286"/>
                <a:gd name="T54" fmla="*/ 1172 w 474"/>
                <a:gd name="T55" fmla="*/ 67 h 286"/>
                <a:gd name="T56" fmla="*/ 1111 w 474"/>
                <a:gd name="T57" fmla="*/ 63 h 286"/>
                <a:gd name="T58" fmla="*/ 1082 w 474"/>
                <a:gd name="T59" fmla="*/ 41 h 286"/>
                <a:gd name="T60" fmla="*/ 1047 w 474"/>
                <a:gd name="T61" fmla="*/ 21 h 286"/>
                <a:gd name="T62" fmla="*/ 1014 w 474"/>
                <a:gd name="T63" fmla="*/ 21 h 286"/>
                <a:gd name="T64" fmla="*/ 953 w 474"/>
                <a:gd name="T65" fmla="*/ 0 h 286"/>
                <a:gd name="T66" fmla="*/ 924 w 474"/>
                <a:gd name="T67" fmla="*/ 2 h 286"/>
                <a:gd name="T68" fmla="*/ 799 w 474"/>
                <a:gd name="T69" fmla="*/ 9 h 286"/>
                <a:gd name="T70" fmla="*/ 783 w 474"/>
                <a:gd name="T71" fmla="*/ 23 h 286"/>
                <a:gd name="T72" fmla="*/ 747 w 474"/>
                <a:gd name="T73" fmla="*/ 39 h 286"/>
                <a:gd name="T74" fmla="*/ 706 w 474"/>
                <a:gd name="T75" fmla="*/ 51 h 286"/>
                <a:gd name="T76" fmla="*/ 663 w 474"/>
                <a:gd name="T77" fmla="*/ 56 h 286"/>
                <a:gd name="T78" fmla="*/ 633 w 474"/>
                <a:gd name="T79" fmla="*/ 51 h 286"/>
                <a:gd name="T80" fmla="*/ 606 w 474"/>
                <a:gd name="T81" fmla="*/ 41 h 286"/>
                <a:gd name="T82" fmla="*/ 589 w 474"/>
                <a:gd name="T83" fmla="*/ 39 h 286"/>
                <a:gd name="T84" fmla="*/ 552 w 474"/>
                <a:gd name="T85" fmla="*/ 49 h 286"/>
                <a:gd name="T86" fmla="*/ 500 w 474"/>
                <a:gd name="T87" fmla="*/ 60 h 286"/>
                <a:gd name="T88" fmla="*/ 400 w 474"/>
                <a:gd name="T89" fmla="*/ 78 h 286"/>
                <a:gd name="T90" fmla="*/ 353 w 474"/>
                <a:gd name="T91" fmla="*/ 81 h 286"/>
                <a:gd name="T92" fmla="*/ 242 w 474"/>
                <a:gd name="T93" fmla="*/ 78 h 286"/>
                <a:gd name="T94" fmla="*/ 228 w 474"/>
                <a:gd name="T95" fmla="*/ 75 h 286"/>
                <a:gd name="T96" fmla="*/ 201 w 474"/>
                <a:gd name="T97" fmla="*/ 58 h 286"/>
                <a:gd name="T98" fmla="*/ 163 w 474"/>
                <a:gd name="T99" fmla="*/ 49 h 286"/>
                <a:gd name="T100" fmla="*/ 152 w 474"/>
                <a:gd name="T101" fmla="*/ 56 h 286"/>
                <a:gd name="T102" fmla="*/ 146 w 474"/>
                <a:gd name="T103" fmla="*/ 72 h 286"/>
                <a:gd name="T104" fmla="*/ 130 w 474"/>
                <a:gd name="T105" fmla="*/ 93 h 286"/>
                <a:gd name="T106" fmla="*/ 89 w 474"/>
                <a:gd name="T107" fmla="*/ 93 h 286"/>
                <a:gd name="T108" fmla="*/ 76 w 474"/>
                <a:gd name="T109" fmla="*/ 97 h 286"/>
                <a:gd name="T110" fmla="*/ 98 w 474"/>
                <a:gd name="T111" fmla="*/ 116 h 286"/>
                <a:gd name="T112" fmla="*/ 92 w 474"/>
                <a:gd name="T113" fmla="*/ 132 h 286"/>
                <a:gd name="T114" fmla="*/ 65 w 474"/>
                <a:gd name="T115" fmla="*/ 151 h 286"/>
                <a:gd name="T116" fmla="*/ 47 w 474"/>
                <a:gd name="T117" fmla="*/ 158 h 286"/>
                <a:gd name="T118" fmla="*/ 10 w 474"/>
                <a:gd name="T119" fmla="*/ 166 h 286"/>
                <a:gd name="T120" fmla="*/ 0 w 474"/>
                <a:gd name="T121" fmla="*/ 182 h 286"/>
                <a:gd name="T122" fmla="*/ 5 w 474"/>
                <a:gd name="T123" fmla="*/ 200 h 28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74"/>
                <a:gd name="T187" fmla="*/ 0 h 286"/>
                <a:gd name="T188" fmla="*/ 474 w 474"/>
                <a:gd name="T189" fmla="*/ 286 h 28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74" h="286">
                  <a:moveTo>
                    <a:pt x="2" y="180"/>
                  </a:moveTo>
                  <a:lnTo>
                    <a:pt x="18" y="193"/>
                  </a:lnTo>
                  <a:lnTo>
                    <a:pt x="15" y="200"/>
                  </a:lnTo>
                  <a:lnTo>
                    <a:pt x="20" y="212"/>
                  </a:lnTo>
                  <a:lnTo>
                    <a:pt x="31" y="212"/>
                  </a:lnTo>
                  <a:lnTo>
                    <a:pt x="79" y="257"/>
                  </a:lnTo>
                  <a:lnTo>
                    <a:pt x="93" y="259"/>
                  </a:lnTo>
                  <a:lnTo>
                    <a:pt x="131" y="285"/>
                  </a:lnTo>
                  <a:lnTo>
                    <a:pt x="152" y="271"/>
                  </a:lnTo>
                  <a:lnTo>
                    <a:pt x="179" y="273"/>
                  </a:lnTo>
                  <a:lnTo>
                    <a:pt x="188" y="278"/>
                  </a:lnTo>
                  <a:lnTo>
                    <a:pt x="209" y="271"/>
                  </a:lnTo>
                  <a:lnTo>
                    <a:pt x="250" y="253"/>
                  </a:lnTo>
                  <a:lnTo>
                    <a:pt x="297" y="246"/>
                  </a:lnTo>
                  <a:lnTo>
                    <a:pt x="318" y="250"/>
                  </a:lnTo>
                  <a:lnTo>
                    <a:pt x="325" y="259"/>
                  </a:lnTo>
                  <a:lnTo>
                    <a:pt x="341" y="241"/>
                  </a:lnTo>
                  <a:lnTo>
                    <a:pt x="363" y="234"/>
                  </a:lnTo>
                  <a:lnTo>
                    <a:pt x="384" y="230"/>
                  </a:lnTo>
                  <a:lnTo>
                    <a:pt x="422" y="193"/>
                  </a:lnTo>
                  <a:lnTo>
                    <a:pt x="432" y="171"/>
                  </a:lnTo>
                  <a:lnTo>
                    <a:pt x="436" y="127"/>
                  </a:lnTo>
                  <a:lnTo>
                    <a:pt x="441" y="91"/>
                  </a:lnTo>
                  <a:lnTo>
                    <a:pt x="457" y="91"/>
                  </a:lnTo>
                  <a:lnTo>
                    <a:pt x="466" y="77"/>
                  </a:lnTo>
                  <a:lnTo>
                    <a:pt x="473" y="66"/>
                  </a:lnTo>
                  <a:lnTo>
                    <a:pt x="459" y="57"/>
                  </a:lnTo>
                  <a:lnTo>
                    <a:pt x="452" y="61"/>
                  </a:lnTo>
                  <a:lnTo>
                    <a:pt x="429" y="57"/>
                  </a:lnTo>
                  <a:lnTo>
                    <a:pt x="418" y="38"/>
                  </a:lnTo>
                  <a:lnTo>
                    <a:pt x="404" y="18"/>
                  </a:lnTo>
                  <a:lnTo>
                    <a:pt x="391" y="18"/>
                  </a:lnTo>
                  <a:lnTo>
                    <a:pt x="368" y="0"/>
                  </a:lnTo>
                  <a:lnTo>
                    <a:pt x="357" y="2"/>
                  </a:lnTo>
                  <a:lnTo>
                    <a:pt x="309" y="9"/>
                  </a:lnTo>
                  <a:lnTo>
                    <a:pt x="302" y="20"/>
                  </a:lnTo>
                  <a:lnTo>
                    <a:pt x="288" y="36"/>
                  </a:lnTo>
                  <a:lnTo>
                    <a:pt x="272" y="45"/>
                  </a:lnTo>
                  <a:lnTo>
                    <a:pt x="256" y="50"/>
                  </a:lnTo>
                  <a:lnTo>
                    <a:pt x="245" y="45"/>
                  </a:lnTo>
                  <a:lnTo>
                    <a:pt x="234" y="38"/>
                  </a:lnTo>
                  <a:lnTo>
                    <a:pt x="227" y="36"/>
                  </a:lnTo>
                  <a:lnTo>
                    <a:pt x="213" y="43"/>
                  </a:lnTo>
                  <a:lnTo>
                    <a:pt x="193" y="54"/>
                  </a:lnTo>
                  <a:lnTo>
                    <a:pt x="154" y="70"/>
                  </a:lnTo>
                  <a:lnTo>
                    <a:pt x="136" y="72"/>
                  </a:lnTo>
                  <a:lnTo>
                    <a:pt x="93" y="70"/>
                  </a:lnTo>
                  <a:lnTo>
                    <a:pt x="88" y="68"/>
                  </a:lnTo>
                  <a:lnTo>
                    <a:pt x="77" y="52"/>
                  </a:lnTo>
                  <a:lnTo>
                    <a:pt x="63" y="43"/>
                  </a:lnTo>
                  <a:lnTo>
                    <a:pt x="59" y="50"/>
                  </a:lnTo>
                  <a:lnTo>
                    <a:pt x="56" y="66"/>
                  </a:lnTo>
                  <a:lnTo>
                    <a:pt x="50" y="84"/>
                  </a:lnTo>
                  <a:lnTo>
                    <a:pt x="34" y="84"/>
                  </a:lnTo>
                  <a:lnTo>
                    <a:pt x="29" y="88"/>
                  </a:lnTo>
                  <a:lnTo>
                    <a:pt x="38" y="104"/>
                  </a:lnTo>
                  <a:lnTo>
                    <a:pt x="36" y="120"/>
                  </a:lnTo>
                  <a:lnTo>
                    <a:pt x="25" y="136"/>
                  </a:lnTo>
                  <a:lnTo>
                    <a:pt x="18" y="143"/>
                  </a:lnTo>
                  <a:lnTo>
                    <a:pt x="4" y="150"/>
                  </a:lnTo>
                  <a:lnTo>
                    <a:pt x="0" y="164"/>
                  </a:lnTo>
                  <a:lnTo>
                    <a:pt x="2" y="180"/>
                  </a:lnTo>
                </a:path>
              </a:pathLst>
            </a:custGeom>
            <a:solidFill>
              <a:srgbClr val="DDDDDD">
                <a:alpha val="0"/>
              </a:srgbClr>
            </a:solidFill>
            <a:ln w="9525" cap="rnd">
              <a:solidFill>
                <a:srgbClr val="091D5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378" name="Freeform 16"/>
            <p:cNvSpPr>
              <a:spLocks/>
            </p:cNvSpPr>
            <p:nvPr/>
          </p:nvSpPr>
          <p:spPr bwMode="auto">
            <a:xfrm>
              <a:off x="3154" y="2925"/>
              <a:ext cx="307" cy="136"/>
            </a:xfrm>
            <a:custGeom>
              <a:avLst/>
              <a:gdLst>
                <a:gd name="T0" fmla="*/ 51 w 224"/>
                <a:gd name="T1" fmla="*/ 80 h 130"/>
                <a:gd name="T2" fmla="*/ 103 w 224"/>
                <a:gd name="T3" fmla="*/ 105 h 130"/>
                <a:gd name="T4" fmla="*/ 88 w 224"/>
                <a:gd name="T5" fmla="*/ 119 h 130"/>
                <a:gd name="T6" fmla="*/ 64 w 224"/>
                <a:gd name="T7" fmla="*/ 126 h 130"/>
                <a:gd name="T8" fmla="*/ 34 w 224"/>
                <a:gd name="T9" fmla="*/ 129 h 130"/>
                <a:gd name="T10" fmla="*/ 0 w 224"/>
                <a:gd name="T11" fmla="*/ 132 h 130"/>
                <a:gd name="T12" fmla="*/ 56 w 224"/>
                <a:gd name="T13" fmla="*/ 144 h 130"/>
                <a:gd name="T14" fmla="*/ 79 w 224"/>
                <a:gd name="T15" fmla="*/ 148 h 130"/>
                <a:gd name="T16" fmla="*/ 152 w 224"/>
                <a:gd name="T17" fmla="*/ 126 h 130"/>
                <a:gd name="T18" fmla="*/ 308 w 224"/>
                <a:gd name="T19" fmla="*/ 144 h 130"/>
                <a:gd name="T20" fmla="*/ 415 w 224"/>
                <a:gd name="T21" fmla="*/ 93 h 130"/>
                <a:gd name="T22" fmla="*/ 437 w 224"/>
                <a:gd name="T23" fmla="*/ 72 h 130"/>
                <a:gd name="T24" fmla="*/ 456 w 224"/>
                <a:gd name="T25" fmla="*/ 67 h 130"/>
                <a:gd name="T26" fmla="*/ 515 w 224"/>
                <a:gd name="T27" fmla="*/ 70 h 130"/>
                <a:gd name="T28" fmla="*/ 574 w 224"/>
                <a:gd name="T29" fmla="*/ 39 h 130"/>
                <a:gd name="T30" fmla="*/ 567 w 224"/>
                <a:gd name="T31" fmla="*/ 18 h 130"/>
                <a:gd name="T32" fmla="*/ 526 w 224"/>
                <a:gd name="T33" fmla="*/ 0 h 130"/>
                <a:gd name="T34" fmla="*/ 498 w 224"/>
                <a:gd name="T35" fmla="*/ 2 h 130"/>
                <a:gd name="T36" fmla="*/ 473 w 224"/>
                <a:gd name="T37" fmla="*/ 4 h 130"/>
                <a:gd name="T38" fmla="*/ 419 w 224"/>
                <a:gd name="T39" fmla="*/ 0 h 130"/>
                <a:gd name="T40" fmla="*/ 369 w 224"/>
                <a:gd name="T41" fmla="*/ 2 h 130"/>
                <a:gd name="T42" fmla="*/ 314 w 224"/>
                <a:gd name="T43" fmla="*/ 6 h 130"/>
                <a:gd name="T44" fmla="*/ 244 w 224"/>
                <a:gd name="T45" fmla="*/ 4 h 130"/>
                <a:gd name="T46" fmla="*/ 208 w 224"/>
                <a:gd name="T47" fmla="*/ 25 h 130"/>
                <a:gd name="T48" fmla="*/ 88 w 224"/>
                <a:gd name="T49" fmla="*/ 6 h 130"/>
                <a:gd name="T50" fmla="*/ 47 w 224"/>
                <a:gd name="T51" fmla="*/ 6 h 130"/>
                <a:gd name="T52" fmla="*/ 47 w 224"/>
                <a:gd name="T53" fmla="*/ 42 h 130"/>
                <a:gd name="T54" fmla="*/ 51 w 224"/>
                <a:gd name="T55" fmla="*/ 80 h 13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24"/>
                <a:gd name="T85" fmla="*/ 0 h 130"/>
                <a:gd name="T86" fmla="*/ 224 w 224"/>
                <a:gd name="T87" fmla="*/ 130 h 13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24" h="130">
                  <a:moveTo>
                    <a:pt x="20" y="70"/>
                  </a:moveTo>
                  <a:lnTo>
                    <a:pt x="40" y="92"/>
                  </a:lnTo>
                  <a:lnTo>
                    <a:pt x="34" y="104"/>
                  </a:lnTo>
                  <a:lnTo>
                    <a:pt x="25" y="110"/>
                  </a:lnTo>
                  <a:lnTo>
                    <a:pt x="13" y="113"/>
                  </a:lnTo>
                  <a:lnTo>
                    <a:pt x="0" y="115"/>
                  </a:lnTo>
                  <a:lnTo>
                    <a:pt x="22" y="126"/>
                  </a:lnTo>
                  <a:lnTo>
                    <a:pt x="31" y="129"/>
                  </a:lnTo>
                  <a:lnTo>
                    <a:pt x="59" y="110"/>
                  </a:lnTo>
                  <a:lnTo>
                    <a:pt x="120" y="126"/>
                  </a:lnTo>
                  <a:lnTo>
                    <a:pt x="161" y="81"/>
                  </a:lnTo>
                  <a:lnTo>
                    <a:pt x="170" y="63"/>
                  </a:lnTo>
                  <a:lnTo>
                    <a:pt x="177" y="58"/>
                  </a:lnTo>
                  <a:lnTo>
                    <a:pt x="200" y="61"/>
                  </a:lnTo>
                  <a:lnTo>
                    <a:pt x="223" y="33"/>
                  </a:lnTo>
                  <a:lnTo>
                    <a:pt x="220" y="15"/>
                  </a:lnTo>
                  <a:lnTo>
                    <a:pt x="204" y="0"/>
                  </a:lnTo>
                  <a:lnTo>
                    <a:pt x="193" y="2"/>
                  </a:lnTo>
                  <a:lnTo>
                    <a:pt x="184" y="4"/>
                  </a:lnTo>
                  <a:lnTo>
                    <a:pt x="163" y="0"/>
                  </a:lnTo>
                  <a:lnTo>
                    <a:pt x="143" y="2"/>
                  </a:lnTo>
                  <a:lnTo>
                    <a:pt x="122" y="6"/>
                  </a:lnTo>
                  <a:lnTo>
                    <a:pt x="95" y="4"/>
                  </a:lnTo>
                  <a:lnTo>
                    <a:pt x="81" y="22"/>
                  </a:lnTo>
                  <a:lnTo>
                    <a:pt x="34" y="6"/>
                  </a:lnTo>
                  <a:lnTo>
                    <a:pt x="18" y="6"/>
                  </a:lnTo>
                  <a:lnTo>
                    <a:pt x="18" y="36"/>
                  </a:lnTo>
                  <a:lnTo>
                    <a:pt x="20" y="70"/>
                  </a:lnTo>
                </a:path>
              </a:pathLst>
            </a:custGeom>
            <a:solidFill>
              <a:srgbClr val="DDDDDD">
                <a:alpha val="0"/>
              </a:srgbClr>
            </a:solidFill>
            <a:ln w="9525" cap="rnd">
              <a:solidFill>
                <a:srgbClr val="091D5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379" name="Freeform 17"/>
            <p:cNvSpPr>
              <a:spLocks/>
            </p:cNvSpPr>
            <p:nvPr/>
          </p:nvSpPr>
          <p:spPr bwMode="auto">
            <a:xfrm>
              <a:off x="4054" y="3169"/>
              <a:ext cx="590" cy="328"/>
            </a:xfrm>
            <a:custGeom>
              <a:avLst/>
              <a:gdLst>
                <a:gd name="T0" fmla="*/ 22 w 430"/>
                <a:gd name="T1" fmla="*/ 51 h 316"/>
                <a:gd name="T2" fmla="*/ 5 w 430"/>
                <a:gd name="T3" fmla="*/ 73 h 316"/>
                <a:gd name="T4" fmla="*/ 81 w 430"/>
                <a:gd name="T5" fmla="*/ 103 h 316"/>
                <a:gd name="T6" fmla="*/ 88 w 430"/>
                <a:gd name="T7" fmla="*/ 144 h 316"/>
                <a:gd name="T8" fmla="*/ 15 w 430"/>
                <a:gd name="T9" fmla="*/ 169 h 316"/>
                <a:gd name="T10" fmla="*/ 29 w 430"/>
                <a:gd name="T11" fmla="*/ 200 h 316"/>
                <a:gd name="T12" fmla="*/ 15 w 430"/>
                <a:gd name="T13" fmla="*/ 235 h 316"/>
                <a:gd name="T14" fmla="*/ 29 w 430"/>
                <a:gd name="T15" fmla="*/ 263 h 316"/>
                <a:gd name="T16" fmla="*/ 88 w 430"/>
                <a:gd name="T17" fmla="*/ 278 h 316"/>
                <a:gd name="T18" fmla="*/ 88 w 430"/>
                <a:gd name="T19" fmla="*/ 321 h 316"/>
                <a:gd name="T20" fmla="*/ 126 w 430"/>
                <a:gd name="T21" fmla="*/ 352 h 316"/>
                <a:gd name="T22" fmla="*/ 314 w 430"/>
                <a:gd name="T23" fmla="*/ 331 h 316"/>
                <a:gd name="T24" fmla="*/ 425 w 430"/>
                <a:gd name="T25" fmla="*/ 296 h 316"/>
                <a:gd name="T26" fmla="*/ 515 w 430"/>
                <a:gd name="T27" fmla="*/ 319 h 316"/>
                <a:gd name="T28" fmla="*/ 597 w 430"/>
                <a:gd name="T29" fmla="*/ 329 h 316"/>
                <a:gd name="T30" fmla="*/ 697 w 430"/>
                <a:gd name="T31" fmla="*/ 315 h 316"/>
                <a:gd name="T32" fmla="*/ 703 w 430"/>
                <a:gd name="T33" fmla="*/ 276 h 316"/>
                <a:gd name="T34" fmla="*/ 778 w 430"/>
                <a:gd name="T35" fmla="*/ 276 h 316"/>
                <a:gd name="T36" fmla="*/ 819 w 430"/>
                <a:gd name="T37" fmla="*/ 265 h 316"/>
                <a:gd name="T38" fmla="*/ 966 w 430"/>
                <a:gd name="T39" fmla="*/ 245 h 316"/>
                <a:gd name="T40" fmla="*/ 1018 w 430"/>
                <a:gd name="T41" fmla="*/ 220 h 316"/>
                <a:gd name="T42" fmla="*/ 943 w 430"/>
                <a:gd name="T43" fmla="*/ 184 h 316"/>
                <a:gd name="T44" fmla="*/ 978 w 430"/>
                <a:gd name="T45" fmla="*/ 157 h 316"/>
                <a:gd name="T46" fmla="*/ 1007 w 430"/>
                <a:gd name="T47" fmla="*/ 139 h 316"/>
                <a:gd name="T48" fmla="*/ 1026 w 430"/>
                <a:gd name="T49" fmla="*/ 103 h 316"/>
                <a:gd name="T50" fmla="*/ 1048 w 430"/>
                <a:gd name="T51" fmla="*/ 64 h 316"/>
                <a:gd name="T52" fmla="*/ 1109 w 430"/>
                <a:gd name="T53" fmla="*/ 51 h 316"/>
                <a:gd name="T54" fmla="*/ 1072 w 430"/>
                <a:gd name="T55" fmla="*/ 11 h 316"/>
                <a:gd name="T56" fmla="*/ 925 w 430"/>
                <a:gd name="T57" fmla="*/ 2 h 316"/>
                <a:gd name="T58" fmla="*/ 768 w 430"/>
                <a:gd name="T59" fmla="*/ 6 h 316"/>
                <a:gd name="T60" fmla="*/ 616 w 430"/>
                <a:gd name="T61" fmla="*/ 39 h 316"/>
                <a:gd name="T62" fmla="*/ 495 w 430"/>
                <a:gd name="T63" fmla="*/ 62 h 316"/>
                <a:gd name="T64" fmla="*/ 339 w 430"/>
                <a:gd name="T65" fmla="*/ 67 h 316"/>
                <a:gd name="T66" fmla="*/ 241 w 430"/>
                <a:gd name="T67" fmla="*/ 64 h 316"/>
                <a:gd name="T68" fmla="*/ 117 w 430"/>
                <a:gd name="T69" fmla="*/ 49 h 316"/>
                <a:gd name="T70" fmla="*/ 29 w 430"/>
                <a:gd name="T71" fmla="*/ 42 h 31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30"/>
                <a:gd name="T109" fmla="*/ 0 h 316"/>
                <a:gd name="T110" fmla="*/ 430 w 430"/>
                <a:gd name="T111" fmla="*/ 316 h 31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30" h="316">
                  <a:moveTo>
                    <a:pt x="11" y="38"/>
                  </a:moveTo>
                  <a:lnTo>
                    <a:pt x="9" y="45"/>
                  </a:lnTo>
                  <a:lnTo>
                    <a:pt x="0" y="52"/>
                  </a:lnTo>
                  <a:lnTo>
                    <a:pt x="2" y="65"/>
                  </a:lnTo>
                  <a:lnTo>
                    <a:pt x="13" y="90"/>
                  </a:lnTo>
                  <a:lnTo>
                    <a:pt x="31" y="92"/>
                  </a:lnTo>
                  <a:lnTo>
                    <a:pt x="34" y="101"/>
                  </a:lnTo>
                  <a:lnTo>
                    <a:pt x="34" y="129"/>
                  </a:lnTo>
                  <a:lnTo>
                    <a:pt x="27" y="138"/>
                  </a:lnTo>
                  <a:lnTo>
                    <a:pt x="6" y="151"/>
                  </a:lnTo>
                  <a:lnTo>
                    <a:pt x="4" y="158"/>
                  </a:lnTo>
                  <a:lnTo>
                    <a:pt x="11" y="179"/>
                  </a:lnTo>
                  <a:lnTo>
                    <a:pt x="11" y="194"/>
                  </a:lnTo>
                  <a:lnTo>
                    <a:pt x="6" y="210"/>
                  </a:lnTo>
                  <a:lnTo>
                    <a:pt x="0" y="219"/>
                  </a:lnTo>
                  <a:lnTo>
                    <a:pt x="11" y="235"/>
                  </a:lnTo>
                  <a:lnTo>
                    <a:pt x="18" y="233"/>
                  </a:lnTo>
                  <a:lnTo>
                    <a:pt x="34" y="249"/>
                  </a:lnTo>
                  <a:lnTo>
                    <a:pt x="34" y="265"/>
                  </a:lnTo>
                  <a:lnTo>
                    <a:pt x="34" y="287"/>
                  </a:lnTo>
                  <a:lnTo>
                    <a:pt x="34" y="296"/>
                  </a:lnTo>
                  <a:lnTo>
                    <a:pt x="49" y="315"/>
                  </a:lnTo>
                  <a:lnTo>
                    <a:pt x="83" y="308"/>
                  </a:lnTo>
                  <a:lnTo>
                    <a:pt x="122" y="296"/>
                  </a:lnTo>
                  <a:lnTo>
                    <a:pt x="152" y="278"/>
                  </a:lnTo>
                  <a:lnTo>
                    <a:pt x="165" y="265"/>
                  </a:lnTo>
                  <a:lnTo>
                    <a:pt x="183" y="292"/>
                  </a:lnTo>
                  <a:lnTo>
                    <a:pt x="199" y="285"/>
                  </a:lnTo>
                  <a:lnTo>
                    <a:pt x="220" y="292"/>
                  </a:lnTo>
                  <a:lnTo>
                    <a:pt x="231" y="294"/>
                  </a:lnTo>
                  <a:lnTo>
                    <a:pt x="256" y="285"/>
                  </a:lnTo>
                  <a:lnTo>
                    <a:pt x="270" y="281"/>
                  </a:lnTo>
                  <a:lnTo>
                    <a:pt x="270" y="267"/>
                  </a:lnTo>
                  <a:lnTo>
                    <a:pt x="272" y="247"/>
                  </a:lnTo>
                  <a:lnTo>
                    <a:pt x="286" y="240"/>
                  </a:lnTo>
                  <a:lnTo>
                    <a:pt x="301" y="247"/>
                  </a:lnTo>
                  <a:lnTo>
                    <a:pt x="304" y="256"/>
                  </a:lnTo>
                  <a:lnTo>
                    <a:pt x="317" y="237"/>
                  </a:lnTo>
                  <a:lnTo>
                    <a:pt x="347" y="224"/>
                  </a:lnTo>
                  <a:lnTo>
                    <a:pt x="374" y="219"/>
                  </a:lnTo>
                  <a:lnTo>
                    <a:pt x="399" y="219"/>
                  </a:lnTo>
                  <a:lnTo>
                    <a:pt x="394" y="197"/>
                  </a:lnTo>
                  <a:lnTo>
                    <a:pt x="392" y="185"/>
                  </a:lnTo>
                  <a:lnTo>
                    <a:pt x="365" y="165"/>
                  </a:lnTo>
                  <a:lnTo>
                    <a:pt x="365" y="160"/>
                  </a:lnTo>
                  <a:lnTo>
                    <a:pt x="379" y="140"/>
                  </a:lnTo>
                  <a:lnTo>
                    <a:pt x="394" y="135"/>
                  </a:lnTo>
                  <a:lnTo>
                    <a:pt x="390" y="124"/>
                  </a:lnTo>
                  <a:lnTo>
                    <a:pt x="397" y="104"/>
                  </a:lnTo>
                  <a:lnTo>
                    <a:pt x="397" y="92"/>
                  </a:lnTo>
                  <a:lnTo>
                    <a:pt x="401" y="67"/>
                  </a:lnTo>
                  <a:lnTo>
                    <a:pt x="406" y="58"/>
                  </a:lnTo>
                  <a:lnTo>
                    <a:pt x="419" y="61"/>
                  </a:lnTo>
                  <a:lnTo>
                    <a:pt x="429" y="45"/>
                  </a:lnTo>
                  <a:lnTo>
                    <a:pt x="419" y="29"/>
                  </a:lnTo>
                  <a:lnTo>
                    <a:pt x="415" y="11"/>
                  </a:lnTo>
                  <a:lnTo>
                    <a:pt x="406" y="13"/>
                  </a:lnTo>
                  <a:lnTo>
                    <a:pt x="358" y="2"/>
                  </a:lnTo>
                  <a:lnTo>
                    <a:pt x="326" y="0"/>
                  </a:lnTo>
                  <a:lnTo>
                    <a:pt x="297" y="6"/>
                  </a:lnTo>
                  <a:lnTo>
                    <a:pt x="270" y="20"/>
                  </a:lnTo>
                  <a:lnTo>
                    <a:pt x="238" y="36"/>
                  </a:lnTo>
                  <a:lnTo>
                    <a:pt x="215" y="54"/>
                  </a:lnTo>
                  <a:lnTo>
                    <a:pt x="192" y="56"/>
                  </a:lnTo>
                  <a:lnTo>
                    <a:pt x="161" y="52"/>
                  </a:lnTo>
                  <a:lnTo>
                    <a:pt x="131" y="61"/>
                  </a:lnTo>
                  <a:lnTo>
                    <a:pt x="113" y="65"/>
                  </a:lnTo>
                  <a:lnTo>
                    <a:pt x="93" y="58"/>
                  </a:lnTo>
                  <a:lnTo>
                    <a:pt x="63" y="47"/>
                  </a:lnTo>
                  <a:lnTo>
                    <a:pt x="45" y="43"/>
                  </a:lnTo>
                  <a:lnTo>
                    <a:pt x="22" y="38"/>
                  </a:lnTo>
                  <a:lnTo>
                    <a:pt x="11" y="38"/>
                  </a:lnTo>
                </a:path>
              </a:pathLst>
            </a:custGeom>
            <a:solidFill>
              <a:srgbClr val="DDDDDD">
                <a:alpha val="0"/>
              </a:srgbClr>
            </a:solidFill>
            <a:ln w="9525" cap="rnd">
              <a:solidFill>
                <a:srgbClr val="091D5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380" name="Freeform 18"/>
            <p:cNvSpPr>
              <a:spLocks/>
            </p:cNvSpPr>
            <p:nvPr/>
          </p:nvSpPr>
          <p:spPr bwMode="auto">
            <a:xfrm>
              <a:off x="3713" y="3374"/>
              <a:ext cx="229" cy="291"/>
            </a:xfrm>
            <a:custGeom>
              <a:avLst/>
              <a:gdLst>
                <a:gd name="T0" fmla="*/ 34 w 168"/>
                <a:gd name="T1" fmla="*/ 70 h 279"/>
                <a:gd name="T2" fmla="*/ 56 w 168"/>
                <a:gd name="T3" fmla="*/ 79 h 279"/>
                <a:gd name="T4" fmla="*/ 56 w 168"/>
                <a:gd name="T5" fmla="*/ 94 h 279"/>
                <a:gd name="T6" fmla="*/ 50 w 168"/>
                <a:gd name="T7" fmla="*/ 103 h 279"/>
                <a:gd name="T8" fmla="*/ 41 w 168"/>
                <a:gd name="T9" fmla="*/ 113 h 279"/>
                <a:gd name="T10" fmla="*/ 41 w 168"/>
                <a:gd name="T11" fmla="*/ 144 h 279"/>
                <a:gd name="T12" fmla="*/ 46 w 168"/>
                <a:gd name="T13" fmla="*/ 157 h 279"/>
                <a:gd name="T14" fmla="*/ 10 w 168"/>
                <a:gd name="T15" fmla="*/ 183 h 279"/>
                <a:gd name="T16" fmla="*/ 22 w 168"/>
                <a:gd name="T17" fmla="*/ 188 h 279"/>
                <a:gd name="T18" fmla="*/ 0 w 168"/>
                <a:gd name="T19" fmla="*/ 201 h 279"/>
                <a:gd name="T20" fmla="*/ 15 w 168"/>
                <a:gd name="T21" fmla="*/ 214 h 279"/>
                <a:gd name="T22" fmla="*/ 22 w 168"/>
                <a:gd name="T23" fmla="*/ 225 h 279"/>
                <a:gd name="T24" fmla="*/ 34 w 168"/>
                <a:gd name="T25" fmla="*/ 211 h 279"/>
                <a:gd name="T26" fmla="*/ 63 w 168"/>
                <a:gd name="T27" fmla="*/ 229 h 279"/>
                <a:gd name="T28" fmla="*/ 56 w 168"/>
                <a:gd name="T29" fmla="*/ 245 h 279"/>
                <a:gd name="T30" fmla="*/ 46 w 168"/>
                <a:gd name="T31" fmla="*/ 253 h 279"/>
                <a:gd name="T32" fmla="*/ 63 w 168"/>
                <a:gd name="T33" fmla="*/ 268 h 279"/>
                <a:gd name="T34" fmla="*/ 86 w 168"/>
                <a:gd name="T35" fmla="*/ 273 h 279"/>
                <a:gd name="T36" fmla="*/ 132 w 168"/>
                <a:gd name="T37" fmla="*/ 284 h 279"/>
                <a:gd name="T38" fmla="*/ 168 w 168"/>
                <a:gd name="T39" fmla="*/ 297 h 279"/>
                <a:gd name="T40" fmla="*/ 173 w 168"/>
                <a:gd name="T41" fmla="*/ 308 h 279"/>
                <a:gd name="T42" fmla="*/ 217 w 168"/>
                <a:gd name="T43" fmla="*/ 315 h 279"/>
                <a:gd name="T44" fmla="*/ 252 w 168"/>
                <a:gd name="T45" fmla="*/ 308 h 279"/>
                <a:gd name="T46" fmla="*/ 299 w 168"/>
                <a:gd name="T47" fmla="*/ 294 h 279"/>
                <a:gd name="T48" fmla="*/ 323 w 168"/>
                <a:gd name="T49" fmla="*/ 275 h 279"/>
                <a:gd name="T50" fmla="*/ 339 w 168"/>
                <a:gd name="T51" fmla="*/ 263 h 279"/>
                <a:gd name="T52" fmla="*/ 379 w 168"/>
                <a:gd name="T53" fmla="*/ 233 h 279"/>
                <a:gd name="T54" fmla="*/ 393 w 168"/>
                <a:gd name="T55" fmla="*/ 209 h 279"/>
                <a:gd name="T56" fmla="*/ 398 w 168"/>
                <a:gd name="T57" fmla="*/ 188 h 279"/>
                <a:gd name="T58" fmla="*/ 424 w 168"/>
                <a:gd name="T59" fmla="*/ 173 h 279"/>
                <a:gd name="T60" fmla="*/ 379 w 168"/>
                <a:gd name="T61" fmla="*/ 168 h 279"/>
                <a:gd name="T62" fmla="*/ 364 w 168"/>
                <a:gd name="T63" fmla="*/ 160 h 279"/>
                <a:gd name="T64" fmla="*/ 339 w 168"/>
                <a:gd name="T65" fmla="*/ 162 h 279"/>
                <a:gd name="T66" fmla="*/ 307 w 168"/>
                <a:gd name="T67" fmla="*/ 154 h 279"/>
                <a:gd name="T68" fmla="*/ 293 w 168"/>
                <a:gd name="T69" fmla="*/ 131 h 279"/>
                <a:gd name="T70" fmla="*/ 285 w 168"/>
                <a:gd name="T71" fmla="*/ 116 h 279"/>
                <a:gd name="T72" fmla="*/ 307 w 168"/>
                <a:gd name="T73" fmla="*/ 100 h 279"/>
                <a:gd name="T74" fmla="*/ 307 w 168"/>
                <a:gd name="T75" fmla="*/ 51 h 279"/>
                <a:gd name="T76" fmla="*/ 307 w 168"/>
                <a:gd name="T77" fmla="*/ 32 h 279"/>
                <a:gd name="T78" fmla="*/ 285 w 168"/>
                <a:gd name="T79" fmla="*/ 23 h 279"/>
                <a:gd name="T80" fmla="*/ 249 w 168"/>
                <a:gd name="T81" fmla="*/ 23 h 279"/>
                <a:gd name="T82" fmla="*/ 225 w 168"/>
                <a:gd name="T83" fmla="*/ 18 h 279"/>
                <a:gd name="T84" fmla="*/ 203 w 168"/>
                <a:gd name="T85" fmla="*/ 2 h 279"/>
                <a:gd name="T86" fmla="*/ 173 w 168"/>
                <a:gd name="T87" fmla="*/ 0 h 279"/>
                <a:gd name="T88" fmla="*/ 162 w 168"/>
                <a:gd name="T89" fmla="*/ 6 h 279"/>
                <a:gd name="T90" fmla="*/ 162 w 168"/>
                <a:gd name="T91" fmla="*/ 2 h 279"/>
                <a:gd name="T92" fmla="*/ 113 w 168"/>
                <a:gd name="T93" fmla="*/ 4 h 279"/>
                <a:gd name="T94" fmla="*/ 91 w 168"/>
                <a:gd name="T95" fmla="*/ 0 h 279"/>
                <a:gd name="T96" fmla="*/ 63 w 168"/>
                <a:gd name="T97" fmla="*/ 6 h 279"/>
                <a:gd name="T98" fmla="*/ 56 w 168"/>
                <a:gd name="T99" fmla="*/ 34 h 279"/>
                <a:gd name="T100" fmla="*/ 46 w 168"/>
                <a:gd name="T101" fmla="*/ 53 h 279"/>
                <a:gd name="T102" fmla="*/ 34 w 168"/>
                <a:gd name="T103" fmla="*/ 70 h 27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68"/>
                <a:gd name="T157" fmla="*/ 0 h 279"/>
                <a:gd name="T158" fmla="*/ 168 w 168"/>
                <a:gd name="T159" fmla="*/ 279 h 279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68" h="279">
                  <a:moveTo>
                    <a:pt x="13" y="61"/>
                  </a:moveTo>
                  <a:lnTo>
                    <a:pt x="22" y="70"/>
                  </a:lnTo>
                  <a:lnTo>
                    <a:pt x="22" y="82"/>
                  </a:lnTo>
                  <a:lnTo>
                    <a:pt x="20" y="91"/>
                  </a:lnTo>
                  <a:lnTo>
                    <a:pt x="16" y="100"/>
                  </a:lnTo>
                  <a:lnTo>
                    <a:pt x="16" y="127"/>
                  </a:lnTo>
                  <a:lnTo>
                    <a:pt x="18" y="139"/>
                  </a:lnTo>
                  <a:lnTo>
                    <a:pt x="4" y="161"/>
                  </a:lnTo>
                  <a:lnTo>
                    <a:pt x="9" y="166"/>
                  </a:lnTo>
                  <a:lnTo>
                    <a:pt x="0" y="177"/>
                  </a:lnTo>
                  <a:lnTo>
                    <a:pt x="6" y="189"/>
                  </a:lnTo>
                  <a:lnTo>
                    <a:pt x="9" y="198"/>
                  </a:lnTo>
                  <a:lnTo>
                    <a:pt x="13" y="186"/>
                  </a:lnTo>
                  <a:lnTo>
                    <a:pt x="25" y="202"/>
                  </a:lnTo>
                  <a:lnTo>
                    <a:pt x="22" y="216"/>
                  </a:lnTo>
                  <a:lnTo>
                    <a:pt x="18" y="223"/>
                  </a:lnTo>
                  <a:lnTo>
                    <a:pt x="25" y="236"/>
                  </a:lnTo>
                  <a:lnTo>
                    <a:pt x="34" y="241"/>
                  </a:lnTo>
                  <a:lnTo>
                    <a:pt x="52" y="250"/>
                  </a:lnTo>
                  <a:lnTo>
                    <a:pt x="66" y="262"/>
                  </a:lnTo>
                  <a:lnTo>
                    <a:pt x="68" y="271"/>
                  </a:lnTo>
                  <a:lnTo>
                    <a:pt x="86" y="278"/>
                  </a:lnTo>
                  <a:lnTo>
                    <a:pt x="100" y="271"/>
                  </a:lnTo>
                  <a:lnTo>
                    <a:pt x="118" y="259"/>
                  </a:lnTo>
                  <a:lnTo>
                    <a:pt x="128" y="243"/>
                  </a:lnTo>
                  <a:lnTo>
                    <a:pt x="134" y="232"/>
                  </a:lnTo>
                  <a:lnTo>
                    <a:pt x="150" y="205"/>
                  </a:lnTo>
                  <a:lnTo>
                    <a:pt x="155" y="184"/>
                  </a:lnTo>
                  <a:lnTo>
                    <a:pt x="157" y="166"/>
                  </a:lnTo>
                  <a:lnTo>
                    <a:pt x="167" y="152"/>
                  </a:lnTo>
                  <a:lnTo>
                    <a:pt x="150" y="148"/>
                  </a:lnTo>
                  <a:lnTo>
                    <a:pt x="144" y="141"/>
                  </a:lnTo>
                  <a:lnTo>
                    <a:pt x="134" y="143"/>
                  </a:lnTo>
                  <a:lnTo>
                    <a:pt x="121" y="136"/>
                  </a:lnTo>
                  <a:lnTo>
                    <a:pt x="116" y="116"/>
                  </a:lnTo>
                  <a:lnTo>
                    <a:pt x="112" y="102"/>
                  </a:lnTo>
                  <a:lnTo>
                    <a:pt x="121" y="88"/>
                  </a:lnTo>
                  <a:lnTo>
                    <a:pt x="121" y="45"/>
                  </a:lnTo>
                  <a:lnTo>
                    <a:pt x="121" y="29"/>
                  </a:lnTo>
                  <a:lnTo>
                    <a:pt x="112" y="20"/>
                  </a:lnTo>
                  <a:lnTo>
                    <a:pt x="98" y="20"/>
                  </a:lnTo>
                  <a:lnTo>
                    <a:pt x="89" y="15"/>
                  </a:lnTo>
                  <a:lnTo>
                    <a:pt x="80" y="2"/>
                  </a:lnTo>
                  <a:lnTo>
                    <a:pt x="68" y="0"/>
                  </a:lnTo>
                  <a:lnTo>
                    <a:pt x="64" y="6"/>
                  </a:lnTo>
                  <a:lnTo>
                    <a:pt x="64" y="2"/>
                  </a:lnTo>
                  <a:lnTo>
                    <a:pt x="45" y="4"/>
                  </a:lnTo>
                  <a:lnTo>
                    <a:pt x="36" y="0"/>
                  </a:lnTo>
                  <a:lnTo>
                    <a:pt x="25" y="6"/>
                  </a:lnTo>
                  <a:lnTo>
                    <a:pt x="22" y="31"/>
                  </a:lnTo>
                  <a:lnTo>
                    <a:pt x="18" y="47"/>
                  </a:lnTo>
                  <a:lnTo>
                    <a:pt x="13" y="61"/>
                  </a:lnTo>
                </a:path>
              </a:pathLst>
            </a:custGeom>
            <a:solidFill>
              <a:srgbClr val="DDDDDD">
                <a:alpha val="0"/>
              </a:srgbClr>
            </a:solidFill>
            <a:ln w="9525" cap="rnd">
              <a:solidFill>
                <a:srgbClr val="091D5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381" name="Freeform 19"/>
            <p:cNvSpPr>
              <a:spLocks/>
            </p:cNvSpPr>
            <p:nvPr/>
          </p:nvSpPr>
          <p:spPr bwMode="auto">
            <a:xfrm>
              <a:off x="3884" y="2766"/>
              <a:ext cx="844" cy="469"/>
            </a:xfrm>
            <a:custGeom>
              <a:avLst/>
              <a:gdLst>
                <a:gd name="T0" fmla="*/ 349 w 616"/>
                <a:gd name="T1" fmla="*/ 58 h 450"/>
                <a:gd name="T2" fmla="*/ 290 w 616"/>
                <a:gd name="T3" fmla="*/ 72 h 450"/>
                <a:gd name="T4" fmla="*/ 273 w 616"/>
                <a:gd name="T5" fmla="*/ 164 h 450"/>
                <a:gd name="T6" fmla="*/ 174 w 616"/>
                <a:gd name="T7" fmla="*/ 213 h 450"/>
                <a:gd name="T8" fmla="*/ 51 w 616"/>
                <a:gd name="T9" fmla="*/ 238 h 450"/>
                <a:gd name="T10" fmla="*/ 0 w 616"/>
                <a:gd name="T11" fmla="*/ 272 h 450"/>
                <a:gd name="T12" fmla="*/ 47 w 616"/>
                <a:gd name="T13" fmla="*/ 300 h 450"/>
                <a:gd name="T14" fmla="*/ 47 w 616"/>
                <a:gd name="T15" fmla="*/ 325 h 450"/>
                <a:gd name="T16" fmla="*/ 116 w 616"/>
                <a:gd name="T17" fmla="*/ 332 h 450"/>
                <a:gd name="T18" fmla="*/ 145 w 616"/>
                <a:gd name="T19" fmla="*/ 371 h 450"/>
                <a:gd name="T20" fmla="*/ 167 w 616"/>
                <a:gd name="T21" fmla="*/ 410 h 450"/>
                <a:gd name="T22" fmla="*/ 214 w 616"/>
                <a:gd name="T23" fmla="*/ 410 h 450"/>
                <a:gd name="T24" fmla="*/ 296 w 616"/>
                <a:gd name="T25" fmla="*/ 413 h 450"/>
                <a:gd name="T26" fmla="*/ 296 w 616"/>
                <a:gd name="T27" fmla="*/ 434 h 450"/>
                <a:gd name="T28" fmla="*/ 349 w 616"/>
                <a:gd name="T29" fmla="*/ 452 h 450"/>
                <a:gd name="T30" fmla="*/ 349 w 616"/>
                <a:gd name="T31" fmla="*/ 477 h 450"/>
                <a:gd name="T32" fmla="*/ 460 w 616"/>
                <a:gd name="T33" fmla="*/ 490 h 450"/>
                <a:gd name="T34" fmla="*/ 612 w 616"/>
                <a:gd name="T35" fmla="*/ 509 h 450"/>
                <a:gd name="T36" fmla="*/ 723 w 616"/>
                <a:gd name="T37" fmla="*/ 494 h 450"/>
                <a:gd name="T38" fmla="*/ 852 w 616"/>
                <a:gd name="T39" fmla="*/ 500 h 450"/>
                <a:gd name="T40" fmla="*/ 925 w 616"/>
                <a:gd name="T41" fmla="*/ 480 h 450"/>
                <a:gd name="T42" fmla="*/ 1141 w 616"/>
                <a:gd name="T43" fmla="*/ 436 h 450"/>
                <a:gd name="T44" fmla="*/ 1265 w 616"/>
                <a:gd name="T45" fmla="*/ 441 h 450"/>
                <a:gd name="T46" fmla="*/ 1358 w 616"/>
                <a:gd name="T47" fmla="*/ 448 h 450"/>
                <a:gd name="T48" fmla="*/ 1417 w 616"/>
                <a:gd name="T49" fmla="*/ 428 h 450"/>
                <a:gd name="T50" fmla="*/ 1424 w 616"/>
                <a:gd name="T51" fmla="*/ 356 h 450"/>
                <a:gd name="T52" fmla="*/ 1476 w 616"/>
                <a:gd name="T53" fmla="*/ 332 h 450"/>
                <a:gd name="T54" fmla="*/ 1528 w 616"/>
                <a:gd name="T55" fmla="*/ 332 h 450"/>
                <a:gd name="T56" fmla="*/ 1541 w 616"/>
                <a:gd name="T57" fmla="*/ 313 h 450"/>
                <a:gd name="T58" fmla="*/ 1583 w 616"/>
                <a:gd name="T59" fmla="*/ 298 h 450"/>
                <a:gd name="T60" fmla="*/ 1500 w 616"/>
                <a:gd name="T61" fmla="*/ 285 h 450"/>
                <a:gd name="T62" fmla="*/ 1399 w 616"/>
                <a:gd name="T63" fmla="*/ 294 h 450"/>
                <a:gd name="T64" fmla="*/ 1313 w 616"/>
                <a:gd name="T65" fmla="*/ 285 h 450"/>
                <a:gd name="T66" fmla="*/ 1293 w 616"/>
                <a:gd name="T67" fmla="*/ 251 h 450"/>
                <a:gd name="T68" fmla="*/ 1265 w 616"/>
                <a:gd name="T69" fmla="*/ 221 h 450"/>
                <a:gd name="T70" fmla="*/ 1248 w 616"/>
                <a:gd name="T71" fmla="*/ 187 h 450"/>
                <a:gd name="T72" fmla="*/ 1252 w 616"/>
                <a:gd name="T73" fmla="*/ 156 h 450"/>
                <a:gd name="T74" fmla="*/ 1182 w 616"/>
                <a:gd name="T75" fmla="*/ 109 h 450"/>
                <a:gd name="T76" fmla="*/ 1161 w 616"/>
                <a:gd name="T77" fmla="*/ 77 h 450"/>
                <a:gd name="T78" fmla="*/ 1091 w 616"/>
                <a:gd name="T79" fmla="*/ 51 h 450"/>
                <a:gd name="T80" fmla="*/ 1044 w 616"/>
                <a:gd name="T81" fmla="*/ 9 h 450"/>
                <a:gd name="T82" fmla="*/ 999 w 616"/>
                <a:gd name="T83" fmla="*/ 0 h 450"/>
                <a:gd name="T84" fmla="*/ 944 w 616"/>
                <a:gd name="T85" fmla="*/ 16 h 450"/>
                <a:gd name="T86" fmla="*/ 881 w 616"/>
                <a:gd name="T87" fmla="*/ 18 h 450"/>
                <a:gd name="T88" fmla="*/ 821 w 616"/>
                <a:gd name="T89" fmla="*/ 32 h 450"/>
                <a:gd name="T90" fmla="*/ 741 w 616"/>
                <a:gd name="T91" fmla="*/ 38 h 450"/>
                <a:gd name="T92" fmla="*/ 669 w 616"/>
                <a:gd name="T93" fmla="*/ 16 h 450"/>
                <a:gd name="T94" fmla="*/ 582 w 616"/>
                <a:gd name="T95" fmla="*/ 30 h 450"/>
                <a:gd name="T96" fmla="*/ 517 w 616"/>
                <a:gd name="T97" fmla="*/ 27 h 450"/>
                <a:gd name="T98" fmla="*/ 430 w 616"/>
                <a:gd name="T99" fmla="*/ 25 h 450"/>
                <a:gd name="T100" fmla="*/ 384 w 616"/>
                <a:gd name="T101" fmla="*/ 34 h 450"/>
                <a:gd name="T102" fmla="*/ 366 w 616"/>
                <a:gd name="T103" fmla="*/ 38 h 45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616"/>
                <a:gd name="T157" fmla="*/ 0 h 450"/>
                <a:gd name="T158" fmla="*/ 616 w 616"/>
                <a:gd name="T159" fmla="*/ 450 h 45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616" h="450">
                  <a:moveTo>
                    <a:pt x="147" y="38"/>
                  </a:moveTo>
                  <a:lnTo>
                    <a:pt x="136" y="52"/>
                  </a:lnTo>
                  <a:lnTo>
                    <a:pt x="129" y="61"/>
                  </a:lnTo>
                  <a:lnTo>
                    <a:pt x="113" y="63"/>
                  </a:lnTo>
                  <a:lnTo>
                    <a:pt x="106" y="133"/>
                  </a:lnTo>
                  <a:lnTo>
                    <a:pt x="106" y="145"/>
                  </a:lnTo>
                  <a:lnTo>
                    <a:pt x="88" y="172"/>
                  </a:lnTo>
                  <a:lnTo>
                    <a:pt x="68" y="188"/>
                  </a:lnTo>
                  <a:lnTo>
                    <a:pt x="56" y="204"/>
                  </a:lnTo>
                  <a:lnTo>
                    <a:pt x="20" y="210"/>
                  </a:lnTo>
                  <a:lnTo>
                    <a:pt x="2" y="226"/>
                  </a:lnTo>
                  <a:lnTo>
                    <a:pt x="0" y="240"/>
                  </a:lnTo>
                  <a:lnTo>
                    <a:pt x="11" y="249"/>
                  </a:lnTo>
                  <a:lnTo>
                    <a:pt x="18" y="265"/>
                  </a:lnTo>
                  <a:lnTo>
                    <a:pt x="15" y="274"/>
                  </a:lnTo>
                  <a:lnTo>
                    <a:pt x="18" y="287"/>
                  </a:lnTo>
                  <a:lnTo>
                    <a:pt x="29" y="294"/>
                  </a:lnTo>
                  <a:lnTo>
                    <a:pt x="45" y="294"/>
                  </a:lnTo>
                  <a:lnTo>
                    <a:pt x="52" y="306"/>
                  </a:lnTo>
                  <a:lnTo>
                    <a:pt x="56" y="328"/>
                  </a:lnTo>
                  <a:lnTo>
                    <a:pt x="59" y="346"/>
                  </a:lnTo>
                  <a:lnTo>
                    <a:pt x="65" y="362"/>
                  </a:lnTo>
                  <a:lnTo>
                    <a:pt x="77" y="367"/>
                  </a:lnTo>
                  <a:lnTo>
                    <a:pt x="83" y="362"/>
                  </a:lnTo>
                  <a:lnTo>
                    <a:pt x="99" y="351"/>
                  </a:lnTo>
                  <a:lnTo>
                    <a:pt x="115" y="365"/>
                  </a:lnTo>
                  <a:lnTo>
                    <a:pt x="113" y="376"/>
                  </a:lnTo>
                  <a:lnTo>
                    <a:pt x="115" y="383"/>
                  </a:lnTo>
                  <a:lnTo>
                    <a:pt x="124" y="385"/>
                  </a:lnTo>
                  <a:lnTo>
                    <a:pt x="136" y="399"/>
                  </a:lnTo>
                  <a:lnTo>
                    <a:pt x="133" y="414"/>
                  </a:lnTo>
                  <a:lnTo>
                    <a:pt x="136" y="421"/>
                  </a:lnTo>
                  <a:lnTo>
                    <a:pt x="154" y="421"/>
                  </a:lnTo>
                  <a:lnTo>
                    <a:pt x="179" y="433"/>
                  </a:lnTo>
                  <a:lnTo>
                    <a:pt x="220" y="449"/>
                  </a:lnTo>
                  <a:lnTo>
                    <a:pt x="238" y="449"/>
                  </a:lnTo>
                  <a:lnTo>
                    <a:pt x="260" y="444"/>
                  </a:lnTo>
                  <a:lnTo>
                    <a:pt x="281" y="437"/>
                  </a:lnTo>
                  <a:lnTo>
                    <a:pt x="315" y="442"/>
                  </a:lnTo>
                  <a:lnTo>
                    <a:pt x="331" y="442"/>
                  </a:lnTo>
                  <a:lnTo>
                    <a:pt x="340" y="439"/>
                  </a:lnTo>
                  <a:lnTo>
                    <a:pt x="360" y="424"/>
                  </a:lnTo>
                  <a:lnTo>
                    <a:pt x="408" y="396"/>
                  </a:lnTo>
                  <a:lnTo>
                    <a:pt x="444" y="385"/>
                  </a:lnTo>
                  <a:lnTo>
                    <a:pt x="462" y="385"/>
                  </a:lnTo>
                  <a:lnTo>
                    <a:pt x="492" y="390"/>
                  </a:lnTo>
                  <a:lnTo>
                    <a:pt x="517" y="392"/>
                  </a:lnTo>
                  <a:lnTo>
                    <a:pt x="528" y="396"/>
                  </a:lnTo>
                  <a:lnTo>
                    <a:pt x="546" y="394"/>
                  </a:lnTo>
                  <a:lnTo>
                    <a:pt x="551" y="378"/>
                  </a:lnTo>
                  <a:lnTo>
                    <a:pt x="551" y="346"/>
                  </a:lnTo>
                  <a:lnTo>
                    <a:pt x="553" y="315"/>
                  </a:lnTo>
                  <a:lnTo>
                    <a:pt x="562" y="297"/>
                  </a:lnTo>
                  <a:lnTo>
                    <a:pt x="574" y="294"/>
                  </a:lnTo>
                  <a:lnTo>
                    <a:pt x="585" y="299"/>
                  </a:lnTo>
                  <a:lnTo>
                    <a:pt x="594" y="294"/>
                  </a:lnTo>
                  <a:lnTo>
                    <a:pt x="601" y="285"/>
                  </a:lnTo>
                  <a:lnTo>
                    <a:pt x="599" y="276"/>
                  </a:lnTo>
                  <a:lnTo>
                    <a:pt x="612" y="274"/>
                  </a:lnTo>
                  <a:lnTo>
                    <a:pt x="615" y="263"/>
                  </a:lnTo>
                  <a:lnTo>
                    <a:pt x="601" y="256"/>
                  </a:lnTo>
                  <a:lnTo>
                    <a:pt x="583" y="251"/>
                  </a:lnTo>
                  <a:lnTo>
                    <a:pt x="567" y="256"/>
                  </a:lnTo>
                  <a:lnTo>
                    <a:pt x="544" y="260"/>
                  </a:lnTo>
                  <a:lnTo>
                    <a:pt x="524" y="260"/>
                  </a:lnTo>
                  <a:lnTo>
                    <a:pt x="510" y="251"/>
                  </a:lnTo>
                  <a:lnTo>
                    <a:pt x="503" y="240"/>
                  </a:lnTo>
                  <a:lnTo>
                    <a:pt x="503" y="222"/>
                  </a:lnTo>
                  <a:lnTo>
                    <a:pt x="501" y="206"/>
                  </a:lnTo>
                  <a:lnTo>
                    <a:pt x="492" y="195"/>
                  </a:lnTo>
                  <a:lnTo>
                    <a:pt x="485" y="181"/>
                  </a:lnTo>
                  <a:lnTo>
                    <a:pt x="485" y="165"/>
                  </a:lnTo>
                  <a:lnTo>
                    <a:pt x="487" y="147"/>
                  </a:lnTo>
                  <a:lnTo>
                    <a:pt x="487" y="138"/>
                  </a:lnTo>
                  <a:lnTo>
                    <a:pt x="476" y="113"/>
                  </a:lnTo>
                  <a:lnTo>
                    <a:pt x="460" y="97"/>
                  </a:lnTo>
                  <a:lnTo>
                    <a:pt x="453" y="79"/>
                  </a:lnTo>
                  <a:lnTo>
                    <a:pt x="451" y="68"/>
                  </a:lnTo>
                  <a:lnTo>
                    <a:pt x="449" y="63"/>
                  </a:lnTo>
                  <a:lnTo>
                    <a:pt x="424" y="45"/>
                  </a:lnTo>
                  <a:lnTo>
                    <a:pt x="417" y="31"/>
                  </a:lnTo>
                  <a:lnTo>
                    <a:pt x="406" y="9"/>
                  </a:lnTo>
                  <a:lnTo>
                    <a:pt x="397" y="2"/>
                  </a:lnTo>
                  <a:lnTo>
                    <a:pt x="388" y="0"/>
                  </a:lnTo>
                  <a:lnTo>
                    <a:pt x="376" y="4"/>
                  </a:lnTo>
                  <a:lnTo>
                    <a:pt x="367" y="13"/>
                  </a:lnTo>
                  <a:lnTo>
                    <a:pt x="360" y="15"/>
                  </a:lnTo>
                  <a:lnTo>
                    <a:pt x="342" y="15"/>
                  </a:lnTo>
                  <a:lnTo>
                    <a:pt x="329" y="18"/>
                  </a:lnTo>
                  <a:lnTo>
                    <a:pt x="319" y="29"/>
                  </a:lnTo>
                  <a:lnTo>
                    <a:pt x="304" y="34"/>
                  </a:lnTo>
                  <a:lnTo>
                    <a:pt x="288" y="34"/>
                  </a:lnTo>
                  <a:lnTo>
                    <a:pt x="279" y="24"/>
                  </a:lnTo>
                  <a:lnTo>
                    <a:pt x="260" y="13"/>
                  </a:lnTo>
                  <a:lnTo>
                    <a:pt x="247" y="18"/>
                  </a:lnTo>
                  <a:lnTo>
                    <a:pt x="226" y="27"/>
                  </a:lnTo>
                  <a:lnTo>
                    <a:pt x="213" y="29"/>
                  </a:lnTo>
                  <a:lnTo>
                    <a:pt x="201" y="24"/>
                  </a:lnTo>
                  <a:lnTo>
                    <a:pt x="186" y="15"/>
                  </a:lnTo>
                  <a:lnTo>
                    <a:pt x="167" y="22"/>
                  </a:lnTo>
                  <a:lnTo>
                    <a:pt x="154" y="29"/>
                  </a:lnTo>
                  <a:lnTo>
                    <a:pt x="149" y="31"/>
                  </a:lnTo>
                  <a:lnTo>
                    <a:pt x="147" y="34"/>
                  </a:lnTo>
                  <a:lnTo>
                    <a:pt x="142" y="34"/>
                  </a:lnTo>
                  <a:lnTo>
                    <a:pt x="147" y="38"/>
                  </a:lnTo>
                </a:path>
              </a:pathLst>
            </a:custGeom>
            <a:solidFill>
              <a:srgbClr val="DDDDDD">
                <a:alpha val="0"/>
              </a:srgbClr>
            </a:solidFill>
            <a:ln w="9525" cap="rnd">
              <a:solidFill>
                <a:srgbClr val="091D5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382" name="Freeform 20"/>
            <p:cNvSpPr>
              <a:spLocks/>
            </p:cNvSpPr>
            <p:nvPr/>
          </p:nvSpPr>
          <p:spPr bwMode="auto">
            <a:xfrm>
              <a:off x="2309" y="2316"/>
              <a:ext cx="318" cy="217"/>
            </a:xfrm>
            <a:custGeom>
              <a:avLst/>
              <a:gdLst>
                <a:gd name="T0" fmla="*/ 0 w 233"/>
                <a:gd name="T1" fmla="*/ 44 h 208"/>
                <a:gd name="T2" fmla="*/ 10 w 233"/>
                <a:gd name="T3" fmla="*/ 32 h 208"/>
                <a:gd name="T4" fmla="*/ 5 w 233"/>
                <a:gd name="T5" fmla="*/ 23 h 208"/>
                <a:gd name="T6" fmla="*/ 97 w 233"/>
                <a:gd name="T7" fmla="*/ 0 h 208"/>
                <a:gd name="T8" fmla="*/ 102 w 233"/>
                <a:gd name="T9" fmla="*/ 6 h 208"/>
                <a:gd name="T10" fmla="*/ 169 w 233"/>
                <a:gd name="T11" fmla="*/ 2 h 208"/>
                <a:gd name="T12" fmla="*/ 216 w 233"/>
                <a:gd name="T13" fmla="*/ 4 h 208"/>
                <a:gd name="T14" fmla="*/ 198 w 233"/>
                <a:gd name="T15" fmla="*/ 16 h 208"/>
                <a:gd name="T16" fmla="*/ 210 w 233"/>
                <a:gd name="T17" fmla="*/ 30 h 208"/>
                <a:gd name="T18" fmla="*/ 251 w 233"/>
                <a:gd name="T19" fmla="*/ 39 h 208"/>
                <a:gd name="T20" fmla="*/ 298 w 233"/>
                <a:gd name="T21" fmla="*/ 34 h 208"/>
                <a:gd name="T22" fmla="*/ 330 w 233"/>
                <a:gd name="T23" fmla="*/ 25 h 208"/>
                <a:gd name="T24" fmla="*/ 389 w 233"/>
                <a:gd name="T25" fmla="*/ 23 h 208"/>
                <a:gd name="T26" fmla="*/ 404 w 233"/>
                <a:gd name="T27" fmla="*/ 32 h 208"/>
                <a:gd name="T28" fmla="*/ 434 w 233"/>
                <a:gd name="T29" fmla="*/ 42 h 208"/>
                <a:gd name="T30" fmla="*/ 486 w 233"/>
                <a:gd name="T31" fmla="*/ 44 h 208"/>
                <a:gd name="T32" fmla="*/ 474 w 233"/>
                <a:gd name="T33" fmla="*/ 58 h 208"/>
                <a:gd name="T34" fmla="*/ 480 w 233"/>
                <a:gd name="T35" fmla="*/ 96 h 208"/>
                <a:gd name="T36" fmla="*/ 486 w 233"/>
                <a:gd name="T37" fmla="*/ 119 h 208"/>
                <a:gd name="T38" fmla="*/ 542 w 233"/>
                <a:gd name="T39" fmla="*/ 116 h 208"/>
                <a:gd name="T40" fmla="*/ 558 w 233"/>
                <a:gd name="T41" fmla="*/ 131 h 208"/>
                <a:gd name="T42" fmla="*/ 558 w 233"/>
                <a:gd name="T43" fmla="*/ 142 h 208"/>
                <a:gd name="T44" fmla="*/ 591 w 233"/>
                <a:gd name="T45" fmla="*/ 160 h 208"/>
                <a:gd name="T46" fmla="*/ 555 w 233"/>
                <a:gd name="T47" fmla="*/ 173 h 208"/>
                <a:gd name="T48" fmla="*/ 527 w 233"/>
                <a:gd name="T49" fmla="*/ 183 h 208"/>
                <a:gd name="T50" fmla="*/ 490 w 233"/>
                <a:gd name="T51" fmla="*/ 183 h 208"/>
                <a:gd name="T52" fmla="*/ 450 w 233"/>
                <a:gd name="T53" fmla="*/ 188 h 208"/>
                <a:gd name="T54" fmla="*/ 450 w 233"/>
                <a:gd name="T55" fmla="*/ 209 h 208"/>
                <a:gd name="T56" fmla="*/ 434 w 233"/>
                <a:gd name="T57" fmla="*/ 221 h 208"/>
                <a:gd name="T58" fmla="*/ 394 w 233"/>
                <a:gd name="T59" fmla="*/ 235 h 208"/>
                <a:gd name="T60" fmla="*/ 321 w 233"/>
                <a:gd name="T61" fmla="*/ 211 h 208"/>
                <a:gd name="T62" fmla="*/ 302 w 233"/>
                <a:gd name="T63" fmla="*/ 191 h 208"/>
                <a:gd name="T64" fmla="*/ 235 w 233"/>
                <a:gd name="T65" fmla="*/ 183 h 208"/>
                <a:gd name="T66" fmla="*/ 210 w 233"/>
                <a:gd name="T67" fmla="*/ 154 h 208"/>
                <a:gd name="T68" fmla="*/ 169 w 233"/>
                <a:gd name="T69" fmla="*/ 138 h 208"/>
                <a:gd name="T70" fmla="*/ 153 w 233"/>
                <a:gd name="T71" fmla="*/ 119 h 208"/>
                <a:gd name="T72" fmla="*/ 113 w 233"/>
                <a:gd name="T73" fmla="*/ 98 h 208"/>
                <a:gd name="T74" fmla="*/ 91 w 233"/>
                <a:gd name="T75" fmla="*/ 77 h 208"/>
                <a:gd name="T76" fmla="*/ 37 w 233"/>
                <a:gd name="T77" fmla="*/ 61 h 208"/>
                <a:gd name="T78" fmla="*/ 0 w 233"/>
                <a:gd name="T79" fmla="*/ 44 h 20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33"/>
                <a:gd name="T121" fmla="*/ 0 h 208"/>
                <a:gd name="T122" fmla="*/ 233 w 233"/>
                <a:gd name="T123" fmla="*/ 208 h 20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33" h="208">
                  <a:moveTo>
                    <a:pt x="0" y="38"/>
                  </a:moveTo>
                  <a:lnTo>
                    <a:pt x="4" y="29"/>
                  </a:lnTo>
                  <a:lnTo>
                    <a:pt x="2" y="20"/>
                  </a:lnTo>
                  <a:lnTo>
                    <a:pt x="38" y="0"/>
                  </a:lnTo>
                  <a:lnTo>
                    <a:pt x="40" y="6"/>
                  </a:lnTo>
                  <a:lnTo>
                    <a:pt x="67" y="2"/>
                  </a:lnTo>
                  <a:lnTo>
                    <a:pt x="85" y="4"/>
                  </a:lnTo>
                  <a:lnTo>
                    <a:pt x="78" y="13"/>
                  </a:lnTo>
                  <a:lnTo>
                    <a:pt x="83" y="27"/>
                  </a:lnTo>
                  <a:lnTo>
                    <a:pt x="99" y="34"/>
                  </a:lnTo>
                  <a:lnTo>
                    <a:pt x="117" y="31"/>
                  </a:lnTo>
                  <a:lnTo>
                    <a:pt x="130" y="22"/>
                  </a:lnTo>
                  <a:lnTo>
                    <a:pt x="153" y="20"/>
                  </a:lnTo>
                  <a:lnTo>
                    <a:pt x="159" y="29"/>
                  </a:lnTo>
                  <a:lnTo>
                    <a:pt x="171" y="36"/>
                  </a:lnTo>
                  <a:lnTo>
                    <a:pt x="191" y="38"/>
                  </a:lnTo>
                  <a:lnTo>
                    <a:pt x="186" y="52"/>
                  </a:lnTo>
                  <a:lnTo>
                    <a:pt x="189" y="84"/>
                  </a:lnTo>
                  <a:lnTo>
                    <a:pt x="191" y="104"/>
                  </a:lnTo>
                  <a:lnTo>
                    <a:pt x="213" y="102"/>
                  </a:lnTo>
                  <a:lnTo>
                    <a:pt x="220" y="116"/>
                  </a:lnTo>
                  <a:lnTo>
                    <a:pt x="220" y="125"/>
                  </a:lnTo>
                  <a:lnTo>
                    <a:pt x="232" y="141"/>
                  </a:lnTo>
                  <a:lnTo>
                    <a:pt x="218" y="152"/>
                  </a:lnTo>
                  <a:lnTo>
                    <a:pt x="207" y="161"/>
                  </a:lnTo>
                  <a:lnTo>
                    <a:pt x="193" y="161"/>
                  </a:lnTo>
                  <a:lnTo>
                    <a:pt x="177" y="166"/>
                  </a:lnTo>
                  <a:lnTo>
                    <a:pt x="177" y="184"/>
                  </a:lnTo>
                  <a:lnTo>
                    <a:pt x="171" y="195"/>
                  </a:lnTo>
                  <a:lnTo>
                    <a:pt x="155" y="207"/>
                  </a:lnTo>
                  <a:lnTo>
                    <a:pt x="126" y="186"/>
                  </a:lnTo>
                  <a:lnTo>
                    <a:pt x="119" y="168"/>
                  </a:lnTo>
                  <a:lnTo>
                    <a:pt x="92" y="161"/>
                  </a:lnTo>
                  <a:lnTo>
                    <a:pt x="83" y="136"/>
                  </a:lnTo>
                  <a:lnTo>
                    <a:pt x="67" y="122"/>
                  </a:lnTo>
                  <a:lnTo>
                    <a:pt x="60" y="104"/>
                  </a:lnTo>
                  <a:lnTo>
                    <a:pt x="45" y="86"/>
                  </a:lnTo>
                  <a:lnTo>
                    <a:pt x="36" y="68"/>
                  </a:lnTo>
                  <a:lnTo>
                    <a:pt x="15" y="54"/>
                  </a:lnTo>
                  <a:lnTo>
                    <a:pt x="0" y="38"/>
                  </a:lnTo>
                </a:path>
              </a:pathLst>
            </a:custGeom>
            <a:solidFill>
              <a:srgbClr val="DDDDDD">
                <a:alpha val="0"/>
              </a:srgbClr>
            </a:solidFill>
            <a:ln w="9525" cap="rnd">
              <a:solidFill>
                <a:srgbClr val="091D5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383" name="Freeform 21"/>
            <p:cNvSpPr>
              <a:spLocks/>
            </p:cNvSpPr>
            <p:nvPr/>
          </p:nvSpPr>
          <p:spPr bwMode="auto">
            <a:xfrm>
              <a:off x="2526" y="2482"/>
              <a:ext cx="85" cy="86"/>
            </a:xfrm>
            <a:custGeom>
              <a:avLst/>
              <a:gdLst>
                <a:gd name="T0" fmla="*/ 108 w 63"/>
                <a:gd name="T1" fmla="*/ 93 h 82"/>
                <a:gd name="T2" fmla="*/ 119 w 63"/>
                <a:gd name="T3" fmla="*/ 64 h 82"/>
                <a:gd name="T4" fmla="*/ 152 w 63"/>
                <a:gd name="T5" fmla="*/ 49 h 82"/>
                <a:gd name="T6" fmla="*/ 152 w 63"/>
                <a:gd name="T7" fmla="*/ 38 h 82"/>
                <a:gd name="T8" fmla="*/ 135 w 63"/>
                <a:gd name="T9" fmla="*/ 26 h 82"/>
                <a:gd name="T10" fmla="*/ 113 w 63"/>
                <a:gd name="T11" fmla="*/ 14 h 82"/>
                <a:gd name="T12" fmla="*/ 104 w 63"/>
                <a:gd name="T13" fmla="*/ 0 h 82"/>
                <a:gd name="T14" fmla="*/ 69 w 63"/>
                <a:gd name="T15" fmla="*/ 0 h 82"/>
                <a:gd name="T16" fmla="*/ 42 w 63"/>
                <a:gd name="T17" fmla="*/ 4 h 82"/>
                <a:gd name="T18" fmla="*/ 42 w 63"/>
                <a:gd name="T19" fmla="*/ 26 h 82"/>
                <a:gd name="T20" fmla="*/ 20 w 63"/>
                <a:gd name="T21" fmla="*/ 43 h 82"/>
                <a:gd name="T22" fmla="*/ 0 w 63"/>
                <a:gd name="T23" fmla="*/ 47 h 82"/>
                <a:gd name="T24" fmla="*/ 9 w 63"/>
                <a:gd name="T25" fmla="*/ 62 h 82"/>
                <a:gd name="T26" fmla="*/ 42 w 63"/>
                <a:gd name="T27" fmla="*/ 66 h 82"/>
                <a:gd name="T28" fmla="*/ 77 w 63"/>
                <a:gd name="T29" fmla="*/ 69 h 82"/>
                <a:gd name="T30" fmla="*/ 90 w 63"/>
                <a:gd name="T31" fmla="*/ 80 h 82"/>
                <a:gd name="T32" fmla="*/ 108 w 63"/>
                <a:gd name="T33" fmla="*/ 93 h 8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3"/>
                <a:gd name="T52" fmla="*/ 0 h 82"/>
                <a:gd name="T53" fmla="*/ 63 w 63"/>
                <a:gd name="T54" fmla="*/ 82 h 8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3" h="82">
                  <a:moveTo>
                    <a:pt x="44" y="81"/>
                  </a:moveTo>
                  <a:lnTo>
                    <a:pt x="48" y="55"/>
                  </a:lnTo>
                  <a:lnTo>
                    <a:pt x="62" y="43"/>
                  </a:lnTo>
                  <a:lnTo>
                    <a:pt x="62" y="32"/>
                  </a:lnTo>
                  <a:lnTo>
                    <a:pt x="55" y="23"/>
                  </a:lnTo>
                  <a:lnTo>
                    <a:pt x="46" y="11"/>
                  </a:lnTo>
                  <a:lnTo>
                    <a:pt x="42" y="0"/>
                  </a:lnTo>
                  <a:lnTo>
                    <a:pt x="28" y="0"/>
                  </a:lnTo>
                  <a:lnTo>
                    <a:pt x="17" y="4"/>
                  </a:lnTo>
                  <a:lnTo>
                    <a:pt x="17" y="23"/>
                  </a:lnTo>
                  <a:lnTo>
                    <a:pt x="8" y="37"/>
                  </a:lnTo>
                  <a:lnTo>
                    <a:pt x="0" y="41"/>
                  </a:lnTo>
                  <a:lnTo>
                    <a:pt x="4" y="53"/>
                  </a:lnTo>
                  <a:lnTo>
                    <a:pt x="17" y="57"/>
                  </a:lnTo>
                  <a:lnTo>
                    <a:pt x="31" y="60"/>
                  </a:lnTo>
                  <a:lnTo>
                    <a:pt x="37" y="69"/>
                  </a:lnTo>
                  <a:lnTo>
                    <a:pt x="44" y="81"/>
                  </a:lnTo>
                </a:path>
              </a:pathLst>
            </a:custGeom>
            <a:solidFill>
              <a:srgbClr val="DDDDDD">
                <a:alpha val="0"/>
              </a:srgbClr>
            </a:solidFill>
            <a:ln w="9525">
              <a:solidFill>
                <a:srgbClr val="091D5D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384" name="Freeform 22"/>
            <p:cNvSpPr>
              <a:spLocks/>
            </p:cNvSpPr>
            <p:nvPr/>
          </p:nvSpPr>
          <p:spPr bwMode="auto">
            <a:xfrm>
              <a:off x="2417" y="2159"/>
              <a:ext cx="331" cy="266"/>
            </a:xfrm>
            <a:custGeom>
              <a:avLst/>
              <a:gdLst>
                <a:gd name="T0" fmla="*/ 255 w 240"/>
                <a:gd name="T1" fmla="*/ 6 h 255"/>
                <a:gd name="T2" fmla="*/ 196 w 240"/>
                <a:gd name="T3" fmla="*/ 42 h 255"/>
                <a:gd name="T4" fmla="*/ 196 w 240"/>
                <a:gd name="T5" fmla="*/ 51 h 255"/>
                <a:gd name="T6" fmla="*/ 154 w 240"/>
                <a:gd name="T7" fmla="*/ 67 h 255"/>
                <a:gd name="T8" fmla="*/ 160 w 240"/>
                <a:gd name="T9" fmla="*/ 72 h 255"/>
                <a:gd name="T10" fmla="*/ 146 w 240"/>
                <a:gd name="T11" fmla="*/ 81 h 255"/>
                <a:gd name="T12" fmla="*/ 112 w 240"/>
                <a:gd name="T13" fmla="*/ 100 h 255"/>
                <a:gd name="T14" fmla="*/ 70 w 240"/>
                <a:gd name="T15" fmla="*/ 118 h 255"/>
                <a:gd name="T16" fmla="*/ 54 w 240"/>
                <a:gd name="T17" fmla="*/ 128 h 255"/>
                <a:gd name="T18" fmla="*/ 70 w 240"/>
                <a:gd name="T19" fmla="*/ 136 h 255"/>
                <a:gd name="T20" fmla="*/ 57 w 240"/>
                <a:gd name="T21" fmla="*/ 151 h 255"/>
                <a:gd name="T22" fmla="*/ 40 w 240"/>
                <a:gd name="T23" fmla="*/ 161 h 255"/>
                <a:gd name="T24" fmla="*/ 23 w 240"/>
                <a:gd name="T25" fmla="*/ 167 h 255"/>
                <a:gd name="T26" fmla="*/ 0 w 240"/>
                <a:gd name="T27" fmla="*/ 183 h 255"/>
                <a:gd name="T28" fmla="*/ 0 w 240"/>
                <a:gd name="T29" fmla="*/ 195 h 255"/>
                <a:gd name="T30" fmla="*/ 29 w 240"/>
                <a:gd name="T31" fmla="*/ 203 h 255"/>
                <a:gd name="T32" fmla="*/ 99 w 240"/>
                <a:gd name="T33" fmla="*/ 203 h 255"/>
                <a:gd name="T34" fmla="*/ 141 w 240"/>
                <a:gd name="T35" fmla="*/ 193 h 255"/>
                <a:gd name="T36" fmla="*/ 185 w 240"/>
                <a:gd name="T37" fmla="*/ 190 h 255"/>
                <a:gd name="T38" fmla="*/ 212 w 240"/>
                <a:gd name="T39" fmla="*/ 203 h 255"/>
                <a:gd name="T40" fmla="*/ 244 w 240"/>
                <a:gd name="T41" fmla="*/ 210 h 255"/>
                <a:gd name="T42" fmla="*/ 291 w 240"/>
                <a:gd name="T43" fmla="*/ 213 h 255"/>
                <a:gd name="T44" fmla="*/ 277 w 240"/>
                <a:gd name="T45" fmla="*/ 234 h 255"/>
                <a:gd name="T46" fmla="*/ 291 w 240"/>
                <a:gd name="T47" fmla="*/ 288 h 255"/>
                <a:gd name="T48" fmla="*/ 332 w 240"/>
                <a:gd name="T49" fmla="*/ 285 h 255"/>
                <a:gd name="T50" fmla="*/ 357 w 240"/>
                <a:gd name="T51" fmla="*/ 285 h 255"/>
                <a:gd name="T52" fmla="*/ 361 w 240"/>
                <a:gd name="T53" fmla="*/ 270 h 255"/>
                <a:gd name="T54" fmla="*/ 370 w 240"/>
                <a:gd name="T55" fmla="*/ 236 h 255"/>
                <a:gd name="T56" fmla="*/ 400 w 240"/>
                <a:gd name="T57" fmla="*/ 221 h 255"/>
                <a:gd name="T58" fmla="*/ 400 w 240"/>
                <a:gd name="T59" fmla="*/ 193 h 255"/>
                <a:gd name="T60" fmla="*/ 422 w 240"/>
                <a:gd name="T61" fmla="*/ 177 h 255"/>
                <a:gd name="T62" fmla="*/ 470 w 240"/>
                <a:gd name="T63" fmla="*/ 167 h 255"/>
                <a:gd name="T64" fmla="*/ 559 w 240"/>
                <a:gd name="T65" fmla="*/ 123 h 255"/>
                <a:gd name="T66" fmla="*/ 572 w 240"/>
                <a:gd name="T67" fmla="*/ 104 h 255"/>
                <a:gd name="T68" fmla="*/ 559 w 240"/>
                <a:gd name="T69" fmla="*/ 74 h 255"/>
                <a:gd name="T70" fmla="*/ 618 w 240"/>
                <a:gd name="T71" fmla="*/ 53 h 255"/>
                <a:gd name="T72" fmla="*/ 628 w 240"/>
                <a:gd name="T73" fmla="*/ 21 h 255"/>
                <a:gd name="T74" fmla="*/ 586 w 240"/>
                <a:gd name="T75" fmla="*/ 4 h 255"/>
                <a:gd name="T76" fmla="*/ 559 w 240"/>
                <a:gd name="T77" fmla="*/ 2 h 255"/>
                <a:gd name="T78" fmla="*/ 506 w 240"/>
                <a:gd name="T79" fmla="*/ 0 h 255"/>
                <a:gd name="T80" fmla="*/ 400 w 240"/>
                <a:gd name="T81" fmla="*/ 0 h 255"/>
                <a:gd name="T82" fmla="*/ 370 w 240"/>
                <a:gd name="T83" fmla="*/ 9 h 255"/>
                <a:gd name="T84" fmla="*/ 338 w 240"/>
                <a:gd name="T85" fmla="*/ 25 h 255"/>
                <a:gd name="T86" fmla="*/ 346 w 240"/>
                <a:gd name="T87" fmla="*/ 39 h 255"/>
                <a:gd name="T88" fmla="*/ 386 w 240"/>
                <a:gd name="T89" fmla="*/ 49 h 255"/>
                <a:gd name="T90" fmla="*/ 412 w 240"/>
                <a:gd name="T91" fmla="*/ 61 h 255"/>
                <a:gd name="T92" fmla="*/ 412 w 240"/>
                <a:gd name="T93" fmla="*/ 81 h 255"/>
                <a:gd name="T94" fmla="*/ 370 w 240"/>
                <a:gd name="T95" fmla="*/ 95 h 255"/>
                <a:gd name="T96" fmla="*/ 320 w 240"/>
                <a:gd name="T97" fmla="*/ 100 h 255"/>
                <a:gd name="T98" fmla="*/ 291 w 240"/>
                <a:gd name="T99" fmla="*/ 102 h 255"/>
                <a:gd name="T100" fmla="*/ 272 w 240"/>
                <a:gd name="T101" fmla="*/ 90 h 255"/>
                <a:gd name="T102" fmla="*/ 262 w 240"/>
                <a:gd name="T103" fmla="*/ 74 h 255"/>
                <a:gd name="T104" fmla="*/ 285 w 240"/>
                <a:gd name="T105" fmla="*/ 58 h 255"/>
                <a:gd name="T106" fmla="*/ 277 w 240"/>
                <a:gd name="T107" fmla="*/ 44 h 255"/>
                <a:gd name="T108" fmla="*/ 272 w 240"/>
                <a:gd name="T109" fmla="*/ 27 h 255"/>
                <a:gd name="T110" fmla="*/ 255 w 240"/>
                <a:gd name="T111" fmla="*/ 6 h 25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40"/>
                <a:gd name="T169" fmla="*/ 0 h 255"/>
                <a:gd name="T170" fmla="*/ 240 w 240"/>
                <a:gd name="T171" fmla="*/ 255 h 25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40" h="255">
                  <a:moveTo>
                    <a:pt x="97" y="6"/>
                  </a:moveTo>
                  <a:lnTo>
                    <a:pt x="75" y="36"/>
                  </a:lnTo>
                  <a:lnTo>
                    <a:pt x="75" y="45"/>
                  </a:lnTo>
                  <a:lnTo>
                    <a:pt x="59" y="58"/>
                  </a:lnTo>
                  <a:lnTo>
                    <a:pt x="61" y="63"/>
                  </a:lnTo>
                  <a:lnTo>
                    <a:pt x="56" y="72"/>
                  </a:lnTo>
                  <a:lnTo>
                    <a:pt x="43" y="88"/>
                  </a:lnTo>
                  <a:lnTo>
                    <a:pt x="27" y="104"/>
                  </a:lnTo>
                  <a:lnTo>
                    <a:pt x="20" y="113"/>
                  </a:lnTo>
                  <a:lnTo>
                    <a:pt x="27" y="120"/>
                  </a:lnTo>
                  <a:lnTo>
                    <a:pt x="22" y="133"/>
                  </a:lnTo>
                  <a:lnTo>
                    <a:pt x="15" y="142"/>
                  </a:lnTo>
                  <a:lnTo>
                    <a:pt x="9" y="147"/>
                  </a:lnTo>
                  <a:lnTo>
                    <a:pt x="0" y="161"/>
                  </a:lnTo>
                  <a:lnTo>
                    <a:pt x="0" y="172"/>
                  </a:lnTo>
                  <a:lnTo>
                    <a:pt x="11" y="179"/>
                  </a:lnTo>
                  <a:lnTo>
                    <a:pt x="38" y="179"/>
                  </a:lnTo>
                  <a:lnTo>
                    <a:pt x="54" y="170"/>
                  </a:lnTo>
                  <a:lnTo>
                    <a:pt x="70" y="167"/>
                  </a:lnTo>
                  <a:lnTo>
                    <a:pt x="81" y="179"/>
                  </a:lnTo>
                  <a:lnTo>
                    <a:pt x="93" y="185"/>
                  </a:lnTo>
                  <a:lnTo>
                    <a:pt x="111" y="188"/>
                  </a:lnTo>
                  <a:lnTo>
                    <a:pt x="106" y="206"/>
                  </a:lnTo>
                  <a:lnTo>
                    <a:pt x="111" y="254"/>
                  </a:lnTo>
                  <a:lnTo>
                    <a:pt x="127" y="251"/>
                  </a:lnTo>
                  <a:lnTo>
                    <a:pt x="136" y="251"/>
                  </a:lnTo>
                  <a:lnTo>
                    <a:pt x="138" y="238"/>
                  </a:lnTo>
                  <a:lnTo>
                    <a:pt x="141" y="208"/>
                  </a:lnTo>
                  <a:lnTo>
                    <a:pt x="152" y="195"/>
                  </a:lnTo>
                  <a:lnTo>
                    <a:pt x="152" y="170"/>
                  </a:lnTo>
                  <a:lnTo>
                    <a:pt x="161" y="156"/>
                  </a:lnTo>
                  <a:lnTo>
                    <a:pt x="179" y="147"/>
                  </a:lnTo>
                  <a:lnTo>
                    <a:pt x="213" y="108"/>
                  </a:lnTo>
                  <a:lnTo>
                    <a:pt x="218" y="92"/>
                  </a:lnTo>
                  <a:lnTo>
                    <a:pt x="213" y="65"/>
                  </a:lnTo>
                  <a:lnTo>
                    <a:pt x="236" y="47"/>
                  </a:lnTo>
                  <a:lnTo>
                    <a:pt x="239" y="18"/>
                  </a:lnTo>
                  <a:lnTo>
                    <a:pt x="223" y="4"/>
                  </a:lnTo>
                  <a:lnTo>
                    <a:pt x="213" y="2"/>
                  </a:lnTo>
                  <a:lnTo>
                    <a:pt x="193" y="0"/>
                  </a:lnTo>
                  <a:lnTo>
                    <a:pt x="152" y="0"/>
                  </a:lnTo>
                  <a:lnTo>
                    <a:pt x="141" y="9"/>
                  </a:lnTo>
                  <a:lnTo>
                    <a:pt x="129" y="22"/>
                  </a:lnTo>
                  <a:lnTo>
                    <a:pt x="132" y="34"/>
                  </a:lnTo>
                  <a:lnTo>
                    <a:pt x="147" y="43"/>
                  </a:lnTo>
                  <a:lnTo>
                    <a:pt x="157" y="54"/>
                  </a:lnTo>
                  <a:lnTo>
                    <a:pt x="157" y="72"/>
                  </a:lnTo>
                  <a:lnTo>
                    <a:pt x="141" y="83"/>
                  </a:lnTo>
                  <a:lnTo>
                    <a:pt x="122" y="88"/>
                  </a:lnTo>
                  <a:lnTo>
                    <a:pt x="111" y="90"/>
                  </a:lnTo>
                  <a:lnTo>
                    <a:pt x="104" y="79"/>
                  </a:lnTo>
                  <a:lnTo>
                    <a:pt x="100" y="65"/>
                  </a:lnTo>
                  <a:lnTo>
                    <a:pt x="109" y="52"/>
                  </a:lnTo>
                  <a:lnTo>
                    <a:pt x="106" y="38"/>
                  </a:lnTo>
                  <a:lnTo>
                    <a:pt x="104" y="24"/>
                  </a:lnTo>
                  <a:lnTo>
                    <a:pt x="97" y="6"/>
                  </a:lnTo>
                </a:path>
              </a:pathLst>
            </a:custGeom>
            <a:solidFill>
              <a:srgbClr val="DDDDDD">
                <a:alpha val="0"/>
              </a:srgbClr>
            </a:solidFill>
            <a:ln w="9525" cap="rnd">
              <a:solidFill>
                <a:srgbClr val="091D5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385" name="Freeform 23"/>
            <p:cNvSpPr>
              <a:spLocks/>
            </p:cNvSpPr>
            <p:nvPr/>
          </p:nvSpPr>
          <p:spPr bwMode="auto">
            <a:xfrm>
              <a:off x="1295" y="1739"/>
              <a:ext cx="469" cy="328"/>
            </a:xfrm>
            <a:custGeom>
              <a:avLst/>
              <a:gdLst>
                <a:gd name="T0" fmla="*/ 316 w 340"/>
                <a:gd name="T1" fmla="*/ 148 h 314"/>
                <a:gd name="T2" fmla="*/ 310 w 340"/>
                <a:gd name="T3" fmla="*/ 179 h 314"/>
                <a:gd name="T4" fmla="*/ 250 w 340"/>
                <a:gd name="T5" fmla="*/ 174 h 314"/>
                <a:gd name="T6" fmla="*/ 185 w 340"/>
                <a:gd name="T7" fmla="*/ 215 h 314"/>
                <a:gd name="T8" fmla="*/ 95 w 340"/>
                <a:gd name="T9" fmla="*/ 244 h 314"/>
                <a:gd name="T10" fmla="*/ 34 w 340"/>
                <a:gd name="T11" fmla="*/ 250 h 314"/>
                <a:gd name="T12" fmla="*/ 15 w 340"/>
                <a:gd name="T13" fmla="*/ 260 h 314"/>
                <a:gd name="T14" fmla="*/ 34 w 340"/>
                <a:gd name="T15" fmla="*/ 286 h 314"/>
                <a:gd name="T16" fmla="*/ 11 w 340"/>
                <a:gd name="T17" fmla="*/ 317 h 314"/>
                <a:gd name="T18" fmla="*/ 47 w 340"/>
                <a:gd name="T19" fmla="*/ 317 h 314"/>
                <a:gd name="T20" fmla="*/ 90 w 340"/>
                <a:gd name="T21" fmla="*/ 314 h 314"/>
                <a:gd name="T22" fmla="*/ 70 w 340"/>
                <a:gd name="T23" fmla="*/ 338 h 314"/>
                <a:gd name="T24" fmla="*/ 160 w 340"/>
                <a:gd name="T25" fmla="*/ 346 h 314"/>
                <a:gd name="T26" fmla="*/ 240 w 340"/>
                <a:gd name="T27" fmla="*/ 357 h 314"/>
                <a:gd name="T28" fmla="*/ 316 w 340"/>
                <a:gd name="T29" fmla="*/ 338 h 314"/>
                <a:gd name="T30" fmla="*/ 548 w 340"/>
                <a:gd name="T31" fmla="*/ 346 h 314"/>
                <a:gd name="T32" fmla="*/ 666 w 340"/>
                <a:gd name="T33" fmla="*/ 312 h 314"/>
                <a:gd name="T34" fmla="*/ 732 w 340"/>
                <a:gd name="T35" fmla="*/ 286 h 314"/>
                <a:gd name="T36" fmla="*/ 788 w 340"/>
                <a:gd name="T37" fmla="*/ 250 h 314"/>
                <a:gd name="T38" fmla="*/ 817 w 340"/>
                <a:gd name="T39" fmla="*/ 174 h 314"/>
                <a:gd name="T40" fmla="*/ 848 w 340"/>
                <a:gd name="T41" fmla="*/ 138 h 314"/>
                <a:gd name="T42" fmla="*/ 804 w 340"/>
                <a:gd name="T43" fmla="*/ 98 h 314"/>
                <a:gd name="T44" fmla="*/ 741 w 340"/>
                <a:gd name="T45" fmla="*/ 91 h 314"/>
                <a:gd name="T46" fmla="*/ 704 w 340"/>
                <a:gd name="T47" fmla="*/ 53 h 314"/>
                <a:gd name="T48" fmla="*/ 797 w 340"/>
                <a:gd name="T49" fmla="*/ 0 h 314"/>
                <a:gd name="T50" fmla="*/ 657 w 340"/>
                <a:gd name="T51" fmla="*/ 4 h 314"/>
                <a:gd name="T52" fmla="*/ 590 w 340"/>
                <a:gd name="T53" fmla="*/ 25 h 314"/>
                <a:gd name="T54" fmla="*/ 531 w 340"/>
                <a:gd name="T55" fmla="*/ 28 h 314"/>
                <a:gd name="T56" fmla="*/ 601 w 340"/>
                <a:gd name="T57" fmla="*/ 56 h 314"/>
                <a:gd name="T58" fmla="*/ 465 w 340"/>
                <a:gd name="T59" fmla="*/ 66 h 314"/>
                <a:gd name="T60" fmla="*/ 332 w 340"/>
                <a:gd name="T61" fmla="*/ 42 h 314"/>
                <a:gd name="T62" fmla="*/ 291 w 340"/>
                <a:gd name="T63" fmla="*/ 70 h 314"/>
                <a:gd name="T64" fmla="*/ 291 w 340"/>
                <a:gd name="T65" fmla="*/ 85 h 314"/>
                <a:gd name="T66" fmla="*/ 255 w 340"/>
                <a:gd name="T67" fmla="*/ 114 h 314"/>
                <a:gd name="T68" fmla="*/ 212 w 340"/>
                <a:gd name="T69" fmla="*/ 143 h 314"/>
                <a:gd name="T70" fmla="*/ 262 w 340"/>
                <a:gd name="T71" fmla="*/ 161 h 31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40"/>
                <a:gd name="T109" fmla="*/ 0 h 314"/>
                <a:gd name="T110" fmla="*/ 340 w 340"/>
                <a:gd name="T111" fmla="*/ 314 h 31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40" h="314">
                  <a:moveTo>
                    <a:pt x="125" y="118"/>
                  </a:moveTo>
                  <a:lnTo>
                    <a:pt x="120" y="130"/>
                  </a:lnTo>
                  <a:lnTo>
                    <a:pt x="125" y="146"/>
                  </a:lnTo>
                  <a:lnTo>
                    <a:pt x="118" y="157"/>
                  </a:lnTo>
                  <a:lnTo>
                    <a:pt x="109" y="150"/>
                  </a:lnTo>
                  <a:lnTo>
                    <a:pt x="95" y="153"/>
                  </a:lnTo>
                  <a:lnTo>
                    <a:pt x="95" y="164"/>
                  </a:lnTo>
                  <a:lnTo>
                    <a:pt x="70" y="189"/>
                  </a:lnTo>
                  <a:lnTo>
                    <a:pt x="56" y="194"/>
                  </a:lnTo>
                  <a:lnTo>
                    <a:pt x="36" y="214"/>
                  </a:lnTo>
                  <a:lnTo>
                    <a:pt x="25" y="221"/>
                  </a:lnTo>
                  <a:lnTo>
                    <a:pt x="13" y="219"/>
                  </a:lnTo>
                  <a:lnTo>
                    <a:pt x="11" y="223"/>
                  </a:lnTo>
                  <a:lnTo>
                    <a:pt x="6" y="228"/>
                  </a:lnTo>
                  <a:lnTo>
                    <a:pt x="13" y="235"/>
                  </a:lnTo>
                  <a:lnTo>
                    <a:pt x="13" y="251"/>
                  </a:lnTo>
                  <a:lnTo>
                    <a:pt x="0" y="265"/>
                  </a:lnTo>
                  <a:lnTo>
                    <a:pt x="4" y="278"/>
                  </a:lnTo>
                  <a:lnTo>
                    <a:pt x="18" y="278"/>
                  </a:lnTo>
                  <a:lnTo>
                    <a:pt x="25" y="267"/>
                  </a:lnTo>
                  <a:lnTo>
                    <a:pt x="34" y="276"/>
                  </a:lnTo>
                  <a:lnTo>
                    <a:pt x="22" y="285"/>
                  </a:lnTo>
                  <a:lnTo>
                    <a:pt x="27" y="297"/>
                  </a:lnTo>
                  <a:lnTo>
                    <a:pt x="34" y="299"/>
                  </a:lnTo>
                  <a:lnTo>
                    <a:pt x="61" y="303"/>
                  </a:lnTo>
                  <a:lnTo>
                    <a:pt x="65" y="306"/>
                  </a:lnTo>
                  <a:lnTo>
                    <a:pt x="91" y="313"/>
                  </a:lnTo>
                  <a:lnTo>
                    <a:pt x="100" y="308"/>
                  </a:lnTo>
                  <a:lnTo>
                    <a:pt x="120" y="297"/>
                  </a:lnTo>
                  <a:lnTo>
                    <a:pt x="152" y="303"/>
                  </a:lnTo>
                  <a:lnTo>
                    <a:pt x="209" y="303"/>
                  </a:lnTo>
                  <a:lnTo>
                    <a:pt x="241" y="297"/>
                  </a:lnTo>
                  <a:lnTo>
                    <a:pt x="254" y="274"/>
                  </a:lnTo>
                  <a:lnTo>
                    <a:pt x="273" y="265"/>
                  </a:lnTo>
                  <a:lnTo>
                    <a:pt x="279" y="251"/>
                  </a:lnTo>
                  <a:lnTo>
                    <a:pt x="286" y="233"/>
                  </a:lnTo>
                  <a:lnTo>
                    <a:pt x="300" y="219"/>
                  </a:lnTo>
                  <a:lnTo>
                    <a:pt x="313" y="189"/>
                  </a:lnTo>
                  <a:lnTo>
                    <a:pt x="311" y="153"/>
                  </a:lnTo>
                  <a:lnTo>
                    <a:pt x="339" y="134"/>
                  </a:lnTo>
                  <a:lnTo>
                    <a:pt x="323" y="121"/>
                  </a:lnTo>
                  <a:lnTo>
                    <a:pt x="318" y="95"/>
                  </a:lnTo>
                  <a:lnTo>
                    <a:pt x="307" y="86"/>
                  </a:lnTo>
                  <a:lnTo>
                    <a:pt x="293" y="86"/>
                  </a:lnTo>
                  <a:lnTo>
                    <a:pt x="282" y="79"/>
                  </a:lnTo>
                  <a:lnTo>
                    <a:pt x="259" y="52"/>
                  </a:lnTo>
                  <a:lnTo>
                    <a:pt x="268" y="47"/>
                  </a:lnTo>
                  <a:lnTo>
                    <a:pt x="309" y="11"/>
                  </a:lnTo>
                  <a:lnTo>
                    <a:pt x="304" y="0"/>
                  </a:lnTo>
                  <a:lnTo>
                    <a:pt x="291" y="2"/>
                  </a:lnTo>
                  <a:lnTo>
                    <a:pt x="250" y="4"/>
                  </a:lnTo>
                  <a:lnTo>
                    <a:pt x="236" y="15"/>
                  </a:lnTo>
                  <a:lnTo>
                    <a:pt x="225" y="22"/>
                  </a:lnTo>
                  <a:lnTo>
                    <a:pt x="211" y="20"/>
                  </a:lnTo>
                  <a:lnTo>
                    <a:pt x="202" y="25"/>
                  </a:lnTo>
                  <a:lnTo>
                    <a:pt x="209" y="36"/>
                  </a:lnTo>
                  <a:lnTo>
                    <a:pt x="229" y="50"/>
                  </a:lnTo>
                  <a:lnTo>
                    <a:pt x="213" y="52"/>
                  </a:lnTo>
                  <a:lnTo>
                    <a:pt x="177" y="57"/>
                  </a:lnTo>
                  <a:lnTo>
                    <a:pt x="152" y="47"/>
                  </a:lnTo>
                  <a:lnTo>
                    <a:pt x="127" y="36"/>
                  </a:lnTo>
                  <a:lnTo>
                    <a:pt x="118" y="43"/>
                  </a:lnTo>
                  <a:lnTo>
                    <a:pt x="111" y="61"/>
                  </a:lnTo>
                  <a:lnTo>
                    <a:pt x="113" y="70"/>
                  </a:lnTo>
                  <a:lnTo>
                    <a:pt x="111" y="75"/>
                  </a:lnTo>
                  <a:lnTo>
                    <a:pt x="95" y="82"/>
                  </a:lnTo>
                  <a:lnTo>
                    <a:pt x="97" y="100"/>
                  </a:lnTo>
                  <a:lnTo>
                    <a:pt x="95" y="105"/>
                  </a:lnTo>
                  <a:lnTo>
                    <a:pt x="81" y="125"/>
                  </a:lnTo>
                  <a:lnTo>
                    <a:pt x="93" y="143"/>
                  </a:lnTo>
                  <a:lnTo>
                    <a:pt x="100" y="141"/>
                  </a:lnTo>
                  <a:lnTo>
                    <a:pt x="125" y="118"/>
                  </a:lnTo>
                </a:path>
              </a:pathLst>
            </a:custGeom>
            <a:solidFill>
              <a:srgbClr val="DDDDDD">
                <a:alpha val="0"/>
              </a:srgbClr>
            </a:solidFill>
            <a:ln w="9525" cap="rnd">
              <a:solidFill>
                <a:srgbClr val="091D5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14386" name="Group 24"/>
            <p:cNvGrpSpPr>
              <a:grpSpLocks/>
            </p:cNvGrpSpPr>
            <p:nvPr/>
          </p:nvGrpSpPr>
          <p:grpSpPr bwMode="auto">
            <a:xfrm>
              <a:off x="2877" y="1763"/>
              <a:ext cx="553" cy="322"/>
              <a:chOff x="3001" y="2038"/>
              <a:chExt cx="404" cy="308"/>
            </a:xfrm>
          </p:grpSpPr>
          <p:sp>
            <p:nvSpPr>
              <p:cNvPr id="14441" name="Freeform 25"/>
              <p:cNvSpPr>
                <a:spLocks/>
              </p:cNvSpPr>
              <p:nvPr/>
            </p:nvSpPr>
            <p:spPr bwMode="auto">
              <a:xfrm>
                <a:off x="3001" y="2101"/>
                <a:ext cx="164" cy="202"/>
              </a:xfrm>
              <a:custGeom>
                <a:avLst/>
                <a:gdLst>
                  <a:gd name="T0" fmla="*/ 13 w 164"/>
                  <a:gd name="T1" fmla="*/ 167 h 204"/>
                  <a:gd name="T2" fmla="*/ 22 w 164"/>
                  <a:gd name="T3" fmla="*/ 183 h 204"/>
                  <a:gd name="T4" fmla="*/ 40 w 164"/>
                  <a:gd name="T5" fmla="*/ 183 h 204"/>
                  <a:gd name="T6" fmla="*/ 56 w 164"/>
                  <a:gd name="T7" fmla="*/ 187 h 204"/>
                  <a:gd name="T8" fmla="*/ 67 w 164"/>
                  <a:gd name="T9" fmla="*/ 197 h 204"/>
                  <a:gd name="T10" fmla="*/ 81 w 164"/>
                  <a:gd name="T11" fmla="*/ 197 h 204"/>
                  <a:gd name="T12" fmla="*/ 72 w 164"/>
                  <a:gd name="T13" fmla="*/ 185 h 204"/>
                  <a:gd name="T14" fmla="*/ 79 w 164"/>
                  <a:gd name="T15" fmla="*/ 167 h 204"/>
                  <a:gd name="T16" fmla="*/ 88 w 164"/>
                  <a:gd name="T17" fmla="*/ 151 h 204"/>
                  <a:gd name="T18" fmla="*/ 92 w 164"/>
                  <a:gd name="T19" fmla="*/ 129 h 204"/>
                  <a:gd name="T20" fmla="*/ 110 w 164"/>
                  <a:gd name="T21" fmla="*/ 117 h 204"/>
                  <a:gd name="T22" fmla="*/ 126 w 164"/>
                  <a:gd name="T23" fmla="*/ 108 h 204"/>
                  <a:gd name="T24" fmla="*/ 126 w 164"/>
                  <a:gd name="T25" fmla="*/ 95 h 204"/>
                  <a:gd name="T26" fmla="*/ 126 w 164"/>
                  <a:gd name="T27" fmla="*/ 74 h 204"/>
                  <a:gd name="T28" fmla="*/ 129 w 164"/>
                  <a:gd name="T29" fmla="*/ 65 h 204"/>
                  <a:gd name="T30" fmla="*/ 144 w 164"/>
                  <a:gd name="T31" fmla="*/ 63 h 204"/>
                  <a:gd name="T32" fmla="*/ 149 w 164"/>
                  <a:gd name="T33" fmla="*/ 67 h 204"/>
                  <a:gd name="T34" fmla="*/ 163 w 164"/>
                  <a:gd name="T35" fmla="*/ 54 h 204"/>
                  <a:gd name="T36" fmla="*/ 158 w 164"/>
                  <a:gd name="T37" fmla="*/ 45 h 204"/>
                  <a:gd name="T38" fmla="*/ 149 w 164"/>
                  <a:gd name="T39" fmla="*/ 43 h 204"/>
                  <a:gd name="T40" fmla="*/ 135 w 164"/>
                  <a:gd name="T41" fmla="*/ 43 h 204"/>
                  <a:gd name="T42" fmla="*/ 129 w 164"/>
                  <a:gd name="T43" fmla="*/ 43 h 204"/>
                  <a:gd name="T44" fmla="*/ 126 w 164"/>
                  <a:gd name="T45" fmla="*/ 22 h 204"/>
                  <a:gd name="T46" fmla="*/ 126 w 164"/>
                  <a:gd name="T47" fmla="*/ 4 h 204"/>
                  <a:gd name="T48" fmla="*/ 117 w 164"/>
                  <a:gd name="T49" fmla="*/ 0 h 204"/>
                  <a:gd name="T50" fmla="*/ 113 w 164"/>
                  <a:gd name="T51" fmla="*/ 6 h 204"/>
                  <a:gd name="T52" fmla="*/ 88 w 164"/>
                  <a:gd name="T53" fmla="*/ 2 h 204"/>
                  <a:gd name="T54" fmla="*/ 81 w 164"/>
                  <a:gd name="T55" fmla="*/ 9 h 204"/>
                  <a:gd name="T56" fmla="*/ 88 w 164"/>
                  <a:gd name="T57" fmla="*/ 25 h 204"/>
                  <a:gd name="T58" fmla="*/ 86 w 164"/>
                  <a:gd name="T59" fmla="*/ 43 h 204"/>
                  <a:gd name="T60" fmla="*/ 74 w 164"/>
                  <a:gd name="T61" fmla="*/ 29 h 204"/>
                  <a:gd name="T62" fmla="*/ 70 w 164"/>
                  <a:gd name="T63" fmla="*/ 20 h 204"/>
                  <a:gd name="T64" fmla="*/ 56 w 164"/>
                  <a:gd name="T65" fmla="*/ 22 h 204"/>
                  <a:gd name="T66" fmla="*/ 52 w 164"/>
                  <a:gd name="T67" fmla="*/ 31 h 204"/>
                  <a:gd name="T68" fmla="*/ 47 w 164"/>
                  <a:gd name="T69" fmla="*/ 36 h 204"/>
                  <a:gd name="T70" fmla="*/ 47 w 164"/>
                  <a:gd name="T71" fmla="*/ 50 h 204"/>
                  <a:gd name="T72" fmla="*/ 45 w 164"/>
                  <a:gd name="T73" fmla="*/ 50 h 204"/>
                  <a:gd name="T74" fmla="*/ 31 w 164"/>
                  <a:gd name="T75" fmla="*/ 29 h 204"/>
                  <a:gd name="T76" fmla="*/ 24 w 164"/>
                  <a:gd name="T77" fmla="*/ 22 h 204"/>
                  <a:gd name="T78" fmla="*/ 18 w 164"/>
                  <a:gd name="T79" fmla="*/ 27 h 204"/>
                  <a:gd name="T80" fmla="*/ 20 w 164"/>
                  <a:gd name="T81" fmla="*/ 38 h 204"/>
                  <a:gd name="T82" fmla="*/ 20 w 164"/>
                  <a:gd name="T83" fmla="*/ 45 h 204"/>
                  <a:gd name="T84" fmla="*/ 9 w 164"/>
                  <a:gd name="T85" fmla="*/ 50 h 204"/>
                  <a:gd name="T86" fmla="*/ 9 w 164"/>
                  <a:gd name="T87" fmla="*/ 60 h 204"/>
                  <a:gd name="T88" fmla="*/ 18 w 164"/>
                  <a:gd name="T89" fmla="*/ 74 h 204"/>
                  <a:gd name="T90" fmla="*/ 18 w 164"/>
                  <a:gd name="T91" fmla="*/ 85 h 204"/>
                  <a:gd name="T92" fmla="*/ 13 w 164"/>
                  <a:gd name="T93" fmla="*/ 95 h 204"/>
                  <a:gd name="T94" fmla="*/ 0 w 164"/>
                  <a:gd name="T95" fmla="*/ 106 h 204"/>
                  <a:gd name="T96" fmla="*/ 2 w 164"/>
                  <a:gd name="T97" fmla="*/ 117 h 204"/>
                  <a:gd name="T98" fmla="*/ 15 w 164"/>
                  <a:gd name="T99" fmla="*/ 127 h 204"/>
                  <a:gd name="T100" fmla="*/ 20 w 164"/>
                  <a:gd name="T101" fmla="*/ 136 h 204"/>
                  <a:gd name="T102" fmla="*/ 18 w 164"/>
                  <a:gd name="T103" fmla="*/ 155 h 204"/>
                  <a:gd name="T104" fmla="*/ 13 w 164"/>
                  <a:gd name="T105" fmla="*/ 167 h 20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64"/>
                  <a:gd name="T160" fmla="*/ 0 h 204"/>
                  <a:gd name="T161" fmla="*/ 164 w 164"/>
                  <a:gd name="T162" fmla="*/ 204 h 204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64" h="204">
                    <a:moveTo>
                      <a:pt x="13" y="173"/>
                    </a:moveTo>
                    <a:lnTo>
                      <a:pt x="22" y="189"/>
                    </a:lnTo>
                    <a:lnTo>
                      <a:pt x="40" y="189"/>
                    </a:lnTo>
                    <a:lnTo>
                      <a:pt x="56" y="193"/>
                    </a:lnTo>
                    <a:lnTo>
                      <a:pt x="67" y="203"/>
                    </a:lnTo>
                    <a:lnTo>
                      <a:pt x="81" y="203"/>
                    </a:lnTo>
                    <a:lnTo>
                      <a:pt x="72" y="191"/>
                    </a:lnTo>
                    <a:lnTo>
                      <a:pt x="79" y="173"/>
                    </a:lnTo>
                    <a:lnTo>
                      <a:pt x="88" y="155"/>
                    </a:lnTo>
                    <a:lnTo>
                      <a:pt x="92" y="132"/>
                    </a:lnTo>
                    <a:lnTo>
                      <a:pt x="110" y="120"/>
                    </a:lnTo>
                    <a:lnTo>
                      <a:pt x="126" y="111"/>
                    </a:lnTo>
                    <a:lnTo>
                      <a:pt x="126" y="98"/>
                    </a:lnTo>
                    <a:lnTo>
                      <a:pt x="126" y="77"/>
                    </a:lnTo>
                    <a:lnTo>
                      <a:pt x="129" y="68"/>
                    </a:lnTo>
                    <a:lnTo>
                      <a:pt x="144" y="66"/>
                    </a:lnTo>
                    <a:lnTo>
                      <a:pt x="149" y="70"/>
                    </a:lnTo>
                    <a:lnTo>
                      <a:pt x="163" y="57"/>
                    </a:lnTo>
                    <a:lnTo>
                      <a:pt x="158" y="45"/>
                    </a:lnTo>
                    <a:lnTo>
                      <a:pt x="149" y="43"/>
                    </a:lnTo>
                    <a:lnTo>
                      <a:pt x="135" y="43"/>
                    </a:lnTo>
                    <a:lnTo>
                      <a:pt x="129" y="43"/>
                    </a:lnTo>
                    <a:lnTo>
                      <a:pt x="126" y="22"/>
                    </a:lnTo>
                    <a:lnTo>
                      <a:pt x="126" y="4"/>
                    </a:lnTo>
                    <a:lnTo>
                      <a:pt x="117" y="0"/>
                    </a:lnTo>
                    <a:lnTo>
                      <a:pt x="113" y="6"/>
                    </a:lnTo>
                    <a:lnTo>
                      <a:pt x="88" y="2"/>
                    </a:lnTo>
                    <a:lnTo>
                      <a:pt x="81" y="9"/>
                    </a:lnTo>
                    <a:lnTo>
                      <a:pt x="88" y="25"/>
                    </a:lnTo>
                    <a:lnTo>
                      <a:pt x="86" y="43"/>
                    </a:lnTo>
                    <a:lnTo>
                      <a:pt x="74" y="29"/>
                    </a:lnTo>
                    <a:lnTo>
                      <a:pt x="70" y="20"/>
                    </a:lnTo>
                    <a:lnTo>
                      <a:pt x="56" y="22"/>
                    </a:lnTo>
                    <a:lnTo>
                      <a:pt x="52" y="31"/>
                    </a:lnTo>
                    <a:lnTo>
                      <a:pt x="47" y="36"/>
                    </a:lnTo>
                    <a:lnTo>
                      <a:pt x="47" y="50"/>
                    </a:lnTo>
                    <a:lnTo>
                      <a:pt x="45" y="50"/>
                    </a:lnTo>
                    <a:lnTo>
                      <a:pt x="31" y="29"/>
                    </a:lnTo>
                    <a:lnTo>
                      <a:pt x="24" y="22"/>
                    </a:lnTo>
                    <a:lnTo>
                      <a:pt x="18" y="27"/>
                    </a:lnTo>
                    <a:lnTo>
                      <a:pt x="20" y="38"/>
                    </a:lnTo>
                    <a:lnTo>
                      <a:pt x="20" y="45"/>
                    </a:lnTo>
                    <a:lnTo>
                      <a:pt x="9" y="50"/>
                    </a:lnTo>
                    <a:lnTo>
                      <a:pt x="9" y="63"/>
                    </a:lnTo>
                    <a:lnTo>
                      <a:pt x="18" y="77"/>
                    </a:lnTo>
                    <a:lnTo>
                      <a:pt x="18" y="88"/>
                    </a:lnTo>
                    <a:lnTo>
                      <a:pt x="13" y="98"/>
                    </a:lnTo>
                    <a:lnTo>
                      <a:pt x="0" y="109"/>
                    </a:lnTo>
                    <a:lnTo>
                      <a:pt x="2" y="120"/>
                    </a:lnTo>
                    <a:lnTo>
                      <a:pt x="15" y="130"/>
                    </a:lnTo>
                    <a:lnTo>
                      <a:pt x="20" y="139"/>
                    </a:lnTo>
                    <a:lnTo>
                      <a:pt x="18" y="161"/>
                    </a:lnTo>
                    <a:lnTo>
                      <a:pt x="13" y="173"/>
                    </a:lnTo>
                  </a:path>
                </a:pathLst>
              </a:custGeom>
              <a:solidFill>
                <a:srgbClr val="DDDDDD">
                  <a:alpha val="0"/>
                </a:srgbClr>
              </a:solidFill>
              <a:ln w="9525" cap="rnd">
                <a:solidFill>
                  <a:srgbClr val="091D5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442" name="Freeform 26"/>
              <p:cNvSpPr>
                <a:spLocks/>
              </p:cNvSpPr>
              <p:nvPr/>
            </p:nvSpPr>
            <p:spPr bwMode="auto">
              <a:xfrm>
                <a:off x="3035" y="2038"/>
                <a:ext cx="124" cy="78"/>
              </a:xfrm>
              <a:custGeom>
                <a:avLst/>
                <a:gdLst>
                  <a:gd name="T0" fmla="*/ 0 w 124"/>
                  <a:gd name="T1" fmla="*/ 74 h 78"/>
                  <a:gd name="T2" fmla="*/ 11 w 124"/>
                  <a:gd name="T3" fmla="*/ 77 h 78"/>
                  <a:gd name="T4" fmla="*/ 22 w 124"/>
                  <a:gd name="T5" fmla="*/ 67 h 78"/>
                  <a:gd name="T6" fmla="*/ 34 w 124"/>
                  <a:gd name="T7" fmla="*/ 52 h 78"/>
                  <a:gd name="T8" fmla="*/ 68 w 124"/>
                  <a:gd name="T9" fmla="*/ 52 h 78"/>
                  <a:gd name="T10" fmla="*/ 97 w 124"/>
                  <a:gd name="T11" fmla="*/ 47 h 78"/>
                  <a:gd name="T12" fmla="*/ 113 w 124"/>
                  <a:gd name="T13" fmla="*/ 33 h 78"/>
                  <a:gd name="T14" fmla="*/ 120 w 124"/>
                  <a:gd name="T15" fmla="*/ 18 h 78"/>
                  <a:gd name="T16" fmla="*/ 123 w 124"/>
                  <a:gd name="T17" fmla="*/ 0 h 78"/>
                  <a:gd name="T18" fmla="*/ 100 w 124"/>
                  <a:gd name="T19" fmla="*/ 11 h 78"/>
                  <a:gd name="T20" fmla="*/ 59 w 124"/>
                  <a:gd name="T21" fmla="*/ 29 h 78"/>
                  <a:gd name="T22" fmla="*/ 47 w 124"/>
                  <a:gd name="T23" fmla="*/ 31 h 78"/>
                  <a:gd name="T24" fmla="*/ 34 w 124"/>
                  <a:gd name="T25" fmla="*/ 40 h 78"/>
                  <a:gd name="T26" fmla="*/ 11 w 124"/>
                  <a:gd name="T27" fmla="*/ 45 h 78"/>
                  <a:gd name="T28" fmla="*/ 0 w 124"/>
                  <a:gd name="T29" fmla="*/ 49 h 78"/>
                  <a:gd name="T30" fmla="*/ 0 w 124"/>
                  <a:gd name="T31" fmla="*/ 74 h 7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24"/>
                  <a:gd name="T49" fmla="*/ 0 h 78"/>
                  <a:gd name="T50" fmla="*/ 124 w 124"/>
                  <a:gd name="T51" fmla="*/ 78 h 7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24" h="78">
                    <a:moveTo>
                      <a:pt x="0" y="74"/>
                    </a:moveTo>
                    <a:lnTo>
                      <a:pt x="11" y="77"/>
                    </a:lnTo>
                    <a:lnTo>
                      <a:pt x="22" y="67"/>
                    </a:lnTo>
                    <a:lnTo>
                      <a:pt x="34" y="52"/>
                    </a:lnTo>
                    <a:lnTo>
                      <a:pt x="68" y="52"/>
                    </a:lnTo>
                    <a:lnTo>
                      <a:pt x="97" y="47"/>
                    </a:lnTo>
                    <a:lnTo>
                      <a:pt x="113" y="33"/>
                    </a:lnTo>
                    <a:lnTo>
                      <a:pt x="120" y="18"/>
                    </a:lnTo>
                    <a:lnTo>
                      <a:pt x="123" y="0"/>
                    </a:lnTo>
                    <a:lnTo>
                      <a:pt x="100" y="11"/>
                    </a:lnTo>
                    <a:lnTo>
                      <a:pt x="59" y="29"/>
                    </a:lnTo>
                    <a:lnTo>
                      <a:pt x="47" y="31"/>
                    </a:lnTo>
                    <a:lnTo>
                      <a:pt x="34" y="40"/>
                    </a:lnTo>
                    <a:lnTo>
                      <a:pt x="11" y="45"/>
                    </a:lnTo>
                    <a:lnTo>
                      <a:pt x="0" y="49"/>
                    </a:lnTo>
                    <a:lnTo>
                      <a:pt x="0" y="74"/>
                    </a:lnTo>
                  </a:path>
                </a:pathLst>
              </a:custGeom>
              <a:solidFill>
                <a:srgbClr val="DDDDDD">
                  <a:alpha val="0"/>
                </a:srgbClr>
              </a:solidFill>
              <a:ln w="9525" cap="rnd">
                <a:solidFill>
                  <a:srgbClr val="091D5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443" name="Freeform 27"/>
              <p:cNvSpPr>
                <a:spLocks/>
              </p:cNvSpPr>
              <p:nvPr/>
            </p:nvSpPr>
            <p:spPr bwMode="auto">
              <a:xfrm>
                <a:off x="3098" y="2229"/>
                <a:ext cx="54" cy="62"/>
              </a:xfrm>
              <a:custGeom>
                <a:avLst/>
                <a:gdLst>
                  <a:gd name="T0" fmla="*/ 16 w 54"/>
                  <a:gd name="T1" fmla="*/ 0 h 64"/>
                  <a:gd name="T2" fmla="*/ 50 w 54"/>
                  <a:gd name="T3" fmla="*/ 19 h 64"/>
                  <a:gd name="T4" fmla="*/ 53 w 54"/>
                  <a:gd name="T5" fmla="*/ 28 h 64"/>
                  <a:gd name="T6" fmla="*/ 41 w 54"/>
                  <a:gd name="T7" fmla="*/ 42 h 64"/>
                  <a:gd name="T8" fmla="*/ 29 w 54"/>
                  <a:gd name="T9" fmla="*/ 48 h 64"/>
                  <a:gd name="T10" fmla="*/ 32 w 54"/>
                  <a:gd name="T11" fmla="*/ 57 h 64"/>
                  <a:gd name="T12" fmla="*/ 16 w 54"/>
                  <a:gd name="T13" fmla="*/ 54 h 64"/>
                  <a:gd name="T14" fmla="*/ 2 w 54"/>
                  <a:gd name="T15" fmla="*/ 42 h 64"/>
                  <a:gd name="T16" fmla="*/ 0 w 54"/>
                  <a:gd name="T17" fmla="*/ 28 h 64"/>
                  <a:gd name="T18" fmla="*/ 6 w 54"/>
                  <a:gd name="T19" fmla="*/ 16 h 64"/>
                  <a:gd name="T20" fmla="*/ 16 w 54"/>
                  <a:gd name="T21" fmla="*/ 0 h 6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4"/>
                  <a:gd name="T34" fmla="*/ 0 h 64"/>
                  <a:gd name="T35" fmla="*/ 54 w 54"/>
                  <a:gd name="T36" fmla="*/ 64 h 6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4" h="64">
                    <a:moveTo>
                      <a:pt x="16" y="0"/>
                    </a:moveTo>
                    <a:lnTo>
                      <a:pt x="50" y="22"/>
                    </a:lnTo>
                    <a:lnTo>
                      <a:pt x="53" y="31"/>
                    </a:lnTo>
                    <a:lnTo>
                      <a:pt x="41" y="45"/>
                    </a:lnTo>
                    <a:lnTo>
                      <a:pt x="29" y="54"/>
                    </a:lnTo>
                    <a:lnTo>
                      <a:pt x="32" y="63"/>
                    </a:lnTo>
                    <a:lnTo>
                      <a:pt x="16" y="60"/>
                    </a:lnTo>
                    <a:lnTo>
                      <a:pt x="2" y="45"/>
                    </a:lnTo>
                    <a:lnTo>
                      <a:pt x="0" y="31"/>
                    </a:lnTo>
                    <a:lnTo>
                      <a:pt x="6" y="18"/>
                    </a:lnTo>
                    <a:lnTo>
                      <a:pt x="16" y="0"/>
                    </a:lnTo>
                  </a:path>
                </a:pathLst>
              </a:custGeom>
              <a:solidFill>
                <a:srgbClr val="DDDDDD">
                  <a:alpha val="0"/>
                </a:srgbClr>
              </a:solidFill>
              <a:ln w="9525" cap="rnd">
                <a:solidFill>
                  <a:srgbClr val="091D5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" name="Freeform 28"/>
              <p:cNvSpPr>
                <a:spLocks/>
              </p:cNvSpPr>
              <p:nvPr/>
            </p:nvSpPr>
            <p:spPr bwMode="auto">
              <a:xfrm>
                <a:off x="3164" y="2208"/>
                <a:ext cx="78" cy="93"/>
              </a:xfrm>
              <a:custGeom>
                <a:avLst/>
                <a:gdLst>
                  <a:gd name="T0" fmla="*/ 72 w 78"/>
                  <a:gd name="T1" fmla="*/ 0 h 95"/>
                  <a:gd name="T2" fmla="*/ 77 w 78"/>
                  <a:gd name="T3" fmla="*/ 4 h 95"/>
                  <a:gd name="T4" fmla="*/ 72 w 78"/>
                  <a:gd name="T5" fmla="*/ 9 h 95"/>
                  <a:gd name="T6" fmla="*/ 77 w 78"/>
                  <a:gd name="T7" fmla="*/ 18 h 95"/>
                  <a:gd name="T8" fmla="*/ 70 w 78"/>
                  <a:gd name="T9" fmla="*/ 29 h 95"/>
                  <a:gd name="T10" fmla="*/ 61 w 78"/>
                  <a:gd name="T11" fmla="*/ 38 h 95"/>
                  <a:gd name="T12" fmla="*/ 63 w 78"/>
                  <a:gd name="T13" fmla="*/ 49 h 95"/>
                  <a:gd name="T14" fmla="*/ 61 w 78"/>
                  <a:gd name="T15" fmla="*/ 58 h 95"/>
                  <a:gd name="T16" fmla="*/ 63 w 78"/>
                  <a:gd name="T17" fmla="*/ 68 h 95"/>
                  <a:gd name="T18" fmla="*/ 49 w 78"/>
                  <a:gd name="T19" fmla="*/ 88 h 95"/>
                  <a:gd name="T20" fmla="*/ 18 w 78"/>
                  <a:gd name="T21" fmla="*/ 68 h 95"/>
                  <a:gd name="T22" fmla="*/ 0 w 78"/>
                  <a:gd name="T23" fmla="*/ 56 h 95"/>
                  <a:gd name="T24" fmla="*/ 9 w 78"/>
                  <a:gd name="T25" fmla="*/ 49 h 95"/>
                  <a:gd name="T26" fmla="*/ 9 w 78"/>
                  <a:gd name="T27" fmla="*/ 33 h 95"/>
                  <a:gd name="T28" fmla="*/ 29 w 78"/>
                  <a:gd name="T29" fmla="*/ 22 h 95"/>
                  <a:gd name="T30" fmla="*/ 40 w 78"/>
                  <a:gd name="T31" fmla="*/ 24 h 95"/>
                  <a:gd name="T32" fmla="*/ 49 w 78"/>
                  <a:gd name="T33" fmla="*/ 22 h 95"/>
                  <a:gd name="T34" fmla="*/ 65 w 78"/>
                  <a:gd name="T35" fmla="*/ 11 h 95"/>
                  <a:gd name="T36" fmla="*/ 72 w 78"/>
                  <a:gd name="T37" fmla="*/ 0 h 9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8"/>
                  <a:gd name="T58" fmla="*/ 0 h 95"/>
                  <a:gd name="T59" fmla="*/ 78 w 78"/>
                  <a:gd name="T60" fmla="*/ 95 h 95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8" h="95">
                    <a:moveTo>
                      <a:pt x="72" y="0"/>
                    </a:moveTo>
                    <a:lnTo>
                      <a:pt x="77" y="4"/>
                    </a:lnTo>
                    <a:lnTo>
                      <a:pt x="72" y="9"/>
                    </a:lnTo>
                    <a:lnTo>
                      <a:pt x="77" y="18"/>
                    </a:lnTo>
                    <a:lnTo>
                      <a:pt x="70" y="32"/>
                    </a:lnTo>
                    <a:lnTo>
                      <a:pt x="61" y="41"/>
                    </a:lnTo>
                    <a:lnTo>
                      <a:pt x="63" y="52"/>
                    </a:lnTo>
                    <a:lnTo>
                      <a:pt x="61" y="61"/>
                    </a:lnTo>
                    <a:lnTo>
                      <a:pt x="63" y="71"/>
                    </a:lnTo>
                    <a:lnTo>
                      <a:pt x="49" y="94"/>
                    </a:lnTo>
                    <a:lnTo>
                      <a:pt x="18" y="71"/>
                    </a:lnTo>
                    <a:lnTo>
                      <a:pt x="0" y="59"/>
                    </a:lnTo>
                    <a:lnTo>
                      <a:pt x="9" y="52"/>
                    </a:lnTo>
                    <a:lnTo>
                      <a:pt x="9" y="36"/>
                    </a:lnTo>
                    <a:lnTo>
                      <a:pt x="29" y="22"/>
                    </a:lnTo>
                    <a:lnTo>
                      <a:pt x="40" y="27"/>
                    </a:lnTo>
                    <a:lnTo>
                      <a:pt x="49" y="22"/>
                    </a:lnTo>
                    <a:lnTo>
                      <a:pt x="65" y="11"/>
                    </a:lnTo>
                    <a:lnTo>
                      <a:pt x="72" y="0"/>
                    </a:lnTo>
                  </a:path>
                </a:pathLst>
              </a:custGeom>
              <a:solidFill>
                <a:srgbClr val="DDDDDD">
                  <a:alpha val="0"/>
                </a:srgbClr>
              </a:solidFill>
              <a:ln w="9525" cap="rnd">
                <a:solidFill>
                  <a:srgbClr val="091D5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" name="Freeform 29"/>
              <p:cNvSpPr>
                <a:spLocks/>
              </p:cNvSpPr>
              <p:nvPr/>
            </p:nvSpPr>
            <p:spPr bwMode="auto">
              <a:xfrm>
                <a:off x="3154" y="2303"/>
                <a:ext cx="36" cy="43"/>
              </a:xfrm>
              <a:custGeom>
                <a:avLst/>
                <a:gdLst>
                  <a:gd name="T0" fmla="*/ 0 w 38"/>
                  <a:gd name="T1" fmla="*/ 0 h 43"/>
                  <a:gd name="T2" fmla="*/ 23 w 38"/>
                  <a:gd name="T3" fmla="*/ 7 h 43"/>
                  <a:gd name="T4" fmla="*/ 28 w 38"/>
                  <a:gd name="T5" fmla="*/ 18 h 43"/>
                  <a:gd name="T6" fmla="*/ 31 w 38"/>
                  <a:gd name="T7" fmla="*/ 32 h 43"/>
                  <a:gd name="T8" fmla="*/ 23 w 38"/>
                  <a:gd name="T9" fmla="*/ 42 h 43"/>
                  <a:gd name="T10" fmla="*/ 7 w 38"/>
                  <a:gd name="T11" fmla="*/ 35 h 43"/>
                  <a:gd name="T12" fmla="*/ 2 w 38"/>
                  <a:gd name="T13" fmla="*/ 23 h 43"/>
                  <a:gd name="T14" fmla="*/ 0 w 38"/>
                  <a:gd name="T15" fmla="*/ 0 h 4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8"/>
                  <a:gd name="T25" fmla="*/ 0 h 43"/>
                  <a:gd name="T26" fmla="*/ 38 w 38"/>
                  <a:gd name="T27" fmla="*/ 43 h 4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8" h="43">
                    <a:moveTo>
                      <a:pt x="0" y="0"/>
                    </a:moveTo>
                    <a:lnTo>
                      <a:pt x="26" y="7"/>
                    </a:lnTo>
                    <a:lnTo>
                      <a:pt x="34" y="18"/>
                    </a:lnTo>
                    <a:lnTo>
                      <a:pt x="37" y="32"/>
                    </a:lnTo>
                    <a:lnTo>
                      <a:pt x="26" y="42"/>
                    </a:lnTo>
                    <a:lnTo>
                      <a:pt x="7" y="35"/>
                    </a:lnTo>
                    <a:lnTo>
                      <a:pt x="2" y="23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DDDDDD">
                  <a:alpha val="0"/>
                </a:srgbClr>
              </a:solidFill>
              <a:ln w="9525" cap="rnd">
                <a:solidFill>
                  <a:srgbClr val="091D5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446" name="Freeform 30"/>
              <p:cNvSpPr>
                <a:spLocks/>
              </p:cNvSpPr>
              <p:nvPr/>
            </p:nvSpPr>
            <p:spPr bwMode="auto">
              <a:xfrm>
                <a:off x="3369" y="2295"/>
                <a:ext cx="36" cy="36"/>
              </a:xfrm>
              <a:custGeom>
                <a:avLst/>
                <a:gdLst>
                  <a:gd name="T0" fmla="*/ 13 w 36"/>
                  <a:gd name="T1" fmla="*/ 0 h 36"/>
                  <a:gd name="T2" fmla="*/ 0 w 36"/>
                  <a:gd name="T3" fmla="*/ 7 h 36"/>
                  <a:gd name="T4" fmla="*/ 0 w 36"/>
                  <a:gd name="T5" fmla="*/ 25 h 36"/>
                  <a:gd name="T6" fmla="*/ 26 w 36"/>
                  <a:gd name="T7" fmla="*/ 35 h 36"/>
                  <a:gd name="T8" fmla="*/ 35 w 36"/>
                  <a:gd name="T9" fmla="*/ 20 h 36"/>
                  <a:gd name="T10" fmla="*/ 13 w 36"/>
                  <a:gd name="T11" fmla="*/ 0 h 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36"/>
                  <a:gd name="T20" fmla="*/ 36 w 36"/>
                  <a:gd name="T21" fmla="*/ 36 h 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36">
                    <a:moveTo>
                      <a:pt x="13" y="0"/>
                    </a:moveTo>
                    <a:lnTo>
                      <a:pt x="0" y="7"/>
                    </a:lnTo>
                    <a:lnTo>
                      <a:pt x="0" y="25"/>
                    </a:lnTo>
                    <a:lnTo>
                      <a:pt x="26" y="35"/>
                    </a:lnTo>
                    <a:lnTo>
                      <a:pt x="35" y="20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DDDDDD">
                  <a:alpha val="0"/>
                </a:srgbClr>
              </a:solidFill>
              <a:ln w="9525" cap="rnd">
                <a:solidFill>
                  <a:srgbClr val="091D5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4387" name="Freeform 31"/>
            <p:cNvSpPr>
              <a:spLocks/>
            </p:cNvSpPr>
            <p:nvPr/>
          </p:nvSpPr>
          <p:spPr bwMode="auto">
            <a:xfrm>
              <a:off x="3251" y="2096"/>
              <a:ext cx="49" cy="42"/>
            </a:xfrm>
            <a:custGeom>
              <a:avLst/>
              <a:gdLst>
                <a:gd name="T0" fmla="*/ 5 w 36"/>
                <a:gd name="T1" fmla="*/ 0 h 39"/>
                <a:gd name="T2" fmla="*/ 0 w 36"/>
                <a:gd name="T3" fmla="*/ 6 h 39"/>
                <a:gd name="T4" fmla="*/ 5 w 36"/>
                <a:gd name="T5" fmla="*/ 33 h 39"/>
                <a:gd name="T6" fmla="*/ 50 w 36"/>
                <a:gd name="T7" fmla="*/ 47 h 39"/>
                <a:gd name="T8" fmla="*/ 88 w 36"/>
                <a:gd name="T9" fmla="*/ 30 h 39"/>
                <a:gd name="T10" fmla="*/ 5 w 36"/>
                <a:gd name="T11" fmla="*/ 0 h 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6"/>
                <a:gd name="T19" fmla="*/ 0 h 39"/>
                <a:gd name="T20" fmla="*/ 36 w 36"/>
                <a:gd name="T21" fmla="*/ 39 h 3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6" h="39">
                  <a:moveTo>
                    <a:pt x="2" y="0"/>
                  </a:moveTo>
                  <a:lnTo>
                    <a:pt x="0" y="6"/>
                  </a:lnTo>
                  <a:lnTo>
                    <a:pt x="2" y="27"/>
                  </a:lnTo>
                  <a:lnTo>
                    <a:pt x="20" y="38"/>
                  </a:lnTo>
                  <a:lnTo>
                    <a:pt x="35" y="24"/>
                  </a:lnTo>
                  <a:lnTo>
                    <a:pt x="2" y="0"/>
                  </a:lnTo>
                </a:path>
              </a:pathLst>
            </a:custGeom>
            <a:solidFill>
              <a:srgbClr val="DDDDDD">
                <a:alpha val="0"/>
              </a:srgbClr>
            </a:solidFill>
            <a:ln w="9525" cap="rnd">
              <a:solidFill>
                <a:srgbClr val="091D5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388" name="Freeform 32"/>
            <p:cNvSpPr>
              <a:spLocks/>
            </p:cNvSpPr>
            <p:nvPr/>
          </p:nvSpPr>
          <p:spPr bwMode="auto">
            <a:xfrm>
              <a:off x="2585" y="2020"/>
              <a:ext cx="784" cy="805"/>
            </a:xfrm>
            <a:custGeom>
              <a:avLst/>
              <a:gdLst>
                <a:gd name="T0" fmla="*/ 573 w 573"/>
                <a:gd name="T1" fmla="*/ 21 h 770"/>
                <a:gd name="T2" fmla="*/ 591 w 573"/>
                <a:gd name="T3" fmla="*/ 62 h 770"/>
                <a:gd name="T4" fmla="*/ 579 w 573"/>
                <a:gd name="T5" fmla="*/ 93 h 770"/>
                <a:gd name="T6" fmla="*/ 661 w 573"/>
                <a:gd name="T7" fmla="*/ 137 h 770"/>
                <a:gd name="T8" fmla="*/ 540 w 573"/>
                <a:gd name="T9" fmla="*/ 121 h 770"/>
                <a:gd name="T10" fmla="*/ 453 w 573"/>
                <a:gd name="T11" fmla="*/ 155 h 770"/>
                <a:gd name="T12" fmla="*/ 390 w 573"/>
                <a:gd name="T13" fmla="*/ 127 h 770"/>
                <a:gd name="T14" fmla="*/ 271 w 573"/>
                <a:gd name="T15" fmla="*/ 155 h 770"/>
                <a:gd name="T16" fmla="*/ 294 w 573"/>
                <a:gd name="T17" fmla="*/ 200 h 770"/>
                <a:gd name="T18" fmla="*/ 230 w 573"/>
                <a:gd name="T19" fmla="*/ 225 h 770"/>
                <a:gd name="T20" fmla="*/ 244 w 573"/>
                <a:gd name="T21" fmla="*/ 268 h 770"/>
                <a:gd name="T22" fmla="*/ 161 w 573"/>
                <a:gd name="T23" fmla="*/ 312 h 770"/>
                <a:gd name="T24" fmla="*/ 78 w 573"/>
                <a:gd name="T25" fmla="*/ 347 h 770"/>
                <a:gd name="T26" fmla="*/ 56 w 573"/>
                <a:gd name="T27" fmla="*/ 418 h 770"/>
                <a:gd name="T28" fmla="*/ 47 w 573"/>
                <a:gd name="T29" fmla="*/ 450 h 770"/>
                <a:gd name="T30" fmla="*/ 5 w 573"/>
                <a:gd name="T31" fmla="*/ 511 h 770"/>
                <a:gd name="T32" fmla="*/ 56 w 573"/>
                <a:gd name="T33" fmla="*/ 544 h 770"/>
                <a:gd name="T34" fmla="*/ 0 w 573"/>
                <a:gd name="T35" fmla="*/ 581 h 770"/>
                <a:gd name="T36" fmla="*/ 78 w 573"/>
                <a:gd name="T37" fmla="*/ 626 h 770"/>
                <a:gd name="T38" fmla="*/ 230 w 573"/>
                <a:gd name="T39" fmla="*/ 634 h 770"/>
                <a:gd name="T40" fmla="*/ 253 w 573"/>
                <a:gd name="T41" fmla="*/ 665 h 770"/>
                <a:gd name="T42" fmla="*/ 185 w 573"/>
                <a:gd name="T43" fmla="*/ 710 h 770"/>
                <a:gd name="T44" fmla="*/ 126 w 573"/>
                <a:gd name="T45" fmla="*/ 779 h 770"/>
                <a:gd name="T46" fmla="*/ 208 w 573"/>
                <a:gd name="T47" fmla="*/ 821 h 770"/>
                <a:gd name="T48" fmla="*/ 285 w 573"/>
                <a:gd name="T49" fmla="*/ 806 h 770"/>
                <a:gd name="T50" fmla="*/ 354 w 573"/>
                <a:gd name="T51" fmla="*/ 819 h 770"/>
                <a:gd name="T52" fmla="*/ 423 w 573"/>
                <a:gd name="T53" fmla="*/ 847 h 770"/>
                <a:gd name="T54" fmla="*/ 564 w 573"/>
                <a:gd name="T55" fmla="*/ 855 h 770"/>
                <a:gd name="T56" fmla="*/ 655 w 573"/>
                <a:gd name="T57" fmla="*/ 863 h 770"/>
                <a:gd name="T58" fmla="*/ 788 w 573"/>
                <a:gd name="T59" fmla="*/ 863 h 770"/>
                <a:gd name="T60" fmla="*/ 884 w 573"/>
                <a:gd name="T61" fmla="*/ 857 h 770"/>
                <a:gd name="T62" fmla="*/ 976 w 573"/>
                <a:gd name="T63" fmla="*/ 857 h 770"/>
                <a:gd name="T64" fmla="*/ 1092 w 573"/>
                <a:gd name="T65" fmla="*/ 871 h 770"/>
                <a:gd name="T66" fmla="*/ 1069 w 573"/>
                <a:gd name="T67" fmla="*/ 832 h 770"/>
                <a:gd name="T68" fmla="*/ 1237 w 573"/>
                <a:gd name="T69" fmla="*/ 761 h 770"/>
                <a:gd name="T70" fmla="*/ 1149 w 573"/>
                <a:gd name="T71" fmla="*/ 728 h 770"/>
                <a:gd name="T72" fmla="*/ 995 w 573"/>
                <a:gd name="T73" fmla="*/ 654 h 770"/>
                <a:gd name="T74" fmla="*/ 952 w 573"/>
                <a:gd name="T75" fmla="*/ 590 h 770"/>
                <a:gd name="T76" fmla="*/ 1003 w 573"/>
                <a:gd name="T77" fmla="*/ 574 h 770"/>
                <a:gd name="T78" fmla="*/ 1323 w 573"/>
                <a:gd name="T79" fmla="*/ 511 h 770"/>
                <a:gd name="T80" fmla="*/ 1439 w 573"/>
                <a:gd name="T81" fmla="*/ 508 h 770"/>
                <a:gd name="T82" fmla="*/ 1465 w 573"/>
                <a:gd name="T83" fmla="*/ 465 h 770"/>
                <a:gd name="T84" fmla="*/ 1434 w 573"/>
                <a:gd name="T85" fmla="*/ 384 h 770"/>
                <a:gd name="T86" fmla="*/ 1407 w 573"/>
                <a:gd name="T87" fmla="*/ 327 h 770"/>
                <a:gd name="T88" fmla="*/ 1371 w 573"/>
                <a:gd name="T89" fmla="*/ 266 h 770"/>
                <a:gd name="T90" fmla="*/ 1312 w 573"/>
                <a:gd name="T91" fmla="*/ 166 h 770"/>
                <a:gd name="T92" fmla="*/ 1185 w 573"/>
                <a:gd name="T93" fmla="*/ 109 h 770"/>
                <a:gd name="T94" fmla="*/ 1086 w 573"/>
                <a:gd name="T95" fmla="*/ 106 h 770"/>
                <a:gd name="T96" fmla="*/ 911 w 573"/>
                <a:gd name="T97" fmla="*/ 135 h 770"/>
                <a:gd name="T98" fmla="*/ 899 w 573"/>
                <a:gd name="T99" fmla="*/ 111 h 770"/>
                <a:gd name="T100" fmla="*/ 813 w 573"/>
                <a:gd name="T101" fmla="*/ 74 h 770"/>
                <a:gd name="T102" fmla="*/ 743 w 573"/>
                <a:gd name="T103" fmla="*/ 21 h 770"/>
                <a:gd name="T104" fmla="*/ 642 w 573"/>
                <a:gd name="T105" fmla="*/ 2 h 77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73"/>
                <a:gd name="T160" fmla="*/ 0 h 770"/>
                <a:gd name="T161" fmla="*/ 573 w 573"/>
                <a:gd name="T162" fmla="*/ 770 h 77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73" h="770">
                  <a:moveTo>
                    <a:pt x="236" y="0"/>
                  </a:moveTo>
                  <a:lnTo>
                    <a:pt x="224" y="9"/>
                  </a:lnTo>
                  <a:lnTo>
                    <a:pt x="224" y="18"/>
                  </a:lnTo>
                  <a:lnTo>
                    <a:pt x="226" y="25"/>
                  </a:lnTo>
                  <a:lnTo>
                    <a:pt x="229" y="36"/>
                  </a:lnTo>
                  <a:lnTo>
                    <a:pt x="231" y="54"/>
                  </a:lnTo>
                  <a:lnTo>
                    <a:pt x="224" y="61"/>
                  </a:lnTo>
                  <a:lnTo>
                    <a:pt x="224" y="70"/>
                  </a:lnTo>
                  <a:lnTo>
                    <a:pt x="226" y="81"/>
                  </a:lnTo>
                  <a:lnTo>
                    <a:pt x="242" y="95"/>
                  </a:lnTo>
                  <a:lnTo>
                    <a:pt x="254" y="97"/>
                  </a:lnTo>
                  <a:lnTo>
                    <a:pt x="258" y="120"/>
                  </a:lnTo>
                  <a:lnTo>
                    <a:pt x="233" y="113"/>
                  </a:lnTo>
                  <a:lnTo>
                    <a:pt x="222" y="102"/>
                  </a:lnTo>
                  <a:lnTo>
                    <a:pt x="211" y="106"/>
                  </a:lnTo>
                  <a:lnTo>
                    <a:pt x="192" y="131"/>
                  </a:lnTo>
                  <a:lnTo>
                    <a:pt x="186" y="138"/>
                  </a:lnTo>
                  <a:lnTo>
                    <a:pt x="177" y="136"/>
                  </a:lnTo>
                  <a:lnTo>
                    <a:pt x="174" y="127"/>
                  </a:lnTo>
                  <a:lnTo>
                    <a:pt x="167" y="118"/>
                  </a:lnTo>
                  <a:lnTo>
                    <a:pt x="152" y="111"/>
                  </a:lnTo>
                  <a:lnTo>
                    <a:pt x="127" y="111"/>
                  </a:lnTo>
                  <a:lnTo>
                    <a:pt x="120" y="122"/>
                  </a:lnTo>
                  <a:lnTo>
                    <a:pt x="106" y="136"/>
                  </a:lnTo>
                  <a:lnTo>
                    <a:pt x="118" y="147"/>
                  </a:lnTo>
                  <a:lnTo>
                    <a:pt x="118" y="166"/>
                  </a:lnTo>
                  <a:lnTo>
                    <a:pt x="115" y="175"/>
                  </a:lnTo>
                  <a:lnTo>
                    <a:pt x="111" y="184"/>
                  </a:lnTo>
                  <a:lnTo>
                    <a:pt x="95" y="195"/>
                  </a:lnTo>
                  <a:lnTo>
                    <a:pt x="90" y="197"/>
                  </a:lnTo>
                  <a:lnTo>
                    <a:pt x="93" y="211"/>
                  </a:lnTo>
                  <a:lnTo>
                    <a:pt x="99" y="222"/>
                  </a:lnTo>
                  <a:lnTo>
                    <a:pt x="95" y="234"/>
                  </a:lnTo>
                  <a:lnTo>
                    <a:pt x="86" y="247"/>
                  </a:lnTo>
                  <a:lnTo>
                    <a:pt x="72" y="263"/>
                  </a:lnTo>
                  <a:lnTo>
                    <a:pt x="63" y="273"/>
                  </a:lnTo>
                  <a:lnTo>
                    <a:pt x="49" y="284"/>
                  </a:lnTo>
                  <a:lnTo>
                    <a:pt x="38" y="288"/>
                  </a:lnTo>
                  <a:lnTo>
                    <a:pt x="31" y="304"/>
                  </a:lnTo>
                  <a:lnTo>
                    <a:pt x="29" y="329"/>
                  </a:lnTo>
                  <a:lnTo>
                    <a:pt x="22" y="343"/>
                  </a:lnTo>
                  <a:lnTo>
                    <a:pt x="22" y="366"/>
                  </a:lnTo>
                  <a:lnTo>
                    <a:pt x="13" y="375"/>
                  </a:lnTo>
                  <a:lnTo>
                    <a:pt x="11" y="382"/>
                  </a:lnTo>
                  <a:lnTo>
                    <a:pt x="18" y="393"/>
                  </a:lnTo>
                  <a:lnTo>
                    <a:pt x="22" y="409"/>
                  </a:lnTo>
                  <a:lnTo>
                    <a:pt x="31" y="423"/>
                  </a:lnTo>
                  <a:lnTo>
                    <a:pt x="2" y="448"/>
                  </a:lnTo>
                  <a:lnTo>
                    <a:pt x="9" y="464"/>
                  </a:lnTo>
                  <a:lnTo>
                    <a:pt x="20" y="473"/>
                  </a:lnTo>
                  <a:lnTo>
                    <a:pt x="22" y="475"/>
                  </a:lnTo>
                  <a:lnTo>
                    <a:pt x="22" y="484"/>
                  </a:lnTo>
                  <a:lnTo>
                    <a:pt x="6" y="495"/>
                  </a:lnTo>
                  <a:lnTo>
                    <a:pt x="0" y="509"/>
                  </a:lnTo>
                  <a:lnTo>
                    <a:pt x="6" y="530"/>
                  </a:lnTo>
                  <a:lnTo>
                    <a:pt x="15" y="541"/>
                  </a:lnTo>
                  <a:lnTo>
                    <a:pt x="31" y="548"/>
                  </a:lnTo>
                  <a:lnTo>
                    <a:pt x="52" y="552"/>
                  </a:lnTo>
                  <a:lnTo>
                    <a:pt x="72" y="552"/>
                  </a:lnTo>
                  <a:lnTo>
                    <a:pt x="90" y="555"/>
                  </a:lnTo>
                  <a:lnTo>
                    <a:pt x="102" y="564"/>
                  </a:lnTo>
                  <a:lnTo>
                    <a:pt x="115" y="575"/>
                  </a:lnTo>
                  <a:lnTo>
                    <a:pt x="99" y="582"/>
                  </a:lnTo>
                  <a:lnTo>
                    <a:pt x="88" y="596"/>
                  </a:lnTo>
                  <a:lnTo>
                    <a:pt x="74" y="607"/>
                  </a:lnTo>
                  <a:lnTo>
                    <a:pt x="72" y="621"/>
                  </a:lnTo>
                  <a:lnTo>
                    <a:pt x="65" y="650"/>
                  </a:lnTo>
                  <a:lnTo>
                    <a:pt x="56" y="671"/>
                  </a:lnTo>
                  <a:lnTo>
                    <a:pt x="49" y="682"/>
                  </a:lnTo>
                  <a:lnTo>
                    <a:pt x="65" y="705"/>
                  </a:lnTo>
                  <a:lnTo>
                    <a:pt x="70" y="712"/>
                  </a:lnTo>
                  <a:lnTo>
                    <a:pt x="81" y="718"/>
                  </a:lnTo>
                  <a:lnTo>
                    <a:pt x="90" y="718"/>
                  </a:lnTo>
                  <a:lnTo>
                    <a:pt x="104" y="712"/>
                  </a:lnTo>
                  <a:lnTo>
                    <a:pt x="111" y="705"/>
                  </a:lnTo>
                  <a:lnTo>
                    <a:pt x="113" y="703"/>
                  </a:lnTo>
                  <a:lnTo>
                    <a:pt x="131" y="705"/>
                  </a:lnTo>
                  <a:lnTo>
                    <a:pt x="138" y="716"/>
                  </a:lnTo>
                  <a:lnTo>
                    <a:pt x="145" y="728"/>
                  </a:lnTo>
                  <a:lnTo>
                    <a:pt x="154" y="739"/>
                  </a:lnTo>
                  <a:lnTo>
                    <a:pt x="165" y="741"/>
                  </a:lnTo>
                  <a:lnTo>
                    <a:pt x="190" y="739"/>
                  </a:lnTo>
                  <a:lnTo>
                    <a:pt x="202" y="737"/>
                  </a:lnTo>
                  <a:lnTo>
                    <a:pt x="220" y="748"/>
                  </a:lnTo>
                  <a:lnTo>
                    <a:pt x="231" y="743"/>
                  </a:lnTo>
                  <a:lnTo>
                    <a:pt x="245" y="746"/>
                  </a:lnTo>
                  <a:lnTo>
                    <a:pt x="256" y="755"/>
                  </a:lnTo>
                  <a:lnTo>
                    <a:pt x="276" y="746"/>
                  </a:lnTo>
                  <a:lnTo>
                    <a:pt x="295" y="746"/>
                  </a:lnTo>
                  <a:lnTo>
                    <a:pt x="308" y="755"/>
                  </a:lnTo>
                  <a:lnTo>
                    <a:pt x="320" y="759"/>
                  </a:lnTo>
                  <a:lnTo>
                    <a:pt x="331" y="750"/>
                  </a:lnTo>
                  <a:lnTo>
                    <a:pt x="345" y="750"/>
                  </a:lnTo>
                  <a:lnTo>
                    <a:pt x="365" y="746"/>
                  </a:lnTo>
                  <a:lnTo>
                    <a:pt x="379" y="755"/>
                  </a:lnTo>
                  <a:lnTo>
                    <a:pt x="381" y="750"/>
                  </a:lnTo>
                  <a:lnTo>
                    <a:pt x="397" y="762"/>
                  </a:lnTo>
                  <a:lnTo>
                    <a:pt x="410" y="769"/>
                  </a:lnTo>
                  <a:lnTo>
                    <a:pt x="426" y="762"/>
                  </a:lnTo>
                  <a:lnTo>
                    <a:pt x="429" y="750"/>
                  </a:lnTo>
                  <a:lnTo>
                    <a:pt x="419" y="737"/>
                  </a:lnTo>
                  <a:lnTo>
                    <a:pt x="417" y="728"/>
                  </a:lnTo>
                  <a:lnTo>
                    <a:pt x="410" y="705"/>
                  </a:lnTo>
                  <a:lnTo>
                    <a:pt x="467" y="666"/>
                  </a:lnTo>
                  <a:lnTo>
                    <a:pt x="483" y="666"/>
                  </a:lnTo>
                  <a:lnTo>
                    <a:pt x="485" y="659"/>
                  </a:lnTo>
                  <a:lnTo>
                    <a:pt x="465" y="652"/>
                  </a:lnTo>
                  <a:lnTo>
                    <a:pt x="449" y="637"/>
                  </a:lnTo>
                  <a:lnTo>
                    <a:pt x="413" y="602"/>
                  </a:lnTo>
                  <a:lnTo>
                    <a:pt x="408" y="577"/>
                  </a:lnTo>
                  <a:lnTo>
                    <a:pt x="388" y="573"/>
                  </a:lnTo>
                  <a:lnTo>
                    <a:pt x="385" y="548"/>
                  </a:lnTo>
                  <a:lnTo>
                    <a:pt x="381" y="527"/>
                  </a:lnTo>
                  <a:lnTo>
                    <a:pt x="372" y="516"/>
                  </a:lnTo>
                  <a:lnTo>
                    <a:pt x="376" y="507"/>
                  </a:lnTo>
                  <a:lnTo>
                    <a:pt x="381" y="502"/>
                  </a:lnTo>
                  <a:lnTo>
                    <a:pt x="392" y="502"/>
                  </a:lnTo>
                  <a:lnTo>
                    <a:pt x="429" y="493"/>
                  </a:lnTo>
                  <a:lnTo>
                    <a:pt x="501" y="455"/>
                  </a:lnTo>
                  <a:lnTo>
                    <a:pt x="517" y="448"/>
                  </a:lnTo>
                  <a:lnTo>
                    <a:pt x="533" y="439"/>
                  </a:lnTo>
                  <a:lnTo>
                    <a:pt x="544" y="452"/>
                  </a:lnTo>
                  <a:lnTo>
                    <a:pt x="562" y="445"/>
                  </a:lnTo>
                  <a:lnTo>
                    <a:pt x="567" y="427"/>
                  </a:lnTo>
                  <a:lnTo>
                    <a:pt x="565" y="418"/>
                  </a:lnTo>
                  <a:lnTo>
                    <a:pt x="572" y="407"/>
                  </a:lnTo>
                  <a:lnTo>
                    <a:pt x="562" y="393"/>
                  </a:lnTo>
                  <a:lnTo>
                    <a:pt x="553" y="370"/>
                  </a:lnTo>
                  <a:lnTo>
                    <a:pt x="560" y="336"/>
                  </a:lnTo>
                  <a:lnTo>
                    <a:pt x="549" y="320"/>
                  </a:lnTo>
                  <a:lnTo>
                    <a:pt x="544" y="302"/>
                  </a:lnTo>
                  <a:lnTo>
                    <a:pt x="549" y="286"/>
                  </a:lnTo>
                  <a:lnTo>
                    <a:pt x="547" y="273"/>
                  </a:lnTo>
                  <a:lnTo>
                    <a:pt x="522" y="247"/>
                  </a:lnTo>
                  <a:lnTo>
                    <a:pt x="535" y="232"/>
                  </a:lnTo>
                  <a:lnTo>
                    <a:pt x="535" y="204"/>
                  </a:lnTo>
                  <a:lnTo>
                    <a:pt x="537" y="172"/>
                  </a:lnTo>
                  <a:lnTo>
                    <a:pt x="512" y="145"/>
                  </a:lnTo>
                  <a:lnTo>
                    <a:pt x="499" y="129"/>
                  </a:lnTo>
                  <a:lnTo>
                    <a:pt x="485" y="113"/>
                  </a:lnTo>
                  <a:lnTo>
                    <a:pt x="463" y="95"/>
                  </a:lnTo>
                  <a:lnTo>
                    <a:pt x="447" y="86"/>
                  </a:lnTo>
                  <a:lnTo>
                    <a:pt x="438" y="84"/>
                  </a:lnTo>
                  <a:lnTo>
                    <a:pt x="424" y="93"/>
                  </a:lnTo>
                  <a:lnTo>
                    <a:pt x="413" y="100"/>
                  </a:lnTo>
                  <a:lnTo>
                    <a:pt x="379" y="125"/>
                  </a:lnTo>
                  <a:lnTo>
                    <a:pt x="356" y="118"/>
                  </a:lnTo>
                  <a:lnTo>
                    <a:pt x="347" y="118"/>
                  </a:lnTo>
                  <a:lnTo>
                    <a:pt x="347" y="109"/>
                  </a:lnTo>
                  <a:lnTo>
                    <a:pt x="351" y="97"/>
                  </a:lnTo>
                  <a:lnTo>
                    <a:pt x="356" y="88"/>
                  </a:lnTo>
                  <a:lnTo>
                    <a:pt x="326" y="68"/>
                  </a:lnTo>
                  <a:lnTo>
                    <a:pt x="317" y="65"/>
                  </a:lnTo>
                  <a:lnTo>
                    <a:pt x="301" y="54"/>
                  </a:lnTo>
                  <a:lnTo>
                    <a:pt x="297" y="31"/>
                  </a:lnTo>
                  <a:lnTo>
                    <a:pt x="290" y="18"/>
                  </a:lnTo>
                  <a:lnTo>
                    <a:pt x="279" y="18"/>
                  </a:lnTo>
                  <a:lnTo>
                    <a:pt x="267" y="4"/>
                  </a:lnTo>
                  <a:lnTo>
                    <a:pt x="251" y="2"/>
                  </a:lnTo>
                  <a:lnTo>
                    <a:pt x="236" y="0"/>
                  </a:lnTo>
                </a:path>
              </a:pathLst>
            </a:custGeom>
            <a:solidFill>
              <a:srgbClr val="DDDDDD">
                <a:alpha val="0"/>
              </a:srgbClr>
            </a:solidFill>
            <a:ln w="9525" cap="rnd">
              <a:solidFill>
                <a:srgbClr val="091D5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389" name="Freeform 33"/>
            <p:cNvSpPr>
              <a:spLocks/>
            </p:cNvSpPr>
            <p:nvPr/>
          </p:nvSpPr>
          <p:spPr bwMode="auto">
            <a:xfrm>
              <a:off x="3298" y="2086"/>
              <a:ext cx="854" cy="608"/>
            </a:xfrm>
            <a:custGeom>
              <a:avLst/>
              <a:gdLst>
                <a:gd name="T0" fmla="*/ 34 w 623"/>
                <a:gd name="T1" fmla="*/ 164 h 583"/>
                <a:gd name="T2" fmla="*/ 0 w 623"/>
                <a:gd name="T3" fmla="*/ 211 h 583"/>
                <a:gd name="T4" fmla="*/ 70 w 623"/>
                <a:gd name="T5" fmla="*/ 252 h 583"/>
                <a:gd name="T6" fmla="*/ 56 w 623"/>
                <a:gd name="T7" fmla="*/ 288 h 583"/>
                <a:gd name="T8" fmla="*/ 88 w 623"/>
                <a:gd name="T9" fmla="*/ 316 h 583"/>
                <a:gd name="T10" fmla="*/ 111 w 623"/>
                <a:gd name="T11" fmla="*/ 379 h 583"/>
                <a:gd name="T12" fmla="*/ 117 w 623"/>
                <a:gd name="T13" fmla="*/ 399 h 583"/>
                <a:gd name="T14" fmla="*/ 97 w 623"/>
                <a:gd name="T15" fmla="*/ 422 h 583"/>
                <a:gd name="T16" fmla="*/ 138 w 623"/>
                <a:gd name="T17" fmla="*/ 432 h 583"/>
                <a:gd name="T18" fmla="*/ 186 w 623"/>
                <a:gd name="T19" fmla="*/ 448 h 583"/>
                <a:gd name="T20" fmla="*/ 228 w 623"/>
                <a:gd name="T21" fmla="*/ 482 h 583"/>
                <a:gd name="T22" fmla="*/ 277 w 623"/>
                <a:gd name="T23" fmla="*/ 507 h 583"/>
                <a:gd name="T24" fmla="*/ 369 w 623"/>
                <a:gd name="T25" fmla="*/ 517 h 583"/>
                <a:gd name="T26" fmla="*/ 429 w 623"/>
                <a:gd name="T27" fmla="*/ 514 h 583"/>
                <a:gd name="T28" fmla="*/ 521 w 623"/>
                <a:gd name="T29" fmla="*/ 554 h 583"/>
                <a:gd name="T30" fmla="*/ 633 w 623"/>
                <a:gd name="T31" fmla="*/ 575 h 583"/>
                <a:gd name="T32" fmla="*/ 721 w 623"/>
                <a:gd name="T33" fmla="*/ 566 h 583"/>
                <a:gd name="T34" fmla="*/ 807 w 623"/>
                <a:gd name="T35" fmla="*/ 591 h 583"/>
                <a:gd name="T36" fmla="*/ 850 w 623"/>
                <a:gd name="T37" fmla="*/ 595 h 583"/>
                <a:gd name="T38" fmla="*/ 916 w 623"/>
                <a:gd name="T39" fmla="*/ 608 h 583"/>
                <a:gd name="T40" fmla="*/ 992 w 623"/>
                <a:gd name="T41" fmla="*/ 634 h 583"/>
                <a:gd name="T42" fmla="*/ 1049 w 623"/>
                <a:gd name="T43" fmla="*/ 638 h 583"/>
                <a:gd name="T44" fmla="*/ 1103 w 623"/>
                <a:gd name="T45" fmla="*/ 625 h 583"/>
                <a:gd name="T46" fmla="*/ 1402 w 623"/>
                <a:gd name="T47" fmla="*/ 660 h 583"/>
                <a:gd name="T48" fmla="*/ 1415 w 623"/>
                <a:gd name="T49" fmla="*/ 625 h 583"/>
                <a:gd name="T50" fmla="*/ 1554 w 623"/>
                <a:gd name="T51" fmla="*/ 517 h 583"/>
                <a:gd name="T52" fmla="*/ 1602 w 623"/>
                <a:gd name="T53" fmla="*/ 475 h 583"/>
                <a:gd name="T54" fmla="*/ 1542 w 623"/>
                <a:gd name="T55" fmla="*/ 412 h 583"/>
                <a:gd name="T56" fmla="*/ 1465 w 623"/>
                <a:gd name="T57" fmla="*/ 365 h 583"/>
                <a:gd name="T58" fmla="*/ 1465 w 623"/>
                <a:gd name="T59" fmla="*/ 322 h 583"/>
                <a:gd name="T60" fmla="*/ 1460 w 623"/>
                <a:gd name="T61" fmla="*/ 288 h 583"/>
                <a:gd name="T62" fmla="*/ 1460 w 623"/>
                <a:gd name="T63" fmla="*/ 265 h 583"/>
                <a:gd name="T64" fmla="*/ 1520 w 623"/>
                <a:gd name="T65" fmla="*/ 232 h 583"/>
                <a:gd name="T66" fmla="*/ 1489 w 623"/>
                <a:gd name="T67" fmla="*/ 162 h 583"/>
                <a:gd name="T68" fmla="*/ 1471 w 623"/>
                <a:gd name="T69" fmla="*/ 116 h 583"/>
                <a:gd name="T70" fmla="*/ 1402 w 623"/>
                <a:gd name="T71" fmla="*/ 74 h 583"/>
                <a:gd name="T72" fmla="*/ 1215 w 623"/>
                <a:gd name="T73" fmla="*/ 72 h 583"/>
                <a:gd name="T74" fmla="*/ 1002 w 623"/>
                <a:gd name="T75" fmla="*/ 63 h 583"/>
                <a:gd name="T76" fmla="*/ 887 w 623"/>
                <a:gd name="T77" fmla="*/ 49 h 583"/>
                <a:gd name="T78" fmla="*/ 820 w 623"/>
                <a:gd name="T79" fmla="*/ 68 h 583"/>
                <a:gd name="T80" fmla="*/ 750 w 623"/>
                <a:gd name="T81" fmla="*/ 46 h 583"/>
                <a:gd name="T82" fmla="*/ 698 w 623"/>
                <a:gd name="T83" fmla="*/ 42 h 583"/>
                <a:gd name="T84" fmla="*/ 633 w 623"/>
                <a:gd name="T85" fmla="*/ 2 h 583"/>
                <a:gd name="T86" fmla="*/ 533 w 623"/>
                <a:gd name="T87" fmla="*/ 6 h 583"/>
                <a:gd name="T88" fmla="*/ 432 w 623"/>
                <a:gd name="T89" fmla="*/ 25 h 583"/>
                <a:gd name="T90" fmla="*/ 285 w 623"/>
                <a:gd name="T91" fmla="*/ 53 h 583"/>
                <a:gd name="T92" fmla="*/ 152 w 623"/>
                <a:gd name="T93" fmla="*/ 79 h 583"/>
                <a:gd name="T94" fmla="*/ 70 w 623"/>
                <a:gd name="T95" fmla="*/ 116 h 58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23"/>
                <a:gd name="T145" fmla="*/ 0 h 583"/>
                <a:gd name="T146" fmla="*/ 623 w 623"/>
                <a:gd name="T147" fmla="*/ 583 h 583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23" h="583">
                  <a:moveTo>
                    <a:pt x="15" y="109"/>
                  </a:moveTo>
                  <a:lnTo>
                    <a:pt x="13" y="145"/>
                  </a:lnTo>
                  <a:lnTo>
                    <a:pt x="13" y="168"/>
                  </a:lnTo>
                  <a:lnTo>
                    <a:pt x="0" y="186"/>
                  </a:lnTo>
                  <a:lnTo>
                    <a:pt x="25" y="213"/>
                  </a:lnTo>
                  <a:lnTo>
                    <a:pt x="27" y="222"/>
                  </a:lnTo>
                  <a:lnTo>
                    <a:pt x="22" y="240"/>
                  </a:lnTo>
                  <a:lnTo>
                    <a:pt x="22" y="254"/>
                  </a:lnTo>
                  <a:lnTo>
                    <a:pt x="36" y="270"/>
                  </a:lnTo>
                  <a:lnTo>
                    <a:pt x="34" y="279"/>
                  </a:lnTo>
                  <a:lnTo>
                    <a:pt x="31" y="311"/>
                  </a:lnTo>
                  <a:lnTo>
                    <a:pt x="43" y="334"/>
                  </a:lnTo>
                  <a:lnTo>
                    <a:pt x="50" y="345"/>
                  </a:lnTo>
                  <a:lnTo>
                    <a:pt x="45" y="352"/>
                  </a:lnTo>
                  <a:lnTo>
                    <a:pt x="45" y="366"/>
                  </a:lnTo>
                  <a:lnTo>
                    <a:pt x="38" y="372"/>
                  </a:lnTo>
                  <a:lnTo>
                    <a:pt x="38" y="379"/>
                  </a:lnTo>
                  <a:lnTo>
                    <a:pt x="54" y="381"/>
                  </a:lnTo>
                  <a:lnTo>
                    <a:pt x="68" y="386"/>
                  </a:lnTo>
                  <a:lnTo>
                    <a:pt x="72" y="395"/>
                  </a:lnTo>
                  <a:lnTo>
                    <a:pt x="72" y="409"/>
                  </a:lnTo>
                  <a:lnTo>
                    <a:pt x="88" y="425"/>
                  </a:lnTo>
                  <a:lnTo>
                    <a:pt x="102" y="431"/>
                  </a:lnTo>
                  <a:lnTo>
                    <a:pt x="107" y="447"/>
                  </a:lnTo>
                  <a:lnTo>
                    <a:pt x="125" y="472"/>
                  </a:lnTo>
                  <a:lnTo>
                    <a:pt x="143" y="456"/>
                  </a:lnTo>
                  <a:lnTo>
                    <a:pt x="157" y="452"/>
                  </a:lnTo>
                  <a:lnTo>
                    <a:pt x="166" y="454"/>
                  </a:lnTo>
                  <a:lnTo>
                    <a:pt x="195" y="486"/>
                  </a:lnTo>
                  <a:lnTo>
                    <a:pt x="202" y="488"/>
                  </a:lnTo>
                  <a:lnTo>
                    <a:pt x="239" y="504"/>
                  </a:lnTo>
                  <a:lnTo>
                    <a:pt x="246" y="506"/>
                  </a:lnTo>
                  <a:lnTo>
                    <a:pt x="262" y="502"/>
                  </a:lnTo>
                  <a:lnTo>
                    <a:pt x="280" y="500"/>
                  </a:lnTo>
                  <a:lnTo>
                    <a:pt x="293" y="506"/>
                  </a:lnTo>
                  <a:lnTo>
                    <a:pt x="314" y="522"/>
                  </a:lnTo>
                  <a:lnTo>
                    <a:pt x="321" y="531"/>
                  </a:lnTo>
                  <a:lnTo>
                    <a:pt x="330" y="525"/>
                  </a:lnTo>
                  <a:lnTo>
                    <a:pt x="339" y="522"/>
                  </a:lnTo>
                  <a:lnTo>
                    <a:pt x="355" y="536"/>
                  </a:lnTo>
                  <a:lnTo>
                    <a:pt x="371" y="550"/>
                  </a:lnTo>
                  <a:lnTo>
                    <a:pt x="385" y="559"/>
                  </a:lnTo>
                  <a:lnTo>
                    <a:pt x="400" y="566"/>
                  </a:lnTo>
                  <a:lnTo>
                    <a:pt x="407" y="563"/>
                  </a:lnTo>
                  <a:lnTo>
                    <a:pt x="416" y="554"/>
                  </a:lnTo>
                  <a:lnTo>
                    <a:pt x="428" y="550"/>
                  </a:lnTo>
                  <a:lnTo>
                    <a:pt x="448" y="556"/>
                  </a:lnTo>
                  <a:lnTo>
                    <a:pt x="544" y="582"/>
                  </a:lnTo>
                  <a:lnTo>
                    <a:pt x="558" y="568"/>
                  </a:lnTo>
                  <a:lnTo>
                    <a:pt x="549" y="550"/>
                  </a:lnTo>
                  <a:lnTo>
                    <a:pt x="537" y="518"/>
                  </a:lnTo>
                  <a:lnTo>
                    <a:pt x="603" y="456"/>
                  </a:lnTo>
                  <a:lnTo>
                    <a:pt x="617" y="443"/>
                  </a:lnTo>
                  <a:lnTo>
                    <a:pt x="622" y="418"/>
                  </a:lnTo>
                  <a:lnTo>
                    <a:pt x="610" y="388"/>
                  </a:lnTo>
                  <a:lnTo>
                    <a:pt x="599" y="363"/>
                  </a:lnTo>
                  <a:lnTo>
                    <a:pt x="580" y="334"/>
                  </a:lnTo>
                  <a:lnTo>
                    <a:pt x="569" y="322"/>
                  </a:lnTo>
                  <a:lnTo>
                    <a:pt x="567" y="304"/>
                  </a:lnTo>
                  <a:lnTo>
                    <a:pt x="569" y="284"/>
                  </a:lnTo>
                  <a:lnTo>
                    <a:pt x="574" y="265"/>
                  </a:lnTo>
                  <a:lnTo>
                    <a:pt x="567" y="254"/>
                  </a:lnTo>
                  <a:lnTo>
                    <a:pt x="558" y="245"/>
                  </a:lnTo>
                  <a:lnTo>
                    <a:pt x="567" y="234"/>
                  </a:lnTo>
                  <a:lnTo>
                    <a:pt x="583" y="209"/>
                  </a:lnTo>
                  <a:lnTo>
                    <a:pt x="590" y="204"/>
                  </a:lnTo>
                  <a:lnTo>
                    <a:pt x="585" y="163"/>
                  </a:lnTo>
                  <a:lnTo>
                    <a:pt x="578" y="143"/>
                  </a:lnTo>
                  <a:lnTo>
                    <a:pt x="571" y="122"/>
                  </a:lnTo>
                  <a:lnTo>
                    <a:pt x="571" y="102"/>
                  </a:lnTo>
                  <a:lnTo>
                    <a:pt x="560" y="84"/>
                  </a:lnTo>
                  <a:lnTo>
                    <a:pt x="544" y="65"/>
                  </a:lnTo>
                  <a:lnTo>
                    <a:pt x="526" y="63"/>
                  </a:lnTo>
                  <a:lnTo>
                    <a:pt x="471" y="63"/>
                  </a:lnTo>
                  <a:lnTo>
                    <a:pt x="442" y="61"/>
                  </a:lnTo>
                  <a:lnTo>
                    <a:pt x="389" y="56"/>
                  </a:lnTo>
                  <a:lnTo>
                    <a:pt x="366" y="45"/>
                  </a:lnTo>
                  <a:lnTo>
                    <a:pt x="344" y="43"/>
                  </a:lnTo>
                  <a:lnTo>
                    <a:pt x="332" y="47"/>
                  </a:lnTo>
                  <a:lnTo>
                    <a:pt x="318" y="59"/>
                  </a:lnTo>
                  <a:lnTo>
                    <a:pt x="305" y="54"/>
                  </a:lnTo>
                  <a:lnTo>
                    <a:pt x="291" y="40"/>
                  </a:lnTo>
                  <a:lnTo>
                    <a:pt x="277" y="40"/>
                  </a:lnTo>
                  <a:lnTo>
                    <a:pt x="271" y="36"/>
                  </a:lnTo>
                  <a:lnTo>
                    <a:pt x="266" y="18"/>
                  </a:lnTo>
                  <a:lnTo>
                    <a:pt x="246" y="2"/>
                  </a:lnTo>
                  <a:lnTo>
                    <a:pt x="232" y="0"/>
                  </a:lnTo>
                  <a:lnTo>
                    <a:pt x="207" y="6"/>
                  </a:lnTo>
                  <a:lnTo>
                    <a:pt x="186" y="13"/>
                  </a:lnTo>
                  <a:lnTo>
                    <a:pt x="168" y="22"/>
                  </a:lnTo>
                  <a:lnTo>
                    <a:pt x="141" y="38"/>
                  </a:lnTo>
                  <a:lnTo>
                    <a:pt x="111" y="47"/>
                  </a:lnTo>
                  <a:lnTo>
                    <a:pt x="86" y="59"/>
                  </a:lnTo>
                  <a:lnTo>
                    <a:pt x="59" y="70"/>
                  </a:lnTo>
                  <a:lnTo>
                    <a:pt x="45" y="88"/>
                  </a:lnTo>
                  <a:lnTo>
                    <a:pt x="27" y="102"/>
                  </a:lnTo>
                  <a:lnTo>
                    <a:pt x="15" y="109"/>
                  </a:lnTo>
                </a:path>
              </a:pathLst>
            </a:custGeom>
            <a:solidFill>
              <a:srgbClr val="DDDDDD">
                <a:alpha val="0"/>
              </a:srgbClr>
            </a:solidFill>
            <a:ln w="9525" cap="rnd">
              <a:solidFill>
                <a:srgbClr val="091D5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390" name="Freeform 34"/>
            <p:cNvSpPr>
              <a:spLocks/>
            </p:cNvSpPr>
            <p:nvPr/>
          </p:nvSpPr>
          <p:spPr bwMode="auto">
            <a:xfrm>
              <a:off x="3870" y="1934"/>
              <a:ext cx="445" cy="263"/>
            </a:xfrm>
            <a:custGeom>
              <a:avLst/>
              <a:gdLst>
                <a:gd name="T0" fmla="*/ 5 w 324"/>
                <a:gd name="T1" fmla="*/ 27 h 253"/>
                <a:gd name="T2" fmla="*/ 0 w 324"/>
                <a:gd name="T3" fmla="*/ 37 h 253"/>
                <a:gd name="T4" fmla="*/ 10 w 324"/>
                <a:gd name="T5" fmla="*/ 74 h 253"/>
                <a:gd name="T6" fmla="*/ 51 w 324"/>
                <a:gd name="T7" fmla="*/ 121 h 253"/>
                <a:gd name="T8" fmla="*/ 81 w 324"/>
                <a:gd name="T9" fmla="*/ 135 h 253"/>
                <a:gd name="T10" fmla="*/ 158 w 324"/>
                <a:gd name="T11" fmla="*/ 147 h 253"/>
                <a:gd name="T12" fmla="*/ 187 w 324"/>
                <a:gd name="T13" fmla="*/ 153 h 253"/>
                <a:gd name="T14" fmla="*/ 194 w 324"/>
                <a:gd name="T15" fmla="*/ 167 h 253"/>
                <a:gd name="T16" fmla="*/ 194 w 324"/>
                <a:gd name="T17" fmla="*/ 195 h 253"/>
                <a:gd name="T18" fmla="*/ 269 w 324"/>
                <a:gd name="T19" fmla="*/ 229 h 253"/>
                <a:gd name="T20" fmla="*/ 317 w 324"/>
                <a:gd name="T21" fmla="*/ 239 h 253"/>
                <a:gd name="T22" fmla="*/ 339 w 324"/>
                <a:gd name="T23" fmla="*/ 244 h 253"/>
                <a:gd name="T24" fmla="*/ 404 w 324"/>
                <a:gd name="T25" fmla="*/ 278 h 253"/>
                <a:gd name="T26" fmla="*/ 423 w 324"/>
                <a:gd name="T27" fmla="*/ 272 h 253"/>
                <a:gd name="T28" fmla="*/ 470 w 324"/>
                <a:gd name="T29" fmla="*/ 269 h 253"/>
                <a:gd name="T30" fmla="*/ 519 w 324"/>
                <a:gd name="T31" fmla="*/ 283 h 253"/>
                <a:gd name="T32" fmla="*/ 560 w 324"/>
                <a:gd name="T33" fmla="*/ 275 h 253"/>
                <a:gd name="T34" fmla="*/ 606 w 324"/>
                <a:gd name="T35" fmla="*/ 247 h 253"/>
                <a:gd name="T36" fmla="*/ 647 w 324"/>
                <a:gd name="T37" fmla="*/ 239 h 253"/>
                <a:gd name="T38" fmla="*/ 681 w 324"/>
                <a:gd name="T39" fmla="*/ 244 h 253"/>
                <a:gd name="T40" fmla="*/ 706 w 324"/>
                <a:gd name="T41" fmla="*/ 241 h 253"/>
                <a:gd name="T42" fmla="*/ 713 w 324"/>
                <a:gd name="T43" fmla="*/ 231 h 253"/>
                <a:gd name="T44" fmla="*/ 717 w 324"/>
                <a:gd name="T45" fmla="*/ 177 h 253"/>
                <a:gd name="T46" fmla="*/ 742 w 324"/>
                <a:gd name="T47" fmla="*/ 163 h 253"/>
                <a:gd name="T48" fmla="*/ 742 w 324"/>
                <a:gd name="T49" fmla="*/ 137 h 253"/>
                <a:gd name="T50" fmla="*/ 747 w 324"/>
                <a:gd name="T51" fmla="*/ 130 h 253"/>
                <a:gd name="T52" fmla="*/ 797 w 324"/>
                <a:gd name="T53" fmla="*/ 114 h 253"/>
                <a:gd name="T54" fmla="*/ 838 w 324"/>
                <a:gd name="T55" fmla="*/ 114 h 253"/>
                <a:gd name="T56" fmla="*/ 838 w 324"/>
                <a:gd name="T57" fmla="*/ 86 h 253"/>
                <a:gd name="T58" fmla="*/ 824 w 324"/>
                <a:gd name="T59" fmla="*/ 65 h 253"/>
                <a:gd name="T60" fmla="*/ 797 w 324"/>
                <a:gd name="T61" fmla="*/ 58 h 253"/>
                <a:gd name="T62" fmla="*/ 777 w 324"/>
                <a:gd name="T63" fmla="*/ 60 h 253"/>
                <a:gd name="T64" fmla="*/ 722 w 324"/>
                <a:gd name="T65" fmla="*/ 37 h 253"/>
                <a:gd name="T66" fmla="*/ 688 w 324"/>
                <a:gd name="T67" fmla="*/ 23 h 253"/>
                <a:gd name="T68" fmla="*/ 652 w 324"/>
                <a:gd name="T69" fmla="*/ 23 h 253"/>
                <a:gd name="T70" fmla="*/ 575 w 324"/>
                <a:gd name="T71" fmla="*/ 23 h 253"/>
                <a:gd name="T72" fmla="*/ 564 w 324"/>
                <a:gd name="T73" fmla="*/ 18 h 253"/>
                <a:gd name="T74" fmla="*/ 547 w 324"/>
                <a:gd name="T75" fmla="*/ 2 h 253"/>
                <a:gd name="T76" fmla="*/ 522 w 324"/>
                <a:gd name="T77" fmla="*/ 0 h 253"/>
                <a:gd name="T78" fmla="*/ 459 w 324"/>
                <a:gd name="T79" fmla="*/ 0 h 253"/>
                <a:gd name="T80" fmla="*/ 430 w 324"/>
                <a:gd name="T81" fmla="*/ 11 h 253"/>
                <a:gd name="T82" fmla="*/ 404 w 324"/>
                <a:gd name="T83" fmla="*/ 9 h 253"/>
                <a:gd name="T84" fmla="*/ 365 w 324"/>
                <a:gd name="T85" fmla="*/ 6 h 253"/>
                <a:gd name="T86" fmla="*/ 339 w 324"/>
                <a:gd name="T87" fmla="*/ 4 h 253"/>
                <a:gd name="T88" fmla="*/ 312 w 324"/>
                <a:gd name="T89" fmla="*/ 6 h 253"/>
                <a:gd name="T90" fmla="*/ 287 w 324"/>
                <a:gd name="T91" fmla="*/ 16 h 253"/>
                <a:gd name="T92" fmla="*/ 242 w 324"/>
                <a:gd name="T93" fmla="*/ 6 h 253"/>
                <a:gd name="T94" fmla="*/ 152 w 324"/>
                <a:gd name="T95" fmla="*/ 2 h 253"/>
                <a:gd name="T96" fmla="*/ 130 w 324"/>
                <a:gd name="T97" fmla="*/ 0 h 253"/>
                <a:gd name="T98" fmla="*/ 104 w 324"/>
                <a:gd name="T99" fmla="*/ 6 h 253"/>
                <a:gd name="T100" fmla="*/ 56 w 324"/>
                <a:gd name="T101" fmla="*/ 21 h 253"/>
                <a:gd name="T102" fmla="*/ 5 w 324"/>
                <a:gd name="T103" fmla="*/ 27 h 25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24"/>
                <a:gd name="T157" fmla="*/ 0 h 253"/>
                <a:gd name="T158" fmla="*/ 324 w 324"/>
                <a:gd name="T159" fmla="*/ 253 h 253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24" h="253">
                  <a:moveTo>
                    <a:pt x="2" y="24"/>
                  </a:moveTo>
                  <a:lnTo>
                    <a:pt x="0" y="34"/>
                  </a:lnTo>
                  <a:lnTo>
                    <a:pt x="4" y="65"/>
                  </a:lnTo>
                  <a:lnTo>
                    <a:pt x="20" y="108"/>
                  </a:lnTo>
                  <a:lnTo>
                    <a:pt x="31" y="120"/>
                  </a:lnTo>
                  <a:lnTo>
                    <a:pt x="61" y="131"/>
                  </a:lnTo>
                  <a:lnTo>
                    <a:pt x="72" y="136"/>
                  </a:lnTo>
                  <a:lnTo>
                    <a:pt x="75" y="149"/>
                  </a:lnTo>
                  <a:lnTo>
                    <a:pt x="75" y="174"/>
                  </a:lnTo>
                  <a:lnTo>
                    <a:pt x="104" y="204"/>
                  </a:lnTo>
                  <a:lnTo>
                    <a:pt x="122" y="213"/>
                  </a:lnTo>
                  <a:lnTo>
                    <a:pt x="131" y="217"/>
                  </a:lnTo>
                  <a:lnTo>
                    <a:pt x="156" y="247"/>
                  </a:lnTo>
                  <a:lnTo>
                    <a:pt x="163" y="242"/>
                  </a:lnTo>
                  <a:lnTo>
                    <a:pt x="181" y="240"/>
                  </a:lnTo>
                  <a:lnTo>
                    <a:pt x="200" y="252"/>
                  </a:lnTo>
                  <a:lnTo>
                    <a:pt x="216" y="245"/>
                  </a:lnTo>
                  <a:lnTo>
                    <a:pt x="234" y="220"/>
                  </a:lnTo>
                  <a:lnTo>
                    <a:pt x="250" y="213"/>
                  </a:lnTo>
                  <a:lnTo>
                    <a:pt x="263" y="217"/>
                  </a:lnTo>
                  <a:lnTo>
                    <a:pt x="272" y="215"/>
                  </a:lnTo>
                  <a:lnTo>
                    <a:pt x="275" y="206"/>
                  </a:lnTo>
                  <a:lnTo>
                    <a:pt x="277" y="158"/>
                  </a:lnTo>
                  <a:lnTo>
                    <a:pt x="286" y="145"/>
                  </a:lnTo>
                  <a:lnTo>
                    <a:pt x="286" y="122"/>
                  </a:lnTo>
                  <a:lnTo>
                    <a:pt x="288" y="115"/>
                  </a:lnTo>
                  <a:lnTo>
                    <a:pt x="307" y="102"/>
                  </a:lnTo>
                  <a:lnTo>
                    <a:pt x="323" y="102"/>
                  </a:lnTo>
                  <a:lnTo>
                    <a:pt x="323" y="77"/>
                  </a:lnTo>
                  <a:lnTo>
                    <a:pt x="318" y="59"/>
                  </a:lnTo>
                  <a:lnTo>
                    <a:pt x="307" y="52"/>
                  </a:lnTo>
                  <a:lnTo>
                    <a:pt x="300" y="54"/>
                  </a:lnTo>
                  <a:lnTo>
                    <a:pt x="279" y="34"/>
                  </a:lnTo>
                  <a:lnTo>
                    <a:pt x="266" y="20"/>
                  </a:lnTo>
                  <a:lnTo>
                    <a:pt x="252" y="20"/>
                  </a:lnTo>
                  <a:lnTo>
                    <a:pt x="222" y="20"/>
                  </a:lnTo>
                  <a:lnTo>
                    <a:pt x="218" y="15"/>
                  </a:lnTo>
                  <a:lnTo>
                    <a:pt x="211" y="2"/>
                  </a:lnTo>
                  <a:lnTo>
                    <a:pt x="202" y="0"/>
                  </a:lnTo>
                  <a:lnTo>
                    <a:pt x="177" y="0"/>
                  </a:lnTo>
                  <a:lnTo>
                    <a:pt x="166" y="11"/>
                  </a:lnTo>
                  <a:lnTo>
                    <a:pt x="156" y="9"/>
                  </a:lnTo>
                  <a:lnTo>
                    <a:pt x="141" y="6"/>
                  </a:lnTo>
                  <a:lnTo>
                    <a:pt x="131" y="4"/>
                  </a:lnTo>
                  <a:lnTo>
                    <a:pt x="120" y="6"/>
                  </a:lnTo>
                  <a:lnTo>
                    <a:pt x="111" y="13"/>
                  </a:lnTo>
                  <a:lnTo>
                    <a:pt x="93" y="6"/>
                  </a:lnTo>
                  <a:lnTo>
                    <a:pt x="59" y="2"/>
                  </a:lnTo>
                  <a:lnTo>
                    <a:pt x="50" y="0"/>
                  </a:lnTo>
                  <a:lnTo>
                    <a:pt x="40" y="6"/>
                  </a:lnTo>
                  <a:lnTo>
                    <a:pt x="22" y="18"/>
                  </a:lnTo>
                  <a:lnTo>
                    <a:pt x="2" y="24"/>
                  </a:lnTo>
                </a:path>
              </a:pathLst>
            </a:custGeom>
            <a:solidFill>
              <a:srgbClr val="DDDDDD">
                <a:alpha val="0"/>
              </a:srgbClr>
            </a:solidFill>
            <a:ln w="9525" cap="rnd">
              <a:solidFill>
                <a:srgbClr val="091D5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391" name="Freeform 35"/>
            <p:cNvSpPr>
              <a:spLocks/>
            </p:cNvSpPr>
            <p:nvPr/>
          </p:nvSpPr>
          <p:spPr bwMode="auto">
            <a:xfrm>
              <a:off x="3925" y="1652"/>
              <a:ext cx="66" cy="43"/>
            </a:xfrm>
            <a:custGeom>
              <a:avLst/>
              <a:gdLst>
                <a:gd name="T0" fmla="*/ 65 w 49"/>
                <a:gd name="T1" fmla="*/ 0 h 40"/>
                <a:gd name="T2" fmla="*/ 15 w 49"/>
                <a:gd name="T3" fmla="*/ 16 h 40"/>
                <a:gd name="T4" fmla="*/ 0 w 49"/>
                <a:gd name="T5" fmla="*/ 27 h 40"/>
                <a:gd name="T6" fmla="*/ 32 w 49"/>
                <a:gd name="T7" fmla="*/ 32 h 40"/>
                <a:gd name="T8" fmla="*/ 62 w 49"/>
                <a:gd name="T9" fmla="*/ 48 h 40"/>
                <a:gd name="T10" fmla="*/ 88 w 49"/>
                <a:gd name="T11" fmla="*/ 37 h 40"/>
                <a:gd name="T12" fmla="*/ 119 w 49"/>
                <a:gd name="T13" fmla="*/ 27 h 40"/>
                <a:gd name="T14" fmla="*/ 93 w 49"/>
                <a:gd name="T15" fmla="*/ 13 h 40"/>
                <a:gd name="T16" fmla="*/ 65 w 49"/>
                <a:gd name="T17" fmla="*/ 0 h 4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"/>
                <a:gd name="T28" fmla="*/ 0 h 40"/>
                <a:gd name="T29" fmla="*/ 49 w 49"/>
                <a:gd name="T30" fmla="*/ 40 h 4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" h="40">
                  <a:moveTo>
                    <a:pt x="27" y="0"/>
                  </a:moveTo>
                  <a:lnTo>
                    <a:pt x="6" y="13"/>
                  </a:lnTo>
                  <a:lnTo>
                    <a:pt x="0" y="21"/>
                  </a:lnTo>
                  <a:lnTo>
                    <a:pt x="13" y="26"/>
                  </a:lnTo>
                  <a:lnTo>
                    <a:pt x="25" y="39"/>
                  </a:lnTo>
                  <a:lnTo>
                    <a:pt x="36" y="30"/>
                  </a:lnTo>
                  <a:lnTo>
                    <a:pt x="48" y="21"/>
                  </a:lnTo>
                  <a:lnTo>
                    <a:pt x="38" y="10"/>
                  </a:lnTo>
                  <a:lnTo>
                    <a:pt x="27" y="0"/>
                  </a:lnTo>
                </a:path>
              </a:pathLst>
            </a:custGeom>
            <a:solidFill>
              <a:srgbClr val="DDDDDD">
                <a:alpha val="0"/>
              </a:srgbClr>
            </a:solidFill>
            <a:ln w="9525" cap="rnd">
              <a:solidFill>
                <a:srgbClr val="091D5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392" name="Freeform 36"/>
            <p:cNvSpPr>
              <a:spLocks/>
            </p:cNvSpPr>
            <p:nvPr/>
          </p:nvSpPr>
          <p:spPr bwMode="auto">
            <a:xfrm>
              <a:off x="3906" y="1701"/>
              <a:ext cx="99" cy="80"/>
            </a:xfrm>
            <a:custGeom>
              <a:avLst/>
              <a:gdLst>
                <a:gd name="T0" fmla="*/ 149 w 73"/>
                <a:gd name="T1" fmla="*/ 0 h 77"/>
                <a:gd name="T2" fmla="*/ 90 w 73"/>
                <a:gd name="T3" fmla="*/ 4 h 77"/>
                <a:gd name="T4" fmla="*/ 68 w 73"/>
                <a:gd name="T5" fmla="*/ 0 h 77"/>
                <a:gd name="T6" fmla="*/ 33 w 73"/>
                <a:gd name="T7" fmla="*/ 21 h 77"/>
                <a:gd name="T8" fmla="*/ 15 w 73"/>
                <a:gd name="T9" fmla="*/ 19 h 77"/>
                <a:gd name="T10" fmla="*/ 0 w 73"/>
                <a:gd name="T11" fmla="*/ 30 h 77"/>
                <a:gd name="T12" fmla="*/ 22 w 73"/>
                <a:gd name="T13" fmla="*/ 37 h 77"/>
                <a:gd name="T14" fmla="*/ 22 w 73"/>
                <a:gd name="T15" fmla="*/ 75 h 77"/>
                <a:gd name="T16" fmla="*/ 37 w 73"/>
                <a:gd name="T17" fmla="*/ 85 h 77"/>
                <a:gd name="T18" fmla="*/ 127 w 73"/>
                <a:gd name="T19" fmla="*/ 37 h 77"/>
                <a:gd name="T20" fmla="*/ 161 w 73"/>
                <a:gd name="T21" fmla="*/ 37 h 77"/>
                <a:gd name="T22" fmla="*/ 180 w 73"/>
                <a:gd name="T23" fmla="*/ 26 h 77"/>
                <a:gd name="T24" fmla="*/ 172 w 73"/>
                <a:gd name="T25" fmla="*/ 21 h 77"/>
                <a:gd name="T26" fmla="*/ 149 w 73"/>
                <a:gd name="T27" fmla="*/ 0 h 7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3"/>
                <a:gd name="T43" fmla="*/ 0 h 77"/>
                <a:gd name="T44" fmla="*/ 73 w 73"/>
                <a:gd name="T45" fmla="*/ 77 h 7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3" h="77">
                  <a:moveTo>
                    <a:pt x="60" y="0"/>
                  </a:moveTo>
                  <a:lnTo>
                    <a:pt x="36" y="4"/>
                  </a:lnTo>
                  <a:lnTo>
                    <a:pt x="27" y="0"/>
                  </a:lnTo>
                  <a:lnTo>
                    <a:pt x="13" y="18"/>
                  </a:lnTo>
                  <a:lnTo>
                    <a:pt x="6" y="16"/>
                  </a:lnTo>
                  <a:lnTo>
                    <a:pt x="0" y="27"/>
                  </a:lnTo>
                  <a:lnTo>
                    <a:pt x="9" y="34"/>
                  </a:lnTo>
                  <a:lnTo>
                    <a:pt x="9" y="66"/>
                  </a:lnTo>
                  <a:lnTo>
                    <a:pt x="15" y="76"/>
                  </a:lnTo>
                  <a:lnTo>
                    <a:pt x="51" y="34"/>
                  </a:lnTo>
                  <a:lnTo>
                    <a:pt x="65" y="34"/>
                  </a:lnTo>
                  <a:lnTo>
                    <a:pt x="72" y="23"/>
                  </a:lnTo>
                  <a:lnTo>
                    <a:pt x="69" y="18"/>
                  </a:lnTo>
                  <a:lnTo>
                    <a:pt x="60" y="0"/>
                  </a:lnTo>
                </a:path>
              </a:pathLst>
            </a:custGeom>
            <a:solidFill>
              <a:srgbClr val="DDDDDD">
                <a:alpha val="0"/>
              </a:srgbClr>
            </a:solidFill>
            <a:ln w="9525" cap="rnd">
              <a:solidFill>
                <a:srgbClr val="091D5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393" name="Freeform 37"/>
            <p:cNvSpPr>
              <a:spLocks/>
            </p:cNvSpPr>
            <p:nvPr/>
          </p:nvSpPr>
          <p:spPr bwMode="auto">
            <a:xfrm>
              <a:off x="4020" y="1578"/>
              <a:ext cx="331" cy="223"/>
            </a:xfrm>
            <a:custGeom>
              <a:avLst/>
              <a:gdLst>
                <a:gd name="T0" fmla="*/ 591 w 242"/>
                <a:gd name="T1" fmla="*/ 227 h 214"/>
                <a:gd name="T2" fmla="*/ 585 w 242"/>
                <a:gd name="T3" fmla="*/ 213 h 214"/>
                <a:gd name="T4" fmla="*/ 610 w 242"/>
                <a:gd name="T5" fmla="*/ 199 h 214"/>
                <a:gd name="T6" fmla="*/ 610 w 242"/>
                <a:gd name="T7" fmla="*/ 181 h 214"/>
                <a:gd name="T8" fmla="*/ 564 w 242"/>
                <a:gd name="T9" fmla="*/ 169 h 214"/>
                <a:gd name="T10" fmla="*/ 550 w 242"/>
                <a:gd name="T11" fmla="*/ 160 h 214"/>
                <a:gd name="T12" fmla="*/ 540 w 242"/>
                <a:gd name="T13" fmla="*/ 138 h 214"/>
                <a:gd name="T14" fmla="*/ 513 w 242"/>
                <a:gd name="T15" fmla="*/ 118 h 214"/>
                <a:gd name="T16" fmla="*/ 487 w 242"/>
                <a:gd name="T17" fmla="*/ 100 h 214"/>
                <a:gd name="T18" fmla="*/ 487 w 242"/>
                <a:gd name="T19" fmla="*/ 86 h 214"/>
                <a:gd name="T20" fmla="*/ 503 w 242"/>
                <a:gd name="T21" fmla="*/ 76 h 214"/>
                <a:gd name="T22" fmla="*/ 569 w 242"/>
                <a:gd name="T23" fmla="*/ 79 h 214"/>
                <a:gd name="T24" fmla="*/ 599 w 242"/>
                <a:gd name="T25" fmla="*/ 66 h 214"/>
                <a:gd name="T26" fmla="*/ 617 w 242"/>
                <a:gd name="T27" fmla="*/ 30 h 214"/>
                <a:gd name="T28" fmla="*/ 610 w 242"/>
                <a:gd name="T29" fmla="*/ 18 h 214"/>
                <a:gd name="T30" fmla="*/ 576 w 242"/>
                <a:gd name="T31" fmla="*/ 16 h 214"/>
                <a:gd name="T32" fmla="*/ 517 w 242"/>
                <a:gd name="T33" fmla="*/ 18 h 214"/>
                <a:gd name="T34" fmla="*/ 439 w 242"/>
                <a:gd name="T35" fmla="*/ 18 h 214"/>
                <a:gd name="T36" fmla="*/ 376 w 242"/>
                <a:gd name="T37" fmla="*/ 6 h 214"/>
                <a:gd name="T38" fmla="*/ 335 w 242"/>
                <a:gd name="T39" fmla="*/ 2 h 214"/>
                <a:gd name="T40" fmla="*/ 294 w 242"/>
                <a:gd name="T41" fmla="*/ 0 h 214"/>
                <a:gd name="T42" fmla="*/ 261 w 242"/>
                <a:gd name="T43" fmla="*/ 21 h 214"/>
                <a:gd name="T44" fmla="*/ 220 w 242"/>
                <a:gd name="T45" fmla="*/ 34 h 214"/>
                <a:gd name="T46" fmla="*/ 156 w 242"/>
                <a:gd name="T47" fmla="*/ 32 h 214"/>
                <a:gd name="T48" fmla="*/ 116 w 242"/>
                <a:gd name="T49" fmla="*/ 44 h 214"/>
                <a:gd name="T50" fmla="*/ 56 w 242"/>
                <a:gd name="T51" fmla="*/ 70 h 214"/>
                <a:gd name="T52" fmla="*/ 10 w 242"/>
                <a:gd name="T53" fmla="*/ 86 h 214"/>
                <a:gd name="T54" fmla="*/ 0 w 242"/>
                <a:gd name="T55" fmla="*/ 98 h 214"/>
                <a:gd name="T56" fmla="*/ 29 w 242"/>
                <a:gd name="T57" fmla="*/ 120 h 214"/>
                <a:gd name="T58" fmla="*/ 56 w 242"/>
                <a:gd name="T59" fmla="*/ 149 h 214"/>
                <a:gd name="T60" fmla="*/ 88 w 242"/>
                <a:gd name="T61" fmla="*/ 164 h 214"/>
                <a:gd name="T62" fmla="*/ 116 w 242"/>
                <a:gd name="T63" fmla="*/ 158 h 214"/>
                <a:gd name="T64" fmla="*/ 174 w 242"/>
                <a:gd name="T65" fmla="*/ 151 h 214"/>
                <a:gd name="T66" fmla="*/ 167 w 242"/>
                <a:gd name="T67" fmla="*/ 171 h 214"/>
                <a:gd name="T68" fmla="*/ 152 w 242"/>
                <a:gd name="T69" fmla="*/ 199 h 214"/>
                <a:gd name="T70" fmla="*/ 156 w 242"/>
                <a:gd name="T71" fmla="*/ 205 h 214"/>
                <a:gd name="T72" fmla="*/ 179 w 242"/>
                <a:gd name="T73" fmla="*/ 205 h 214"/>
                <a:gd name="T74" fmla="*/ 220 w 242"/>
                <a:gd name="T75" fmla="*/ 199 h 214"/>
                <a:gd name="T76" fmla="*/ 294 w 242"/>
                <a:gd name="T77" fmla="*/ 205 h 214"/>
                <a:gd name="T78" fmla="*/ 320 w 242"/>
                <a:gd name="T79" fmla="*/ 217 h 214"/>
                <a:gd name="T80" fmla="*/ 367 w 242"/>
                <a:gd name="T81" fmla="*/ 225 h 214"/>
                <a:gd name="T82" fmla="*/ 406 w 242"/>
                <a:gd name="T83" fmla="*/ 241 h 214"/>
                <a:gd name="T84" fmla="*/ 431 w 242"/>
                <a:gd name="T85" fmla="*/ 238 h 214"/>
                <a:gd name="T86" fmla="*/ 481 w 242"/>
                <a:gd name="T87" fmla="*/ 227 h 214"/>
                <a:gd name="T88" fmla="*/ 528 w 242"/>
                <a:gd name="T89" fmla="*/ 225 h 214"/>
                <a:gd name="T90" fmla="*/ 591 w 242"/>
                <a:gd name="T91" fmla="*/ 227 h 21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42"/>
                <a:gd name="T139" fmla="*/ 0 h 214"/>
                <a:gd name="T140" fmla="*/ 242 w 242"/>
                <a:gd name="T141" fmla="*/ 214 h 21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42" h="214">
                  <a:moveTo>
                    <a:pt x="231" y="201"/>
                  </a:moveTo>
                  <a:lnTo>
                    <a:pt x="229" y="188"/>
                  </a:lnTo>
                  <a:lnTo>
                    <a:pt x="238" y="176"/>
                  </a:lnTo>
                  <a:lnTo>
                    <a:pt x="238" y="160"/>
                  </a:lnTo>
                  <a:lnTo>
                    <a:pt x="220" y="149"/>
                  </a:lnTo>
                  <a:lnTo>
                    <a:pt x="215" y="142"/>
                  </a:lnTo>
                  <a:lnTo>
                    <a:pt x="211" y="122"/>
                  </a:lnTo>
                  <a:lnTo>
                    <a:pt x="200" y="104"/>
                  </a:lnTo>
                  <a:lnTo>
                    <a:pt x="190" y="88"/>
                  </a:lnTo>
                  <a:lnTo>
                    <a:pt x="190" y="77"/>
                  </a:lnTo>
                  <a:lnTo>
                    <a:pt x="197" y="67"/>
                  </a:lnTo>
                  <a:lnTo>
                    <a:pt x="222" y="70"/>
                  </a:lnTo>
                  <a:lnTo>
                    <a:pt x="234" y="58"/>
                  </a:lnTo>
                  <a:lnTo>
                    <a:pt x="241" y="27"/>
                  </a:lnTo>
                  <a:lnTo>
                    <a:pt x="238" y="15"/>
                  </a:lnTo>
                  <a:lnTo>
                    <a:pt x="225" y="13"/>
                  </a:lnTo>
                  <a:lnTo>
                    <a:pt x="202" y="15"/>
                  </a:lnTo>
                  <a:lnTo>
                    <a:pt x="172" y="15"/>
                  </a:lnTo>
                  <a:lnTo>
                    <a:pt x="147" y="6"/>
                  </a:lnTo>
                  <a:lnTo>
                    <a:pt x="131" y="2"/>
                  </a:lnTo>
                  <a:lnTo>
                    <a:pt x="115" y="0"/>
                  </a:lnTo>
                  <a:lnTo>
                    <a:pt x="102" y="18"/>
                  </a:lnTo>
                  <a:lnTo>
                    <a:pt x="86" y="31"/>
                  </a:lnTo>
                  <a:lnTo>
                    <a:pt x="61" y="29"/>
                  </a:lnTo>
                  <a:lnTo>
                    <a:pt x="45" y="38"/>
                  </a:lnTo>
                  <a:lnTo>
                    <a:pt x="22" y="61"/>
                  </a:lnTo>
                  <a:lnTo>
                    <a:pt x="4" y="77"/>
                  </a:lnTo>
                  <a:lnTo>
                    <a:pt x="0" y="86"/>
                  </a:lnTo>
                  <a:lnTo>
                    <a:pt x="11" y="106"/>
                  </a:lnTo>
                  <a:lnTo>
                    <a:pt x="22" y="131"/>
                  </a:lnTo>
                  <a:lnTo>
                    <a:pt x="34" y="145"/>
                  </a:lnTo>
                  <a:lnTo>
                    <a:pt x="45" y="140"/>
                  </a:lnTo>
                  <a:lnTo>
                    <a:pt x="68" y="133"/>
                  </a:lnTo>
                  <a:lnTo>
                    <a:pt x="65" y="151"/>
                  </a:lnTo>
                  <a:lnTo>
                    <a:pt x="59" y="176"/>
                  </a:lnTo>
                  <a:lnTo>
                    <a:pt x="61" y="181"/>
                  </a:lnTo>
                  <a:lnTo>
                    <a:pt x="70" y="181"/>
                  </a:lnTo>
                  <a:lnTo>
                    <a:pt x="86" y="176"/>
                  </a:lnTo>
                  <a:lnTo>
                    <a:pt x="115" y="181"/>
                  </a:lnTo>
                  <a:lnTo>
                    <a:pt x="125" y="192"/>
                  </a:lnTo>
                  <a:lnTo>
                    <a:pt x="143" y="199"/>
                  </a:lnTo>
                  <a:lnTo>
                    <a:pt x="159" y="213"/>
                  </a:lnTo>
                  <a:lnTo>
                    <a:pt x="168" y="210"/>
                  </a:lnTo>
                  <a:lnTo>
                    <a:pt x="188" y="201"/>
                  </a:lnTo>
                  <a:lnTo>
                    <a:pt x="206" y="199"/>
                  </a:lnTo>
                  <a:lnTo>
                    <a:pt x="231" y="201"/>
                  </a:lnTo>
                </a:path>
              </a:pathLst>
            </a:custGeom>
            <a:solidFill>
              <a:srgbClr val="DDDDDD">
                <a:alpha val="0"/>
              </a:srgbClr>
            </a:solidFill>
            <a:ln w="9525" cap="rnd">
              <a:solidFill>
                <a:srgbClr val="091D5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394" name="Freeform 38"/>
            <p:cNvSpPr>
              <a:spLocks/>
            </p:cNvSpPr>
            <p:nvPr/>
          </p:nvSpPr>
          <p:spPr bwMode="auto">
            <a:xfrm>
              <a:off x="3769" y="1512"/>
              <a:ext cx="48" cy="38"/>
            </a:xfrm>
            <a:custGeom>
              <a:avLst/>
              <a:gdLst>
                <a:gd name="T0" fmla="*/ 71 w 36"/>
                <a:gd name="T1" fmla="*/ 0 h 37"/>
                <a:gd name="T2" fmla="*/ 41 w 36"/>
                <a:gd name="T3" fmla="*/ 8 h 37"/>
                <a:gd name="T4" fmla="*/ 0 w 36"/>
                <a:gd name="T5" fmla="*/ 25 h 37"/>
                <a:gd name="T6" fmla="*/ 5 w 36"/>
                <a:gd name="T7" fmla="*/ 39 h 37"/>
                <a:gd name="T8" fmla="*/ 28 w 36"/>
                <a:gd name="T9" fmla="*/ 39 h 37"/>
                <a:gd name="T10" fmla="*/ 84 w 36"/>
                <a:gd name="T11" fmla="*/ 16 h 37"/>
                <a:gd name="T12" fmla="*/ 71 w 36"/>
                <a:gd name="T13" fmla="*/ 0 h 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"/>
                <a:gd name="T22" fmla="*/ 0 h 37"/>
                <a:gd name="T23" fmla="*/ 36 w 36"/>
                <a:gd name="T24" fmla="*/ 37 h 3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" h="37">
                  <a:moveTo>
                    <a:pt x="30" y="0"/>
                  </a:moveTo>
                  <a:lnTo>
                    <a:pt x="17" y="8"/>
                  </a:lnTo>
                  <a:lnTo>
                    <a:pt x="0" y="22"/>
                  </a:lnTo>
                  <a:lnTo>
                    <a:pt x="2" y="36"/>
                  </a:lnTo>
                  <a:lnTo>
                    <a:pt x="12" y="36"/>
                  </a:lnTo>
                  <a:lnTo>
                    <a:pt x="35" y="16"/>
                  </a:lnTo>
                  <a:lnTo>
                    <a:pt x="30" y="0"/>
                  </a:lnTo>
                </a:path>
              </a:pathLst>
            </a:custGeom>
            <a:solidFill>
              <a:srgbClr val="DDDDDD">
                <a:alpha val="0"/>
              </a:srgbClr>
            </a:solidFill>
            <a:ln w="9525" cap="rnd">
              <a:solidFill>
                <a:srgbClr val="091D5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395" name="Freeform 39"/>
            <p:cNvSpPr>
              <a:spLocks/>
            </p:cNvSpPr>
            <p:nvPr/>
          </p:nvSpPr>
          <p:spPr bwMode="auto">
            <a:xfrm>
              <a:off x="3811" y="518"/>
              <a:ext cx="674" cy="1058"/>
            </a:xfrm>
            <a:custGeom>
              <a:avLst/>
              <a:gdLst>
                <a:gd name="T0" fmla="*/ 345 w 491"/>
                <a:gd name="T1" fmla="*/ 1110 h 1014"/>
                <a:gd name="T2" fmla="*/ 269 w 491"/>
                <a:gd name="T3" fmla="*/ 1082 h 1014"/>
                <a:gd name="T4" fmla="*/ 167 w 491"/>
                <a:gd name="T5" fmla="*/ 1076 h 1014"/>
                <a:gd name="T6" fmla="*/ 167 w 491"/>
                <a:gd name="T7" fmla="*/ 985 h 1014"/>
                <a:gd name="T8" fmla="*/ 126 w 491"/>
                <a:gd name="T9" fmla="*/ 923 h 1014"/>
                <a:gd name="T10" fmla="*/ 117 w 491"/>
                <a:gd name="T11" fmla="*/ 876 h 1014"/>
                <a:gd name="T12" fmla="*/ 89 w 491"/>
                <a:gd name="T13" fmla="*/ 833 h 1014"/>
                <a:gd name="T14" fmla="*/ 151 w 491"/>
                <a:gd name="T15" fmla="*/ 792 h 1014"/>
                <a:gd name="T16" fmla="*/ 181 w 491"/>
                <a:gd name="T17" fmla="*/ 753 h 1014"/>
                <a:gd name="T18" fmla="*/ 310 w 491"/>
                <a:gd name="T19" fmla="*/ 706 h 1014"/>
                <a:gd name="T20" fmla="*/ 398 w 491"/>
                <a:gd name="T21" fmla="*/ 650 h 1014"/>
                <a:gd name="T22" fmla="*/ 464 w 491"/>
                <a:gd name="T23" fmla="*/ 603 h 1014"/>
                <a:gd name="T24" fmla="*/ 515 w 491"/>
                <a:gd name="T25" fmla="*/ 570 h 1014"/>
                <a:gd name="T26" fmla="*/ 520 w 491"/>
                <a:gd name="T27" fmla="*/ 535 h 1014"/>
                <a:gd name="T28" fmla="*/ 505 w 491"/>
                <a:gd name="T29" fmla="*/ 505 h 1014"/>
                <a:gd name="T30" fmla="*/ 439 w 491"/>
                <a:gd name="T31" fmla="*/ 490 h 1014"/>
                <a:gd name="T32" fmla="*/ 345 w 491"/>
                <a:gd name="T33" fmla="*/ 400 h 1014"/>
                <a:gd name="T34" fmla="*/ 353 w 491"/>
                <a:gd name="T35" fmla="*/ 324 h 1014"/>
                <a:gd name="T36" fmla="*/ 310 w 491"/>
                <a:gd name="T37" fmla="*/ 250 h 1014"/>
                <a:gd name="T38" fmla="*/ 233 w 491"/>
                <a:gd name="T39" fmla="*/ 201 h 1014"/>
                <a:gd name="T40" fmla="*/ 89 w 491"/>
                <a:gd name="T41" fmla="*/ 165 h 1014"/>
                <a:gd name="T42" fmla="*/ 34 w 491"/>
                <a:gd name="T43" fmla="*/ 126 h 1014"/>
                <a:gd name="T44" fmla="*/ 47 w 491"/>
                <a:gd name="T45" fmla="*/ 98 h 1014"/>
                <a:gd name="T46" fmla="*/ 140 w 491"/>
                <a:gd name="T47" fmla="*/ 121 h 1014"/>
                <a:gd name="T48" fmla="*/ 310 w 491"/>
                <a:gd name="T49" fmla="*/ 141 h 1014"/>
                <a:gd name="T50" fmla="*/ 375 w 491"/>
                <a:gd name="T51" fmla="*/ 159 h 1014"/>
                <a:gd name="T52" fmla="*/ 464 w 491"/>
                <a:gd name="T53" fmla="*/ 126 h 1014"/>
                <a:gd name="T54" fmla="*/ 515 w 491"/>
                <a:gd name="T55" fmla="*/ 98 h 1014"/>
                <a:gd name="T56" fmla="*/ 505 w 491"/>
                <a:gd name="T57" fmla="*/ 46 h 1014"/>
                <a:gd name="T58" fmla="*/ 592 w 491"/>
                <a:gd name="T59" fmla="*/ 23 h 1014"/>
                <a:gd name="T60" fmla="*/ 703 w 491"/>
                <a:gd name="T61" fmla="*/ 32 h 1014"/>
                <a:gd name="T62" fmla="*/ 703 w 491"/>
                <a:gd name="T63" fmla="*/ 74 h 1014"/>
                <a:gd name="T64" fmla="*/ 608 w 491"/>
                <a:gd name="T65" fmla="*/ 119 h 1014"/>
                <a:gd name="T66" fmla="*/ 714 w 491"/>
                <a:gd name="T67" fmla="*/ 107 h 1014"/>
                <a:gd name="T68" fmla="*/ 728 w 491"/>
                <a:gd name="T69" fmla="*/ 39 h 1014"/>
                <a:gd name="T70" fmla="*/ 792 w 491"/>
                <a:gd name="T71" fmla="*/ 79 h 1014"/>
                <a:gd name="T72" fmla="*/ 773 w 491"/>
                <a:gd name="T73" fmla="*/ 147 h 1014"/>
                <a:gd name="T74" fmla="*/ 855 w 491"/>
                <a:gd name="T75" fmla="*/ 201 h 1014"/>
                <a:gd name="T76" fmla="*/ 909 w 491"/>
                <a:gd name="T77" fmla="*/ 255 h 1014"/>
                <a:gd name="T78" fmla="*/ 921 w 491"/>
                <a:gd name="T79" fmla="*/ 335 h 1014"/>
                <a:gd name="T80" fmla="*/ 1008 w 491"/>
                <a:gd name="T81" fmla="*/ 446 h 1014"/>
                <a:gd name="T82" fmla="*/ 1036 w 491"/>
                <a:gd name="T83" fmla="*/ 570 h 1014"/>
                <a:gd name="T84" fmla="*/ 1083 w 491"/>
                <a:gd name="T85" fmla="*/ 659 h 1014"/>
                <a:gd name="T86" fmla="*/ 1208 w 491"/>
                <a:gd name="T87" fmla="*/ 719 h 1014"/>
                <a:gd name="T88" fmla="*/ 1268 w 491"/>
                <a:gd name="T89" fmla="*/ 768 h 1014"/>
                <a:gd name="T90" fmla="*/ 1202 w 491"/>
                <a:gd name="T91" fmla="*/ 867 h 1014"/>
                <a:gd name="T92" fmla="*/ 1167 w 491"/>
                <a:gd name="T93" fmla="*/ 918 h 1014"/>
                <a:gd name="T94" fmla="*/ 1102 w 491"/>
                <a:gd name="T95" fmla="*/ 948 h 1014"/>
                <a:gd name="T96" fmla="*/ 944 w 491"/>
                <a:gd name="T97" fmla="*/ 1019 h 1014"/>
                <a:gd name="T98" fmla="*/ 866 w 491"/>
                <a:gd name="T99" fmla="*/ 1050 h 1014"/>
                <a:gd name="T100" fmla="*/ 773 w 491"/>
                <a:gd name="T101" fmla="*/ 1071 h 1014"/>
                <a:gd name="T102" fmla="*/ 620 w 491"/>
                <a:gd name="T103" fmla="*/ 1088 h 1014"/>
                <a:gd name="T104" fmla="*/ 474 w 491"/>
                <a:gd name="T105" fmla="*/ 1117 h 1014"/>
                <a:gd name="T106" fmla="*/ 353 w 491"/>
                <a:gd name="T107" fmla="*/ 1151 h 10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491"/>
                <a:gd name="T163" fmla="*/ 0 h 1014"/>
                <a:gd name="T164" fmla="*/ 491 w 491"/>
                <a:gd name="T165" fmla="*/ 1014 h 10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491" h="1014">
                  <a:moveTo>
                    <a:pt x="136" y="1013"/>
                  </a:moveTo>
                  <a:lnTo>
                    <a:pt x="133" y="978"/>
                  </a:lnTo>
                  <a:lnTo>
                    <a:pt x="115" y="963"/>
                  </a:lnTo>
                  <a:lnTo>
                    <a:pt x="104" y="953"/>
                  </a:lnTo>
                  <a:lnTo>
                    <a:pt x="83" y="947"/>
                  </a:lnTo>
                  <a:lnTo>
                    <a:pt x="65" y="947"/>
                  </a:lnTo>
                  <a:lnTo>
                    <a:pt x="58" y="928"/>
                  </a:lnTo>
                  <a:lnTo>
                    <a:pt x="65" y="867"/>
                  </a:lnTo>
                  <a:lnTo>
                    <a:pt x="63" y="831"/>
                  </a:lnTo>
                  <a:lnTo>
                    <a:pt x="49" y="813"/>
                  </a:lnTo>
                  <a:lnTo>
                    <a:pt x="40" y="806"/>
                  </a:lnTo>
                  <a:lnTo>
                    <a:pt x="45" y="772"/>
                  </a:lnTo>
                  <a:lnTo>
                    <a:pt x="40" y="751"/>
                  </a:lnTo>
                  <a:lnTo>
                    <a:pt x="34" y="733"/>
                  </a:lnTo>
                  <a:lnTo>
                    <a:pt x="45" y="697"/>
                  </a:lnTo>
                  <a:lnTo>
                    <a:pt x="58" y="697"/>
                  </a:lnTo>
                  <a:lnTo>
                    <a:pt x="65" y="690"/>
                  </a:lnTo>
                  <a:lnTo>
                    <a:pt x="70" y="663"/>
                  </a:lnTo>
                  <a:lnTo>
                    <a:pt x="95" y="642"/>
                  </a:lnTo>
                  <a:lnTo>
                    <a:pt x="120" y="622"/>
                  </a:lnTo>
                  <a:lnTo>
                    <a:pt x="124" y="597"/>
                  </a:lnTo>
                  <a:lnTo>
                    <a:pt x="154" y="572"/>
                  </a:lnTo>
                  <a:lnTo>
                    <a:pt x="183" y="542"/>
                  </a:lnTo>
                  <a:lnTo>
                    <a:pt x="179" y="531"/>
                  </a:lnTo>
                  <a:lnTo>
                    <a:pt x="179" y="515"/>
                  </a:lnTo>
                  <a:lnTo>
                    <a:pt x="199" y="501"/>
                  </a:lnTo>
                  <a:lnTo>
                    <a:pt x="206" y="497"/>
                  </a:lnTo>
                  <a:lnTo>
                    <a:pt x="201" y="472"/>
                  </a:lnTo>
                  <a:lnTo>
                    <a:pt x="201" y="449"/>
                  </a:lnTo>
                  <a:lnTo>
                    <a:pt x="195" y="445"/>
                  </a:lnTo>
                  <a:lnTo>
                    <a:pt x="183" y="449"/>
                  </a:lnTo>
                  <a:lnTo>
                    <a:pt x="170" y="431"/>
                  </a:lnTo>
                  <a:lnTo>
                    <a:pt x="158" y="386"/>
                  </a:lnTo>
                  <a:lnTo>
                    <a:pt x="133" y="352"/>
                  </a:lnTo>
                  <a:lnTo>
                    <a:pt x="140" y="306"/>
                  </a:lnTo>
                  <a:lnTo>
                    <a:pt x="136" y="286"/>
                  </a:lnTo>
                  <a:lnTo>
                    <a:pt x="108" y="256"/>
                  </a:lnTo>
                  <a:lnTo>
                    <a:pt x="120" y="220"/>
                  </a:lnTo>
                  <a:lnTo>
                    <a:pt x="111" y="199"/>
                  </a:lnTo>
                  <a:lnTo>
                    <a:pt x="90" y="177"/>
                  </a:lnTo>
                  <a:lnTo>
                    <a:pt x="79" y="190"/>
                  </a:lnTo>
                  <a:lnTo>
                    <a:pt x="34" y="145"/>
                  </a:lnTo>
                  <a:lnTo>
                    <a:pt x="22" y="129"/>
                  </a:lnTo>
                  <a:lnTo>
                    <a:pt x="13" y="111"/>
                  </a:lnTo>
                  <a:lnTo>
                    <a:pt x="0" y="104"/>
                  </a:lnTo>
                  <a:lnTo>
                    <a:pt x="18" y="86"/>
                  </a:lnTo>
                  <a:lnTo>
                    <a:pt x="40" y="86"/>
                  </a:lnTo>
                  <a:lnTo>
                    <a:pt x="54" y="106"/>
                  </a:lnTo>
                  <a:lnTo>
                    <a:pt x="88" y="145"/>
                  </a:lnTo>
                  <a:lnTo>
                    <a:pt x="120" y="124"/>
                  </a:lnTo>
                  <a:lnTo>
                    <a:pt x="140" y="129"/>
                  </a:lnTo>
                  <a:lnTo>
                    <a:pt x="145" y="140"/>
                  </a:lnTo>
                  <a:lnTo>
                    <a:pt x="170" y="145"/>
                  </a:lnTo>
                  <a:lnTo>
                    <a:pt x="179" y="111"/>
                  </a:lnTo>
                  <a:lnTo>
                    <a:pt x="190" y="99"/>
                  </a:lnTo>
                  <a:lnTo>
                    <a:pt x="199" y="86"/>
                  </a:lnTo>
                  <a:lnTo>
                    <a:pt x="199" y="74"/>
                  </a:lnTo>
                  <a:lnTo>
                    <a:pt x="195" y="40"/>
                  </a:lnTo>
                  <a:lnTo>
                    <a:pt x="215" y="20"/>
                  </a:lnTo>
                  <a:lnTo>
                    <a:pt x="229" y="20"/>
                  </a:lnTo>
                  <a:lnTo>
                    <a:pt x="249" y="0"/>
                  </a:lnTo>
                  <a:lnTo>
                    <a:pt x="272" y="29"/>
                  </a:lnTo>
                  <a:lnTo>
                    <a:pt x="281" y="40"/>
                  </a:lnTo>
                  <a:lnTo>
                    <a:pt x="272" y="65"/>
                  </a:lnTo>
                  <a:lnTo>
                    <a:pt x="254" y="81"/>
                  </a:lnTo>
                  <a:lnTo>
                    <a:pt x="235" y="104"/>
                  </a:lnTo>
                  <a:lnTo>
                    <a:pt x="240" y="124"/>
                  </a:lnTo>
                  <a:lnTo>
                    <a:pt x="276" y="95"/>
                  </a:lnTo>
                  <a:lnTo>
                    <a:pt x="276" y="70"/>
                  </a:lnTo>
                  <a:lnTo>
                    <a:pt x="281" y="34"/>
                  </a:lnTo>
                  <a:lnTo>
                    <a:pt x="294" y="24"/>
                  </a:lnTo>
                  <a:lnTo>
                    <a:pt x="306" y="70"/>
                  </a:lnTo>
                  <a:lnTo>
                    <a:pt x="306" y="111"/>
                  </a:lnTo>
                  <a:lnTo>
                    <a:pt x="299" y="129"/>
                  </a:lnTo>
                  <a:lnTo>
                    <a:pt x="299" y="154"/>
                  </a:lnTo>
                  <a:lnTo>
                    <a:pt x="331" y="177"/>
                  </a:lnTo>
                  <a:lnTo>
                    <a:pt x="331" y="195"/>
                  </a:lnTo>
                  <a:lnTo>
                    <a:pt x="351" y="224"/>
                  </a:lnTo>
                  <a:lnTo>
                    <a:pt x="360" y="245"/>
                  </a:lnTo>
                  <a:lnTo>
                    <a:pt x="356" y="295"/>
                  </a:lnTo>
                  <a:lnTo>
                    <a:pt x="369" y="349"/>
                  </a:lnTo>
                  <a:lnTo>
                    <a:pt x="390" y="392"/>
                  </a:lnTo>
                  <a:lnTo>
                    <a:pt x="385" y="461"/>
                  </a:lnTo>
                  <a:lnTo>
                    <a:pt x="401" y="501"/>
                  </a:lnTo>
                  <a:lnTo>
                    <a:pt x="410" y="520"/>
                  </a:lnTo>
                  <a:lnTo>
                    <a:pt x="419" y="581"/>
                  </a:lnTo>
                  <a:lnTo>
                    <a:pt x="426" y="606"/>
                  </a:lnTo>
                  <a:lnTo>
                    <a:pt x="467" y="633"/>
                  </a:lnTo>
                  <a:lnTo>
                    <a:pt x="490" y="660"/>
                  </a:lnTo>
                  <a:lnTo>
                    <a:pt x="490" y="676"/>
                  </a:lnTo>
                  <a:lnTo>
                    <a:pt x="471" y="756"/>
                  </a:lnTo>
                  <a:lnTo>
                    <a:pt x="465" y="763"/>
                  </a:lnTo>
                  <a:lnTo>
                    <a:pt x="471" y="779"/>
                  </a:lnTo>
                  <a:lnTo>
                    <a:pt x="451" y="808"/>
                  </a:lnTo>
                  <a:lnTo>
                    <a:pt x="426" y="822"/>
                  </a:lnTo>
                  <a:lnTo>
                    <a:pt x="426" y="835"/>
                  </a:lnTo>
                  <a:lnTo>
                    <a:pt x="390" y="883"/>
                  </a:lnTo>
                  <a:lnTo>
                    <a:pt x="365" y="897"/>
                  </a:lnTo>
                  <a:lnTo>
                    <a:pt x="360" y="924"/>
                  </a:lnTo>
                  <a:lnTo>
                    <a:pt x="335" y="924"/>
                  </a:lnTo>
                  <a:lnTo>
                    <a:pt x="324" y="933"/>
                  </a:lnTo>
                  <a:lnTo>
                    <a:pt x="299" y="942"/>
                  </a:lnTo>
                  <a:lnTo>
                    <a:pt x="265" y="938"/>
                  </a:lnTo>
                  <a:lnTo>
                    <a:pt x="240" y="958"/>
                  </a:lnTo>
                  <a:lnTo>
                    <a:pt x="210" y="976"/>
                  </a:lnTo>
                  <a:lnTo>
                    <a:pt x="183" y="983"/>
                  </a:lnTo>
                  <a:lnTo>
                    <a:pt x="161" y="999"/>
                  </a:lnTo>
                  <a:lnTo>
                    <a:pt x="136" y="1013"/>
                  </a:lnTo>
                </a:path>
              </a:pathLst>
            </a:custGeom>
            <a:solidFill>
              <a:srgbClr val="DDDDDD">
                <a:alpha val="0"/>
              </a:srgbClr>
            </a:solidFill>
            <a:ln w="9525" cap="rnd">
              <a:solidFill>
                <a:srgbClr val="091D5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396" name="Freeform 40"/>
            <p:cNvSpPr>
              <a:spLocks/>
            </p:cNvSpPr>
            <p:nvPr/>
          </p:nvSpPr>
          <p:spPr bwMode="auto">
            <a:xfrm>
              <a:off x="3093" y="2476"/>
              <a:ext cx="949" cy="337"/>
            </a:xfrm>
            <a:custGeom>
              <a:avLst/>
              <a:gdLst>
                <a:gd name="T0" fmla="*/ 279 w 694"/>
                <a:gd name="T1" fmla="*/ 253 h 324"/>
                <a:gd name="T2" fmla="*/ 103 w 694"/>
                <a:gd name="T3" fmla="*/ 189 h 324"/>
                <a:gd name="T4" fmla="*/ 34 w 694"/>
                <a:gd name="T5" fmla="*/ 156 h 324"/>
                <a:gd name="T6" fmla="*/ 15 w 694"/>
                <a:gd name="T7" fmla="*/ 105 h 324"/>
                <a:gd name="T8" fmla="*/ 10 w 694"/>
                <a:gd name="T9" fmla="*/ 74 h 324"/>
                <a:gd name="T10" fmla="*/ 133 w 694"/>
                <a:gd name="T11" fmla="*/ 66 h 324"/>
                <a:gd name="T12" fmla="*/ 412 w 694"/>
                <a:gd name="T13" fmla="*/ 0 h 324"/>
                <a:gd name="T14" fmla="*/ 494 w 694"/>
                <a:gd name="T15" fmla="*/ 6 h 324"/>
                <a:gd name="T16" fmla="*/ 569 w 694"/>
                <a:gd name="T17" fmla="*/ 18 h 324"/>
                <a:gd name="T18" fmla="*/ 648 w 694"/>
                <a:gd name="T19" fmla="*/ 66 h 324"/>
                <a:gd name="T20" fmla="*/ 684 w 694"/>
                <a:gd name="T21" fmla="*/ 102 h 324"/>
                <a:gd name="T22" fmla="*/ 726 w 694"/>
                <a:gd name="T23" fmla="*/ 102 h 324"/>
                <a:gd name="T24" fmla="*/ 805 w 694"/>
                <a:gd name="T25" fmla="*/ 88 h 324"/>
                <a:gd name="T26" fmla="*/ 900 w 694"/>
                <a:gd name="T27" fmla="*/ 125 h 324"/>
                <a:gd name="T28" fmla="*/ 1016 w 694"/>
                <a:gd name="T29" fmla="*/ 151 h 324"/>
                <a:gd name="T30" fmla="*/ 1120 w 694"/>
                <a:gd name="T31" fmla="*/ 142 h 324"/>
                <a:gd name="T32" fmla="*/ 1202 w 694"/>
                <a:gd name="T33" fmla="*/ 179 h 324"/>
                <a:gd name="T34" fmla="*/ 1272 w 694"/>
                <a:gd name="T35" fmla="*/ 171 h 324"/>
                <a:gd name="T36" fmla="*/ 1393 w 694"/>
                <a:gd name="T37" fmla="*/ 212 h 324"/>
                <a:gd name="T38" fmla="*/ 1445 w 694"/>
                <a:gd name="T39" fmla="*/ 201 h 324"/>
                <a:gd name="T40" fmla="*/ 1567 w 694"/>
                <a:gd name="T41" fmla="*/ 207 h 324"/>
                <a:gd name="T42" fmla="*/ 1772 w 694"/>
                <a:gd name="T43" fmla="*/ 230 h 324"/>
                <a:gd name="T44" fmla="*/ 1678 w 694"/>
                <a:gd name="T45" fmla="*/ 274 h 324"/>
                <a:gd name="T46" fmla="*/ 1671 w 694"/>
                <a:gd name="T47" fmla="*/ 302 h 324"/>
                <a:gd name="T48" fmla="*/ 1586 w 694"/>
                <a:gd name="T49" fmla="*/ 286 h 324"/>
                <a:gd name="T50" fmla="*/ 1426 w 694"/>
                <a:gd name="T51" fmla="*/ 293 h 324"/>
                <a:gd name="T52" fmla="*/ 1370 w 694"/>
                <a:gd name="T53" fmla="*/ 321 h 324"/>
                <a:gd name="T54" fmla="*/ 1276 w 694"/>
                <a:gd name="T55" fmla="*/ 338 h 324"/>
                <a:gd name="T56" fmla="*/ 1206 w 694"/>
                <a:gd name="T57" fmla="*/ 325 h 324"/>
                <a:gd name="T58" fmla="*/ 1038 w 694"/>
                <a:gd name="T59" fmla="*/ 360 h 324"/>
                <a:gd name="T60" fmla="*/ 900 w 694"/>
                <a:gd name="T61" fmla="*/ 360 h 324"/>
                <a:gd name="T62" fmla="*/ 836 w 694"/>
                <a:gd name="T63" fmla="*/ 342 h 324"/>
                <a:gd name="T64" fmla="*/ 790 w 694"/>
                <a:gd name="T65" fmla="*/ 328 h 324"/>
                <a:gd name="T66" fmla="*/ 759 w 694"/>
                <a:gd name="T67" fmla="*/ 302 h 324"/>
                <a:gd name="T68" fmla="*/ 684 w 694"/>
                <a:gd name="T69" fmla="*/ 258 h 324"/>
                <a:gd name="T70" fmla="*/ 599 w 694"/>
                <a:gd name="T71" fmla="*/ 274 h 324"/>
                <a:gd name="T72" fmla="*/ 464 w 694"/>
                <a:gd name="T73" fmla="*/ 250 h 324"/>
                <a:gd name="T74" fmla="*/ 412 w 694"/>
                <a:gd name="T75" fmla="*/ 271 h 324"/>
                <a:gd name="T76" fmla="*/ 325 w 694"/>
                <a:gd name="T77" fmla="*/ 274 h 32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94"/>
                <a:gd name="T118" fmla="*/ 0 h 324"/>
                <a:gd name="T119" fmla="*/ 694 w 694"/>
                <a:gd name="T120" fmla="*/ 324 h 32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94" h="324">
                  <a:moveTo>
                    <a:pt x="111" y="238"/>
                  </a:moveTo>
                  <a:lnTo>
                    <a:pt x="109" y="225"/>
                  </a:lnTo>
                  <a:lnTo>
                    <a:pt x="93" y="216"/>
                  </a:lnTo>
                  <a:lnTo>
                    <a:pt x="40" y="168"/>
                  </a:lnTo>
                  <a:lnTo>
                    <a:pt x="38" y="141"/>
                  </a:lnTo>
                  <a:lnTo>
                    <a:pt x="13" y="138"/>
                  </a:lnTo>
                  <a:lnTo>
                    <a:pt x="15" y="116"/>
                  </a:lnTo>
                  <a:lnTo>
                    <a:pt x="6" y="93"/>
                  </a:lnTo>
                  <a:lnTo>
                    <a:pt x="0" y="79"/>
                  </a:lnTo>
                  <a:lnTo>
                    <a:pt x="4" y="65"/>
                  </a:lnTo>
                  <a:lnTo>
                    <a:pt x="22" y="65"/>
                  </a:lnTo>
                  <a:lnTo>
                    <a:pt x="52" y="59"/>
                  </a:lnTo>
                  <a:lnTo>
                    <a:pt x="143" y="13"/>
                  </a:lnTo>
                  <a:lnTo>
                    <a:pt x="161" y="0"/>
                  </a:lnTo>
                  <a:lnTo>
                    <a:pt x="172" y="15"/>
                  </a:lnTo>
                  <a:lnTo>
                    <a:pt x="193" y="6"/>
                  </a:lnTo>
                  <a:lnTo>
                    <a:pt x="211" y="9"/>
                  </a:lnTo>
                  <a:lnTo>
                    <a:pt x="222" y="15"/>
                  </a:lnTo>
                  <a:lnTo>
                    <a:pt x="222" y="38"/>
                  </a:lnTo>
                  <a:lnTo>
                    <a:pt x="254" y="59"/>
                  </a:lnTo>
                  <a:lnTo>
                    <a:pt x="256" y="72"/>
                  </a:lnTo>
                  <a:lnTo>
                    <a:pt x="268" y="90"/>
                  </a:lnTo>
                  <a:lnTo>
                    <a:pt x="277" y="97"/>
                  </a:lnTo>
                  <a:lnTo>
                    <a:pt x="284" y="90"/>
                  </a:lnTo>
                  <a:lnTo>
                    <a:pt x="306" y="77"/>
                  </a:lnTo>
                  <a:lnTo>
                    <a:pt x="315" y="79"/>
                  </a:lnTo>
                  <a:lnTo>
                    <a:pt x="345" y="113"/>
                  </a:lnTo>
                  <a:lnTo>
                    <a:pt x="352" y="111"/>
                  </a:lnTo>
                  <a:lnTo>
                    <a:pt x="383" y="129"/>
                  </a:lnTo>
                  <a:lnTo>
                    <a:pt x="397" y="134"/>
                  </a:lnTo>
                  <a:lnTo>
                    <a:pt x="418" y="127"/>
                  </a:lnTo>
                  <a:lnTo>
                    <a:pt x="438" y="127"/>
                  </a:lnTo>
                  <a:lnTo>
                    <a:pt x="463" y="145"/>
                  </a:lnTo>
                  <a:lnTo>
                    <a:pt x="470" y="159"/>
                  </a:lnTo>
                  <a:lnTo>
                    <a:pt x="483" y="147"/>
                  </a:lnTo>
                  <a:lnTo>
                    <a:pt x="497" y="152"/>
                  </a:lnTo>
                  <a:lnTo>
                    <a:pt x="520" y="177"/>
                  </a:lnTo>
                  <a:lnTo>
                    <a:pt x="545" y="188"/>
                  </a:lnTo>
                  <a:lnTo>
                    <a:pt x="554" y="191"/>
                  </a:lnTo>
                  <a:lnTo>
                    <a:pt x="565" y="179"/>
                  </a:lnTo>
                  <a:lnTo>
                    <a:pt x="579" y="175"/>
                  </a:lnTo>
                  <a:lnTo>
                    <a:pt x="613" y="184"/>
                  </a:lnTo>
                  <a:lnTo>
                    <a:pt x="656" y="193"/>
                  </a:lnTo>
                  <a:lnTo>
                    <a:pt x="693" y="204"/>
                  </a:lnTo>
                  <a:lnTo>
                    <a:pt x="681" y="218"/>
                  </a:lnTo>
                  <a:lnTo>
                    <a:pt x="656" y="243"/>
                  </a:lnTo>
                  <a:lnTo>
                    <a:pt x="652" y="250"/>
                  </a:lnTo>
                  <a:lnTo>
                    <a:pt x="654" y="268"/>
                  </a:lnTo>
                  <a:lnTo>
                    <a:pt x="636" y="268"/>
                  </a:lnTo>
                  <a:lnTo>
                    <a:pt x="620" y="254"/>
                  </a:lnTo>
                  <a:lnTo>
                    <a:pt x="604" y="250"/>
                  </a:lnTo>
                  <a:lnTo>
                    <a:pt x="558" y="261"/>
                  </a:lnTo>
                  <a:lnTo>
                    <a:pt x="549" y="270"/>
                  </a:lnTo>
                  <a:lnTo>
                    <a:pt x="536" y="286"/>
                  </a:lnTo>
                  <a:lnTo>
                    <a:pt x="513" y="300"/>
                  </a:lnTo>
                  <a:lnTo>
                    <a:pt x="499" y="300"/>
                  </a:lnTo>
                  <a:lnTo>
                    <a:pt x="483" y="288"/>
                  </a:lnTo>
                  <a:lnTo>
                    <a:pt x="472" y="288"/>
                  </a:lnTo>
                  <a:lnTo>
                    <a:pt x="427" y="309"/>
                  </a:lnTo>
                  <a:lnTo>
                    <a:pt x="406" y="320"/>
                  </a:lnTo>
                  <a:lnTo>
                    <a:pt x="388" y="323"/>
                  </a:lnTo>
                  <a:lnTo>
                    <a:pt x="352" y="320"/>
                  </a:lnTo>
                  <a:lnTo>
                    <a:pt x="338" y="320"/>
                  </a:lnTo>
                  <a:lnTo>
                    <a:pt x="327" y="304"/>
                  </a:lnTo>
                  <a:lnTo>
                    <a:pt x="320" y="297"/>
                  </a:lnTo>
                  <a:lnTo>
                    <a:pt x="309" y="291"/>
                  </a:lnTo>
                  <a:lnTo>
                    <a:pt x="302" y="284"/>
                  </a:lnTo>
                  <a:lnTo>
                    <a:pt x="297" y="268"/>
                  </a:lnTo>
                  <a:lnTo>
                    <a:pt x="297" y="247"/>
                  </a:lnTo>
                  <a:lnTo>
                    <a:pt x="268" y="229"/>
                  </a:lnTo>
                  <a:lnTo>
                    <a:pt x="249" y="238"/>
                  </a:lnTo>
                  <a:lnTo>
                    <a:pt x="234" y="243"/>
                  </a:lnTo>
                  <a:lnTo>
                    <a:pt x="222" y="220"/>
                  </a:lnTo>
                  <a:lnTo>
                    <a:pt x="181" y="222"/>
                  </a:lnTo>
                  <a:lnTo>
                    <a:pt x="170" y="232"/>
                  </a:lnTo>
                  <a:lnTo>
                    <a:pt x="161" y="241"/>
                  </a:lnTo>
                  <a:lnTo>
                    <a:pt x="145" y="241"/>
                  </a:lnTo>
                  <a:lnTo>
                    <a:pt x="127" y="243"/>
                  </a:lnTo>
                  <a:lnTo>
                    <a:pt x="111" y="238"/>
                  </a:lnTo>
                </a:path>
              </a:pathLst>
            </a:custGeom>
            <a:solidFill>
              <a:srgbClr val="DDDDDD">
                <a:alpha val="0"/>
              </a:srgbClr>
            </a:solidFill>
            <a:ln w="9525" cap="rnd">
              <a:solidFill>
                <a:srgbClr val="091D5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397" name="Freeform 41"/>
            <p:cNvSpPr>
              <a:spLocks/>
            </p:cNvSpPr>
            <p:nvPr/>
          </p:nvSpPr>
          <p:spPr bwMode="auto">
            <a:xfrm>
              <a:off x="3154" y="2955"/>
              <a:ext cx="565" cy="392"/>
            </a:xfrm>
            <a:custGeom>
              <a:avLst/>
              <a:gdLst>
                <a:gd name="T0" fmla="*/ 22 w 411"/>
                <a:gd name="T1" fmla="*/ 130 h 376"/>
                <a:gd name="T2" fmla="*/ 65 w 411"/>
                <a:gd name="T3" fmla="*/ 164 h 376"/>
                <a:gd name="T4" fmla="*/ 117 w 411"/>
                <a:gd name="T5" fmla="*/ 158 h 376"/>
                <a:gd name="T6" fmla="*/ 165 w 411"/>
                <a:gd name="T7" fmla="*/ 126 h 376"/>
                <a:gd name="T8" fmla="*/ 242 w 411"/>
                <a:gd name="T9" fmla="*/ 142 h 376"/>
                <a:gd name="T10" fmla="*/ 258 w 411"/>
                <a:gd name="T11" fmla="*/ 172 h 376"/>
                <a:gd name="T12" fmla="*/ 293 w 411"/>
                <a:gd name="T13" fmla="*/ 213 h 376"/>
                <a:gd name="T14" fmla="*/ 334 w 411"/>
                <a:gd name="T15" fmla="*/ 239 h 376"/>
                <a:gd name="T16" fmla="*/ 307 w 411"/>
                <a:gd name="T17" fmla="*/ 251 h 376"/>
                <a:gd name="T18" fmla="*/ 473 w 411"/>
                <a:gd name="T19" fmla="*/ 328 h 376"/>
                <a:gd name="T20" fmla="*/ 543 w 411"/>
                <a:gd name="T21" fmla="*/ 335 h 376"/>
                <a:gd name="T22" fmla="*/ 667 w 411"/>
                <a:gd name="T23" fmla="*/ 371 h 376"/>
                <a:gd name="T24" fmla="*/ 696 w 411"/>
                <a:gd name="T25" fmla="*/ 399 h 376"/>
                <a:gd name="T26" fmla="*/ 727 w 411"/>
                <a:gd name="T27" fmla="*/ 397 h 376"/>
                <a:gd name="T28" fmla="*/ 797 w 411"/>
                <a:gd name="T29" fmla="*/ 414 h 376"/>
                <a:gd name="T30" fmla="*/ 826 w 411"/>
                <a:gd name="T31" fmla="*/ 409 h 376"/>
                <a:gd name="T32" fmla="*/ 844 w 411"/>
                <a:gd name="T33" fmla="*/ 383 h 376"/>
                <a:gd name="T34" fmla="*/ 792 w 411"/>
                <a:gd name="T35" fmla="*/ 350 h 376"/>
                <a:gd name="T36" fmla="*/ 667 w 411"/>
                <a:gd name="T37" fmla="*/ 296 h 376"/>
                <a:gd name="T38" fmla="*/ 621 w 411"/>
                <a:gd name="T39" fmla="*/ 290 h 376"/>
                <a:gd name="T40" fmla="*/ 580 w 411"/>
                <a:gd name="T41" fmla="*/ 275 h 376"/>
                <a:gd name="T42" fmla="*/ 543 w 411"/>
                <a:gd name="T43" fmla="*/ 249 h 376"/>
                <a:gd name="T44" fmla="*/ 491 w 411"/>
                <a:gd name="T45" fmla="*/ 211 h 376"/>
                <a:gd name="T46" fmla="*/ 400 w 411"/>
                <a:gd name="T47" fmla="*/ 158 h 376"/>
                <a:gd name="T48" fmla="*/ 450 w 411"/>
                <a:gd name="T49" fmla="*/ 152 h 376"/>
                <a:gd name="T50" fmla="*/ 650 w 411"/>
                <a:gd name="T51" fmla="*/ 130 h 376"/>
                <a:gd name="T52" fmla="*/ 737 w 411"/>
                <a:gd name="T53" fmla="*/ 154 h 376"/>
                <a:gd name="T54" fmla="*/ 778 w 411"/>
                <a:gd name="T55" fmla="*/ 154 h 376"/>
                <a:gd name="T56" fmla="*/ 862 w 411"/>
                <a:gd name="T57" fmla="*/ 156 h 376"/>
                <a:gd name="T58" fmla="*/ 975 w 411"/>
                <a:gd name="T59" fmla="*/ 154 h 376"/>
                <a:gd name="T60" fmla="*/ 1048 w 411"/>
                <a:gd name="T61" fmla="*/ 172 h 376"/>
                <a:gd name="T62" fmla="*/ 1065 w 411"/>
                <a:gd name="T63" fmla="*/ 142 h 376"/>
                <a:gd name="T64" fmla="*/ 1010 w 411"/>
                <a:gd name="T65" fmla="*/ 116 h 376"/>
                <a:gd name="T66" fmla="*/ 1005 w 411"/>
                <a:gd name="T67" fmla="*/ 87 h 376"/>
                <a:gd name="T68" fmla="*/ 964 w 411"/>
                <a:gd name="T69" fmla="*/ 70 h 376"/>
                <a:gd name="T70" fmla="*/ 909 w 411"/>
                <a:gd name="T71" fmla="*/ 74 h 376"/>
                <a:gd name="T72" fmla="*/ 858 w 411"/>
                <a:gd name="T73" fmla="*/ 81 h 376"/>
                <a:gd name="T74" fmla="*/ 775 w 411"/>
                <a:gd name="T75" fmla="*/ 53 h 376"/>
                <a:gd name="T76" fmla="*/ 705 w 411"/>
                <a:gd name="T77" fmla="*/ 44 h 376"/>
                <a:gd name="T78" fmla="*/ 580 w 411"/>
                <a:gd name="T79" fmla="*/ 0 h 376"/>
                <a:gd name="T80" fmla="*/ 459 w 411"/>
                <a:gd name="T81" fmla="*/ 30 h 376"/>
                <a:gd name="T82" fmla="*/ 425 w 411"/>
                <a:gd name="T83" fmla="*/ 56 h 376"/>
                <a:gd name="T84" fmla="*/ 236 w 411"/>
                <a:gd name="T85" fmla="*/ 102 h 376"/>
                <a:gd name="T86" fmla="*/ 117 w 411"/>
                <a:gd name="T87" fmla="*/ 102 h 376"/>
                <a:gd name="T88" fmla="*/ 0 w 411"/>
                <a:gd name="T89" fmla="*/ 102 h 37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11"/>
                <a:gd name="T136" fmla="*/ 0 h 376"/>
                <a:gd name="T137" fmla="*/ 411 w 411"/>
                <a:gd name="T138" fmla="*/ 376 h 37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11" h="376">
                  <a:moveTo>
                    <a:pt x="0" y="90"/>
                  </a:moveTo>
                  <a:lnTo>
                    <a:pt x="9" y="115"/>
                  </a:lnTo>
                  <a:lnTo>
                    <a:pt x="18" y="134"/>
                  </a:lnTo>
                  <a:lnTo>
                    <a:pt x="25" y="145"/>
                  </a:lnTo>
                  <a:lnTo>
                    <a:pt x="34" y="147"/>
                  </a:lnTo>
                  <a:lnTo>
                    <a:pt x="45" y="140"/>
                  </a:lnTo>
                  <a:lnTo>
                    <a:pt x="52" y="129"/>
                  </a:lnTo>
                  <a:lnTo>
                    <a:pt x="63" y="111"/>
                  </a:lnTo>
                  <a:lnTo>
                    <a:pt x="77" y="120"/>
                  </a:lnTo>
                  <a:lnTo>
                    <a:pt x="93" y="125"/>
                  </a:lnTo>
                  <a:lnTo>
                    <a:pt x="102" y="131"/>
                  </a:lnTo>
                  <a:lnTo>
                    <a:pt x="100" y="152"/>
                  </a:lnTo>
                  <a:lnTo>
                    <a:pt x="100" y="165"/>
                  </a:lnTo>
                  <a:lnTo>
                    <a:pt x="113" y="188"/>
                  </a:lnTo>
                  <a:lnTo>
                    <a:pt x="132" y="206"/>
                  </a:lnTo>
                  <a:lnTo>
                    <a:pt x="129" y="211"/>
                  </a:lnTo>
                  <a:lnTo>
                    <a:pt x="109" y="211"/>
                  </a:lnTo>
                  <a:lnTo>
                    <a:pt x="118" y="222"/>
                  </a:lnTo>
                  <a:lnTo>
                    <a:pt x="175" y="286"/>
                  </a:lnTo>
                  <a:lnTo>
                    <a:pt x="182" y="290"/>
                  </a:lnTo>
                  <a:lnTo>
                    <a:pt x="198" y="290"/>
                  </a:lnTo>
                  <a:lnTo>
                    <a:pt x="209" y="295"/>
                  </a:lnTo>
                  <a:lnTo>
                    <a:pt x="234" y="306"/>
                  </a:lnTo>
                  <a:lnTo>
                    <a:pt x="257" y="327"/>
                  </a:lnTo>
                  <a:lnTo>
                    <a:pt x="261" y="336"/>
                  </a:lnTo>
                  <a:lnTo>
                    <a:pt x="268" y="352"/>
                  </a:lnTo>
                  <a:lnTo>
                    <a:pt x="275" y="350"/>
                  </a:lnTo>
                  <a:lnTo>
                    <a:pt x="280" y="350"/>
                  </a:lnTo>
                  <a:lnTo>
                    <a:pt x="298" y="356"/>
                  </a:lnTo>
                  <a:lnTo>
                    <a:pt x="307" y="365"/>
                  </a:lnTo>
                  <a:lnTo>
                    <a:pt x="316" y="375"/>
                  </a:lnTo>
                  <a:lnTo>
                    <a:pt x="318" y="361"/>
                  </a:lnTo>
                  <a:lnTo>
                    <a:pt x="318" y="350"/>
                  </a:lnTo>
                  <a:lnTo>
                    <a:pt x="325" y="338"/>
                  </a:lnTo>
                  <a:lnTo>
                    <a:pt x="321" y="327"/>
                  </a:lnTo>
                  <a:lnTo>
                    <a:pt x="305" y="309"/>
                  </a:lnTo>
                  <a:lnTo>
                    <a:pt x="275" y="275"/>
                  </a:lnTo>
                  <a:lnTo>
                    <a:pt x="257" y="261"/>
                  </a:lnTo>
                  <a:lnTo>
                    <a:pt x="250" y="254"/>
                  </a:lnTo>
                  <a:lnTo>
                    <a:pt x="239" y="256"/>
                  </a:lnTo>
                  <a:lnTo>
                    <a:pt x="225" y="243"/>
                  </a:lnTo>
                  <a:lnTo>
                    <a:pt x="223" y="243"/>
                  </a:lnTo>
                  <a:lnTo>
                    <a:pt x="214" y="236"/>
                  </a:lnTo>
                  <a:lnTo>
                    <a:pt x="209" y="220"/>
                  </a:lnTo>
                  <a:lnTo>
                    <a:pt x="205" y="206"/>
                  </a:lnTo>
                  <a:lnTo>
                    <a:pt x="189" y="186"/>
                  </a:lnTo>
                  <a:lnTo>
                    <a:pt x="157" y="150"/>
                  </a:lnTo>
                  <a:lnTo>
                    <a:pt x="154" y="140"/>
                  </a:lnTo>
                  <a:lnTo>
                    <a:pt x="157" y="136"/>
                  </a:lnTo>
                  <a:lnTo>
                    <a:pt x="173" y="134"/>
                  </a:lnTo>
                  <a:lnTo>
                    <a:pt x="218" y="147"/>
                  </a:lnTo>
                  <a:lnTo>
                    <a:pt x="250" y="115"/>
                  </a:lnTo>
                  <a:lnTo>
                    <a:pt x="275" y="136"/>
                  </a:lnTo>
                  <a:lnTo>
                    <a:pt x="284" y="136"/>
                  </a:lnTo>
                  <a:lnTo>
                    <a:pt x="291" y="145"/>
                  </a:lnTo>
                  <a:lnTo>
                    <a:pt x="300" y="136"/>
                  </a:lnTo>
                  <a:lnTo>
                    <a:pt x="316" y="136"/>
                  </a:lnTo>
                  <a:lnTo>
                    <a:pt x="332" y="138"/>
                  </a:lnTo>
                  <a:lnTo>
                    <a:pt x="353" y="129"/>
                  </a:lnTo>
                  <a:lnTo>
                    <a:pt x="375" y="136"/>
                  </a:lnTo>
                  <a:lnTo>
                    <a:pt x="387" y="147"/>
                  </a:lnTo>
                  <a:lnTo>
                    <a:pt x="403" y="152"/>
                  </a:lnTo>
                  <a:lnTo>
                    <a:pt x="403" y="140"/>
                  </a:lnTo>
                  <a:lnTo>
                    <a:pt x="410" y="125"/>
                  </a:lnTo>
                  <a:lnTo>
                    <a:pt x="403" y="115"/>
                  </a:lnTo>
                  <a:lnTo>
                    <a:pt x="389" y="102"/>
                  </a:lnTo>
                  <a:lnTo>
                    <a:pt x="387" y="88"/>
                  </a:lnTo>
                  <a:lnTo>
                    <a:pt x="387" y="77"/>
                  </a:lnTo>
                  <a:lnTo>
                    <a:pt x="389" y="65"/>
                  </a:lnTo>
                  <a:lnTo>
                    <a:pt x="371" y="61"/>
                  </a:lnTo>
                  <a:lnTo>
                    <a:pt x="362" y="59"/>
                  </a:lnTo>
                  <a:lnTo>
                    <a:pt x="350" y="65"/>
                  </a:lnTo>
                  <a:lnTo>
                    <a:pt x="339" y="72"/>
                  </a:lnTo>
                  <a:lnTo>
                    <a:pt x="330" y="72"/>
                  </a:lnTo>
                  <a:lnTo>
                    <a:pt x="312" y="56"/>
                  </a:lnTo>
                  <a:lnTo>
                    <a:pt x="298" y="47"/>
                  </a:lnTo>
                  <a:lnTo>
                    <a:pt x="282" y="50"/>
                  </a:lnTo>
                  <a:lnTo>
                    <a:pt x="271" y="38"/>
                  </a:lnTo>
                  <a:lnTo>
                    <a:pt x="236" y="2"/>
                  </a:lnTo>
                  <a:lnTo>
                    <a:pt x="223" y="0"/>
                  </a:lnTo>
                  <a:lnTo>
                    <a:pt x="200" y="29"/>
                  </a:lnTo>
                  <a:lnTo>
                    <a:pt x="177" y="27"/>
                  </a:lnTo>
                  <a:lnTo>
                    <a:pt x="166" y="38"/>
                  </a:lnTo>
                  <a:lnTo>
                    <a:pt x="164" y="50"/>
                  </a:lnTo>
                  <a:lnTo>
                    <a:pt x="118" y="97"/>
                  </a:lnTo>
                  <a:lnTo>
                    <a:pt x="91" y="90"/>
                  </a:lnTo>
                  <a:lnTo>
                    <a:pt x="61" y="84"/>
                  </a:lnTo>
                  <a:lnTo>
                    <a:pt x="45" y="90"/>
                  </a:lnTo>
                  <a:lnTo>
                    <a:pt x="27" y="97"/>
                  </a:lnTo>
                  <a:lnTo>
                    <a:pt x="0" y="90"/>
                  </a:lnTo>
                </a:path>
              </a:pathLst>
            </a:custGeom>
            <a:solidFill>
              <a:srgbClr val="DDDDDD">
                <a:alpha val="0"/>
              </a:srgbClr>
            </a:solidFill>
            <a:ln w="9525" cap="rnd">
              <a:solidFill>
                <a:srgbClr val="091D5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398" name="Freeform 42"/>
            <p:cNvSpPr>
              <a:spLocks/>
            </p:cNvSpPr>
            <p:nvPr/>
          </p:nvSpPr>
          <p:spPr bwMode="auto">
            <a:xfrm>
              <a:off x="3830" y="3799"/>
              <a:ext cx="56" cy="36"/>
            </a:xfrm>
            <a:custGeom>
              <a:avLst/>
              <a:gdLst>
                <a:gd name="T0" fmla="*/ 80 w 39"/>
                <a:gd name="T1" fmla="*/ 0 h 36"/>
                <a:gd name="T2" fmla="*/ 113 w 39"/>
                <a:gd name="T3" fmla="*/ 8 h 36"/>
                <a:gd name="T4" fmla="*/ 101 w 39"/>
                <a:gd name="T5" fmla="*/ 23 h 36"/>
                <a:gd name="T6" fmla="*/ 113 w 39"/>
                <a:gd name="T7" fmla="*/ 32 h 36"/>
                <a:gd name="T8" fmla="*/ 80 w 39"/>
                <a:gd name="T9" fmla="*/ 35 h 36"/>
                <a:gd name="T10" fmla="*/ 29 w 39"/>
                <a:gd name="T11" fmla="*/ 32 h 36"/>
                <a:gd name="T12" fmla="*/ 0 w 39"/>
                <a:gd name="T13" fmla="*/ 20 h 36"/>
                <a:gd name="T14" fmla="*/ 80 w 39"/>
                <a:gd name="T15" fmla="*/ 0 h 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9"/>
                <a:gd name="T25" fmla="*/ 0 h 36"/>
                <a:gd name="T26" fmla="*/ 39 w 39"/>
                <a:gd name="T27" fmla="*/ 36 h 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9" h="36">
                  <a:moveTo>
                    <a:pt x="27" y="0"/>
                  </a:moveTo>
                  <a:lnTo>
                    <a:pt x="38" y="8"/>
                  </a:lnTo>
                  <a:lnTo>
                    <a:pt x="34" y="23"/>
                  </a:lnTo>
                  <a:lnTo>
                    <a:pt x="38" y="32"/>
                  </a:lnTo>
                  <a:lnTo>
                    <a:pt x="27" y="35"/>
                  </a:lnTo>
                  <a:lnTo>
                    <a:pt x="10" y="32"/>
                  </a:lnTo>
                  <a:lnTo>
                    <a:pt x="0" y="20"/>
                  </a:lnTo>
                  <a:lnTo>
                    <a:pt x="27" y="0"/>
                  </a:lnTo>
                </a:path>
              </a:pathLst>
            </a:custGeom>
            <a:solidFill>
              <a:srgbClr val="DDDDDD">
                <a:alpha val="0"/>
              </a:srgbClr>
            </a:solidFill>
            <a:ln w="9525" cap="rnd">
              <a:solidFill>
                <a:srgbClr val="091D5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399" name="Freeform 43"/>
            <p:cNvSpPr>
              <a:spLocks/>
            </p:cNvSpPr>
            <p:nvPr/>
          </p:nvSpPr>
          <p:spPr bwMode="auto">
            <a:xfrm>
              <a:off x="3906" y="3808"/>
              <a:ext cx="284" cy="189"/>
            </a:xfrm>
            <a:custGeom>
              <a:avLst/>
              <a:gdLst>
                <a:gd name="T0" fmla="*/ 75 w 207"/>
                <a:gd name="T1" fmla="*/ 6 h 181"/>
                <a:gd name="T2" fmla="*/ 47 w 207"/>
                <a:gd name="T3" fmla="*/ 11 h 181"/>
                <a:gd name="T4" fmla="*/ 56 w 207"/>
                <a:gd name="T5" fmla="*/ 25 h 181"/>
                <a:gd name="T6" fmla="*/ 29 w 207"/>
                <a:gd name="T7" fmla="*/ 38 h 181"/>
                <a:gd name="T8" fmla="*/ 10 w 207"/>
                <a:gd name="T9" fmla="*/ 38 h 181"/>
                <a:gd name="T10" fmla="*/ 0 w 207"/>
                <a:gd name="T11" fmla="*/ 44 h 181"/>
                <a:gd name="T12" fmla="*/ 5 w 207"/>
                <a:gd name="T13" fmla="*/ 57 h 181"/>
                <a:gd name="T14" fmla="*/ 92 w 207"/>
                <a:gd name="T15" fmla="*/ 72 h 181"/>
                <a:gd name="T16" fmla="*/ 111 w 207"/>
                <a:gd name="T17" fmla="*/ 102 h 181"/>
                <a:gd name="T18" fmla="*/ 133 w 207"/>
                <a:gd name="T19" fmla="*/ 144 h 181"/>
                <a:gd name="T20" fmla="*/ 171 w 207"/>
                <a:gd name="T21" fmla="*/ 164 h 181"/>
                <a:gd name="T22" fmla="*/ 207 w 207"/>
                <a:gd name="T23" fmla="*/ 150 h 181"/>
                <a:gd name="T24" fmla="*/ 258 w 207"/>
                <a:gd name="T25" fmla="*/ 176 h 181"/>
                <a:gd name="T26" fmla="*/ 307 w 207"/>
                <a:gd name="T27" fmla="*/ 205 h 181"/>
                <a:gd name="T28" fmla="*/ 322 w 207"/>
                <a:gd name="T29" fmla="*/ 184 h 181"/>
                <a:gd name="T30" fmla="*/ 313 w 207"/>
                <a:gd name="T31" fmla="*/ 169 h 181"/>
                <a:gd name="T32" fmla="*/ 331 w 207"/>
                <a:gd name="T33" fmla="*/ 164 h 181"/>
                <a:gd name="T34" fmla="*/ 405 w 207"/>
                <a:gd name="T35" fmla="*/ 189 h 181"/>
                <a:gd name="T36" fmla="*/ 431 w 207"/>
                <a:gd name="T37" fmla="*/ 181 h 181"/>
                <a:gd name="T38" fmla="*/ 436 w 207"/>
                <a:gd name="T39" fmla="*/ 171 h 181"/>
                <a:gd name="T40" fmla="*/ 401 w 207"/>
                <a:gd name="T41" fmla="*/ 140 h 181"/>
                <a:gd name="T42" fmla="*/ 401 w 207"/>
                <a:gd name="T43" fmla="*/ 133 h 181"/>
                <a:gd name="T44" fmla="*/ 364 w 207"/>
                <a:gd name="T45" fmla="*/ 107 h 181"/>
                <a:gd name="T46" fmla="*/ 348 w 207"/>
                <a:gd name="T47" fmla="*/ 86 h 181"/>
                <a:gd name="T48" fmla="*/ 364 w 207"/>
                <a:gd name="T49" fmla="*/ 86 h 181"/>
                <a:gd name="T50" fmla="*/ 405 w 207"/>
                <a:gd name="T51" fmla="*/ 89 h 181"/>
                <a:gd name="T52" fmla="*/ 460 w 207"/>
                <a:gd name="T53" fmla="*/ 109 h 181"/>
                <a:gd name="T54" fmla="*/ 484 w 207"/>
                <a:gd name="T55" fmla="*/ 95 h 181"/>
                <a:gd name="T56" fmla="*/ 525 w 207"/>
                <a:gd name="T57" fmla="*/ 97 h 181"/>
                <a:gd name="T58" fmla="*/ 532 w 207"/>
                <a:gd name="T59" fmla="*/ 93 h 181"/>
                <a:gd name="T60" fmla="*/ 477 w 207"/>
                <a:gd name="T61" fmla="*/ 64 h 181"/>
                <a:gd name="T62" fmla="*/ 436 w 207"/>
                <a:gd name="T63" fmla="*/ 67 h 181"/>
                <a:gd name="T64" fmla="*/ 424 w 207"/>
                <a:gd name="T65" fmla="*/ 55 h 181"/>
                <a:gd name="T66" fmla="*/ 401 w 207"/>
                <a:gd name="T67" fmla="*/ 32 h 181"/>
                <a:gd name="T68" fmla="*/ 376 w 207"/>
                <a:gd name="T69" fmla="*/ 42 h 181"/>
                <a:gd name="T70" fmla="*/ 322 w 207"/>
                <a:gd name="T71" fmla="*/ 32 h 181"/>
                <a:gd name="T72" fmla="*/ 289 w 207"/>
                <a:gd name="T73" fmla="*/ 6 h 181"/>
                <a:gd name="T74" fmla="*/ 222 w 207"/>
                <a:gd name="T75" fmla="*/ 9 h 181"/>
                <a:gd name="T76" fmla="*/ 176 w 207"/>
                <a:gd name="T77" fmla="*/ 11 h 181"/>
                <a:gd name="T78" fmla="*/ 140 w 207"/>
                <a:gd name="T79" fmla="*/ 0 h 181"/>
                <a:gd name="T80" fmla="*/ 117 w 207"/>
                <a:gd name="T81" fmla="*/ 6 h 181"/>
                <a:gd name="T82" fmla="*/ 75 w 207"/>
                <a:gd name="T83" fmla="*/ 6 h 18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07"/>
                <a:gd name="T127" fmla="*/ 0 h 181"/>
                <a:gd name="T128" fmla="*/ 207 w 207"/>
                <a:gd name="T129" fmla="*/ 181 h 18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07" h="181">
                  <a:moveTo>
                    <a:pt x="29" y="6"/>
                  </a:moveTo>
                  <a:lnTo>
                    <a:pt x="18" y="11"/>
                  </a:lnTo>
                  <a:lnTo>
                    <a:pt x="22" y="22"/>
                  </a:lnTo>
                  <a:lnTo>
                    <a:pt x="11" y="33"/>
                  </a:lnTo>
                  <a:lnTo>
                    <a:pt x="4" y="33"/>
                  </a:lnTo>
                  <a:lnTo>
                    <a:pt x="0" y="38"/>
                  </a:lnTo>
                  <a:lnTo>
                    <a:pt x="2" y="51"/>
                  </a:lnTo>
                  <a:lnTo>
                    <a:pt x="36" y="63"/>
                  </a:lnTo>
                  <a:lnTo>
                    <a:pt x="43" y="90"/>
                  </a:lnTo>
                  <a:lnTo>
                    <a:pt x="52" y="126"/>
                  </a:lnTo>
                  <a:lnTo>
                    <a:pt x="66" y="144"/>
                  </a:lnTo>
                  <a:lnTo>
                    <a:pt x="80" y="132"/>
                  </a:lnTo>
                  <a:lnTo>
                    <a:pt x="100" y="155"/>
                  </a:lnTo>
                  <a:lnTo>
                    <a:pt x="119" y="180"/>
                  </a:lnTo>
                  <a:lnTo>
                    <a:pt x="125" y="162"/>
                  </a:lnTo>
                  <a:lnTo>
                    <a:pt x="121" y="148"/>
                  </a:lnTo>
                  <a:lnTo>
                    <a:pt x="128" y="144"/>
                  </a:lnTo>
                  <a:lnTo>
                    <a:pt x="157" y="166"/>
                  </a:lnTo>
                  <a:lnTo>
                    <a:pt x="167" y="159"/>
                  </a:lnTo>
                  <a:lnTo>
                    <a:pt x="169" y="150"/>
                  </a:lnTo>
                  <a:lnTo>
                    <a:pt x="155" y="123"/>
                  </a:lnTo>
                  <a:lnTo>
                    <a:pt x="155" y="117"/>
                  </a:lnTo>
                  <a:lnTo>
                    <a:pt x="141" y="94"/>
                  </a:lnTo>
                  <a:lnTo>
                    <a:pt x="135" y="76"/>
                  </a:lnTo>
                  <a:lnTo>
                    <a:pt x="141" y="76"/>
                  </a:lnTo>
                  <a:lnTo>
                    <a:pt x="157" y="78"/>
                  </a:lnTo>
                  <a:lnTo>
                    <a:pt x="178" y="96"/>
                  </a:lnTo>
                  <a:lnTo>
                    <a:pt x="187" y="83"/>
                  </a:lnTo>
                  <a:lnTo>
                    <a:pt x="203" y="85"/>
                  </a:lnTo>
                  <a:lnTo>
                    <a:pt x="206" y="81"/>
                  </a:lnTo>
                  <a:lnTo>
                    <a:pt x="185" y="56"/>
                  </a:lnTo>
                  <a:lnTo>
                    <a:pt x="169" y="58"/>
                  </a:lnTo>
                  <a:lnTo>
                    <a:pt x="164" y="49"/>
                  </a:lnTo>
                  <a:lnTo>
                    <a:pt x="155" y="29"/>
                  </a:lnTo>
                  <a:lnTo>
                    <a:pt x="146" y="36"/>
                  </a:lnTo>
                  <a:lnTo>
                    <a:pt x="125" y="29"/>
                  </a:lnTo>
                  <a:lnTo>
                    <a:pt x="112" y="6"/>
                  </a:lnTo>
                  <a:lnTo>
                    <a:pt x="86" y="9"/>
                  </a:lnTo>
                  <a:lnTo>
                    <a:pt x="68" y="11"/>
                  </a:lnTo>
                  <a:lnTo>
                    <a:pt x="54" y="0"/>
                  </a:lnTo>
                  <a:lnTo>
                    <a:pt x="45" y="6"/>
                  </a:lnTo>
                  <a:lnTo>
                    <a:pt x="29" y="6"/>
                  </a:lnTo>
                </a:path>
              </a:pathLst>
            </a:custGeom>
            <a:solidFill>
              <a:srgbClr val="DDDDDD">
                <a:alpha val="0"/>
              </a:srgbClr>
            </a:solidFill>
            <a:ln w="9525" cap="rnd">
              <a:solidFill>
                <a:srgbClr val="091D5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400" name="Freeform 44"/>
            <p:cNvSpPr>
              <a:spLocks/>
            </p:cNvSpPr>
            <p:nvPr/>
          </p:nvSpPr>
          <p:spPr bwMode="auto">
            <a:xfrm>
              <a:off x="3811" y="3422"/>
              <a:ext cx="663" cy="455"/>
            </a:xfrm>
            <a:custGeom>
              <a:avLst/>
              <a:gdLst>
                <a:gd name="T0" fmla="*/ 228 w 483"/>
                <a:gd name="T1" fmla="*/ 131 h 436"/>
                <a:gd name="T2" fmla="*/ 158 w 483"/>
                <a:gd name="T3" fmla="*/ 215 h 436"/>
                <a:gd name="T4" fmla="*/ 130 w 483"/>
                <a:gd name="T5" fmla="*/ 232 h 436"/>
                <a:gd name="T6" fmla="*/ 70 w 483"/>
                <a:gd name="T7" fmla="*/ 256 h 436"/>
                <a:gd name="T8" fmla="*/ 0 w 483"/>
                <a:gd name="T9" fmla="*/ 261 h 436"/>
                <a:gd name="T10" fmla="*/ 89 w 483"/>
                <a:gd name="T11" fmla="*/ 331 h 436"/>
                <a:gd name="T12" fmla="*/ 162 w 483"/>
                <a:gd name="T13" fmla="*/ 331 h 436"/>
                <a:gd name="T14" fmla="*/ 140 w 483"/>
                <a:gd name="T15" fmla="*/ 355 h 436"/>
                <a:gd name="T16" fmla="*/ 162 w 483"/>
                <a:gd name="T17" fmla="*/ 393 h 436"/>
                <a:gd name="T18" fmla="*/ 222 w 483"/>
                <a:gd name="T19" fmla="*/ 422 h 436"/>
                <a:gd name="T20" fmla="*/ 264 w 483"/>
                <a:gd name="T21" fmla="*/ 406 h 436"/>
                <a:gd name="T22" fmla="*/ 310 w 483"/>
                <a:gd name="T23" fmla="*/ 406 h 436"/>
                <a:gd name="T24" fmla="*/ 464 w 483"/>
                <a:gd name="T25" fmla="*/ 414 h 436"/>
                <a:gd name="T26" fmla="*/ 550 w 483"/>
                <a:gd name="T27" fmla="*/ 434 h 436"/>
                <a:gd name="T28" fmla="*/ 597 w 483"/>
                <a:gd name="T29" fmla="*/ 463 h 436"/>
                <a:gd name="T30" fmla="*/ 662 w 483"/>
                <a:gd name="T31" fmla="*/ 450 h 436"/>
                <a:gd name="T32" fmla="*/ 782 w 483"/>
                <a:gd name="T33" fmla="*/ 495 h 436"/>
                <a:gd name="T34" fmla="*/ 804 w 483"/>
                <a:gd name="T35" fmla="*/ 469 h 436"/>
                <a:gd name="T36" fmla="*/ 799 w 483"/>
                <a:gd name="T37" fmla="*/ 429 h 436"/>
                <a:gd name="T38" fmla="*/ 752 w 483"/>
                <a:gd name="T39" fmla="*/ 411 h 436"/>
                <a:gd name="T40" fmla="*/ 623 w 483"/>
                <a:gd name="T41" fmla="*/ 377 h 436"/>
                <a:gd name="T42" fmla="*/ 546 w 483"/>
                <a:gd name="T43" fmla="*/ 365 h 436"/>
                <a:gd name="T44" fmla="*/ 517 w 483"/>
                <a:gd name="T45" fmla="*/ 349 h 436"/>
                <a:gd name="T46" fmla="*/ 563 w 483"/>
                <a:gd name="T47" fmla="*/ 329 h 436"/>
                <a:gd name="T48" fmla="*/ 527 w 483"/>
                <a:gd name="T49" fmla="*/ 303 h 436"/>
                <a:gd name="T50" fmla="*/ 588 w 483"/>
                <a:gd name="T51" fmla="*/ 313 h 436"/>
                <a:gd name="T52" fmla="*/ 623 w 483"/>
                <a:gd name="T53" fmla="*/ 305 h 436"/>
                <a:gd name="T54" fmla="*/ 550 w 483"/>
                <a:gd name="T55" fmla="*/ 258 h 436"/>
                <a:gd name="T56" fmla="*/ 491 w 483"/>
                <a:gd name="T57" fmla="*/ 203 h 436"/>
                <a:gd name="T58" fmla="*/ 480 w 483"/>
                <a:gd name="T59" fmla="*/ 171 h 436"/>
                <a:gd name="T60" fmla="*/ 509 w 483"/>
                <a:gd name="T61" fmla="*/ 150 h 436"/>
                <a:gd name="T62" fmla="*/ 533 w 483"/>
                <a:gd name="T63" fmla="*/ 178 h 436"/>
                <a:gd name="T64" fmla="*/ 550 w 483"/>
                <a:gd name="T65" fmla="*/ 189 h 436"/>
                <a:gd name="T66" fmla="*/ 658 w 483"/>
                <a:gd name="T67" fmla="*/ 225 h 436"/>
                <a:gd name="T68" fmla="*/ 671 w 483"/>
                <a:gd name="T69" fmla="*/ 199 h 436"/>
                <a:gd name="T70" fmla="*/ 744 w 483"/>
                <a:gd name="T71" fmla="*/ 225 h 436"/>
                <a:gd name="T72" fmla="*/ 710 w 483"/>
                <a:gd name="T73" fmla="*/ 193 h 436"/>
                <a:gd name="T74" fmla="*/ 744 w 483"/>
                <a:gd name="T75" fmla="*/ 181 h 436"/>
                <a:gd name="T76" fmla="*/ 833 w 483"/>
                <a:gd name="T77" fmla="*/ 189 h 436"/>
                <a:gd name="T78" fmla="*/ 792 w 483"/>
                <a:gd name="T79" fmla="*/ 165 h 436"/>
                <a:gd name="T80" fmla="*/ 710 w 483"/>
                <a:gd name="T81" fmla="*/ 145 h 436"/>
                <a:gd name="T82" fmla="*/ 717 w 483"/>
                <a:gd name="T83" fmla="*/ 126 h 436"/>
                <a:gd name="T84" fmla="*/ 863 w 483"/>
                <a:gd name="T85" fmla="*/ 110 h 436"/>
                <a:gd name="T86" fmla="*/ 1012 w 483"/>
                <a:gd name="T87" fmla="*/ 105 h 436"/>
                <a:gd name="T88" fmla="*/ 1091 w 483"/>
                <a:gd name="T89" fmla="*/ 110 h 436"/>
                <a:gd name="T90" fmla="*/ 1174 w 483"/>
                <a:gd name="T91" fmla="*/ 98 h 436"/>
                <a:gd name="T92" fmla="*/ 1240 w 483"/>
                <a:gd name="T93" fmla="*/ 61 h 436"/>
                <a:gd name="T94" fmla="*/ 1240 w 483"/>
                <a:gd name="T95" fmla="*/ 6 h 436"/>
                <a:gd name="T96" fmla="*/ 1179 w 483"/>
                <a:gd name="T97" fmla="*/ 0 h 436"/>
                <a:gd name="T98" fmla="*/ 1164 w 483"/>
                <a:gd name="T99" fmla="*/ 25 h 436"/>
                <a:gd name="T100" fmla="*/ 1123 w 483"/>
                <a:gd name="T101" fmla="*/ 46 h 436"/>
                <a:gd name="T102" fmla="*/ 1076 w 483"/>
                <a:gd name="T103" fmla="*/ 58 h 436"/>
                <a:gd name="T104" fmla="*/ 975 w 483"/>
                <a:gd name="T105" fmla="*/ 44 h 436"/>
                <a:gd name="T106" fmla="*/ 888 w 483"/>
                <a:gd name="T107" fmla="*/ 25 h 436"/>
                <a:gd name="T108" fmla="*/ 782 w 483"/>
                <a:gd name="T109" fmla="*/ 58 h 436"/>
                <a:gd name="T110" fmla="*/ 671 w 483"/>
                <a:gd name="T111" fmla="*/ 72 h 436"/>
                <a:gd name="T112" fmla="*/ 588 w 483"/>
                <a:gd name="T113" fmla="*/ 77 h 436"/>
                <a:gd name="T114" fmla="*/ 527 w 483"/>
                <a:gd name="T115" fmla="*/ 100 h 436"/>
                <a:gd name="T116" fmla="*/ 445 w 483"/>
                <a:gd name="T117" fmla="*/ 105 h 436"/>
                <a:gd name="T118" fmla="*/ 362 w 483"/>
                <a:gd name="T119" fmla="*/ 124 h 436"/>
                <a:gd name="T120" fmla="*/ 283 w 483"/>
                <a:gd name="T121" fmla="*/ 124 h 4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83"/>
                <a:gd name="T184" fmla="*/ 0 h 436"/>
                <a:gd name="T185" fmla="*/ 483 w 483"/>
                <a:gd name="T186" fmla="*/ 436 h 4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83" h="436">
                  <a:moveTo>
                    <a:pt x="97" y="107"/>
                  </a:moveTo>
                  <a:lnTo>
                    <a:pt x="88" y="116"/>
                  </a:lnTo>
                  <a:lnTo>
                    <a:pt x="77" y="152"/>
                  </a:lnTo>
                  <a:lnTo>
                    <a:pt x="61" y="189"/>
                  </a:lnTo>
                  <a:lnTo>
                    <a:pt x="56" y="193"/>
                  </a:lnTo>
                  <a:lnTo>
                    <a:pt x="50" y="204"/>
                  </a:lnTo>
                  <a:lnTo>
                    <a:pt x="40" y="216"/>
                  </a:lnTo>
                  <a:lnTo>
                    <a:pt x="27" y="225"/>
                  </a:lnTo>
                  <a:lnTo>
                    <a:pt x="15" y="230"/>
                  </a:lnTo>
                  <a:lnTo>
                    <a:pt x="0" y="230"/>
                  </a:lnTo>
                  <a:lnTo>
                    <a:pt x="20" y="271"/>
                  </a:lnTo>
                  <a:lnTo>
                    <a:pt x="34" y="291"/>
                  </a:lnTo>
                  <a:lnTo>
                    <a:pt x="50" y="291"/>
                  </a:lnTo>
                  <a:lnTo>
                    <a:pt x="63" y="291"/>
                  </a:lnTo>
                  <a:lnTo>
                    <a:pt x="68" y="302"/>
                  </a:lnTo>
                  <a:lnTo>
                    <a:pt x="54" y="312"/>
                  </a:lnTo>
                  <a:lnTo>
                    <a:pt x="54" y="325"/>
                  </a:lnTo>
                  <a:lnTo>
                    <a:pt x="63" y="346"/>
                  </a:lnTo>
                  <a:lnTo>
                    <a:pt x="77" y="362"/>
                  </a:lnTo>
                  <a:lnTo>
                    <a:pt x="86" y="371"/>
                  </a:lnTo>
                  <a:lnTo>
                    <a:pt x="90" y="357"/>
                  </a:lnTo>
                  <a:lnTo>
                    <a:pt x="102" y="357"/>
                  </a:lnTo>
                  <a:lnTo>
                    <a:pt x="115" y="368"/>
                  </a:lnTo>
                  <a:lnTo>
                    <a:pt x="120" y="357"/>
                  </a:lnTo>
                  <a:lnTo>
                    <a:pt x="143" y="359"/>
                  </a:lnTo>
                  <a:lnTo>
                    <a:pt x="179" y="364"/>
                  </a:lnTo>
                  <a:lnTo>
                    <a:pt x="202" y="373"/>
                  </a:lnTo>
                  <a:lnTo>
                    <a:pt x="213" y="382"/>
                  </a:lnTo>
                  <a:lnTo>
                    <a:pt x="225" y="398"/>
                  </a:lnTo>
                  <a:lnTo>
                    <a:pt x="231" y="407"/>
                  </a:lnTo>
                  <a:lnTo>
                    <a:pt x="243" y="398"/>
                  </a:lnTo>
                  <a:lnTo>
                    <a:pt x="256" y="396"/>
                  </a:lnTo>
                  <a:lnTo>
                    <a:pt x="277" y="412"/>
                  </a:lnTo>
                  <a:lnTo>
                    <a:pt x="302" y="435"/>
                  </a:lnTo>
                  <a:lnTo>
                    <a:pt x="309" y="430"/>
                  </a:lnTo>
                  <a:lnTo>
                    <a:pt x="311" y="412"/>
                  </a:lnTo>
                  <a:lnTo>
                    <a:pt x="311" y="394"/>
                  </a:lnTo>
                  <a:lnTo>
                    <a:pt x="309" y="378"/>
                  </a:lnTo>
                  <a:lnTo>
                    <a:pt x="297" y="357"/>
                  </a:lnTo>
                  <a:lnTo>
                    <a:pt x="291" y="362"/>
                  </a:lnTo>
                  <a:lnTo>
                    <a:pt x="270" y="355"/>
                  </a:lnTo>
                  <a:lnTo>
                    <a:pt x="241" y="332"/>
                  </a:lnTo>
                  <a:lnTo>
                    <a:pt x="231" y="323"/>
                  </a:lnTo>
                  <a:lnTo>
                    <a:pt x="211" y="321"/>
                  </a:lnTo>
                  <a:lnTo>
                    <a:pt x="200" y="314"/>
                  </a:lnTo>
                  <a:lnTo>
                    <a:pt x="200" y="307"/>
                  </a:lnTo>
                  <a:lnTo>
                    <a:pt x="213" y="293"/>
                  </a:lnTo>
                  <a:lnTo>
                    <a:pt x="218" y="289"/>
                  </a:lnTo>
                  <a:lnTo>
                    <a:pt x="209" y="280"/>
                  </a:lnTo>
                  <a:lnTo>
                    <a:pt x="204" y="266"/>
                  </a:lnTo>
                  <a:lnTo>
                    <a:pt x="209" y="259"/>
                  </a:lnTo>
                  <a:lnTo>
                    <a:pt x="227" y="275"/>
                  </a:lnTo>
                  <a:lnTo>
                    <a:pt x="241" y="282"/>
                  </a:lnTo>
                  <a:lnTo>
                    <a:pt x="241" y="268"/>
                  </a:lnTo>
                  <a:lnTo>
                    <a:pt x="231" y="250"/>
                  </a:lnTo>
                  <a:lnTo>
                    <a:pt x="213" y="227"/>
                  </a:lnTo>
                  <a:lnTo>
                    <a:pt x="193" y="195"/>
                  </a:lnTo>
                  <a:lnTo>
                    <a:pt x="190" y="179"/>
                  </a:lnTo>
                  <a:lnTo>
                    <a:pt x="188" y="166"/>
                  </a:lnTo>
                  <a:lnTo>
                    <a:pt x="186" y="150"/>
                  </a:lnTo>
                  <a:lnTo>
                    <a:pt x="184" y="136"/>
                  </a:lnTo>
                  <a:lnTo>
                    <a:pt x="197" y="132"/>
                  </a:lnTo>
                  <a:lnTo>
                    <a:pt x="195" y="141"/>
                  </a:lnTo>
                  <a:lnTo>
                    <a:pt x="206" y="157"/>
                  </a:lnTo>
                  <a:lnTo>
                    <a:pt x="215" y="157"/>
                  </a:lnTo>
                  <a:lnTo>
                    <a:pt x="213" y="166"/>
                  </a:lnTo>
                  <a:lnTo>
                    <a:pt x="254" y="204"/>
                  </a:lnTo>
                  <a:lnTo>
                    <a:pt x="254" y="198"/>
                  </a:lnTo>
                  <a:lnTo>
                    <a:pt x="247" y="179"/>
                  </a:lnTo>
                  <a:lnTo>
                    <a:pt x="259" y="175"/>
                  </a:lnTo>
                  <a:lnTo>
                    <a:pt x="277" y="184"/>
                  </a:lnTo>
                  <a:lnTo>
                    <a:pt x="288" y="198"/>
                  </a:lnTo>
                  <a:lnTo>
                    <a:pt x="291" y="189"/>
                  </a:lnTo>
                  <a:lnTo>
                    <a:pt x="275" y="170"/>
                  </a:lnTo>
                  <a:lnTo>
                    <a:pt x="277" y="163"/>
                  </a:lnTo>
                  <a:lnTo>
                    <a:pt x="288" y="159"/>
                  </a:lnTo>
                  <a:lnTo>
                    <a:pt x="316" y="170"/>
                  </a:lnTo>
                  <a:lnTo>
                    <a:pt x="322" y="166"/>
                  </a:lnTo>
                  <a:lnTo>
                    <a:pt x="320" y="154"/>
                  </a:lnTo>
                  <a:lnTo>
                    <a:pt x="306" y="145"/>
                  </a:lnTo>
                  <a:lnTo>
                    <a:pt x="288" y="136"/>
                  </a:lnTo>
                  <a:lnTo>
                    <a:pt x="275" y="127"/>
                  </a:lnTo>
                  <a:lnTo>
                    <a:pt x="272" y="120"/>
                  </a:lnTo>
                  <a:lnTo>
                    <a:pt x="277" y="111"/>
                  </a:lnTo>
                  <a:lnTo>
                    <a:pt x="304" y="107"/>
                  </a:lnTo>
                  <a:lnTo>
                    <a:pt x="334" y="97"/>
                  </a:lnTo>
                  <a:lnTo>
                    <a:pt x="354" y="100"/>
                  </a:lnTo>
                  <a:lnTo>
                    <a:pt x="391" y="93"/>
                  </a:lnTo>
                  <a:lnTo>
                    <a:pt x="397" y="88"/>
                  </a:lnTo>
                  <a:lnTo>
                    <a:pt x="422" y="97"/>
                  </a:lnTo>
                  <a:lnTo>
                    <a:pt x="443" y="109"/>
                  </a:lnTo>
                  <a:lnTo>
                    <a:pt x="454" y="86"/>
                  </a:lnTo>
                  <a:lnTo>
                    <a:pt x="472" y="61"/>
                  </a:lnTo>
                  <a:lnTo>
                    <a:pt x="479" y="54"/>
                  </a:lnTo>
                  <a:lnTo>
                    <a:pt x="482" y="11"/>
                  </a:lnTo>
                  <a:lnTo>
                    <a:pt x="479" y="6"/>
                  </a:lnTo>
                  <a:lnTo>
                    <a:pt x="468" y="0"/>
                  </a:lnTo>
                  <a:lnTo>
                    <a:pt x="456" y="0"/>
                  </a:lnTo>
                  <a:lnTo>
                    <a:pt x="450" y="6"/>
                  </a:lnTo>
                  <a:lnTo>
                    <a:pt x="450" y="22"/>
                  </a:lnTo>
                  <a:lnTo>
                    <a:pt x="452" y="36"/>
                  </a:lnTo>
                  <a:lnTo>
                    <a:pt x="434" y="40"/>
                  </a:lnTo>
                  <a:lnTo>
                    <a:pt x="422" y="50"/>
                  </a:lnTo>
                  <a:lnTo>
                    <a:pt x="416" y="52"/>
                  </a:lnTo>
                  <a:lnTo>
                    <a:pt x="388" y="45"/>
                  </a:lnTo>
                  <a:lnTo>
                    <a:pt x="377" y="38"/>
                  </a:lnTo>
                  <a:lnTo>
                    <a:pt x="363" y="47"/>
                  </a:lnTo>
                  <a:lnTo>
                    <a:pt x="343" y="22"/>
                  </a:lnTo>
                  <a:lnTo>
                    <a:pt x="320" y="40"/>
                  </a:lnTo>
                  <a:lnTo>
                    <a:pt x="302" y="52"/>
                  </a:lnTo>
                  <a:lnTo>
                    <a:pt x="286" y="59"/>
                  </a:lnTo>
                  <a:lnTo>
                    <a:pt x="259" y="63"/>
                  </a:lnTo>
                  <a:lnTo>
                    <a:pt x="241" y="68"/>
                  </a:lnTo>
                  <a:lnTo>
                    <a:pt x="227" y="68"/>
                  </a:lnTo>
                  <a:lnTo>
                    <a:pt x="220" y="70"/>
                  </a:lnTo>
                  <a:lnTo>
                    <a:pt x="204" y="88"/>
                  </a:lnTo>
                  <a:lnTo>
                    <a:pt x="193" y="88"/>
                  </a:lnTo>
                  <a:lnTo>
                    <a:pt x="172" y="93"/>
                  </a:lnTo>
                  <a:lnTo>
                    <a:pt x="152" y="91"/>
                  </a:lnTo>
                  <a:lnTo>
                    <a:pt x="140" y="109"/>
                  </a:lnTo>
                  <a:lnTo>
                    <a:pt x="125" y="111"/>
                  </a:lnTo>
                  <a:lnTo>
                    <a:pt x="109" y="109"/>
                  </a:lnTo>
                  <a:lnTo>
                    <a:pt x="97" y="107"/>
                  </a:lnTo>
                </a:path>
              </a:pathLst>
            </a:custGeom>
            <a:solidFill>
              <a:srgbClr val="DDDDDD">
                <a:alpha val="0"/>
              </a:srgbClr>
            </a:solidFill>
            <a:ln w="9525" cap="rnd">
              <a:solidFill>
                <a:srgbClr val="091D5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401" name="Freeform 45"/>
            <p:cNvSpPr>
              <a:spLocks/>
            </p:cNvSpPr>
            <p:nvPr/>
          </p:nvSpPr>
          <p:spPr bwMode="auto">
            <a:xfrm>
              <a:off x="4142" y="3733"/>
              <a:ext cx="162" cy="102"/>
            </a:xfrm>
            <a:custGeom>
              <a:avLst/>
              <a:gdLst>
                <a:gd name="T0" fmla="*/ 22 w 118"/>
                <a:gd name="T1" fmla="*/ 0 h 98"/>
                <a:gd name="T2" fmla="*/ 0 w 118"/>
                <a:gd name="T3" fmla="*/ 6 h 98"/>
                <a:gd name="T4" fmla="*/ 29 w 118"/>
                <a:gd name="T5" fmla="*/ 32 h 98"/>
                <a:gd name="T6" fmla="*/ 70 w 118"/>
                <a:gd name="T7" fmla="*/ 36 h 98"/>
                <a:gd name="T8" fmla="*/ 110 w 118"/>
                <a:gd name="T9" fmla="*/ 57 h 98"/>
                <a:gd name="T10" fmla="*/ 146 w 118"/>
                <a:gd name="T11" fmla="*/ 65 h 98"/>
                <a:gd name="T12" fmla="*/ 209 w 118"/>
                <a:gd name="T13" fmla="*/ 85 h 98"/>
                <a:gd name="T14" fmla="*/ 243 w 118"/>
                <a:gd name="T15" fmla="*/ 94 h 98"/>
                <a:gd name="T16" fmla="*/ 290 w 118"/>
                <a:gd name="T17" fmla="*/ 109 h 98"/>
                <a:gd name="T18" fmla="*/ 303 w 118"/>
                <a:gd name="T19" fmla="*/ 102 h 98"/>
                <a:gd name="T20" fmla="*/ 209 w 118"/>
                <a:gd name="T21" fmla="*/ 68 h 98"/>
                <a:gd name="T22" fmla="*/ 202 w 118"/>
                <a:gd name="T23" fmla="*/ 55 h 98"/>
                <a:gd name="T24" fmla="*/ 192 w 118"/>
                <a:gd name="T25" fmla="*/ 41 h 98"/>
                <a:gd name="T26" fmla="*/ 151 w 118"/>
                <a:gd name="T27" fmla="*/ 25 h 98"/>
                <a:gd name="T28" fmla="*/ 140 w 118"/>
                <a:gd name="T29" fmla="*/ 27 h 98"/>
                <a:gd name="T30" fmla="*/ 85 w 118"/>
                <a:gd name="T31" fmla="*/ 9 h 98"/>
                <a:gd name="T32" fmla="*/ 62 w 118"/>
                <a:gd name="T33" fmla="*/ 4 h 98"/>
                <a:gd name="T34" fmla="*/ 22 w 118"/>
                <a:gd name="T35" fmla="*/ 0 h 9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8"/>
                <a:gd name="T55" fmla="*/ 0 h 98"/>
                <a:gd name="T56" fmla="*/ 118 w 118"/>
                <a:gd name="T57" fmla="*/ 98 h 9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8" h="98">
                  <a:moveTo>
                    <a:pt x="9" y="0"/>
                  </a:moveTo>
                  <a:lnTo>
                    <a:pt x="0" y="6"/>
                  </a:lnTo>
                  <a:lnTo>
                    <a:pt x="11" y="29"/>
                  </a:lnTo>
                  <a:lnTo>
                    <a:pt x="27" y="33"/>
                  </a:lnTo>
                  <a:lnTo>
                    <a:pt x="42" y="51"/>
                  </a:lnTo>
                  <a:lnTo>
                    <a:pt x="56" y="58"/>
                  </a:lnTo>
                  <a:lnTo>
                    <a:pt x="81" y="76"/>
                  </a:lnTo>
                  <a:lnTo>
                    <a:pt x="94" y="83"/>
                  </a:lnTo>
                  <a:lnTo>
                    <a:pt x="112" y="97"/>
                  </a:lnTo>
                  <a:lnTo>
                    <a:pt x="117" y="90"/>
                  </a:lnTo>
                  <a:lnTo>
                    <a:pt x="81" y="60"/>
                  </a:lnTo>
                  <a:lnTo>
                    <a:pt x="78" y="49"/>
                  </a:lnTo>
                  <a:lnTo>
                    <a:pt x="74" y="36"/>
                  </a:lnTo>
                  <a:lnTo>
                    <a:pt x="58" y="22"/>
                  </a:lnTo>
                  <a:lnTo>
                    <a:pt x="54" y="24"/>
                  </a:lnTo>
                  <a:lnTo>
                    <a:pt x="33" y="9"/>
                  </a:lnTo>
                  <a:lnTo>
                    <a:pt x="24" y="4"/>
                  </a:lnTo>
                  <a:lnTo>
                    <a:pt x="9" y="0"/>
                  </a:lnTo>
                </a:path>
              </a:pathLst>
            </a:custGeom>
            <a:solidFill>
              <a:srgbClr val="DDDDDD">
                <a:alpha val="0"/>
              </a:srgbClr>
            </a:solidFill>
            <a:ln w="9525" cap="rnd">
              <a:solidFill>
                <a:srgbClr val="091D5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402" name="Freeform 46"/>
            <p:cNvSpPr>
              <a:spLocks/>
            </p:cNvSpPr>
            <p:nvPr/>
          </p:nvSpPr>
          <p:spPr bwMode="auto">
            <a:xfrm>
              <a:off x="4321" y="4075"/>
              <a:ext cx="310" cy="64"/>
            </a:xfrm>
            <a:custGeom>
              <a:avLst/>
              <a:gdLst>
                <a:gd name="T0" fmla="*/ 121 w 226"/>
                <a:gd name="T1" fmla="*/ 13 h 62"/>
                <a:gd name="T2" fmla="*/ 162 w 226"/>
                <a:gd name="T3" fmla="*/ 4 h 62"/>
                <a:gd name="T4" fmla="*/ 187 w 226"/>
                <a:gd name="T5" fmla="*/ 13 h 62"/>
                <a:gd name="T6" fmla="*/ 199 w 226"/>
                <a:gd name="T7" fmla="*/ 15 h 62"/>
                <a:gd name="T8" fmla="*/ 232 w 226"/>
                <a:gd name="T9" fmla="*/ 9 h 62"/>
                <a:gd name="T10" fmla="*/ 250 w 226"/>
                <a:gd name="T11" fmla="*/ 4 h 62"/>
                <a:gd name="T12" fmla="*/ 346 w 226"/>
                <a:gd name="T13" fmla="*/ 9 h 62"/>
                <a:gd name="T14" fmla="*/ 432 w 226"/>
                <a:gd name="T15" fmla="*/ 6 h 62"/>
                <a:gd name="T16" fmla="*/ 462 w 226"/>
                <a:gd name="T17" fmla="*/ 21 h 62"/>
                <a:gd name="T18" fmla="*/ 462 w 226"/>
                <a:gd name="T19" fmla="*/ 25 h 62"/>
                <a:gd name="T20" fmla="*/ 527 w 226"/>
                <a:gd name="T21" fmla="*/ 23 h 62"/>
                <a:gd name="T22" fmla="*/ 562 w 226"/>
                <a:gd name="T23" fmla="*/ 25 h 62"/>
                <a:gd name="T24" fmla="*/ 582 w 226"/>
                <a:gd name="T25" fmla="*/ 32 h 62"/>
                <a:gd name="T26" fmla="*/ 562 w 226"/>
                <a:gd name="T27" fmla="*/ 41 h 62"/>
                <a:gd name="T28" fmla="*/ 502 w 226"/>
                <a:gd name="T29" fmla="*/ 41 h 62"/>
                <a:gd name="T30" fmla="*/ 466 w 226"/>
                <a:gd name="T31" fmla="*/ 49 h 62"/>
                <a:gd name="T32" fmla="*/ 403 w 226"/>
                <a:gd name="T33" fmla="*/ 49 h 62"/>
                <a:gd name="T34" fmla="*/ 339 w 226"/>
                <a:gd name="T35" fmla="*/ 62 h 62"/>
                <a:gd name="T36" fmla="*/ 285 w 226"/>
                <a:gd name="T37" fmla="*/ 67 h 62"/>
                <a:gd name="T38" fmla="*/ 241 w 226"/>
                <a:gd name="T39" fmla="*/ 55 h 62"/>
                <a:gd name="T40" fmla="*/ 187 w 226"/>
                <a:gd name="T41" fmla="*/ 41 h 62"/>
                <a:gd name="T42" fmla="*/ 130 w 226"/>
                <a:gd name="T43" fmla="*/ 41 h 62"/>
                <a:gd name="T44" fmla="*/ 51 w 226"/>
                <a:gd name="T45" fmla="*/ 34 h 62"/>
                <a:gd name="T46" fmla="*/ 22 w 226"/>
                <a:gd name="T47" fmla="*/ 25 h 62"/>
                <a:gd name="T48" fmla="*/ 0 w 226"/>
                <a:gd name="T49" fmla="*/ 6 h 62"/>
                <a:gd name="T50" fmla="*/ 10 w 226"/>
                <a:gd name="T51" fmla="*/ 0 h 62"/>
                <a:gd name="T52" fmla="*/ 75 w 226"/>
                <a:gd name="T53" fmla="*/ 4 h 62"/>
                <a:gd name="T54" fmla="*/ 121 w 226"/>
                <a:gd name="T55" fmla="*/ 13 h 6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26"/>
                <a:gd name="T85" fmla="*/ 0 h 62"/>
                <a:gd name="T86" fmla="*/ 226 w 226"/>
                <a:gd name="T87" fmla="*/ 62 h 6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26" h="62">
                  <a:moveTo>
                    <a:pt x="47" y="13"/>
                  </a:moveTo>
                  <a:lnTo>
                    <a:pt x="63" y="4"/>
                  </a:lnTo>
                  <a:lnTo>
                    <a:pt x="72" y="13"/>
                  </a:lnTo>
                  <a:lnTo>
                    <a:pt x="77" y="15"/>
                  </a:lnTo>
                  <a:lnTo>
                    <a:pt x="90" y="9"/>
                  </a:lnTo>
                  <a:lnTo>
                    <a:pt x="97" y="4"/>
                  </a:lnTo>
                  <a:lnTo>
                    <a:pt x="134" y="9"/>
                  </a:lnTo>
                  <a:lnTo>
                    <a:pt x="168" y="6"/>
                  </a:lnTo>
                  <a:lnTo>
                    <a:pt x="179" y="18"/>
                  </a:lnTo>
                  <a:lnTo>
                    <a:pt x="179" y="22"/>
                  </a:lnTo>
                  <a:lnTo>
                    <a:pt x="204" y="20"/>
                  </a:lnTo>
                  <a:lnTo>
                    <a:pt x="218" y="22"/>
                  </a:lnTo>
                  <a:lnTo>
                    <a:pt x="225" y="29"/>
                  </a:lnTo>
                  <a:lnTo>
                    <a:pt x="218" y="38"/>
                  </a:lnTo>
                  <a:lnTo>
                    <a:pt x="195" y="38"/>
                  </a:lnTo>
                  <a:lnTo>
                    <a:pt x="181" y="45"/>
                  </a:lnTo>
                  <a:lnTo>
                    <a:pt x="156" y="45"/>
                  </a:lnTo>
                  <a:lnTo>
                    <a:pt x="131" y="56"/>
                  </a:lnTo>
                  <a:lnTo>
                    <a:pt x="111" y="61"/>
                  </a:lnTo>
                  <a:lnTo>
                    <a:pt x="93" y="49"/>
                  </a:lnTo>
                  <a:lnTo>
                    <a:pt x="72" y="38"/>
                  </a:lnTo>
                  <a:lnTo>
                    <a:pt x="50" y="38"/>
                  </a:lnTo>
                  <a:lnTo>
                    <a:pt x="20" y="31"/>
                  </a:lnTo>
                  <a:lnTo>
                    <a:pt x="9" y="22"/>
                  </a:lnTo>
                  <a:lnTo>
                    <a:pt x="0" y="6"/>
                  </a:lnTo>
                  <a:lnTo>
                    <a:pt x="4" y="0"/>
                  </a:lnTo>
                  <a:lnTo>
                    <a:pt x="29" y="4"/>
                  </a:lnTo>
                  <a:lnTo>
                    <a:pt x="47" y="13"/>
                  </a:lnTo>
                </a:path>
              </a:pathLst>
            </a:custGeom>
            <a:solidFill>
              <a:srgbClr val="DDDDDD">
                <a:alpha val="0"/>
              </a:srgbClr>
            </a:solidFill>
            <a:ln w="9525" cap="rnd">
              <a:solidFill>
                <a:srgbClr val="091D5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403" name="Freeform 47"/>
            <p:cNvSpPr>
              <a:spLocks/>
            </p:cNvSpPr>
            <p:nvPr/>
          </p:nvSpPr>
          <p:spPr bwMode="auto">
            <a:xfrm>
              <a:off x="4319" y="3612"/>
              <a:ext cx="53" cy="40"/>
            </a:xfrm>
            <a:custGeom>
              <a:avLst/>
              <a:gdLst>
                <a:gd name="T0" fmla="*/ 102 w 38"/>
                <a:gd name="T1" fmla="*/ 0 h 37"/>
                <a:gd name="T2" fmla="*/ 39 w 38"/>
                <a:gd name="T3" fmla="*/ 0 h 37"/>
                <a:gd name="T4" fmla="*/ 6 w 38"/>
                <a:gd name="T5" fmla="*/ 10 h 37"/>
                <a:gd name="T6" fmla="*/ 0 w 38"/>
                <a:gd name="T7" fmla="*/ 26 h 37"/>
                <a:gd name="T8" fmla="*/ 0 w 38"/>
                <a:gd name="T9" fmla="*/ 42 h 37"/>
                <a:gd name="T10" fmla="*/ 33 w 38"/>
                <a:gd name="T11" fmla="*/ 45 h 37"/>
                <a:gd name="T12" fmla="*/ 88 w 38"/>
                <a:gd name="T13" fmla="*/ 29 h 37"/>
                <a:gd name="T14" fmla="*/ 102 w 38"/>
                <a:gd name="T15" fmla="*/ 0 h 3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8"/>
                <a:gd name="T25" fmla="*/ 0 h 37"/>
                <a:gd name="T26" fmla="*/ 38 w 38"/>
                <a:gd name="T27" fmla="*/ 37 h 3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8" h="37">
                  <a:moveTo>
                    <a:pt x="37" y="0"/>
                  </a:moveTo>
                  <a:lnTo>
                    <a:pt x="14" y="0"/>
                  </a:lnTo>
                  <a:lnTo>
                    <a:pt x="2" y="7"/>
                  </a:lnTo>
                  <a:lnTo>
                    <a:pt x="0" y="20"/>
                  </a:lnTo>
                  <a:lnTo>
                    <a:pt x="0" y="33"/>
                  </a:lnTo>
                  <a:lnTo>
                    <a:pt x="12" y="36"/>
                  </a:lnTo>
                  <a:lnTo>
                    <a:pt x="32" y="23"/>
                  </a:lnTo>
                  <a:lnTo>
                    <a:pt x="37" y="0"/>
                  </a:lnTo>
                </a:path>
              </a:pathLst>
            </a:custGeom>
            <a:solidFill>
              <a:srgbClr val="DDDDDD">
                <a:alpha val="0"/>
              </a:srgbClr>
            </a:solidFill>
            <a:ln w="9525" cap="rnd">
              <a:solidFill>
                <a:srgbClr val="091D5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404" name="Freeform 48"/>
            <p:cNvSpPr>
              <a:spLocks/>
            </p:cNvSpPr>
            <p:nvPr/>
          </p:nvSpPr>
          <p:spPr bwMode="auto">
            <a:xfrm>
              <a:off x="4644" y="3976"/>
              <a:ext cx="65" cy="43"/>
            </a:xfrm>
            <a:custGeom>
              <a:avLst/>
              <a:gdLst>
                <a:gd name="T0" fmla="*/ 108 w 50"/>
                <a:gd name="T1" fmla="*/ 0 h 43"/>
                <a:gd name="T2" fmla="*/ 108 w 50"/>
                <a:gd name="T3" fmla="*/ 14 h 43"/>
                <a:gd name="T4" fmla="*/ 39 w 50"/>
                <a:gd name="T5" fmla="*/ 35 h 43"/>
                <a:gd name="T6" fmla="*/ 9 w 50"/>
                <a:gd name="T7" fmla="*/ 42 h 43"/>
                <a:gd name="T8" fmla="*/ 0 w 50"/>
                <a:gd name="T9" fmla="*/ 39 h 43"/>
                <a:gd name="T10" fmla="*/ 9 w 50"/>
                <a:gd name="T11" fmla="*/ 23 h 43"/>
                <a:gd name="T12" fmla="*/ 56 w 50"/>
                <a:gd name="T13" fmla="*/ 7 h 43"/>
                <a:gd name="T14" fmla="*/ 108 w 50"/>
                <a:gd name="T15" fmla="*/ 0 h 4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0"/>
                <a:gd name="T25" fmla="*/ 0 h 43"/>
                <a:gd name="T26" fmla="*/ 50 w 50"/>
                <a:gd name="T27" fmla="*/ 43 h 4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0" h="43">
                  <a:moveTo>
                    <a:pt x="49" y="0"/>
                  </a:moveTo>
                  <a:lnTo>
                    <a:pt x="49" y="14"/>
                  </a:lnTo>
                  <a:lnTo>
                    <a:pt x="18" y="35"/>
                  </a:lnTo>
                  <a:lnTo>
                    <a:pt x="4" y="42"/>
                  </a:lnTo>
                  <a:lnTo>
                    <a:pt x="0" y="39"/>
                  </a:lnTo>
                  <a:lnTo>
                    <a:pt x="4" y="23"/>
                  </a:lnTo>
                  <a:lnTo>
                    <a:pt x="25" y="7"/>
                  </a:lnTo>
                  <a:lnTo>
                    <a:pt x="49" y="0"/>
                  </a:lnTo>
                </a:path>
              </a:pathLst>
            </a:custGeom>
            <a:solidFill>
              <a:srgbClr val="DDDDDD">
                <a:alpha val="0"/>
              </a:srgbClr>
            </a:solidFill>
            <a:ln w="9525" cap="rnd">
              <a:solidFill>
                <a:srgbClr val="091D5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405" name="Freeform 49"/>
            <p:cNvSpPr>
              <a:spLocks/>
            </p:cNvSpPr>
            <p:nvPr/>
          </p:nvSpPr>
          <p:spPr bwMode="auto">
            <a:xfrm>
              <a:off x="4411" y="3670"/>
              <a:ext cx="80" cy="43"/>
            </a:xfrm>
            <a:custGeom>
              <a:avLst/>
              <a:gdLst>
                <a:gd name="T0" fmla="*/ 79 w 58"/>
                <a:gd name="T1" fmla="*/ 0 h 41"/>
                <a:gd name="T2" fmla="*/ 150 w 58"/>
                <a:gd name="T3" fmla="*/ 31 h 41"/>
                <a:gd name="T4" fmla="*/ 137 w 58"/>
                <a:gd name="T5" fmla="*/ 41 h 41"/>
                <a:gd name="T6" fmla="*/ 97 w 58"/>
                <a:gd name="T7" fmla="*/ 46 h 41"/>
                <a:gd name="T8" fmla="*/ 91 w 58"/>
                <a:gd name="T9" fmla="*/ 37 h 41"/>
                <a:gd name="T10" fmla="*/ 79 w 58"/>
                <a:gd name="T11" fmla="*/ 29 h 41"/>
                <a:gd name="T12" fmla="*/ 55 w 58"/>
                <a:gd name="T13" fmla="*/ 37 h 41"/>
                <a:gd name="T14" fmla="*/ 26 w 58"/>
                <a:gd name="T15" fmla="*/ 27 h 41"/>
                <a:gd name="T16" fmla="*/ 15 w 58"/>
                <a:gd name="T17" fmla="*/ 20 h 41"/>
                <a:gd name="T18" fmla="*/ 34 w 58"/>
                <a:gd name="T19" fmla="*/ 16 h 41"/>
                <a:gd name="T20" fmla="*/ 6 w 58"/>
                <a:gd name="T21" fmla="*/ 23 h 41"/>
                <a:gd name="T22" fmla="*/ 0 w 58"/>
                <a:gd name="T23" fmla="*/ 16 h 41"/>
                <a:gd name="T24" fmla="*/ 40 w 58"/>
                <a:gd name="T25" fmla="*/ 6 h 41"/>
                <a:gd name="T26" fmla="*/ 79 w 58"/>
                <a:gd name="T27" fmla="*/ 0 h 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8"/>
                <a:gd name="T43" fmla="*/ 0 h 41"/>
                <a:gd name="T44" fmla="*/ 58 w 58"/>
                <a:gd name="T45" fmla="*/ 41 h 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8" h="41">
                  <a:moveTo>
                    <a:pt x="30" y="0"/>
                  </a:moveTo>
                  <a:lnTo>
                    <a:pt x="57" y="28"/>
                  </a:lnTo>
                  <a:lnTo>
                    <a:pt x="52" y="35"/>
                  </a:lnTo>
                  <a:lnTo>
                    <a:pt x="37" y="40"/>
                  </a:lnTo>
                  <a:lnTo>
                    <a:pt x="35" y="31"/>
                  </a:lnTo>
                  <a:lnTo>
                    <a:pt x="30" y="26"/>
                  </a:lnTo>
                  <a:lnTo>
                    <a:pt x="21" y="31"/>
                  </a:lnTo>
                  <a:lnTo>
                    <a:pt x="10" y="24"/>
                  </a:lnTo>
                  <a:lnTo>
                    <a:pt x="6" y="17"/>
                  </a:lnTo>
                  <a:lnTo>
                    <a:pt x="13" y="13"/>
                  </a:lnTo>
                  <a:lnTo>
                    <a:pt x="2" y="20"/>
                  </a:lnTo>
                  <a:lnTo>
                    <a:pt x="0" y="13"/>
                  </a:lnTo>
                  <a:lnTo>
                    <a:pt x="15" y="6"/>
                  </a:lnTo>
                  <a:lnTo>
                    <a:pt x="30" y="0"/>
                  </a:lnTo>
                </a:path>
              </a:pathLst>
            </a:custGeom>
            <a:solidFill>
              <a:srgbClr val="DDDDDD">
                <a:alpha val="0"/>
              </a:srgbClr>
            </a:solidFill>
            <a:ln w="9525" cap="rnd">
              <a:solidFill>
                <a:srgbClr val="091D5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406" name="Freeform 50"/>
            <p:cNvSpPr>
              <a:spLocks/>
            </p:cNvSpPr>
            <p:nvPr/>
          </p:nvSpPr>
          <p:spPr bwMode="auto">
            <a:xfrm>
              <a:off x="2638" y="3269"/>
              <a:ext cx="104" cy="142"/>
            </a:xfrm>
            <a:custGeom>
              <a:avLst/>
              <a:gdLst>
                <a:gd name="T0" fmla="*/ 188 w 77"/>
                <a:gd name="T1" fmla="*/ 0 h 137"/>
                <a:gd name="T2" fmla="*/ 126 w 77"/>
                <a:gd name="T3" fmla="*/ 32 h 137"/>
                <a:gd name="T4" fmla="*/ 55 w 77"/>
                <a:gd name="T5" fmla="*/ 32 h 137"/>
                <a:gd name="T6" fmla="*/ 0 w 77"/>
                <a:gd name="T7" fmla="*/ 51 h 137"/>
                <a:gd name="T8" fmla="*/ 9 w 77"/>
                <a:gd name="T9" fmla="*/ 79 h 137"/>
                <a:gd name="T10" fmla="*/ 9 w 77"/>
                <a:gd name="T11" fmla="*/ 120 h 137"/>
                <a:gd name="T12" fmla="*/ 55 w 77"/>
                <a:gd name="T13" fmla="*/ 151 h 137"/>
                <a:gd name="T14" fmla="*/ 104 w 77"/>
                <a:gd name="T15" fmla="*/ 144 h 137"/>
                <a:gd name="T16" fmla="*/ 113 w 77"/>
                <a:gd name="T17" fmla="*/ 125 h 137"/>
                <a:gd name="T18" fmla="*/ 165 w 77"/>
                <a:gd name="T19" fmla="*/ 83 h 137"/>
                <a:gd name="T20" fmla="*/ 165 w 77"/>
                <a:gd name="T21" fmla="*/ 58 h 137"/>
                <a:gd name="T22" fmla="*/ 188 w 77"/>
                <a:gd name="T23" fmla="*/ 0 h 13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7"/>
                <a:gd name="T37" fmla="*/ 0 h 137"/>
                <a:gd name="T38" fmla="*/ 77 w 77"/>
                <a:gd name="T39" fmla="*/ 137 h 13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7" h="137">
                  <a:moveTo>
                    <a:pt x="76" y="0"/>
                  </a:moveTo>
                  <a:lnTo>
                    <a:pt x="51" y="29"/>
                  </a:lnTo>
                  <a:lnTo>
                    <a:pt x="22" y="29"/>
                  </a:lnTo>
                  <a:lnTo>
                    <a:pt x="0" y="45"/>
                  </a:lnTo>
                  <a:lnTo>
                    <a:pt x="4" y="70"/>
                  </a:lnTo>
                  <a:lnTo>
                    <a:pt x="4" y="108"/>
                  </a:lnTo>
                  <a:lnTo>
                    <a:pt x="22" y="136"/>
                  </a:lnTo>
                  <a:lnTo>
                    <a:pt x="42" y="129"/>
                  </a:lnTo>
                  <a:lnTo>
                    <a:pt x="46" y="113"/>
                  </a:lnTo>
                  <a:lnTo>
                    <a:pt x="67" y="74"/>
                  </a:lnTo>
                  <a:lnTo>
                    <a:pt x="67" y="52"/>
                  </a:lnTo>
                  <a:lnTo>
                    <a:pt x="76" y="0"/>
                  </a:lnTo>
                </a:path>
              </a:pathLst>
            </a:custGeom>
            <a:solidFill>
              <a:srgbClr val="DDDDDD">
                <a:alpha val="0"/>
              </a:srgbClr>
            </a:solidFill>
            <a:ln w="9525" cap="rnd">
              <a:solidFill>
                <a:srgbClr val="091D5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407" name="Freeform 51"/>
            <p:cNvSpPr>
              <a:spLocks/>
            </p:cNvSpPr>
            <p:nvPr/>
          </p:nvSpPr>
          <p:spPr bwMode="auto">
            <a:xfrm>
              <a:off x="1573" y="2352"/>
              <a:ext cx="1169" cy="871"/>
            </a:xfrm>
            <a:custGeom>
              <a:avLst/>
              <a:gdLst>
                <a:gd name="T0" fmla="*/ 29 w 853"/>
                <a:gd name="T1" fmla="*/ 182 h 837"/>
                <a:gd name="T2" fmla="*/ 34 w 853"/>
                <a:gd name="T3" fmla="*/ 220 h 837"/>
                <a:gd name="T4" fmla="*/ 208 w 853"/>
                <a:gd name="T5" fmla="*/ 278 h 837"/>
                <a:gd name="T6" fmla="*/ 348 w 853"/>
                <a:gd name="T7" fmla="*/ 314 h 837"/>
                <a:gd name="T8" fmla="*/ 339 w 853"/>
                <a:gd name="T9" fmla="*/ 365 h 837"/>
                <a:gd name="T10" fmla="*/ 411 w 853"/>
                <a:gd name="T11" fmla="*/ 439 h 837"/>
                <a:gd name="T12" fmla="*/ 452 w 853"/>
                <a:gd name="T13" fmla="*/ 542 h 837"/>
                <a:gd name="T14" fmla="*/ 377 w 853"/>
                <a:gd name="T15" fmla="*/ 542 h 837"/>
                <a:gd name="T16" fmla="*/ 333 w 853"/>
                <a:gd name="T17" fmla="*/ 593 h 837"/>
                <a:gd name="T18" fmla="*/ 278 w 853"/>
                <a:gd name="T19" fmla="*/ 644 h 837"/>
                <a:gd name="T20" fmla="*/ 162 w 853"/>
                <a:gd name="T21" fmla="*/ 738 h 837"/>
                <a:gd name="T22" fmla="*/ 167 w 853"/>
                <a:gd name="T23" fmla="*/ 779 h 837"/>
                <a:gd name="T24" fmla="*/ 460 w 853"/>
                <a:gd name="T25" fmla="*/ 864 h 837"/>
                <a:gd name="T26" fmla="*/ 710 w 853"/>
                <a:gd name="T27" fmla="*/ 916 h 837"/>
                <a:gd name="T28" fmla="*/ 932 w 853"/>
                <a:gd name="T29" fmla="*/ 942 h 837"/>
                <a:gd name="T30" fmla="*/ 1009 w 853"/>
                <a:gd name="T31" fmla="*/ 870 h 837"/>
                <a:gd name="T32" fmla="*/ 1207 w 853"/>
                <a:gd name="T33" fmla="*/ 839 h 837"/>
                <a:gd name="T34" fmla="*/ 1350 w 853"/>
                <a:gd name="T35" fmla="*/ 870 h 837"/>
                <a:gd name="T36" fmla="*/ 1550 w 853"/>
                <a:gd name="T37" fmla="*/ 916 h 837"/>
                <a:gd name="T38" fmla="*/ 1730 w 853"/>
                <a:gd name="T39" fmla="*/ 898 h 837"/>
                <a:gd name="T40" fmla="*/ 1867 w 853"/>
                <a:gd name="T41" fmla="*/ 836 h 837"/>
                <a:gd name="T42" fmla="*/ 1784 w 853"/>
                <a:gd name="T43" fmla="*/ 811 h 837"/>
                <a:gd name="T44" fmla="*/ 1771 w 853"/>
                <a:gd name="T45" fmla="*/ 723 h 837"/>
                <a:gd name="T46" fmla="*/ 1819 w 853"/>
                <a:gd name="T47" fmla="*/ 644 h 837"/>
                <a:gd name="T48" fmla="*/ 1819 w 853"/>
                <a:gd name="T49" fmla="*/ 572 h 837"/>
                <a:gd name="T50" fmla="*/ 1724 w 853"/>
                <a:gd name="T51" fmla="*/ 577 h 837"/>
                <a:gd name="T52" fmla="*/ 1683 w 853"/>
                <a:gd name="T53" fmla="*/ 562 h 837"/>
                <a:gd name="T54" fmla="*/ 1784 w 853"/>
                <a:gd name="T55" fmla="*/ 511 h 837"/>
                <a:gd name="T56" fmla="*/ 1941 w 853"/>
                <a:gd name="T57" fmla="*/ 445 h 837"/>
                <a:gd name="T58" fmla="*/ 2017 w 853"/>
                <a:gd name="T59" fmla="*/ 415 h 837"/>
                <a:gd name="T60" fmla="*/ 2079 w 853"/>
                <a:gd name="T61" fmla="*/ 351 h 837"/>
                <a:gd name="T62" fmla="*/ 2194 w 853"/>
                <a:gd name="T63" fmla="*/ 294 h 837"/>
                <a:gd name="T64" fmla="*/ 2064 w 853"/>
                <a:gd name="T65" fmla="*/ 268 h 837"/>
                <a:gd name="T66" fmla="*/ 1912 w 853"/>
                <a:gd name="T67" fmla="*/ 246 h 837"/>
                <a:gd name="T68" fmla="*/ 1806 w 853"/>
                <a:gd name="T69" fmla="*/ 204 h 837"/>
                <a:gd name="T70" fmla="*/ 1668 w 853"/>
                <a:gd name="T71" fmla="*/ 151 h 837"/>
                <a:gd name="T72" fmla="*/ 1545 w 853"/>
                <a:gd name="T73" fmla="*/ 95 h 837"/>
                <a:gd name="T74" fmla="*/ 1457 w 853"/>
                <a:gd name="T75" fmla="*/ 37 h 837"/>
                <a:gd name="T76" fmla="*/ 1269 w 853"/>
                <a:gd name="T77" fmla="*/ 2 h 837"/>
                <a:gd name="T78" fmla="*/ 1188 w 853"/>
                <a:gd name="T79" fmla="*/ 44 h 837"/>
                <a:gd name="T80" fmla="*/ 909 w 853"/>
                <a:gd name="T81" fmla="*/ 109 h 837"/>
                <a:gd name="T82" fmla="*/ 756 w 853"/>
                <a:gd name="T83" fmla="*/ 130 h 837"/>
                <a:gd name="T84" fmla="*/ 628 w 853"/>
                <a:gd name="T85" fmla="*/ 97 h 837"/>
                <a:gd name="T86" fmla="*/ 563 w 853"/>
                <a:gd name="T87" fmla="*/ 72 h 837"/>
                <a:gd name="T88" fmla="*/ 582 w 853"/>
                <a:gd name="T89" fmla="*/ 105 h 837"/>
                <a:gd name="T90" fmla="*/ 563 w 853"/>
                <a:gd name="T91" fmla="*/ 143 h 837"/>
                <a:gd name="T92" fmla="*/ 522 w 853"/>
                <a:gd name="T93" fmla="*/ 173 h 837"/>
                <a:gd name="T94" fmla="*/ 402 w 853"/>
                <a:gd name="T95" fmla="*/ 158 h 837"/>
                <a:gd name="T96" fmla="*/ 269 w 853"/>
                <a:gd name="T97" fmla="*/ 119 h 837"/>
                <a:gd name="T98" fmla="*/ 167 w 853"/>
                <a:gd name="T99" fmla="*/ 135 h 83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853"/>
                <a:gd name="T151" fmla="*/ 0 h 837"/>
                <a:gd name="T152" fmla="*/ 853 w 853"/>
                <a:gd name="T153" fmla="*/ 837 h 83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853" h="837">
                  <a:moveTo>
                    <a:pt x="13" y="118"/>
                  </a:moveTo>
                  <a:lnTo>
                    <a:pt x="22" y="138"/>
                  </a:lnTo>
                  <a:lnTo>
                    <a:pt x="13" y="156"/>
                  </a:lnTo>
                  <a:lnTo>
                    <a:pt x="11" y="161"/>
                  </a:lnTo>
                  <a:lnTo>
                    <a:pt x="0" y="159"/>
                  </a:lnTo>
                  <a:lnTo>
                    <a:pt x="4" y="168"/>
                  </a:lnTo>
                  <a:lnTo>
                    <a:pt x="4" y="177"/>
                  </a:lnTo>
                  <a:lnTo>
                    <a:pt x="13" y="195"/>
                  </a:lnTo>
                  <a:lnTo>
                    <a:pt x="33" y="188"/>
                  </a:lnTo>
                  <a:lnTo>
                    <a:pt x="56" y="215"/>
                  </a:lnTo>
                  <a:lnTo>
                    <a:pt x="67" y="233"/>
                  </a:lnTo>
                  <a:lnTo>
                    <a:pt x="81" y="247"/>
                  </a:lnTo>
                  <a:lnTo>
                    <a:pt x="101" y="247"/>
                  </a:lnTo>
                  <a:lnTo>
                    <a:pt x="108" y="263"/>
                  </a:lnTo>
                  <a:lnTo>
                    <a:pt x="126" y="277"/>
                  </a:lnTo>
                  <a:lnTo>
                    <a:pt x="135" y="279"/>
                  </a:lnTo>
                  <a:lnTo>
                    <a:pt x="138" y="286"/>
                  </a:lnTo>
                  <a:lnTo>
                    <a:pt x="133" y="302"/>
                  </a:lnTo>
                  <a:lnTo>
                    <a:pt x="133" y="313"/>
                  </a:lnTo>
                  <a:lnTo>
                    <a:pt x="131" y="324"/>
                  </a:lnTo>
                  <a:lnTo>
                    <a:pt x="126" y="347"/>
                  </a:lnTo>
                  <a:lnTo>
                    <a:pt x="142" y="368"/>
                  </a:lnTo>
                  <a:lnTo>
                    <a:pt x="160" y="381"/>
                  </a:lnTo>
                  <a:lnTo>
                    <a:pt x="160" y="390"/>
                  </a:lnTo>
                  <a:lnTo>
                    <a:pt x="158" y="427"/>
                  </a:lnTo>
                  <a:lnTo>
                    <a:pt x="154" y="456"/>
                  </a:lnTo>
                  <a:lnTo>
                    <a:pt x="158" y="467"/>
                  </a:lnTo>
                  <a:lnTo>
                    <a:pt x="176" y="481"/>
                  </a:lnTo>
                  <a:lnTo>
                    <a:pt x="176" y="506"/>
                  </a:lnTo>
                  <a:lnTo>
                    <a:pt x="176" y="522"/>
                  </a:lnTo>
                  <a:lnTo>
                    <a:pt x="156" y="497"/>
                  </a:lnTo>
                  <a:lnTo>
                    <a:pt x="147" y="481"/>
                  </a:lnTo>
                  <a:lnTo>
                    <a:pt x="140" y="486"/>
                  </a:lnTo>
                  <a:lnTo>
                    <a:pt x="145" y="497"/>
                  </a:lnTo>
                  <a:lnTo>
                    <a:pt x="138" y="513"/>
                  </a:lnTo>
                  <a:lnTo>
                    <a:pt x="129" y="527"/>
                  </a:lnTo>
                  <a:lnTo>
                    <a:pt x="122" y="538"/>
                  </a:lnTo>
                  <a:lnTo>
                    <a:pt x="131" y="547"/>
                  </a:lnTo>
                  <a:lnTo>
                    <a:pt x="124" y="558"/>
                  </a:lnTo>
                  <a:lnTo>
                    <a:pt x="108" y="572"/>
                  </a:lnTo>
                  <a:lnTo>
                    <a:pt x="106" y="586"/>
                  </a:lnTo>
                  <a:lnTo>
                    <a:pt x="99" y="599"/>
                  </a:lnTo>
                  <a:lnTo>
                    <a:pt x="77" y="627"/>
                  </a:lnTo>
                  <a:lnTo>
                    <a:pt x="63" y="654"/>
                  </a:lnTo>
                  <a:lnTo>
                    <a:pt x="63" y="658"/>
                  </a:lnTo>
                  <a:lnTo>
                    <a:pt x="70" y="665"/>
                  </a:lnTo>
                  <a:lnTo>
                    <a:pt x="61" y="679"/>
                  </a:lnTo>
                  <a:lnTo>
                    <a:pt x="65" y="692"/>
                  </a:lnTo>
                  <a:lnTo>
                    <a:pt x="77" y="711"/>
                  </a:lnTo>
                  <a:lnTo>
                    <a:pt x="131" y="740"/>
                  </a:lnTo>
                  <a:lnTo>
                    <a:pt x="167" y="772"/>
                  </a:lnTo>
                  <a:lnTo>
                    <a:pt x="179" y="767"/>
                  </a:lnTo>
                  <a:lnTo>
                    <a:pt x="199" y="761"/>
                  </a:lnTo>
                  <a:lnTo>
                    <a:pt x="262" y="788"/>
                  </a:lnTo>
                  <a:lnTo>
                    <a:pt x="271" y="797"/>
                  </a:lnTo>
                  <a:lnTo>
                    <a:pt x="276" y="813"/>
                  </a:lnTo>
                  <a:lnTo>
                    <a:pt x="287" y="820"/>
                  </a:lnTo>
                  <a:lnTo>
                    <a:pt x="301" y="822"/>
                  </a:lnTo>
                  <a:lnTo>
                    <a:pt x="324" y="833"/>
                  </a:lnTo>
                  <a:lnTo>
                    <a:pt x="362" y="836"/>
                  </a:lnTo>
                  <a:lnTo>
                    <a:pt x="373" y="822"/>
                  </a:lnTo>
                  <a:lnTo>
                    <a:pt x="376" y="804"/>
                  </a:lnTo>
                  <a:lnTo>
                    <a:pt x="376" y="786"/>
                  </a:lnTo>
                  <a:lnTo>
                    <a:pt x="392" y="772"/>
                  </a:lnTo>
                  <a:lnTo>
                    <a:pt x="423" y="756"/>
                  </a:lnTo>
                  <a:lnTo>
                    <a:pt x="439" y="754"/>
                  </a:lnTo>
                  <a:lnTo>
                    <a:pt x="455" y="745"/>
                  </a:lnTo>
                  <a:lnTo>
                    <a:pt x="469" y="745"/>
                  </a:lnTo>
                  <a:lnTo>
                    <a:pt x="487" y="756"/>
                  </a:lnTo>
                  <a:lnTo>
                    <a:pt x="498" y="770"/>
                  </a:lnTo>
                  <a:lnTo>
                    <a:pt x="514" y="770"/>
                  </a:lnTo>
                  <a:lnTo>
                    <a:pt x="525" y="772"/>
                  </a:lnTo>
                  <a:lnTo>
                    <a:pt x="550" y="774"/>
                  </a:lnTo>
                  <a:lnTo>
                    <a:pt x="566" y="797"/>
                  </a:lnTo>
                  <a:lnTo>
                    <a:pt x="582" y="806"/>
                  </a:lnTo>
                  <a:lnTo>
                    <a:pt x="602" y="813"/>
                  </a:lnTo>
                  <a:lnTo>
                    <a:pt x="620" y="824"/>
                  </a:lnTo>
                  <a:lnTo>
                    <a:pt x="629" y="826"/>
                  </a:lnTo>
                  <a:lnTo>
                    <a:pt x="657" y="799"/>
                  </a:lnTo>
                  <a:lnTo>
                    <a:pt x="672" y="797"/>
                  </a:lnTo>
                  <a:lnTo>
                    <a:pt x="686" y="786"/>
                  </a:lnTo>
                  <a:lnTo>
                    <a:pt x="702" y="772"/>
                  </a:lnTo>
                  <a:lnTo>
                    <a:pt x="727" y="772"/>
                  </a:lnTo>
                  <a:lnTo>
                    <a:pt x="725" y="742"/>
                  </a:lnTo>
                  <a:lnTo>
                    <a:pt x="720" y="733"/>
                  </a:lnTo>
                  <a:lnTo>
                    <a:pt x="709" y="720"/>
                  </a:lnTo>
                  <a:lnTo>
                    <a:pt x="702" y="722"/>
                  </a:lnTo>
                  <a:lnTo>
                    <a:pt x="693" y="720"/>
                  </a:lnTo>
                  <a:lnTo>
                    <a:pt x="686" y="706"/>
                  </a:lnTo>
                  <a:lnTo>
                    <a:pt x="684" y="679"/>
                  </a:lnTo>
                  <a:lnTo>
                    <a:pt x="700" y="658"/>
                  </a:lnTo>
                  <a:lnTo>
                    <a:pt x="688" y="642"/>
                  </a:lnTo>
                  <a:lnTo>
                    <a:pt x="688" y="636"/>
                  </a:lnTo>
                  <a:lnTo>
                    <a:pt x="711" y="613"/>
                  </a:lnTo>
                  <a:lnTo>
                    <a:pt x="711" y="604"/>
                  </a:lnTo>
                  <a:lnTo>
                    <a:pt x="706" y="572"/>
                  </a:lnTo>
                  <a:lnTo>
                    <a:pt x="722" y="558"/>
                  </a:lnTo>
                  <a:lnTo>
                    <a:pt x="709" y="542"/>
                  </a:lnTo>
                  <a:lnTo>
                    <a:pt x="709" y="529"/>
                  </a:lnTo>
                  <a:lnTo>
                    <a:pt x="706" y="508"/>
                  </a:lnTo>
                  <a:lnTo>
                    <a:pt x="702" y="502"/>
                  </a:lnTo>
                  <a:lnTo>
                    <a:pt x="688" y="502"/>
                  </a:lnTo>
                  <a:lnTo>
                    <a:pt x="675" y="506"/>
                  </a:lnTo>
                  <a:lnTo>
                    <a:pt x="670" y="511"/>
                  </a:lnTo>
                  <a:lnTo>
                    <a:pt x="661" y="517"/>
                  </a:lnTo>
                  <a:lnTo>
                    <a:pt x="650" y="522"/>
                  </a:lnTo>
                  <a:lnTo>
                    <a:pt x="645" y="511"/>
                  </a:lnTo>
                  <a:lnTo>
                    <a:pt x="654" y="499"/>
                  </a:lnTo>
                  <a:lnTo>
                    <a:pt x="659" y="490"/>
                  </a:lnTo>
                  <a:lnTo>
                    <a:pt x="659" y="481"/>
                  </a:lnTo>
                  <a:lnTo>
                    <a:pt x="682" y="458"/>
                  </a:lnTo>
                  <a:lnTo>
                    <a:pt x="693" y="454"/>
                  </a:lnTo>
                  <a:lnTo>
                    <a:pt x="695" y="438"/>
                  </a:lnTo>
                  <a:lnTo>
                    <a:pt x="706" y="422"/>
                  </a:lnTo>
                  <a:lnTo>
                    <a:pt x="743" y="395"/>
                  </a:lnTo>
                  <a:lnTo>
                    <a:pt x="754" y="395"/>
                  </a:lnTo>
                  <a:lnTo>
                    <a:pt x="759" y="386"/>
                  </a:lnTo>
                  <a:lnTo>
                    <a:pt x="770" y="374"/>
                  </a:lnTo>
                  <a:lnTo>
                    <a:pt x="779" y="374"/>
                  </a:lnTo>
                  <a:lnTo>
                    <a:pt x="784" y="368"/>
                  </a:lnTo>
                  <a:lnTo>
                    <a:pt x="790" y="363"/>
                  </a:lnTo>
                  <a:lnTo>
                    <a:pt x="799" y="347"/>
                  </a:lnTo>
                  <a:lnTo>
                    <a:pt x="806" y="324"/>
                  </a:lnTo>
                  <a:lnTo>
                    <a:pt x="808" y="311"/>
                  </a:lnTo>
                  <a:lnTo>
                    <a:pt x="808" y="299"/>
                  </a:lnTo>
                  <a:lnTo>
                    <a:pt x="822" y="281"/>
                  </a:lnTo>
                  <a:lnTo>
                    <a:pt x="840" y="272"/>
                  </a:lnTo>
                  <a:lnTo>
                    <a:pt x="852" y="261"/>
                  </a:lnTo>
                  <a:lnTo>
                    <a:pt x="852" y="256"/>
                  </a:lnTo>
                  <a:lnTo>
                    <a:pt x="833" y="245"/>
                  </a:lnTo>
                  <a:lnTo>
                    <a:pt x="827" y="240"/>
                  </a:lnTo>
                  <a:lnTo>
                    <a:pt x="802" y="238"/>
                  </a:lnTo>
                  <a:lnTo>
                    <a:pt x="774" y="233"/>
                  </a:lnTo>
                  <a:lnTo>
                    <a:pt x="763" y="233"/>
                  </a:lnTo>
                  <a:lnTo>
                    <a:pt x="754" y="229"/>
                  </a:lnTo>
                  <a:lnTo>
                    <a:pt x="743" y="218"/>
                  </a:lnTo>
                  <a:lnTo>
                    <a:pt x="734" y="202"/>
                  </a:lnTo>
                  <a:lnTo>
                    <a:pt x="727" y="190"/>
                  </a:lnTo>
                  <a:lnTo>
                    <a:pt x="716" y="186"/>
                  </a:lnTo>
                  <a:lnTo>
                    <a:pt x="702" y="181"/>
                  </a:lnTo>
                  <a:lnTo>
                    <a:pt x="697" y="179"/>
                  </a:lnTo>
                  <a:lnTo>
                    <a:pt x="682" y="165"/>
                  </a:lnTo>
                  <a:lnTo>
                    <a:pt x="659" y="149"/>
                  </a:lnTo>
                  <a:lnTo>
                    <a:pt x="648" y="134"/>
                  </a:lnTo>
                  <a:lnTo>
                    <a:pt x="632" y="129"/>
                  </a:lnTo>
                  <a:lnTo>
                    <a:pt x="625" y="122"/>
                  </a:lnTo>
                  <a:lnTo>
                    <a:pt x="618" y="106"/>
                  </a:lnTo>
                  <a:lnTo>
                    <a:pt x="600" y="84"/>
                  </a:lnTo>
                  <a:lnTo>
                    <a:pt x="595" y="70"/>
                  </a:lnTo>
                  <a:lnTo>
                    <a:pt x="582" y="56"/>
                  </a:lnTo>
                  <a:lnTo>
                    <a:pt x="575" y="43"/>
                  </a:lnTo>
                  <a:lnTo>
                    <a:pt x="566" y="34"/>
                  </a:lnTo>
                  <a:lnTo>
                    <a:pt x="552" y="22"/>
                  </a:lnTo>
                  <a:lnTo>
                    <a:pt x="537" y="6"/>
                  </a:lnTo>
                  <a:lnTo>
                    <a:pt x="525" y="0"/>
                  </a:lnTo>
                  <a:lnTo>
                    <a:pt x="493" y="2"/>
                  </a:lnTo>
                  <a:lnTo>
                    <a:pt x="482" y="2"/>
                  </a:lnTo>
                  <a:lnTo>
                    <a:pt x="464" y="13"/>
                  </a:lnTo>
                  <a:lnTo>
                    <a:pt x="475" y="24"/>
                  </a:lnTo>
                  <a:lnTo>
                    <a:pt x="462" y="38"/>
                  </a:lnTo>
                  <a:lnTo>
                    <a:pt x="432" y="79"/>
                  </a:lnTo>
                  <a:lnTo>
                    <a:pt x="416" y="86"/>
                  </a:lnTo>
                  <a:lnTo>
                    <a:pt x="373" y="90"/>
                  </a:lnTo>
                  <a:lnTo>
                    <a:pt x="353" y="97"/>
                  </a:lnTo>
                  <a:lnTo>
                    <a:pt x="344" y="106"/>
                  </a:lnTo>
                  <a:lnTo>
                    <a:pt x="339" y="115"/>
                  </a:lnTo>
                  <a:lnTo>
                    <a:pt x="321" y="111"/>
                  </a:lnTo>
                  <a:lnTo>
                    <a:pt x="294" y="115"/>
                  </a:lnTo>
                  <a:lnTo>
                    <a:pt x="278" y="113"/>
                  </a:lnTo>
                  <a:lnTo>
                    <a:pt x="265" y="104"/>
                  </a:lnTo>
                  <a:lnTo>
                    <a:pt x="253" y="90"/>
                  </a:lnTo>
                  <a:lnTo>
                    <a:pt x="244" y="86"/>
                  </a:lnTo>
                  <a:lnTo>
                    <a:pt x="251" y="77"/>
                  </a:lnTo>
                  <a:lnTo>
                    <a:pt x="240" y="65"/>
                  </a:lnTo>
                  <a:lnTo>
                    <a:pt x="228" y="63"/>
                  </a:lnTo>
                  <a:lnTo>
                    <a:pt x="219" y="63"/>
                  </a:lnTo>
                  <a:lnTo>
                    <a:pt x="219" y="65"/>
                  </a:lnTo>
                  <a:lnTo>
                    <a:pt x="226" y="74"/>
                  </a:lnTo>
                  <a:lnTo>
                    <a:pt x="222" y="81"/>
                  </a:lnTo>
                  <a:lnTo>
                    <a:pt x="226" y="93"/>
                  </a:lnTo>
                  <a:lnTo>
                    <a:pt x="228" y="106"/>
                  </a:lnTo>
                  <a:lnTo>
                    <a:pt x="228" y="118"/>
                  </a:lnTo>
                  <a:lnTo>
                    <a:pt x="226" y="120"/>
                  </a:lnTo>
                  <a:lnTo>
                    <a:pt x="219" y="127"/>
                  </a:lnTo>
                  <a:lnTo>
                    <a:pt x="217" y="136"/>
                  </a:lnTo>
                  <a:lnTo>
                    <a:pt x="217" y="147"/>
                  </a:lnTo>
                  <a:lnTo>
                    <a:pt x="215" y="156"/>
                  </a:lnTo>
                  <a:lnTo>
                    <a:pt x="203" y="154"/>
                  </a:lnTo>
                  <a:lnTo>
                    <a:pt x="188" y="145"/>
                  </a:lnTo>
                  <a:lnTo>
                    <a:pt x="179" y="154"/>
                  </a:lnTo>
                  <a:lnTo>
                    <a:pt x="165" y="143"/>
                  </a:lnTo>
                  <a:lnTo>
                    <a:pt x="156" y="140"/>
                  </a:lnTo>
                  <a:lnTo>
                    <a:pt x="147" y="149"/>
                  </a:lnTo>
                  <a:lnTo>
                    <a:pt x="138" y="147"/>
                  </a:lnTo>
                  <a:lnTo>
                    <a:pt x="138" y="140"/>
                  </a:lnTo>
                  <a:lnTo>
                    <a:pt x="104" y="106"/>
                  </a:lnTo>
                  <a:lnTo>
                    <a:pt x="95" y="106"/>
                  </a:lnTo>
                  <a:lnTo>
                    <a:pt x="88" y="111"/>
                  </a:lnTo>
                  <a:lnTo>
                    <a:pt x="74" y="118"/>
                  </a:lnTo>
                  <a:lnTo>
                    <a:pt x="65" y="120"/>
                  </a:lnTo>
                  <a:lnTo>
                    <a:pt x="54" y="109"/>
                  </a:lnTo>
                  <a:lnTo>
                    <a:pt x="31" y="109"/>
                  </a:lnTo>
                  <a:lnTo>
                    <a:pt x="13" y="118"/>
                  </a:lnTo>
                </a:path>
              </a:pathLst>
            </a:custGeom>
            <a:solidFill>
              <a:srgbClr val="DDDDDD">
                <a:alpha val="0"/>
              </a:srgbClr>
            </a:solidFill>
            <a:ln w="9525" cap="rnd">
              <a:solidFill>
                <a:srgbClr val="091D5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408" name="Freeform 52"/>
            <p:cNvSpPr>
              <a:spLocks/>
            </p:cNvSpPr>
            <p:nvPr/>
          </p:nvSpPr>
          <p:spPr bwMode="auto">
            <a:xfrm>
              <a:off x="3853" y="1763"/>
              <a:ext cx="568" cy="230"/>
            </a:xfrm>
            <a:custGeom>
              <a:avLst/>
              <a:gdLst>
                <a:gd name="T0" fmla="*/ 263 w 415"/>
                <a:gd name="T1" fmla="*/ 83 h 220"/>
                <a:gd name="T2" fmla="*/ 238 w 415"/>
                <a:gd name="T3" fmla="*/ 49 h 220"/>
                <a:gd name="T4" fmla="*/ 167 w 415"/>
                <a:gd name="T5" fmla="*/ 32 h 220"/>
                <a:gd name="T6" fmla="*/ 92 w 415"/>
                <a:gd name="T7" fmla="*/ 59 h 220"/>
                <a:gd name="T8" fmla="*/ 47 w 415"/>
                <a:gd name="T9" fmla="*/ 115 h 220"/>
                <a:gd name="T10" fmla="*/ 34 w 415"/>
                <a:gd name="T11" fmla="*/ 133 h 220"/>
                <a:gd name="T12" fmla="*/ 0 w 415"/>
                <a:gd name="T13" fmla="*/ 153 h 220"/>
                <a:gd name="T14" fmla="*/ 10 w 415"/>
                <a:gd name="T15" fmla="*/ 192 h 220"/>
                <a:gd name="T16" fmla="*/ 40 w 415"/>
                <a:gd name="T17" fmla="*/ 216 h 220"/>
                <a:gd name="T18" fmla="*/ 138 w 415"/>
                <a:gd name="T19" fmla="*/ 196 h 220"/>
                <a:gd name="T20" fmla="*/ 197 w 415"/>
                <a:gd name="T21" fmla="*/ 192 h 220"/>
                <a:gd name="T22" fmla="*/ 279 w 415"/>
                <a:gd name="T23" fmla="*/ 200 h 220"/>
                <a:gd name="T24" fmla="*/ 361 w 415"/>
                <a:gd name="T25" fmla="*/ 192 h 220"/>
                <a:gd name="T26" fmla="*/ 412 w 415"/>
                <a:gd name="T27" fmla="*/ 198 h 220"/>
                <a:gd name="T28" fmla="*/ 482 w 415"/>
                <a:gd name="T29" fmla="*/ 192 h 220"/>
                <a:gd name="T30" fmla="*/ 564 w 415"/>
                <a:gd name="T31" fmla="*/ 190 h 220"/>
                <a:gd name="T32" fmla="*/ 641 w 415"/>
                <a:gd name="T33" fmla="*/ 214 h 220"/>
                <a:gd name="T34" fmla="*/ 751 w 415"/>
                <a:gd name="T35" fmla="*/ 234 h 220"/>
                <a:gd name="T36" fmla="*/ 814 w 415"/>
                <a:gd name="T37" fmla="*/ 250 h 220"/>
                <a:gd name="T38" fmla="*/ 909 w 415"/>
                <a:gd name="T39" fmla="*/ 239 h 220"/>
                <a:gd name="T40" fmla="*/ 957 w 415"/>
                <a:gd name="T41" fmla="*/ 216 h 220"/>
                <a:gd name="T42" fmla="*/ 1043 w 415"/>
                <a:gd name="T43" fmla="*/ 171 h 220"/>
                <a:gd name="T44" fmla="*/ 1048 w 415"/>
                <a:gd name="T45" fmla="*/ 117 h 220"/>
                <a:gd name="T46" fmla="*/ 980 w 415"/>
                <a:gd name="T47" fmla="*/ 89 h 220"/>
                <a:gd name="T48" fmla="*/ 939 w 415"/>
                <a:gd name="T49" fmla="*/ 42 h 220"/>
                <a:gd name="T50" fmla="*/ 868 w 415"/>
                <a:gd name="T51" fmla="*/ 25 h 220"/>
                <a:gd name="T52" fmla="*/ 746 w 415"/>
                <a:gd name="T53" fmla="*/ 40 h 220"/>
                <a:gd name="T54" fmla="*/ 675 w 415"/>
                <a:gd name="T55" fmla="*/ 25 h 220"/>
                <a:gd name="T56" fmla="*/ 610 w 415"/>
                <a:gd name="T57" fmla="*/ 4 h 220"/>
                <a:gd name="T58" fmla="*/ 547 w 415"/>
                <a:gd name="T59" fmla="*/ 0 h 220"/>
                <a:gd name="T60" fmla="*/ 478 w 415"/>
                <a:gd name="T61" fmla="*/ 4 h 220"/>
                <a:gd name="T62" fmla="*/ 441 w 415"/>
                <a:gd name="T63" fmla="*/ 25 h 220"/>
                <a:gd name="T64" fmla="*/ 453 w 415"/>
                <a:gd name="T65" fmla="*/ 77 h 220"/>
                <a:gd name="T66" fmla="*/ 412 w 415"/>
                <a:gd name="T67" fmla="*/ 109 h 220"/>
                <a:gd name="T68" fmla="*/ 367 w 415"/>
                <a:gd name="T69" fmla="*/ 109 h 22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15"/>
                <a:gd name="T106" fmla="*/ 0 h 220"/>
                <a:gd name="T107" fmla="*/ 415 w 415"/>
                <a:gd name="T108" fmla="*/ 220 h 22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15" h="220">
                  <a:moveTo>
                    <a:pt x="122" y="86"/>
                  </a:moveTo>
                  <a:lnTo>
                    <a:pt x="102" y="73"/>
                  </a:lnTo>
                  <a:lnTo>
                    <a:pt x="97" y="59"/>
                  </a:lnTo>
                  <a:lnTo>
                    <a:pt x="93" y="43"/>
                  </a:lnTo>
                  <a:lnTo>
                    <a:pt x="81" y="29"/>
                  </a:lnTo>
                  <a:lnTo>
                    <a:pt x="65" y="29"/>
                  </a:lnTo>
                  <a:lnTo>
                    <a:pt x="54" y="36"/>
                  </a:lnTo>
                  <a:lnTo>
                    <a:pt x="36" y="52"/>
                  </a:lnTo>
                  <a:lnTo>
                    <a:pt x="15" y="91"/>
                  </a:lnTo>
                  <a:lnTo>
                    <a:pt x="18" y="100"/>
                  </a:lnTo>
                  <a:lnTo>
                    <a:pt x="18" y="111"/>
                  </a:lnTo>
                  <a:lnTo>
                    <a:pt x="13" y="116"/>
                  </a:lnTo>
                  <a:lnTo>
                    <a:pt x="6" y="125"/>
                  </a:lnTo>
                  <a:lnTo>
                    <a:pt x="0" y="134"/>
                  </a:lnTo>
                  <a:lnTo>
                    <a:pt x="4" y="143"/>
                  </a:lnTo>
                  <a:lnTo>
                    <a:pt x="4" y="168"/>
                  </a:lnTo>
                  <a:lnTo>
                    <a:pt x="6" y="187"/>
                  </a:lnTo>
                  <a:lnTo>
                    <a:pt x="15" y="189"/>
                  </a:lnTo>
                  <a:lnTo>
                    <a:pt x="34" y="184"/>
                  </a:lnTo>
                  <a:lnTo>
                    <a:pt x="54" y="171"/>
                  </a:lnTo>
                  <a:lnTo>
                    <a:pt x="63" y="164"/>
                  </a:lnTo>
                  <a:lnTo>
                    <a:pt x="77" y="168"/>
                  </a:lnTo>
                  <a:lnTo>
                    <a:pt x="95" y="171"/>
                  </a:lnTo>
                  <a:lnTo>
                    <a:pt x="109" y="175"/>
                  </a:lnTo>
                  <a:lnTo>
                    <a:pt x="120" y="180"/>
                  </a:lnTo>
                  <a:lnTo>
                    <a:pt x="141" y="168"/>
                  </a:lnTo>
                  <a:lnTo>
                    <a:pt x="152" y="168"/>
                  </a:lnTo>
                  <a:lnTo>
                    <a:pt x="161" y="173"/>
                  </a:lnTo>
                  <a:lnTo>
                    <a:pt x="175" y="177"/>
                  </a:lnTo>
                  <a:lnTo>
                    <a:pt x="188" y="168"/>
                  </a:lnTo>
                  <a:lnTo>
                    <a:pt x="207" y="164"/>
                  </a:lnTo>
                  <a:lnTo>
                    <a:pt x="220" y="166"/>
                  </a:lnTo>
                  <a:lnTo>
                    <a:pt x="229" y="184"/>
                  </a:lnTo>
                  <a:lnTo>
                    <a:pt x="250" y="187"/>
                  </a:lnTo>
                  <a:lnTo>
                    <a:pt x="275" y="184"/>
                  </a:lnTo>
                  <a:lnTo>
                    <a:pt x="293" y="205"/>
                  </a:lnTo>
                  <a:lnTo>
                    <a:pt x="304" y="216"/>
                  </a:lnTo>
                  <a:lnTo>
                    <a:pt x="318" y="219"/>
                  </a:lnTo>
                  <a:lnTo>
                    <a:pt x="336" y="212"/>
                  </a:lnTo>
                  <a:lnTo>
                    <a:pt x="354" y="209"/>
                  </a:lnTo>
                  <a:lnTo>
                    <a:pt x="366" y="198"/>
                  </a:lnTo>
                  <a:lnTo>
                    <a:pt x="373" y="189"/>
                  </a:lnTo>
                  <a:lnTo>
                    <a:pt x="395" y="164"/>
                  </a:lnTo>
                  <a:lnTo>
                    <a:pt x="407" y="150"/>
                  </a:lnTo>
                  <a:lnTo>
                    <a:pt x="414" y="132"/>
                  </a:lnTo>
                  <a:lnTo>
                    <a:pt x="409" y="102"/>
                  </a:lnTo>
                  <a:lnTo>
                    <a:pt x="400" y="95"/>
                  </a:lnTo>
                  <a:lnTo>
                    <a:pt x="382" y="77"/>
                  </a:lnTo>
                  <a:lnTo>
                    <a:pt x="373" y="59"/>
                  </a:lnTo>
                  <a:lnTo>
                    <a:pt x="366" y="36"/>
                  </a:lnTo>
                  <a:lnTo>
                    <a:pt x="348" y="22"/>
                  </a:lnTo>
                  <a:lnTo>
                    <a:pt x="338" y="22"/>
                  </a:lnTo>
                  <a:lnTo>
                    <a:pt x="304" y="22"/>
                  </a:lnTo>
                  <a:lnTo>
                    <a:pt x="291" y="34"/>
                  </a:lnTo>
                  <a:lnTo>
                    <a:pt x="279" y="36"/>
                  </a:lnTo>
                  <a:lnTo>
                    <a:pt x="263" y="22"/>
                  </a:lnTo>
                  <a:lnTo>
                    <a:pt x="247" y="15"/>
                  </a:lnTo>
                  <a:lnTo>
                    <a:pt x="238" y="4"/>
                  </a:lnTo>
                  <a:lnTo>
                    <a:pt x="232" y="2"/>
                  </a:lnTo>
                  <a:lnTo>
                    <a:pt x="213" y="0"/>
                  </a:lnTo>
                  <a:lnTo>
                    <a:pt x="200" y="4"/>
                  </a:lnTo>
                  <a:lnTo>
                    <a:pt x="186" y="4"/>
                  </a:lnTo>
                  <a:lnTo>
                    <a:pt x="179" y="11"/>
                  </a:lnTo>
                  <a:lnTo>
                    <a:pt x="172" y="22"/>
                  </a:lnTo>
                  <a:lnTo>
                    <a:pt x="172" y="43"/>
                  </a:lnTo>
                  <a:lnTo>
                    <a:pt x="177" y="68"/>
                  </a:lnTo>
                  <a:lnTo>
                    <a:pt x="177" y="79"/>
                  </a:lnTo>
                  <a:lnTo>
                    <a:pt x="161" y="95"/>
                  </a:lnTo>
                  <a:lnTo>
                    <a:pt x="152" y="104"/>
                  </a:lnTo>
                  <a:lnTo>
                    <a:pt x="143" y="95"/>
                  </a:lnTo>
                  <a:lnTo>
                    <a:pt x="122" y="86"/>
                  </a:lnTo>
                </a:path>
              </a:pathLst>
            </a:custGeom>
            <a:solidFill>
              <a:srgbClr val="DDDDDD">
                <a:alpha val="0"/>
              </a:srgbClr>
            </a:solidFill>
            <a:ln w="9525" cap="rnd">
              <a:solidFill>
                <a:srgbClr val="091D5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409" name="Freeform 53"/>
            <p:cNvSpPr>
              <a:spLocks/>
            </p:cNvSpPr>
            <p:nvPr/>
          </p:nvSpPr>
          <p:spPr bwMode="auto">
            <a:xfrm>
              <a:off x="1585" y="1473"/>
              <a:ext cx="691" cy="872"/>
            </a:xfrm>
            <a:custGeom>
              <a:avLst/>
              <a:gdLst>
                <a:gd name="T0" fmla="*/ 420 w 504"/>
                <a:gd name="T1" fmla="*/ 654 h 836"/>
                <a:gd name="T2" fmla="*/ 278 w 504"/>
                <a:gd name="T3" fmla="*/ 697 h 836"/>
                <a:gd name="T4" fmla="*/ 237 w 504"/>
                <a:gd name="T5" fmla="*/ 735 h 836"/>
                <a:gd name="T6" fmla="*/ 325 w 504"/>
                <a:gd name="T7" fmla="*/ 759 h 836"/>
                <a:gd name="T8" fmla="*/ 389 w 504"/>
                <a:gd name="T9" fmla="*/ 772 h 836"/>
                <a:gd name="T10" fmla="*/ 518 w 504"/>
                <a:gd name="T11" fmla="*/ 785 h 836"/>
                <a:gd name="T12" fmla="*/ 436 w 504"/>
                <a:gd name="T13" fmla="*/ 826 h 836"/>
                <a:gd name="T14" fmla="*/ 250 w 504"/>
                <a:gd name="T15" fmla="*/ 802 h 836"/>
                <a:gd name="T16" fmla="*/ 117 w 504"/>
                <a:gd name="T17" fmla="*/ 852 h 836"/>
                <a:gd name="T18" fmla="*/ 5 w 504"/>
                <a:gd name="T19" fmla="*/ 877 h 836"/>
                <a:gd name="T20" fmla="*/ 62 w 504"/>
                <a:gd name="T21" fmla="*/ 898 h 836"/>
                <a:gd name="T22" fmla="*/ 167 w 504"/>
                <a:gd name="T23" fmla="*/ 891 h 836"/>
                <a:gd name="T24" fmla="*/ 314 w 504"/>
                <a:gd name="T25" fmla="*/ 919 h 836"/>
                <a:gd name="T26" fmla="*/ 425 w 504"/>
                <a:gd name="T27" fmla="*/ 875 h 836"/>
                <a:gd name="T28" fmla="*/ 522 w 504"/>
                <a:gd name="T29" fmla="*/ 901 h 836"/>
                <a:gd name="T30" fmla="*/ 659 w 504"/>
                <a:gd name="T31" fmla="*/ 912 h 836"/>
                <a:gd name="T32" fmla="*/ 758 w 504"/>
                <a:gd name="T33" fmla="*/ 905 h 836"/>
                <a:gd name="T34" fmla="*/ 904 w 504"/>
                <a:gd name="T35" fmla="*/ 931 h 836"/>
                <a:gd name="T36" fmla="*/ 1020 w 504"/>
                <a:gd name="T37" fmla="*/ 937 h 836"/>
                <a:gd name="T38" fmla="*/ 1145 w 504"/>
                <a:gd name="T39" fmla="*/ 919 h 836"/>
                <a:gd name="T40" fmla="*/ 1090 w 504"/>
                <a:gd name="T41" fmla="*/ 875 h 836"/>
                <a:gd name="T42" fmla="*/ 1095 w 504"/>
                <a:gd name="T43" fmla="*/ 847 h 836"/>
                <a:gd name="T44" fmla="*/ 1256 w 504"/>
                <a:gd name="T45" fmla="*/ 802 h 836"/>
                <a:gd name="T46" fmla="*/ 1297 w 504"/>
                <a:gd name="T47" fmla="*/ 741 h 836"/>
                <a:gd name="T48" fmla="*/ 1182 w 504"/>
                <a:gd name="T49" fmla="*/ 707 h 836"/>
                <a:gd name="T50" fmla="*/ 1104 w 504"/>
                <a:gd name="T51" fmla="*/ 705 h 836"/>
                <a:gd name="T52" fmla="*/ 1131 w 504"/>
                <a:gd name="T53" fmla="*/ 649 h 836"/>
                <a:gd name="T54" fmla="*/ 1131 w 504"/>
                <a:gd name="T55" fmla="*/ 570 h 836"/>
                <a:gd name="T56" fmla="*/ 1015 w 504"/>
                <a:gd name="T57" fmla="*/ 474 h 836"/>
                <a:gd name="T58" fmla="*/ 1015 w 504"/>
                <a:gd name="T59" fmla="*/ 401 h 836"/>
                <a:gd name="T60" fmla="*/ 973 w 504"/>
                <a:gd name="T61" fmla="*/ 345 h 836"/>
                <a:gd name="T62" fmla="*/ 850 w 504"/>
                <a:gd name="T63" fmla="*/ 313 h 836"/>
                <a:gd name="T64" fmla="*/ 840 w 504"/>
                <a:gd name="T65" fmla="*/ 290 h 836"/>
                <a:gd name="T66" fmla="*/ 946 w 504"/>
                <a:gd name="T67" fmla="*/ 298 h 836"/>
                <a:gd name="T68" fmla="*/ 1113 w 504"/>
                <a:gd name="T69" fmla="*/ 208 h 836"/>
                <a:gd name="T70" fmla="*/ 1104 w 504"/>
                <a:gd name="T71" fmla="*/ 151 h 836"/>
                <a:gd name="T72" fmla="*/ 946 w 504"/>
                <a:gd name="T73" fmla="*/ 123 h 836"/>
                <a:gd name="T74" fmla="*/ 862 w 504"/>
                <a:gd name="T75" fmla="*/ 126 h 836"/>
                <a:gd name="T76" fmla="*/ 910 w 504"/>
                <a:gd name="T77" fmla="*/ 92 h 836"/>
                <a:gd name="T78" fmla="*/ 1079 w 504"/>
                <a:gd name="T79" fmla="*/ 46 h 836"/>
                <a:gd name="T80" fmla="*/ 969 w 504"/>
                <a:gd name="T81" fmla="*/ 16 h 836"/>
                <a:gd name="T82" fmla="*/ 794 w 504"/>
                <a:gd name="T83" fmla="*/ 27 h 836"/>
                <a:gd name="T84" fmla="*/ 716 w 504"/>
                <a:gd name="T85" fmla="*/ 60 h 836"/>
                <a:gd name="T86" fmla="*/ 659 w 504"/>
                <a:gd name="T87" fmla="*/ 105 h 836"/>
                <a:gd name="T88" fmla="*/ 522 w 504"/>
                <a:gd name="T89" fmla="*/ 183 h 836"/>
                <a:gd name="T90" fmla="*/ 611 w 504"/>
                <a:gd name="T91" fmla="*/ 195 h 836"/>
                <a:gd name="T92" fmla="*/ 485 w 504"/>
                <a:gd name="T93" fmla="*/ 290 h 836"/>
                <a:gd name="T94" fmla="*/ 531 w 504"/>
                <a:gd name="T95" fmla="*/ 307 h 836"/>
                <a:gd name="T96" fmla="*/ 605 w 504"/>
                <a:gd name="T97" fmla="*/ 326 h 836"/>
                <a:gd name="T98" fmla="*/ 518 w 504"/>
                <a:gd name="T99" fmla="*/ 384 h 836"/>
                <a:gd name="T100" fmla="*/ 647 w 504"/>
                <a:gd name="T101" fmla="*/ 419 h 836"/>
                <a:gd name="T102" fmla="*/ 721 w 504"/>
                <a:gd name="T103" fmla="*/ 432 h 836"/>
                <a:gd name="T104" fmla="*/ 699 w 504"/>
                <a:gd name="T105" fmla="*/ 514 h 836"/>
                <a:gd name="T106" fmla="*/ 694 w 504"/>
                <a:gd name="T107" fmla="*/ 572 h 836"/>
                <a:gd name="T108" fmla="*/ 633 w 504"/>
                <a:gd name="T109" fmla="*/ 598 h 8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04"/>
                <a:gd name="T166" fmla="*/ 0 h 836"/>
                <a:gd name="T167" fmla="*/ 504 w 504"/>
                <a:gd name="T168" fmla="*/ 836 h 8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04" h="836">
                  <a:moveTo>
                    <a:pt x="149" y="535"/>
                  </a:moveTo>
                  <a:lnTo>
                    <a:pt x="174" y="555"/>
                  </a:lnTo>
                  <a:lnTo>
                    <a:pt x="163" y="576"/>
                  </a:lnTo>
                  <a:lnTo>
                    <a:pt x="149" y="594"/>
                  </a:lnTo>
                  <a:lnTo>
                    <a:pt x="126" y="605"/>
                  </a:lnTo>
                  <a:lnTo>
                    <a:pt x="108" y="614"/>
                  </a:lnTo>
                  <a:lnTo>
                    <a:pt x="88" y="617"/>
                  </a:lnTo>
                  <a:lnTo>
                    <a:pt x="79" y="623"/>
                  </a:lnTo>
                  <a:lnTo>
                    <a:pt x="92" y="648"/>
                  </a:lnTo>
                  <a:lnTo>
                    <a:pt x="115" y="648"/>
                  </a:lnTo>
                  <a:lnTo>
                    <a:pt x="126" y="651"/>
                  </a:lnTo>
                  <a:lnTo>
                    <a:pt x="126" y="669"/>
                  </a:lnTo>
                  <a:lnTo>
                    <a:pt x="138" y="669"/>
                  </a:lnTo>
                  <a:lnTo>
                    <a:pt x="147" y="664"/>
                  </a:lnTo>
                  <a:lnTo>
                    <a:pt x="151" y="680"/>
                  </a:lnTo>
                  <a:lnTo>
                    <a:pt x="165" y="696"/>
                  </a:lnTo>
                  <a:lnTo>
                    <a:pt x="185" y="696"/>
                  </a:lnTo>
                  <a:lnTo>
                    <a:pt x="201" y="692"/>
                  </a:lnTo>
                  <a:lnTo>
                    <a:pt x="212" y="696"/>
                  </a:lnTo>
                  <a:lnTo>
                    <a:pt x="181" y="721"/>
                  </a:lnTo>
                  <a:lnTo>
                    <a:pt x="169" y="728"/>
                  </a:lnTo>
                  <a:lnTo>
                    <a:pt x="151" y="721"/>
                  </a:lnTo>
                  <a:lnTo>
                    <a:pt x="115" y="707"/>
                  </a:lnTo>
                  <a:lnTo>
                    <a:pt x="97" y="707"/>
                  </a:lnTo>
                  <a:lnTo>
                    <a:pt x="79" y="721"/>
                  </a:lnTo>
                  <a:lnTo>
                    <a:pt x="56" y="741"/>
                  </a:lnTo>
                  <a:lnTo>
                    <a:pt x="45" y="751"/>
                  </a:lnTo>
                  <a:lnTo>
                    <a:pt x="31" y="755"/>
                  </a:lnTo>
                  <a:lnTo>
                    <a:pt x="13" y="764"/>
                  </a:lnTo>
                  <a:lnTo>
                    <a:pt x="2" y="773"/>
                  </a:lnTo>
                  <a:lnTo>
                    <a:pt x="0" y="780"/>
                  </a:lnTo>
                  <a:lnTo>
                    <a:pt x="13" y="782"/>
                  </a:lnTo>
                  <a:lnTo>
                    <a:pt x="24" y="791"/>
                  </a:lnTo>
                  <a:lnTo>
                    <a:pt x="38" y="798"/>
                  </a:lnTo>
                  <a:lnTo>
                    <a:pt x="52" y="791"/>
                  </a:lnTo>
                  <a:lnTo>
                    <a:pt x="65" y="785"/>
                  </a:lnTo>
                  <a:lnTo>
                    <a:pt x="79" y="787"/>
                  </a:lnTo>
                  <a:lnTo>
                    <a:pt x="101" y="800"/>
                  </a:lnTo>
                  <a:lnTo>
                    <a:pt x="122" y="810"/>
                  </a:lnTo>
                  <a:lnTo>
                    <a:pt x="135" y="800"/>
                  </a:lnTo>
                  <a:lnTo>
                    <a:pt x="142" y="785"/>
                  </a:lnTo>
                  <a:lnTo>
                    <a:pt x="165" y="771"/>
                  </a:lnTo>
                  <a:lnTo>
                    <a:pt x="178" y="771"/>
                  </a:lnTo>
                  <a:lnTo>
                    <a:pt x="192" y="785"/>
                  </a:lnTo>
                  <a:lnTo>
                    <a:pt x="203" y="794"/>
                  </a:lnTo>
                  <a:lnTo>
                    <a:pt x="219" y="794"/>
                  </a:lnTo>
                  <a:lnTo>
                    <a:pt x="242" y="796"/>
                  </a:lnTo>
                  <a:lnTo>
                    <a:pt x="256" y="803"/>
                  </a:lnTo>
                  <a:lnTo>
                    <a:pt x="271" y="791"/>
                  </a:lnTo>
                  <a:lnTo>
                    <a:pt x="283" y="791"/>
                  </a:lnTo>
                  <a:lnTo>
                    <a:pt x="294" y="798"/>
                  </a:lnTo>
                  <a:lnTo>
                    <a:pt x="310" y="814"/>
                  </a:lnTo>
                  <a:lnTo>
                    <a:pt x="328" y="816"/>
                  </a:lnTo>
                  <a:lnTo>
                    <a:pt x="351" y="821"/>
                  </a:lnTo>
                  <a:lnTo>
                    <a:pt x="364" y="830"/>
                  </a:lnTo>
                  <a:lnTo>
                    <a:pt x="382" y="835"/>
                  </a:lnTo>
                  <a:lnTo>
                    <a:pt x="396" y="825"/>
                  </a:lnTo>
                  <a:lnTo>
                    <a:pt x="416" y="814"/>
                  </a:lnTo>
                  <a:lnTo>
                    <a:pt x="428" y="812"/>
                  </a:lnTo>
                  <a:lnTo>
                    <a:pt x="444" y="810"/>
                  </a:lnTo>
                  <a:lnTo>
                    <a:pt x="457" y="796"/>
                  </a:lnTo>
                  <a:lnTo>
                    <a:pt x="446" y="785"/>
                  </a:lnTo>
                  <a:lnTo>
                    <a:pt x="423" y="771"/>
                  </a:lnTo>
                  <a:lnTo>
                    <a:pt x="416" y="764"/>
                  </a:lnTo>
                  <a:lnTo>
                    <a:pt x="416" y="755"/>
                  </a:lnTo>
                  <a:lnTo>
                    <a:pt x="425" y="746"/>
                  </a:lnTo>
                  <a:lnTo>
                    <a:pt x="444" y="744"/>
                  </a:lnTo>
                  <a:lnTo>
                    <a:pt x="459" y="737"/>
                  </a:lnTo>
                  <a:lnTo>
                    <a:pt x="487" y="707"/>
                  </a:lnTo>
                  <a:lnTo>
                    <a:pt x="498" y="694"/>
                  </a:lnTo>
                  <a:lnTo>
                    <a:pt x="503" y="669"/>
                  </a:lnTo>
                  <a:lnTo>
                    <a:pt x="503" y="653"/>
                  </a:lnTo>
                  <a:lnTo>
                    <a:pt x="491" y="644"/>
                  </a:lnTo>
                  <a:lnTo>
                    <a:pt x="473" y="630"/>
                  </a:lnTo>
                  <a:lnTo>
                    <a:pt x="459" y="623"/>
                  </a:lnTo>
                  <a:lnTo>
                    <a:pt x="444" y="626"/>
                  </a:lnTo>
                  <a:lnTo>
                    <a:pt x="432" y="633"/>
                  </a:lnTo>
                  <a:lnTo>
                    <a:pt x="428" y="621"/>
                  </a:lnTo>
                  <a:lnTo>
                    <a:pt x="437" y="605"/>
                  </a:lnTo>
                  <a:lnTo>
                    <a:pt x="441" y="594"/>
                  </a:lnTo>
                  <a:lnTo>
                    <a:pt x="439" y="571"/>
                  </a:lnTo>
                  <a:lnTo>
                    <a:pt x="437" y="540"/>
                  </a:lnTo>
                  <a:lnTo>
                    <a:pt x="444" y="515"/>
                  </a:lnTo>
                  <a:lnTo>
                    <a:pt x="439" y="501"/>
                  </a:lnTo>
                  <a:lnTo>
                    <a:pt x="428" y="481"/>
                  </a:lnTo>
                  <a:lnTo>
                    <a:pt x="403" y="437"/>
                  </a:lnTo>
                  <a:lnTo>
                    <a:pt x="394" y="417"/>
                  </a:lnTo>
                  <a:lnTo>
                    <a:pt x="389" y="392"/>
                  </a:lnTo>
                  <a:lnTo>
                    <a:pt x="387" y="378"/>
                  </a:lnTo>
                  <a:lnTo>
                    <a:pt x="394" y="353"/>
                  </a:lnTo>
                  <a:lnTo>
                    <a:pt x="394" y="335"/>
                  </a:lnTo>
                  <a:lnTo>
                    <a:pt x="389" y="315"/>
                  </a:lnTo>
                  <a:lnTo>
                    <a:pt x="378" y="304"/>
                  </a:lnTo>
                  <a:lnTo>
                    <a:pt x="360" y="285"/>
                  </a:lnTo>
                  <a:lnTo>
                    <a:pt x="346" y="279"/>
                  </a:lnTo>
                  <a:lnTo>
                    <a:pt x="330" y="276"/>
                  </a:lnTo>
                  <a:lnTo>
                    <a:pt x="321" y="274"/>
                  </a:lnTo>
                  <a:lnTo>
                    <a:pt x="321" y="265"/>
                  </a:lnTo>
                  <a:lnTo>
                    <a:pt x="326" y="256"/>
                  </a:lnTo>
                  <a:lnTo>
                    <a:pt x="344" y="254"/>
                  </a:lnTo>
                  <a:lnTo>
                    <a:pt x="357" y="260"/>
                  </a:lnTo>
                  <a:lnTo>
                    <a:pt x="367" y="263"/>
                  </a:lnTo>
                  <a:lnTo>
                    <a:pt x="373" y="251"/>
                  </a:lnTo>
                  <a:lnTo>
                    <a:pt x="371" y="240"/>
                  </a:lnTo>
                  <a:lnTo>
                    <a:pt x="432" y="183"/>
                  </a:lnTo>
                  <a:lnTo>
                    <a:pt x="444" y="172"/>
                  </a:lnTo>
                  <a:lnTo>
                    <a:pt x="444" y="147"/>
                  </a:lnTo>
                  <a:lnTo>
                    <a:pt x="428" y="133"/>
                  </a:lnTo>
                  <a:lnTo>
                    <a:pt x="412" y="131"/>
                  </a:lnTo>
                  <a:lnTo>
                    <a:pt x="396" y="108"/>
                  </a:lnTo>
                  <a:lnTo>
                    <a:pt x="367" y="108"/>
                  </a:lnTo>
                  <a:lnTo>
                    <a:pt x="342" y="113"/>
                  </a:lnTo>
                  <a:lnTo>
                    <a:pt x="335" y="111"/>
                  </a:lnTo>
                  <a:lnTo>
                    <a:pt x="328" y="102"/>
                  </a:lnTo>
                  <a:lnTo>
                    <a:pt x="342" y="93"/>
                  </a:lnTo>
                  <a:lnTo>
                    <a:pt x="353" y="81"/>
                  </a:lnTo>
                  <a:lnTo>
                    <a:pt x="378" y="58"/>
                  </a:lnTo>
                  <a:lnTo>
                    <a:pt x="398" y="56"/>
                  </a:lnTo>
                  <a:lnTo>
                    <a:pt x="419" y="40"/>
                  </a:lnTo>
                  <a:lnTo>
                    <a:pt x="437" y="27"/>
                  </a:lnTo>
                  <a:lnTo>
                    <a:pt x="394" y="15"/>
                  </a:lnTo>
                  <a:lnTo>
                    <a:pt x="376" y="13"/>
                  </a:lnTo>
                  <a:lnTo>
                    <a:pt x="355" y="11"/>
                  </a:lnTo>
                  <a:lnTo>
                    <a:pt x="330" y="0"/>
                  </a:lnTo>
                  <a:lnTo>
                    <a:pt x="308" y="24"/>
                  </a:lnTo>
                  <a:lnTo>
                    <a:pt x="310" y="36"/>
                  </a:lnTo>
                  <a:lnTo>
                    <a:pt x="296" y="40"/>
                  </a:lnTo>
                  <a:lnTo>
                    <a:pt x="278" y="54"/>
                  </a:lnTo>
                  <a:lnTo>
                    <a:pt x="258" y="61"/>
                  </a:lnTo>
                  <a:lnTo>
                    <a:pt x="258" y="79"/>
                  </a:lnTo>
                  <a:lnTo>
                    <a:pt x="256" y="93"/>
                  </a:lnTo>
                  <a:lnTo>
                    <a:pt x="240" y="115"/>
                  </a:lnTo>
                  <a:lnTo>
                    <a:pt x="212" y="145"/>
                  </a:lnTo>
                  <a:lnTo>
                    <a:pt x="203" y="161"/>
                  </a:lnTo>
                  <a:lnTo>
                    <a:pt x="208" y="170"/>
                  </a:lnTo>
                  <a:lnTo>
                    <a:pt x="235" y="167"/>
                  </a:lnTo>
                  <a:lnTo>
                    <a:pt x="237" y="172"/>
                  </a:lnTo>
                  <a:lnTo>
                    <a:pt x="237" y="183"/>
                  </a:lnTo>
                  <a:lnTo>
                    <a:pt x="201" y="231"/>
                  </a:lnTo>
                  <a:lnTo>
                    <a:pt x="188" y="256"/>
                  </a:lnTo>
                  <a:lnTo>
                    <a:pt x="178" y="279"/>
                  </a:lnTo>
                  <a:lnTo>
                    <a:pt x="188" y="290"/>
                  </a:lnTo>
                  <a:lnTo>
                    <a:pt x="206" y="270"/>
                  </a:lnTo>
                  <a:lnTo>
                    <a:pt x="222" y="245"/>
                  </a:lnTo>
                  <a:lnTo>
                    <a:pt x="233" y="251"/>
                  </a:lnTo>
                  <a:lnTo>
                    <a:pt x="235" y="288"/>
                  </a:lnTo>
                  <a:lnTo>
                    <a:pt x="237" y="310"/>
                  </a:lnTo>
                  <a:lnTo>
                    <a:pt x="215" y="322"/>
                  </a:lnTo>
                  <a:lnTo>
                    <a:pt x="201" y="338"/>
                  </a:lnTo>
                  <a:lnTo>
                    <a:pt x="197" y="349"/>
                  </a:lnTo>
                  <a:lnTo>
                    <a:pt x="224" y="374"/>
                  </a:lnTo>
                  <a:lnTo>
                    <a:pt x="251" y="369"/>
                  </a:lnTo>
                  <a:lnTo>
                    <a:pt x="256" y="385"/>
                  </a:lnTo>
                  <a:lnTo>
                    <a:pt x="283" y="367"/>
                  </a:lnTo>
                  <a:lnTo>
                    <a:pt x="280" y="381"/>
                  </a:lnTo>
                  <a:lnTo>
                    <a:pt x="258" y="408"/>
                  </a:lnTo>
                  <a:lnTo>
                    <a:pt x="269" y="437"/>
                  </a:lnTo>
                  <a:lnTo>
                    <a:pt x="271" y="453"/>
                  </a:lnTo>
                  <a:lnTo>
                    <a:pt x="294" y="456"/>
                  </a:lnTo>
                  <a:lnTo>
                    <a:pt x="294" y="469"/>
                  </a:lnTo>
                  <a:lnTo>
                    <a:pt x="269" y="503"/>
                  </a:lnTo>
                  <a:lnTo>
                    <a:pt x="258" y="499"/>
                  </a:lnTo>
                  <a:lnTo>
                    <a:pt x="249" y="508"/>
                  </a:lnTo>
                  <a:lnTo>
                    <a:pt x="246" y="526"/>
                  </a:lnTo>
                  <a:lnTo>
                    <a:pt x="219" y="510"/>
                  </a:lnTo>
                  <a:lnTo>
                    <a:pt x="149" y="535"/>
                  </a:lnTo>
                </a:path>
              </a:pathLst>
            </a:custGeom>
            <a:solidFill>
              <a:srgbClr val="DDDDDD">
                <a:alpha val="0"/>
              </a:srgbClr>
            </a:solidFill>
            <a:ln w="9525" cap="rnd">
              <a:solidFill>
                <a:srgbClr val="091D5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410" name="Freeform 54"/>
            <p:cNvSpPr>
              <a:spLocks/>
            </p:cNvSpPr>
            <p:nvPr/>
          </p:nvSpPr>
          <p:spPr bwMode="auto">
            <a:xfrm>
              <a:off x="1833" y="1893"/>
              <a:ext cx="59" cy="41"/>
            </a:xfrm>
            <a:custGeom>
              <a:avLst/>
              <a:gdLst>
                <a:gd name="T0" fmla="*/ 62 w 42"/>
                <a:gd name="T1" fmla="*/ 0 h 38"/>
                <a:gd name="T2" fmla="*/ 104 w 42"/>
                <a:gd name="T3" fmla="*/ 2 h 38"/>
                <a:gd name="T4" fmla="*/ 114 w 42"/>
                <a:gd name="T5" fmla="*/ 21 h 38"/>
                <a:gd name="T6" fmla="*/ 62 w 42"/>
                <a:gd name="T7" fmla="*/ 39 h 38"/>
                <a:gd name="T8" fmla="*/ 6 w 42"/>
                <a:gd name="T9" fmla="*/ 46 h 38"/>
                <a:gd name="T10" fmla="*/ 0 w 42"/>
                <a:gd name="T11" fmla="*/ 25 h 38"/>
                <a:gd name="T12" fmla="*/ 62 w 42"/>
                <a:gd name="T13" fmla="*/ 0 h 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2"/>
                <a:gd name="T22" fmla="*/ 0 h 38"/>
                <a:gd name="T23" fmla="*/ 42 w 42"/>
                <a:gd name="T24" fmla="*/ 38 h 3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2" h="38">
                  <a:moveTo>
                    <a:pt x="22" y="0"/>
                  </a:moveTo>
                  <a:lnTo>
                    <a:pt x="38" y="2"/>
                  </a:lnTo>
                  <a:lnTo>
                    <a:pt x="41" y="17"/>
                  </a:lnTo>
                  <a:lnTo>
                    <a:pt x="22" y="31"/>
                  </a:lnTo>
                  <a:lnTo>
                    <a:pt x="2" y="37"/>
                  </a:lnTo>
                  <a:lnTo>
                    <a:pt x="0" y="19"/>
                  </a:lnTo>
                  <a:lnTo>
                    <a:pt x="22" y="0"/>
                  </a:lnTo>
                </a:path>
              </a:pathLst>
            </a:custGeom>
            <a:solidFill>
              <a:srgbClr val="DDDDDD">
                <a:alpha val="0"/>
              </a:srgbClr>
            </a:solidFill>
            <a:ln w="9525" cap="rnd">
              <a:solidFill>
                <a:srgbClr val="091D5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411" name="Freeform 55"/>
            <p:cNvSpPr>
              <a:spLocks/>
            </p:cNvSpPr>
            <p:nvPr/>
          </p:nvSpPr>
          <p:spPr bwMode="auto">
            <a:xfrm>
              <a:off x="1793" y="1689"/>
              <a:ext cx="57" cy="39"/>
            </a:xfrm>
            <a:custGeom>
              <a:avLst/>
              <a:gdLst>
                <a:gd name="T0" fmla="*/ 81 w 43"/>
                <a:gd name="T1" fmla="*/ 0 h 38"/>
                <a:gd name="T2" fmla="*/ 98 w 43"/>
                <a:gd name="T3" fmla="*/ 17 h 38"/>
                <a:gd name="T4" fmla="*/ 50 w 43"/>
                <a:gd name="T5" fmla="*/ 34 h 38"/>
                <a:gd name="T6" fmla="*/ 9 w 43"/>
                <a:gd name="T7" fmla="*/ 40 h 38"/>
                <a:gd name="T8" fmla="*/ 0 w 43"/>
                <a:gd name="T9" fmla="*/ 22 h 38"/>
                <a:gd name="T10" fmla="*/ 20 w 43"/>
                <a:gd name="T11" fmla="*/ 5 h 38"/>
                <a:gd name="T12" fmla="*/ 81 w 43"/>
                <a:gd name="T13" fmla="*/ 0 h 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3"/>
                <a:gd name="T22" fmla="*/ 0 h 38"/>
                <a:gd name="T23" fmla="*/ 43 w 43"/>
                <a:gd name="T24" fmla="*/ 38 h 3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3" h="38">
                  <a:moveTo>
                    <a:pt x="35" y="0"/>
                  </a:moveTo>
                  <a:lnTo>
                    <a:pt x="42" y="17"/>
                  </a:lnTo>
                  <a:lnTo>
                    <a:pt x="22" y="31"/>
                  </a:lnTo>
                  <a:lnTo>
                    <a:pt x="4" y="37"/>
                  </a:lnTo>
                  <a:lnTo>
                    <a:pt x="0" y="19"/>
                  </a:lnTo>
                  <a:lnTo>
                    <a:pt x="8" y="5"/>
                  </a:lnTo>
                  <a:lnTo>
                    <a:pt x="35" y="0"/>
                  </a:lnTo>
                </a:path>
              </a:pathLst>
            </a:custGeom>
            <a:solidFill>
              <a:srgbClr val="DDDDDD">
                <a:alpha val="0"/>
              </a:srgbClr>
            </a:solidFill>
            <a:ln w="9525" cap="rnd">
              <a:solidFill>
                <a:srgbClr val="091D5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412" name="Freeform 56"/>
            <p:cNvSpPr>
              <a:spLocks/>
            </p:cNvSpPr>
            <p:nvPr/>
          </p:nvSpPr>
          <p:spPr bwMode="auto">
            <a:xfrm>
              <a:off x="1880" y="1531"/>
              <a:ext cx="50" cy="61"/>
            </a:xfrm>
            <a:custGeom>
              <a:avLst/>
              <a:gdLst>
                <a:gd name="T0" fmla="*/ 36 w 36"/>
                <a:gd name="T1" fmla="*/ 66 h 58"/>
                <a:gd name="T2" fmla="*/ 94 w 36"/>
                <a:gd name="T3" fmla="*/ 49 h 58"/>
                <a:gd name="T4" fmla="*/ 75 w 36"/>
                <a:gd name="T5" fmla="*/ 28 h 58"/>
                <a:gd name="T6" fmla="*/ 56 w 36"/>
                <a:gd name="T7" fmla="*/ 16 h 58"/>
                <a:gd name="T8" fmla="*/ 36 w 36"/>
                <a:gd name="T9" fmla="*/ 0 h 58"/>
                <a:gd name="T10" fmla="*/ 0 w 36"/>
                <a:gd name="T11" fmla="*/ 6 h 58"/>
                <a:gd name="T12" fmla="*/ 19 w 36"/>
                <a:gd name="T13" fmla="*/ 31 h 58"/>
                <a:gd name="T14" fmla="*/ 36 w 36"/>
                <a:gd name="T15" fmla="*/ 66 h 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6"/>
                <a:gd name="T25" fmla="*/ 0 h 58"/>
                <a:gd name="T26" fmla="*/ 36 w 36"/>
                <a:gd name="T27" fmla="*/ 58 h 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6" h="58">
                  <a:moveTo>
                    <a:pt x="14" y="57"/>
                  </a:moveTo>
                  <a:lnTo>
                    <a:pt x="35" y="43"/>
                  </a:lnTo>
                  <a:lnTo>
                    <a:pt x="28" y="25"/>
                  </a:lnTo>
                  <a:lnTo>
                    <a:pt x="21" y="13"/>
                  </a:lnTo>
                  <a:lnTo>
                    <a:pt x="14" y="0"/>
                  </a:lnTo>
                  <a:lnTo>
                    <a:pt x="0" y="6"/>
                  </a:lnTo>
                  <a:lnTo>
                    <a:pt x="7" y="27"/>
                  </a:lnTo>
                  <a:lnTo>
                    <a:pt x="14" y="57"/>
                  </a:lnTo>
                </a:path>
              </a:pathLst>
            </a:custGeom>
            <a:solidFill>
              <a:srgbClr val="DDDDDD">
                <a:alpha val="0"/>
              </a:srgbClr>
            </a:solidFill>
            <a:ln w="9525" cap="rnd">
              <a:solidFill>
                <a:srgbClr val="091D5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413" name="Freeform 57"/>
            <p:cNvSpPr>
              <a:spLocks/>
            </p:cNvSpPr>
            <p:nvPr/>
          </p:nvSpPr>
          <p:spPr bwMode="auto">
            <a:xfrm>
              <a:off x="1651" y="1769"/>
              <a:ext cx="151" cy="114"/>
            </a:xfrm>
            <a:custGeom>
              <a:avLst/>
              <a:gdLst>
                <a:gd name="T0" fmla="*/ 101 w 109"/>
                <a:gd name="T1" fmla="*/ 0 h 109"/>
                <a:gd name="T2" fmla="*/ 168 w 109"/>
                <a:gd name="T3" fmla="*/ 0 h 109"/>
                <a:gd name="T4" fmla="*/ 215 w 109"/>
                <a:gd name="T5" fmla="*/ 4 h 109"/>
                <a:gd name="T6" fmla="*/ 249 w 109"/>
                <a:gd name="T7" fmla="*/ 25 h 109"/>
                <a:gd name="T8" fmla="*/ 278 w 109"/>
                <a:gd name="T9" fmla="*/ 55 h 109"/>
                <a:gd name="T10" fmla="*/ 288 w 109"/>
                <a:gd name="T11" fmla="*/ 85 h 109"/>
                <a:gd name="T12" fmla="*/ 255 w 109"/>
                <a:gd name="T13" fmla="*/ 99 h 109"/>
                <a:gd name="T14" fmla="*/ 244 w 109"/>
                <a:gd name="T15" fmla="*/ 118 h 109"/>
                <a:gd name="T16" fmla="*/ 208 w 109"/>
                <a:gd name="T17" fmla="*/ 123 h 109"/>
                <a:gd name="T18" fmla="*/ 179 w 109"/>
                <a:gd name="T19" fmla="*/ 107 h 109"/>
                <a:gd name="T20" fmla="*/ 150 w 109"/>
                <a:gd name="T21" fmla="*/ 76 h 109"/>
                <a:gd name="T22" fmla="*/ 130 w 109"/>
                <a:gd name="T23" fmla="*/ 67 h 109"/>
                <a:gd name="T24" fmla="*/ 71 w 109"/>
                <a:gd name="T25" fmla="*/ 65 h 109"/>
                <a:gd name="T26" fmla="*/ 0 w 109"/>
                <a:gd name="T27" fmla="*/ 32 h 109"/>
                <a:gd name="T28" fmla="*/ 101 w 109"/>
                <a:gd name="T29" fmla="*/ 0 h 10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09"/>
                <a:gd name="T46" fmla="*/ 0 h 109"/>
                <a:gd name="T47" fmla="*/ 109 w 109"/>
                <a:gd name="T48" fmla="*/ 109 h 10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09" h="109">
                  <a:moveTo>
                    <a:pt x="38" y="0"/>
                  </a:moveTo>
                  <a:lnTo>
                    <a:pt x="63" y="0"/>
                  </a:lnTo>
                  <a:lnTo>
                    <a:pt x="81" y="4"/>
                  </a:lnTo>
                  <a:lnTo>
                    <a:pt x="94" y="22"/>
                  </a:lnTo>
                  <a:lnTo>
                    <a:pt x="105" y="49"/>
                  </a:lnTo>
                  <a:lnTo>
                    <a:pt x="108" y="74"/>
                  </a:lnTo>
                  <a:lnTo>
                    <a:pt x="96" y="87"/>
                  </a:lnTo>
                  <a:lnTo>
                    <a:pt x="92" y="103"/>
                  </a:lnTo>
                  <a:lnTo>
                    <a:pt x="78" y="108"/>
                  </a:lnTo>
                  <a:lnTo>
                    <a:pt x="67" y="94"/>
                  </a:lnTo>
                  <a:lnTo>
                    <a:pt x="56" y="67"/>
                  </a:lnTo>
                  <a:lnTo>
                    <a:pt x="49" y="58"/>
                  </a:lnTo>
                  <a:lnTo>
                    <a:pt x="27" y="56"/>
                  </a:lnTo>
                  <a:lnTo>
                    <a:pt x="0" y="29"/>
                  </a:lnTo>
                  <a:lnTo>
                    <a:pt x="38" y="0"/>
                  </a:lnTo>
                </a:path>
              </a:pathLst>
            </a:custGeom>
            <a:solidFill>
              <a:srgbClr val="DDDDDD">
                <a:alpha val="0"/>
              </a:srgbClr>
            </a:solidFill>
            <a:ln w="9525" cap="rnd">
              <a:solidFill>
                <a:srgbClr val="091D5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414" name="Freeform 58"/>
            <p:cNvSpPr>
              <a:spLocks/>
            </p:cNvSpPr>
            <p:nvPr/>
          </p:nvSpPr>
          <p:spPr bwMode="auto">
            <a:xfrm>
              <a:off x="1871" y="1461"/>
              <a:ext cx="79" cy="43"/>
            </a:xfrm>
            <a:custGeom>
              <a:avLst/>
              <a:gdLst>
                <a:gd name="T0" fmla="*/ 127 w 58"/>
                <a:gd name="T1" fmla="*/ 0 h 43"/>
                <a:gd name="T2" fmla="*/ 144 w 58"/>
                <a:gd name="T3" fmla="*/ 9 h 43"/>
                <a:gd name="T4" fmla="*/ 86 w 58"/>
                <a:gd name="T5" fmla="*/ 21 h 43"/>
                <a:gd name="T6" fmla="*/ 34 w 58"/>
                <a:gd name="T7" fmla="*/ 42 h 43"/>
                <a:gd name="T8" fmla="*/ 5 w 58"/>
                <a:gd name="T9" fmla="*/ 37 h 43"/>
                <a:gd name="T10" fmla="*/ 0 w 58"/>
                <a:gd name="T11" fmla="*/ 14 h 43"/>
                <a:gd name="T12" fmla="*/ 0 w 58"/>
                <a:gd name="T13" fmla="*/ 7 h 43"/>
                <a:gd name="T14" fmla="*/ 86 w 58"/>
                <a:gd name="T15" fmla="*/ 0 h 43"/>
                <a:gd name="T16" fmla="*/ 127 w 58"/>
                <a:gd name="T17" fmla="*/ 0 h 4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8"/>
                <a:gd name="T28" fmla="*/ 0 h 43"/>
                <a:gd name="T29" fmla="*/ 58 w 58"/>
                <a:gd name="T30" fmla="*/ 43 h 4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8" h="43">
                  <a:moveTo>
                    <a:pt x="50" y="0"/>
                  </a:moveTo>
                  <a:lnTo>
                    <a:pt x="57" y="9"/>
                  </a:lnTo>
                  <a:lnTo>
                    <a:pt x="34" y="21"/>
                  </a:lnTo>
                  <a:lnTo>
                    <a:pt x="13" y="42"/>
                  </a:lnTo>
                  <a:lnTo>
                    <a:pt x="2" y="37"/>
                  </a:lnTo>
                  <a:lnTo>
                    <a:pt x="0" y="14"/>
                  </a:lnTo>
                  <a:lnTo>
                    <a:pt x="0" y="7"/>
                  </a:lnTo>
                  <a:lnTo>
                    <a:pt x="34" y="0"/>
                  </a:lnTo>
                  <a:lnTo>
                    <a:pt x="50" y="0"/>
                  </a:lnTo>
                </a:path>
              </a:pathLst>
            </a:custGeom>
            <a:solidFill>
              <a:srgbClr val="DDDDDD">
                <a:alpha val="0"/>
              </a:srgbClr>
            </a:solidFill>
            <a:ln w="9525" cap="rnd">
              <a:solidFill>
                <a:srgbClr val="091D5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415" name="Freeform 59"/>
            <p:cNvSpPr>
              <a:spLocks/>
            </p:cNvSpPr>
            <p:nvPr/>
          </p:nvSpPr>
          <p:spPr bwMode="auto">
            <a:xfrm>
              <a:off x="1395" y="346"/>
              <a:ext cx="569" cy="379"/>
            </a:xfrm>
            <a:custGeom>
              <a:avLst/>
              <a:gdLst>
                <a:gd name="T0" fmla="*/ 51 w 416"/>
                <a:gd name="T1" fmla="*/ 110 h 363"/>
                <a:gd name="T2" fmla="*/ 126 w 416"/>
                <a:gd name="T3" fmla="*/ 145 h 363"/>
                <a:gd name="T4" fmla="*/ 167 w 416"/>
                <a:gd name="T5" fmla="*/ 202 h 363"/>
                <a:gd name="T6" fmla="*/ 97 w 416"/>
                <a:gd name="T7" fmla="*/ 240 h 363"/>
                <a:gd name="T8" fmla="*/ 0 w 416"/>
                <a:gd name="T9" fmla="*/ 238 h 363"/>
                <a:gd name="T10" fmla="*/ 138 w 416"/>
                <a:gd name="T11" fmla="*/ 292 h 363"/>
                <a:gd name="T12" fmla="*/ 189 w 416"/>
                <a:gd name="T13" fmla="*/ 360 h 363"/>
                <a:gd name="T14" fmla="*/ 321 w 416"/>
                <a:gd name="T15" fmla="*/ 388 h 363"/>
                <a:gd name="T16" fmla="*/ 403 w 416"/>
                <a:gd name="T17" fmla="*/ 404 h 363"/>
                <a:gd name="T18" fmla="*/ 544 w 416"/>
                <a:gd name="T19" fmla="*/ 404 h 363"/>
                <a:gd name="T20" fmla="*/ 661 w 416"/>
                <a:gd name="T21" fmla="*/ 406 h 363"/>
                <a:gd name="T22" fmla="*/ 737 w 416"/>
                <a:gd name="T23" fmla="*/ 388 h 363"/>
                <a:gd name="T24" fmla="*/ 799 w 416"/>
                <a:gd name="T25" fmla="*/ 406 h 363"/>
                <a:gd name="T26" fmla="*/ 870 w 416"/>
                <a:gd name="T27" fmla="*/ 386 h 363"/>
                <a:gd name="T28" fmla="*/ 972 w 416"/>
                <a:gd name="T29" fmla="*/ 368 h 363"/>
                <a:gd name="T30" fmla="*/ 1003 w 416"/>
                <a:gd name="T31" fmla="*/ 339 h 363"/>
                <a:gd name="T32" fmla="*/ 1063 w 416"/>
                <a:gd name="T33" fmla="*/ 305 h 363"/>
                <a:gd name="T34" fmla="*/ 1014 w 416"/>
                <a:gd name="T35" fmla="*/ 279 h 363"/>
                <a:gd name="T36" fmla="*/ 1049 w 416"/>
                <a:gd name="T37" fmla="*/ 212 h 363"/>
                <a:gd name="T38" fmla="*/ 990 w 416"/>
                <a:gd name="T39" fmla="*/ 193 h 363"/>
                <a:gd name="T40" fmla="*/ 981 w 416"/>
                <a:gd name="T41" fmla="*/ 183 h 363"/>
                <a:gd name="T42" fmla="*/ 945 w 416"/>
                <a:gd name="T43" fmla="*/ 160 h 363"/>
                <a:gd name="T44" fmla="*/ 863 w 416"/>
                <a:gd name="T45" fmla="*/ 185 h 363"/>
                <a:gd name="T46" fmla="*/ 812 w 416"/>
                <a:gd name="T47" fmla="*/ 175 h 363"/>
                <a:gd name="T48" fmla="*/ 724 w 416"/>
                <a:gd name="T49" fmla="*/ 160 h 363"/>
                <a:gd name="T50" fmla="*/ 677 w 416"/>
                <a:gd name="T51" fmla="*/ 157 h 363"/>
                <a:gd name="T52" fmla="*/ 655 w 416"/>
                <a:gd name="T53" fmla="*/ 139 h 363"/>
                <a:gd name="T54" fmla="*/ 561 w 416"/>
                <a:gd name="T55" fmla="*/ 143 h 363"/>
                <a:gd name="T56" fmla="*/ 544 w 416"/>
                <a:gd name="T57" fmla="*/ 122 h 363"/>
                <a:gd name="T58" fmla="*/ 499 w 416"/>
                <a:gd name="T59" fmla="*/ 132 h 363"/>
                <a:gd name="T60" fmla="*/ 468 w 416"/>
                <a:gd name="T61" fmla="*/ 132 h 363"/>
                <a:gd name="T62" fmla="*/ 403 w 416"/>
                <a:gd name="T63" fmla="*/ 147 h 363"/>
                <a:gd name="T64" fmla="*/ 387 w 416"/>
                <a:gd name="T65" fmla="*/ 103 h 363"/>
                <a:gd name="T66" fmla="*/ 436 w 416"/>
                <a:gd name="T67" fmla="*/ 75 h 363"/>
                <a:gd name="T68" fmla="*/ 436 w 416"/>
                <a:gd name="T69" fmla="*/ 25 h 363"/>
                <a:gd name="T70" fmla="*/ 403 w 416"/>
                <a:gd name="T71" fmla="*/ 0 h 363"/>
                <a:gd name="T72" fmla="*/ 371 w 416"/>
                <a:gd name="T73" fmla="*/ 32 h 363"/>
                <a:gd name="T74" fmla="*/ 330 w 416"/>
                <a:gd name="T75" fmla="*/ 34 h 363"/>
                <a:gd name="T76" fmla="*/ 319 w 416"/>
                <a:gd name="T77" fmla="*/ 6 h 363"/>
                <a:gd name="T78" fmla="*/ 253 w 416"/>
                <a:gd name="T79" fmla="*/ 23 h 363"/>
                <a:gd name="T80" fmla="*/ 249 w 416"/>
                <a:gd name="T81" fmla="*/ 46 h 363"/>
                <a:gd name="T82" fmla="*/ 202 w 416"/>
                <a:gd name="T83" fmla="*/ 30 h 363"/>
                <a:gd name="T84" fmla="*/ 161 w 416"/>
                <a:gd name="T85" fmla="*/ 46 h 363"/>
                <a:gd name="T86" fmla="*/ 224 w 416"/>
                <a:gd name="T87" fmla="*/ 68 h 363"/>
                <a:gd name="T88" fmla="*/ 290 w 416"/>
                <a:gd name="T89" fmla="*/ 93 h 363"/>
                <a:gd name="T90" fmla="*/ 249 w 416"/>
                <a:gd name="T91" fmla="*/ 108 h 363"/>
                <a:gd name="T92" fmla="*/ 271 w 416"/>
                <a:gd name="T93" fmla="*/ 137 h 363"/>
                <a:gd name="T94" fmla="*/ 220 w 416"/>
                <a:gd name="T95" fmla="*/ 145 h 363"/>
                <a:gd name="T96" fmla="*/ 126 w 416"/>
                <a:gd name="T97" fmla="*/ 105 h 36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16"/>
                <a:gd name="T148" fmla="*/ 0 h 363"/>
                <a:gd name="T149" fmla="*/ 416 w 416"/>
                <a:gd name="T150" fmla="*/ 363 h 36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16" h="363">
                  <a:moveTo>
                    <a:pt x="31" y="84"/>
                  </a:moveTo>
                  <a:lnTo>
                    <a:pt x="20" y="97"/>
                  </a:lnTo>
                  <a:lnTo>
                    <a:pt x="34" y="122"/>
                  </a:lnTo>
                  <a:lnTo>
                    <a:pt x="49" y="127"/>
                  </a:lnTo>
                  <a:lnTo>
                    <a:pt x="65" y="138"/>
                  </a:lnTo>
                  <a:lnTo>
                    <a:pt x="65" y="177"/>
                  </a:lnTo>
                  <a:lnTo>
                    <a:pt x="52" y="204"/>
                  </a:lnTo>
                  <a:lnTo>
                    <a:pt x="38" y="211"/>
                  </a:lnTo>
                  <a:lnTo>
                    <a:pt x="4" y="204"/>
                  </a:lnTo>
                  <a:lnTo>
                    <a:pt x="0" y="209"/>
                  </a:lnTo>
                  <a:lnTo>
                    <a:pt x="40" y="250"/>
                  </a:lnTo>
                  <a:lnTo>
                    <a:pt x="54" y="257"/>
                  </a:lnTo>
                  <a:lnTo>
                    <a:pt x="61" y="286"/>
                  </a:lnTo>
                  <a:lnTo>
                    <a:pt x="74" y="316"/>
                  </a:lnTo>
                  <a:lnTo>
                    <a:pt x="99" y="336"/>
                  </a:lnTo>
                  <a:lnTo>
                    <a:pt x="126" y="341"/>
                  </a:lnTo>
                  <a:lnTo>
                    <a:pt x="142" y="355"/>
                  </a:lnTo>
                  <a:lnTo>
                    <a:pt x="158" y="355"/>
                  </a:lnTo>
                  <a:lnTo>
                    <a:pt x="176" y="346"/>
                  </a:lnTo>
                  <a:lnTo>
                    <a:pt x="213" y="355"/>
                  </a:lnTo>
                  <a:lnTo>
                    <a:pt x="233" y="362"/>
                  </a:lnTo>
                  <a:lnTo>
                    <a:pt x="258" y="357"/>
                  </a:lnTo>
                  <a:lnTo>
                    <a:pt x="274" y="355"/>
                  </a:lnTo>
                  <a:lnTo>
                    <a:pt x="288" y="341"/>
                  </a:lnTo>
                  <a:lnTo>
                    <a:pt x="299" y="346"/>
                  </a:lnTo>
                  <a:lnTo>
                    <a:pt x="312" y="357"/>
                  </a:lnTo>
                  <a:lnTo>
                    <a:pt x="328" y="350"/>
                  </a:lnTo>
                  <a:lnTo>
                    <a:pt x="340" y="339"/>
                  </a:lnTo>
                  <a:lnTo>
                    <a:pt x="349" y="330"/>
                  </a:lnTo>
                  <a:lnTo>
                    <a:pt x="380" y="323"/>
                  </a:lnTo>
                  <a:lnTo>
                    <a:pt x="387" y="314"/>
                  </a:lnTo>
                  <a:lnTo>
                    <a:pt x="392" y="298"/>
                  </a:lnTo>
                  <a:lnTo>
                    <a:pt x="412" y="282"/>
                  </a:lnTo>
                  <a:lnTo>
                    <a:pt x="415" y="268"/>
                  </a:lnTo>
                  <a:lnTo>
                    <a:pt x="408" y="259"/>
                  </a:lnTo>
                  <a:lnTo>
                    <a:pt x="396" y="245"/>
                  </a:lnTo>
                  <a:lnTo>
                    <a:pt x="394" y="193"/>
                  </a:lnTo>
                  <a:lnTo>
                    <a:pt x="410" y="186"/>
                  </a:lnTo>
                  <a:lnTo>
                    <a:pt x="401" y="170"/>
                  </a:lnTo>
                  <a:lnTo>
                    <a:pt x="387" y="170"/>
                  </a:lnTo>
                  <a:lnTo>
                    <a:pt x="378" y="170"/>
                  </a:lnTo>
                  <a:lnTo>
                    <a:pt x="383" y="161"/>
                  </a:lnTo>
                  <a:lnTo>
                    <a:pt x="378" y="145"/>
                  </a:lnTo>
                  <a:lnTo>
                    <a:pt x="369" y="141"/>
                  </a:lnTo>
                  <a:lnTo>
                    <a:pt x="351" y="150"/>
                  </a:lnTo>
                  <a:lnTo>
                    <a:pt x="337" y="163"/>
                  </a:lnTo>
                  <a:lnTo>
                    <a:pt x="328" y="161"/>
                  </a:lnTo>
                  <a:lnTo>
                    <a:pt x="317" y="154"/>
                  </a:lnTo>
                  <a:lnTo>
                    <a:pt x="301" y="145"/>
                  </a:lnTo>
                  <a:lnTo>
                    <a:pt x="283" y="141"/>
                  </a:lnTo>
                  <a:lnTo>
                    <a:pt x="274" y="145"/>
                  </a:lnTo>
                  <a:lnTo>
                    <a:pt x="265" y="138"/>
                  </a:lnTo>
                  <a:lnTo>
                    <a:pt x="265" y="125"/>
                  </a:lnTo>
                  <a:lnTo>
                    <a:pt x="256" y="122"/>
                  </a:lnTo>
                  <a:lnTo>
                    <a:pt x="238" y="127"/>
                  </a:lnTo>
                  <a:lnTo>
                    <a:pt x="219" y="125"/>
                  </a:lnTo>
                  <a:lnTo>
                    <a:pt x="219" y="116"/>
                  </a:lnTo>
                  <a:lnTo>
                    <a:pt x="213" y="107"/>
                  </a:lnTo>
                  <a:lnTo>
                    <a:pt x="201" y="104"/>
                  </a:lnTo>
                  <a:lnTo>
                    <a:pt x="195" y="116"/>
                  </a:lnTo>
                  <a:lnTo>
                    <a:pt x="190" y="120"/>
                  </a:lnTo>
                  <a:lnTo>
                    <a:pt x="183" y="116"/>
                  </a:lnTo>
                  <a:lnTo>
                    <a:pt x="170" y="118"/>
                  </a:lnTo>
                  <a:lnTo>
                    <a:pt x="158" y="129"/>
                  </a:lnTo>
                  <a:lnTo>
                    <a:pt x="149" y="120"/>
                  </a:lnTo>
                  <a:lnTo>
                    <a:pt x="151" y="91"/>
                  </a:lnTo>
                  <a:lnTo>
                    <a:pt x="161" y="75"/>
                  </a:lnTo>
                  <a:lnTo>
                    <a:pt x="170" y="66"/>
                  </a:lnTo>
                  <a:lnTo>
                    <a:pt x="167" y="45"/>
                  </a:lnTo>
                  <a:lnTo>
                    <a:pt x="170" y="22"/>
                  </a:lnTo>
                  <a:lnTo>
                    <a:pt x="165" y="0"/>
                  </a:lnTo>
                  <a:lnTo>
                    <a:pt x="158" y="0"/>
                  </a:lnTo>
                  <a:lnTo>
                    <a:pt x="149" y="9"/>
                  </a:lnTo>
                  <a:lnTo>
                    <a:pt x="145" y="29"/>
                  </a:lnTo>
                  <a:lnTo>
                    <a:pt x="138" y="45"/>
                  </a:lnTo>
                  <a:lnTo>
                    <a:pt x="129" y="31"/>
                  </a:lnTo>
                  <a:lnTo>
                    <a:pt x="136" y="15"/>
                  </a:lnTo>
                  <a:lnTo>
                    <a:pt x="124" y="6"/>
                  </a:lnTo>
                  <a:lnTo>
                    <a:pt x="106" y="9"/>
                  </a:lnTo>
                  <a:lnTo>
                    <a:pt x="99" y="20"/>
                  </a:lnTo>
                  <a:lnTo>
                    <a:pt x="104" y="29"/>
                  </a:lnTo>
                  <a:lnTo>
                    <a:pt x="97" y="40"/>
                  </a:lnTo>
                  <a:lnTo>
                    <a:pt x="90" y="36"/>
                  </a:lnTo>
                  <a:lnTo>
                    <a:pt x="79" y="27"/>
                  </a:lnTo>
                  <a:lnTo>
                    <a:pt x="70" y="29"/>
                  </a:lnTo>
                  <a:lnTo>
                    <a:pt x="63" y="40"/>
                  </a:lnTo>
                  <a:lnTo>
                    <a:pt x="72" y="56"/>
                  </a:lnTo>
                  <a:lnTo>
                    <a:pt x="88" y="59"/>
                  </a:lnTo>
                  <a:lnTo>
                    <a:pt x="106" y="77"/>
                  </a:lnTo>
                  <a:lnTo>
                    <a:pt x="113" y="81"/>
                  </a:lnTo>
                  <a:lnTo>
                    <a:pt x="113" y="93"/>
                  </a:lnTo>
                  <a:lnTo>
                    <a:pt x="97" y="95"/>
                  </a:lnTo>
                  <a:lnTo>
                    <a:pt x="99" y="111"/>
                  </a:lnTo>
                  <a:lnTo>
                    <a:pt x="106" y="120"/>
                  </a:lnTo>
                  <a:lnTo>
                    <a:pt x="99" y="129"/>
                  </a:lnTo>
                  <a:lnTo>
                    <a:pt x="86" y="127"/>
                  </a:lnTo>
                  <a:lnTo>
                    <a:pt x="65" y="107"/>
                  </a:lnTo>
                  <a:lnTo>
                    <a:pt x="49" y="93"/>
                  </a:lnTo>
                  <a:lnTo>
                    <a:pt x="31" y="84"/>
                  </a:lnTo>
                </a:path>
              </a:pathLst>
            </a:custGeom>
            <a:solidFill>
              <a:srgbClr val="DDDDDD">
                <a:alpha val="0"/>
              </a:srgbClr>
            </a:solidFill>
            <a:ln w="9525" cap="rnd">
              <a:solidFill>
                <a:srgbClr val="091D5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14416" name="Group 60"/>
            <p:cNvGrpSpPr>
              <a:grpSpLocks/>
            </p:cNvGrpSpPr>
            <p:nvPr/>
          </p:nvGrpSpPr>
          <p:grpSpPr bwMode="auto">
            <a:xfrm>
              <a:off x="3170" y="633"/>
              <a:ext cx="858" cy="1389"/>
              <a:chOff x="3324" y="947"/>
              <a:chExt cx="626" cy="1332"/>
            </a:xfrm>
          </p:grpSpPr>
          <p:sp>
            <p:nvSpPr>
              <p:cNvPr id="14436" name="Freeform 61"/>
              <p:cNvSpPr>
                <a:spLocks/>
              </p:cNvSpPr>
              <p:nvPr/>
            </p:nvSpPr>
            <p:spPr bwMode="auto">
              <a:xfrm>
                <a:off x="3574" y="2099"/>
                <a:ext cx="42" cy="103"/>
              </a:xfrm>
              <a:custGeom>
                <a:avLst/>
                <a:gdLst>
                  <a:gd name="T0" fmla="*/ 41 w 42"/>
                  <a:gd name="T1" fmla="*/ 0 h 103"/>
                  <a:gd name="T2" fmla="*/ 38 w 42"/>
                  <a:gd name="T3" fmla="*/ 34 h 103"/>
                  <a:gd name="T4" fmla="*/ 27 w 42"/>
                  <a:gd name="T5" fmla="*/ 61 h 103"/>
                  <a:gd name="T6" fmla="*/ 6 w 42"/>
                  <a:gd name="T7" fmla="*/ 77 h 103"/>
                  <a:gd name="T8" fmla="*/ 11 w 42"/>
                  <a:gd name="T9" fmla="*/ 95 h 103"/>
                  <a:gd name="T10" fmla="*/ 4 w 42"/>
                  <a:gd name="T11" fmla="*/ 102 h 103"/>
                  <a:gd name="T12" fmla="*/ 0 w 42"/>
                  <a:gd name="T13" fmla="*/ 79 h 103"/>
                  <a:gd name="T14" fmla="*/ 6 w 42"/>
                  <a:gd name="T15" fmla="*/ 63 h 103"/>
                  <a:gd name="T16" fmla="*/ 11 w 42"/>
                  <a:gd name="T17" fmla="*/ 43 h 103"/>
                  <a:gd name="T18" fmla="*/ 41 w 42"/>
                  <a:gd name="T19" fmla="*/ 0 h 10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2"/>
                  <a:gd name="T31" fmla="*/ 0 h 103"/>
                  <a:gd name="T32" fmla="*/ 42 w 42"/>
                  <a:gd name="T33" fmla="*/ 103 h 10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2" h="103">
                    <a:moveTo>
                      <a:pt x="41" y="0"/>
                    </a:moveTo>
                    <a:lnTo>
                      <a:pt x="38" y="34"/>
                    </a:lnTo>
                    <a:lnTo>
                      <a:pt x="27" y="61"/>
                    </a:lnTo>
                    <a:lnTo>
                      <a:pt x="6" y="77"/>
                    </a:lnTo>
                    <a:lnTo>
                      <a:pt x="11" y="95"/>
                    </a:lnTo>
                    <a:lnTo>
                      <a:pt x="4" y="102"/>
                    </a:lnTo>
                    <a:lnTo>
                      <a:pt x="0" y="79"/>
                    </a:lnTo>
                    <a:lnTo>
                      <a:pt x="6" y="63"/>
                    </a:lnTo>
                    <a:lnTo>
                      <a:pt x="11" y="43"/>
                    </a:lnTo>
                    <a:lnTo>
                      <a:pt x="41" y="0"/>
                    </a:lnTo>
                  </a:path>
                </a:pathLst>
              </a:custGeom>
              <a:solidFill>
                <a:srgbClr val="DDDDDD">
                  <a:alpha val="0"/>
                </a:srgbClr>
              </a:solidFill>
              <a:ln w="9525" cap="rnd">
                <a:solidFill>
                  <a:srgbClr val="091D5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437" name="Freeform 62"/>
              <p:cNvSpPr>
                <a:spLocks/>
              </p:cNvSpPr>
              <p:nvPr/>
            </p:nvSpPr>
            <p:spPr bwMode="auto">
              <a:xfrm>
                <a:off x="3666" y="2053"/>
                <a:ext cx="58" cy="81"/>
              </a:xfrm>
              <a:custGeom>
                <a:avLst/>
                <a:gdLst>
                  <a:gd name="T0" fmla="*/ 45 w 58"/>
                  <a:gd name="T1" fmla="*/ 0 h 81"/>
                  <a:gd name="T2" fmla="*/ 57 w 58"/>
                  <a:gd name="T3" fmla="*/ 0 h 81"/>
                  <a:gd name="T4" fmla="*/ 43 w 58"/>
                  <a:gd name="T5" fmla="*/ 15 h 81"/>
                  <a:gd name="T6" fmla="*/ 41 w 58"/>
                  <a:gd name="T7" fmla="*/ 26 h 81"/>
                  <a:gd name="T8" fmla="*/ 45 w 58"/>
                  <a:gd name="T9" fmla="*/ 44 h 81"/>
                  <a:gd name="T10" fmla="*/ 29 w 58"/>
                  <a:gd name="T11" fmla="*/ 60 h 81"/>
                  <a:gd name="T12" fmla="*/ 11 w 58"/>
                  <a:gd name="T13" fmla="*/ 80 h 81"/>
                  <a:gd name="T14" fmla="*/ 6 w 58"/>
                  <a:gd name="T15" fmla="*/ 60 h 81"/>
                  <a:gd name="T16" fmla="*/ 0 w 58"/>
                  <a:gd name="T17" fmla="*/ 53 h 81"/>
                  <a:gd name="T18" fmla="*/ 0 w 58"/>
                  <a:gd name="T19" fmla="*/ 37 h 81"/>
                  <a:gd name="T20" fmla="*/ 18 w 58"/>
                  <a:gd name="T21" fmla="*/ 22 h 81"/>
                  <a:gd name="T22" fmla="*/ 45 w 58"/>
                  <a:gd name="T23" fmla="*/ 0 h 8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8"/>
                  <a:gd name="T37" fmla="*/ 0 h 81"/>
                  <a:gd name="T38" fmla="*/ 58 w 58"/>
                  <a:gd name="T39" fmla="*/ 81 h 8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8" h="81">
                    <a:moveTo>
                      <a:pt x="45" y="0"/>
                    </a:moveTo>
                    <a:lnTo>
                      <a:pt x="57" y="0"/>
                    </a:lnTo>
                    <a:lnTo>
                      <a:pt x="43" y="15"/>
                    </a:lnTo>
                    <a:lnTo>
                      <a:pt x="41" y="26"/>
                    </a:lnTo>
                    <a:lnTo>
                      <a:pt x="45" y="44"/>
                    </a:lnTo>
                    <a:lnTo>
                      <a:pt x="29" y="60"/>
                    </a:lnTo>
                    <a:lnTo>
                      <a:pt x="11" y="80"/>
                    </a:lnTo>
                    <a:lnTo>
                      <a:pt x="6" y="60"/>
                    </a:lnTo>
                    <a:lnTo>
                      <a:pt x="0" y="53"/>
                    </a:lnTo>
                    <a:lnTo>
                      <a:pt x="0" y="37"/>
                    </a:lnTo>
                    <a:lnTo>
                      <a:pt x="18" y="22"/>
                    </a:lnTo>
                    <a:lnTo>
                      <a:pt x="45" y="0"/>
                    </a:lnTo>
                  </a:path>
                </a:pathLst>
              </a:custGeom>
              <a:solidFill>
                <a:srgbClr val="DDDDDD">
                  <a:alpha val="0"/>
                </a:srgbClr>
              </a:solidFill>
              <a:ln w="9525" cap="rnd">
                <a:solidFill>
                  <a:srgbClr val="091D5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grpSp>
            <p:nvGrpSpPr>
              <p:cNvPr id="5" name="Group 63"/>
              <p:cNvGrpSpPr>
                <a:grpSpLocks/>
              </p:cNvGrpSpPr>
              <p:nvPr/>
            </p:nvGrpSpPr>
            <p:grpSpPr bwMode="auto">
              <a:xfrm>
                <a:off x="3324" y="947"/>
                <a:ext cx="626" cy="1332"/>
                <a:chOff x="3324" y="947"/>
                <a:chExt cx="626" cy="1332"/>
              </a:xfrm>
            </p:grpSpPr>
            <p:sp>
              <p:nvSpPr>
                <p:cNvPr id="6" name="Freeform 64"/>
                <p:cNvSpPr>
                  <a:spLocks/>
                </p:cNvSpPr>
                <p:nvPr/>
              </p:nvSpPr>
              <p:spPr bwMode="auto">
                <a:xfrm>
                  <a:off x="3324" y="947"/>
                  <a:ext cx="626" cy="1332"/>
                </a:xfrm>
                <a:custGeom>
                  <a:avLst/>
                  <a:gdLst>
                    <a:gd name="T0" fmla="*/ 492 w 626"/>
                    <a:gd name="T1" fmla="*/ 24 h 1332"/>
                    <a:gd name="T2" fmla="*/ 577 w 626"/>
                    <a:gd name="T3" fmla="*/ 81 h 1332"/>
                    <a:gd name="T4" fmla="*/ 583 w 626"/>
                    <a:gd name="T5" fmla="*/ 131 h 1332"/>
                    <a:gd name="T6" fmla="*/ 604 w 626"/>
                    <a:gd name="T7" fmla="*/ 177 h 1332"/>
                    <a:gd name="T8" fmla="*/ 599 w 626"/>
                    <a:gd name="T9" fmla="*/ 236 h 1332"/>
                    <a:gd name="T10" fmla="*/ 618 w 626"/>
                    <a:gd name="T11" fmla="*/ 277 h 1332"/>
                    <a:gd name="T12" fmla="*/ 613 w 626"/>
                    <a:gd name="T13" fmla="*/ 311 h 1332"/>
                    <a:gd name="T14" fmla="*/ 538 w 626"/>
                    <a:gd name="T15" fmla="*/ 317 h 1332"/>
                    <a:gd name="T16" fmla="*/ 504 w 626"/>
                    <a:gd name="T17" fmla="*/ 367 h 1332"/>
                    <a:gd name="T18" fmla="*/ 494 w 626"/>
                    <a:gd name="T19" fmla="*/ 406 h 1332"/>
                    <a:gd name="T20" fmla="*/ 499 w 626"/>
                    <a:gd name="T21" fmla="*/ 458 h 1332"/>
                    <a:gd name="T22" fmla="*/ 476 w 626"/>
                    <a:gd name="T23" fmla="*/ 508 h 1332"/>
                    <a:gd name="T24" fmla="*/ 406 w 626"/>
                    <a:gd name="T25" fmla="*/ 551 h 1332"/>
                    <a:gd name="T26" fmla="*/ 378 w 626"/>
                    <a:gd name="T27" fmla="*/ 576 h 1332"/>
                    <a:gd name="T28" fmla="*/ 346 w 626"/>
                    <a:gd name="T29" fmla="*/ 638 h 1332"/>
                    <a:gd name="T30" fmla="*/ 335 w 626"/>
                    <a:gd name="T31" fmla="*/ 688 h 1332"/>
                    <a:gd name="T32" fmla="*/ 305 w 626"/>
                    <a:gd name="T33" fmla="*/ 754 h 1332"/>
                    <a:gd name="T34" fmla="*/ 348 w 626"/>
                    <a:gd name="T35" fmla="*/ 842 h 1332"/>
                    <a:gd name="T36" fmla="*/ 383 w 626"/>
                    <a:gd name="T37" fmla="*/ 908 h 1332"/>
                    <a:gd name="T38" fmla="*/ 346 w 626"/>
                    <a:gd name="T39" fmla="*/ 933 h 1332"/>
                    <a:gd name="T40" fmla="*/ 312 w 626"/>
                    <a:gd name="T41" fmla="*/ 938 h 1332"/>
                    <a:gd name="T42" fmla="*/ 241 w 626"/>
                    <a:gd name="T43" fmla="*/ 942 h 1332"/>
                    <a:gd name="T44" fmla="*/ 307 w 626"/>
                    <a:gd name="T45" fmla="*/ 958 h 1332"/>
                    <a:gd name="T46" fmla="*/ 346 w 626"/>
                    <a:gd name="T47" fmla="*/ 978 h 1332"/>
                    <a:gd name="T48" fmla="*/ 321 w 626"/>
                    <a:gd name="T49" fmla="*/ 994 h 1332"/>
                    <a:gd name="T50" fmla="*/ 278 w 626"/>
                    <a:gd name="T51" fmla="*/ 1033 h 1332"/>
                    <a:gd name="T52" fmla="*/ 266 w 626"/>
                    <a:gd name="T53" fmla="*/ 1069 h 1332"/>
                    <a:gd name="T54" fmla="*/ 250 w 626"/>
                    <a:gd name="T55" fmla="*/ 1156 h 1332"/>
                    <a:gd name="T56" fmla="*/ 230 w 626"/>
                    <a:gd name="T57" fmla="*/ 1215 h 1332"/>
                    <a:gd name="T58" fmla="*/ 177 w 626"/>
                    <a:gd name="T59" fmla="*/ 1260 h 1332"/>
                    <a:gd name="T60" fmla="*/ 130 w 626"/>
                    <a:gd name="T61" fmla="*/ 1276 h 1332"/>
                    <a:gd name="T62" fmla="*/ 120 w 626"/>
                    <a:gd name="T63" fmla="*/ 1319 h 1332"/>
                    <a:gd name="T64" fmla="*/ 70 w 626"/>
                    <a:gd name="T65" fmla="*/ 1331 h 1332"/>
                    <a:gd name="T66" fmla="*/ 50 w 626"/>
                    <a:gd name="T67" fmla="*/ 1310 h 1332"/>
                    <a:gd name="T68" fmla="*/ 29 w 626"/>
                    <a:gd name="T69" fmla="*/ 1235 h 1332"/>
                    <a:gd name="T70" fmla="*/ 45 w 626"/>
                    <a:gd name="T71" fmla="*/ 1219 h 1332"/>
                    <a:gd name="T72" fmla="*/ 50 w 626"/>
                    <a:gd name="T73" fmla="*/ 1194 h 1332"/>
                    <a:gd name="T74" fmla="*/ 29 w 626"/>
                    <a:gd name="T75" fmla="*/ 1126 h 1332"/>
                    <a:gd name="T76" fmla="*/ 11 w 626"/>
                    <a:gd name="T77" fmla="*/ 1074 h 1332"/>
                    <a:gd name="T78" fmla="*/ 0 w 626"/>
                    <a:gd name="T79" fmla="*/ 990 h 1332"/>
                    <a:gd name="T80" fmla="*/ 20 w 626"/>
                    <a:gd name="T81" fmla="*/ 958 h 1332"/>
                    <a:gd name="T82" fmla="*/ 36 w 626"/>
                    <a:gd name="T83" fmla="*/ 874 h 1332"/>
                    <a:gd name="T84" fmla="*/ 79 w 626"/>
                    <a:gd name="T85" fmla="*/ 824 h 1332"/>
                    <a:gd name="T86" fmla="*/ 66 w 626"/>
                    <a:gd name="T87" fmla="*/ 738 h 1332"/>
                    <a:gd name="T88" fmla="*/ 84 w 626"/>
                    <a:gd name="T89" fmla="*/ 697 h 1332"/>
                    <a:gd name="T90" fmla="*/ 75 w 626"/>
                    <a:gd name="T91" fmla="*/ 622 h 1332"/>
                    <a:gd name="T92" fmla="*/ 91 w 626"/>
                    <a:gd name="T93" fmla="*/ 533 h 1332"/>
                    <a:gd name="T94" fmla="*/ 145 w 626"/>
                    <a:gd name="T95" fmla="*/ 476 h 1332"/>
                    <a:gd name="T96" fmla="*/ 196 w 626"/>
                    <a:gd name="T97" fmla="*/ 458 h 1332"/>
                    <a:gd name="T98" fmla="*/ 175 w 626"/>
                    <a:gd name="T99" fmla="*/ 406 h 1332"/>
                    <a:gd name="T100" fmla="*/ 196 w 626"/>
                    <a:gd name="T101" fmla="*/ 361 h 1332"/>
                    <a:gd name="T102" fmla="*/ 207 w 626"/>
                    <a:gd name="T103" fmla="*/ 293 h 1332"/>
                    <a:gd name="T104" fmla="*/ 262 w 626"/>
                    <a:gd name="T105" fmla="*/ 252 h 1332"/>
                    <a:gd name="T106" fmla="*/ 287 w 626"/>
                    <a:gd name="T107" fmla="*/ 199 h 1332"/>
                    <a:gd name="T108" fmla="*/ 328 w 626"/>
                    <a:gd name="T109" fmla="*/ 115 h 1332"/>
                    <a:gd name="T110" fmla="*/ 374 w 626"/>
                    <a:gd name="T111" fmla="*/ 77 h 1332"/>
                    <a:gd name="T112" fmla="*/ 415 w 626"/>
                    <a:gd name="T113" fmla="*/ 47 h 1332"/>
                    <a:gd name="T114" fmla="*/ 467 w 626"/>
                    <a:gd name="T115" fmla="*/ 0 h 1332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626"/>
                    <a:gd name="T175" fmla="*/ 0 h 1332"/>
                    <a:gd name="T176" fmla="*/ 626 w 626"/>
                    <a:gd name="T177" fmla="*/ 1332 h 1332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626" h="1332">
                      <a:moveTo>
                        <a:pt x="472" y="0"/>
                      </a:moveTo>
                      <a:lnTo>
                        <a:pt x="479" y="4"/>
                      </a:lnTo>
                      <a:lnTo>
                        <a:pt x="492" y="24"/>
                      </a:lnTo>
                      <a:lnTo>
                        <a:pt x="547" y="77"/>
                      </a:lnTo>
                      <a:lnTo>
                        <a:pt x="554" y="65"/>
                      </a:lnTo>
                      <a:lnTo>
                        <a:pt x="577" y="81"/>
                      </a:lnTo>
                      <a:lnTo>
                        <a:pt x="583" y="99"/>
                      </a:lnTo>
                      <a:lnTo>
                        <a:pt x="583" y="111"/>
                      </a:lnTo>
                      <a:lnTo>
                        <a:pt x="583" y="131"/>
                      </a:lnTo>
                      <a:lnTo>
                        <a:pt x="577" y="145"/>
                      </a:lnTo>
                      <a:lnTo>
                        <a:pt x="590" y="161"/>
                      </a:lnTo>
                      <a:lnTo>
                        <a:pt x="604" y="177"/>
                      </a:lnTo>
                      <a:lnTo>
                        <a:pt x="604" y="190"/>
                      </a:lnTo>
                      <a:lnTo>
                        <a:pt x="604" y="211"/>
                      </a:lnTo>
                      <a:lnTo>
                        <a:pt x="599" y="236"/>
                      </a:lnTo>
                      <a:lnTo>
                        <a:pt x="590" y="245"/>
                      </a:lnTo>
                      <a:lnTo>
                        <a:pt x="604" y="256"/>
                      </a:lnTo>
                      <a:lnTo>
                        <a:pt x="618" y="277"/>
                      </a:lnTo>
                      <a:lnTo>
                        <a:pt x="625" y="297"/>
                      </a:lnTo>
                      <a:lnTo>
                        <a:pt x="625" y="306"/>
                      </a:lnTo>
                      <a:lnTo>
                        <a:pt x="613" y="311"/>
                      </a:lnTo>
                      <a:lnTo>
                        <a:pt x="558" y="311"/>
                      </a:lnTo>
                      <a:lnTo>
                        <a:pt x="547" y="311"/>
                      </a:lnTo>
                      <a:lnTo>
                        <a:pt x="538" y="317"/>
                      </a:lnTo>
                      <a:lnTo>
                        <a:pt x="538" y="336"/>
                      </a:lnTo>
                      <a:lnTo>
                        <a:pt x="529" y="347"/>
                      </a:lnTo>
                      <a:lnTo>
                        <a:pt x="504" y="367"/>
                      </a:lnTo>
                      <a:lnTo>
                        <a:pt x="508" y="386"/>
                      </a:lnTo>
                      <a:lnTo>
                        <a:pt x="504" y="397"/>
                      </a:lnTo>
                      <a:lnTo>
                        <a:pt x="494" y="406"/>
                      </a:lnTo>
                      <a:lnTo>
                        <a:pt x="504" y="431"/>
                      </a:lnTo>
                      <a:lnTo>
                        <a:pt x="508" y="447"/>
                      </a:lnTo>
                      <a:lnTo>
                        <a:pt x="499" y="458"/>
                      </a:lnTo>
                      <a:lnTo>
                        <a:pt x="483" y="472"/>
                      </a:lnTo>
                      <a:lnTo>
                        <a:pt x="479" y="488"/>
                      </a:lnTo>
                      <a:lnTo>
                        <a:pt x="476" y="508"/>
                      </a:lnTo>
                      <a:lnTo>
                        <a:pt x="447" y="522"/>
                      </a:lnTo>
                      <a:lnTo>
                        <a:pt x="428" y="533"/>
                      </a:lnTo>
                      <a:lnTo>
                        <a:pt x="406" y="551"/>
                      </a:lnTo>
                      <a:lnTo>
                        <a:pt x="408" y="563"/>
                      </a:lnTo>
                      <a:lnTo>
                        <a:pt x="387" y="567"/>
                      </a:lnTo>
                      <a:lnTo>
                        <a:pt x="378" y="576"/>
                      </a:lnTo>
                      <a:lnTo>
                        <a:pt x="358" y="604"/>
                      </a:lnTo>
                      <a:lnTo>
                        <a:pt x="342" y="617"/>
                      </a:lnTo>
                      <a:lnTo>
                        <a:pt x="346" y="638"/>
                      </a:lnTo>
                      <a:lnTo>
                        <a:pt x="335" y="647"/>
                      </a:lnTo>
                      <a:lnTo>
                        <a:pt x="326" y="656"/>
                      </a:lnTo>
                      <a:lnTo>
                        <a:pt x="335" y="688"/>
                      </a:lnTo>
                      <a:lnTo>
                        <a:pt x="330" y="708"/>
                      </a:lnTo>
                      <a:lnTo>
                        <a:pt x="307" y="722"/>
                      </a:lnTo>
                      <a:lnTo>
                        <a:pt x="305" y="754"/>
                      </a:lnTo>
                      <a:lnTo>
                        <a:pt x="307" y="797"/>
                      </a:lnTo>
                      <a:lnTo>
                        <a:pt x="317" y="815"/>
                      </a:lnTo>
                      <a:lnTo>
                        <a:pt x="348" y="842"/>
                      </a:lnTo>
                      <a:lnTo>
                        <a:pt x="362" y="867"/>
                      </a:lnTo>
                      <a:lnTo>
                        <a:pt x="376" y="890"/>
                      </a:lnTo>
                      <a:lnTo>
                        <a:pt x="383" y="908"/>
                      </a:lnTo>
                      <a:lnTo>
                        <a:pt x="376" y="924"/>
                      </a:lnTo>
                      <a:lnTo>
                        <a:pt x="358" y="938"/>
                      </a:lnTo>
                      <a:lnTo>
                        <a:pt x="346" y="933"/>
                      </a:lnTo>
                      <a:lnTo>
                        <a:pt x="335" y="919"/>
                      </a:lnTo>
                      <a:lnTo>
                        <a:pt x="317" y="924"/>
                      </a:lnTo>
                      <a:lnTo>
                        <a:pt x="312" y="938"/>
                      </a:lnTo>
                      <a:lnTo>
                        <a:pt x="287" y="938"/>
                      </a:lnTo>
                      <a:lnTo>
                        <a:pt x="250" y="933"/>
                      </a:lnTo>
                      <a:lnTo>
                        <a:pt x="241" y="942"/>
                      </a:lnTo>
                      <a:lnTo>
                        <a:pt x="266" y="953"/>
                      </a:lnTo>
                      <a:lnTo>
                        <a:pt x="301" y="942"/>
                      </a:lnTo>
                      <a:lnTo>
                        <a:pt x="307" y="958"/>
                      </a:lnTo>
                      <a:lnTo>
                        <a:pt x="335" y="963"/>
                      </a:lnTo>
                      <a:lnTo>
                        <a:pt x="353" y="969"/>
                      </a:lnTo>
                      <a:lnTo>
                        <a:pt x="346" y="978"/>
                      </a:lnTo>
                      <a:lnTo>
                        <a:pt x="321" y="974"/>
                      </a:lnTo>
                      <a:lnTo>
                        <a:pt x="317" y="983"/>
                      </a:lnTo>
                      <a:lnTo>
                        <a:pt x="321" y="994"/>
                      </a:lnTo>
                      <a:lnTo>
                        <a:pt x="307" y="1013"/>
                      </a:lnTo>
                      <a:lnTo>
                        <a:pt x="287" y="1028"/>
                      </a:lnTo>
                      <a:lnTo>
                        <a:pt x="278" y="1033"/>
                      </a:lnTo>
                      <a:lnTo>
                        <a:pt x="271" y="1037"/>
                      </a:lnTo>
                      <a:lnTo>
                        <a:pt x="276" y="1056"/>
                      </a:lnTo>
                      <a:lnTo>
                        <a:pt x="266" y="1069"/>
                      </a:lnTo>
                      <a:lnTo>
                        <a:pt x="253" y="1094"/>
                      </a:lnTo>
                      <a:lnTo>
                        <a:pt x="257" y="1119"/>
                      </a:lnTo>
                      <a:lnTo>
                        <a:pt x="250" y="1156"/>
                      </a:lnTo>
                      <a:lnTo>
                        <a:pt x="241" y="1174"/>
                      </a:lnTo>
                      <a:lnTo>
                        <a:pt x="241" y="1196"/>
                      </a:lnTo>
                      <a:lnTo>
                        <a:pt x="230" y="1215"/>
                      </a:lnTo>
                      <a:lnTo>
                        <a:pt x="212" y="1244"/>
                      </a:lnTo>
                      <a:lnTo>
                        <a:pt x="207" y="1265"/>
                      </a:lnTo>
                      <a:lnTo>
                        <a:pt x="177" y="1260"/>
                      </a:lnTo>
                      <a:lnTo>
                        <a:pt x="150" y="1260"/>
                      </a:lnTo>
                      <a:lnTo>
                        <a:pt x="145" y="1271"/>
                      </a:lnTo>
                      <a:lnTo>
                        <a:pt x="130" y="1276"/>
                      </a:lnTo>
                      <a:lnTo>
                        <a:pt x="120" y="1281"/>
                      </a:lnTo>
                      <a:lnTo>
                        <a:pt x="125" y="1296"/>
                      </a:lnTo>
                      <a:lnTo>
                        <a:pt x="120" y="1319"/>
                      </a:lnTo>
                      <a:lnTo>
                        <a:pt x="100" y="1331"/>
                      </a:lnTo>
                      <a:lnTo>
                        <a:pt x="88" y="1319"/>
                      </a:lnTo>
                      <a:lnTo>
                        <a:pt x="70" y="1331"/>
                      </a:lnTo>
                      <a:lnTo>
                        <a:pt x="50" y="1331"/>
                      </a:lnTo>
                      <a:lnTo>
                        <a:pt x="41" y="1319"/>
                      </a:lnTo>
                      <a:lnTo>
                        <a:pt x="50" y="1310"/>
                      </a:lnTo>
                      <a:lnTo>
                        <a:pt x="54" y="1285"/>
                      </a:lnTo>
                      <a:lnTo>
                        <a:pt x="36" y="1253"/>
                      </a:lnTo>
                      <a:lnTo>
                        <a:pt x="29" y="1235"/>
                      </a:lnTo>
                      <a:lnTo>
                        <a:pt x="34" y="1226"/>
                      </a:lnTo>
                      <a:lnTo>
                        <a:pt x="41" y="1226"/>
                      </a:lnTo>
                      <a:lnTo>
                        <a:pt x="45" y="1219"/>
                      </a:lnTo>
                      <a:lnTo>
                        <a:pt x="50" y="1210"/>
                      </a:lnTo>
                      <a:lnTo>
                        <a:pt x="54" y="1201"/>
                      </a:lnTo>
                      <a:lnTo>
                        <a:pt x="50" y="1194"/>
                      </a:lnTo>
                      <a:lnTo>
                        <a:pt x="41" y="1178"/>
                      </a:lnTo>
                      <a:lnTo>
                        <a:pt x="25" y="1153"/>
                      </a:lnTo>
                      <a:lnTo>
                        <a:pt x="29" y="1126"/>
                      </a:lnTo>
                      <a:lnTo>
                        <a:pt x="15" y="1108"/>
                      </a:lnTo>
                      <a:lnTo>
                        <a:pt x="4" y="1094"/>
                      </a:lnTo>
                      <a:lnTo>
                        <a:pt x="11" y="1074"/>
                      </a:lnTo>
                      <a:lnTo>
                        <a:pt x="20" y="1033"/>
                      </a:lnTo>
                      <a:lnTo>
                        <a:pt x="4" y="1013"/>
                      </a:lnTo>
                      <a:lnTo>
                        <a:pt x="0" y="990"/>
                      </a:lnTo>
                      <a:lnTo>
                        <a:pt x="0" y="978"/>
                      </a:lnTo>
                      <a:lnTo>
                        <a:pt x="9" y="953"/>
                      </a:lnTo>
                      <a:lnTo>
                        <a:pt x="20" y="958"/>
                      </a:lnTo>
                      <a:lnTo>
                        <a:pt x="34" y="924"/>
                      </a:lnTo>
                      <a:lnTo>
                        <a:pt x="34" y="888"/>
                      </a:lnTo>
                      <a:lnTo>
                        <a:pt x="36" y="874"/>
                      </a:lnTo>
                      <a:lnTo>
                        <a:pt x="54" y="863"/>
                      </a:lnTo>
                      <a:lnTo>
                        <a:pt x="79" y="844"/>
                      </a:lnTo>
                      <a:lnTo>
                        <a:pt x="79" y="824"/>
                      </a:lnTo>
                      <a:lnTo>
                        <a:pt x="75" y="763"/>
                      </a:lnTo>
                      <a:lnTo>
                        <a:pt x="66" y="754"/>
                      </a:lnTo>
                      <a:lnTo>
                        <a:pt x="66" y="738"/>
                      </a:lnTo>
                      <a:lnTo>
                        <a:pt x="88" y="729"/>
                      </a:lnTo>
                      <a:lnTo>
                        <a:pt x="95" y="722"/>
                      </a:lnTo>
                      <a:lnTo>
                        <a:pt x="84" y="697"/>
                      </a:lnTo>
                      <a:lnTo>
                        <a:pt x="66" y="672"/>
                      </a:lnTo>
                      <a:lnTo>
                        <a:pt x="70" y="642"/>
                      </a:lnTo>
                      <a:lnTo>
                        <a:pt x="75" y="622"/>
                      </a:lnTo>
                      <a:lnTo>
                        <a:pt x="91" y="583"/>
                      </a:lnTo>
                      <a:lnTo>
                        <a:pt x="91" y="567"/>
                      </a:lnTo>
                      <a:lnTo>
                        <a:pt x="91" y="533"/>
                      </a:lnTo>
                      <a:lnTo>
                        <a:pt x="104" y="506"/>
                      </a:lnTo>
                      <a:lnTo>
                        <a:pt x="125" y="488"/>
                      </a:lnTo>
                      <a:lnTo>
                        <a:pt x="145" y="476"/>
                      </a:lnTo>
                      <a:lnTo>
                        <a:pt x="166" y="481"/>
                      </a:lnTo>
                      <a:lnTo>
                        <a:pt x="187" y="488"/>
                      </a:lnTo>
                      <a:lnTo>
                        <a:pt x="196" y="458"/>
                      </a:lnTo>
                      <a:lnTo>
                        <a:pt x="187" y="433"/>
                      </a:lnTo>
                      <a:lnTo>
                        <a:pt x="177" y="417"/>
                      </a:lnTo>
                      <a:lnTo>
                        <a:pt x="175" y="406"/>
                      </a:lnTo>
                      <a:lnTo>
                        <a:pt x="177" y="392"/>
                      </a:lnTo>
                      <a:lnTo>
                        <a:pt x="191" y="388"/>
                      </a:lnTo>
                      <a:lnTo>
                        <a:pt x="196" y="361"/>
                      </a:lnTo>
                      <a:lnTo>
                        <a:pt x="205" y="336"/>
                      </a:lnTo>
                      <a:lnTo>
                        <a:pt x="207" y="315"/>
                      </a:lnTo>
                      <a:lnTo>
                        <a:pt x="207" y="293"/>
                      </a:lnTo>
                      <a:lnTo>
                        <a:pt x="221" y="274"/>
                      </a:lnTo>
                      <a:lnTo>
                        <a:pt x="246" y="256"/>
                      </a:lnTo>
                      <a:lnTo>
                        <a:pt x="262" y="252"/>
                      </a:lnTo>
                      <a:lnTo>
                        <a:pt x="262" y="231"/>
                      </a:lnTo>
                      <a:lnTo>
                        <a:pt x="271" y="218"/>
                      </a:lnTo>
                      <a:lnTo>
                        <a:pt x="287" y="199"/>
                      </a:lnTo>
                      <a:lnTo>
                        <a:pt x="305" y="186"/>
                      </a:lnTo>
                      <a:lnTo>
                        <a:pt x="296" y="149"/>
                      </a:lnTo>
                      <a:lnTo>
                        <a:pt x="328" y="115"/>
                      </a:lnTo>
                      <a:lnTo>
                        <a:pt x="335" y="102"/>
                      </a:lnTo>
                      <a:lnTo>
                        <a:pt x="358" y="97"/>
                      </a:lnTo>
                      <a:lnTo>
                        <a:pt x="374" y="77"/>
                      </a:lnTo>
                      <a:lnTo>
                        <a:pt x="374" y="65"/>
                      </a:lnTo>
                      <a:lnTo>
                        <a:pt x="387" y="49"/>
                      </a:lnTo>
                      <a:lnTo>
                        <a:pt x="415" y="47"/>
                      </a:lnTo>
                      <a:lnTo>
                        <a:pt x="447" y="47"/>
                      </a:lnTo>
                      <a:lnTo>
                        <a:pt x="472" y="24"/>
                      </a:lnTo>
                      <a:lnTo>
                        <a:pt x="467" y="0"/>
                      </a:lnTo>
                      <a:lnTo>
                        <a:pt x="472" y="0"/>
                      </a:lnTo>
                    </a:path>
                  </a:pathLst>
                </a:custGeom>
                <a:solidFill>
                  <a:srgbClr val="DDDDDD">
                    <a:alpha val="0"/>
                  </a:srgbClr>
                </a:solidFill>
                <a:ln w="9525" cap="rnd">
                  <a:solidFill>
                    <a:srgbClr val="091D5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7" name="Freeform 65"/>
                <p:cNvSpPr>
                  <a:spLocks/>
                </p:cNvSpPr>
                <p:nvPr/>
              </p:nvSpPr>
              <p:spPr bwMode="auto">
                <a:xfrm>
                  <a:off x="3324" y="947"/>
                  <a:ext cx="626" cy="1332"/>
                </a:xfrm>
                <a:custGeom>
                  <a:avLst/>
                  <a:gdLst>
                    <a:gd name="T0" fmla="*/ 492 w 626"/>
                    <a:gd name="T1" fmla="*/ 24 h 1332"/>
                    <a:gd name="T2" fmla="*/ 577 w 626"/>
                    <a:gd name="T3" fmla="*/ 81 h 1332"/>
                    <a:gd name="T4" fmla="*/ 583 w 626"/>
                    <a:gd name="T5" fmla="*/ 131 h 1332"/>
                    <a:gd name="T6" fmla="*/ 604 w 626"/>
                    <a:gd name="T7" fmla="*/ 177 h 1332"/>
                    <a:gd name="T8" fmla="*/ 599 w 626"/>
                    <a:gd name="T9" fmla="*/ 236 h 1332"/>
                    <a:gd name="T10" fmla="*/ 618 w 626"/>
                    <a:gd name="T11" fmla="*/ 277 h 1332"/>
                    <a:gd name="T12" fmla="*/ 613 w 626"/>
                    <a:gd name="T13" fmla="*/ 311 h 1332"/>
                    <a:gd name="T14" fmla="*/ 538 w 626"/>
                    <a:gd name="T15" fmla="*/ 317 h 1332"/>
                    <a:gd name="T16" fmla="*/ 504 w 626"/>
                    <a:gd name="T17" fmla="*/ 367 h 1332"/>
                    <a:gd name="T18" fmla="*/ 494 w 626"/>
                    <a:gd name="T19" fmla="*/ 406 h 1332"/>
                    <a:gd name="T20" fmla="*/ 499 w 626"/>
                    <a:gd name="T21" fmla="*/ 458 h 1332"/>
                    <a:gd name="T22" fmla="*/ 476 w 626"/>
                    <a:gd name="T23" fmla="*/ 508 h 1332"/>
                    <a:gd name="T24" fmla="*/ 406 w 626"/>
                    <a:gd name="T25" fmla="*/ 551 h 1332"/>
                    <a:gd name="T26" fmla="*/ 378 w 626"/>
                    <a:gd name="T27" fmla="*/ 576 h 1332"/>
                    <a:gd name="T28" fmla="*/ 346 w 626"/>
                    <a:gd name="T29" fmla="*/ 638 h 1332"/>
                    <a:gd name="T30" fmla="*/ 335 w 626"/>
                    <a:gd name="T31" fmla="*/ 688 h 1332"/>
                    <a:gd name="T32" fmla="*/ 305 w 626"/>
                    <a:gd name="T33" fmla="*/ 754 h 1332"/>
                    <a:gd name="T34" fmla="*/ 348 w 626"/>
                    <a:gd name="T35" fmla="*/ 842 h 1332"/>
                    <a:gd name="T36" fmla="*/ 383 w 626"/>
                    <a:gd name="T37" fmla="*/ 908 h 1332"/>
                    <a:gd name="T38" fmla="*/ 346 w 626"/>
                    <a:gd name="T39" fmla="*/ 933 h 1332"/>
                    <a:gd name="T40" fmla="*/ 312 w 626"/>
                    <a:gd name="T41" fmla="*/ 938 h 1332"/>
                    <a:gd name="T42" fmla="*/ 241 w 626"/>
                    <a:gd name="T43" fmla="*/ 942 h 1332"/>
                    <a:gd name="T44" fmla="*/ 307 w 626"/>
                    <a:gd name="T45" fmla="*/ 958 h 1332"/>
                    <a:gd name="T46" fmla="*/ 346 w 626"/>
                    <a:gd name="T47" fmla="*/ 978 h 1332"/>
                    <a:gd name="T48" fmla="*/ 321 w 626"/>
                    <a:gd name="T49" fmla="*/ 994 h 1332"/>
                    <a:gd name="T50" fmla="*/ 278 w 626"/>
                    <a:gd name="T51" fmla="*/ 1033 h 1332"/>
                    <a:gd name="T52" fmla="*/ 266 w 626"/>
                    <a:gd name="T53" fmla="*/ 1069 h 1332"/>
                    <a:gd name="T54" fmla="*/ 250 w 626"/>
                    <a:gd name="T55" fmla="*/ 1156 h 1332"/>
                    <a:gd name="T56" fmla="*/ 230 w 626"/>
                    <a:gd name="T57" fmla="*/ 1215 h 1332"/>
                    <a:gd name="T58" fmla="*/ 177 w 626"/>
                    <a:gd name="T59" fmla="*/ 1260 h 1332"/>
                    <a:gd name="T60" fmla="*/ 130 w 626"/>
                    <a:gd name="T61" fmla="*/ 1276 h 1332"/>
                    <a:gd name="T62" fmla="*/ 120 w 626"/>
                    <a:gd name="T63" fmla="*/ 1319 h 1332"/>
                    <a:gd name="T64" fmla="*/ 70 w 626"/>
                    <a:gd name="T65" fmla="*/ 1331 h 1332"/>
                    <a:gd name="T66" fmla="*/ 50 w 626"/>
                    <a:gd name="T67" fmla="*/ 1310 h 1332"/>
                    <a:gd name="T68" fmla="*/ 29 w 626"/>
                    <a:gd name="T69" fmla="*/ 1235 h 1332"/>
                    <a:gd name="T70" fmla="*/ 45 w 626"/>
                    <a:gd name="T71" fmla="*/ 1219 h 1332"/>
                    <a:gd name="T72" fmla="*/ 50 w 626"/>
                    <a:gd name="T73" fmla="*/ 1194 h 1332"/>
                    <a:gd name="T74" fmla="*/ 29 w 626"/>
                    <a:gd name="T75" fmla="*/ 1126 h 1332"/>
                    <a:gd name="T76" fmla="*/ 11 w 626"/>
                    <a:gd name="T77" fmla="*/ 1074 h 1332"/>
                    <a:gd name="T78" fmla="*/ 0 w 626"/>
                    <a:gd name="T79" fmla="*/ 990 h 1332"/>
                    <a:gd name="T80" fmla="*/ 20 w 626"/>
                    <a:gd name="T81" fmla="*/ 958 h 1332"/>
                    <a:gd name="T82" fmla="*/ 36 w 626"/>
                    <a:gd name="T83" fmla="*/ 874 h 1332"/>
                    <a:gd name="T84" fmla="*/ 79 w 626"/>
                    <a:gd name="T85" fmla="*/ 824 h 1332"/>
                    <a:gd name="T86" fmla="*/ 66 w 626"/>
                    <a:gd name="T87" fmla="*/ 738 h 1332"/>
                    <a:gd name="T88" fmla="*/ 84 w 626"/>
                    <a:gd name="T89" fmla="*/ 697 h 1332"/>
                    <a:gd name="T90" fmla="*/ 75 w 626"/>
                    <a:gd name="T91" fmla="*/ 622 h 1332"/>
                    <a:gd name="T92" fmla="*/ 91 w 626"/>
                    <a:gd name="T93" fmla="*/ 533 h 1332"/>
                    <a:gd name="T94" fmla="*/ 145 w 626"/>
                    <a:gd name="T95" fmla="*/ 476 h 1332"/>
                    <a:gd name="T96" fmla="*/ 196 w 626"/>
                    <a:gd name="T97" fmla="*/ 458 h 1332"/>
                    <a:gd name="T98" fmla="*/ 175 w 626"/>
                    <a:gd name="T99" fmla="*/ 406 h 1332"/>
                    <a:gd name="T100" fmla="*/ 196 w 626"/>
                    <a:gd name="T101" fmla="*/ 361 h 1332"/>
                    <a:gd name="T102" fmla="*/ 207 w 626"/>
                    <a:gd name="T103" fmla="*/ 293 h 1332"/>
                    <a:gd name="T104" fmla="*/ 262 w 626"/>
                    <a:gd name="T105" fmla="*/ 252 h 1332"/>
                    <a:gd name="T106" fmla="*/ 287 w 626"/>
                    <a:gd name="T107" fmla="*/ 199 h 1332"/>
                    <a:gd name="T108" fmla="*/ 328 w 626"/>
                    <a:gd name="T109" fmla="*/ 115 h 1332"/>
                    <a:gd name="T110" fmla="*/ 374 w 626"/>
                    <a:gd name="T111" fmla="*/ 77 h 1332"/>
                    <a:gd name="T112" fmla="*/ 415 w 626"/>
                    <a:gd name="T113" fmla="*/ 47 h 1332"/>
                    <a:gd name="T114" fmla="*/ 467 w 626"/>
                    <a:gd name="T115" fmla="*/ 0 h 1332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626"/>
                    <a:gd name="T175" fmla="*/ 0 h 1332"/>
                    <a:gd name="T176" fmla="*/ 626 w 626"/>
                    <a:gd name="T177" fmla="*/ 1332 h 1332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626" h="1332">
                      <a:moveTo>
                        <a:pt x="472" y="0"/>
                      </a:moveTo>
                      <a:lnTo>
                        <a:pt x="479" y="4"/>
                      </a:lnTo>
                      <a:lnTo>
                        <a:pt x="492" y="24"/>
                      </a:lnTo>
                      <a:lnTo>
                        <a:pt x="547" y="77"/>
                      </a:lnTo>
                      <a:lnTo>
                        <a:pt x="554" y="65"/>
                      </a:lnTo>
                      <a:lnTo>
                        <a:pt x="577" y="81"/>
                      </a:lnTo>
                      <a:lnTo>
                        <a:pt x="583" y="99"/>
                      </a:lnTo>
                      <a:lnTo>
                        <a:pt x="583" y="111"/>
                      </a:lnTo>
                      <a:lnTo>
                        <a:pt x="583" y="131"/>
                      </a:lnTo>
                      <a:lnTo>
                        <a:pt x="577" y="145"/>
                      </a:lnTo>
                      <a:lnTo>
                        <a:pt x="590" y="161"/>
                      </a:lnTo>
                      <a:lnTo>
                        <a:pt x="604" y="177"/>
                      </a:lnTo>
                      <a:lnTo>
                        <a:pt x="604" y="190"/>
                      </a:lnTo>
                      <a:lnTo>
                        <a:pt x="604" y="211"/>
                      </a:lnTo>
                      <a:lnTo>
                        <a:pt x="599" y="236"/>
                      </a:lnTo>
                      <a:lnTo>
                        <a:pt x="590" y="245"/>
                      </a:lnTo>
                      <a:lnTo>
                        <a:pt x="604" y="256"/>
                      </a:lnTo>
                      <a:lnTo>
                        <a:pt x="618" y="277"/>
                      </a:lnTo>
                      <a:lnTo>
                        <a:pt x="625" y="297"/>
                      </a:lnTo>
                      <a:lnTo>
                        <a:pt x="625" y="306"/>
                      </a:lnTo>
                      <a:lnTo>
                        <a:pt x="613" y="311"/>
                      </a:lnTo>
                      <a:lnTo>
                        <a:pt x="558" y="311"/>
                      </a:lnTo>
                      <a:lnTo>
                        <a:pt x="547" y="311"/>
                      </a:lnTo>
                      <a:lnTo>
                        <a:pt x="538" y="317"/>
                      </a:lnTo>
                      <a:lnTo>
                        <a:pt x="538" y="336"/>
                      </a:lnTo>
                      <a:lnTo>
                        <a:pt x="529" y="347"/>
                      </a:lnTo>
                      <a:lnTo>
                        <a:pt x="504" y="367"/>
                      </a:lnTo>
                      <a:lnTo>
                        <a:pt x="508" y="386"/>
                      </a:lnTo>
                      <a:lnTo>
                        <a:pt x="504" y="397"/>
                      </a:lnTo>
                      <a:lnTo>
                        <a:pt x="494" y="406"/>
                      </a:lnTo>
                      <a:lnTo>
                        <a:pt x="504" y="431"/>
                      </a:lnTo>
                      <a:lnTo>
                        <a:pt x="508" y="447"/>
                      </a:lnTo>
                      <a:lnTo>
                        <a:pt x="499" y="458"/>
                      </a:lnTo>
                      <a:lnTo>
                        <a:pt x="483" y="472"/>
                      </a:lnTo>
                      <a:lnTo>
                        <a:pt x="479" y="488"/>
                      </a:lnTo>
                      <a:lnTo>
                        <a:pt x="476" y="508"/>
                      </a:lnTo>
                      <a:lnTo>
                        <a:pt x="447" y="522"/>
                      </a:lnTo>
                      <a:lnTo>
                        <a:pt x="428" y="533"/>
                      </a:lnTo>
                      <a:lnTo>
                        <a:pt x="406" y="551"/>
                      </a:lnTo>
                      <a:lnTo>
                        <a:pt x="408" y="563"/>
                      </a:lnTo>
                      <a:lnTo>
                        <a:pt x="387" y="567"/>
                      </a:lnTo>
                      <a:lnTo>
                        <a:pt x="378" y="576"/>
                      </a:lnTo>
                      <a:lnTo>
                        <a:pt x="358" y="604"/>
                      </a:lnTo>
                      <a:lnTo>
                        <a:pt x="342" y="617"/>
                      </a:lnTo>
                      <a:lnTo>
                        <a:pt x="346" y="638"/>
                      </a:lnTo>
                      <a:lnTo>
                        <a:pt x="335" y="647"/>
                      </a:lnTo>
                      <a:lnTo>
                        <a:pt x="326" y="656"/>
                      </a:lnTo>
                      <a:lnTo>
                        <a:pt x="335" y="688"/>
                      </a:lnTo>
                      <a:lnTo>
                        <a:pt x="330" y="708"/>
                      </a:lnTo>
                      <a:lnTo>
                        <a:pt x="307" y="722"/>
                      </a:lnTo>
                      <a:lnTo>
                        <a:pt x="305" y="754"/>
                      </a:lnTo>
                      <a:lnTo>
                        <a:pt x="307" y="797"/>
                      </a:lnTo>
                      <a:lnTo>
                        <a:pt x="317" y="815"/>
                      </a:lnTo>
                      <a:lnTo>
                        <a:pt x="348" y="842"/>
                      </a:lnTo>
                      <a:lnTo>
                        <a:pt x="362" y="867"/>
                      </a:lnTo>
                      <a:lnTo>
                        <a:pt x="376" y="890"/>
                      </a:lnTo>
                      <a:lnTo>
                        <a:pt x="383" y="908"/>
                      </a:lnTo>
                      <a:lnTo>
                        <a:pt x="376" y="924"/>
                      </a:lnTo>
                      <a:lnTo>
                        <a:pt x="358" y="938"/>
                      </a:lnTo>
                      <a:lnTo>
                        <a:pt x="346" y="933"/>
                      </a:lnTo>
                      <a:lnTo>
                        <a:pt x="335" y="919"/>
                      </a:lnTo>
                      <a:lnTo>
                        <a:pt x="317" y="924"/>
                      </a:lnTo>
                      <a:lnTo>
                        <a:pt x="312" y="938"/>
                      </a:lnTo>
                      <a:lnTo>
                        <a:pt x="287" y="938"/>
                      </a:lnTo>
                      <a:lnTo>
                        <a:pt x="250" y="933"/>
                      </a:lnTo>
                      <a:lnTo>
                        <a:pt x="241" y="942"/>
                      </a:lnTo>
                      <a:lnTo>
                        <a:pt x="266" y="953"/>
                      </a:lnTo>
                      <a:lnTo>
                        <a:pt x="301" y="942"/>
                      </a:lnTo>
                      <a:lnTo>
                        <a:pt x="307" y="958"/>
                      </a:lnTo>
                      <a:lnTo>
                        <a:pt x="335" y="963"/>
                      </a:lnTo>
                      <a:lnTo>
                        <a:pt x="353" y="969"/>
                      </a:lnTo>
                      <a:lnTo>
                        <a:pt x="346" y="978"/>
                      </a:lnTo>
                      <a:lnTo>
                        <a:pt x="321" y="974"/>
                      </a:lnTo>
                      <a:lnTo>
                        <a:pt x="317" y="983"/>
                      </a:lnTo>
                      <a:lnTo>
                        <a:pt x="321" y="994"/>
                      </a:lnTo>
                      <a:lnTo>
                        <a:pt x="307" y="1013"/>
                      </a:lnTo>
                      <a:lnTo>
                        <a:pt x="287" y="1028"/>
                      </a:lnTo>
                      <a:lnTo>
                        <a:pt x="278" y="1033"/>
                      </a:lnTo>
                      <a:lnTo>
                        <a:pt x="271" y="1037"/>
                      </a:lnTo>
                      <a:lnTo>
                        <a:pt x="276" y="1056"/>
                      </a:lnTo>
                      <a:lnTo>
                        <a:pt x="266" y="1069"/>
                      </a:lnTo>
                      <a:lnTo>
                        <a:pt x="253" y="1094"/>
                      </a:lnTo>
                      <a:lnTo>
                        <a:pt x="257" y="1119"/>
                      </a:lnTo>
                      <a:lnTo>
                        <a:pt x="250" y="1156"/>
                      </a:lnTo>
                      <a:lnTo>
                        <a:pt x="241" y="1174"/>
                      </a:lnTo>
                      <a:lnTo>
                        <a:pt x="241" y="1196"/>
                      </a:lnTo>
                      <a:lnTo>
                        <a:pt x="230" y="1215"/>
                      </a:lnTo>
                      <a:lnTo>
                        <a:pt x="212" y="1244"/>
                      </a:lnTo>
                      <a:lnTo>
                        <a:pt x="207" y="1265"/>
                      </a:lnTo>
                      <a:lnTo>
                        <a:pt x="177" y="1260"/>
                      </a:lnTo>
                      <a:lnTo>
                        <a:pt x="150" y="1260"/>
                      </a:lnTo>
                      <a:lnTo>
                        <a:pt x="145" y="1271"/>
                      </a:lnTo>
                      <a:lnTo>
                        <a:pt x="130" y="1276"/>
                      </a:lnTo>
                      <a:lnTo>
                        <a:pt x="120" y="1281"/>
                      </a:lnTo>
                      <a:lnTo>
                        <a:pt x="125" y="1296"/>
                      </a:lnTo>
                      <a:lnTo>
                        <a:pt x="120" y="1319"/>
                      </a:lnTo>
                      <a:lnTo>
                        <a:pt x="100" y="1331"/>
                      </a:lnTo>
                      <a:lnTo>
                        <a:pt x="88" y="1319"/>
                      </a:lnTo>
                      <a:lnTo>
                        <a:pt x="70" y="1331"/>
                      </a:lnTo>
                      <a:lnTo>
                        <a:pt x="50" y="1331"/>
                      </a:lnTo>
                      <a:lnTo>
                        <a:pt x="41" y="1319"/>
                      </a:lnTo>
                      <a:lnTo>
                        <a:pt x="50" y="1310"/>
                      </a:lnTo>
                      <a:lnTo>
                        <a:pt x="54" y="1285"/>
                      </a:lnTo>
                      <a:lnTo>
                        <a:pt x="36" y="1253"/>
                      </a:lnTo>
                      <a:lnTo>
                        <a:pt x="29" y="1235"/>
                      </a:lnTo>
                      <a:lnTo>
                        <a:pt x="34" y="1226"/>
                      </a:lnTo>
                      <a:lnTo>
                        <a:pt x="41" y="1226"/>
                      </a:lnTo>
                      <a:lnTo>
                        <a:pt x="45" y="1219"/>
                      </a:lnTo>
                      <a:lnTo>
                        <a:pt x="50" y="1210"/>
                      </a:lnTo>
                      <a:lnTo>
                        <a:pt x="54" y="1201"/>
                      </a:lnTo>
                      <a:lnTo>
                        <a:pt x="50" y="1194"/>
                      </a:lnTo>
                      <a:lnTo>
                        <a:pt x="41" y="1178"/>
                      </a:lnTo>
                      <a:lnTo>
                        <a:pt x="25" y="1153"/>
                      </a:lnTo>
                      <a:lnTo>
                        <a:pt x="29" y="1126"/>
                      </a:lnTo>
                      <a:lnTo>
                        <a:pt x="15" y="1108"/>
                      </a:lnTo>
                      <a:lnTo>
                        <a:pt x="4" y="1094"/>
                      </a:lnTo>
                      <a:lnTo>
                        <a:pt x="11" y="1074"/>
                      </a:lnTo>
                      <a:lnTo>
                        <a:pt x="20" y="1033"/>
                      </a:lnTo>
                      <a:lnTo>
                        <a:pt x="4" y="1013"/>
                      </a:lnTo>
                      <a:lnTo>
                        <a:pt x="0" y="990"/>
                      </a:lnTo>
                      <a:lnTo>
                        <a:pt x="0" y="978"/>
                      </a:lnTo>
                      <a:lnTo>
                        <a:pt x="9" y="953"/>
                      </a:lnTo>
                      <a:lnTo>
                        <a:pt x="20" y="958"/>
                      </a:lnTo>
                      <a:lnTo>
                        <a:pt x="34" y="924"/>
                      </a:lnTo>
                      <a:lnTo>
                        <a:pt x="34" y="888"/>
                      </a:lnTo>
                      <a:lnTo>
                        <a:pt x="36" y="874"/>
                      </a:lnTo>
                      <a:lnTo>
                        <a:pt x="54" y="863"/>
                      </a:lnTo>
                      <a:lnTo>
                        <a:pt x="79" y="844"/>
                      </a:lnTo>
                      <a:lnTo>
                        <a:pt x="79" y="824"/>
                      </a:lnTo>
                      <a:lnTo>
                        <a:pt x="75" y="763"/>
                      </a:lnTo>
                      <a:lnTo>
                        <a:pt x="66" y="754"/>
                      </a:lnTo>
                      <a:lnTo>
                        <a:pt x="66" y="738"/>
                      </a:lnTo>
                      <a:lnTo>
                        <a:pt x="88" y="729"/>
                      </a:lnTo>
                      <a:lnTo>
                        <a:pt x="95" y="722"/>
                      </a:lnTo>
                      <a:lnTo>
                        <a:pt x="84" y="697"/>
                      </a:lnTo>
                      <a:lnTo>
                        <a:pt x="66" y="672"/>
                      </a:lnTo>
                      <a:lnTo>
                        <a:pt x="70" y="642"/>
                      </a:lnTo>
                      <a:lnTo>
                        <a:pt x="75" y="622"/>
                      </a:lnTo>
                      <a:lnTo>
                        <a:pt x="91" y="583"/>
                      </a:lnTo>
                      <a:lnTo>
                        <a:pt x="91" y="567"/>
                      </a:lnTo>
                      <a:lnTo>
                        <a:pt x="91" y="533"/>
                      </a:lnTo>
                      <a:lnTo>
                        <a:pt x="104" y="506"/>
                      </a:lnTo>
                      <a:lnTo>
                        <a:pt x="125" y="488"/>
                      </a:lnTo>
                      <a:lnTo>
                        <a:pt x="145" y="476"/>
                      </a:lnTo>
                      <a:lnTo>
                        <a:pt x="166" y="481"/>
                      </a:lnTo>
                      <a:lnTo>
                        <a:pt x="187" y="488"/>
                      </a:lnTo>
                      <a:lnTo>
                        <a:pt x="196" y="458"/>
                      </a:lnTo>
                      <a:lnTo>
                        <a:pt x="187" y="433"/>
                      </a:lnTo>
                      <a:lnTo>
                        <a:pt x="177" y="417"/>
                      </a:lnTo>
                      <a:lnTo>
                        <a:pt x="175" y="406"/>
                      </a:lnTo>
                      <a:lnTo>
                        <a:pt x="177" y="392"/>
                      </a:lnTo>
                      <a:lnTo>
                        <a:pt x="191" y="388"/>
                      </a:lnTo>
                      <a:lnTo>
                        <a:pt x="196" y="361"/>
                      </a:lnTo>
                      <a:lnTo>
                        <a:pt x="205" y="336"/>
                      </a:lnTo>
                      <a:lnTo>
                        <a:pt x="207" y="315"/>
                      </a:lnTo>
                      <a:lnTo>
                        <a:pt x="207" y="293"/>
                      </a:lnTo>
                      <a:lnTo>
                        <a:pt x="221" y="274"/>
                      </a:lnTo>
                      <a:lnTo>
                        <a:pt x="246" y="256"/>
                      </a:lnTo>
                      <a:lnTo>
                        <a:pt x="262" y="252"/>
                      </a:lnTo>
                      <a:lnTo>
                        <a:pt x="262" y="231"/>
                      </a:lnTo>
                      <a:lnTo>
                        <a:pt x="271" y="218"/>
                      </a:lnTo>
                      <a:lnTo>
                        <a:pt x="287" y="199"/>
                      </a:lnTo>
                      <a:lnTo>
                        <a:pt x="305" y="186"/>
                      </a:lnTo>
                      <a:lnTo>
                        <a:pt x="296" y="149"/>
                      </a:lnTo>
                      <a:lnTo>
                        <a:pt x="328" y="115"/>
                      </a:lnTo>
                      <a:lnTo>
                        <a:pt x="335" y="102"/>
                      </a:lnTo>
                      <a:lnTo>
                        <a:pt x="358" y="97"/>
                      </a:lnTo>
                      <a:lnTo>
                        <a:pt x="374" y="77"/>
                      </a:lnTo>
                      <a:lnTo>
                        <a:pt x="374" y="65"/>
                      </a:lnTo>
                      <a:lnTo>
                        <a:pt x="387" y="49"/>
                      </a:lnTo>
                      <a:lnTo>
                        <a:pt x="415" y="47"/>
                      </a:lnTo>
                      <a:lnTo>
                        <a:pt x="447" y="47"/>
                      </a:lnTo>
                      <a:lnTo>
                        <a:pt x="472" y="24"/>
                      </a:lnTo>
                      <a:lnTo>
                        <a:pt x="467" y="0"/>
                      </a:lnTo>
                    </a:path>
                  </a:pathLst>
                </a:custGeom>
                <a:solidFill>
                  <a:srgbClr val="DDDDDD">
                    <a:alpha val="0"/>
                  </a:srgbClr>
                </a:solidFill>
                <a:ln w="9525" cap="rnd">
                  <a:solidFill>
                    <a:srgbClr val="091D5D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</p:grpSp>
        <p:sp>
          <p:nvSpPr>
            <p:cNvPr id="14417" name="Freeform 66"/>
            <p:cNvSpPr>
              <a:spLocks/>
            </p:cNvSpPr>
            <p:nvPr/>
          </p:nvSpPr>
          <p:spPr bwMode="auto">
            <a:xfrm>
              <a:off x="3368" y="2993"/>
              <a:ext cx="751" cy="546"/>
            </a:xfrm>
            <a:custGeom>
              <a:avLst/>
              <a:gdLst>
                <a:gd name="T0" fmla="*/ 712 w 545"/>
                <a:gd name="T1" fmla="*/ 461 h 524"/>
                <a:gd name="T2" fmla="*/ 750 w 545"/>
                <a:gd name="T3" fmla="*/ 414 h 524"/>
                <a:gd name="T4" fmla="*/ 835 w 545"/>
                <a:gd name="T5" fmla="*/ 414 h 524"/>
                <a:gd name="T6" fmla="*/ 890 w 545"/>
                <a:gd name="T7" fmla="*/ 435 h 524"/>
                <a:gd name="T8" fmla="*/ 965 w 545"/>
                <a:gd name="T9" fmla="*/ 447 h 524"/>
                <a:gd name="T10" fmla="*/ 948 w 545"/>
                <a:gd name="T11" fmla="*/ 535 h 524"/>
                <a:gd name="T12" fmla="*/ 1009 w 545"/>
                <a:gd name="T13" fmla="*/ 575 h 524"/>
                <a:gd name="T14" fmla="*/ 1050 w 545"/>
                <a:gd name="T15" fmla="*/ 585 h 524"/>
                <a:gd name="T16" fmla="*/ 1130 w 545"/>
                <a:gd name="T17" fmla="*/ 592 h 524"/>
                <a:gd name="T18" fmla="*/ 1237 w 545"/>
                <a:gd name="T19" fmla="*/ 566 h 524"/>
                <a:gd name="T20" fmla="*/ 1386 w 545"/>
                <a:gd name="T21" fmla="*/ 563 h 524"/>
                <a:gd name="T22" fmla="*/ 1392 w 545"/>
                <a:gd name="T23" fmla="*/ 529 h 524"/>
                <a:gd name="T24" fmla="*/ 1357 w 545"/>
                <a:gd name="T25" fmla="*/ 461 h 524"/>
                <a:gd name="T26" fmla="*/ 1308 w 545"/>
                <a:gd name="T27" fmla="*/ 439 h 524"/>
                <a:gd name="T28" fmla="*/ 1327 w 545"/>
                <a:gd name="T29" fmla="*/ 390 h 524"/>
                <a:gd name="T30" fmla="*/ 1386 w 545"/>
                <a:gd name="T31" fmla="*/ 342 h 524"/>
                <a:gd name="T32" fmla="*/ 1386 w 545"/>
                <a:gd name="T33" fmla="*/ 295 h 524"/>
                <a:gd name="T34" fmla="*/ 1308 w 545"/>
                <a:gd name="T35" fmla="*/ 262 h 524"/>
                <a:gd name="T36" fmla="*/ 1335 w 545"/>
                <a:gd name="T37" fmla="*/ 231 h 524"/>
                <a:gd name="T38" fmla="*/ 1327 w 545"/>
                <a:gd name="T39" fmla="*/ 210 h 524"/>
                <a:gd name="T40" fmla="*/ 1275 w 545"/>
                <a:gd name="T41" fmla="*/ 184 h 524"/>
                <a:gd name="T42" fmla="*/ 1237 w 545"/>
                <a:gd name="T43" fmla="*/ 152 h 524"/>
                <a:gd name="T44" fmla="*/ 1149 w 545"/>
                <a:gd name="T45" fmla="*/ 166 h 524"/>
                <a:gd name="T46" fmla="*/ 1130 w 545"/>
                <a:gd name="T47" fmla="*/ 124 h 524"/>
                <a:gd name="T48" fmla="*/ 1040 w 545"/>
                <a:gd name="T49" fmla="*/ 84 h 524"/>
                <a:gd name="T50" fmla="*/ 1018 w 545"/>
                <a:gd name="T51" fmla="*/ 49 h 524"/>
                <a:gd name="T52" fmla="*/ 978 w 545"/>
                <a:gd name="T53" fmla="*/ 25 h 524"/>
                <a:gd name="T54" fmla="*/ 941 w 545"/>
                <a:gd name="T55" fmla="*/ 4 h 524"/>
                <a:gd name="T56" fmla="*/ 788 w 545"/>
                <a:gd name="T57" fmla="*/ 4 h 524"/>
                <a:gd name="T58" fmla="*/ 609 w 545"/>
                <a:gd name="T59" fmla="*/ 74 h 524"/>
                <a:gd name="T60" fmla="*/ 652 w 545"/>
                <a:gd name="T61" fmla="*/ 118 h 524"/>
                <a:gd name="T62" fmla="*/ 604 w 545"/>
                <a:gd name="T63" fmla="*/ 128 h 524"/>
                <a:gd name="T64" fmla="*/ 521 w 545"/>
                <a:gd name="T65" fmla="*/ 105 h 524"/>
                <a:gd name="T66" fmla="*/ 386 w 545"/>
                <a:gd name="T67" fmla="*/ 113 h 524"/>
                <a:gd name="T68" fmla="*/ 343 w 545"/>
                <a:gd name="T69" fmla="*/ 113 h 524"/>
                <a:gd name="T70" fmla="*/ 249 w 545"/>
                <a:gd name="T71" fmla="*/ 89 h 524"/>
                <a:gd name="T72" fmla="*/ 54 w 545"/>
                <a:gd name="T73" fmla="*/ 109 h 524"/>
                <a:gd name="T74" fmla="*/ 0 w 545"/>
                <a:gd name="T75" fmla="*/ 128 h 524"/>
                <a:gd name="T76" fmla="*/ 152 w 545"/>
                <a:gd name="T77" fmla="*/ 223 h 524"/>
                <a:gd name="T78" fmla="*/ 258 w 545"/>
                <a:gd name="T79" fmla="*/ 247 h 524"/>
                <a:gd name="T80" fmla="*/ 444 w 545"/>
                <a:gd name="T81" fmla="*/ 344 h 524"/>
                <a:gd name="T82" fmla="*/ 418 w 545"/>
                <a:gd name="T83" fmla="*/ 380 h 52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45"/>
                <a:gd name="T127" fmla="*/ 0 h 524"/>
                <a:gd name="T128" fmla="*/ 545 w 545"/>
                <a:gd name="T129" fmla="*/ 524 h 52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45" h="524">
                  <a:moveTo>
                    <a:pt x="262" y="427"/>
                  </a:moveTo>
                  <a:lnTo>
                    <a:pt x="272" y="407"/>
                  </a:lnTo>
                  <a:lnTo>
                    <a:pt x="278" y="372"/>
                  </a:lnTo>
                  <a:lnTo>
                    <a:pt x="287" y="366"/>
                  </a:lnTo>
                  <a:lnTo>
                    <a:pt x="315" y="370"/>
                  </a:lnTo>
                  <a:lnTo>
                    <a:pt x="319" y="366"/>
                  </a:lnTo>
                  <a:lnTo>
                    <a:pt x="333" y="368"/>
                  </a:lnTo>
                  <a:lnTo>
                    <a:pt x="340" y="384"/>
                  </a:lnTo>
                  <a:lnTo>
                    <a:pt x="362" y="388"/>
                  </a:lnTo>
                  <a:lnTo>
                    <a:pt x="369" y="395"/>
                  </a:lnTo>
                  <a:lnTo>
                    <a:pt x="369" y="457"/>
                  </a:lnTo>
                  <a:lnTo>
                    <a:pt x="362" y="472"/>
                  </a:lnTo>
                  <a:lnTo>
                    <a:pt x="371" y="500"/>
                  </a:lnTo>
                  <a:lnTo>
                    <a:pt x="385" y="509"/>
                  </a:lnTo>
                  <a:lnTo>
                    <a:pt x="394" y="507"/>
                  </a:lnTo>
                  <a:lnTo>
                    <a:pt x="401" y="516"/>
                  </a:lnTo>
                  <a:lnTo>
                    <a:pt x="423" y="520"/>
                  </a:lnTo>
                  <a:lnTo>
                    <a:pt x="432" y="523"/>
                  </a:lnTo>
                  <a:lnTo>
                    <a:pt x="460" y="523"/>
                  </a:lnTo>
                  <a:lnTo>
                    <a:pt x="473" y="500"/>
                  </a:lnTo>
                  <a:lnTo>
                    <a:pt x="494" y="504"/>
                  </a:lnTo>
                  <a:lnTo>
                    <a:pt x="530" y="497"/>
                  </a:lnTo>
                  <a:lnTo>
                    <a:pt x="544" y="477"/>
                  </a:lnTo>
                  <a:lnTo>
                    <a:pt x="532" y="468"/>
                  </a:lnTo>
                  <a:lnTo>
                    <a:pt x="532" y="422"/>
                  </a:lnTo>
                  <a:lnTo>
                    <a:pt x="519" y="407"/>
                  </a:lnTo>
                  <a:lnTo>
                    <a:pt x="507" y="407"/>
                  </a:lnTo>
                  <a:lnTo>
                    <a:pt x="500" y="388"/>
                  </a:lnTo>
                  <a:lnTo>
                    <a:pt x="510" y="370"/>
                  </a:lnTo>
                  <a:lnTo>
                    <a:pt x="507" y="345"/>
                  </a:lnTo>
                  <a:lnTo>
                    <a:pt x="505" y="325"/>
                  </a:lnTo>
                  <a:lnTo>
                    <a:pt x="530" y="302"/>
                  </a:lnTo>
                  <a:lnTo>
                    <a:pt x="534" y="275"/>
                  </a:lnTo>
                  <a:lnTo>
                    <a:pt x="530" y="261"/>
                  </a:lnTo>
                  <a:lnTo>
                    <a:pt x="510" y="259"/>
                  </a:lnTo>
                  <a:lnTo>
                    <a:pt x="500" y="231"/>
                  </a:lnTo>
                  <a:lnTo>
                    <a:pt x="500" y="220"/>
                  </a:lnTo>
                  <a:lnTo>
                    <a:pt x="510" y="204"/>
                  </a:lnTo>
                  <a:lnTo>
                    <a:pt x="505" y="200"/>
                  </a:lnTo>
                  <a:lnTo>
                    <a:pt x="507" y="186"/>
                  </a:lnTo>
                  <a:lnTo>
                    <a:pt x="510" y="177"/>
                  </a:lnTo>
                  <a:lnTo>
                    <a:pt x="487" y="163"/>
                  </a:lnTo>
                  <a:lnTo>
                    <a:pt x="487" y="147"/>
                  </a:lnTo>
                  <a:lnTo>
                    <a:pt x="473" y="134"/>
                  </a:lnTo>
                  <a:lnTo>
                    <a:pt x="453" y="147"/>
                  </a:lnTo>
                  <a:lnTo>
                    <a:pt x="439" y="147"/>
                  </a:lnTo>
                  <a:lnTo>
                    <a:pt x="432" y="134"/>
                  </a:lnTo>
                  <a:lnTo>
                    <a:pt x="432" y="109"/>
                  </a:lnTo>
                  <a:lnTo>
                    <a:pt x="421" y="77"/>
                  </a:lnTo>
                  <a:lnTo>
                    <a:pt x="398" y="75"/>
                  </a:lnTo>
                  <a:lnTo>
                    <a:pt x="389" y="68"/>
                  </a:lnTo>
                  <a:lnTo>
                    <a:pt x="389" y="43"/>
                  </a:lnTo>
                  <a:lnTo>
                    <a:pt x="380" y="27"/>
                  </a:lnTo>
                  <a:lnTo>
                    <a:pt x="374" y="22"/>
                  </a:lnTo>
                  <a:lnTo>
                    <a:pt x="369" y="9"/>
                  </a:lnTo>
                  <a:lnTo>
                    <a:pt x="360" y="4"/>
                  </a:lnTo>
                  <a:lnTo>
                    <a:pt x="340" y="0"/>
                  </a:lnTo>
                  <a:lnTo>
                    <a:pt x="301" y="4"/>
                  </a:lnTo>
                  <a:lnTo>
                    <a:pt x="233" y="31"/>
                  </a:lnTo>
                  <a:lnTo>
                    <a:pt x="233" y="65"/>
                  </a:lnTo>
                  <a:lnTo>
                    <a:pt x="253" y="88"/>
                  </a:lnTo>
                  <a:lnTo>
                    <a:pt x="249" y="104"/>
                  </a:lnTo>
                  <a:lnTo>
                    <a:pt x="247" y="113"/>
                  </a:lnTo>
                  <a:lnTo>
                    <a:pt x="231" y="113"/>
                  </a:lnTo>
                  <a:lnTo>
                    <a:pt x="219" y="102"/>
                  </a:lnTo>
                  <a:lnTo>
                    <a:pt x="199" y="93"/>
                  </a:lnTo>
                  <a:lnTo>
                    <a:pt x="176" y="104"/>
                  </a:lnTo>
                  <a:lnTo>
                    <a:pt x="147" y="100"/>
                  </a:lnTo>
                  <a:lnTo>
                    <a:pt x="133" y="109"/>
                  </a:lnTo>
                  <a:lnTo>
                    <a:pt x="131" y="100"/>
                  </a:lnTo>
                  <a:lnTo>
                    <a:pt x="115" y="100"/>
                  </a:lnTo>
                  <a:lnTo>
                    <a:pt x="95" y="79"/>
                  </a:lnTo>
                  <a:lnTo>
                    <a:pt x="63" y="113"/>
                  </a:lnTo>
                  <a:lnTo>
                    <a:pt x="20" y="97"/>
                  </a:lnTo>
                  <a:lnTo>
                    <a:pt x="0" y="100"/>
                  </a:lnTo>
                  <a:lnTo>
                    <a:pt x="0" y="113"/>
                  </a:lnTo>
                  <a:lnTo>
                    <a:pt x="49" y="165"/>
                  </a:lnTo>
                  <a:lnTo>
                    <a:pt x="58" y="197"/>
                  </a:lnTo>
                  <a:lnTo>
                    <a:pt x="81" y="220"/>
                  </a:lnTo>
                  <a:lnTo>
                    <a:pt x="99" y="218"/>
                  </a:lnTo>
                  <a:lnTo>
                    <a:pt x="165" y="293"/>
                  </a:lnTo>
                  <a:lnTo>
                    <a:pt x="170" y="304"/>
                  </a:lnTo>
                  <a:lnTo>
                    <a:pt x="165" y="311"/>
                  </a:lnTo>
                  <a:lnTo>
                    <a:pt x="160" y="336"/>
                  </a:lnTo>
                  <a:lnTo>
                    <a:pt x="262" y="427"/>
                  </a:lnTo>
                </a:path>
              </a:pathLst>
            </a:custGeom>
            <a:solidFill>
              <a:srgbClr val="DDDDDD">
                <a:alpha val="0"/>
              </a:srgbClr>
            </a:solidFill>
            <a:ln w="9525" cap="rnd">
              <a:solidFill>
                <a:srgbClr val="091D5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418" name="Freeform 67"/>
            <p:cNvSpPr>
              <a:spLocks/>
            </p:cNvSpPr>
            <p:nvPr/>
          </p:nvSpPr>
          <p:spPr bwMode="auto">
            <a:xfrm>
              <a:off x="2755" y="409"/>
              <a:ext cx="1560" cy="1298"/>
            </a:xfrm>
            <a:custGeom>
              <a:avLst/>
              <a:gdLst>
                <a:gd name="T0" fmla="*/ 860 w 1136"/>
                <a:gd name="T1" fmla="*/ 1288 h 1245"/>
                <a:gd name="T2" fmla="*/ 976 w 1136"/>
                <a:gd name="T3" fmla="*/ 1207 h 1245"/>
                <a:gd name="T4" fmla="*/ 949 w 1136"/>
                <a:gd name="T5" fmla="*/ 1098 h 1245"/>
                <a:gd name="T6" fmla="*/ 971 w 1136"/>
                <a:gd name="T7" fmla="*/ 1005 h 1245"/>
                <a:gd name="T8" fmla="*/ 1019 w 1136"/>
                <a:gd name="T9" fmla="*/ 874 h 1245"/>
                <a:gd name="T10" fmla="*/ 1171 w 1136"/>
                <a:gd name="T11" fmla="*/ 784 h 1245"/>
                <a:gd name="T12" fmla="*/ 1248 w 1136"/>
                <a:gd name="T13" fmla="*/ 715 h 1245"/>
                <a:gd name="T14" fmla="*/ 1299 w 1136"/>
                <a:gd name="T15" fmla="*/ 644 h 1245"/>
                <a:gd name="T16" fmla="*/ 1461 w 1136"/>
                <a:gd name="T17" fmla="*/ 528 h 1245"/>
                <a:gd name="T18" fmla="*/ 1548 w 1136"/>
                <a:gd name="T19" fmla="*/ 432 h 1245"/>
                <a:gd name="T20" fmla="*/ 1754 w 1136"/>
                <a:gd name="T21" fmla="*/ 339 h 1245"/>
                <a:gd name="T22" fmla="*/ 1914 w 1136"/>
                <a:gd name="T23" fmla="*/ 305 h 1245"/>
                <a:gd name="T24" fmla="*/ 2026 w 1136"/>
                <a:gd name="T25" fmla="*/ 221 h 1245"/>
                <a:gd name="T26" fmla="*/ 2278 w 1136"/>
                <a:gd name="T27" fmla="*/ 267 h 1245"/>
                <a:gd name="T28" fmla="*/ 2420 w 1136"/>
                <a:gd name="T29" fmla="*/ 283 h 1245"/>
                <a:gd name="T30" fmla="*/ 2497 w 1136"/>
                <a:gd name="T31" fmla="*/ 169 h 1245"/>
                <a:gd name="T32" fmla="*/ 2708 w 1136"/>
                <a:gd name="T33" fmla="*/ 158 h 1245"/>
                <a:gd name="T34" fmla="*/ 2784 w 1136"/>
                <a:gd name="T35" fmla="*/ 203 h 1245"/>
                <a:gd name="T36" fmla="*/ 2849 w 1136"/>
                <a:gd name="T37" fmla="*/ 146 h 1245"/>
                <a:gd name="T38" fmla="*/ 2926 w 1136"/>
                <a:gd name="T39" fmla="*/ 79 h 1245"/>
                <a:gd name="T40" fmla="*/ 2784 w 1136"/>
                <a:gd name="T41" fmla="*/ 25 h 1245"/>
                <a:gd name="T42" fmla="*/ 2663 w 1136"/>
                <a:gd name="T43" fmla="*/ 27 h 1245"/>
                <a:gd name="T44" fmla="*/ 2583 w 1136"/>
                <a:gd name="T45" fmla="*/ 25 h 1245"/>
                <a:gd name="T46" fmla="*/ 2477 w 1136"/>
                <a:gd name="T47" fmla="*/ 55 h 1245"/>
                <a:gd name="T48" fmla="*/ 2431 w 1136"/>
                <a:gd name="T49" fmla="*/ 38 h 1245"/>
                <a:gd name="T50" fmla="*/ 2270 w 1136"/>
                <a:gd name="T51" fmla="*/ 123 h 1245"/>
                <a:gd name="T52" fmla="*/ 2108 w 1136"/>
                <a:gd name="T53" fmla="*/ 146 h 1245"/>
                <a:gd name="T54" fmla="*/ 1936 w 1136"/>
                <a:gd name="T55" fmla="*/ 169 h 1245"/>
                <a:gd name="T56" fmla="*/ 1729 w 1136"/>
                <a:gd name="T57" fmla="*/ 187 h 1245"/>
                <a:gd name="T58" fmla="*/ 1707 w 1136"/>
                <a:gd name="T59" fmla="*/ 260 h 1245"/>
                <a:gd name="T60" fmla="*/ 1688 w 1136"/>
                <a:gd name="T61" fmla="*/ 318 h 1245"/>
                <a:gd name="T62" fmla="*/ 1517 w 1136"/>
                <a:gd name="T63" fmla="*/ 335 h 1245"/>
                <a:gd name="T64" fmla="*/ 1461 w 1136"/>
                <a:gd name="T65" fmla="*/ 385 h 1245"/>
                <a:gd name="T66" fmla="*/ 1338 w 1136"/>
                <a:gd name="T67" fmla="*/ 460 h 1245"/>
                <a:gd name="T68" fmla="*/ 1207 w 1136"/>
                <a:gd name="T69" fmla="*/ 556 h 1245"/>
                <a:gd name="T70" fmla="*/ 1096 w 1136"/>
                <a:gd name="T71" fmla="*/ 647 h 1245"/>
                <a:gd name="T72" fmla="*/ 1031 w 1136"/>
                <a:gd name="T73" fmla="*/ 705 h 1245"/>
                <a:gd name="T74" fmla="*/ 824 w 1136"/>
                <a:gd name="T75" fmla="*/ 784 h 1245"/>
                <a:gd name="T76" fmla="*/ 949 w 1136"/>
                <a:gd name="T77" fmla="*/ 794 h 1245"/>
                <a:gd name="T78" fmla="*/ 764 w 1136"/>
                <a:gd name="T79" fmla="*/ 810 h 1245"/>
                <a:gd name="T80" fmla="*/ 592 w 1136"/>
                <a:gd name="T81" fmla="*/ 856 h 1245"/>
                <a:gd name="T82" fmla="*/ 445 w 1136"/>
                <a:gd name="T83" fmla="*/ 859 h 1245"/>
                <a:gd name="T84" fmla="*/ 328 w 1136"/>
                <a:gd name="T85" fmla="*/ 895 h 1245"/>
                <a:gd name="T86" fmla="*/ 251 w 1136"/>
                <a:gd name="T87" fmla="*/ 930 h 1245"/>
                <a:gd name="T88" fmla="*/ 98 w 1136"/>
                <a:gd name="T89" fmla="*/ 975 h 1245"/>
                <a:gd name="T90" fmla="*/ 56 w 1136"/>
                <a:gd name="T91" fmla="*/ 1128 h 1245"/>
                <a:gd name="T92" fmla="*/ 117 w 1136"/>
                <a:gd name="T93" fmla="*/ 1166 h 1245"/>
                <a:gd name="T94" fmla="*/ 56 w 1136"/>
                <a:gd name="T95" fmla="*/ 1233 h 1245"/>
                <a:gd name="T96" fmla="*/ 92 w 1136"/>
                <a:gd name="T97" fmla="*/ 1273 h 1245"/>
                <a:gd name="T98" fmla="*/ 0 w 1136"/>
                <a:gd name="T99" fmla="*/ 1308 h 1245"/>
                <a:gd name="T100" fmla="*/ 246 w 1136"/>
                <a:gd name="T101" fmla="*/ 1410 h 1245"/>
                <a:gd name="T102" fmla="*/ 606 w 1136"/>
                <a:gd name="T103" fmla="*/ 1294 h 1245"/>
                <a:gd name="T104" fmla="*/ 736 w 1136"/>
                <a:gd name="T105" fmla="*/ 1229 h 1245"/>
                <a:gd name="T106" fmla="*/ 764 w 1136"/>
                <a:gd name="T107" fmla="*/ 1327 h 124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136"/>
                <a:gd name="T163" fmla="*/ 0 h 1245"/>
                <a:gd name="T164" fmla="*/ 1136 w 1136"/>
                <a:gd name="T165" fmla="*/ 1245 h 124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136" h="1245">
                  <a:moveTo>
                    <a:pt x="304" y="1171"/>
                  </a:moveTo>
                  <a:lnTo>
                    <a:pt x="307" y="1169"/>
                  </a:lnTo>
                  <a:lnTo>
                    <a:pt x="318" y="1166"/>
                  </a:lnTo>
                  <a:lnTo>
                    <a:pt x="327" y="1153"/>
                  </a:lnTo>
                  <a:lnTo>
                    <a:pt x="332" y="1137"/>
                  </a:lnTo>
                  <a:lnTo>
                    <a:pt x="336" y="1128"/>
                  </a:lnTo>
                  <a:lnTo>
                    <a:pt x="332" y="1103"/>
                  </a:lnTo>
                  <a:lnTo>
                    <a:pt x="336" y="1087"/>
                  </a:lnTo>
                  <a:lnTo>
                    <a:pt x="348" y="1078"/>
                  </a:lnTo>
                  <a:lnTo>
                    <a:pt x="377" y="1066"/>
                  </a:lnTo>
                  <a:lnTo>
                    <a:pt x="382" y="1053"/>
                  </a:lnTo>
                  <a:lnTo>
                    <a:pt x="377" y="1012"/>
                  </a:lnTo>
                  <a:lnTo>
                    <a:pt x="375" y="1003"/>
                  </a:lnTo>
                  <a:lnTo>
                    <a:pt x="375" y="978"/>
                  </a:lnTo>
                  <a:lnTo>
                    <a:pt x="366" y="969"/>
                  </a:lnTo>
                  <a:lnTo>
                    <a:pt x="370" y="951"/>
                  </a:lnTo>
                  <a:lnTo>
                    <a:pt x="377" y="951"/>
                  </a:lnTo>
                  <a:lnTo>
                    <a:pt x="398" y="937"/>
                  </a:lnTo>
                  <a:lnTo>
                    <a:pt x="382" y="898"/>
                  </a:lnTo>
                  <a:lnTo>
                    <a:pt x="375" y="887"/>
                  </a:lnTo>
                  <a:lnTo>
                    <a:pt x="375" y="883"/>
                  </a:lnTo>
                  <a:lnTo>
                    <a:pt x="375" y="851"/>
                  </a:lnTo>
                  <a:lnTo>
                    <a:pt x="386" y="826"/>
                  </a:lnTo>
                  <a:lnTo>
                    <a:pt x="391" y="799"/>
                  </a:lnTo>
                  <a:lnTo>
                    <a:pt x="393" y="771"/>
                  </a:lnTo>
                  <a:lnTo>
                    <a:pt x="391" y="746"/>
                  </a:lnTo>
                  <a:lnTo>
                    <a:pt x="398" y="728"/>
                  </a:lnTo>
                  <a:lnTo>
                    <a:pt x="402" y="717"/>
                  </a:lnTo>
                  <a:lnTo>
                    <a:pt x="427" y="701"/>
                  </a:lnTo>
                  <a:lnTo>
                    <a:pt x="452" y="692"/>
                  </a:lnTo>
                  <a:lnTo>
                    <a:pt x="475" y="701"/>
                  </a:lnTo>
                  <a:lnTo>
                    <a:pt x="482" y="705"/>
                  </a:lnTo>
                  <a:lnTo>
                    <a:pt x="493" y="687"/>
                  </a:lnTo>
                  <a:lnTo>
                    <a:pt x="493" y="667"/>
                  </a:lnTo>
                  <a:lnTo>
                    <a:pt x="482" y="631"/>
                  </a:lnTo>
                  <a:lnTo>
                    <a:pt x="477" y="615"/>
                  </a:lnTo>
                  <a:lnTo>
                    <a:pt x="482" y="606"/>
                  </a:lnTo>
                  <a:lnTo>
                    <a:pt x="489" y="606"/>
                  </a:lnTo>
                  <a:lnTo>
                    <a:pt x="498" y="592"/>
                  </a:lnTo>
                  <a:lnTo>
                    <a:pt x="502" y="569"/>
                  </a:lnTo>
                  <a:lnTo>
                    <a:pt x="507" y="535"/>
                  </a:lnTo>
                  <a:lnTo>
                    <a:pt x="511" y="501"/>
                  </a:lnTo>
                  <a:lnTo>
                    <a:pt x="523" y="490"/>
                  </a:lnTo>
                  <a:lnTo>
                    <a:pt x="548" y="474"/>
                  </a:lnTo>
                  <a:lnTo>
                    <a:pt x="564" y="465"/>
                  </a:lnTo>
                  <a:lnTo>
                    <a:pt x="568" y="440"/>
                  </a:lnTo>
                  <a:lnTo>
                    <a:pt x="577" y="422"/>
                  </a:lnTo>
                  <a:lnTo>
                    <a:pt x="598" y="406"/>
                  </a:lnTo>
                  <a:lnTo>
                    <a:pt x="602" y="394"/>
                  </a:lnTo>
                  <a:lnTo>
                    <a:pt x="598" y="381"/>
                  </a:lnTo>
                  <a:lnTo>
                    <a:pt x="598" y="365"/>
                  </a:lnTo>
                  <a:lnTo>
                    <a:pt x="616" y="351"/>
                  </a:lnTo>
                  <a:lnTo>
                    <a:pt x="636" y="315"/>
                  </a:lnTo>
                  <a:lnTo>
                    <a:pt x="652" y="320"/>
                  </a:lnTo>
                  <a:lnTo>
                    <a:pt x="677" y="299"/>
                  </a:lnTo>
                  <a:lnTo>
                    <a:pt x="673" y="281"/>
                  </a:lnTo>
                  <a:lnTo>
                    <a:pt x="689" y="265"/>
                  </a:lnTo>
                  <a:lnTo>
                    <a:pt x="698" y="270"/>
                  </a:lnTo>
                  <a:lnTo>
                    <a:pt x="716" y="265"/>
                  </a:lnTo>
                  <a:lnTo>
                    <a:pt x="739" y="270"/>
                  </a:lnTo>
                  <a:lnTo>
                    <a:pt x="773" y="240"/>
                  </a:lnTo>
                  <a:lnTo>
                    <a:pt x="768" y="224"/>
                  </a:lnTo>
                  <a:lnTo>
                    <a:pt x="773" y="215"/>
                  </a:lnTo>
                  <a:lnTo>
                    <a:pt x="764" y="211"/>
                  </a:lnTo>
                  <a:lnTo>
                    <a:pt x="782" y="195"/>
                  </a:lnTo>
                  <a:lnTo>
                    <a:pt x="805" y="190"/>
                  </a:lnTo>
                  <a:lnTo>
                    <a:pt x="823" y="215"/>
                  </a:lnTo>
                  <a:lnTo>
                    <a:pt x="852" y="249"/>
                  </a:lnTo>
                  <a:lnTo>
                    <a:pt x="864" y="249"/>
                  </a:lnTo>
                  <a:lnTo>
                    <a:pt x="880" y="236"/>
                  </a:lnTo>
                  <a:lnTo>
                    <a:pt x="893" y="233"/>
                  </a:lnTo>
                  <a:lnTo>
                    <a:pt x="900" y="236"/>
                  </a:lnTo>
                  <a:lnTo>
                    <a:pt x="914" y="249"/>
                  </a:lnTo>
                  <a:lnTo>
                    <a:pt x="930" y="254"/>
                  </a:lnTo>
                  <a:lnTo>
                    <a:pt x="934" y="249"/>
                  </a:lnTo>
                  <a:lnTo>
                    <a:pt x="943" y="233"/>
                  </a:lnTo>
                  <a:lnTo>
                    <a:pt x="948" y="224"/>
                  </a:lnTo>
                  <a:lnTo>
                    <a:pt x="964" y="195"/>
                  </a:lnTo>
                  <a:lnTo>
                    <a:pt x="968" y="190"/>
                  </a:lnTo>
                  <a:lnTo>
                    <a:pt x="964" y="149"/>
                  </a:lnTo>
                  <a:lnTo>
                    <a:pt x="984" y="129"/>
                  </a:lnTo>
                  <a:lnTo>
                    <a:pt x="993" y="133"/>
                  </a:lnTo>
                  <a:lnTo>
                    <a:pt x="1018" y="108"/>
                  </a:lnTo>
                  <a:lnTo>
                    <a:pt x="1039" y="133"/>
                  </a:lnTo>
                  <a:lnTo>
                    <a:pt x="1046" y="140"/>
                  </a:lnTo>
                  <a:lnTo>
                    <a:pt x="1059" y="136"/>
                  </a:lnTo>
                  <a:lnTo>
                    <a:pt x="1069" y="149"/>
                  </a:lnTo>
                  <a:lnTo>
                    <a:pt x="1069" y="158"/>
                  </a:lnTo>
                  <a:lnTo>
                    <a:pt x="1075" y="165"/>
                  </a:lnTo>
                  <a:lnTo>
                    <a:pt x="1075" y="179"/>
                  </a:lnTo>
                  <a:lnTo>
                    <a:pt x="1089" y="163"/>
                  </a:lnTo>
                  <a:lnTo>
                    <a:pt x="1109" y="145"/>
                  </a:lnTo>
                  <a:lnTo>
                    <a:pt x="1121" y="120"/>
                  </a:lnTo>
                  <a:lnTo>
                    <a:pt x="1114" y="115"/>
                  </a:lnTo>
                  <a:lnTo>
                    <a:pt x="1100" y="129"/>
                  </a:lnTo>
                  <a:lnTo>
                    <a:pt x="1098" y="108"/>
                  </a:lnTo>
                  <a:lnTo>
                    <a:pt x="1089" y="104"/>
                  </a:lnTo>
                  <a:lnTo>
                    <a:pt x="1084" y="93"/>
                  </a:lnTo>
                  <a:lnTo>
                    <a:pt x="1119" y="65"/>
                  </a:lnTo>
                  <a:lnTo>
                    <a:pt x="1130" y="70"/>
                  </a:lnTo>
                  <a:lnTo>
                    <a:pt x="1135" y="54"/>
                  </a:lnTo>
                  <a:lnTo>
                    <a:pt x="1125" y="49"/>
                  </a:lnTo>
                  <a:lnTo>
                    <a:pt x="1105" y="40"/>
                  </a:lnTo>
                  <a:lnTo>
                    <a:pt x="1094" y="36"/>
                  </a:lnTo>
                  <a:lnTo>
                    <a:pt x="1075" y="22"/>
                  </a:lnTo>
                  <a:lnTo>
                    <a:pt x="1059" y="18"/>
                  </a:lnTo>
                  <a:lnTo>
                    <a:pt x="1041" y="34"/>
                  </a:lnTo>
                  <a:lnTo>
                    <a:pt x="1034" y="45"/>
                  </a:lnTo>
                  <a:lnTo>
                    <a:pt x="1018" y="34"/>
                  </a:lnTo>
                  <a:lnTo>
                    <a:pt x="1028" y="24"/>
                  </a:lnTo>
                  <a:lnTo>
                    <a:pt x="1030" y="4"/>
                  </a:lnTo>
                  <a:lnTo>
                    <a:pt x="1028" y="0"/>
                  </a:lnTo>
                  <a:lnTo>
                    <a:pt x="1005" y="0"/>
                  </a:lnTo>
                  <a:lnTo>
                    <a:pt x="1000" y="9"/>
                  </a:lnTo>
                  <a:lnTo>
                    <a:pt x="998" y="22"/>
                  </a:lnTo>
                  <a:lnTo>
                    <a:pt x="1000" y="34"/>
                  </a:lnTo>
                  <a:lnTo>
                    <a:pt x="984" y="49"/>
                  </a:lnTo>
                  <a:lnTo>
                    <a:pt x="971" y="24"/>
                  </a:lnTo>
                  <a:lnTo>
                    <a:pt x="959" y="29"/>
                  </a:lnTo>
                  <a:lnTo>
                    <a:pt x="957" y="49"/>
                  </a:lnTo>
                  <a:lnTo>
                    <a:pt x="948" y="79"/>
                  </a:lnTo>
                  <a:lnTo>
                    <a:pt x="928" y="99"/>
                  </a:lnTo>
                  <a:lnTo>
                    <a:pt x="914" y="74"/>
                  </a:lnTo>
                  <a:lnTo>
                    <a:pt x="934" y="59"/>
                  </a:lnTo>
                  <a:lnTo>
                    <a:pt x="939" y="34"/>
                  </a:lnTo>
                  <a:lnTo>
                    <a:pt x="928" y="34"/>
                  </a:lnTo>
                  <a:lnTo>
                    <a:pt x="905" y="34"/>
                  </a:lnTo>
                  <a:lnTo>
                    <a:pt x="889" y="59"/>
                  </a:lnTo>
                  <a:lnTo>
                    <a:pt x="868" y="93"/>
                  </a:lnTo>
                  <a:lnTo>
                    <a:pt x="877" y="108"/>
                  </a:lnTo>
                  <a:lnTo>
                    <a:pt x="864" y="115"/>
                  </a:lnTo>
                  <a:lnTo>
                    <a:pt x="848" y="104"/>
                  </a:lnTo>
                  <a:lnTo>
                    <a:pt x="830" y="111"/>
                  </a:lnTo>
                  <a:lnTo>
                    <a:pt x="834" y="129"/>
                  </a:lnTo>
                  <a:lnTo>
                    <a:pt x="814" y="129"/>
                  </a:lnTo>
                  <a:lnTo>
                    <a:pt x="800" y="133"/>
                  </a:lnTo>
                  <a:lnTo>
                    <a:pt x="786" y="154"/>
                  </a:lnTo>
                  <a:lnTo>
                    <a:pt x="764" y="149"/>
                  </a:lnTo>
                  <a:lnTo>
                    <a:pt x="764" y="163"/>
                  </a:lnTo>
                  <a:lnTo>
                    <a:pt x="748" y="149"/>
                  </a:lnTo>
                  <a:lnTo>
                    <a:pt x="727" y="158"/>
                  </a:lnTo>
                  <a:lnTo>
                    <a:pt x="723" y="174"/>
                  </a:lnTo>
                  <a:lnTo>
                    <a:pt x="707" y="179"/>
                  </a:lnTo>
                  <a:lnTo>
                    <a:pt x="693" y="163"/>
                  </a:lnTo>
                  <a:lnTo>
                    <a:pt x="668" y="165"/>
                  </a:lnTo>
                  <a:lnTo>
                    <a:pt x="643" y="174"/>
                  </a:lnTo>
                  <a:lnTo>
                    <a:pt x="643" y="199"/>
                  </a:lnTo>
                  <a:lnTo>
                    <a:pt x="659" y="204"/>
                  </a:lnTo>
                  <a:lnTo>
                    <a:pt x="659" y="211"/>
                  </a:lnTo>
                  <a:lnTo>
                    <a:pt x="659" y="229"/>
                  </a:lnTo>
                  <a:lnTo>
                    <a:pt x="648" y="224"/>
                  </a:lnTo>
                  <a:lnTo>
                    <a:pt x="632" y="233"/>
                  </a:lnTo>
                  <a:lnTo>
                    <a:pt x="636" y="249"/>
                  </a:lnTo>
                  <a:lnTo>
                    <a:pt x="652" y="263"/>
                  </a:lnTo>
                  <a:lnTo>
                    <a:pt x="652" y="281"/>
                  </a:lnTo>
                  <a:lnTo>
                    <a:pt x="636" y="274"/>
                  </a:lnTo>
                  <a:lnTo>
                    <a:pt x="623" y="276"/>
                  </a:lnTo>
                  <a:lnTo>
                    <a:pt x="623" y="295"/>
                  </a:lnTo>
                  <a:lnTo>
                    <a:pt x="602" y="295"/>
                  </a:lnTo>
                  <a:lnTo>
                    <a:pt x="586" y="295"/>
                  </a:lnTo>
                  <a:lnTo>
                    <a:pt x="582" y="306"/>
                  </a:lnTo>
                  <a:lnTo>
                    <a:pt x="577" y="315"/>
                  </a:lnTo>
                  <a:lnTo>
                    <a:pt x="564" y="320"/>
                  </a:lnTo>
                  <a:lnTo>
                    <a:pt x="559" y="329"/>
                  </a:lnTo>
                  <a:lnTo>
                    <a:pt x="564" y="340"/>
                  </a:lnTo>
                  <a:lnTo>
                    <a:pt x="541" y="347"/>
                  </a:lnTo>
                  <a:lnTo>
                    <a:pt x="557" y="365"/>
                  </a:lnTo>
                  <a:lnTo>
                    <a:pt x="559" y="374"/>
                  </a:lnTo>
                  <a:lnTo>
                    <a:pt x="545" y="385"/>
                  </a:lnTo>
                  <a:lnTo>
                    <a:pt x="516" y="406"/>
                  </a:lnTo>
                  <a:lnTo>
                    <a:pt x="493" y="422"/>
                  </a:lnTo>
                  <a:lnTo>
                    <a:pt x="482" y="447"/>
                  </a:lnTo>
                  <a:lnTo>
                    <a:pt x="461" y="465"/>
                  </a:lnTo>
                  <a:lnTo>
                    <a:pt x="461" y="476"/>
                  </a:lnTo>
                  <a:lnTo>
                    <a:pt x="466" y="490"/>
                  </a:lnTo>
                  <a:lnTo>
                    <a:pt x="448" y="501"/>
                  </a:lnTo>
                  <a:lnTo>
                    <a:pt x="452" y="517"/>
                  </a:lnTo>
                  <a:lnTo>
                    <a:pt x="436" y="547"/>
                  </a:lnTo>
                  <a:lnTo>
                    <a:pt x="423" y="551"/>
                  </a:lnTo>
                  <a:lnTo>
                    <a:pt x="423" y="572"/>
                  </a:lnTo>
                  <a:lnTo>
                    <a:pt x="432" y="585"/>
                  </a:lnTo>
                  <a:lnTo>
                    <a:pt x="418" y="597"/>
                  </a:lnTo>
                  <a:lnTo>
                    <a:pt x="411" y="587"/>
                  </a:lnTo>
                  <a:lnTo>
                    <a:pt x="393" y="597"/>
                  </a:lnTo>
                  <a:lnTo>
                    <a:pt x="398" y="622"/>
                  </a:lnTo>
                  <a:lnTo>
                    <a:pt x="382" y="631"/>
                  </a:lnTo>
                  <a:lnTo>
                    <a:pt x="357" y="635"/>
                  </a:lnTo>
                  <a:lnTo>
                    <a:pt x="341" y="656"/>
                  </a:lnTo>
                  <a:lnTo>
                    <a:pt x="336" y="676"/>
                  </a:lnTo>
                  <a:lnTo>
                    <a:pt x="318" y="692"/>
                  </a:lnTo>
                  <a:lnTo>
                    <a:pt x="318" y="705"/>
                  </a:lnTo>
                  <a:lnTo>
                    <a:pt x="341" y="687"/>
                  </a:lnTo>
                  <a:lnTo>
                    <a:pt x="366" y="671"/>
                  </a:lnTo>
                  <a:lnTo>
                    <a:pt x="375" y="676"/>
                  </a:lnTo>
                  <a:lnTo>
                    <a:pt x="366" y="701"/>
                  </a:lnTo>
                  <a:lnTo>
                    <a:pt x="345" y="715"/>
                  </a:lnTo>
                  <a:lnTo>
                    <a:pt x="322" y="710"/>
                  </a:lnTo>
                  <a:lnTo>
                    <a:pt x="327" y="726"/>
                  </a:lnTo>
                  <a:lnTo>
                    <a:pt x="300" y="737"/>
                  </a:lnTo>
                  <a:lnTo>
                    <a:pt x="295" y="715"/>
                  </a:lnTo>
                  <a:lnTo>
                    <a:pt x="282" y="705"/>
                  </a:lnTo>
                  <a:lnTo>
                    <a:pt x="266" y="728"/>
                  </a:lnTo>
                  <a:lnTo>
                    <a:pt x="247" y="728"/>
                  </a:lnTo>
                  <a:lnTo>
                    <a:pt x="232" y="733"/>
                  </a:lnTo>
                  <a:lnTo>
                    <a:pt x="229" y="755"/>
                  </a:lnTo>
                  <a:lnTo>
                    <a:pt x="220" y="758"/>
                  </a:lnTo>
                  <a:lnTo>
                    <a:pt x="220" y="769"/>
                  </a:lnTo>
                  <a:lnTo>
                    <a:pt x="209" y="765"/>
                  </a:lnTo>
                  <a:lnTo>
                    <a:pt x="195" y="755"/>
                  </a:lnTo>
                  <a:lnTo>
                    <a:pt x="172" y="758"/>
                  </a:lnTo>
                  <a:lnTo>
                    <a:pt x="172" y="771"/>
                  </a:lnTo>
                  <a:lnTo>
                    <a:pt x="175" y="783"/>
                  </a:lnTo>
                  <a:lnTo>
                    <a:pt x="166" y="785"/>
                  </a:lnTo>
                  <a:lnTo>
                    <a:pt x="145" y="776"/>
                  </a:lnTo>
                  <a:lnTo>
                    <a:pt x="127" y="789"/>
                  </a:lnTo>
                  <a:lnTo>
                    <a:pt x="131" y="801"/>
                  </a:lnTo>
                  <a:lnTo>
                    <a:pt x="129" y="810"/>
                  </a:lnTo>
                  <a:lnTo>
                    <a:pt x="109" y="801"/>
                  </a:lnTo>
                  <a:lnTo>
                    <a:pt x="104" y="812"/>
                  </a:lnTo>
                  <a:lnTo>
                    <a:pt x="97" y="821"/>
                  </a:lnTo>
                  <a:lnTo>
                    <a:pt x="75" y="817"/>
                  </a:lnTo>
                  <a:lnTo>
                    <a:pt x="63" y="819"/>
                  </a:lnTo>
                  <a:lnTo>
                    <a:pt x="61" y="835"/>
                  </a:lnTo>
                  <a:lnTo>
                    <a:pt x="52" y="839"/>
                  </a:lnTo>
                  <a:lnTo>
                    <a:pt x="38" y="860"/>
                  </a:lnTo>
                  <a:lnTo>
                    <a:pt x="40" y="883"/>
                  </a:lnTo>
                  <a:lnTo>
                    <a:pt x="36" y="917"/>
                  </a:lnTo>
                  <a:lnTo>
                    <a:pt x="31" y="951"/>
                  </a:lnTo>
                  <a:lnTo>
                    <a:pt x="27" y="980"/>
                  </a:lnTo>
                  <a:lnTo>
                    <a:pt x="22" y="996"/>
                  </a:lnTo>
                  <a:lnTo>
                    <a:pt x="34" y="1012"/>
                  </a:lnTo>
                  <a:lnTo>
                    <a:pt x="52" y="998"/>
                  </a:lnTo>
                  <a:lnTo>
                    <a:pt x="63" y="1005"/>
                  </a:lnTo>
                  <a:lnTo>
                    <a:pt x="63" y="1019"/>
                  </a:lnTo>
                  <a:lnTo>
                    <a:pt x="45" y="1028"/>
                  </a:lnTo>
                  <a:lnTo>
                    <a:pt x="43" y="1048"/>
                  </a:lnTo>
                  <a:lnTo>
                    <a:pt x="38" y="1060"/>
                  </a:lnTo>
                  <a:lnTo>
                    <a:pt x="20" y="1057"/>
                  </a:lnTo>
                  <a:lnTo>
                    <a:pt x="13" y="1082"/>
                  </a:lnTo>
                  <a:lnTo>
                    <a:pt x="22" y="1089"/>
                  </a:lnTo>
                  <a:lnTo>
                    <a:pt x="38" y="1085"/>
                  </a:lnTo>
                  <a:lnTo>
                    <a:pt x="47" y="1096"/>
                  </a:lnTo>
                  <a:lnTo>
                    <a:pt x="50" y="1100"/>
                  </a:lnTo>
                  <a:lnTo>
                    <a:pt x="36" y="1110"/>
                  </a:lnTo>
                  <a:lnTo>
                    <a:pt x="36" y="1123"/>
                  </a:lnTo>
                  <a:lnTo>
                    <a:pt x="20" y="1128"/>
                  </a:lnTo>
                  <a:lnTo>
                    <a:pt x="9" y="1119"/>
                  </a:lnTo>
                  <a:lnTo>
                    <a:pt x="11" y="1139"/>
                  </a:lnTo>
                  <a:lnTo>
                    <a:pt x="9" y="1155"/>
                  </a:lnTo>
                  <a:lnTo>
                    <a:pt x="0" y="1155"/>
                  </a:lnTo>
                  <a:lnTo>
                    <a:pt x="25" y="1180"/>
                  </a:lnTo>
                  <a:lnTo>
                    <a:pt x="36" y="1194"/>
                  </a:lnTo>
                  <a:lnTo>
                    <a:pt x="43" y="1214"/>
                  </a:lnTo>
                  <a:lnTo>
                    <a:pt x="68" y="1230"/>
                  </a:lnTo>
                  <a:lnTo>
                    <a:pt x="95" y="1244"/>
                  </a:lnTo>
                  <a:lnTo>
                    <a:pt x="120" y="1244"/>
                  </a:lnTo>
                  <a:lnTo>
                    <a:pt x="156" y="1219"/>
                  </a:lnTo>
                  <a:lnTo>
                    <a:pt x="195" y="1191"/>
                  </a:lnTo>
                  <a:lnTo>
                    <a:pt x="229" y="1146"/>
                  </a:lnTo>
                  <a:lnTo>
                    <a:pt x="234" y="1141"/>
                  </a:lnTo>
                  <a:lnTo>
                    <a:pt x="243" y="1157"/>
                  </a:lnTo>
                  <a:lnTo>
                    <a:pt x="259" y="1146"/>
                  </a:lnTo>
                  <a:lnTo>
                    <a:pt x="266" y="1130"/>
                  </a:lnTo>
                  <a:lnTo>
                    <a:pt x="268" y="1110"/>
                  </a:lnTo>
                  <a:lnTo>
                    <a:pt x="284" y="1085"/>
                  </a:lnTo>
                  <a:lnTo>
                    <a:pt x="277" y="1112"/>
                  </a:lnTo>
                  <a:lnTo>
                    <a:pt x="286" y="1116"/>
                  </a:lnTo>
                  <a:lnTo>
                    <a:pt x="282" y="1130"/>
                  </a:lnTo>
                  <a:lnTo>
                    <a:pt x="286" y="1153"/>
                  </a:lnTo>
                  <a:lnTo>
                    <a:pt x="295" y="1171"/>
                  </a:lnTo>
                  <a:lnTo>
                    <a:pt x="304" y="1166"/>
                  </a:lnTo>
                  <a:lnTo>
                    <a:pt x="304" y="1171"/>
                  </a:lnTo>
                </a:path>
              </a:pathLst>
            </a:custGeom>
            <a:solidFill>
              <a:srgbClr val="DDDDDD">
                <a:alpha val="0"/>
              </a:srgbClr>
            </a:solidFill>
            <a:ln w="9525" cap="rnd">
              <a:solidFill>
                <a:srgbClr val="091D5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419" name="Freeform 68"/>
            <p:cNvSpPr>
              <a:spLocks/>
            </p:cNvSpPr>
            <p:nvPr/>
          </p:nvSpPr>
          <p:spPr bwMode="auto">
            <a:xfrm>
              <a:off x="2755" y="409"/>
              <a:ext cx="1560" cy="1298"/>
            </a:xfrm>
            <a:custGeom>
              <a:avLst/>
              <a:gdLst>
                <a:gd name="T0" fmla="*/ 860 w 1136"/>
                <a:gd name="T1" fmla="*/ 1288 h 1245"/>
                <a:gd name="T2" fmla="*/ 976 w 1136"/>
                <a:gd name="T3" fmla="*/ 1207 h 1245"/>
                <a:gd name="T4" fmla="*/ 949 w 1136"/>
                <a:gd name="T5" fmla="*/ 1098 h 1245"/>
                <a:gd name="T6" fmla="*/ 971 w 1136"/>
                <a:gd name="T7" fmla="*/ 1005 h 1245"/>
                <a:gd name="T8" fmla="*/ 1019 w 1136"/>
                <a:gd name="T9" fmla="*/ 874 h 1245"/>
                <a:gd name="T10" fmla="*/ 1171 w 1136"/>
                <a:gd name="T11" fmla="*/ 784 h 1245"/>
                <a:gd name="T12" fmla="*/ 1248 w 1136"/>
                <a:gd name="T13" fmla="*/ 715 h 1245"/>
                <a:gd name="T14" fmla="*/ 1299 w 1136"/>
                <a:gd name="T15" fmla="*/ 644 h 1245"/>
                <a:gd name="T16" fmla="*/ 1461 w 1136"/>
                <a:gd name="T17" fmla="*/ 528 h 1245"/>
                <a:gd name="T18" fmla="*/ 1548 w 1136"/>
                <a:gd name="T19" fmla="*/ 432 h 1245"/>
                <a:gd name="T20" fmla="*/ 1754 w 1136"/>
                <a:gd name="T21" fmla="*/ 339 h 1245"/>
                <a:gd name="T22" fmla="*/ 1914 w 1136"/>
                <a:gd name="T23" fmla="*/ 305 h 1245"/>
                <a:gd name="T24" fmla="*/ 2026 w 1136"/>
                <a:gd name="T25" fmla="*/ 221 h 1245"/>
                <a:gd name="T26" fmla="*/ 2278 w 1136"/>
                <a:gd name="T27" fmla="*/ 267 h 1245"/>
                <a:gd name="T28" fmla="*/ 2420 w 1136"/>
                <a:gd name="T29" fmla="*/ 283 h 1245"/>
                <a:gd name="T30" fmla="*/ 2497 w 1136"/>
                <a:gd name="T31" fmla="*/ 169 h 1245"/>
                <a:gd name="T32" fmla="*/ 2708 w 1136"/>
                <a:gd name="T33" fmla="*/ 158 h 1245"/>
                <a:gd name="T34" fmla="*/ 2784 w 1136"/>
                <a:gd name="T35" fmla="*/ 203 h 1245"/>
                <a:gd name="T36" fmla="*/ 2849 w 1136"/>
                <a:gd name="T37" fmla="*/ 146 h 1245"/>
                <a:gd name="T38" fmla="*/ 2926 w 1136"/>
                <a:gd name="T39" fmla="*/ 79 h 1245"/>
                <a:gd name="T40" fmla="*/ 2784 w 1136"/>
                <a:gd name="T41" fmla="*/ 25 h 1245"/>
                <a:gd name="T42" fmla="*/ 2663 w 1136"/>
                <a:gd name="T43" fmla="*/ 27 h 1245"/>
                <a:gd name="T44" fmla="*/ 2583 w 1136"/>
                <a:gd name="T45" fmla="*/ 25 h 1245"/>
                <a:gd name="T46" fmla="*/ 2477 w 1136"/>
                <a:gd name="T47" fmla="*/ 55 h 1245"/>
                <a:gd name="T48" fmla="*/ 2431 w 1136"/>
                <a:gd name="T49" fmla="*/ 38 h 1245"/>
                <a:gd name="T50" fmla="*/ 2270 w 1136"/>
                <a:gd name="T51" fmla="*/ 123 h 1245"/>
                <a:gd name="T52" fmla="*/ 2108 w 1136"/>
                <a:gd name="T53" fmla="*/ 146 h 1245"/>
                <a:gd name="T54" fmla="*/ 1936 w 1136"/>
                <a:gd name="T55" fmla="*/ 169 h 1245"/>
                <a:gd name="T56" fmla="*/ 1729 w 1136"/>
                <a:gd name="T57" fmla="*/ 187 h 1245"/>
                <a:gd name="T58" fmla="*/ 1707 w 1136"/>
                <a:gd name="T59" fmla="*/ 260 h 1245"/>
                <a:gd name="T60" fmla="*/ 1688 w 1136"/>
                <a:gd name="T61" fmla="*/ 318 h 1245"/>
                <a:gd name="T62" fmla="*/ 1517 w 1136"/>
                <a:gd name="T63" fmla="*/ 335 h 1245"/>
                <a:gd name="T64" fmla="*/ 1461 w 1136"/>
                <a:gd name="T65" fmla="*/ 385 h 1245"/>
                <a:gd name="T66" fmla="*/ 1338 w 1136"/>
                <a:gd name="T67" fmla="*/ 460 h 1245"/>
                <a:gd name="T68" fmla="*/ 1207 w 1136"/>
                <a:gd name="T69" fmla="*/ 556 h 1245"/>
                <a:gd name="T70" fmla="*/ 1096 w 1136"/>
                <a:gd name="T71" fmla="*/ 647 h 1245"/>
                <a:gd name="T72" fmla="*/ 1031 w 1136"/>
                <a:gd name="T73" fmla="*/ 705 h 1245"/>
                <a:gd name="T74" fmla="*/ 824 w 1136"/>
                <a:gd name="T75" fmla="*/ 784 h 1245"/>
                <a:gd name="T76" fmla="*/ 949 w 1136"/>
                <a:gd name="T77" fmla="*/ 794 h 1245"/>
                <a:gd name="T78" fmla="*/ 764 w 1136"/>
                <a:gd name="T79" fmla="*/ 810 h 1245"/>
                <a:gd name="T80" fmla="*/ 592 w 1136"/>
                <a:gd name="T81" fmla="*/ 856 h 1245"/>
                <a:gd name="T82" fmla="*/ 445 w 1136"/>
                <a:gd name="T83" fmla="*/ 859 h 1245"/>
                <a:gd name="T84" fmla="*/ 328 w 1136"/>
                <a:gd name="T85" fmla="*/ 895 h 1245"/>
                <a:gd name="T86" fmla="*/ 251 w 1136"/>
                <a:gd name="T87" fmla="*/ 930 h 1245"/>
                <a:gd name="T88" fmla="*/ 98 w 1136"/>
                <a:gd name="T89" fmla="*/ 975 h 1245"/>
                <a:gd name="T90" fmla="*/ 56 w 1136"/>
                <a:gd name="T91" fmla="*/ 1128 h 1245"/>
                <a:gd name="T92" fmla="*/ 117 w 1136"/>
                <a:gd name="T93" fmla="*/ 1166 h 1245"/>
                <a:gd name="T94" fmla="*/ 56 w 1136"/>
                <a:gd name="T95" fmla="*/ 1233 h 1245"/>
                <a:gd name="T96" fmla="*/ 92 w 1136"/>
                <a:gd name="T97" fmla="*/ 1273 h 1245"/>
                <a:gd name="T98" fmla="*/ 0 w 1136"/>
                <a:gd name="T99" fmla="*/ 1308 h 1245"/>
                <a:gd name="T100" fmla="*/ 246 w 1136"/>
                <a:gd name="T101" fmla="*/ 1410 h 1245"/>
                <a:gd name="T102" fmla="*/ 606 w 1136"/>
                <a:gd name="T103" fmla="*/ 1294 h 1245"/>
                <a:gd name="T104" fmla="*/ 736 w 1136"/>
                <a:gd name="T105" fmla="*/ 1229 h 1245"/>
                <a:gd name="T106" fmla="*/ 764 w 1136"/>
                <a:gd name="T107" fmla="*/ 1327 h 124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136"/>
                <a:gd name="T163" fmla="*/ 0 h 1245"/>
                <a:gd name="T164" fmla="*/ 1136 w 1136"/>
                <a:gd name="T165" fmla="*/ 1245 h 124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136" h="1245">
                  <a:moveTo>
                    <a:pt x="304" y="1171"/>
                  </a:moveTo>
                  <a:lnTo>
                    <a:pt x="307" y="1169"/>
                  </a:lnTo>
                  <a:lnTo>
                    <a:pt x="318" y="1166"/>
                  </a:lnTo>
                  <a:lnTo>
                    <a:pt x="327" y="1153"/>
                  </a:lnTo>
                  <a:lnTo>
                    <a:pt x="332" y="1137"/>
                  </a:lnTo>
                  <a:lnTo>
                    <a:pt x="336" y="1128"/>
                  </a:lnTo>
                  <a:lnTo>
                    <a:pt x="332" y="1103"/>
                  </a:lnTo>
                  <a:lnTo>
                    <a:pt x="336" y="1087"/>
                  </a:lnTo>
                  <a:lnTo>
                    <a:pt x="348" y="1078"/>
                  </a:lnTo>
                  <a:lnTo>
                    <a:pt x="377" y="1066"/>
                  </a:lnTo>
                  <a:lnTo>
                    <a:pt x="382" y="1053"/>
                  </a:lnTo>
                  <a:lnTo>
                    <a:pt x="377" y="1012"/>
                  </a:lnTo>
                  <a:lnTo>
                    <a:pt x="375" y="1003"/>
                  </a:lnTo>
                  <a:lnTo>
                    <a:pt x="375" y="978"/>
                  </a:lnTo>
                  <a:lnTo>
                    <a:pt x="366" y="969"/>
                  </a:lnTo>
                  <a:lnTo>
                    <a:pt x="370" y="951"/>
                  </a:lnTo>
                  <a:lnTo>
                    <a:pt x="377" y="951"/>
                  </a:lnTo>
                  <a:lnTo>
                    <a:pt x="398" y="937"/>
                  </a:lnTo>
                  <a:lnTo>
                    <a:pt x="382" y="898"/>
                  </a:lnTo>
                  <a:lnTo>
                    <a:pt x="375" y="887"/>
                  </a:lnTo>
                  <a:lnTo>
                    <a:pt x="375" y="883"/>
                  </a:lnTo>
                  <a:lnTo>
                    <a:pt x="375" y="851"/>
                  </a:lnTo>
                  <a:lnTo>
                    <a:pt x="386" y="826"/>
                  </a:lnTo>
                  <a:lnTo>
                    <a:pt x="391" y="799"/>
                  </a:lnTo>
                  <a:lnTo>
                    <a:pt x="393" y="771"/>
                  </a:lnTo>
                  <a:lnTo>
                    <a:pt x="391" y="746"/>
                  </a:lnTo>
                  <a:lnTo>
                    <a:pt x="398" y="728"/>
                  </a:lnTo>
                  <a:lnTo>
                    <a:pt x="402" y="717"/>
                  </a:lnTo>
                  <a:lnTo>
                    <a:pt x="427" y="701"/>
                  </a:lnTo>
                  <a:lnTo>
                    <a:pt x="452" y="692"/>
                  </a:lnTo>
                  <a:lnTo>
                    <a:pt x="475" y="701"/>
                  </a:lnTo>
                  <a:lnTo>
                    <a:pt x="482" y="705"/>
                  </a:lnTo>
                  <a:lnTo>
                    <a:pt x="493" y="687"/>
                  </a:lnTo>
                  <a:lnTo>
                    <a:pt x="493" y="667"/>
                  </a:lnTo>
                  <a:lnTo>
                    <a:pt x="482" y="631"/>
                  </a:lnTo>
                  <a:lnTo>
                    <a:pt x="477" y="615"/>
                  </a:lnTo>
                  <a:lnTo>
                    <a:pt x="482" y="606"/>
                  </a:lnTo>
                  <a:lnTo>
                    <a:pt x="489" y="606"/>
                  </a:lnTo>
                  <a:lnTo>
                    <a:pt x="498" y="592"/>
                  </a:lnTo>
                  <a:lnTo>
                    <a:pt x="502" y="569"/>
                  </a:lnTo>
                  <a:lnTo>
                    <a:pt x="507" y="535"/>
                  </a:lnTo>
                  <a:lnTo>
                    <a:pt x="511" y="501"/>
                  </a:lnTo>
                  <a:lnTo>
                    <a:pt x="523" y="490"/>
                  </a:lnTo>
                  <a:lnTo>
                    <a:pt x="548" y="474"/>
                  </a:lnTo>
                  <a:lnTo>
                    <a:pt x="564" y="465"/>
                  </a:lnTo>
                  <a:lnTo>
                    <a:pt x="568" y="440"/>
                  </a:lnTo>
                  <a:lnTo>
                    <a:pt x="577" y="422"/>
                  </a:lnTo>
                  <a:lnTo>
                    <a:pt x="598" y="406"/>
                  </a:lnTo>
                  <a:lnTo>
                    <a:pt x="602" y="394"/>
                  </a:lnTo>
                  <a:lnTo>
                    <a:pt x="598" y="381"/>
                  </a:lnTo>
                  <a:lnTo>
                    <a:pt x="598" y="365"/>
                  </a:lnTo>
                  <a:lnTo>
                    <a:pt x="616" y="351"/>
                  </a:lnTo>
                  <a:lnTo>
                    <a:pt x="636" y="315"/>
                  </a:lnTo>
                  <a:lnTo>
                    <a:pt x="652" y="320"/>
                  </a:lnTo>
                  <a:lnTo>
                    <a:pt x="677" y="299"/>
                  </a:lnTo>
                  <a:lnTo>
                    <a:pt x="673" y="281"/>
                  </a:lnTo>
                  <a:lnTo>
                    <a:pt x="689" y="265"/>
                  </a:lnTo>
                  <a:lnTo>
                    <a:pt x="698" y="270"/>
                  </a:lnTo>
                  <a:lnTo>
                    <a:pt x="716" y="265"/>
                  </a:lnTo>
                  <a:lnTo>
                    <a:pt x="739" y="270"/>
                  </a:lnTo>
                  <a:lnTo>
                    <a:pt x="773" y="240"/>
                  </a:lnTo>
                  <a:lnTo>
                    <a:pt x="768" y="224"/>
                  </a:lnTo>
                  <a:lnTo>
                    <a:pt x="773" y="215"/>
                  </a:lnTo>
                  <a:lnTo>
                    <a:pt x="764" y="211"/>
                  </a:lnTo>
                  <a:lnTo>
                    <a:pt x="782" y="195"/>
                  </a:lnTo>
                  <a:lnTo>
                    <a:pt x="805" y="190"/>
                  </a:lnTo>
                  <a:lnTo>
                    <a:pt x="823" y="215"/>
                  </a:lnTo>
                  <a:lnTo>
                    <a:pt x="852" y="249"/>
                  </a:lnTo>
                  <a:lnTo>
                    <a:pt x="864" y="249"/>
                  </a:lnTo>
                  <a:lnTo>
                    <a:pt x="880" y="236"/>
                  </a:lnTo>
                  <a:lnTo>
                    <a:pt x="893" y="233"/>
                  </a:lnTo>
                  <a:lnTo>
                    <a:pt x="900" y="236"/>
                  </a:lnTo>
                  <a:lnTo>
                    <a:pt x="914" y="249"/>
                  </a:lnTo>
                  <a:lnTo>
                    <a:pt x="930" y="254"/>
                  </a:lnTo>
                  <a:lnTo>
                    <a:pt x="934" y="249"/>
                  </a:lnTo>
                  <a:lnTo>
                    <a:pt x="943" y="233"/>
                  </a:lnTo>
                  <a:lnTo>
                    <a:pt x="948" y="224"/>
                  </a:lnTo>
                  <a:lnTo>
                    <a:pt x="964" y="195"/>
                  </a:lnTo>
                  <a:lnTo>
                    <a:pt x="968" y="190"/>
                  </a:lnTo>
                  <a:lnTo>
                    <a:pt x="964" y="149"/>
                  </a:lnTo>
                  <a:lnTo>
                    <a:pt x="984" y="129"/>
                  </a:lnTo>
                  <a:lnTo>
                    <a:pt x="993" y="133"/>
                  </a:lnTo>
                  <a:lnTo>
                    <a:pt x="1018" y="108"/>
                  </a:lnTo>
                  <a:lnTo>
                    <a:pt x="1039" y="133"/>
                  </a:lnTo>
                  <a:lnTo>
                    <a:pt x="1046" y="140"/>
                  </a:lnTo>
                  <a:lnTo>
                    <a:pt x="1059" y="136"/>
                  </a:lnTo>
                  <a:lnTo>
                    <a:pt x="1069" y="149"/>
                  </a:lnTo>
                  <a:lnTo>
                    <a:pt x="1069" y="158"/>
                  </a:lnTo>
                  <a:lnTo>
                    <a:pt x="1075" y="165"/>
                  </a:lnTo>
                  <a:lnTo>
                    <a:pt x="1075" y="179"/>
                  </a:lnTo>
                  <a:lnTo>
                    <a:pt x="1089" y="163"/>
                  </a:lnTo>
                  <a:lnTo>
                    <a:pt x="1109" y="145"/>
                  </a:lnTo>
                  <a:lnTo>
                    <a:pt x="1121" y="120"/>
                  </a:lnTo>
                  <a:lnTo>
                    <a:pt x="1114" y="115"/>
                  </a:lnTo>
                  <a:lnTo>
                    <a:pt x="1100" y="129"/>
                  </a:lnTo>
                  <a:lnTo>
                    <a:pt x="1098" y="108"/>
                  </a:lnTo>
                  <a:lnTo>
                    <a:pt x="1089" y="104"/>
                  </a:lnTo>
                  <a:lnTo>
                    <a:pt x="1084" y="93"/>
                  </a:lnTo>
                  <a:lnTo>
                    <a:pt x="1119" y="65"/>
                  </a:lnTo>
                  <a:lnTo>
                    <a:pt x="1130" y="70"/>
                  </a:lnTo>
                  <a:lnTo>
                    <a:pt x="1135" y="54"/>
                  </a:lnTo>
                  <a:lnTo>
                    <a:pt x="1125" y="49"/>
                  </a:lnTo>
                  <a:lnTo>
                    <a:pt x="1105" y="40"/>
                  </a:lnTo>
                  <a:lnTo>
                    <a:pt x="1094" y="36"/>
                  </a:lnTo>
                  <a:lnTo>
                    <a:pt x="1075" y="22"/>
                  </a:lnTo>
                  <a:lnTo>
                    <a:pt x="1059" y="18"/>
                  </a:lnTo>
                  <a:lnTo>
                    <a:pt x="1041" y="34"/>
                  </a:lnTo>
                  <a:lnTo>
                    <a:pt x="1034" y="45"/>
                  </a:lnTo>
                  <a:lnTo>
                    <a:pt x="1018" y="34"/>
                  </a:lnTo>
                  <a:lnTo>
                    <a:pt x="1028" y="24"/>
                  </a:lnTo>
                  <a:lnTo>
                    <a:pt x="1030" y="4"/>
                  </a:lnTo>
                  <a:lnTo>
                    <a:pt x="1028" y="0"/>
                  </a:lnTo>
                  <a:lnTo>
                    <a:pt x="1005" y="0"/>
                  </a:lnTo>
                  <a:lnTo>
                    <a:pt x="1000" y="9"/>
                  </a:lnTo>
                  <a:lnTo>
                    <a:pt x="998" y="22"/>
                  </a:lnTo>
                  <a:lnTo>
                    <a:pt x="1000" y="34"/>
                  </a:lnTo>
                  <a:lnTo>
                    <a:pt x="984" y="49"/>
                  </a:lnTo>
                  <a:lnTo>
                    <a:pt x="971" y="24"/>
                  </a:lnTo>
                  <a:lnTo>
                    <a:pt x="959" y="29"/>
                  </a:lnTo>
                  <a:lnTo>
                    <a:pt x="957" y="49"/>
                  </a:lnTo>
                  <a:lnTo>
                    <a:pt x="948" y="79"/>
                  </a:lnTo>
                  <a:lnTo>
                    <a:pt x="928" y="99"/>
                  </a:lnTo>
                  <a:lnTo>
                    <a:pt x="914" y="74"/>
                  </a:lnTo>
                  <a:lnTo>
                    <a:pt x="934" y="59"/>
                  </a:lnTo>
                  <a:lnTo>
                    <a:pt x="939" y="34"/>
                  </a:lnTo>
                  <a:lnTo>
                    <a:pt x="928" y="34"/>
                  </a:lnTo>
                  <a:lnTo>
                    <a:pt x="905" y="34"/>
                  </a:lnTo>
                  <a:lnTo>
                    <a:pt x="889" y="59"/>
                  </a:lnTo>
                  <a:lnTo>
                    <a:pt x="868" y="93"/>
                  </a:lnTo>
                  <a:lnTo>
                    <a:pt x="877" y="108"/>
                  </a:lnTo>
                  <a:lnTo>
                    <a:pt x="864" y="115"/>
                  </a:lnTo>
                  <a:lnTo>
                    <a:pt x="848" y="104"/>
                  </a:lnTo>
                  <a:lnTo>
                    <a:pt x="830" y="111"/>
                  </a:lnTo>
                  <a:lnTo>
                    <a:pt x="834" y="129"/>
                  </a:lnTo>
                  <a:lnTo>
                    <a:pt x="814" y="129"/>
                  </a:lnTo>
                  <a:lnTo>
                    <a:pt x="800" y="133"/>
                  </a:lnTo>
                  <a:lnTo>
                    <a:pt x="786" y="154"/>
                  </a:lnTo>
                  <a:lnTo>
                    <a:pt x="764" y="149"/>
                  </a:lnTo>
                  <a:lnTo>
                    <a:pt x="764" y="163"/>
                  </a:lnTo>
                  <a:lnTo>
                    <a:pt x="748" y="149"/>
                  </a:lnTo>
                  <a:lnTo>
                    <a:pt x="727" y="158"/>
                  </a:lnTo>
                  <a:lnTo>
                    <a:pt x="723" y="174"/>
                  </a:lnTo>
                  <a:lnTo>
                    <a:pt x="707" y="179"/>
                  </a:lnTo>
                  <a:lnTo>
                    <a:pt x="693" y="163"/>
                  </a:lnTo>
                  <a:lnTo>
                    <a:pt x="668" y="165"/>
                  </a:lnTo>
                  <a:lnTo>
                    <a:pt x="643" y="174"/>
                  </a:lnTo>
                  <a:lnTo>
                    <a:pt x="643" y="199"/>
                  </a:lnTo>
                  <a:lnTo>
                    <a:pt x="659" y="204"/>
                  </a:lnTo>
                  <a:lnTo>
                    <a:pt x="659" y="211"/>
                  </a:lnTo>
                  <a:lnTo>
                    <a:pt x="659" y="229"/>
                  </a:lnTo>
                  <a:lnTo>
                    <a:pt x="648" y="224"/>
                  </a:lnTo>
                  <a:lnTo>
                    <a:pt x="632" y="233"/>
                  </a:lnTo>
                  <a:lnTo>
                    <a:pt x="636" y="249"/>
                  </a:lnTo>
                  <a:lnTo>
                    <a:pt x="652" y="263"/>
                  </a:lnTo>
                  <a:lnTo>
                    <a:pt x="652" y="281"/>
                  </a:lnTo>
                  <a:lnTo>
                    <a:pt x="636" y="274"/>
                  </a:lnTo>
                  <a:lnTo>
                    <a:pt x="623" y="276"/>
                  </a:lnTo>
                  <a:lnTo>
                    <a:pt x="623" y="295"/>
                  </a:lnTo>
                  <a:lnTo>
                    <a:pt x="602" y="295"/>
                  </a:lnTo>
                  <a:lnTo>
                    <a:pt x="586" y="295"/>
                  </a:lnTo>
                  <a:lnTo>
                    <a:pt x="582" y="306"/>
                  </a:lnTo>
                  <a:lnTo>
                    <a:pt x="577" y="315"/>
                  </a:lnTo>
                  <a:lnTo>
                    <a:pt x="564" y="320"/>
                  </a:lnTo>
                  <a:lnTo>
                    <a:pt x="559" y="329"/>
                  </a:lnTo>
                  <a:lnTo>
                    <a:pt x="564" y="340"/>
                  </a:lnTo>
                  <a:lnTo>
                    <a:pt x="541" y="347"/>
                  </a:lnTo>
                  <a:lnTo>
                    <a:pt x="557" y="365"/>
                  </a:lnTo>
                  <a:lnTo>
                    <a:pt x="559" y="374"/>
                  </a:lnTo>
                  <a:lnTo>
                    <a:pt x="545" y="385"/>
                  </a:lnTo>
                  <a:lnTo>
                    <a:pt x="516" y="406"/>
                  </a:lnTo>
                  <a:lnTo>
                    <a:pt x="493" y="422"/>
                  </a:lnTo>
                  <a:lnTo>
                    <a:pt x="482" y="447"/>
                  </a:lnTo>
                  <a:lnTo>
                    <a:pt x="461" y="465"/>
                  </a:lnTo>
                  <a:lnTo>
                    <a:pt x="461" y="476"/>
                  </a:lnTo>
                  <a:lnTo>
                    <a:pt x="466" y="490"/>
                  </a:lnTo>
                  <a:lnTo>
                    <a:pt x="448" y="501"/>
                  </a:lnTo>
                  <a:lnTo>
                    <a:pt x="452" y="517"/>
                  </a:lnTo>
                  <a:lnTo>
                    <a:pt x="436" y="547"/>
                  </a:lnTo>
                  <a:lnTo>
                    <a:pt x="423" y="551"/>
                  </a:lnTo>
                  <a:lnTo>
                    <a:pt x="423" y="572"/>
                  </a:lnTo>
                  <a:lnTo>
                    <a:pt x="432" y="585"/>
                  </a:lnTo>
                  <a:lnTo>
                    <a:pt x="418" y="597"/>
                  </a:lnTo>
                  <a:lnTo>
                    <a:pt x="411" y="587"/>
                  </a:lnTo>
                  <a:lnTo>
                    <a:pt x="393" y="597"/>
                  </a:lnTo>
                  <a:lnTo>
                    <a:pt x="398" y="622"/>
                  </a:lnTo>
                  <a:lnTo>
                    <a:pt x="382" y="631"/>
                  </a:lnTo>
                  <a:lnTo>
                    <a:pt x="357" y="635"/>
                  </a:lnTo>
                  <a:lnTo>
                    <a:pt x="341" y="656"/>
                  </a:lnTo>
                  <a:lnTo>
                    <a:pt x="336" y="676"/>
                  </a:lnTo>
                  <a:lnTo>
                    <a:pt x="318" y="692"/>
                  </a:lnTo>
                  <a:lnTo>
                    <a:pt x="318" y="705"/>
                  </a:lnTo>
                  <a:lnTo>
                    <a:pt x="341" y="687"/>
                  </a:lnTo>
                  <a:lnTo>
                    <a:pt x="366" y="671"/>
                  </a:lnTo>
                  <a:lnTo>
                    <a:pt x="375" y="676"/>
                  </a:lnTo>
                  <a:lnTo>
                    <a:pt x="366" y="701"/>
                  </a:lnTo>
                  <a:lnTo>
                    <a:pt x="345" y="715"/>
                  </a:lnTo>
                  <a:lnTo>
                    <a:pt x="322" y="710"/>
                  </a:lnTo>
                  <a:lnTo>
                    <a:pt x="327" y="726"/>
                  </a:lnTo>
                  <a:lnTo>
                    <a:pt x="300" y="737"/>
                  </a:lnTo>
                  <a:lnTo>
                    <a:pt x="295" y="715"/>
                  </a:lnTo>
                  <a:lnTo>
                    <a:pt x="282" y="705"/>
                  </a:lnTo>
                  <a:lnTo>
                    <a:pt x="266" y="728"/>
                  </a:lnTo>
                  <a:lnTo>
                    <a:pt x="247" y="728"/>
                  </a:lnTo>
                  <a:lnTo>
                    <a:pt x="232" y="733"/>
                  </a:lnTo>
                  <a:lnTo>
                    <a:pt x="229" y="755"/>
                  </a:lnTo>
                  <a:lnTo>
                    <a:pt x="220" y="758"/>
                  </a:lnTo>
                  <a:lnTo>
                    <a:pt x="220" y="769"/>
                  </a:lnTo>
                  <a:lnTo>
                    <a:pt x="209" y="765"/>
                  </a:lnTo>
                  <a:lnTo>
                    <a:pt x="195" y="755"/>
                  </a:lnTo>
                  <a:lnTo>
                    <a:pt x="172" y="758"/>
                  </a:lnTo>
                  <a:lnTo>
                    <a:pt x="172" y="771"/>
                  </a:lnTo>
                  <a:lnTo>
                    <a:pt x="175" y="783"/>
                  </a:lnTo>
                  <a:lnTo>
                    <a:pt x="166" y="785"/>
                  </a:lnTo>
                  <a:lnTo>
                    <a:pt x="145" y="776"/>
                  </a:lnTo>
                  <a:lnTo>
                    <a:pt x="127" y="789"/>
                  </a:lnTo>
                  <a:lnTo>
                    <a:pt x="131" y="801"/>
                  </a:lnTo>
                  <a:lnTo>
                    <a:pt x="129" y="810"/>
                  </a:lnTo>
                  <a:lnTo>
                    <a:pt x="109" y="801"/>
                  </a:lnTo>
                  <a:lnTo>
                    <a:pt x="104" y="812"/>
                  </a:lnTo>
                  <a:lnTo>
                    <a:pt x="97" y="821"/>
                  </a:lnTo>
                  <a:lnTo>
                    <a:pt x="75" y="817"/>
                  </a:lnTo>
                  <a:lnTo>
                    <a:pt x="63" y="819"/>
                  </a:lnTo>
                  <a:lnTo>
                    <a:pt x="61" y="835"/>
                  </a:lnTo>
                  <a:lnTo>
                    <a:pt x="52" y="839"/>
                  </a:lnTo>
                  <a:lnTo>
                    <a:pt x="38" y="860"/>
                  </a:lnTo>
                  <a:lnTo>
                    <a:pt x="40" y="883"/>
                  </a:lnTo>
                  <a:lnTo>
                    <a:pt x="36" y="917"/>
                  </a:lnTo>
                  <a:lnTo>
                    <a:pt x="31" y="951"/>
                  </a:lnTo>
                  <a:lnTo>
                    <a:pt x="27" y="980"/>
                  </a:lnTo>
                  <a:lnTo>
                    <a:pt x="22" y="996"/>
                  </a:lnTo>
                  <a:lnTo>
                    <a:pt x="34" y="1012"/>
                  </a:lnTo>
                  <a:lnTo>
                    <a:pt x="52" y="998"/>
                  </a:lnTo>
                  <a:lnTo>
                    <a:pt x="63" y="1005"/>
                  </a:lnTo>
                  <a:lnTo>
                    <a:pt x="63" y="1019"/>
                  </a:lnTo>
                  <a:lnTo>
                    <a:pt x="45" y="1028"/>
                  </a:lnTo>
                  <a:lnTo>
                    <a:pt x="43" y="1048"/>
                  </a:lnTo>
                  <a:lnTo>
                    <a:pt x="38" y="1060"/>
                  </a:lnTo>
                  <a:lnTo>
                    <a:pt x="20" y="1057"/>
                  </a:lnTo>
                  <a:lnTo>
                    <a:pt x="13" y="1082"/>
                  </a:lnTo>
                  <a:lnTo>
                    <a:pt x="22" y="1089"/>
                  </a:lnTo>
                  <a:lnTo>
                    <a:pt x="38" y="1085"/>
                  </a:lnTo>
                  <a:lnTo>
                    <a:pt x="47" y="1096"/>
                  </a:lnTo>
                  <a:lnTo>
                    <a:pt x="50" y="1100"/>
                  </a:lnTo>
                  <a:lnTo>
                    <a:pt x="36" y="1110"/>
                  </a:lnTo>
                  <a:lnTo>
                    <a:pt x="36" y="1123"/>
                  </a:lnTo>
                  <a:lnTo>
                    <a:pt x="20" y="1128"/>
                  </a:lnTo>
                  <a:lnTo>
                    <a:pt x="9" y="1119"/>
                  </a:lnTo>
                  <a:lnTo>
                    <a:pt x="11" y="1139"/>
                  </a:lnTo>
                  <a:lnTo>
                    <a:pt x="9" y="1155"/>
                  </a:lnTo>
                  <a:lnTo>
                    <a:pt x="0" y="1155"/>
                  </a:lnTo>
                  <a:lnTo>
                    <a:pt x="25" y="1180"/>
                  </a:lnTo>
                  <a:lnTo>
                    <a:pt x="36" y="1194"/>
                  </a:lnTo>
                  <a:lnTo>
                    <a:pt x="43" y="1214"/>
                  </a:lnTo>
                  <a:lnTo>
                    <a:pt x="68" y="1230"/>
                  </a:lnTo>
                  <a:lnTo>
                    <a:pt x="95" y="1244"/>
                  </a:lnTo>
                  <a:lnTo>
                    <a:pt x="120" y="1244"/>
                  </a:lnTo>
                  <a:lnTo>
                    <a:pt x="156" y="1219"/>
                  </a:lnTo>
                  <a:lnTo>
                    <a:pt x="195" y="1191"/>
                  </a:lnTo>
                  <a:lnTo>
                    <a:pt x="229" y="1146"/>
                  </a:lnTo>
                  <a:lnTo>
                    <a:pt x="234" y="1141"/>
                  </a:lnTo>
                  <a:lnTo>
                    <a:pt x="243" y="1157"/>
                  </a:lnTo>
                  <a:lnTo>
                    <a:pt x="259" y="1146"/>
                  </a:lnTo>
                  <a:lnTo>
                    <a:pt x="266" y="1130"/>
                  </a:lnTo>
                  <a:lnTo>
                    <a:pt x="268" y="1110"/>
                  </a:lnTo>
                  <a:lnTo>
                    <a:pt x="284" y="1085"/>
                  </a:lnTo>
                  <a:lnTo>
                    <a:pt x="277" y="1112"/>
                  </a:lnTo>
                  <a:lnTo>
                    <a:pt x="286" y="1116"/>
                  </a:lnTo>
                  <a:lnTo>
                    <a:pt x="282" y="1130"/>
                  </a:lnTo>
                  <a:lnTo>
                    <a:pt x="286" y="1153"/>
                  </a:lnTo>
                  <a:lnTo>
                    <a:pt x="295" y="1171"/>
                  </a:lnTo>
                  <a:lnTo>
                    <a:pt x="304" y="1166"/>
                  </a:lnTo>
                </a:path>
              </a:pathLst>
            </a:custGeom>
            <a:solidFill>
              <a:srgbClr val="DDDDDD">
                <a:alpha val="0"/>
              </a:srgbClr>
            </a:solidFill>
            <a:ln w="9525" cap="rnd">
              <a:solidFill>
                <a:srgbClr val="091D5D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420" name="Freeform 69"/>
            <p:cNvSpPr>
              <a:spLocks/>
            </p:cNvSpPr>
            <p:nvPr/>
          </p:nvSpPr>
          <p:spPr bwMode="auto">
            <a:xfrm>
              <a:off x="3536" y="636"/>
              <a:ext cx="50" cy="50"/>
            </a:xfrm>
            <a:custGeom>
              <a:avLst/>
              <a:gdLst>
                <a:gd name="T0" fmla="*/ 94 w 36"/>
                <a:gd name="T1" fmla="*/ 6 h 47"/>
                <a:gd name="T2" fmla="*/ 81 w 36"/>
                <a:gd name="T3" fmla="*/ 21 h 47"/>
                <a:gd name="T4" fmla="*/ 94 w 36"/>
                <a:gd name="T5" fmla="*/ 47 h 47"/>
                <a:gd name="T6" fmla="*/ 25 w 36"/>
                <a:gd name="T7" fmla="*/ 55 h 47"/>
                <a:gd name="T8" fmla="*/ 0 w 36"/>
                <a:gd name="T9" fmla="*/ 40 h 47"/>
                <a:gd name="T10" fmla="*/ 0 w 36"/>
                <a:gd name="T11" fmla="*/ 21 h 47"/>
                <a:gd name="T12" fmla="*/ 19 w 36"/>
                <a:gd name="T13" fmla="*/ 0 h 47"/>
                <a:gd name="T14" fmla="*/ 94 w 36"/>
                <a:gd name="T15" fmla="*/ 6 h 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6"/>
                <a:gd name="T25" fmla="*/ 0 h 47"/>
                <a:gd name="T26" fmla="*/ 36 w 36"/>
                <a:gd name="T27" fmla="*/ 47 h 4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6" h="47">
                  <a:moveTo>
                    <a:pt x="35" y="6"/>
                  </a:moveTo>
                  <a:lnTo>
                    <a:pt x="30" y="18"/>
                  </a:lnTo>
                  <a:lnTo>
                    <a:pt x="35" y="39"/>
                  </a:lnTo>
                  <a:lnTo>
                    <a:pt x="9" y="46"/>
                  </a:lnTo>
                  <a:lnTo>
                    <a:pt x="0" y="34"/>
                  </a:lnTo>
                  <a:lnTo>
                    <a:pt x="0" y="18"/>
                  </a:lnTo>
                  <a:lnTo>
                    <a:pt x="7" y="0"/>
                  </a:lnTo>
                  <a:lnTo>
                    <a:pt x="35" y="6"/>
                  </a:lnTo>
                </a:path>
              </a:pathLst>
            </a:custGeom>
            <a:solidFill>
              <a:srgbClr val="DDDDDD">
                <a:alpha val="0"/>
              </a:srgbClr>
            </a:solidFill>
            <a:ln w="9525" cap="rnd">
              <a:solidFill>
                <a:srgbClr val="091D5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421" name="Freeform 70"/>
            <p:cNvSpPr>
              <a:spLocks/>
            </p:cNvSpPr>
            <p:nvPr/>
          </p:nvSpPr>
          <p:spPr bwMode="auto">
            <a:xfrm>
              <a:off x="3461" y="668"/>
              <a:ext cx="52" cy="40"/>
            </a:xfrm>
            <a:custGeom>
              <a:avLst/>
              <a:gdLst>
                <a:gd name="T0" fmla="*/ 78 w 38"/>
                <a:gd name="T1" fmla="*/ 0 h 38"/>
                <a:gd name="T2" fmla="*/ 96 w 38"/>
                <a:gd name="T3" fmla="*/ 28 h 38"/>
                <a:gd name="T4" fmla="*/ 19 w 38"/>
                <a:gd name="T5" fmla="*/ 43 h 38"/>
                <a:gd name="T6" fmla="*/ 0 w 38"/>
                <a:gd name="T7" fmla="*/ 14 h 38"/>
                <a:gd name="T8" fmla="*/ 78 w 38"/>
                <a:gd name="T9" fmla="*/ 0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38"/>
                <a:gd name="T17" fmla="*/ 38 w 38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38">
                  <a:moveTo>
                    <a:pt x="31" y="0"/>
                  </a:moveTo>
                  <a:lnTo>
                    <a:pt x="37" y="25"/>
                  </a:lnTo>
                  <a:lnTo>
                    <a:pt x="7" y="37"/>
                  </a:lnTo>
                  <a:lnTo>
                    <a:pt x="0" y="11"/>
                  </a:lnTo>
                  <a:lnTo>
                    <a:pt x="31" y="0"/>
                  </a:lnTo>
                </a:path>
              </a:pathLst>
            </a:custGeom>
            <a:solidFill>
              <a:srgbClr val="DDDDDD">
                <a:alpha val="0"/>
              </a:srgbClr>
            </a:solidFill>
            <a:ln w="9525" cap="rnd">
              <a:solidFill>
                <a:srgbClr val="091D5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422" name="Freeform 71"/>
            <p:cNvSpPr>
              <a:spLocks/>
            </p:cNvSpPr>
            <p:nvPr/>
          </p:nvSpPr>
          <p:spPr bwMode="auto">
            <a:xfrm>
              <a:off x="3477" y="614"/>
              <a:ext cx="52" cy="39"/>
            </a:xfrm>
            <a:custGeom>
              <a:avLst/>
              <a:gdLst>
                <a:gd name="T0" fmla="*/ 0 w 39"/>
                <a:gd name="T1" fmla="*/ 28 h 36"/>
                <a:gd name="T2" fmla="*/ 65 w 39"/>
                <a:gd name="T3" fmla="*/ 44 h 36"/>
                <a:gd name="T4" fmla="*/ 91 w 39"/>
                <a:gd name="T5" fmla="*/ 10 h 36"/>
                <a:gd name="T6" fmla="*/ 49 w 39"/>
                <a:gd name="T7" fmla="*/ 0 h 36"/>
                <a:gd name="T8" fmla="*/ 21 w 39"/>
                <a:gd name="T9" fmla="*/ 10 h 36"/>
                <a:gd name="T10" fmla="*/ 0 w 39"/>
                <a:gd name="T11" fmla="*/ 18 h 36"/>
                <a:gd name="T12" fmla="*/ 0 w 39"/>
                <a:gd name="T13" fmla="*/ 28 h 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9"/>
                <a:gd name="T22" fmla="*/ 0 h 36"/>
                <a:gd name="T23" fmla="*/ 39 w 39"/>
                <a:gd name="T24" fmla="*/ 36 h 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9" h="36">
                  <a:moveTo>
                    <a:pt x="0" y="22"/>
                  </a:moveTo>
                  <a:lnTo>
                    <a:pt x="28" y="35"/>
                  </a:lnTo>
                  <a:lnTo>
                    <a:pt x="38" y="7"/>
                  </a:lnTo>
                  <a:lnTo>
                    <a:pt x="21" y="0"/>
                  </a:lnTo>
                  <a:lnTo>
                    <a:pt x="9" y="7"/>
                  </a:lnTo>
                  <a:lnTo>
                    <a:pt x="0" y="15"/>
                  </a:lnTo>
                  <a:lnTo>
                    <a:pt x="0" y="22"/>
                  </a:lnTo>
                </a:path>
              </a:pathLst>
            </a:custGeom>
            <a:solidFill>
              <a:srgbClr val="DDDDDD">
                <a:alpha val="0"/>
              </a:srgbClr>
            </a:solidFill>
            <a:ln w="9525" cap="rnd">
              <a:solidFill>
                <a:srgbClr val="091D5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423" name="Freeform 72"/>
            <p:cNvSpPr>
              <a:spLocks/>
            </p:cNvSpPr>
            <p:nvPr/>
          </p:nvSpPr>
          <p:spPr bwMode="auto">
            <a:xfrm>
              <a:off x="3536" y="587"/>
              <a:ext cx="50" cy="39"/>
            </a:xfrm>
            <a:custGeom>
              <a:avLst/>
              <a:gdLst>
                <a:gd name="T0" fmla="*/ 0 w 36"/>
                <a:gd name="T1" fmla="*/ 40 h 38"/>
                <a:gd name="T2" fmla="*/ 69 w 36"/>
                <a:gd name="T3" fmla="*/ 0 h 38"/>
                <a:gd name="T4" fmla="*/ 94 w 36"/>
                <a:gd name="T5" fmla="*/ 15 h 38"/>
                <a:gd name="T6" fmla="*/ 0 w 36"/>
                <a:gd name="T7" fmla="*/ 40 h 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"/>
                <a:gd name="T13" fmla="*/ 0 h 38"/>
                <a:gd name="T14" fmla="*/ 36 w 36"/>
                <a:gd name="T15" fmla="*/ 38 h 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" h="38">
                  <a:moveTo>
                    <a:pt x="0" y="37"/>
                  </a:moveTo>
                  <a:lnTo>
                    <a:pt x="26" y="0"/>
                  </a:lnTo>
                  <a:lnTo>
                    <a:pt x="35" y="15"/>
                  </a:lnTo>
                  <a:lnTo>
                    <a:pt x="0" y="37"/>
                  </a:lnTo>
                </a:path>
              </a:pathLst>
            </a:custGeom>
            <a:solidFill>
              <a:srgbClr val="DDDDDD">
                <a:alpha val="0"/>
              </a:srgbClr>
            </a:solidFill>
            <a:ln w="9525" cap="rnd">
              <a:solidFill>
                <a:srgbClr val="091D5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424" name="Freeform 73"/>
            <p:cNvSpPr>
              <a:spLocks/>
            </p:cNvSpPr>
            <p:nvPr/>
          </p:nvSpPr>
          <p:spPr bwMode="auto">
            <a:xfrm>
              <a:off x="3401" y="677"/>
              <a:ext cx="52" cy="41"/>
            </a:xfrm>
            <a:custGeom>
              <a:avLst/>
              <a:gdLst>
                <a:gd name="T0" fmla="*/ 71 w 38"/>
                <a:gd name="T1" fmla="*/ 0 h 37"/>
                <a:gd name="T2" fmla="*/ 96 w 38"/>
                <a:gd name="T3" fmla="*/ 38 h 37"/>
                <a:gd name="T4" fmla="*/ 0 w 38"/>
                <a:gd name="T5" fmla="*/ 49 h 37"/>
                <a:gd name="T6" fmla="*/ 71 w 38"/>
                <a:gd name="T7" fmla="*/ 0 h 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8"/>
                <a:gd name="T13" fmla="*/ 0 h 37"/>
                <a:gd name="T14" fmla="*/ 38 w 38"/>
                <a:gd name="T15" fmla="*/ 37 h 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8" h="37">
                  <a:moveTo>
                    <a:pt x="28" y="0"/>
                  </a:moveTo>
                  <a:lnTo>
                    <a:pt x="37" y="28"/>
                  </a:lnTo>
                  <a:lnTo>
                    <a:pt x="0" y="36"/>
                  </a:lnTo>
                  <a:lnTo>
                    <a:pt x="28" y="0"/>
                  </a:lnTo>
                </a:path>
              </a:pathLst>
            </a:custGeom>
            <a:solidFill>
              <a:srgbClr val="DDDDDD">
                <a:alpha val="0"/>
              </a:srgbClr>
            </a:solidFill>
            <a:ln w="9525" cap="rnd">
              <a:solidFill>
                <a:srgbClr val="091D5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425" name="Freeform 74"/>
            <p:cNvSpPr>
              <a:spLocks/>
            </p:cNvSpPr>
            <p:nvPr/>
          </p:nvSpPr>
          <p:spPr bwMode="auto">
            <a:xfrm>
              <a:off x="3696" y="531"/>
              <a:ext cx="52" cy="40"/>
            </a:xfrm>
            <a:custGeom>
              <a:avLst/>
              <a:gdLst>
                <a:gd name="T0" fmla="*/ 41 w 38"/>
                <a:gd name="T1" fmla="*/ 0 h 36"/>
                <a:gd name="T2" fmla="*/ 0 w 38"/>
                <a:gd name="T3" fmla="*/ 22 h 36"/>
                <a:gd name="T4" fmla="*/ 57 w 38"/>
                <a:gd name="T5" fmla="*/ 48 h 36"/>
                <a:gd name="T6" fmla="*/ 96 w 38"/>
                <a:gd name="T7" fmla="*/ 22 h 36"/>
                <a:gd name="T8" fmla="*/ 41 w 38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36"/>
                <a:gd name="T17" fmla="*/ 38 w 38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36">
                  <a:moveTo>
                    <a:pt x="16" y="0"/>
                  </a:moveTo>
                  <a:lnTo>
                    <a:pt x="0" y="16"/>
                  </a:lnTo>
                  <a:lnTo>
                    <a:pt x="23" y="35"/>
                  </a:lnTo>
                  <a:lnTo>
                    <a:pt x="37" y="16"/>
                  </a:lnTo>
                  <a:lnTo>
                    <a:pt x="16" y="0"/>
                  </a:lnTo>
                </a:path>
              </a:pathLst>
            </a:custGeom>
            <a:solidFill>
              <a:srgbClr val="DDDDDD">
                <a:alpha val="0"/>
              </a:srgbClr>
            </a:solidFill>
            <a:ln w="9525" cap="rnd">
              <a:solidFill>
                <a:srgbClr val="091D5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426" name="Freeform 75"/>
            <p:cNvSpPr>
              <a:spLocks/>
            </p:cNvSpPr>
            <p:nvPr/>
          </p:nvSpPr>
          <p:spPr bwMode="auto">
            <a:xfrm>
              <a:off x="3742" y="504"/>
              <a:ext cx="53" cy="35"/>
            </a:xfrm>
            <a:custGeom>
              <a:avLst/>
              <a:gdLst>
                <a:gd name="T0" fmla="*/ 0 w 39"/>
                <a:gd name="T1" fmla="*/ 13 h 36"/>
                <a:gd name="T2" fmla="*/ 42 w 39"/>
                <a:gd name="T3" fmla="*/ 32 h 36"/>
                <a:gd name="T4" fmla="*/ 96 w 39"/>
                <a:gd name="T5" fmla="*/ 18 h 36"/>
                <a:gd name="T6" fmla="*/ 50 w 39"/>
                <a:gd name="T7" fmla="*/ 0 h 36"/>
                <a:gd name="T8" fmla="*/ 0 w 39"/>
                <a:gd name="T9" fmla="*/ 13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36"/>
                <a:gd name="T17" fmla="*/ 39 w 39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36">
                  <a:moveTo>
                    <a:pt x="0" y="13"/>
                  </a:moveTo>
                  <a:lnTo>
                    <a:pt x="17" y="35"/>
                  </a:lnTo>
                  <a:lnTo>
                    <a:pt x="38" y="21"/>
                  </a:lnTo>
                  <a:lnTo>
                    <a:pt x="20" y="0"/>
                  </a:lnTo>
                  <a:lnTo>
                    <a:pt x="0" y="13"/>
                  </a:lnTo>
                </a:path>
              </a:pathLst>
            </a:custGeom>
            <a:solidFill>
              <a:srgbClr val="DDDDDD">
                <a:alpha val="0"/>
              </a:srgbClr>
            </a:solidFill>
            <a:ln w="9525" cap="rnd">
              <a:solidFill>
                <a:srgbClr val="091D5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427" name="Freeform 76"/>
            <p:cNvSpPr>
              <a:spLocks/>
            </p:cNvSpPr>
            <p:nvPr/>
          </p:nvSpPr>
          <p:spPr bwMode="auto">
            <a:xfrm>
              <a:off x="3875" y="445"/>
              <a:ext cx="78" cy="34"/>
            </a:xfrm>
            <a:custGeom>
              <a:avLst/>
              <a:gdLst>
                <a:gd name="T0" fmla="*/ 64 w 57"/>
                <a:gd name="T1" fmla="*/ 8 h 36"/>
                <a:gd name="T2" fmla="*/ 90 w 57"/>
                <a:gd name="T3" fmla="*/ 12 h 36"/>
                <a:gd name="T4" fmla="*/ 144 w 57"/>
                <a:gd name="T5" fmla="*/ 0 h 36"/>
                <a:gd name="T6" fmla="*/ 118 w 57"/>
                <a:gd name="T7" fmla="*/ 26 h 36"/>
                <a:gd name="T8" fmla="*/ 64 w 57"/>
                <a:gd name="T9" fmla="*/ 29 h 36"/>
                <a:gd name="T10" fmla="*/ 0 w 57"/>
                <a:gd name="T11" fmla="*/ 10 h 36"/>
                <a:gd name="T12" fmla="*/ 64 w 57"/>
                <a:gd name="T13" fmla="*/ 8 h 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7"/>
                <a:gd name="T22" fmla="*/ 0 h 36"/>
                <a:gd name="T23" fmla="*/ 57 w 57"/>
                <a:gd name="T24" fmla="*/ 36 h 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7" h="36">
                  <a:moveTo>
                    <a:pt x="25" y="8"/>
                  </a:moveTo>
                  <a:lnTo>
                    <a:pt x="35" y="15"/>
                  </a:lnTo>
                  <a:lnTo>
                    <a:pt x="56" y="0"/>
                  </a:lnTo>
                  <a:lnTo>
                    <a:pt x="46" y="32"/>
                  </a:lnTo>
                  <a:lnTo>
                    <a:pt x="25" y="35"/>
                  </a:lnTo>
                  <a:lnTo>
                    <a:pt x="0" y="13"/>
                  </a:lnTo>
                  <a:lnTo>
                    <a:pt x="25" y="8"/>
                  </a:lnTo>
                </a:path>
              </a:pathLst>
            </a:custGeom>
            <a:solidFill>
              <a:srgbClr val="DDDDDD">
                <a:alpha val="0"/>
              </a:srgbClr>
            </a:solidFill>
            <a:ln w="9525" cap="rnd">
              <a:solidFill>
                <a:srgbClr val="091D5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428" name="Freeform 77"/>
            <p:cNvSpPr>
              <a:spLocks/>
            </p:cNvSpPr>
            <p:nvPr/>
          </p:nvSpPr>
          <p:spPr bwMode="auto">
            <a:xfrm>
              <a:off x="4020" y="409"/>
              <a:ext cx="50" cy="36"/>
            </a:xfrm>
            <a:custGeom>
              <a:avLst/>
              <a:gdLst>
                <a:gd name="T0" fmla="*/ 42 w 38"/>
                <a:gd name="T1" fmla="*/ 0 h 36"/>
                <a:gd name="T2" fmla="*/ 75 w 38"/>
                <a:gd name="T3" fmla="*/ 11 h 36"/>
                <a:gd name="T4" fmla="*/ 84 w 38"/>
                <a:gd name="T5" fmla="*/ 35 h 36"/>
                <a:gd name="T6" fmla="*/ 0 w 38"/>
                <a:gd name="T7" fmla="*/ 35 h 36"/>
                <a:gd name="T8" fmla="*/ 42 w 38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36"/>
                <a:gd name="T17" fmla="*/ 38 w 38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36">
                  <a:moveTo>
                    <a:pt x="18" y="0"/>
                  </a:moveTo>
                  <a:lnTo>
                    <a:pt x="33" y="11"/>
                  </a:lnTo>
                  <a:lnTo>
                    <a:pt x="37" y="35"/>
                  </a:lnTo>
                  <a:lnTo>
                    <a:pt x="0" y="35"/>
                  </a:lnTo>
                  <a:lnTo>
                    <a:pt x="18" y="0"/>
                  </a:lnTo>
                </a:path>
              </a:pathLst>
            </a:custGeom>
            <a:solidFill>
              <a:srgbClr val="DDDDDD">
                <a:alpha val="0"/>
              </a:srgbClr>
            </a:solidFill>
            <a:ln w="9525" cap="rnd">
              <a:solidFill>
                <a:srgbClr val="091D5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429" name="Freeform 78"/>
            <p:cNvSpPr>
              <a:spLocks/>
            </p:cNvSpPr>
            <p:nvPr/>
          </p:nvSpPr>
          <p:spPr bwMode="auto">
            <a:xfrm>
              <a:off x="3072" y="1126"/>
              <a:ext cx="53" cy="38"/>
            </a:xfrm>
            <a:custGeom>
              <a:avLst/>
              <a:gdLst>
                <a:gd name="T0" fmla="*/ 96 w 39"/>
                <a:gd name="T1" fmla="*/ 22 h 37"/>
                <a:gd name="T2" fmla="*/ 20 w 39"/>
                <a:gd name="T3" fmla="*/ 0 h 37"/>
                <a:gd name="T4" fmla="*/ 0 w 39"/>
                <a:gd name="T5" fmla="*/ 16 h 37"/>
                <a:gd name="T6" fmla="*/ 5 w 39"/>
                <a:gd name="T7" fmla="*/ 39 h 37"/>
                <a:gd name="T8" fmla="*/ 96 w 39"/>
                <a:gd name="T9" fmla="*/ 22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37"/>
                <a:gd name="T17" fmla="*/ 39 w 39"/>
                <a:gd name="T18" fmla="*/ 37 h 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37">
                  <a:moveTo>
                    <a:pt x="38" y="19"/>
                  </a:moveTo>
                  <a:lnTo>
                    <a:pt x="8" y="0"/>
                  </a:lnTo>
                  <a:lnTo>
                    <a:pt x="0" y="16"/>
                  </a:lnTo>
                  <a:lnTo>
                    <a:pt x="2" y="36"/>
                  </a:lnTo>
                  <a:lnTo>
                    <a:pt x="38" y="19"/>
                  </a:lnTo>
                </a:path>
              </a:pathLst>
            </a:custGeom>
            <a:solidFill>
              <a:srgbClr val="DDDDDD">
                <a:alpha val="0"/>
              </a:srgbClr>
            </a:solidFill>
            <a:ln w="9525" cap="rnd">
              <a:solidFill>
                <a:srgbClr val="091D5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430" name="Freeform 79"/>
            <p:cNvSpPr>
              <a:spLocks/>
            </p:cNvSpPr>
            <p:nvPr/>
          </p:nvSpPr>
          <p:spPr bwMode="auto">
            <a:xfrm>
              <a:off x="3488" y="2602"/>
              <a:ext cx="549" cy="211"/>
            </a:xfrm>
            <a:custGeom>
              <a:avLst/>
              <a:gdLst>
                <a:gd name="T0" fmla="*/ 0 w 401"/>
                <a:gd name="T1" fmla="*/ 140 h 201"/>
                <a:gd name="T2" fmla="*/ 58 w 401"/>
                <a:gd name="T3" fmla="*/ 111 h 201"/>
                <a:gd name="T4" fmla="*/ 105 w 401"/>
                <a:gd name="T5" fmla="*/ 80 h 201"/>
                <a:gd name="T6" fmla="*/ 152 w 401"/>
                <a:gd name="T7" fmla="*/ 48 h 201"/>
                <a:gd name="T8" fmla="*/ 207 w 401"/>
                <a:gd name="T9" fmla="*/ 9 h 201"/>
                <a:gd name="T10" fmla="*/ 244 w 401"/>
                <a:gd name="T11" fmla="*/ 10 h 201"/>
                <a:gd name="T12" fmla="*/ 315 w 401"/>
                <a:gd name="T13" fmla="*/ 15 h 201"/>
                <a:gd name="T14" fmla="*/ 361 w 401"/>
                <a:gd name="T15" fmla="*/ 7 h 201"/>
                <a:gd name="T16" fmla="*/ 478 w 401"/>
                <a:gd name="T17" fmla="*/ 42 h 201"/>
                <a:gd name="T18" fmla="*/ 508 w 401"/>
                <a:gd name="T19" fmla="*/ 31 h 201"/>
                <a:gd name="T20" fmla="*/ 598 w 401"/>
                <a:gd name="T21" fmla="*/ 57 h 201"/>
                <a:gd name="T22" fmla="*/ 661 w 401"/>
                <a:gd name="T23" fmla="*/ 76 h 201"/>
                <a:gd name="T24" fmla="*/ 730 w 401"/>
                <a:gd name="T25" fmla="*/ 67 h 201"/>
                <a:gd name="T26" fmla="*/ 868 w 401"/>
                <a:gd name="T27" fmla="*/ 77 h 201"/>
                <a:gd name="T28" fmla="*/ 931 w 401"/>
                <a:gd name="T29" fmla="*/ 85 h 201"/>
                <a:gd name="T30" fmla="*/ 982 w 401"/>
                <a:gd name="T31" fmla="*/ 91 h 201"/>
                <a:gd name="T32" fmla="*/ 1030 w 401"/>
                <a:gd name="T33" fmla="*/ 98 h 201"/>
                <a:gd name="T34" fmla="*/ 979 w 401"/>
                <a:gd name="T35" fmla="*/ 125 h 201"/>
                <a:gd name="T36" fmla="*/ 939 w 401"/>
                <a:gd name="T37" fmla="*/ 149 h 201"/>
                <a:gd name="T38" fmla="*/ 916 w 401"/>
                <a:gd name="T39" fmla="*/ 175 h 201"/>
                <a:gd name="T40" fmla="*/ 847 w 401"/>
                <a:gd name="T41" fmla="*/ 163 h 201"/>
                <a:gd name="T42" fmla="*/ 816 w 401"/>
                <a:gd name="T43" fmla="*/ 153 h 201"/>
                <a:gd name="T44" fmla="*/ 745 w 401"/>
                <a:gd name="T45" fmla="*/ 154 h 201"/>
                <a:gd name="T46" fmla="*/ 682 w 401"/>
                <a:gd name="T47" fmla="*/ 168 h 201"/>
                <a:gd name="T48" fmla="*/ 639 w 401"/>
                <a:gd name="T49" fmla="*/ 184 h 201"/>
                <a:gd name="T50" fmla="*/ 570 w 401"/>
                <a:gd name="T51" fmla="*/ 203 h 201"/>
                <a:gd name="T52" fmla="*/ 501 w 401"/>
                <a:gd name="T53" fmla="*/ 198 h 201"/>
                <a:gd name="T54" fmla="*/ 446 w 401"/>
                <a:gd name="T55" fmla="*/ 199 h 201"/>
                <a:gd name="T56" fmla="*/ 401 w 401"/>
                <a:gd name="T57" fmla="*/ 206 h 201"/>
                <a:gd name="T58" fmla="*/ 355 w 401"/>
                <a:gd name="T59" fmla="*/ 216 h 201"/>
                <a:gd name="T60" fmla="*/ 308 w 401"/>
                <a:gd name="T61" fmla="*/ 224 h 201"/>
                <a:gd name="T62" fmla="*/ 238 w 401"/>
                <a:gd name="T63" fmla="*/ 232 h 201"/>
                <a:gd name="T64" fmla="*/ 167 w 401"/>
                <a:gd name="T65" fmla="*/ 227 h 201"/>
                <a:gd name="T66" fmla="*/ 70 w 401"/>
                <a:gd name="T67" fmla="*/ 209 h 201"/>
                <a:gd name="T68" fmla="*/ 22 w 401"/>
                <a:gd name="T69" fmla="*/ 181 h 201"/>
                <a:gd name="T70" fmla="*/ 0 w 401"/>
                <a:gd name="T71" fmla="*/ 140 h 20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01"/>
                <a:gd name="T109" fmla="*/ 0 h 201"/>
                <a:gd name="T110" fmla="*/ 401 w 401"/>
                <a:gd name="T111" fmla="*/ 201 h 20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01" h="201">
                  <a:moveTo>
                    <a:pt x="0" y="121"/>
                  </a:moveTo>
                  <a:cubicBezTo>
                    <a:pt x="8" y="116"/>
                    <a:pt x="17" y="104"/>
                    <a:pt x="23" y="96"/>
                  </a:cubicBezTo>
                  <a:cubicBezTo>
                    <a:pt x="25" y="88"/>
                    <a:pt x="35" y="76"/>
                    <a:pt x="41" y="69"/>
                  </a:cubicBezTo>
                  <a:cubicBezTo>
                    <a:pt x="43" y="59"/>
                    <a:pt x="51" y="48"/>
                    <a:pt x="59" y="42"/>
                  </a:cubicBezTo>
                  <a:cubicBezTo>
                    <a:pt x="66" y="31"/>
                    <a:pt x="72" y="20"/>
                    <a:pt x="80" y="9"/>
                  </a:cubicBezTo>
                  <a:cubicBezTo>
                    <a:pt x="82" y="0"/>
                    <a:pt x="88" y="9"/>
                    <a:pt x="95" y="10"/>
                  </a:cubicBezTo>
                  <a:cubicBezTo>
                    <a:pt x="105" y="15"/>
                    <a:pt x="111" y="13"/>
                    <a:pt x="123" y="12"/>
                  </a:cubicBezTo>
                  <a:cubicBezTo>
                    <a:pt x="129" y="10"/>
                    <a:pt x="135" y="9"/>
                    <a:pt x="141" y="7"/>
                  </a:cubicBezTo>
                  <a:cubicBezTo>
                    <a:pt x="167" y="11"/>
                    <a:pt x="167" y="26"/>
                    <a:pt x="186" y="36"/>
                  </a:cubicBezTo>
                  <a:cubicBezTo>
                    <a:pt x="190" y="30"/>
                    <a:pt x="192" y="31"/>
                    <a:pt x="198" y="28"/>
                  </a:cubicBezTo>
                  <a:cubicBezTo>
                    <a:pt x="211" y="33"/>
                    <a:pt x="219" y="46"/>
                    <a:pt x="233" y="49"/>
                  </a:cubicBezTo>
                  <a:cubicBezTo>
                    <a:pt x="242" y="54"/>
                    <a:pt x="250" y="60"/>
                    <a:pt x="258" y="66"/>
                  </a:cubicBezTo>
                  <a:cubicBezTo>
                    <a:pt x="276" y="63"/>
                    <a:pt x="271" y="63"/>
                    <a:pt x="284" y="58"/>
                  </a:cubicBezTo>
                  <a:cubicBezTo>
                    <a:pt x="312" y="60"/>
                    <a:pt x="317" y="63"/>
                    <a:pt x="338" y="67"/>
                  </a:cubicBezTo>
                  <a:cubicBezTo>
                    <a:pt x="346" y="71"/>
                    <a:pt x="355" y="72"/>
                    <a:pt x="363" y="73"/>
                  </a:cubicBezTo>
                  <a:cubicBezTo>
                    <a:pt x="369" y="76"/>
                    <a:pt x="376" y="78"/>
                    <a:pt x="383" y="79"/>
                  </a:cubicBezTo>
                  <a:cubicBezTo>
                    <a:pt x="389" y="82"/>
                    <a:pt x="395" y="84"/>
                    <a:pt x="401" y="85"/>
                  </a:cubicBezTo>
                  <a:cubicBezTo>
                    <a:pt x="396" y="97"/>
                    <a:pt x="392" y="102"/>
                    <a:pt x="381" y="108"/>
                  </a:cubicBezTo>
                  <a:cubicBezTo>
                    <a:pt x="376" y="115"/>
                    <a:pt x="370" y="120"/>
                    <a:pt x="366" y="129"/>
                  </a:cubicBezTo>
                  <a:cubicBezTo>
                    <a:pt x="364" y="139"/>
                    <a:pt x="369" y="149"/>
                    <a:pt x="357" y="151"/>
                  </a:cubicBezTo>
                  <a:cubicBezTo>
                    <a:pt x="338" y="150"/>
                    <a:pt x="343" y="143"/>
                    <a:pt x="330" y="141"/>
                  </a:cubicBezTo>
                  <a:cubicBezTo>
                    <a:pt x="325" y="137"/>
                    <a:pt x="325" y="133"/>
                    <a:pt x="318" y="132"/>
                  </a:cubicBezTo>
                  <a:cubicBezTo>
                    <a:pt x="309" y="128"/>
                    <a:pt x="299" y="131"/>
                    <a:pt x="290" y="133"/>
                  </a:cubicBezTo>
                  <a:cubicBezTo>
                    <a:pt x="281" y="137"/>
                    <a:pt x="274" y="138"/>
                    <a:pt x="266" y="145"/>
                  </a:cubicBezTo>
                  <a:cubicBezTo>
                    <a:pt x="260" y="151"/>
                    <a:pt x="257" y="156"/>
                    <a:pt x="249" y="159"/>
                  </a:cubicBezTo>
                  <a:cubicBezTo>
                    <a:pt x="243" y="168"/>
                    <a:pt x="232" y="173"/>
                    <a:pt x="222" y="175"/>
                  </a:cubicBezTo>
                  <a:cubicBezTo>
                    <a:pt x="213" y="180"/>
                    <a:pt x="204" y="173"/>
                    <a:pt x="195" y="171"/>
                  </a:cubicBezTo>
                  <a:cubicBezTo>
                    <a:pt x="188" y="165"/>
                    <a:pt x="182" y="170"/>
                    <a:pt x="174" y="172"/>
                  </a:cubicBezTo>
                  <a:cubicBezTo>
                    <a:pt x="168" y="175"/>
                    <a:pt x="162" y="177"/>
                    <a:pt x="156" y="178"/>
                  </a:cubicBezTo>
                  <a:cubicBezTo>
                    <a:pt x="151" y="182"/>
                    <a:pt x="144" y="186"/>
                    <a:pt x="138" y="187"/>
                  </a:cubicBezTo>
                  <a:cubicBezTo>
                    <a:pt x="132" y="190"/>
                    <a:pt x="126" y="192"/>
                    <a:pt x="120" y="193"/>
                  </a:cubicBezTo>
                  <a:cubicBezTo>
                    <a:pt x="112" y="197"/>
                    <a:pt x="102" y="199"/>
                    <a:pt x="93" y="201"/>
                  </a:cubicBezTo>
                  <a:cubicBezTo>
                    <a:pt x="69" y="198"/>
                    <a:pt x="78" y="200"/>
                    <a:pt x="65" y="196"/>
                  </a:cubicBezTo>
                  <a:cubicBezTo>
                    <a:pt x="34" y="200"/>
                    <a:pt x="47" y="193"/>
                    <a:pt x="27" y="181"/>
                  </a:cubicBezTo>
                  <a:cubicBezTo>
                    <a:pt x="21" y="173"/>
                    <a:pt x="15" y="164"/>
                    <a:pt x="9" y="156"/>
                  </a:cubicBezTo>
                  <a:cubicBezTo>
                    <a:pt x="7" y="145"/>
                    <a:pt x="6" y="130"/>
                    <a:pt x="0" y="121"/>
                  </a:cubicBezTo>
                  <a:close/>
                </a:path>
              </a:pathLst>
            </a:custGeom>
            <a:solidFill>
              <a:srgbClr val="DDDDDD">
                <a:alpha val="0"/>
              </a:srgbClr>
            </a:solidFill>
            <a:ln w="9525">
              <a:solidFill>
                <a:srgbClr val="091D5D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431" name="Freeform 80"/>
            <p:cNvSpPr>
              <a:spLocks/>
            </p:cNvSpPr>
            <p:nvPr/>
          </p:nvSpPr>
          <p:spPr bwMode="auto">
            <a:xfrm>
              <a:off x="3875" y="3386"/>
              <a:ext cx="182" cy="45"/>
            </a:xfrm>
            <a:custGeom>
              <a:avLst/>
              <a:gdLst>
                <a:gd name="T0" fmla="*/ 0 w 135"/>
                <a:gd name="T1" fmla="*/ 45 h 45"/>
                <a:gd name="T2" fmla="*/ 16 w 135"/>
                <a:gd name="T3" fmla="*/ 28 h 45"/>
                <a:gd name="T4" fmla="*/ 111 w 135"/>
                <a:gd name="T5" fmla="*/ 12 h 45"/>
                <a:gd name="T6" fmla="*/ 169 w 135"/>
                <a:gd name="T7" fmla="*/ 6 h 45"/>
                <a:gd name="T8" fmla="*/ 311 w 135"/>
                <a:gd name="T9" fmla="*/ 7 h 45"/>
                <a:gd name="T10" fmla="*/ 330 w 135"/>
                <a:gd name="T11" fmla="*/ 13 h 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5"/>
                <a:gd name="T19" fmla="*/ 0 h 45"/>
                <a:gd name="T20" fmla="*/ 135 w 135"/>
                <a:gd name="T21" fmla="*/ 45 h 4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5" h="45">
                  <a:moveTo>
                    <a:pt x="0" y="45"/>
                  </a:moveTo>
                  <a:cubicBezTo>
                    <a:pt x="4" y="39"/>
                    <a:pt x="5" y="34"/>
                    <a:pt x="7" y="28"/>
                  </a:cubicBezTo>
                  <a:cubicBezTo>
                    <a:pt x="12" y="16"/>
                    <a:pt x="34" y="14"/>
                    <a:pt x="45" y="12"/>
                  </a:cubicBezTo>
                  <a:cubicBezTo>
                    <a:pt x="52" y="9"/>
                    <a:pt x="61" y="7"/>
                    <a:pt x="69" y="6"/>
                  </a:cubicBezTo>
                  <a:cubicBezTo>
                    <a:pt x="88" y="0"/>
                    <a:pt x="108" y="4"/>
                    <a:pt x="127" y="7"/>
                  </a:cubicBezTo>
                  <a:cubicBezTo>
                    <a:pt x="133" y="13"/>
                    <a:pt x="130" y="11"/>
                    <a:pt x="135" y="13"/>
                  </a:cubicBezTo>
                </a:path>
              </a:pathLst>
            </a:custGeom>
            <a:solidFill>
              <a:srgbClr val="DDDDDD">
                <a:alpha val="0"/>
              </a:srgbClr>
            </a:solidFill>
            <a:ln w="9525">
              <a:solidFill>
                <a:srgbClr val="091D5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432" name="Freeform 81"/>
            <p:cNvSpPr>
              <a:spLocks/>
            </p:cNvSpPr>
            <p:nvPr/>
          </p:nvSpPr>
          <p:spPr bwMode="auto">
            <a:xfrm>
              <a:off x="3619" y="3103"/>
              <a:ext cx="180" cy="255"/>
            </a:xfrm>
            <a:custGeom>
              <a:avLst/>
              <a:gdLst>
                <a:gd name="T0" fmla="*/ 0 w 132"/>
                <a:gd name="T1" fmla="*/ 278 h 244"/>
                <a:gd name="T2" fmla="*/ 20 w 132"/>
                <a:gd name="T3" fmla="*/ 228 h 244"/>
                <a:gd name="T4" fmla="*/ 314 w 132"/>
                <a:gd name="T5" fmla="*/ 164 h 244"/>
                <a:gd name="T6" fmla="*/ 285 w 132"/>
                <a:gd name="T7" fmla="*/ 128 h 244"/>
                <a:gd name="T8" fmla="*/ 273 w 132"/>
                <a:gd name="T9" fmla="*/ 115 h 244"/>
                <a:gd name="T10" fmla="*/ 273 w 132"/>
                <a:gd name="T11" fmla="*/ 96 h 244"/>
                <a:gd name="T12" fmla="*/ 224 w 132"/>
                <a:gd name="T13" fmla="*/ 59 h 244"/>
                <a:gd name="T14" fmla="*/ 224 w 132"/>
                <a:gd name="T15" fmla="*/ 0 h 244"/>
                <a:gd name="T16" fmla="*/ 183 w 132"/>
                <a:gd name="T17" fmla="*/ 4 h 244"/>
                <a:gd name="T18" fmla="*/ 153 w 132"/>
                <a:gd name="T19" fmla="*/ 15 h 2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2"/>
                <a:gd name="T31" fmla="*/ 0 h 244"/>
                <a:gd name="T32" fmla="*/ 132 w 132"/>
                <a:gd name="T33" fmla="*/ 244 h 24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2" h="244">
                  <a:moveTo>
                    <a:pt x="0" y="244"/>
                  </a:moveTo>
                  <a:cubicBezTo>
                    <a:pt x="4" y="230"/>
                    <a:pt x="3" y="214"/>
                    <a:pt x="8" y="200"/>
                  </a:cubicBezTo>
                  <a:cubicBezTo>
                    <a:pt x="26" y="153"/>
                    <a:pt x="81" y="149"/>
                    <a:pt x="124" y="144"/>
                  </a:cubicBezTo>
                  <a:cubicBezTo>
                    <a:pt x="130" y="126"/>
                    <a:pt x="127" y="122"/>
                    <a:pt x="112" y="112"/>
                  </a:cubicBezTo>
                  <a:cubicBezTo>
                    <a:pt x="111" y="108"/>
                    <a:pt x="107" y="104"/>
                    <a:pt x="108" y="100"/>
                  </a:cubicBezTo>
                  <a:cubicBezTo>
                    <a:pt x="114" y="82"/>
                    <a:pt x="132" y="92"/>
                    <a:pt x="108" y="84"/>
                  </a:cubicBezTo>
                  <a:cubicBezTo>
                    <a:pt x="98" y="55"/>
                    <a:pt x="107" y="65"/>
                    <a:pt x="88" y="52"/>
                  </a:cubicBezTo>
                  <a:cubicBezTo>
                    <a:pt x="93" y="27"/>
                    <a:pt x="98" y="24"/>
                    <a:pt x="88" y="0"/>
                  </a:cubicBezTo>
                  <a:cubicBezTo>
                    <a:pt x="83" y="1"/>
                    <a:pt x="77" y="2"/>
                    <a:pt x="72" y="4"/>
                  </a:cubicBezTo>
                  <a:cubicBezTo>
                    <a:pt x="68" y="6"/>
                    <a:pt x="60" y="12"/>
                    <a:pt x="60" y="12"/>
                  </a:cubicBezTo>
                </a:path>
              </a:pathLst>
            </a:custGeom>
            <a:solidFill>
              <a:srgbClr val="DDDDDD">
                <a:alpha val="0"/>
              </a:srgbClr>
            </a:solidFill>
            <a:ln w="9525">
              <a:solidFill>
                <a:srgbClr val="091D5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433" name="Freeform 82"/>
            <p:cNvSpPr>
              <a:spLocks/>
            </p:cNvSpPr>
            <p:nvPr/>
          </p:nvSpPr>
          <p:spPr bwMode="auto">
            <a:xfrm>
              <a:off x="3777" y="3253"/>
              <a:ext cx="68" cy="107"/>
            </a:xfrm>
            <a:custGeom>
              <a:avLst/>
              <a:gdLst>
                <a:gd name="T0" fmla="*/ 61 w 50"/>
                <a:gd name="T1" fmla="*/ 113 h 104"/>
                <a:gd name="T2" fmla="*/ 41 w 50"/>
                <a:gd name="T3" fmla="*/ 31 h 104"/>
                <a:gd name="T4" fmla="*/ 0 w 50"/>
                <a:gd name="T5" fmla="*/ 0 h 104"/>
                <a:gd name="T6" fmla="*/ 0 60000 65536"/>
                <a:gd name="T7" fmla="*/ 0 60000 65536"/>
                <a:gd name="T8" fmla="*/ 0 60000 65536"/>
                <a:gd name="T9" fmla="*/ 0 w 50"/>
                <a:gd name="T10" fmla="*/ 0 h 104"/>
                <a:gd name="T11" fmla="*/ 50 w 50"/>
                <a:gd name="T12" fmla="*/ 104 h 10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0" h="104">
                  <a:moveTo>
                    <a:pt x="24" y="104"/>
                  </a:moveTo>
                  <a:cubicBezTo>
                    <a:pt x="50" y="78"/>
                    <a:pt x="34" y="56"/>
                    <a:pt x="16" y="28"/>
                  </a:cubicBezTo>
                  <a:cubicBezTo>
                    <a:pt x="11" y="20"/>
                    <a:pt x="0" y="10"/>
                    <a:pt x="0" y="0"/>
                  </a:cubicBezTo>
                </a:path>
              </a:pathLst>
            </a:custGeom>
            <a:solidFill>
              <a:srgbClr val="DDDDDD">
                <a:alpha val="0"/>
              </a:srgbClr>
            </a:solidFill>
            <a:ln w="9525">
              <a:solidFill>
                <a:srgbClr val="091D5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434" name="Freeform 83"/>
            <p:cNvSpPr>
              <a:spLocks/>
            </p:cNvSpPr>
            <p:nvPr/>
          </p:nvSpPr>
          <p:spPr bwMode="auto">
            <a:xfrm>
              <a:off x="3826" y="3324"/>
              <a:ext cx="116" cy="75"/>
            </a:xfrm>
            <a:custGeom>
              <a:avLst/>
              <a:gdLst>
                <a:gd name="T0" fmla="*/ 0 w 84"/>
                <a:gd name="T1" fmla="*/ 23 h 72"/>
                <a:gd name="T2" fmla="*/ 105 w 84"/>
                <a:gd name="T3" fmla="*/ 0 h 72"/>
                <a:gd name="T4" fmla="*/ 180 w 84"/>
                <a:gd name="T5" fmla="*/ 54 h 72"/>
                <a:gd name="T6" fmla="*/ 221 w 84"/>
                <a:gd name="T7" fmla="*/ 81 h 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4"/>
                <a:gd name="T13" fmla="*/ 0 h 72"/>
                <a:gd name="T14" fmla="*/ 84 w 84"/>
                <a:gd name="T15" fmla="*/ 72 h 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4" h="72">
                  <a:moveTo>
                    <a:pt x="0" y="20"/>
                  </a:moveTo>
                  <a:cubicBezTo>
                    <a:pt x="13" y="7"/>
                    <a:pt x="23" y="6"/>
                    <a:pt x="40" y="0"/>
                  </a:cubicBezTo>
                  <a:cubicBezTo>
                    <a:pt x="51" y="17"/>
                    <a:pt x="59" y="31"/>
                    <a:pt x="68" y="48"/>
                  </a:cubicBezTo>
                  <a:cubicBezTo>
                    <a:pt x="73" y="56"/>
                    <a:pt x="84" y="72"/>
                    <a:pt x="84" y="72"/>
                  </a:cubicBezTo>
                </a:path>
              </a:pathLst>
            </a:custGeom>
            <a:solidFill>
              <a:srgbClr val="DDDDDD">
                <a:alpha val="0"/>
              </a:srgbClr>
            </a:solidFill>
            <a:ln w="9525">
              <a:solidFill>
                <a:srgbClr val="091D5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435" name="Oval 84"/>
            <p:cNvSpPr>
              <a:spLocks noChangeArrowheads="1"/>
            </p:cNvSpPr>
            <p:nvPr/>
          </p:nvSpPr>
          <p:spPr bwMode="auto">
            <a:xfrm>
              <a:off x="1747" y="2422"/>
              <a:ext cx="120" cy="45"/>
            </a:xfrm>
            <a:prstGeom prst="ellipse">
              <a:avLst/>
            </a:prstGeom>
            <a:solidFill>
              <a:srgbClr val="DDDDDD">
                <a:alpha val="0"/>
              </a:srgbClr>
            </a:solidFill>
            <a:ln w="9525">
              <a:solidFill>
                <a:srgbClr val="091D5D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</a:pPr>
              <a:endParaRPr lang="de-DE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3637" name="Rectangle 85"/>
          <p:cNvSpPr>
            <a:spLocks noChangeArrowheads="1"/>
          </p:cNvSpPr>
          <p:nvPr/>
        </p:nvSpPr>
        <p:spPr bwMode="auto">
          <a:xfrm>
            <a:off x="682625" y="2780928"/>
            <a:ext cx="7632700" cy="215900"/>
          </a:xfrm>
          <a:prstGeom prst="rect">
            <a:avLst/>
          </a:prstGeom>
          <a:solidFill>
            <a:srgbClr val="DAB000">
              <a:alpha val="58823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35966" rIns="0" bIns="35966" anchor="ctr"/>
          <a:lstStyle/>
          <a:p>
            <a:pPr algn="ctr"/>
            <a:r>
              <a:rPr lang="en-US" b="1" dirty="0">
                <a:solidFill>
                  <a:prstClr val="black"/>
                </a:solidFill>
                <a:latin typeface="Calibri" charset="0"/>
              </a:rPr>
              <a:t>Geological and Surface Dynamics data</a:t>
            </a:r>
            <a:endParaRPr lang="en-GB" b="1" dirty="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23638" name="Rectangle 86"/>
          <p:cNvSpPr>
            <a:spLocks noChangeArrowheads="1"/>
          </p:cNvSpPr>
          <p:nvPr/>
        </p:nvSpPr>
        <p:spPr bwMode="auto">
          <a:xfrm>
            <a:off x="682625" y="3501008"/>
            <a:ext cx="7632700" cy="215900"/>
          </a:xfrm>
          <a:prstGeom prst="rect">
            <a:avLst/>
          </a:prstGeom>
          <a:solidFill>
            <a:srgbClr val="DAB000">
              <a:alpha val="58823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35966" rIns="0" bIns="35966" anchor="ctr"/>
          <a:lstStyle/>
          <a:p>
            <a:pPr algn="ctr"/>
            <a:r>
              <a:rPr lang="nl-NL" b="1" dirty="0" err="1">
                <a:solidFill>
                  <a:prstClr val="black"/>
                </a:solidFill>
                <a:latin typeface="Calibri" charset="0"/>
              </a:rPr>
              <a:t>Other</a:t>
            </a:r>
            <a:r>
              <a:rPr lang="nl-NL" b="1" dirty="0">
                <a:solidFill>
                  <a:prstClr val="black"/>
                </a:solidFill>
                <a:latin typeface="Calibri" charset="0"/>
              </a:rPr>
              <a:t> </a:t>
            </a:r>
            <a:r>
              <a:rPr lang="nl-NL" b="1" dirty="0" err="1">
                <a:solidFill>
                  <a:prstClr val="black"/>
                </a:solidFill>
                <a:latin typeface="Calibri" charset="0"/>
              </a:rPr>
              <a:t>Geosciences</a:t>
            </a:r>
            <a:r>
              <a:rPr lang="nl-NL" b="1" dirty="0">
                <a:solidFill>
                  <a:prstClr val="black"/>
                </a:solidFill>
                <a:latin typeface="Calibri" charset="0"/>
              </a:rPr>
              <a:t> data  (OBS, </a:t>
            </a:r>
            <a:r>
              <a:rPr lang="nl-NL" b="1" dirty="0" err="1">
                <a:solidFill>
                  <a:prstClr val="black"/>
                </a:solidFill>
                <a:latin typeface="Calibri" charset="0"/>
              </a:rPr>
              <a:t>Gravity</a:t>
            </a:r>
            <a:r>
              <a:rPr lang="nl-NL" b="1" dirty="0">
                <a:solidFill>
                  <a:prstClr val="black"/>
                </a:solidFill>
                <a:latin typeface="Calibri" charset="0"/>
              </a:rPr>
              <a:t> data)</a:t>
            </a:r>
          </a:p>
        </p:txBody>
      </p:sp>
      <p:sp>
        <p:nvSpPr>
          <p:cNvPr id="23639" name="Rectangle 87"/>
          <p:cNvSpPr>
            <a:spLocks noChangeArrowheads="1"/>
          </p:cNvSpPr>
          <p:nvPr/>
        </p:nvSpPr>
        <p:spPr bwMode="auto">
          <a:xfrm>
            <a:off x="682625" y="3861048"/>
            <a:ext cx="7632700" cy="215900"/>
          </a:xfrm>
          <a:prstGeom prst="rect">
            <a:avLst/>
          </a:prstGeom>
          <a:solidFill>
            <a:srgbClr val="DAB000">
              <a:alpha val="58823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35966" rIns="0" bIns="35966" anchor="ctr"/>
          <a:lstStyle/>
          <a:p>
            <a:pPr algn="ctr"/>
            <a:r>
              <a:rPr lang="nl-NL" b="1" dirty="0" err="1">
                <a:solidFill>
                  <a:prstClr val="black"/>
                </a:solidFill>
                <a:latin typeface="Calibri" charset="0"/>
              </a:rPr>
              <a:t>Analytical</a:t>
            </a:r>
            <a:r>
              <a:rPr lang="nl-NL" b="1" dirty="0">
                <a:solidFill>
                  <a:prstClr val="black"/>
                </a:solidFill>
                <a:latin typeface="Calibri" charset="0"/>
              </a:rPr>
              <a:t> </a:t>
            </a:r>
            <a:r>
              <a:rPr lang="nl-NL" b="1" dirty="0" err="1">
                <a:solidFill>
                  <a:prstClr val="black"/>
                </a:solidFill>
                <a:latin typeface="Calibri" charset="0"/>
              </a:rPr>
              <a:t>and</a:t>
            </a:r>
            <a:r>
              <a:rPr lang="nl-NL" b="1" dirty="0">
                <a:solidFill>
                  <a:prstClr val="black"/>
                </a:solidFill>
                <a:latin typeface="Calibri" charset="0"/>
              </a:rPr>
              <a:t> </a:t>
            </a:r>
            <a:r>
              <a:rPr lang="nl-NL" b="1" dirty="0" err="1">
                <a:solidFill>
                  <a:prstClr val="black"/>
                </a:solidFill>
                <a:latin typeface="Calibri" charset="0"/>
              </a:rPr>
              <a:t>Experimental</a:t>
            </a:r>
            <a:r>
              <a:rPr lang="nl-NL" b="1" dirty="0">
                <a:solidFill>
                  <a:prstClr val="black"/>
                </a:solidFill>
                <a:latin typeface="Calibri" charset="0"/>
              </a:rPr>
              <a:t> Laboratories</a:t>
            </a:r>
          </a:p>
        </p:txBody>
      </p:sp>
      <p:sp>
        <p:nvSpPr>
          <p:cNvPr id="23640" name="Rectangle 88"/>
          <p:cNvSpPr>
            <a:spLocks noChangeArrowheads="1"/>
          </p:cNvSpPr>
          <p:nvPr/>
        </p:nvSpPr>
        <p:spPr bwMode="auto">
          <a:xfrm>
            <a:off x="682625" y="3140968"/>
            <a:ext cx="7632700" cy="215900"/>
          </a:xfrm>
          <a:prstGeom prst="rect">
            <a:avLst/>
          </a:prstGeom>
          <a:solidFill>
            <a:srgbClr val="DAB000">
              <a:alpha val="58823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35966" rIns="0" bIns="35966" anchor="ctr"/>
          <a:lstStyle/>
          <a:p>
            <a:pPr algn="ctr"/>
            <a:r>
              <a:rPr lang="en-US" b="1">
                <a:solidFill>
                  <a:prstClr val="black"/>
                </a:solidFill>
                <a:latin typeface="Calibri" charset="0"/>
              </a:rPr>
              <a:t>Geodetic data</a:t>
            </a:r>
            <a:endParaRPr lang="nl-NL" b="1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23642" name="Rectangle 90"/>
          <p:cNvSpPr>
            <a:spLocks noChangeArrowheads="1"/>
          </p:cNvSpPr>
          <p:nvPr/>
        </p:nvSpPr>
        <p:spPr bwMode="auto">
          <a:xfrm>
            <a:off x="682625" y="2060575"/>
            <a:ext cx="7632700" cy="215900"/>
          </a:xfrm>
          <a:prstGeom prst="rect">
            <a:avLst/>
          </a:prstGeom>
          <a:solidFill>
            <a:srgbClr val="DAB000">
              <a:alpha val="58823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35966" rIns="0" bIns="35966" anchor="ctr"/>
          <a:lstStyle/>
          <a:p>
            <a:pPr algn="ctr"/>
            <a:r>
              <a:rPr lang="en-GB" b="1" dirty="0">
                <a:solidFill>
                  <a:prstClr val="black"/>
                </a:solidFill>
                <a:latin typeface="Calibri" charset="0"/>
              </a:rPr>
              <a:t>Seismological Observatories &amp; Research Infrastructures</a:t>
            </a:r>
          </a:p>
        </p:txBody>
      </p:sp>
      <p:sp>
        <p:nvSpPr>
          <p:cNvPr id="23643" name="Rectangle 91"/>
          <p:cNvSpPr>
            <a:spLocks noChangeArrowheads="1"/>
          </p:cNvSpPr>
          <p:nvPr/>
        </p:nvSpPr>
        <p:spPr bwMode="auto">
          <a:xfrm>
            <a:off x="682625" y="4221088"/>
            <a:ext cx="7632700" cy="215900"/>
          </a:xfrm>
          <a:prstGeom prst="rect">
            <a:avLst/>
          </a:prstGeom>
          <a:solidFill>
            <a:srgbClr val="43C733">
              <a:alpha val="58823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35966" rIns="0" bIns="35966" anchor="ctr"/>
          <a:lstStyle/>
          <a:p>
            <a:pPr algn="ctr"/>
            <a:r>
              <a:rPr lang="nl-NL" b="1" dirty="0">
                <a:solidFill>
                  <a:prstClr val="black"/>
                </a:solidFill>
                <a:latin typeface="Calibri" charset="0"/>
              </a:rPr>
              <a:t>ICT &amp; e-RI </a:t>
            </a:r>
            <a:r>
              <a:rPr lang="nl-NL" b="1" dirty="0" err="1">
                <a:solidFill>
                  <a:prstClr val="black"/>
                </a:solidFill>
                <a:latin typeface="Calibri" charset="0"/>
              </a:rPr>
              <a:t>Facilities</a:t>
            </a:r>
            <a:endParaRPr lang="nl-NL" b="1" dirty="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23644" name="Rectangle 92"/>
          <p:cNvSpPr>
            <a:spLocks noChangeArrowheads="1"/>
          </p:cNvSpPr>
          <p:nvPr/>
        </p:nvSpPr>
        <p:spPr bwMode="auto">
          <a:xfrm>
            <a:off x="682625" y="4581128"/>
            <a:ext cx="7632700" cy="215900"/>
          </a:xfrm>
          <a:prstGeom prst="rect">
            <a:avLst/>
          </a:prstGeom>
          <a:solidFill>
            <a:srgbClr val="DAB000">
              <a:alpha val="58823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35966" rIns="0" bIns="35966" anchor="ctr"/>
          <a:lstStyle/>
          <a:p>
            <a:pPr algn="ctr"/>
            <a:r>
              <a:rPr lang="nl-NL" b="1" dirty="0" err="1">
                <a:solidFill>
                  <a:prstClr val="black"/>
                </a:solidFill>
                <a:latin typeface="Calibri" charset="0"/>
              </a:rPr>
              <a:t>Satellite</a:t>
            </a:r>
            <a:r>
              <a:rPr lang="nl-NL" b="1" dirty="0">
                <a:solidFill>
                  <a:prstClr val="black"/>
                </a:solidFill>
                <a:latin typeface="Calibri" charset="0"/>
              </a:rPr>
              <a:t> Information data</a:t>
            </a:r>
          </a:p>
        </p:txBody>
      </p:sp>
      <p:pic>
        <p:nvPicPr>
          <p:cNvPr id="23645" name="Picture 93" descr="NERA_logo_basic_47048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47295" y="1661042"/>
            <a:ext cx="9366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46" name="Picture 94" descr="Logo_GEM_small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8740" y="986340"/>
            <a:ext cx="1260094" cy="348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47" name="Picture 95" descr="logo_neries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86279" y="6002927"/>
            <a:ext cx="56515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49" name="Picture 97" descr="LogoVerce1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72420" y="1100117"/>
            <a:ext cx="1296988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50" name="Picture 98" descr="Quest-logo-transp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1214" y="2197101"/>
            <a:ext cx="614363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51" name="Picture 99" descr="Home">
            <a:hlinkClick r:id="rId8" tooltip="EUDAT"/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23259" y="1416491"/>
            <a:ext cx="7556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52" name="Picture 100" descr="Topomod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4971234"/>
            <a:ext cx="395287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53" name="Picture 101" descr="topo-europe_logo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8964" y="5895847"/>
            <a:ext cx="485775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54" name="Picture 102" descr="scritta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53284" y="6217131"/>
            <a:ext cx="722313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438" name="Picture 102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384504">
            <a:off x="8407949" y="5160540"/>
            <a:ext cx="481013" cy="16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4439" name="Picture 103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32962" y="2276477"/>
            <a:ext cx="771525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4440" name="Picture 104"/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18291" y="6022143"/>
            <a:ext cx="468312" cy="46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4444" name="Picture 108"/>
          <p:cNvPicPr>
            <a:picLocks noChangeAspect="1" noChangeArrowheads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98407" y="1312150"/>
            <a:ext cx="661988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4445" name="Picture 109"/>
          <p:cNvPicPr>
            <a:picLocks noChangeAspect="1" noChangeArrowheads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8424" y="3502277"/>
            <a:ext cx="6794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4448" name="Picture 112" descr="EUREF_logo_2"/>
          <p:cNvPicPr>
            <a:picLocks noChangeAspect="1" noChangeArrowheads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02090" y="2799185"/>
            <a:ext cx="395288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449" name="Picture 113"/>
          <p:cNvPicPr>
            <a:picLocks noChangeAspect="1" noChangeArrowheads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5459" y="1484784"/>
            <a:ext cx="898686" cy="453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4450" name="Picture 114"/>
          <p:cNvPicPr>
            <a:picLocks noChangeAspect="1" noChangeArrowheads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9" y="889071"/>
            <a:ext cx="823287" cy="497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4452" name="Picture 116"/>
          <p:cNvPicPr>
            <a:picLocks noChangeAspect="1" noChangeArrowheads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560513"/>
            <a:ext cx="965200" cy="22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4453" name="Picture 117"/>
          <p:cNvPicPr>
            <a:picLocks noChangeAspect="1" noChangeArrowheads="1"/>
          </p:cNvPicPr>
          <p:nvPr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11369" y="4265121"/>
            <a:ext cx="550863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8" name="Picture 7" descr="LOGO_NEMOH.jpg"/>
          <p:cNvPicPr>
            <a:picLocks noChangeAspect="1"/>
          </p:cNvPicPr>
          <p:nvPr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27450" y="4085228"/>
            <a:ext cx="772142" cy="458605"/>
          </a:xfrm>
          <a:prstGeom prst="rect">
            <a:avLst/>
          </a:prstGeom>
        </p:spPr>
      </p:pic>
      <p:pic>
        <p:nvPicPr>
          <p:cNvPr id="9" name="Picture 8" descr="MEMOVOLC LOGO.jpg"/>
          <p:cNvPicPr>
            <a:picLocks noChangeAspect="1"/>
          </p:cNvPicPr>
          <p:nvPr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824" y="3151842"/>
            <a:ext cx="567744" cy="579331"/>
          </a:xfrm>
          <a:prstGeom prst="rect">
            <a:avLst/>
          </a:prstGeom>
        </p:spPr>
      </p:pic>
      <p:sp>
        <p:nvSpPr>
          <p:cNvPr id="113" name="Rectangle 92"/>
          <p:cNvSpPr>
            <a:spLocks noChangeArrowheads="1"/>
          </p:cNvSpPr>
          <p:nvPr/>
        </p:nvSpPr>
        <p:spPr bwMode="auto">
          <a:xfrm>
            <a:off x="683568" y="4941168"/>
            <a:ext cx="7632700" cy="215900"/>
          </a:xfrm>
          <a:prstGeom prst="rect">
            <a:avLst/>
          </a:prstGeom>
          <a:solidFill>
            <a:srgbClr val="DAB000">
              <a:alpha val="58823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35966" rIns="0" bIns="35966" anchor="ctr"/>
          <a:lstStyle/>
          <a:p>
            <a:pPr algn="ctr"/>
            <a:r>
              <a:rPr lang="nl-NL" b="1" dirty="0" err="1">
                <a:solidFill>
                  <a:prstClr val="black"/>
                </a:solidFill>
                <a:latin typeface="Calibri" charset="0"/>
              </a:rPr>
              <a:t>Geomagnetic</a:t>
            </a:r>
            <a:r>
              <a:rPr lang="nl-NL" b="1" dirty="0">
                <a:solidFill>
                  <a:prstClr val="black"/>
                </a:solidFill>
                <a:latin typeface="Calibri" charset="0"/>
              </a:rPr>
              <a:t> </a:t>
            </a:r>
            <a:r>
              <a:rPr lang="nl-NL" b="1" dirty="0" err="1">
                <a:solidFill>
                  <a:prstClr val="black"/>
                </a:solidFill>
                <a:latin typeface="Calibri" charset="0"/>
              </a:rPr>
              <a:t>Observatories</a:t>
            </a:r>
            <a:endParaRPr lang="nl-NL" b="1" dirty="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14" name="Rectangle 92"/>
          <p:cNvSpPr>
            <a:spLocks noChangeArrowheads="1"/>
          </p:cNvSpPr>
          <p:nvPr/>
        </p:nvSpPr>
        <p:spPr bwMode="auto">
          <a:xfrm>
            <a:off x="682625" y="5301208"/>
            <a:ext cx="7632700" cy="215900"/>
          </a:xfrm>
          <a:prstGeom prst="rect">
            <a:avLst/>
          </a:prstGeom>
          <a:solidFill>
            <a:srgbClr val="DAB000">
              <a:alpha val="58823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35966" rIns="0" bIns="35966" anchor="ctr"/>
          <a:lstStyle/>
          <a:p>
            <a:pPr algn="ctr"/>
            <a:r>
              <a:rPr lang="nl-NL" b="1" dirty="0" err="1">
                <a:solidFill>
                  <a:prstClr val="black"/>
                </a:solidFill>
                <a:latin typeface="Calibri" charset="0"/>
              </a:rPr>
              <a:t>Infrastructures</a:t>
            </a:r>
            <a:r>
              <a:rPr lang="nl-NL" b="1" dirty="0">
                <a:solidFill>
                  <a:prstClr val="black"/>
                </a:solidFill>
                <a:latin typeface="Calibri" charset="0"/>
              </a:rPr>
              <a:t> </a:t>
            </a:r>
            <a:r>
              <a:rPr lang="nl-NL" b="1" dirty="0" err="1">
                <a:solidFill>
                  <a:prstClr val="black"/>
                </a:solidFill>
                <a:latin typeface="Calibri" charset="0"/>
              </a:rPr>
              <a:t>for</a:t>
            </a:r>
            <a:r>
              <a:rPr lang="nl-NL" b="1" dirty="0">
                <a:solidFill>
                  <a:prstClr val="black"/>
                </a:solidFill>
                <a:latin typeface="Calibri" charset="0"/>
              </a:rPr>
              <a:t> </a:t>
            </a:r>
            <a:r>
              <a:rPr lang="nl-NL" b="1" dirty="0" err="1">
                <a:solidFill>
                  <a:prstClr val="black"/>
                </a:solidFill>
                <a:latin typeface="Calibri" charset="0"/>
              </a:rPr>
              <a:t>Geo</a:t>
            </a:r>
            <a:r>
              <a:rPr lang="nl-NL" b="1" dirty="0">
                <a:solidFill>
                  <a:prstClr val="black"/>
                </a:solidFill>
                <a:latin typeface="Calibri" charset="0"/>
              </a:rPr>
              <a:t>-Resources</a:t>
            </a:r>
          </a:p>
        </p:txBody>
      </p:sp>
      <p:pic>
        <p:nvPicPr>
          <p:cNvPr id="10" name="Picture 9" descr="safer.gif"/>
          <p:cNvPicPr>
            <a:picLocks noChangeAspect="1"/>
          </p:cNvPicPr>
          <p:nvPr/>
        </p:nvPicPr>
        <p:blipFill rotWithShape="1"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06" t="-906" r="46737" b="906"/>
          <a:stretch/>
        </p:blipFill>
        <p:spPr>
          <a:xfrm>
            <a:off x="7386647" y="5674637"/>
            <a:ext cx="724727" cy="401105"/>
          </a:xfrm>
          <a:prstGeom prst="rect">
            <a:avLst/>
          </a:prstGeom>
        </p:spPr>
      </p:pic>
      <p:sp>
        <p:nvSpPr>
          <p:cNvPr id="116" name="Rectangle 89"/>
          <p:cNvSpPr>
            <a:spLocks noChangeArrowheads="1"/>
          </p:cNvSpPr>
          <p:nvPr/>
        </p:nvSpPr>
        <p:spPr bwMode="auto">
          <a:xfrm>
            <a:off x="682625" y="2421012"/>
            <a:ext cx="7632700" cy="215900"/>
          </a:xfrm>
          <a:prstGeom prst="rect">
            <a:avLst/>
          </a:prstGeom>
          <a:solidFill>
            <a:srgbClr val="DAB000">
              <a:alpha val="58823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35966" rIns="0" bIns="35966" anchor="ctr"/>
          <a:lstStyle/>
          <a:p>
            <a:pPr algn="ctr"/>
            <a:r>
              <a:rPr lang="en-US" b="1" dirty="0">
                <a:solidFill>
                  <a:prstClr val="black"/>
                </a:solidFill>
                <a:latin typeface="Calibri" charset="0"/>
              </a:rPr>
              <a:t>Volcano Observations</a:t>
            </a:r>
            <a:endParaRPr lang="en-GB" b="1" dirty="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17" name="Rectangle 91"/>
          <p:cNvSpPr>
            <a:spLocks noChangeArrowheads="1"/>
          </p:cNvSpPr>
          <p:nvPr/>
        </p:nvSpPr>
        <p:spPr bwMode="auto">
          <a:xfrm rot="16200000">
            <a:off x="-781733" y="3835911"/>
            <a:ext cx="4226747" cy="288031"/>
          </a:xfrm>
          <a:prstGeom prst="rect">
            <a:avLst/>
          </a:prstGeom>
          <a:solidFill>
            <a:srgbClr val="43C733">
              <a:alpha val="58823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35966" rIns="0" bIns="35966" anchor="ctr"/>
          <a:lstStyle/>
          <a:p>
            <a:pPr algn="ctr"/>
            <a:r>
              <a:rPr lang="nl-NL" b="1" dirty="0">
                <a:solidFill>
                  <a:prstClr val="black"/>
                </a:solidFill>
                <a:latin typeface="Calibri" charset="0"/>
              </a:rPr>
              <a:t>ICT &amp; e-RI </a:t>
            </a:r>
            <a:r>
              <a:rPr lang="nl-NL" b="1" dirty="0" err="1">
                <a:solidFill>
                  <a:prstClr val="black"/>
                </a:solidFill>
                <a:latin typeface="Calibri" charset="0"/>
              </a:rPr>
              <a:t>Facilities</a:t>
            </a:r>
            <a:endParaRPr lang="nl-NL" b="1" dirty="0">
              <a:solidFill>
                <a:prstClr val="black"/>
              </a:solidFill>
              <a:latin typeface="Calibri" charset="0"/>
            </a:endParaRPr>
          </a:p>
        </p:txBody>
      </p:sp>
      <p:pic>
        <p:nvPicPr>
          <p:cNvPr id="11" name="Picture 10" descr="copy-logo_coopeus2.png"/>
          <p:cNvPicPr>
            <a:picLocks noChangeAspect="1"/>
          </p:cNvPicPr>
          <p:nvPr/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3588" y="785120"/>
            <a:ext cx="1088502" cy="402439"/>
          </a:xfrm>
          <a:prstGeom prst="rect">
            <a:avLst/>
          </a:prstGeom>
        </p:spPr>
      </p:pic>
      <p:pic>
        <p:nvPicPr>
          <p:cNvPr id="12" name="Picture 11" descr="uv-logo.png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8458" y="1106696"/>
            <a:ext cx="1056772" cy="242861"/>
          </a:xfrm>
          <a:prstGeom prst="rect">
            <a:avLst/>
          </a:prstGeom>
        </p:spPr>
      </p:pic>
      <p:pic>
        <p:nvPicPr>
          <p:cNvPr id="15" name="Picture 14" descr="nsf_logo.png"/>
          <p:cNvPicPr>
            <a:picLocks noChangeAspect="1"/>
          </p:cNvPicPr>
          <p:nvPr/>
        </p:nvPicPr>
        <p:blipFill rotWithShape="1">
          <a:blip r:embed="rId2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64756" y="404664"/>
            <a:ext cx="582430" cy="481794"/>
          </a:xfrm>
          <a:prstGeom prst="rect">
            <a:avLst/>
          </a:prstGeom>
        </p:spPr>
      </p:pic>
      <p:sp>
        <p:nvSpPr>
          <p:cNvPr id="120" name="Title 1"/>
          <p:cNvSpPr txBox="1">
            <a:spLocks/>
          </p:cNvSpPr>
          <p:nvPr/>
        </p:nvSpPr>
        <p:spPr bwMode="auto">
          <a:xfrm>
            <a:off x="423416" y="228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353" tIns="45679" rIns="91353" bIns="45679" numCol="1" anchor="ctr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sz="3500" dirty="0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EPOS Framework</a:t>
            </a:r>
            <a:endParaRPr lang="en-US" sz="3500" dirty="0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21" name="Picture 120"/>
          <p:cNvPicPr>
            <a:picLocks noChangeAspect="1"/>
          </p:cNvPicPr>
          <p:nvPr/>
        </p:nvPicPr>
        <p:blipFill>
          <a:blip r:embed="rId2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6926" y="6355601"/>
            <a:ext cx="1767160" cy="48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10724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3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3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3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3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3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700" fill="hold"/>
                                        <p:tgtEl>
                                          <p:spTgt spid="236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700" fill="hold"/>
                                        <p:tgtEl>
                                          <p:spTgt spid="23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7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36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36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3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3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3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4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4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14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14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"/>
                            </p:stCondLst>
                            <p:childTnLst>
                              <p:par>
                                <p:cTn id="8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14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14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500"/>
                            </p:stCondLst>
                            <p:childTnLst>
                              <p:par>
                                <p:cTn id="9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14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000"/>
                            </p:stCondLst>
                            <p:childTnLst>
                              <p:par>
                                <p:cTn id="9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23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500"/>
                            </p:stCondLst>
                            <p:childTnLst>
                              <p:par>
                                <p:cTn id="10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3" dur="500"/>
                                        <p:tgtEl>
                                          <p:spTgt spid="23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4000"/>
                            </p:stCondLst>
                            <p:childTnLst>
                              <p:par>
                                <p:cTn id="10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500"/>
                            </p:stCondLst>
                            <p:childTnLst>
                              <p:par>
                                <p:cTn id="10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5" dur="500"/>
                                        <p:tgtEl>
                                          <p:spTgt spid="23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1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14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0" dur="500"/>
                                        <p:tgtEl>
                                          <p:spTgt spid="14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6000"/>
                            </p:stCondLst>
                            <p:childTnLst>
                              <p:par>
                                <p:cTn id="12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23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5" dur="500"/>
                                        <p:tgtEl>
                                          <p:spTgt spid="23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6500"/>
                            </p:stCondLst>
                            <p:childTnLst>
                              <p:par>
                                <p:cTn id="12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/>
                                        <p:tgtEl>
                                          <p:spTgt spid="14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0" dur="500"/>
                                        <p:tgtEl>
                                          <p:spTgt spid="14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7000"/>
                            </p:stCondLst>
                            <p:childTnLst>
                              <p:par>
                                <p:cTn id="13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4" dur="500"/>
                                        <p:tgtEl>
                                          <p:spTgt spid="23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7500"/>
                            </p:stCondLst>
                            <p:childTnLst>
                              <p:par>
                                <p:cTn id="13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8" dur="500"/>
                                        <p:tgtEl>
                                          <p:spTgt spid="23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8000"/>
                            </p:stCondLst>
                            <p:childTnLst>
                              <p:par>
                                <p:cTn id="14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2" dur="500"/>
                                        <p:tgtEl>
                                          <p:spTgt spid="14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8500"/>
                            </p:stCondLst>
                            <p:childTnLst>
                              <p:par>
                                <p:cTn id="14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/>
                                        <p:tgtEl>
                                          <p:spTgt spid="14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7" dur="500"/>
                                        <p:tgtEl>
                                          <p:spTgt spid="14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37" grpId="0" animBg="1"/>
      <p:bldP spid="23638" grpId="0" animBg="1"/>
      <p:bldP spid="23639" grpId="0" animBg="1"/>
      <p:bldP spid="23640" grpId="0" animBg="1"/>
      <p:bldP spid="23642" grpId="0" animBg="1"/>
      <p:bldP spid="23643" grpId="0" animBg="1"/>
      <p:bldP spid="23644" grpId="0" animBg="1"/>
      <p:bldP spid="113" grpId="0" animBg="1"/>
      <p:bldP spid="114" grpId="0" animBg="1"/>
      <p:bldP spid="116" grpId="0" animBg="1"/>
      <p:bldP spid="1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6600" dirty="0" smtClean="0"/>
          </a:p>
          <a:p>
            <a:pPr marL="0" indent="0" algn="ctr">
              <a:buNone/>
            </a:pPr>
            <a:r>
              <a:rPr lang="en-US" sz="6600" dirty="0" smtClean="0"/>
              <a:t>Purpose &amp; Challenges</a:t>
            </a:r>
            <a:endParaRPr lang="en-US" sz="66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496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EPOS Purpose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205063"/>
          </a:xfrm>
        </p:spPr>
        <p:txBody>
          <a:bodyPr/>
          <a:lstStyle/>
          <a:p>
            <a:r>
              <a:rPr lang="en-GB" i="1" dirty="0" smtClean="0"/>
              <a:t>keywords</a:t>
            </a:r>
            <a:r>
              <a:rPr lang="en-GB" dirty="0"/>
              <a:t>: multidisciplinary, integrated, holistic, comprehensive, efficient, e-Science</a:t>
            </a:r>
          </a:p>
          <a:p>
            <a:r>
              <a:rPr lang="en-GB" dirty="0"/>
              <a:t>This is not </a:t>
            </a:r>
            <a:r>
              <a:rPr lang="en-GB" dirty="0" smtClean="0"/>
              <a:t>just a </a:t>
            </a:r>
            <a:r>
              <a:rPr lang="en-GB" dirty="0"/>
              <a:t>portal to </a:t>
            </a:r>
            <a:r>
              <a:rPr lang="en-GB" dirty="0" smtClean="0"/>
              <a:t>domain specific (thematic) datasets </a:t>
            </a:r>
            <a:r>
              <a:rPr lang="en-GB" dirty="0"/>
              <a:t>for download – it is this plus much </a:t>
            </a:r>
            <a:r>
              <a:rPr lang="en-GB" dirty="0" smtClean="0"/>
              <a:t>more</a:t>
            </a:r>
          </a:p>
          <a:p>
            <a:pPr marL="0" indent="0">
              <a:buNone/>
            </a:pPr>
            <a:endParaRPr lang="en-GB" b="1" dirty="0" smtClean="0"/>
          </a:p>
          <a:p>
            <a:pPr marL="0" indent="0" algn="ctr">
              <a:buNone/>
            </a:pPr>
            <a:r>
              <a:rPr lang="en-GB" b="1" dirty="0" smtClean="0">
                <a:solidFill>
                  <a:srgbClr val="E90000"/>
                </a:solidFill>
              </a:rPr>
              <a:t>It’s easy and it has everything you need</a:t>
            </a:r>
          </a:p>
          <a:p>
            <a:pPr marL="0" indent="0" algn="ctr">
              <a:buNone/>
            </a:pPr>
            <a:r>
              <a:rPr lang="en-GB" b="1" dirty="0" smtClean="0">
                <a:solidFill>
                  <a:srgbClr val="E90000"/>
                </a:solidFill>
              </a:rPr>
              <a:t>Overcoming the complexity</a:t>
            </a:r>
            <a:endParaRPr lang="en-GB" dirty="0">
              <a:solidFill>
                <a:srgbClr val="E9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758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27" y="1159903"/>
            <a:ext cx="8229600" cy="4525963"/>
          </a:xfrm>
        </p:spPr>
        <p:txBody>
          <a:bodyPr/>
          <a:lstStyle/>
          <a:p>
            <a:r>
              <a:rPr lang="en-GB" sz="2400" dirty="0" smtClean="0"/>
              <a:t>where </a:t>
            </a:r>
            <a:r>
              <a:rPr lang="en-GB" sz="2400" dirty="0"/>
              <a:t>does the user </a:t>
            </a:r>
            <a:r>
              <a:rPr lang="en-GB" sz="2400" dirty="0" smtClean="0"/>
              <a:t>go</a:t>
            </a:r>
          </a:p>
          <a:p>
            <a:pPr lvl="1"/>
            <a:r>
              <a:rPr lang="en-GB" sz="2000" dirty="0" smtClean="0"/>
              <a:t>Too many offerings</a:t>
            </a:r>
          </a:p>
          <a:p>
            <a:r>
              <a:rPr lang="en-GB" sz="2400" dirty="0" smtClean="0"/>
              <a:t>User </a:t>
            </a:r>
            <a:r>
              <a:rPr lang="en-GB" sz="2400" dirty="0"/>
              <a:t>role </a:t>
            </a:r>
            <a:r>
              <a:rPr lang="en-GB" sz="2400" dirty="0" smtClean="0"/>
              <a:t>– can </a:t>
            </a:r>
            <a:r>
              <a:rPr lang="en-GB" sz="2400" dirty="0"/>
              <a:t>be </a:t>
            </a:r>
            <a:r>
              <a:rPr lang="en-GB" sz="2400" dirty="0" smtClean="0"/>
              <a:t>dynamic</a:t>
            </a:r>
          </a:p>
          <a:p>
            <a:pPr lvl="1"/>
            <a:r>
              <a:rPr lang="en-GB" sz="2000" dirty="0" smtClean="0"/>
              <a:t>Am I a data provider? A data consumer?</a:t>
            </a:r>
          </a:p>
          <a:p>
            <a:pPr lvl="1"/>
            <a:r>
              <a:rPr lang="en-GB" sz="2000" dirty="0" smtClean="0"/>
              <a:t>Am I a service provider/manager?</a:t>
            </a:r>
            <a:endParaRPr lang="en-GB" sz="2000" dirty="0"/>
          </a:p>
          <a:p>
            <a:r>
              <a:rPr lang="en-GB" sz="2400" dirty="0"/>
              <a:t>User role authorities and </a:t>
            </a:r>
            <a:r>
              <a:rPr lang="en-GB" sz="2400" dirty="0" smtClean="0"/>
              <a:t>responsibilities</a:t>
            </a:r>
          </a:p>
          <a:p>
            <a:pPr lvl="1"/>
            <a:r>
              <a:rPr lang="en-GB" sz="2000" dirty="0" smtClean="0"/>
              <a:t>Am I allowed to access software services?</a:t>
            </a:r>
          </a:p>
          <a:p>
            <a:pPr lvl="1"/>
            <a:r>
              <a:rPr lang="en-GB" sz="2000" dirty="0"/>
              <a:t>Am I allowed to access l</a:t>
            </a:r>
            <a:r>
              <a:rPr lang="en-GB" sz="2000" dirty="0" smtClean="0"/>
              <a:t>aboratory </a:t>
            </a:r>
            <a:r>
              <a:rPr lang="en-GB" sz="2000" dirty="0"/>
              <a:t>services</a:t>
            </a:r>
            <a:r>
              <a:rPr lang="en-GB" sz="2000" dirty="0" smtClean="0"/>
              <a:t>?</a:t>
            </a:r>
          </a:p>
          <a:p>
            <a:pPr lvl="1"/>
            <a:r>
              <a:rPr lang="en-GB" sz="2000" dirty="0"/>
              <a:t>Am I allowed to access </a:t>
            </a:r>
            <a:r>
              <a:rPr lang="en-GB" sz="2000" dirty="0" smtClean="0"/>
              <a:t>computing / detector  </a:t>
            </a:r>
            <a:r>
              <a:rPr lang="en-GB" sz="2000" dirty="0"/>
              <a:t>services</a:t>
            </a:r>
            <a:r>
              <a:rPr lang="en-GB" sz="2000" dirty="0" smtClean="0"/>
              <a:t>?</a:t>
            </a:r>
            <a:endParaRPr lang="en-GB" sz="2000" dirty="0"/>
          </a:p>
          <a:p>
            <a:r>
              <a:rPr lang="en-GB" sz="2400" dirty="0" smtClean="0"/>
              <a:t>User role preferences </a:t>
            </a:r>
          </a:p>
          <a:p>
            <a:pPr lvl="1"/>
            <a:r>
              <a:rPr lang="en-GB" sz="2000" dirty="0" smtClean="0"/>
              <a:t>Device: mobile? Laptop?...</a:t>
            </a:r>
          </a:p>
          <a:p>
            <a:pPr lvl="1"/>
            <a:r>
              <a:rPr lang="en-GB" sz="2000" dirty="0" smtClean="0"/>
              <a:t>Modality: keyboard/mouse / gesture/ speech…</a:t>
            </a:r>
          </a:p>
          <a:p>
            <a:r>
              <a:rPr lang="en-GB" sz="2400" b="1" dirty="0" smtClean="0">
                <a:solidFill>
                  <a:srgbClr val="E90000"/>
                </a:solidFill>
              </a:rPr>
              <a:t>Simple </a:t>
            </a:r>
            <a:r>
              <a:rPr lang="en-GB" sz="2400" b="1" dirty="0">
                <a:solidFill>
                  <a:srgbClr val="E90000"/>
                </a:solidFill>
              </a:rPr>
              <a:t>– one stop </a:t>
            </a:r>
            <a:r>
              <a:rPr lang="en-GB" sz="2400" b="1" dirty="0" smtClean="0">
                <a:solidFill>
                  <a:srgbClr val="E90000"/>
                </a:solidFill>
              </a:rPr>
              <a:t>shop</a:t>
            </a:r>
          </a:p>
          <a:p>
            <a:endParaRPr lang="en-GB" sz="2400" dirty="0"/>
          </a:p>
          <a:p>
            <a:endParaRPr lang="en-GB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7068" y="1075556"/>
            <a:ext cx="2857500" cy="2857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3382" y="18084"/>
            <a:ext cx="9157382" cy="1143000"/>
          </a:xfrm>
          <a:solidFill>
            <a:srgbClr val="FFFFFF"/>
          </a:solidFill>
        </p:spPr>
        <p:txBody>
          <a:bodyPr/>
          <a:lstStyle/>
          <a:p>
            <a:r>
              <a:rPr lang="en-GB" dirty="0" smtClean="0"/>
              <a:t>Dealing with complexity of users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6827068" y="3566160"/>
            <a:ext cx="107741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Rights</a:t>
            </a:r>
          </a:p>
          <a:p>
            <a:r>
              <a:rPr lang="en-GB" sz="2800" dirty="0"/>
              <a:t>C</a:t>
            </a:r>
            <a:r>
              <a:rPr lang="en-GB" sz="2800" dirty="0" smtClean="0"/>
              <a:t>osts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510799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6_Presentazione vuota">
  <a:themeElements>
    <a:clrScheme name="Presentazione vuo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zione vuota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8" charset="0"/>
            <a:ea typeface="ＭＳ Ｐゴシック" pitchFamily="-108" charset="-128"/>
            <a:cs typeface="ＭＳ Ｐゴシック" pitchFamily="-10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8" charset="0"/>
            <a:ea typeface="ＭＳ Ｐゴシック" pitchFamily="-108" charset="-128"/>
            <a:cs typeface="ＭＳ Ｐゴシック" pitchFamily="-108" charset="-128"/>
          </a:defRPr>
        </a:defPPr>
      </a:lstStyle>
    </a:lnDef>
  </a:objectDefaults>
  <a:extraClrSchemeLst>
    <a:extraClrScheme>
      <a:clrScheme name="Presentazione vuo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EPOS_PP_template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EPOS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5043</TotalTime>
  <Words>1682</Words>
  <Application>Microsoft Macintosh PowerPoint</Application>
  <PresentationFormat>On-screen Show (4:3)</PresentationFormat>
  <Paragraphs>343</Paragraphs>
  <Slides>35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Presentation1</vt:lpstr>
      <vt:lpstr>6_Presentazione vuota</vt:lpstr>
      <vt:lpstr>EPOS_PP_template2</vt:lpstr>
      <vt:lpstr>1_EPOS SLIDE</vt:lpstr>
      <vt:lpstr>Daniele Bailo  and the EPOS Consortium</vt:lpstr>
      <vt:lpstr>PowerPoint Presentation</vt:lpstr>
      <vt:lpstr>PowerPoint Presentation</vt:lpstr>
      <vt:lpstr>PowerPoint Presentation</vt:lpstr>
      <vt:lpstr>“Numbers” of solid earth science</vt:lpstr>
      <vt:lpstr>PowerPoint Presentation</vt:lpstr>
      <vt:lpstr>PowerPoint Presentation</vt:lpstr>
      <vt:lpstr>EPOS Purpose</vt:lpstr>
      <vt:lpstr>Dealing with complexity of users</vt:lpstr>
      <vt:lpstr>Dealing with the complexity of usage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Metadata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OPEN CHALLENGES</vt:lpstr>
      <vt:lpstr>PowerPoint Presentation</vt:lpstr>
      <vt:lpstr>PowerPoint Presentation</vt:lpstr>
      <vt:lpstr>SEISMOLOGICAL SERVICES</vt:lpstr>
      <vt:lpstr>Architecture improved: metadata mapping</vt:lpstr>
      <vt:lpstr>Metadata Under the hood (1)</vt:lpstr>
      <vt:lpstr>Request workflow: diagram</vt:lpstr>
      <vt:lpstr>PowerPoint Presentation</vt:lpstr>
      <vt:lpstr>PowerPoint Presentation</vt:lpstr>
      <vt:lpstr>Who’s in(tegrated)?</vt:lpstr>
      <vt:lpstr>Acknowledgments </vt:lpstr>
      <vt:lpstr>Thank you </vt:lpstr>
    </vt:vector>
  </TitlesOfParts>
  <Company>INGV-Istituto Nazionale di Geofisica e Vulcanologia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Daniele Bailo</dc:creator>
  <cp:lastModifiedBy>Daniele Bailo</cp:lastModifiedBy>
  <cp:revision>57</cp:revision>
  <dcterms:created xsi:type="dcterms:W3CDTF">2014-09-17T11:58:18Z</dcterms:created>
  <dcterms:modified xsi:type="dcterms:W3CDTF">2015-01-22T13:08:31Z</dcterms:modified>
</cp:coreProperties>
</file>