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5"/>
    <p:sldMasterId id="2147483815" r:id="rId6"/>
  </p:sldMasterIdLst>
  <p:notesMasterIdLst>
    <p:notesMasterId r:id="rId13"/>
  </p:notesMasterIdLst>
  <p:handoutMasterIdLst>
    <p:handoutMasterId r:id="rId14"/>
  </p:handoutMasterIdLst>
  <p:sldIdLst>
    <p:sldId id="323" r:id="rId7"/>
    <p:sldId id="332" r:id="rId8"/>
    <p:sldId id="328" r:id="rId9"/>
    <p:sldId id="334" r:id="rId10"/>
    <p:sldId id="335" r:id="rId11"/>
    <p:sldId id="337" r:id="rId12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AC"/>
    <a:srgbClr val="008080"/>
    <a:srgbClr val="C0C0C0"/>
    <a:srgbClr val="574500"/>
    <a:srgbClr val="221644"/>
    <a:srgbClr val="004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42" autoAdjust="0"/>
    <p:restoredTop sz="87077" autoAdjust="0"/>
  </p:normalViewPr>
  <p:slideViewPr>
    <p:cSldViewPr>
      <p:cViewPr varScale="1">
        <p:scale>
          <a:sx n="120" d="100"/>
          <a:sy n="120" d="100"/>
        </p:scale>
        <p:origin x="-32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D887CAA-F605-434D-A5F0-5B728562E6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577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DADBDD1-DAD8-443E-B655-F95A225646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0746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9"/>
          <a:stretch/>
        </p:blipFill>
        <p:spPr bwMode="auto">
          <a:xfrm>
            <a:off x="0" y="1043869"/>
            <a:ext cx="1447800" cy="543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 userDrawn="1"/>
        </p:nvSpPr>
        <p:spPr bwMode="auto">
          <a:xfrm>
            <a:off x="6551613" y="503238"/>
            <a:ext cx="26638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n-GB" sz="2400" b="1" u="none">
                <a:solidFill>
                  <a:srgbClr val="FFFFFF"/>
                </a:solidFill>
                <a:ea typeface="SimSun" pitchFamily="2" charset="-122"/>
              </a:rPr>
              <a:t>EGI-InSPIRE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546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E99DA121-7643-FE43-BCC1-0444116EA91D}" type="datetime1">
              <a:rPr lang="en-US"/>
              <a:pPr>
                <a:defRPr/>
              </a:pPr>
              <a:t>1/22/15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CE8C085-A8BF-6D42-88BA-A896997A3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40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039D2A74-5B0D-224D-830B-F890A59B9817}" type="datetime1">
              <a:rPr lang="en-US"/>
              <a:pPr>
                <a:defRPr/>
              </a:pPr>
              <a:t>1/22/15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3CA41C3B-B6EE-084A-A93E-4C2C16E378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136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3BB485E8-44C4-A347-B119-E28D7ED23397}" type="datetime1">
              <a:rPr lang="en-US"/>
              <a:pPr>
                <a:defRPr/>
              </a:pPr>
              <a:t>1/22/15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1F0E07E-687A-A742-A817-50A3C50B10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48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8EDA8A3-7759-E64A-8023-6D4DDC5FF62D}" type="datetime1">
              <a:rPr lang="en-US"/>
              <a:pPr>
                <a:defRPr/>
              </a:pPr>
              <a:t>1/22/15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84659DC1-7820-7C47-935A-B3A28C42E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880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F5851A0-1D52-5E4F-B158-EF0BFF671371}" type="datetime1">
              <a:rPr lang="en-US"/>
              <a:pPr>
                <a:defRPr/>
              </a:pPr>
              <a:t>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E5B208F4-B8C3-AB4A-B477-862C73749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01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AA44D4B-27A1-114A-B66C-AFBC5B6CCDBA}" type="datetime1">
              <a:rPr lang="en-US"/>
              <a:pPr>
                <a:defRPr/>
              </a:pPr>
              <a:t>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4F52E885-1FBC-C443-8F93-7BC7DD440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20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630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3C9E4-42E2-402A-B0B1-17451789FE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217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BA7E-98DB-430E-AE39-8AE2A08777D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840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560FD311-3FA3-6B4E-B001-11EACB5E6077}" type="datetime1">
              <a:rPr lang="en-US"/>
              <a:pPr>
                <a:defRPr/>
              </a:pPr>
              <a:t>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0374750F-1E93-7C4B-A37F-BBBE48098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1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8FCF4C0B-C990-4846-911E-315E4EC2A230}" type="datetime1">
              <a:rPr lang="en-US"/>
              <a:pPr>
                <a:defRPr/>
              </a:pPr>
              <a:t>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5C44E51-AFE4-EF4E-A11D-C9D64BCE1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33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8EE47D43-5E0E-E845-9E98-8845E433B251}" type="datetime1">
              <a:rPr lang="en-US"/>
              <a:pPr>
                <a:defRPr/>
              </a:pPr>
              <a:t>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8784C9F7-C73A-6E49-BC24-F9A678A39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6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13B9F0E9-A54A-094B-B349-4160427FE150}" type="datetime1">
              <a:rPr lang="en-US"/>
              <a:pPr>
                <a:defRPr/>
              </a:pPr>
              <a:t>1/22/15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9810C714-0A4B-AB4A-AF4F-16A6A8D75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83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5149D9FF-D707-ED40-901F-F712C71EDB28}" type="datetime1">
              <a:rPr lang="en-US"/>
              <a:pPr>
                <a:defRPr/>
              </a:pPr>
              <a:t>1/22/15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24497045-9FEB-A443-A0DC-A421A56AE7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23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13" Type="http://schemas.openxmlformats.org/officeDocument/2006/relationships/image" Target="../media/image5.emf"/><Relationship Id="rId14" Type="http://schemas.openxmlformats.org/officeDocument/2006/relationships/image" Target="../media/image6.emf"/><Relationship Id="rId15" Type="http://schemas.openxmlformats.org/officeDocument/2006/relationships/image" Target="../media/image7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TopBar_1247width.gif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41257"/>
          </a:xfrm>
          <a:prstGeom prst="rect">
            <a:avLst/>
          </a:prstGeom>
        </p:spPr>
      </p:pic>
      <p:sp>
        <p:nvSpPr>
          <p:cNvPr id="1026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3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034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  <p:extLst>
      <p:ext uri="{BB962C8B-B14F-4D97-AF65-F5344CB8AC3E}">
        <p14:creationId xmlns:p14="http://schemas.microsoft.com/office/powerpoint/2010/main" val="620408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52888" cy="399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077" name="Picture 6"/>
          <p:cNvPicPr>
            <a:picLocks noChangeAspect="1"/>
          </p:cNvPicPr>
          <p:nvPr userDrawn="1"/>
        </p:nvPicPr>
        <p:blipFill>
          <a:blip r:embed="rId14" cstate="screen">
            <a:alphaModFix amt="6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21438"/>
            <a:ext cx="2071688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7" descr="WeNMR.png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0491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EGI-transparent.png"/>
          <p:cNvPicPr>
            <a:picLocks noChangeAspect="1"/>
          </p:cNvPicPr>
          <p:nvPr userDrawn="1"/>
        </p:nvPicPr>
        <p:blipFill>
          <a:blip r:embed="rId16" cstate="screen">
            <a:alphaModFix amt="6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1688" y="6455706"/>
            <a:ext cx="336261" cy="37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42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peter.solagna@egi.e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619672" y="1844824"/>
            <a:ext cx="7524328" cy="1470025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AAI in EGI</a:t>
            </a:r>
            <a:br>
              <a:rPr lang="en-US" sz="5400" dirty="0" smtClean="0"/>
            </a:br>
            <a:r>
              <a:rPr lang="en-US" sz="5400" dirty="0" smtClean="0"/>
              <a:t>Status and Evolution</a:t>
            </a:r>
            <a:endParaRPr lang="en-US" sz="540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051720" y="3429000"/>
            <a:ext cx="6192688" cy="1343000"/>
          </a:xfrm>
        </p:spPr>
        <p:txBody>
          <a:bodyPr/>
          <a:lstStyle/>
          <a:p>
            <a:r>
              <a:rPr lang="en-US" sz="2800" dirty="0" smtClean="0"/>
              <a:t>Peter </a:t>
            </a:r>
            <a:r>
              <a:rPr lang="en-US" sz="2800" dirty="0" err="1" smtClean="0"/>
              <a:t>Solagna</a:t>
            </a:r>
            <a:endParaRPr lang="en-US" sz="2800" dirty="0" smtClean="0"/>
          </a:p>
          <a:p>
            <a:r>
              <a:rPr lang="en-GB" sz="2000" dirty="0"/>
              <a:t>Senior Operations </a:t>
            </a:r>
            <a:r>
              <a:rPr lang="en-GB" sz="2000" dirty="0" smtClean="0"/>
              <a:t>Manager</a:t>
            </a:r>
            <a:br>
              <a:rPr lang="en-GB" sz="2000" dirty="0" smtClean="0"/>
            </a:br>
            <a:r>
              <a:rPr lang="en-US" sz="2000" dirty="0" smtClean="0">
                <a:hlinkClick r:id="rId2"/>
              </a:rPr>
              <a:t>peter.solagna@egi.eu</a:t>
            </a:r>
            <a:r>
              <a:rPr lang="en-US" sz="2000" dirty="0" smtClean="0"/>
              <a:t> </a:t>
            </a:r>
            <a:endParaRPr lang="en-US" sz="2000" dirty="0"/>
          </a:p>
          <a:p>
            <a:endParaRPr lang="en-US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773536" y="87015"/>
            <a:ext cx="4406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Grid Infrastructure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019925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83D1312-1F9F-E344-A341-8FDCB71E18AC}" type="slidenum">
              <a:rPr lang="en-GB" sz="1200">
                <a:solidFill>
                  <a:schemeClr val="bg1"/>
                </a:solidFill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sz="120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887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 smtClean="0"/>
              <a:t>Authentication and Authorization in </a:t>
            </a:r>
            <a:r>
              <a:rPr lang="en-US" sz="2700" dirty="0" smtClean="0"/>
              <a:t>EGI</a:t>
            </a:r>
            <a:endParaRPr lang="en-US" dirty="0"/>
          </a:p>
        </p:txBody>
      </p:sp>
      <p:pic>
        <p:nvPicPr>
          <p:cNvPr id="4" name="Picture 3" descr="us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708920"/>
            <a:ext cx="1011712" cy="1556481"/>
          </a:xfrm>
          <a:prstGeom prst="rect">
            <a:avLst/>
          </a:prstGeom>
        </p:spPr>
      </p:pic>
      <p:pic>
        <p:nvPicPr>
          <p:cNvPr id="6" name="Picture 2" descr="H:\Home\davidg\EUGridPMA\IGTF\IGTF-logos\IGTF_logo-interop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551" y="1340768"/>
            <a:ext cx="1652739" cy="76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user_phd_grou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941168"/>
            <a:ext cx="1124744" cy="11247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79912" y="5229200"/>
            <a:ext cx="135367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Virtual</a:t>
            </a:r>
          </a:p>
          <a:p>
            <a:r>
              <a:rPr lang="en-US" sz="1600" dirty="0" smtClean="0">
                <a:latin typeface="Arial"/>
                <a:cs typeface="Arial"/>
              </a:rPr>
              <a:t>Organization</a:t>
            </a:r>
            <a:endParaRPr lang="en-US" sz="1600" dirty="0">
              <a:latin typeface="Arial"/>
              <a:cs typeface="Arial"/>
            </a:endParaRPr>
          </a:p>
        </p:txBody>
      </p:sp>
      <p:pic>
        <p:nvPicPr>
          <p:cNvPr id="9" name="Picture 8" descr="keyta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140968"/>
            <a:ext cx="1323681" cy="783178"/>
          </a:xfrm>
          <a:prstGeom prst="rect">
            <a:avLst/>
          </a:prstGeom>
        </p:spPr>
      </p:pic>
      <p:pic>
        <p:nvPicPr>
          <p:cNvPr id="10" name="Picture 9" descr="Screen shot 2014-04-01 at 6.43.09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204" y="2492896"/>
            <a:ext cx="1155204" cy="704747"/>
          </a:xfrm>
          <a:prstGeom prst="rect">
            <a:avLst/>
          </a:prstGeom>
        </p:spPr>
      </p:pic>
      <p:pic>
        <p:nvPicPr>
          <p:cNvPr id="11" name="Picture 10" descr="key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3419872" y="2708920"/>
            <a:ext cx="1728192" cy="1728192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 rot="4686313">
            <a:off x="3843937" y="2555182"/>
            <a:ext cx="1008112" cy="3600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9757606">
            <a:off x="2984034" y="4051557"/>
            <a:ext cx="360040" cy="648072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image_preview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284984"/>
            <a:ext cx="1920431" cy="1473931"/>
          </a:xfrm>
          <a:prstGeom prst="rect">
            <a:avLst/>
          </a:prstGeom>
        </p:spPr>
      </p:pic>
      <p:sp>
        <p:nvSpPr>
          <p:cNvPr id="15" name="Right Arrow Callout 14"/>
          <p:cNvSpPr/>
          <p:nvPr/>
        </p:nvSpPr>
        <p:spPr>
          <a:xfrm>
            <a:off x="2195736" y="2708920"/>
            <a:ext cx="4176464" cy="1656184"/>
          </a:xfrm>
          <a:prstGeom prst="rightArrowCallout">
            <a:avLst>
              <a:gd name="adj1" fmla="val 14596"/>
              <a:gd name="adj2" fmla="val 25000"/>
              <a:gd name="adj3" fmla="val 23844"/>
              <a:gd name="adj4" fmla="val 75714"/>
            </a:avLst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-Right Arrow 15"/>
          <p:cNvSpPr/>
          <p:nvPr/>
        </p:nvSpPr>
        <p:spPr>
          <a:xfrm rot="1333687">
            <a:off x="4734015" y="1926462"/>
            <a:ext cx="2448272" cy="576114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TRUST</a:t>
            </a:r>
            <a:endParaRPr lang="en-US" dirty="0"/>
          </a:p>
        </p:txBody>
      </p:sp>
      <p:sp>
        <p:nvSpPr>
          <p:cNvPr id="17" name="Left-Right Arrow 16"/>
          <p:cNvSpPr/>
          <p:nvPr/>
        </p:nvSpPr>
        <p:spPr>
          <a:xfrm rot="20432820">
            <a:off x="4814077" y="4684331"/>
            <a:ext cx="2448272" cy="576114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TRUST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685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key is: 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Authentication and Authorization workflows scale with the number of service providers and users</a:t>
            </a:r>
          </a:p>
          <a:p>
            <a:pPr lvl="1"/>
            <a:r>
              <a:rPr lang="en-US" dirty="0" smtClean="0"/>
              <a:t>User identity is verified by the IGTF Certification Authorities who release the X509 certificates </a:t>
            </a:r>
          </a:p>
          <a:p>
            <a:pPr lvl="1"/>
            <a:r>
              <a:rPr lang="en-US" dirty="0" smtClean="0"/>
              <a:t>The certificate enable </a:t>
            </a:r>
            <a:r>
              <a:rPr lang="en-US" b="1" dirty="0" smtClean="0"/>
              <a:t>uniform authentication </a:t>
            </a:r>
            <a:r>
              <a:rPr lang="en-US" dirty="0" smtClean="0"/>
              <a:t>of the user across resource </a:t>
            </a:r>
            <a:r>
              <a:rPr lang="en-US" dirty="0" err="1" smtClean="0"/>
              <a:t>centres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User communities have the tools to manage the membership of their users and their structure</a:t>
            </a:r>
          </a:p>
          <a:p>
            <a:pPr lvl="1"/>
            <a:r>
              <a:rPr lang="en-US" dirty="0" smtClean="0"/>
              <a:t>Collaborate to the trust chain and to integrate the information provided by the Identity Providers</a:t>
            </a:r>
          </a:p>
          <a:p>
            <a:pPr lvl="1"/>
            <a:r>
              <a:rPr lang="en-US" dirty="0" smtClean="0"/>
              <a:t>Authorization </a:t>
            </a:r>
            <a:r>
              <a:rPr lang="en-US" dirty="0"/>
              <a:t>is based on the Virtual Organization membership and attributes not on the single user identity</a:t>
            </a:r>
            <a:endParaRPr lang="en-US" dirty="0" smtClean="0"/>
          </a:p>
          <a:p>
            <a:pPr lvl="1"/>
            <a:r>
              <a:rPr lang="en-US" dirty="0" smtClean="0"/>
              <a:t>The user capabilities based on groups and roles within the VO are reflected into </a:t>
            </a:r>
            <a:r>
              <a:rPr lang="en-US" b="1" dirty="0" smtClean="0"/>
              <a:t>uniform access rights </a:t>
            </a:r>
            <a:r>
              <a:rPr lang="en-US" dirty="0" smtClean="0"/>
              <a:t>across the sites that support the VO</a:t>
            </a:r>
          </a:p>
          <a:p>
            <a:endParaRPr lang="en-US" dirty="0"/>
          </a:p>
        </p:txBody>
      </p:sp>
      <p:pic>
        <p:nvPicPr>
          <p:cNvPr id="4" name="Picture 3" descr="federated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35" b="99691" l="0" r="100000">
                        <a14:foregroundMark x1="76286" y1="48457" x2="76286" y2="48457"/>
                        <a14:foregroundMark x1="66286" y1="23148" x2="66286" y2="23148"/>
                        <a14:foregroundMark x1="75429" y1="20370" x2="75429" y2="20370"/>
                        <a14:backgroundMark x1="83429" y1="13889" x2="83429" y2="1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700" y="5544616"/>
            <a:ext cx="1292788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937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Federated </a:t>
            </a:r>
            <a:r>
              <a:rPr lang="en-US" sz="3600" dirty="0" err="1" smtClean="0"/>
              <a:t>AuthN</a:t>
            </a:r>
            <a:r>
              <a:rPr lang="en-US" sz="3600" dirty="0" smtClean="0"/>
              <a:t> in EGI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89654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For some users approaching EGI the X509 mechanism is a barrier</a:t>
            </a:r>
          </a:p>
          <a:p>
            <a:pPr lvl="1"/>
            <a:r>
              <a:rPr lang="en-US" dirty="0" smtClean="0"/>
              <a:t>They do not have easy access to a Certification Authority</a:t>
            </a:r>
          </a:p>
          <a:p>
            <a:pPr lvl="1"/>
            <a:r>
              <a:rPr lang="en-US" dirty="0" smtClean="0"/>
              <a:t>They would prefer to continue using their institutional credentials</a:t>
            </a:r>
          </a:p>
          <a:p>
            <a:pPr lvl="1"/>
            <a:r>
              <a:rPr lang="en-US" dirty="0" smtClean="0"/>
              <a:t>VOs and Resource Providers implement portals to ease the access to the resources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 most effective solution is to bridge other identity federations (</a:t>
            </a:r>
            <a:r>
              <a:rPr lang="en-US" dirty="0" err="1" smtClean="0"/>
              <a:t>eduGAIN</a:t>
            </a:r>
            <a:r>
              <a:rPr lang="en-US" dirty="0" smtClean="0"/>
              <a:t>, institutional </a:t>
            </a:r>
            <a:r>
              <a:rPr lang="en-US" dirty="0" err="1" smtClean="0"/>
              <a:t>IdP</a:t>
            </a:r>
            <a:r>
              <a:rPr lang="en-US" dirty="0" smtClean="0"/>
              <a:t>) with the EGI AAI</a:t>
            </a:r>
          </a:p>
          <a:p>
            <a:pPr lvl="1"/>
            <a:r>
              <a:rPr lang="en-US" dirty="0" smtClean="0"/>
              <a:t>Technical bridge: credentials translation, support in the middleware for other </a:t>
            </a:r>
            <a:r>
              <a:rPr lang="en-US" dirty="0" err="1" smtClean="0"/>
              <a:t>AuthN</a:t>
            </a:r>
            <a:r>
              <a:rPr lang="en-US" dirty="0" smtClean="0"/>
              <a:t> protocols</a:t>
            </a:r>
          </a:p>
          <a:p>
            <a:pPr lvl="1"/>
            <a:r>
              <a:rPr lang="en-US" dirty="0" smtClean="0"/>
              <a:t>Policy bridge: build trust between SP and </a:t>
            </a:r>
            <a:r>
              <a:rPr lang="en-US" dirty="0" err="1" smtClean="0"/>
              <a:t>IdP</a:t>
            </a:r>
            <a:r>
              <a:rPr lang="en-US" dirty="0" smtClean="0"/>
              <a:t>, enable different level of trust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267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Extend federated </a:t>
            </a:r>
            <a:r>
              <a:rPr lang="en-US" sz="4000" dirty="0" err="1" smtClean="0"/>
              <a:t>AuthZ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Provide tools to the users to manage their user communities</a:t>
            </a:r>
          </a:p>
          <a:p>
            <a:pPr lvl="1"/>
            <a:r>
              <a:rPr lang="en-US" dirty="0" smtClean="0"/>
              <a:t>Distributed Attribute Authorities connected with the user’s </a:t>
            </a:r>
            <a:r>
              <a:rPr lang="en-US" dirty="0" err="1" smtClean="0"/>
              <a:t>IdPs</a:t>
            </a:r>
            <a:endParaRPr lang="en-US" dirty="0" smtClean="0"/>
          </a:p>
          <a:p>
            <a:pPr lvl="1"/>
            <a:r>
              <a:rPr lang="en-US" dirty="0" smtClean="0"/>
              <a:t>Can be used also within application-specific environments for user authorization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Maintain uniform authorization across multiple service providers</a:t>
            </a:r>
          </a:p>
          <a:p>
            <a:pPr lvl="1"/>
            <a:r>
              <a:rPr lang="en-US" dirty="0" smtClean="0"/>
              <a:t>Based on the attributes provided by the user communities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Apply the collaborative trust approach of EGI to new authentication technologies</a:t>
            </a:r>
          </a:p>
        </p:txBody>
      </p:sp>
    </p:spTree>
    <p:extLst>
      <p:ext uri="{BB962C8B-B14F-4D97-AF65-F5344CB8AC3E}">
        <p14:creationId xmlns:p14="http://schemas.microsoft.com/office/powerpoint/2010/main" val="3779283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EGI.eu</a:t>
            </a:r>
            <a:r>
              <a:rPr lang="en-US" dirty="0" smtClean="0"/>
              <a:t> and other EGI partners participate to the EC funded project AARC</a:t>
            </a:r>
          </a:p>
          <a:p>
            <a:pPr lvl="1"/>
            <a:r>
              <a:rPr lang="en-US" dirty="0" smtClean="0"/>
              <a:t>Goal of the project is to define an architecture for a common European AAI, cross-border/cross-</a:t>
            </a:r>
            <a:r>
              <a:rPr lang="en-US" dirty="0" err="1" smtClean="0"/>
              <a:t>einfrastructure</a:t>
            </a:r>
            <a:endParaRPr lang="en-US" dirty="0" smtClean="0"/>
          </a:p>
          <a:p>
            <a:r>
              <a:rPr lang="en-US" dirty="0" smtClean="0"/>
              <a:t>EGI-Engage AAI activities</a:t>
            </a:r>
          </a:p>
          <a:p>
            <a:pPr lvl="1"/>
            <a:r>
              <a:rPr lang="en-US" dirty="0" smtClean="0"/>
              <a:t>Find the best technical solutions to support Federated </a:t>
            </a:r>
            <a:r>
              <a:rPr lang="en-US" dirty="0" err="1" smtClean="0"/>
              <a:t>AuthN</a:t>
            </a:r>
            <a:r>
              <a:rPr lang="en-US" dirty="0" smtClean="0"/>
              <a:t>/</a:t>
            </a:r>
            <a:r>
              <a:rPr lang="en-US" dirty="0" err="1" smtClean="0"/>
              <a:t>AuthZ</a:t>
            </a:r>
            <a:r>
              <a:rPr lang="en-US" dirty="0" smtClean="0"/>
              <a:t> in EGI and be aligned with the AARC outcomes</a:t>
            </a:r>
          </a:p>
          <a:p>
            <a:pPr lvl="1"/>
            <a:r>
              <a:rPr lang="en-US" dirty="0" smtClean="0"/>
              <a:t>Deploy the required supporting services and make them available to </a:t>
            </a:r>
            <a:r>
              <a:rPr lang="en-US" smtClean="0"/>
              <a:t>EGI communities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133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GI-InSPIR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tivity xmlns="cce05e40-4bba-48f3-9290-882e2b438b17">NA1</Activity>
    <Item_x0020_Description xmlns="cce05e40-4bba-48f3-9290-882e2b438b17">&lt;div class="ExternalClass6F5BC499497240F7B144C40896BF0CC1"&gt;&lt;p&gt;​GN3plus Presentation Template&lt;/p&gt;&lt;/div&gt;</Item_x0020_Description>
    <Item_x0020_Status xmlns="cce05e40-4bba-48f3-9290-882e2b438b17">Completed</Item_x0020_Status>
    <Code xmlns="cce05e40-4bba-48f3-9290-882e2b438b17" xsi:nil="true"/>
    <Share_x0020_with_x0020_GN_x0020_Community_x003f_ xmlns="cce05e40-4bba-48f3-9290-882e2b438b17">Templates</Share_x0020_with_x0020_GN_x0020_Community_x003f_>
    <Partner xmlns="cce05e40-4bba-48f3-9290-882e2b438b17">DANTE</Partner>
    <Content1 xmlns="cce05e40-4bba-48f3-9290-882e2b438b17" xsi:nil="true"/>
    <Tasks xmlns="cce05e40-4bba-48f3-9290-882e2b438b17">T2</Tasks>
    <Publish_x0020_to_x0020_EC_x0020_review_x003f_ xmlns="cce05e40-4bba-48f3-9290-882e2b438b17">No</Publish_x0020_to_x0020_EC_x0020_review_x003f_>
    <_dlc_DocId xmlns="cce05e40-4bba-48f3-9290-882e2b438b17">GN3PLUS13-267-114</_dlc_DocId>
    <_dlc_DocIdUrl xmlns="cce05e40-4bba-48f3-9290-882e2b438b17">
      <Url>https://intranet.geant.net/NA1/_layouts/15/DocIdRedir.aspx?ID=GN3PLUS13-267-114</Url>
      <Description>GN3PLUS13-267-114</Description>
    </_dlc_DocIdUrl>
    <Template_x0020_Type xmlns="cce05e40-4bba-48f3-9290-882e2b438b17">Project/PMF</Template_x0020_Typ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Template Document" ma:contentTypeID="0x0101006D7E6B8B6D92464EB525E67A2DEF9E3A0D00E99D25CADA3E76419FE4D7F5624A5F58" ma:contentTypeVersion="0" ma:contentTypeDescription="" ma:contentTypeScope="" ma:versionID="2df6b846171fb4c1bbb037527d6b9f5c">
  <xsd:schema xmlns:xsd="http://www.w3.org/2001/XMLSchema" xmlns:xs="http://www.w3.org/2001/XMLSchema" xmlns:p="http://schemas.microsoft.com/office/2006/metadata/properties" xmlns:ns2="cce05e40-4bba-48f3-9290-882e2b438b17" targetNamespace="http://schemas.microsoft.com/office/2006/metadata/properties" ma:root="true" ma:fieldsID="bcf0b3b6f7832d8e92e490fe0aed70a9" ns2:_="">
    <xsd:import namespace="cce05e40-4bba-48f3-9290-882e2b438b17"/>
    <xsd:element name="properties">
      <xsd:complexType>
        <xsd:sequence>
          <xsd:element name="documentManagement">
            <xsd:complexType>
              <xsd:all>
                <xsd:element ref="ns2:Activity" minOccurs="0"/>
                <xsd:element ref="ns2:Tasks" minOccurs="0"/>
                <xsd:element ref="ns2:Code" minOccurs="0"/>
                <xsd:element ref="ns2:Item_x0020_Status" minOccurs="0"/>
                <xsd:element ref="ns2:Item_x0020_Description" minOccurs="0"/>
                <xsd:element ref="ns2:Publish_x0020_to_x0020_EC_x0020_review_x003f_" minOccurs="0"/>
                <xsd:element ref="ns2:Share_x0020_with_x0020_GN_x0020_Community_x003f_" minOccurs="0"/>
                <xsd:element ref="ns2:_dlc_DocId" minOccurs="0"/>
                <xsd:element ref="ns2:_dlc_DocIdUrl" minOccurs="0"/>
                <xsd:element ref="ns2:_dlc_DocIdPersistId" minOccurs="0"/>
                <xsd:element ref="ns2:Template_x0020_Type" minOccurs="0"/>
                <xsd:element ref="ns2:Partner" minOccurs="0"/>
                <xsd:element ref="ns2:Content1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e05e40-4bba-48f3-9290-882e2b438b17" elementFormDefault="qualified">
    <xsd:import namespace="http://schemas.microsoft.com/office/2006/documentManagement/types"/>
    <xsd:import namespace="http://schemas.microsoft.com/office/infopath/2007/PartnerControls"/>
    <xsd:element name="Activity" ma:index="8" nillable="true" ma:displayName="Activity" ma:format="Dropdown" ma:internalName="Activity">
      <xsd:simpleType>
        <xsd:restriction base="dms:Choice">
          <xsd:enumeration value="None"/>
          <xsd:enumeration value="NA1"/>
          <xsd:enumeration value="NA2"/>
          <xsd:enumeration value="NA3"/>
          <xsd:enumeration value="NA4"/>
          <xsd:enumeration value="SA1"/>
          <xsd:enumeration value="SA2"/>
          <xsd:enumeration value="SA3"/>
          <xsd:enumeration value="SA4"/>
          <xsd:enumeration value="SA5"/>
          <xsd:enumeration value="SA6"/>
          <xsd:enumeration value="SA7"/>
          <xsd:enumeration value="JRA1"/>
          <xsd:enumeration value="JRA2"/>
          <xsd:enumeration value="JRA3"/>
        </xsd:restriction>
      </xsd:simpleType>
    </xsd:element>
    <xsd:element name="Tasks" ma:index="9" nillable="true" ma:displayName="Task" ma:format="Dropdown" ma:internalName="Tasks">
      <xsd:simpleType>
        <xsd:restriction base="dms:Choice">
          <xsd:enumeration value="None"/>
          <xsd:enumeration value="T1"/>
          <xsd:enumeration value="T2"/>
          <xsd:enumeration value="T3"/>
          <xsd:enumeration value="T4"/>
          <xsd:enumeration value="T5"/>
          <xsd:enumeration value="T6"/>
          <xsd:enumeration value="T7"/>
          <xsd:enumeration value="T8"/>
          <xsd:enumeration value="T9"/>
          <xsd:enumeration value="T10"/>
        </xsd:restriction>
      </xsd:simpleType>
    </xsd:element>
    <xsd:element name="Code" ma:index="10" nillable="true" ma:displayName="Project Code" ma:internalName="Code">
      <xsd:simpleType>
        <xsd:restriction base="dms:Text">
          <xsd:maxLength value="255"/>
        </xsd:restriction>
      </xsd:simpleType>
    </xsd:element>
    <xsd:element name="Item_x0020_Status" ma:index="11" nillable="true" ma:displayName="Item Status" ma:default="Not started" ma:format="Dropdown" ma:internalName="Item_x0020_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tem_x0020_Description" ma:index="12" nillable="true" ma:displayName="Item Description" ma:internalName="Item_x0020_Description">
      <xsd:simpleType>
        <xsd:restriction base="dms:Note">
          <xsd:maxLength value="255"/>
        </xsd:restriction>
      </xsd:simpleType>
    </xsd:element>
    <xsd:element name="Publish_x0020_to_x0020_EC_x0020_review_x003f_" ma:index="13" nillable="true" ma:displayName="Publish to EC review?" ma:default="No" ma:description="This column will be updated automatically when the Item Status is shown as Completed.  Do not update this column manually." ma:format="Dropdown" ma:internalName="Publish_x0020_to_x0020_EC_x0020_review_x003F_">
      <xsd:simpleType>
        <xsd:restriction base="dms:Choice">
          <xsd:enumeration value="No"/>
          <xsd:enumeration value="Description of Work"/>
          <xsd:enumeration value="Presentation"/>
          <xsd:enumeration value="Deliverable"/>
          <xsd:enumeration value="Periodic Report"/>
          <xsd:enumeration value="Demo"/>
          <xsd:enumeration value="Background Documentation"/>
        </xsd:restriction>
      </xsd:simpleType>
    </xsd:element>
    <xsd:element name="Share_x0020_with_x0020_GN_x0020_Community_x003f_" ma:index="14" nillable="true" ma:displayName="Share with GN Community?" ma:default="No" ma:description="This column will be updated automatically when the Item Status is shown as Completed.  Do not update this column manually." ma:format="Dropdown" ma:internalName="Share_x0020_with_x0020_GN_x0020_Community_x003F_">
      <xsd:simpleType>
        <xsd:restriction base="dms:Choice">
          <xsd:enumeration value="No"/>
          <xsd:enumeration value="Deliverables"/>
          <xsd:enumeration value="Reports"/>
          <xsd:enumeration value="Processes"/>
          <xsd:enumeration value="Policies"/>
          <xsd:enumeration value="Admin and User Guides"/>
          <xsd:enumeration value="Templates"/>
          <xsd:enumeration value="Guidelines"/>
          <xsd:enumeration value="Business Cases"/>
        </xsd:restriction>
      </xsd:simpleType>
    </xsd:element>
    <xsd:element name="_dlc_DocId" ma:index="15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6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7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emplate_x0020_Type" ma:index="18" nillable="true" ma:displayName="Template Type" ma:format="Dropdown" ma:internalName="Template_x0020_Type">
      <xsd:simpleType>
        <xsd:restriction base="dms:Choice">
          <xsd:enumeration value="Meeting"/>
          <xsd:enumeration value="Project/PMF"/>
          <xsd:enumeration value="Product/PLM"/>
          <xsd:enumeration value="Report"/>
          <xsd:enumeration value="Guides"/>
          <xsd:enumeration value="Technical doc"/>
          <xsd:enumeration value="Budget"/>
          <xsd:enumeration value="Consortium"/>
          <xsd:enumeration value="EC"/>
        </xsd:restriction>
      </xsd:simpleType>
    </xsd:element>
    <xsd:element name="Partner" ma:index="19" nillable="true" ma:displayName="Organisation" ma:format="Dropdown" ma:internalName="Partner">
      <xsd:simpleType>
        <xsd:restriction base="dms:Choice">
          <xsd:enumeration value="None"/>
          <xsd:enumeration value="ACOnet"/>
          <xsd:enumeration value="AMRES"/>
          <xsd:enumeration value="CARNet"/>
          <xsd:enumeration value="CESNET"/>
          <xsd:enumeration value="CSC/NORDUnet"/>
          <xsd:enumeration value="DANTE"/>
          <xsd:enumeration value="DFN"/>
          <xsd:enumeration value="DFN/FAU"/>
          <xsd:enumeration value="DFN/LRZ"/>
          <xsd:enumeration value="FCCN"/>
          <xsd:enumeration value="GARR"/>
          <xsd:enumeration value="GRNET"/>
          <xsd:enumeration value="GRNET/ICCS"/>
          <xsd:enumeration value="HEAnet"/>
          <xsd:enumeration value="IUCC"/>
          <xsd:enumeration value="Janet"/>
          <xsd:enumeration value="LITNET"/>
          <xsd:enumeration value="MARnet"/>
          <xsd:enumeration value="NIIFI"/>
          <xsd:enumeration value="NORDUnet"/>
          <xsd:enumeration value="NORDUnet/DEiC"/>
          <xsd:enumeration value="NORDUnet/DeIC/UNI-C"/>
          <xsd:enumeration value="PSNC"/>
          <xsd:enumeration value="RedIRIS"/>
          <xsd:enumeration value="RedIRIS/EHU"/>
          <xsd:enumeration value="RedIRIS/i2cat"/>
          <xsd:enumeration value="RedIRIS/UM"/>
          <xsd:enumeration value="RedIRIS/University of Murcia"/>
          <xsd:enumeration value="RENATER"/>
          <xsd:enumeration value="RESTENA"/>
          <xsd:enumeration value="SigmaNet"/>
          <xsd:enumeration value="SRCE/CARNET"/>
          <xsd:enumeration value="SUNET/NORDUnet"/>
          <xsd:enumeration value="SURFnet"/>
          <xsd:enumeration value="Surfnet/SARA"/>
          <xsd:enumeration value="Surfnet/UvA"/>
          <xsd:enumeration value="SWITCH"/>
          <xsd:enumeration value="TERENA"/>
          <xsd:enumeration value="ULAKBİM"/>
          <xsd:enumeration value="umu.se/NORDUnet"/>
          <xsd:enumeration value="UoM"/>
          <xsd:enumeration value="WAYF/NORDUnet"/>
        </xsd:restriction>
      </xsd:simpleType>
    </xsd:element>
    <xsd:element name="Content1" ma:index="20" nillable="true" ma:displayName="Content" ma:internalName="Content1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F94077-EE83-498B-BD66-51B81B696ED9}">
  <ds:schemaRefs>
    <ds:schemaRef ds:uri="http://schemas.microsoft.com/office/2006/metadata/properties"/>
    <ds:schemaRef ds:uri="http://schemas.microsoft.com/office/infopath/2007/PartnerControls"/>
    <ds:schemaRef ds:uri="cce05e40-4bba-48f3-9290-882e2b438b17"/>
  </ds:schemaRefs>
</ds:datastoreItem>
</file>

<file path=customXml/itemProps2.xml><?xml version="1.0" encoding="utf-8"?>
<ds:datastoreItem xmlns:ds="http://schemas.openxmlformats.org/officeDocument/2006/customXml" ds:itemID="{A2F094DB-1DF4-4CAE-AD70-E8C715C739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CF6869-314E-43B6-8D08-D6301091EB7B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3CD39BA9-0494-495A-A51B-714BBC0926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e05e40-4bba-48f3-9290-882e2b438b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GÉANT GN3plus template</Template>
  <TotalTime>1286</TotalTime>
  <Words>217</Words>
  <Application>Microsoft Macintosh PowerPoint</Application>
  <PresentationFormat>On-screen Show (4:3)</PresentationFormat>
  <Paragraphs>42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EGI-InSPIRE 2</vt:lpstr>
      <vt:lpstr>Office Theme</vt:lpstr>
      <vt:lpstr>AAI in EGI Status and Evolution</vt:lpstr>
      <vt:lpstr>Authentication and Authorization in EGI</vt:lpstr>
      <vt:lpstr>The key is: collaboration</vt:lpstr>
      <vt:lpstr>Federated AuthN in EGI</vt:lpstr>
      <vt:lpstr>Extend federated AuthZ</vt:lpstr>
      <vt:lpstr>Future 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Heading About GÉANT  </dc:title>
  <dc:creator>Gergely Sipos</dc:creator>
  <cp:lastModifiedBy>Peter Solagna</cp:lastModifiedBy>
  <cp:revision>67</cp:revision>
  <dcterms:created xsi:type="dcterms:W3CDTF">2014-04-01T08:06:52Z</dcterms:created>
  <dcterms:modified xsi:type="dcterms:W3CDTF">2015-01-22T10:19:43Z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ctivity">
    <vt:lpwstr>NA2</vt:lpwstr>
  </property>
  <property fmtid="{D5CDD505-2E9C-101B-9397-08002B2CF9AE}" pid="3" name="Sub-Task">
    <vt:lpwstr/>
  </property>
  <property fmtid="{D5CDD505-2E9C-101B-9397-08002B2CF9AE}" pid="4" name="DocumentComment">
    <vt:lpwstr>A generic set of slides offered as a toolkit to project participants, from which to create individual presentations</vt:lpwstr>
  </property>
  <property fmtid="{D5CDD505-2E9C-101B-9397-08002B2CF9AE}" pid="5" name="ContentType">
    <vt:lpwstr>Geant Activity Documents</vt:lpwstr>
  </property>
  <property fmtid="{D5CDD505-2E9C-101B-9397-08002B2CF9AE}" pid="6" name="Task">
    <vt:lpwstr>Task4</vt:lpwstr>
  </property>
  <property fmtid="{D5CDD505-2E9C-101B-9397-08002B2CF9AE}" pid="7" name="ActivityDocumentType">
    <vt:lpwstr>Presentation</vt:lpwstr>
  </property>
  <property fmtid="{D5CDD505-2E9C-101B-9397-08002B2CF9AE}" pid="8" name="ContentTypeId">
    <vt:lpwstr>0x0101006D7E6B8B6D92464EB525E67A2DEF9E3A0D00E99D25CADA3E76419FE4D7F5624A5F58</vt:lpwstr>
  </property>
  <property fmtid="{D5CDD505-2E9C-101B-9397-08002B2CF9AE}" pid="9" name="_dlc_DocIdItemGuid">
    <vt:lpwstr>10ca67cc-d464-4258-b8c9-039647ca0597</vt:lpwstr>
  </property>
</Properties>
</file>