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7"/>
  </p:notesMasterIdLst>
  <p:sldIdLst>
    <p:sldId id="256" r:id="rId2"/>
    <p:sldId id="258" r:id="rId3"/>
    <p:sldId id="273" r:id="rId4"/>
    <p:sldId id="274" r:id="rId5"/>
    <p:sldId id="27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422" autoAdjust="0"/>
  </p:normalViewPr>
  <p:slideViewPr>
    <p:cSldViewPr>
      <p:cViewPr varScale="1">
        <p:scale>
          <a:sx n="63" d="100"/>
          <a:sy n="63" d="100"/>
        </p:scale>
        <p:origin x="159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72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25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28733"/>
            <a:ext cx="1447800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213309"/>
            <a:ext cx="9144000" cy="644691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7041" y="5637245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541236"/>
            <a:ext cx="1447800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96200" y="6485760"/>
            <a:ext cx="1447800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15611" y="6490401"/>
            <a:ext cx="2286000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9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35496" y="621331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1/23/2015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21331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1/23/2015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7384"/>
            <a:ext cx="9144000" cy="1056117"/>
            <a:chOff x="1547382" y="-956642"/>
            <a:chExt cx="8966967" cy="792088"/>
          </a:xfrm>
        </p:grpSpPr>
        <p:sp>
          <p:nvSpPr>
            <p:cNvPr id="30" name="Rectangle 29"/>
            <p:cNvSpPr>
              <a:spLocks noChangeArrowheads="1"/>
            </p:cNvSpPr>
            <p:nvPr userDrawn="1"/>
          </p:nvSpPr>
          <p:spPr bwMode="auto">
            <a:xfrm>
              <a:off x="1547382" y="-956642"/>
              <a:ext cx="8966967" cy="792088"/>
            </a:xfrm>
            <a:prstGeom prst="rect">
              <a:avLst/>
            </a:prstGeom>
            <a:solidFill>
              <a:srgbClr val="0067B1"/>
            </a:solidFill>
            <a:ln w="936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1200">
                <a:ln>
                  <a:noFill/>
                </a:ln>
                <a:latin typeface="+mn-lt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 userDrawn="1"/>
          </p:nvSpPr>
          <p:spPr bwMode="auto">
            <a:xfrm>
              <a:off x="1547664" y="-956642"/>
              <a:ext cx="1944217" cy="72008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1200" dirty="0">
                <a:latin typeface="+mn-lt"/>
              </a:endParaRPr>
            </a:p>
          </p:txBody>
        </p:sp>
        <p:sp>
          <p:nvSpPr>
            <p:cNvPr id="28" name="Freeform 27"/>
            <p:cNvSpPr>
              <a:spLocks noChangeArrowheads="1"/>
            </p:cNvSpPr>
            <p:nvPr userDrawn="1"/>
          </p:nvSpPr>
          <p:spPr bwMode="auto">
            <a:xfrm>
              <a:off x="2771800" y="-956642"/>
              <a:ext cx="1323452" cy="720080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1200">
                <a:latin typeface="+mn-lt"/>
              </a:endParaRPr>
            </a:p>
          </p:txBody>
        </p:sp>
        <p:pic>
          <p:nvPicPr>
            <p:cNvPr id="27" name="Picture 26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7664" y="-956642"/>
              <a:ext cx="1224136" cy="72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213309"/>
            <a:ext cx="9144000" cy="6720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1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36" y="621331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21331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01341"/>
            <a:ext cx="1447800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501341"/>
            <a:ext cx="2286000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4067" y="-102729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Cloud Session</a:t>
            </a:r>
            <a:br>
              <a:rPr lang="en-GB" dirty="0" smtClean="0"/>
            </a:br>
            <a:r>
              <a:rPr lang="en-GB" sz="3800" dirty="0"/>
              <a:t>T</a:t>
            </a:r>
            <a:r>
              <a:rPr lang="en-GB" sz="3800" dirty="0" smtClean="0"/>
              <a:t>opics for discussion</a:t>
            </a:r>
            <a:endParaRPr lang="en-GB" sz="3800" dirty="0"/>
          </a:p>
        </p:txBody>
      </p:sp>
      <p:sp>
        <p:nvSpPr>
          <p:cNvPr id="4" name="TextBox 3"/>
          <p:cNvSpPr txBox="1"/>
          <p:nvPr/>
        </p:nvSpPr>
        <p:spPr>
          <a:xfrm>
            <a:off x="-431800" y="234808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/>
          </a:p>
        </p:txBody>
      </p:sp>
      <p:sp>
        <p:nvSpPr>
          <p:cNvPr id="8" name="Subtitle 4"/>
          <p:cNvSpPr>
            <a:spLocks noGrp="1"/>
          </p:cNvSpPr>
          <p:nvPr>
            <p:ph type="subTitle" idx="1"/>
          </p:nvPr>
        </p:nvSpPr>
        <p:spPr>
          <a:xfrm>
            <a:off x="2051720" y="3645024"/>
            <a:ext cx="6480720" cy="1919064"/>
          </a:xfrm>
        </p:spPr>
        <p:txBody>
          <a:bodyPr/>
          <a:lstStyle/>
          <a:p>
            <a:r>
              <a:rPr lang="en-GB" sz="2200" i="1" dirty="0"/>
              <a:t/>
            </a:r>
            <a:br>
              <a:rPr lang="en-GB" sz="2200" i="1" dirty="0"/>
            </a:br>
            <a:r>
              <a:rPr lang="en-GB" sz="2200" i="1" dirty="0" smtClean="0"/>
              <a:t>Diego Scardaci, EGI.eu</a:t>
            </a:r>
            <a:br>
              <a:rPr lang="en-GB" sz="2200" i="1" dirty="0" smtClean="0"/>
            </a:br>
            <a:r>
              <a:rPr lang="en-GB" sz="2200" i="1" dirty="0" smtClean="0"/>
              <a:t>Technical Outreach Expert</a:t>
            </a:r>
          </a:p>
          <a:p>
            <a:endParaRPr lang="en-GB" sz="2200" i="1" dirty="0" smtClean="0"/>
          </a:p>
          <a:p>
            <a:r>
              <a:rPr lang="en-GB" sz="1800" dirty="0" smtClean="0"/>
              <a:t>e-Infrastructures for Earth Sciences workshop</a:t>
            </a:r>
            <a:endParaRPr lang="en-GB" sz="1800" dirty="0"/>
          </a:p>
          <a:p>
            <a:r>
              <a:rPr lang="en-GB" sz="1800" dirty="0" smtClean="0"/>
              <a:t>22-23 </a:t>
            </a:r>
            <a:r>
              <a:rPr lang="en-GB" sz="1800" dirty="0"/>
              <a:t>January 2015, </a:t>
            </a:r>
            <a:r>
              <a:rPr lang="en-GB" sz="1800" dirty="0" smtClean="0"/>
              <a:t>Amsterdam (NL)</a:t>
            </a:r>
            <a:endParaRPr lang="en-GB" sz="1800" dirty="0"/>
          </a:p>
          <a:p>
            <a:endParaRPr lang="en-GB" sz="2200" i="1" dirty="0"/>
          </a:p>
        </p:txBody>
      </p:sp>
    </p:spTree>
    <p:extLst>
      <p:ext uri="{BB962C8B-B14F-4D97-AF65-F5344CB8AC3E}">
        <p14:creationId xmlns:p14="http://schemas.microsoft.com/office/powerpoint/2010/main" val="6464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/>
        </p:nvSpPr>
        <p:spPr>
          <a:xfrm>
            <a:off x="457200" y="1340768"/>
            <a:ext cx="8229600" cy="496855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Community plans to adopting clouds? </a:t>
            </a:r>
          </a:p>
          <a:p>
            <a:pPr marL="1079500" lvl="1" indent="-277813"/>
            <a:r>
              <a:rPr lang="en-GB" dirty="0" smtClean="0"/>
              <a:t>Do you see how clouds could benefit your community? </a:t>
            </a:r>
          </a:p>
          <a:p>
            <a:pPr marL="1079500" lvl="1" indent="-277813"/>
            <a:r>
              <a:rPr lang="en-GB" dirty="0" smtClean="0"/>
              <a:t>Have you performed tests/pilots with clouds? Would you?</a:t>
            </a:r>
          </a:p>
          <a:p>
            <a:pPr marL="1479550" lvl="2" indent="-277813"/>
            <a:r>
              <a:rPr lang="en-GB" dirty="0" smtClean="0"/>
              <a:t>Computing, storage or both?</a:t>
            </a:r>
          </a:p>
          <a:p>
            <a:pPr marL="1479550" lvl="2" indent="-277813"/>
            <a:r>
              <a:rPr lang="en-GB" dirty="0" smtClean="0"/>
              <a:t>Academic or Commercial clouds?</a:t>
            </a:r>
          </a:p>
          <a:p>
            <a:pPr marL="1079500" lvl="1" indent="-277813"/>
            <a:r>
              <a:rPr lang="en-GB" dirty="0" smtClean="0"/>
              <a:t>What is your timeline for adopting clouds? (</a:t>
            </a:r>
            <a:r>
              <a:rPr lang="en-GB" dirty="0" err="1" smtClean="0"/>
              <a:t>IaaS</a:t>
            </a:r>
            <a:r>
              <a:rPr lang="en-GB" dirty="0" smtClean="0"/>
              <a:t>; </a:t>
            </a:r>
            <a:r>
              <a:rPr lang="en-GB" dirty="0" err="1" smtClean="0"/>
              <a:t>PaaS</a:t>
            </a:r>
            <a:r>
              <a:rPr lang="en-GB" dirty="0" smtClean="0"/>
              <a:t>; </a:t>
            </a:r>
            <a:r>
              <a:rPr lang="en-GB" dirty="0" smtClean="0"/>
              <a:t>SaaS)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kind of use cases do you have for a cloud environment? E.g.</a:t>
            </a:r>
          </a:p>
          <a:p>
            <a:pPr marL="1079500" lvl="1" indent="-277813"/>
            <a:r>
              <a:rPr lang="en-GB" dirty="0" smtClean="0"/>
              <a:t>Deploy Web Services</a:t>
            </a:r>
          </a:p>
          <a:p>
            <a:pPr marL="1079500" lvl="1" indent="-277813"/>
            <a:r>
              <a:rPr lang="en-GB" dirty="0" smtClean="0"/>
              <a:t>Offload peak load from your site to EGI sites</a:t>
            </a:r>
          </a:p>
          <a:p>
            <a:pPr marL="1079500" lvl="1" indent="-277813"/>
            <a:r>
              <a:rPr lang="en-GB" dirty="0" smtClean="0"/>
              <a:t>Remote storage</a:t>
            </a:r>
            <a:endParaRPr lang="en-GB" dirty="0"/>
          </a:p>
          <a:p>
            <a:pPr marL="1079500" lvl="1" indent="-277813"/>
            <a:r>
              <a:rPr lang="en-GB" dirty="0"/>
              <a:t>Database as a service</a:t>
            </a:r>
          </a:p>
          <a:p>
            <a:pPr marL="1079500" lvl="1" indent="-277813"/>
            <a:r>
              <a:rPr lang="en-GB" dirty="0" smtClean="0"/>
              <a:t>Dynamic deployment of customised gateways</a:t>
            </a:r>
          </a:p>
          <a:p>
            <a:pPr marL="1079500" lvl="1" indent="-277813"/>
            <a:r>
              <a:rPr lang="en-GB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11092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24075" y="116632"/>
            <a:ext cx="6840538" cy="865187"/>
          </a:xfrm>
        </p:spPr>
        <p:txBody>
          <a:bodyPr/>
          <a:lstStyle/>
          <a:p>
            <a:r>
              <a:rPr lang="en-GB" dirty="0" smtClean="0"/>
              <a:t>Topics</a:t>
            </a:r>
            <a:endParaRPr lang="en-GB" dirty="0"/>
          </a:p>
        </p:txBody>
      </p:sp>
      <p:sp>
        <p:nvSpPr>
          <p:cNvPr id="3" name="Content Placeholder 4"/>
          <p:cNvSpPr>
            <a:spLocks noGrp="1"/>
          </p:cNvSpPr>
          <p:nvPr/>
        </p:nvSpPr>
        <p:spPr>
          <a:xfrm>
            <a:off x="457200" y="142331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en-GB" dirty="0" smtClean="0"/>
              <a:t>What kind of access to the cloud would like to offer to your users? </a:t>
            </a:r>
          </a:p>
          <a:p>
            <a:pPr marL="1079500" lvl="1" indent="-277813"/>
            <a:r>
              <a:rPr lang="en-GB" dirty="0" smtClean="0"/>
              <a:t>Direct access to create/destroy VMs (</a:t>
            </a:r>
            <a:r>
              <a:rPr lang="en-GB" dirty="0" err="1" smtClean="0"/>
              <a:t>IaaS</a:t>
            </a:r>
            <a:r>
              <a:rPr lang="en-GB" dirty="0" smtClean="0"/>
              <a:t>)</a:t>
            </a:r>
          </a:p>
          <a:p>
            <a:pPr marL="1079500" lvl="1" indent="-277813"/>
            <a:r>
              <a:rPr lang="en-GB" dirty="0" smtClean="0"/>
              <a:t>Direct access to the storage (</a:t>
            </a:r>
            <a:r>
              <a:rPr lang="en-GB" dirty="0" err="1" smtClean="0"/>
              <a:t>IaaS</a:t>
            </a:r>
            <a:r>
              <a:rPr lang="en-GB" dirty="0" smtClean="0"/>
              <a:t>)</a:t>
            </a:r>
          </a:p>
          <a:p>
            <a:pPr marL="1079500" lvl="1" indent="-277813"/>
            <a:r>
              <a:rPr lang="en-GB" dirty="0" smtClean="0"/>
              <a:t>Command line and configuration interfaces for complex deployments, VM management tasks (</a:t>
            </a:r>
            <a:r>
              <a:rPr lang="en-GB" dirty="0" err="1" smtClean="0"/>
              <a:t>PaaS</a:t>
            </a:r>
            <a:r>
              <a:rPr lang="en-GB" dirty="0" smtClean="0"/>
              <a:t>)</a:t>
            </a:r>
          </a:p>
          <a:p>
            <a:pPr marL="1079500" lvl="1" indent="-277813"/>
            <a:r>
              <a:rPr lang="en-GB" dirty="0"/>
              <a:t>Transparent access through portals/science </a:t>
            </a:r>
            <a:r>
              <a:rPr lang="en-GB" dirty="0" smtClean="0"/>
              <a:t>gateways (SaaS)</a:t>
            </a:r>
            <a:endParaRPr lang="en-GB" dirty="0"/>
          </a:p>
          <a:p>
            <a:pPr marL="514350" indent="-514350">
              <a:buFont typeface="+mj-lt"/>
              <a:buAutoNum type="arabicPeriod" startAt="3"/>
            </a:pPr>
            <a:r>
              <a:rPr lang="en-GB" dirty="0" smtClean="0"/>
              <a:t>Do you need to account data access and transfer? </a:t>
            </a:r>
          </a:p>
          <a:p>
            <a:pPr marL="1079500" lvl="1" indent="-277813"/>
            <a:r>
              <a:rPr lang="en-GB" dirty="0"/>
              <a:t>record who accesses data, how often, how much </a:t>
            </a:r>
            <a:r>
              <a:rPr lang="en-GB" dirty="0" smtClean="0"/>
              <a:t>is transferred </a:t>
            </a:r>
            <a:r>
              <a:rPr lang="en-GB" dirty="0"/>
              <a:t>and where to</a:t>
            </a:r>
          </a:p>
          <a:p>
            <a:pPr marL="1079500" lvl="1" indent="-277813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8491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4"/>
          <p:cNvSpPr>
            <a:spLocks noGrp="1"/>
          </p:cNvSpPr>
          <p:nvPr/>
        </p:nvSpPr>
        <p:spPr>
          <a:xfrm>
            <a:off x="457200" y="142331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5"/>
            </a:pPr>
            <a:r>
              <a:rPr lang="en-GB" dirty="0" smtClean="0"/>
              <a:t>How should e-infrastructure cloud services should be evolved to better meet your needs? </a:t>
            </a:r>
          </a:p>
          <a:p>
            <a:pPr marL="1079500" lvl="1" indent="-277813"/>
            <a:r>
              <a:rPr lang="en-GB" dirty="0" smtClean="0"/>
              <a:t>Services not available commercially?</a:t>
            </a:r>
          </a:p>
          <a:p>
            <a:pPr marL="1079500" lvl="1" indent="-277813"/>
            <a:r>
              <a:rPr lang="en-GB" dirty="0" smtClean="0"/>
              <a:t>Support to better utilise existing services? (commercial too)</a:t>
            </a:r>
          </a:p>
          <a:p>
            <a:pPr marL="1079500" lvl="1" indent="-277813"/>
            <a:endParaRPr lang="en-GB" dirty="0" smtClean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2124075" y="44624"/>
            <a:ext cx="6840538" cy="865187"/>
          </a:xfrm>
        </p:spPr>
        <p:txBody>
          <a:bodyPr/>
          <a:lstStyle/>
          <a:p>
            <a:r>
              <a:rPr lang="en-GB" dirty="0" smtClean="0"/>
              <a:t>Topics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810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294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orduction-slides-p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intorduction-slides-ps.potx</Template>
  <TotalTime>21650</TotalTime>
  <Words>209</Words>
  <Application>Microsoft Office PowerPoint</Application>
  <PresentationFormat>Presentazione su schermo (4:3)</PresentationFormat>
  <Paragraphs>34</Paragraphs>
  <Slides>5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SimSun</vt:lpstr>
      <vt:lpstr>Arial</vt:lpstr>
      <vt:lpstr>Calibri</vt:lpstr>
      <vt:lpstr>intorduction-slides-ps</vt:lpstr>
      <vt:lpstr>Cloud Session Topics for discussion</vt:lpstr>
      <vt:lpstr>Topics</vt:lpstr>
      <vt:lpstr>Topics</vt:lpstr>
      <vt:lpstr>Topics</vt:lpstr>
      <vt:lpstr>Thank you</vt:lpstr>
    </vt:vector>
  </TitlesOfParts>
  <Company>Nikhef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dscardaci</cp:lastModifiedBy>
  <cp:revision>191</cp:revision>
  <dcterms:created xsi:type="dcterms:W3CDTF">2010-09-03T12:01:03Z</dcterms:created>
  <dcterms:modified xsi:type="dcterms:W3CDTF">2015-01-23T09:20:38Z</dcterms:modified>
</cp:coreProperties>
</file>