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19"/>
  </p:notesMasterIdLst>
  <p:handoutMasterIdLst>
    <p:handoutMasterId r:id="rId20"/>
  </p:handoutMasterIdLst>
  <p:sldIdLst>
    <p:sldId id="747" r:id="rId4"/>
    <p:sldId id="732" r:id="rId5"/>
    <p:sldId id="762" r:id="rId6"/>
    <p:sldId id="749" r:id="rId7"/>
    <p:sldId id="758" r:id="rId8"/>
    <p:sldId id="761" r:id="rId9"/>
    <p:sldId id="765" r:id="rId10"/>
    <p:sldId id="751" r:id="rId11"/>
    <p:sldId id="763" r:id="rId12"/>
    <p:sldId id="764" r:id="rId13"/>
    <p:sldId id="767" r:id="rId14"/>
    <p:sldId id="768" r:id="rId15"/>
    <p:sldId id="769" r:id="rId16"/>
    <p:sldId id="759" r:id="rId17"/>
    <p:sldId id="76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  <p:cmAuthor id="2" name="Nuno Ferreira" initials="N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AD1"/>
    <a:srgbClr val="A2D668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 autoAdjust="0"/>
    <p:restoredTop sz="97714" autoAdjust="0"/>
  </p:normalViewPr>
  <p:slideViewPr>
    <p:cSldViewPr>
      <p:cViewPr varScale="1">
        <p:scale>
          <a:sx n="72" d="100"/>
          <a:sy n="72" d="100"/>
        </p:scale>
        <p:origin x="114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342DB-7F21-46E6-AC97-9BD1194116E6}" type="datetimeFigureOut">
              <a:rPr lang="en-GB" smtClean="0"/>
              <a:pPr/>
              <a:t>22/01/2015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F71DF-BF50-42AE-A94B-4FF1E66B6E0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5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4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EYR TC monthly meeting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EYR TC monthly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EYR TC monthly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EYR TC monthly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ppdb.egi.eu/store/software/jam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Federated_Cloud_user_support" TargetMode="External"/><Relationship Id="rId2" Type="http://schemas.openxmlformats.org/officeDocument/2006/relationships/hyperlink" Target="http://go.egi.eu/fedclou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EGI-FCTF" TargetMode="External"/><Relationship Id="rId5" Type="http://schemas.openxmlformats.org/officeDocument/2006/relationships/hyperlink" Target="https://appdb.egi.eu/browse/cloud" TargetMode="External"/><Relationship Id="rId4" Type="http://schemas.openxmlformats.org/officeDocument/2006/relationships/hyperlink" Target="mailto:support@egi.e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EGI Federated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"/>
          </p:nvPr>
        </p:nvSpPr>
        <p:spPr>
          <a:xfrm>
            <a:off x="2051720" y="3645024"/>
            <a:ext cx="6480720" cy="1919064"/>
          </a:xfrm>
        </p:spPr>
        <p:txBody>
          <a:bodyPr/>
          <a:lstStyle/>
          <a:p>
            <a:r>
              <a:rPr lang="en-GB" sz="2200" i="1" dirty="0"/>
              <a:t/>
            </a:r>
            <a:br>
              <a:rPr lang="en-GB" sz="2200" i="1" dirty="0"/>
            </a:br>
            <a:r>
              <a:rPr lang="en-GB" sz="2200" i="1" dirty="0" smtClean="0"/>
              <a:t>Diego Scardaci, </a:t>
            </a:r>
            <a:r>
              <a:rPr lang="en-GB" sz="2200" i="1" dirty="0" smtClean="0"/>
              <a:t>EGI.eu</a:t>
            </a:r>
            <a:r>
              <a:rPr lang="en-GB" sz="2200" i="1" dirty="0" smtClean="0"/>
              <a:t/>
            </a:r>
            <a:br>
              <a:rPr lang="en-GB" sz="2200" i="1" dirty="0" smtClean="0"/>
            </a:br>
            <a:r>
              <a:rPr lang="en-GB" sz="2200" i="1" dirty="0" smtClean="0"/>
              <a:t>Technical Outreach Expert</a:t>
            </a:r>
          </a:p>
          <a:p>
            <a:endParaRPr lang="en-GB" sz="2200" i="1" dirty="0" smtClean="0"/>
          </a:p>
          <a:p>
            <a:r>
              <a:rPr lang="en-GB" sz="1800" dirty="0" smtClean="0"/>
              <a:t>e</a:t>
            </a:r>
            <a:r>
              <a:rPr lang="en-GB" sz="1800" dirty="0" smtClean="0"/>
              <a:t>-Infrastructures for Earth Sciences workshop</a:t>
            </a:r>
            <a:endParaRPr lang="en-GB" sz="1800" dirty="0"/>
          </a:p>
          <a:p>
            <a:r>
              <a:rPr lang="en-GB" sz="1800" dirty="0" smtClean="0"/>
              <a:t>22-23 </a:t>
            </a:r>
            <a:r>
              <a:rPr lang="en-GB" sz="1800" dirty="0"/>
              <a:t>January 2015, </a:t>
            </a:r>
            <a:r>
              <a:rPr lang="en-GB" sz="1800" dirty="0" smtClean="0"/>
              <a:t>Amsterdam (NL)</a:t>
            </a:r>
            <a:endParaRPr lang="en-GB" sz="1800" dirty="0"/>
          </a:p>
          <a:p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40529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it-IT" sz="3800" dirty="0" smtClean="0"/>
              <a:t>The </a:t>
            </a:r>
            <a:r>
              <a:rPr lang="it-IT" sz="3800" dirty="0" err="1" smtClean="0"/>
              <a:t>Cloud</a:t>
            </a:r>
            <a:r>
              <a:rPr lang="it-IT" sz="3800" dirty="0" smtClean="0"/>
              <a:t> Marketplace</a:t>
            </a:r>
            <a:br>
              <a:rPr lang="it-IT" sz="3800" dirty="0" smtClean="0"/>
            </a:br>
            <a:r>
              <a:rPr lang="it-IT" sz="3800" dirty="0" smtClean="0"/>
              <a:t>Resource Providers</a:t>
            </a:r>
            <a:endParaRPr lang="it-IT" sz="3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313"/>
            <a:ext cx="9144000" cy="5215007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3347864" y="3573016"/>
            <a:ext cx="792088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7416824" cy="39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3200" dirty="0" smtClean="0"/>
              <a:t>EISCAT-3D</a:t>
            </a:r>
            <a:br>
              <a:rPr lang="en-GB" sz="3200" dirty="0" smtClean="0"/>
            </a:br>
            <a:r>
              <a:rPr lang="en-GB" sz="3200" dirty="0" smtClean="0"/>
              <a:t>Metadata discovery</a:t>
            </a:r>
            <a:endParaRPr lang="en-GB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93704" y="1412776"/>
            <a:ext cx="404279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/>
            <a:r>
              <a:rPr lang="en-GB" sz="2000" smtClean="0"/>
              <a:t>Metadata exists in specific section of the file</a:t>
            </a:r>
          </a:p>
          <a:p>
            <a:pPr lvl="1"/>
            <a:r>
              <a:rPr lang="en-GB" sz="1400" smtClean="0"/>
              <a:t>E.g. Antenna direction</a:t>
            </a:r>
          </a:p>
          <a:p>
            <a:pPr lvl="1"/>
            <a:r>
              <a:rPr lang="en-GB" sz="1400" smtClean="0"/>
              <a:t>Will be used in Phase 1 for discovery of files</a:t>
            </a:r>
          </a:p>
          <a:p>
            <a:pPr marL="263525" indent="-263525"/>
            <a:r>
              <a:rPr lang="en-GB" sz="2000" smtClean="0"/>
              <a:t>Further metadata have to be extracted from the data</a:t>
            </a:r>
          </a:p>
          <a:p>
            <a:pPr lvl="1"/>
            <a:r>
              <a:rPr lang="en-GB" sz="1400" smtClean="0"/>
              <a:t>E.g. Number of spikes, Type of spikes</a:t>
            </a:r>
          </a:p>
          <a:p>
            <a:pPr lvl="1"/>
            <a:r>
              <a:rPr lang="en-GB" sz="1400" smtClean="0"/>
              <a:t>Applications exist that can process the EISCAT files and identify metadata (e.g. with FFT)</a:t>
            </a:r>
          </a:p>
          <a:p>
            <a:pPr lvl="1"/>
            <a:r>
              <a:rPr lang="en-GB" sz="1400" smtClean="0"/>
              <a:t>These applications should be collected from the EISCAT community and exposed to OSGC as services</a:t>
            </a:r>
          </a:p>
          <a:p>
            <a:pPr lvl="1"/>
            <a:r>
              <a:rPr lang="en-GB" sz="1400" smtClean="0"/>
              <a:t>Can be done in Phase 2</a:t>
            </a:r>
          </a:p>
          <a:p>
            <a:endParaRPr lang="en-GB" sz="2000"/>
          </a:p>
        </p:txBody>
      </p:sp>
      <p:sp>
        <p:nvSpPr>
          <p:cNvPr id="7" name="Folded Corner 4"/>
          <p:cNvSpPr/>
          <p:nvPr/>
        </p:nvSpPr>
        <p:spPr>
          <a:xfrm>
            <a:off x="395537" y="1484784"/>
            <a:ext cx="2304255" cy="3456384"/>
          </a:xfrm>
          <a:prstGeom prst="foldedCorner">
            <a:avLst>
              <a:gd name="adj" fmla="val 1556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EISCAT file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611560" y="1988840"/>
            <a:ext cx="1872208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Metadata part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611560" y="2996952"/>
            <a:ext cx="1872208" cy="13681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Data part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ounded Rectangle 7"/>
          <p:cNvSpPr/>
          <p:nvPr/>
        </p:nvSpPr>
        <p:spPr>
          <a:xfrm>
            <a:off x="395536" y="5416421"/>
            <a:ext cx="936104" cy="748883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latin typeface="+mn-lt"/>
              </a:rPr>
              <a:t>Visualization service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8"/>
          <p:cNvSpPr/>
          <p:nvPr/>
        </p:nvSpPr>
        <p:spPr>
          <a:xfrm>
            <a:off x="1619672" y="5416421"/>
            <a:ext cx="936104" cy="748883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latin typeface="+mn-lt"/>
              </a:rPr>
              <a:t>Pre-processing </a:t>
            </a:r>
            <a:r>
              <a:rPr lang="en-US" sz="1000" kern="0" dirty="0" smtClean="0">
                <a:latin typeface="+mn-lt"/>
              </a:rPr>
              <a:t>service N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0"/>
          <p:cNvSpPr/>
          <p:nvPr/>
        </p:nvSpPr>
        <p:spPr>
          <a:xfrm>
            <a:off x="3131840" y="1340768"/>
            <a:ext cx="1728192" cy="396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 anchorCtr="0"/>
          <a:lstStyle/>
          <a:p>
            <a:pPr algn="ctr"/>
            <a:r>
              <a:rPr lang="en-GB" sz="1200" b="1" smtClean="0">
                <a:solidFill>
                  <a:schemeClr val="tx1"/>
                </a:solidFill>
              </a:rPr>
              <a:t>Open Source Geospatial Catalogue (OSGC)</a:t>
            </a:r>
          </a:p>
          <a:p>
            <a:pPr algn="ctr"/>
            <a:endParaRPr lang="en-GB" sz="1200" b="1" smtClean="0">
              <a:solidFill>
                <a:schemeClr val="tx1"/>
              </a:solidFill>
            </a:endParaRPr>
          </a:p>
          <a:p>
            <a:pPr algn="ctr"/>
            <a:endParaRPr lang="en-GB" sz="1200" b="1" smtClean="0">
              <a:solidFill>
                <a:schemeClr val="tx1"/>
              </a:solidFill>
            </a:endParaRPr>
          </a:p>
          <a:p>
            <a:pPr algn="ctr"/>
            <a:endParaRPr lang="en-GB" sz="1200" b="1" smtClean="0">
              <a:solidFill>
                <a:schemeClr val="tx1"/>
              </a:solidFill>
            </a:endParaRPr>
          </a:p>
          <a:p>
            <a:pPr algn="ctr"/>
            <a:endParaRPr lang="en-GB" sz="1200" b="1" smtClean="0">
              <a:solidFill>
                <a:schemeClr val="tx1"/>
              </a:solidFill>
            </a:endParaRPr>
          </a:p>
          <a:p>
            <a:pPr algn="ctr"/>
            <a:endParaRPr lang="en-GB" sz="1200" b="1" smtClean="0">
              <a:solidFill>
                <a:schemeClr val="tx1"/>
              </a:solidFill>
            </a:endParaRPr>
          </a:p>
          <a:p>
            <a:pPr algn="ctr"/>
            <a:endParaRPr lang="en-GB" sz="1200" b="1" smtClean="0">
              <a:solidFill>
                <a:schemeClr val="tx1"/>
              </a:solidFill>
            </a:endParaRPr>
          </a:p>
          <a:p>
            <a:pPr algn="ctr"/>
            <a:endParaRPr lang="en-GB" sz="1200" b="1" smtClean="0">
              <a:solidFill>
                <a:schemeClr val="tx1"/>
              </a:solidFill>
            </a:endParaRPr>
          </a:p>
          <a:p>
            <a:pPr algn="ctr"/>
            <a:endParaRPr lang="en-GB" sz="1200" b="1" smtClean="0">
              <a:solidFill>
                <a:schemeClr val="tx1"/>
              </a:solidFill>
            </a:endParaRPr>
          </a:p>
          <a:p>
            <a:pPr algn="ctr"/>
            <a:endParaRPr lang="en-GB" sz="1200" b="1" smtClean="0">
              <a:solidFill>
                <a:schemeClr val="tx1"/>
              </a:solidFill>
            </a:endParaRPr>
          </a:p>
          <a:p>
            <a:pPr algn="ctr"/>
            <a:endParaRPr lang="en-GB" sz="1200" b="1" smtClean="0">
              <a:solidFill>
                <a:schemeClr val="tx1"/>
              </a:solidFill>
            </a:endParaRPr>
          </a:p>
          <a:p>
            <a:pPr algn="ctr"/>
            <a:endParaRPr lang="en-GB" sz="1200" b="1" smtClean="0">
              <a:solidFill>
                <a:schemeClr val="tx1"/>
              </a:solidFill>
            </a:endParaRPr>
          </a:p>
          <a:p>
            <a:pPr algn="r"/>
            <a:endParaRPr lang="en-GB" sz="1200" i="1" smtClean="0">
              <a:solidFill>
                <a:schemeClr val="tx1"/>
              </a:solidFill>
            </a:endParaRPr>
          </a:p>
          <a:p>
            <a:pPr algn="r"/>
            <a:endParaRPr lang="en-GB" sz="1200" i="1" smtClean="0">
              <a:solidFill>
                <a:schemeClr val="tx1"/>
              </a:solidFill>
            </a:endParaRPr>
          </a:p>
          <a:p>
            <a:pPr algn="r"/>
            <a:endParaRPr lang="en-GB" sz="1200" i="1" smtClean="0">
              <a:solidFill>
                <a:schemeClr val="tx1"/>
              </a:solidFill>
            </a:endParaRPr>
          </a:p>
          <a:p>
            <a:pPr algn="r"/>
            <a:endParaRPr lang="en-GB" sz="1200" i="1" smtClean="0">
              <a:solidFill>
                <a:schemeClr val="tx1"/>
              </a:solidFill>
            </a:endParaRPr>
          </a:p>
          <a:p>
            <a:pPr algn="r"/>
            <a:endParaRPr lang="en-GB" sz="1200" i="1" smtClean="0">
              <a:solidFill>
                <a:schemeClr val="tx1"/>
              </a:solidFill>
            </a:endParaRPr>
          </a:p>
          <a:p>
            <a:pPr algn="r"/>
            <a:endParaRPr lang="en-GB" sz="1200" i="1" smtClean="0">
              <a:solidFill>
                <a:schemeClr val="tx1"/>
              </a:solidFill>
            </a:endParaRPr>
          </a:p>
          <a:p>
            <a:pPr algn="r"/>
            <a:r>
              <a:rPr lang="en-GB" sz="1100" i="1" smtClean="0">
                <a:solidFill>
                  <a:schemeClr val="tx1"/>
                </a:solidFill>
              </a:rPr>
              <a:t>CESNET site (CZ)</a:t>
            </a:r>
          </a:p>
        </p:txBody>
      </p:sp>
      <p:sp>
        <p:nvSpPr>
          <p:cNvPr id="14" name="Rounded Rectangle 17"/>
          <p:cNvSpPr/>
          <p:nvPr/>
        </p:nvSpPr>
        <p:spPr>
          <a:xfrm flipH="1">
            <a:off x="3275856" y="2276872"/>
            <a:ext cx="1440160" cy="369912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Catalogue</a:t>
            </a:r>
            <a:endParaRPr kumimoji="0" lang="en-US" sz="12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2"/>
          <p:cNvCxnSpPr>
            <a:stCxn id="8" idx="3"/>
            <a:endCxn id="14" idx="3"/>
          </p:cNvCxnSpPr>
          <p:nvPr/>
        </p:nvCxnSpPr>
        <p:spPr>
          <a:xfrm>
            <a:off x="2483768" y="2312876"/>
            <a:ext cx="792088" cy="14895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83768" y="2636912"/>
            <a:ext cx="792088" cy="280831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0"/>
          <p:cNvCxnSpPr>
            <a:stCxn id="9" idx="2"/>
          </p:cNvCxnSpPr>
          <p:nvPr/>
        </p:nvCxnSpPr>
        <p:spPr>
          <a:xfrm>
            <a:off x="1547664" y="4365104"/>
            <a:ext cx="288032" cy="108012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3"/>
          <p:cNvSpPr txBox="1"/>
          <p:nvPr/>
        </p:nvSpPr>
        <p:spPr>
          <a:xfrm>
            <a:off x="2411760" y="1988840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rgbClr val="0070C0"/>
                </a:solidFill>
              </a:rPr>
              <a:t>Phase 1: In ENVRI</a:t>
            </a:r>
            <a:endParaRPr lang="en-GB" sz="1200">
              <a:solidFill>
                <a:srgbClr val="0070C0"/>
              </a:solidFill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2555776" y="5456257"/>
            <a:ext cx="1842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</a:rPr>
              <a:t>Phase 2: In </a:t>
            </a:r>
            <a:r>
              <a:rPr lang="en-GB" sz="1200" dirty="0" smtClean="0">
                <a:solidFill>
                  <a:srgbClr val="0070C0"/>
                </a:solidFill>
              </a:rPr>
              <a:t>EGI-Engage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5652120" y="1844824"/>
            <a:ext cx="1728192" cy="396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 anchorCtr="0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Open Source Geospatial Catalogue (OSGC)</a:t>
            </a: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r>
              <a:rPr lang="en-GB" sz="1100" i="1" dirty="0" smtClean="0">
                <a:solidFill>
                  <a:schemeClr val="tx1"/>
                </a:solidFill>
              </a:rPr>
              <a:t>CESNET site (CZ)</a:t>
            </a:r>
          </a:p>
        </p:txBody>
      </p:sp>
      <p:sp>
        <p:nvSpPr>
          <p:cNvPr id="48" name="Rounded Rectangle 17"/>
          <p:cNvSpPr/>
          <p:nvPr/>
        </p:nvSpPr>
        <p:spPr>
          <a:xfrm flipH="1">
            <a:off x="5796136" y="2627040"/>
            <a:ext cx="1440160" cy="369912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Catalogue</a:t>
            </a:r>
            <a:endParaRPr kumimoji="0" lang="en-US" sz="12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an 26"/>
          <p:cNvSpPr/>
          <p:nvPr/>
        </p:nvSpPr>
        <p:spPr>
          <a:xfrm>
            <a:off x="179512" y="1772816"/>
            <a:ext cx="1224136" cy="1224136"/>
          </a:xfrm>
          <a:prstGeom prst="can">
            <a:avLst>
              <a:gd name="adj" fmla="val 861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EISCAT archive</a:t>
            </a: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074" name="AutoShape 2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6" name="AutoShape 4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http://www.coopeus.eu/wp-content/uploads/2012/11/logo_kl_eisc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80" y="2132856"/>
            <a:ext cx="721644" cy="721644"/>
          </a:xfrm>
          <a:prstGeom prst="rect">
            <a:avLst/>
          </a:prstGeom>
          <a:noFill/>
        </p:spPr>
      </p:pic>
      <p:sp>
        <p:nvSpPr>
          <p:cNvPr id="31" name="Can 30"/>
          <p:cNvSpPr/>
          <p:nvPr/>
        </p:nvSpPr>
        <p:spPr>
          <a:xfrm>
            <a:off x="3203848" y="1844824"/>
            <a:ext cx="1440160" cy="1008112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Object Storage</a:t>
            </a:r>
            <a:br>
              <a:rPr lang="en-GB" sz="1200" b="1" dirty="0" smtClean="0">
                <a:solidFill>
                  <a:schemeClr val="tx1"/>
                </a:solidFill>
              </a:rPr>
            </a:br>
            <a:endParaRPr lang="en-GB" sz="600" b="1" dirty="0" smtClean="0">
              <a:solidFill>
                <a:schemeClr val="tx1"/>
              </a:solidFill>
            </a:endParaRPr>
          </a:p>
          <a:p>
            <a:pPr algn="r"/>
            <a:r>
              <a:rPr lang="en-GB" sz="1100" i="1" dirty="0" smtClean="0">
                <a:solidFill>
                  <a:schemeClr val="tx1"/>
                </a:solidFill>
              </a:rPr>
              <a:t> J</a:t>
            </a:r>
            <a:r>
              <a:rPr lang="hu-HU" sz="1100" i="1" dirty="0" smtClean="0">
                <a:solidFill>
                  <a:schemeClr val="tx1"/>
                </a:solidFill>
              </a:rPr>
              <a:t>u</a:t>
            </a:r>
            <a:r>
              <a:rPr lang="en-GB" sz="1100" i="1" dirty="0" err="1" smtClean="0">
                <a:solidFill>
                  <a:schemeClr val="tx1"/>
                </a:solidFill>
              </a:rPr>
              <a:t>elich</a:t>
            </a:r>
            <a:r>
              <a:rPr lang="en-GB" sz="1100" i="1" dirty="0" smtClean="0">
                <a:solidFill>
                  <a:schemeClr val="tx1"/>
                </a:solidFill>
              </a:rPr>
              <a:t> site (DE)</a:t>
            </a:r>
          </a:p>
          <a:p>
            <a:pPr algn="r"/>
            <a:r>
              <a:rPr lang="en-GB" sz="1100" i="1" dirty="0" err="1" smtClean="0">
                <a:solidFill>
                  <a:schemeClr val="tx1"/>
                </a:solidFill>
              </a:rPr>
              <a:t>OpenStack</a:t>
            </a:r>
            <a:r>
              <a:rPr lang="en-GB" sz="1100" i="1" dirty="0" smtClean="0">
                <a:solidFill>
                  <a:schemeClr val="tx1"/>
                </a:solidFill>
              </a:rPr>
              <a:t> SWIFT</a:t>
            </a:r>
          </a:p>
        </p:txBody>
      </p:sp>
      <p:cxnSp>
        <p:nvCxnSpPr>
          <p:cNvPr id="40" name="Straight Arrow Connector 39"/>
          <p:cNvCxnSpPr>
            <a:stCxn id="31" idx="4"/>
          </p:cNvCxnSpPr>
          <p:nvPr/>
        </p:nvCxnSpPr>
        <p:spPr>
          <a:xfrm>
            <a:off x="4644008" y="2348880"/>
            <a:ext cx="1008112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16016" y="2010326"/>
            <a:ext cx="8640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i="1" smtClean="0">
                <a:latin typeface="+mn-lt"/>
              </a:rPr>
              <a:t>CDMI with HTTP export</a:t>
            </a:r>
            <a:endParaRPr lang="en-GB" sz="1100" b="1" i="1">
              <a:latin typeface="+mn-lt"/>
            </a:endParaRPr>
          </a:p>
        </p:txBody>
      </p:sp>
      <p:cxnSp>
        <p:nvCxnSpPr>
          <p:cNvPr id="76" name="Straight Arrow Connector 75"/>
          <p:cNvCxnSpPr>
            <a:stCxn id="27" idx="4"/>
            <a:endCxn id="31" idx="2"/>
          </p:cNvCxnSpPr>
          <p:nvPr/>
        </p:nvCxnSpPr>
        <p:spPr>
          <a:xfrm flipV="1">
            <a:off x="1403648" y="2348880"/>
            <a:ext cx="1800200" cy="36004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EISCAT-3D - </a:t>
            </a:r>
            <a:r>
              <a:rPr lang="en-GB" sz="4000" dirty="0" smtClean="0"/>
              <a:t>pilot </a:t>
            </a:r>
            <a:r>
              <a:rPr lang="en-GB" sz="4000" dirty="0" smtClean="0"/>
              <a:t>setup</a:t>
            </a:r>
            <a:endParaRPr lang="en-GB" sz="4000" dirty="0"/>
          </a:p>
        </p:txBody>
      </p:sp>
      <p:sp>
        <p:nvSpPr>
          <p:cNvPr id="36" name="Rounded Rectangle 35"/>
          <p:cNvSpPr/>
          <p:nvPr/>
        </p:nvSpPr>
        <p:spPr>
          <a:xfrm>
            <a:off x="2987824" y="1268760"/>
            <a:ext cx="4680520" cy="4824536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B" sz="1400" i="1" smtClean="0">
                <a:solidFill>
                  <a:schemeClr val="tx1"/>
                </a:solidFill>
              </a:rPr>
              <a:t>EGI Federated Cloud</a:t>
            </a:r>
            <a:endParaRPr lang="en-GB" sz="1400" i="1">
              <a:solidFill>
                <a:schemeClr val="tx1"/>
              </a:solidFill>
            </a:endParaRPr>
          </a:p>
        </p:txBody>
      </p:sp>
      <p:sp>
        <p:nvSpPr>
          <p:cNvPr id="38" name="Rounded Rectangle 17"/>
          <p:cNvSpPr/>
          <p:nvPr/>
        </p:nvSpPr>
        <p:spPr>
          <a:xfrm flipH="1">
            <a:off x="5796136" y="4293096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Near Real Time tool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to import data automatically from receiving stations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ounded Rectangle 17"/>
          <p:cNvSpPr/>
          <p:nvPr/>
        </p:nvSpPr>
        <p:spPr>
          <a:xfrm flipH="1">
            <a:off x="5796136" y="5013176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Admin tools</a:t>
            </a:r>
            <a:endParaRPr kumimoji="0" lang="en-US" sz="12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AutoShape 2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docs.ispconfig.org/wp-content/uploads/2010/10/user-group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2420888"/>
            <a:ext cx="792088" cy="792088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7758836" y="3140968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smtClean="0"/>
              <a:t>Scientific users</a:t>
            </a:r>
            <a:endParaRPr lang="en-GB" sz="1100"/>
          </a:p>
        </p:txBody>
      </p:sp>
      <p:pic>
        <p:nvPicPr>
          <p:cNvPr id="2058" name="Picture 10" descr="http://files.softicons.com/download/toolbar-icons/vista-people-icons-by-icons-land/png/256x256/Groups/Group4_Meeting_Dar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3645024"/>
            <a:ext cx="834080" cy="83408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7702350" y="4391526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Data administrators</a:t>
            </a:r>
            <a:endParaRPr lang="en-GB" sz="1100" dirty="0"/>
          </a:p>
        </p:txBody>
      </p:sp>
      <p:cxnSp>
        <p:nvCxnSpPr>
          <p:cNvPr id="54" name="Straight Arrow Connector 53"/>
          <p:cNvCxnSpPr>
            <a:stCxn id="48" idx="1"/>
            <a:endCxn id="2056" idx="1"/>
          </p:cNvCxnSpPr>
          <p:nvPr/>
        </p:nvCxnSpPr>
        <p:spPr>
          <a:xfrm>
            <a:off x="7236296" y="2811996"/>
            <a:ext cx="720080" cy="493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236296" y="2442374"/>
            <a:ext cx="8640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i="1" smtClean="0">
                <a:latin typeface="+mn-lt"/>
              </a:rPr>
              <a:t>Web</a:t>
            </a:r>
            <a:br>
              <a:rPr lang="en-GB" sz="1100" b="1" i="1" smtClean="0">
                <a:latin typeface="+mn-lt"/>
              </a:rPr>
            </a:br>
            <a:r>
              <a:rPr lang="en-GB" sz="1100" b="1" i="1" smtClean="0">
                <a:latin typeface="+mn-lt"/>
              </a:rPr>
              <a:t>browser</a:t>
            </a:r>
            <a:endParaRPr lang="en-GB" sz="1100" b="1" i="1">
              <a:latin typeface="+mn-l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339752" y="213285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wget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75656" y="1916832"/>
            <a:ext cx="8640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i="1" smtClean="0">
                <a:latin typeface="+mn-lt"/>
              </a:rPr>
              <a:t>5m files, </a:t>
            </a:r>
            <a:br>
              <a:rPr lang="en-GB" sz="1100" b="1" i="1" smtClean="0">
                <a:latin typeface="+mn-lt"/>
              </a:rPr>
            </a:br>
            <a:r>
              <a:rPr lang="en-GB" sz="1100" b="1" i="1" smtClean="0">
                <a:latin typeface="+mn-lt"/>
              </a:rPr>
              <a:t>~1TB in total</a:t>
            </a:r>
            <a:endParaRPr lang="en-GB" sz="1100" b="1" i="1">
              <a:latin typeface="+mn-l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1835696" y="1124744"/>
            <a:ext cx="0" cy="5112568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155702" y="1063769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rgbClr val="0070C0"/>
                </a:solidFill>
              </a:rPr>
              <a:t>On-site</a:t>
            </a:r>
            <a:endParaRPr lang="en-GB" sz="120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875782" y="1052736"/>
            <a:ext cx="678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rgbClr val="0070C0"/>
                </a:solidFill>
              </a:rPr>
              <a:t>Off-site</a:t>
            </a:r>
            <a:endParaRPr lang="en-GB" sz="1200">
              <a:solidFill>
                <a:srgbClr val="0070C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3131840" y="4077072"/>
            <a:ext cx="6012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31840" y="3789040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rgbClr val="0070C0"/>
                </a:solidFill>
              </a:rPr>
              <a:t>Phase 1: In ENVRI</a:t>
            </a:r>
            <a:endParaRPr lang="en-GB" sz="1200">
              <a:solidFill>
                <a:srgbClr val="0070C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31840" y="4088105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</a:rPr>
              <a:t>Phase 2: In </a:t>
            </a:r>
            <a:r>
              <a:rPr lang="en-GB" sz="1200" dirty="0" smtClean="0">
                <a:solidFill>
                  <a:srgbClr val="0070C0"/>
                </a:solidFill>
              </a:rPr>
              <a:t>EGI-Engage</a:t>
            </a:r>
            <a:endParaRPr lang="en-GB" sz="1200" dirty="0">
              <a:solidFill>
                <a:srgbClr val="0070C0"/>
              </a:solidFill>
            </a:endParaRPr>
          </a:p>
        </p:txBody>
      </p:sp>
      <p:cxnSp>
        <p:nvCxnSpPr>
          <p:cNvPr id="87" name="Straight Arrow Connector 86"/>
          <p:cNvCxnSpPr>
            <a:endCxn id="2058" idx="1"/>
          </p:cNvCxnSpPr>
          <p:nvPr/>
        </p:nvCxnSpPr>
        <p:spPr>
          <a:xfrm flipV="1">
            <a:off x="7236296" y="4062064"/>
            <a:ext cx="720080" cy="41704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3203848" y="4581128"/>
            <a:ext cx="864096" cy="57606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>
                <a:latin typeface="+mn-lt"/>
              </a:rPr>
              <a:t>Pre-processing </a:t>
            </a:r>
            <a:r>
              <a:rPr lang="en-US" sz="900" kern="0" dirty="0" smtClean="0">
                <a:latin typeface="+mn-lt"/>
              </a:rPr>
              <a:t>service 1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355976" y="4581128"/>
            <a:ext cx="757164" cy="57606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>
                <a:latin typeface="+mn-lt"/>
              </a:rPr>
              <a:t>Pre-processing </a:t>
            </a:r>
            <a:r>
              <a:rPr lang="en-US" sz="900" kern="0" dirty="0" smtClean="0">
                <a:latin typeface="+mn-lt"/>
              </a:rPr>
              <a:t>service 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050958" y="472514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...</a:t>
            </a:r>
            <a:endParaRPr lang="en-GB"/>
          </a:p>
        </p:txBody>
      </p:sp>
      <p:cxnSp>
        <p:nvCxnSpPr>
          <p:cNvPr id="103" name="Straight Arrow Connector 102"/>
          <p:cNvCxnSpPr>
            <a:stCxn id="99" idx="3"/>
          </p:cNvCxnSpPr>
          <p:nvPr/>
        </p:nvCxnSpPr>
        <p:spPr>
          <a:xfrm flipV="1">
            <a:off x="5113140" y="3356992"/>
            <a:ext cx="538980" cy="151216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31" idx="3"/>
          </p:cNvCxnSpPr>
          <p:nvPr/>
        </p:nvCxnSpPr>
        <p:spPr>
          <a:xfrm>
            <a:off x="3923928" y="2852936"/>
            <a:ext cx="144016" cy="165618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3203848" y="5301208"/>
            <a:ext cx="864096" cy="57606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>
                <a:latin typeface="+mn-lt"/>
              </a:rPr>
              <a:t>Processing / </a:t>
            </a:r>
            <a:r>
              <a:rPr lang="en-US" sz="900" kern="0" dirty="0" smtClean="0">
                <a:latin typeface="+mn-lt"/>
              </a:rPr>
              <a:t>visualization </a:t>
            </a:r>
            <a:r>
              <a:rPr lang="en-US" sz="900" kern="0" dirty="0" smtClean="0">
                <a:latin typeface="+mn-lt"/>
              </a:rPr>
              <a:t>service 1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4355976" y="5301208"/>
            <a:ext cx="757164" cy="57606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>
                <a:latin typeface="+mn-lt"/>
              </a:rPr>
              <a:t>Processing / </a:t>
            </a:r>
            <a:r>
              <a:rPr lang="en-US" sz="900" kern="0" dirty="0" smtClean="0">
                <a:latin typeface="+mn-lt"/>
              </a:rPr>
              <a:t>visualization </a:t>
            </a:r>
            <a:r>
              <a:rPr lang="en-US" sz="900" kern="0" dirty="0" smtClean="0">
                <a:latin typeface="+mn-lt"/>
              </a:rPr>
              <a:t>service N</a:t>
            </a:r>
            <a:endParaRPr lang="en-US" sz="900" kern="0" dirty="0">
              <a:latin typeface="+mn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50958" y="544522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...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3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JAMS - </a:t>
            </a:r>
            <a:r>
              <a:rPr lang="en-GB" sz="3800" dirty="0"/>
              <a:t>Jena Adaptable Modelling System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50" name="Picture 2" descr="http://jams.uni-jena.de/fileadmin/Geoinformatik/JAMS/gfx/JAMSkle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1433"/>
            <a:ext cx="22288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jams.uni-jena.de/uploads/RTEmagicC_jams_scheme_01.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2" y="2704792"/>
            <a:ext cx="4678238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771800" y="1196752"/>
            <a:ext cx="6336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java-based, open-source software platform </a:t>
            </a:r>
            <a:r>
              <a:rPr lang="en-GB" dirty="0" smtClean="0"/>
              <a:t>to address: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the </a:t>
            </a:r>
            <a:r>
              <a:rPr lang="en-GB" dirty="0"/>
              <a:t>demands of a process-based hydrological model </a:t>
            </a:r>
            <a:r>
              <a:rPr lang="en-GB" dirty="0" smtClean="0"/>
              <a:t>development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various </a:t>
            </a:r>
            <a:r>
              <a:rPr lang="en-GB" dirty="0"/>
              <a:t>aspects of model </a:t>
            </a:r>
            <a:r>
              <a:rPr lang="en-GB" dirty="0" smtClean="0"/>
              <a:t>application</a:t>
            </a:r>
          </a:p>
        </p:txBody>
      </p:sp>
      <p:sp>
        <p:nvSpPr>
          <p:cNvPr id="8" name="Rectangle 4"/>
          <p:cNvSpPr/>
          <p:nvPr/>
        </p:nvSpPr>
        <p:spPr>
          <a:xfrm>
            <a:off x="5039705" y="4482986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 smtClean="0"/>
              <a:t>JAMS </a:t>
            </a:r>
            <a:r>
              <a:rPr lang="en-US" b="1" dirty="0" smtClean="0"/>
              <a:t>in </a:t>
            </a:r>
            <a:r>
              <a:rPr lang="en-US" b="1" dirty="0" smtClean="0"/>
              <a:t>the EGI </a:t>
            </a:r>
            <a:r>
              <a:rPr lang="en-US" b="1" dirty="0" err="1" smtClean="0"/>
              <a:t>FedCloud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VM</a:t>
            </a:r>
            <a:r>
              <a:rPr lang="en-US" dirty="0" smtClean="0"/>
              <a:t>: </a:t>
            </a:r>
            <a:r>
              <a:rPr lang="en-US" dirty="0" smtClean="0"/>
              <a:t>&gt;8 </a:t>
            </a:r>
            <a:r>
              <a:rPr lang="en-US" dirty="0" smtClean="0"/>
              <a:t>cores, </a:t>
            </a:r>
            <a:r>
              <a:rPr lang="en-US" dirty="0" smtClean="0"/>
              <a:t>&gt;16 </a:t>
            </a:r>
            <a:r>
              <a:rPr lang="en-US" dirty="0" smtClean="0"/>
              <a:t>GB of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Successfully</a:t>
            </a:r>
            <a:r>
              <a:rPr lang="it-IT" dirty="0" smtClean="0"/>
              <a:t> </a:t>
            </a:r>
            <a:r>
              <a:rPr lang="it-IT" dirty="0" err="1" smtClean="0"/>
              <a:t>integrated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Image </a:t>
            </a:r>
            <a:r>
              <a:rPr lang="en-US" dirty="0">
                <a:hlinkClick r:id="rId4"/>
              </a:rPr>
              <a:t>available</a:t>
            </a:r>
            <a:r>
              <a:rPr lang="en-US" dirty="0"/>
              <a:t> in the EGI cloud marketplace</a:t>
            </a:r>
            <a:endParaRPr lang="it-IT" dirty="0" smtClean="0"/>
          </a:p>
        </p:txBody>
      </p:sp>
      <p:sp>
        <p:nvSpPr>
          <p:cNvPr id="5" name="Rettangolo 4"/>
          <p:cNvSpPr/>
          <p:nvPr/>
        </p:nvSpPr>
        <p:spPr>
          <a:xfrm>
            <a:off x="5039705" y="2420888"/>
            <a:ext cx="39247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applied to simulate hydrological dynamics in catchments with a size of 1km² to 100,000 km² in a temporal time step of hours to </a:t>
            </a:r>
            <a:r>
              <a:rPr lang="en-GB" dirty="0" smtClean="0"/>
              <a:t>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models calibration process days to weeks in a 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hread based parallelization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2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EGI:</a:t>
            </a:r>
            <a:r>
              <a:rPr lang="en-US" dirty="0" smtClean="0"/>
              <a:t> Community of resource providers with long-term tradition in providing federated ICT services for research</a:t>
            </a:r>
          </a:p>
          <a:p>
            <a:pPr lvl="7"/>
            <a:endParaRPr lang="en-US" sz="1500" dirty="0" smtClean="0"/>
          </a:p>
          <a:p>
            <a:r>
              <a:rPr lang="en-US" b="1" dirty="0" smtClean="0"/>
              <a:t>EGI Federated Cloud:</a:t>
            </a:r>
            <a:r>
              <a:rPr lang="en-US" dirty="0" smtClean="0"/>
              <a:t> Paving the way for a federated cloud in </a:t>
            </a:r>
            <a:r>
              <a:rPr lang="en-US" dirty="0" smtClean="0"/>
              <a:t>Europe</a:t>
            </a:r>
            <a:endParaRPr lang="en-US" dirty="0" smtClean="0"/>
          </a:p>
          <a:p>
            <a:pPr lvl="1"/>
            <a:r>
              <a:rPr lang="en-US" dirty="0" smtClean="0"/>
              <a:t>Open standards, open technology</a:t>
            </a:r>
          </a:p>
          <a:p>
            <a:pPr lvl="1"/>
            <a:r>
              <a:rPr lang="en-US" dirty="0" smtClean="0"/>
              <a:t>Open membership, open processes</a:t>
            </a:r>
          </a:p>
          <a:p>
            <a:pPr lvl="1"/>
            <a:r>
              <a:rPr lang="en-US" dirty="0" smtClean="0"/>
              <a:t>Community of experts in cloud technology and user support</a:t>
            </a:r>
            <a:endParaRPr lang="en-US" dirty="0" smtClean="0"/>
          </a:p>
          <a:p>
            <a:pPr lvl="5"/>
            <a:endParaRPr lang="en-US" sz="1500" dirty="0" smtClean="0"/>
          </a:p>
          <a:p>
            <a:r>
              <a:rPr lang="en-US" b="1" dirty="0" smtClean="0"/>
              <a:t>Driver for innovation in Europe</a:t>
            </a:r>
          </a:p>
          <a:p>
            <a:pPr lvl="1"/>
            <a:r>
              <a:rPr lang="en-US" b="1" dirty="0" smtClean="0"/>
              <a:t>Expanding from </a:t>
            </a:r>
            <a:r>
              <a:rPr lang="en-US" b="1" dirty="0" err="1" smtClean="0"/>
              <a:t>IaaS</a:t>
            </a:r>
            <a:r>
              <a:rPr lang="en-US" b="1" dirty="0" smtClean="0"/>
              <a:t> to </a:t>
            </a:r>
            <a:r>
              <a:rPr lang="en-US" b="1" dirty="0" err="1" smtClean="0"/>
              <a:t>PaaS</a:t>
            </a:r>
            <a:r>
              <a:rPr lang="en-US" b="1" dirty="0" smtClean="0"/>
              <a:t> and SaaS 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International perspective:</a:t>
            </a:r>
            <a:r>
              <a:rPr lang="en-US" dirty="0" smtClean="0"/>
              <a:t> Although EGI activity, a global federation is in scope, with global concrete interest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Korea, South Africa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b="1" dirty="0" smtClean="0">
                <a:solidFill>
                  <a:schemeClr val="tx2"/>
                </a:solidFill>
              </a:rPr>
              <a:t>Canada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b="1" dirty="0" smtClean="0">
                <a:solidFill>
                  <a:schemeClr val="tx2"/>
                </a:solidFill>
              </a:rPr>
              <a:t>Taiwan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b="1" dirty="0" smtClean="0">
                <a:solidFill>
                  <a:schemeClr val="tx2"/>
                </a:solidFill>
              </a:rPr>
              <a:t>Australia </a:t>
            </a:r>
          </a:p>
          <a:p>
            <a:pPr lvl="1"/>
            <a:r>
              <a:rPr lang="en-US" b="1" dirty="0" smtClean="0">
                <a:solidFill>
                  <a:srgbClr val="1F497D"/>
                </a:solidFill>
              </a:rPr>
              <a:t>Commercial </a:t>
            </a:r>
            <a:r>
              <a:rPr lang="en-US" b="1" dirty="0" smtClean="0">
                <a:solidFill>
                  <a:srgbClr val="1F497D"/>
                </a:solidFill>
              </a:rPr>
              <a:t>Cloud providers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7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556792"/>
            <a:ext cx="7772400" cy="124618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sz="3200" dirty="0" smtClean="0">
                <a:solidFill>
                  <a:schemeClr val="tx1"/>
                </a:solidFill>
              </a:rPr>
              <a:t>Thank you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1150" y="7282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835695" y="3573016"/>
            <a:ext cx="7104395" cy="217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ts val="216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rgbClr val="C00000"/>
                </a:solidFill>
              </a:rPr>
              <a:t>EGI Federated Cloud resources</a:t>
            </a:r>
            <a:endParaRPr lang="en-GB" sz="1800" dirty="0"/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800" dirty="0"/>
              <a:t>Wiki site: </a:t>
            </a:r>
            <a:r>
              <a:rPr lang="en-GB" sz="1800" dirty="0">
                <a:hlinkClick r:id="rId2"/>
              </a:rPr>
              <a:t>http://</a:t>
            </a:r>
            <a:r>
              <a:rPr lang="en-GB" sz="1800" dirty="0" smtClean="0">
                <a:hlinkClick r:id="rId2"/>
              </a:rPr>
              <a:t>go.egi.eu/fedcloud</a:t>
            </a:r>
            <a:endParaRPr lang="en-GB" sz="1800" dirty="0" smtClean="0"/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800" dirty="0" smtClean="0"/>
              <a:t>User support: </a:t>
            </a:r>
            <a:r>
              <a:rPr lang="en-GB" sz="1800" dirty="0">
                <a:hlinkClick r:id="rId3"/>
              </a:rPr>
              <a:t>https://wiki.egi.eu/wiki/Federated_Cloud_user_support</a:t>
            </a:r>
            <a:endParaRPr lang="en-GB" sz="1800" dirty="0"/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800" dirty="0" smtClean="0"/>
              <a:t>User support e-mail: </a:t>
            </a:r>
            <a:r>
              <a:rPr lang="nl-NL" sz="1800" dirty="0" smtClean="0">
                <a:hlinkClick r:id="rId4"/>
              </a:rPr>
              <a:t>support@egi.eu</a:t>
            </a:r>
            <a:endParaRPr lang="nl-NL" sz="1800" dirty="0" smtClean="0"/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800" dirty="0"/>
              <a:t>Cloud Marketplace: </a:t>
            </a:r>
            <a:r>
              <a:rPr lang="nl-NL" sz="1800" dirty="0">
                <a:hlinkClick r:id="rId5"/>
              </a:rPr>
              <a:t>https://appdb.egi.eu/browse/cloud</a:t>
            </a:r>
            <a:endParaRPr lang="nl-NL" sz="1800" dirty="0" smtClean="0"/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800" dirty="0"/>
              <a:t>GitHub: </a:t>
            </a:r>
            <a:r>
              <a:rPr lang="en-GB" sz="1800" dirty="0">
                <a:hlinkClick r:id="rId6"/>
              </a:rPr>
              <a:t>https://</a:t>
            </a:r>
            <a:r>
              <a:rPr lang="en-GB" sz="1800" dirty="0" smtClean="0">
                <a:hlinkClick r:id="rId6"/>
              </a:rPr>
              <a:t>github.com/EGI-FCTF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352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the EGI Federated Cloud</a:t>
            </a:r>
            <a:endParaRPr lang="nl-NL" sz="3200" dirty="0"/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323529" y="2564904"/>
            <a:ext cx="59005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en-GB" sz="1600" dirty="0" smtClean="0">
                <a:solidFill>
                  <a:schemeClr val="tx1"/>
                </a:solidFill>
                <a:latin typeface="Arial"/>
              </a:rPr>
              <a:t>EGI Federated Cloud is based on: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r>
              <a:rPr lang="en-GB" sz="1600" b="1" dirty="0" smtClean="0">
                <a:solidFill>
                  <a:srgbClr val="C00000"/>
                </a:solidFill>
                <a:latin typeface="Arial"/>
              </a:rPr>
              <a:t>Standards and validation</a:t>
            </a:r>
            <a:r>
              <a:rPr lang="en-GB" sz="1600" dirty="0" smtClean="0">
                <a:latin typeface="Arial"/>
              </a:rPr>
              <a:t>: federation is based on common </a:t>
            </a:r>
            <a:r>
              <a:rPr lang="en-GB" sz="1600" b="1" dirty="0" smtClean="0">
                <a:latin typeface="Arial"/>
              </a:rPr>
              <a:t>Open-Standards</a:t>
            </a:r>
            <a:r>
              <a:rPr lang="en-GB" sz="1600" dirty="0" smtClean="0">
                <a:latin typeface="Arial"/>
              </a:rPr>
              <a:t> – OCCI, </a:t>
            </a:r>
            <a:r>
              <a:rPr lang="en-GB" sz="1600" dirty="0">
                <a:latin typeface="Arial"/>
              </a:rPr>
              <a:t>CDMI, </a:t>
            </a:r>
            <a:r>
              <a:rPr lang="en-GB" sz="1600" dirty="0" smtClean="0">
                <a:latin typeface="Arial"/>
              </a:rPr>
              <a:t>OVF, GLUE, etc...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r>
              <a:rPr lang="en-GB" sz="1600" b="1" dirty="0">
                <a:solidFill>
                  <a:srgbClr val="C00000"/>
                </a:solidFill>
                <a:latin typeface="Arial"/>
              </a:rPr>
              <a:t>Heterogeneous implementation</a:t>
            </a:r>
            <a:r>
              <a:rPr lang="en-GB" sz="1600" dirty="0">
                <a:latin typeface="Arial"/>
              </a:rPr>
              <a:t>: no mandate on the cloud technology, </a:t>
            </a:r>
            <a:r>
              <a:rPr lang="en-GB" sz="1600" dirty="0" smtClean="0">
                <a:latin typeface="Arial"/>
              </a:rPr>
              <a:t>fostering the adoption of </a:t>
            </a:r>
            <a:r>
              <a:rPr lang="en-GB" sz="1600" dirty="0">
                <a:latin typeface="Arial"/>
              </a:rPr>
              <a:t>the </a:t>
            </a:r>
            <a:r>
              <a:rPr lang="en-GB" sz="1600" dirty="0" smtClean="0">
                <a:latin typeface="Arial"/>
              </a:rPr>
              <a:t>standard </a:t>
            </a:r>
            <a:r>
              <a:rPr lang="en-GB" sz="1600" dirty="0">
                <a:latin typeface="Arial"/>
              </a:rPr>
              <a:t>interfaces and services.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endParaRPr lang="en-GB" sz="1600" dirty="0" smtClean="0"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265" y="1412776"/>
            <a:ext cx="5912844" cy="9387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1600" dirty="0" smtClean="0">
                <a:latin typeface="Arial"/>
              </a:rPr>
              <a:t>The </a:t>
            </a:r>
            <a:r>
              <a:rPr lang="en-GB" sz="1600" dirty="0">
                <a:latin typeface="Arial"/>
              </a:rPr>
              <a:t>EGI </a:t>
            </a:r>
            <a:r>
              <a:rPr lang="en-GB" sz="1600" dirty="0" smtClean="0">
                <a:latin typeface="Arial"/>
              </a:rPr>
              <a:t>Federated Cloud is </a:t>
            </a:r>
            <a:r>
              <a:rPr lang="en-GB" sz="1600" dirty="0">
                <a:latin typeface="Arial"/>
              </a:rPr>
              <a:t>federation of institutional private Clouds, offering Cloud Infrastructure as a Service to scientists in Europe and worldwide.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3"/>
          <a:stretch/>
        </p:blipFill>
        <p:spPr bwMode="auto">
          <a:xfrm>
            <a:off x="4588590" y="5388024"/>
            <a:ext cx="1207546" cy="70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 b="71948"/>
          <a:stretch/>
        </p:blipFill>
        <p:spPr bwMode="auto">
          <a:xfrm>
            <a:off x="899592" y="5465205"/>
            <a:ext cx="1207412" cy="3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 descr="C:\Users\Salvatore Pinto\Desktop\ge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0003"/>
            <a:ext cx="60006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Salvatore Pinto\Desktop\company_log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" r="69811" b="14241"/>
          <a:stretch/>
        </p:blipFill>
        <p:spPr bwMode="auto">
          <a:xfrm>
            <a:off x="7070217" y="5571443"/>
            <a:ext cx="882300" cy="51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Salvatore Pinto\Desktop\LogoVerc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76" y="5933663"/>
            <a:ext cx="1187019" cy="4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Salvatore Pinto\Desktop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386279"/>
            <a:ext cx="974246" cy="37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5"/>
          <a:stretch/>
        </p:blipFill>
        <p:spPr bwMode="auto">
          <a:xfrm>
            <a:off x="2627784" y="5863866"/>
            <a:ext cx="1207412" cy="27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 descr="C:\Users\Salvatore Pinto\Desktop\Catania-Science-Gateway-Framewor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49" y="5219640"/>
            <a:ext cx="592788" cy="6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Salvatore Pinto\Desktop\img_head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37144"/>
            <a:ext cx="1110531" cy="4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Salvatore Pinto\Desktop\esa_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845624"/>
            <a:ext cx="968519" cy="382550"/>
          </a:xfrm>
          <a:prstGeom prst="rect">
            <a:avLst/>
          </a:prstGeom>
          <a:noFill/>
          <a:extLst/>
        </p:spPr>
      </p:pic>
      <p:pic>
        <p:nvPicPr>
          <p:cNvPr id="31" name="Picture 2" descr="C:\Users\Salvatore Pinto\Desktop\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97841"/>
            <a:ext cx="567951" cy="5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7"/>
          <p:cNvSpPr txBox="1">
            <a:spLocks noChangeArrowheads="1"/>
          </p:cNvSpPr>
          <p:nvPr/>
        </p:nvSpPr>
        <p:spPr bwMode="auto">
          <a:xfrm>
            <a:off x="429334" y="4825705"/>
            <a:ext cx="2390588" cy="40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en-GB" sz="1600" dirty="0" smtClean="0">
                <a:solidFill>
                  <a:schemeClr val="tx1"/>
                </a:solidFill>
                <a:latin typeface="Arial"/>
              </a:rPr>
              <a:t>Supported use cases:</a:t>
            </a:r>
            <a:endParaRPr lang="en-GB" sz="1600" dirty="0" smtClean="0">
              <a:solidFill>
                <a:schemeClr val="tx1"/>
              </a:solidFill>
              <a:latin typeface="Arial"/>
            </a:endParaRP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endParaRPr lang="en-GB" sz="1600" dirty="0" smtClean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45624"/>
            <a:ext cx="720554" cy="397597"/>
          </a:xfrm>
          <a:prstGeom prst="rect">
            <a:avLst/>
          </a:prstGeom>
        </p:spPr>
      </p:pic>
      <p:pic>
        <p:nvPicPr>
          <p:cNvPr id="1028" name="Picture 4" descr="http://www.elixir-europe.org/global/images/ELIXIR_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14255"/>
            <a:ext cx="695126" cy="52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jams.uni-jena.de/fileadmin/Geoinformatik/JAMS/gfx/JAMSklein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59" y="5805264"/>
            <a:ext cx="752333" cy="3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72" y="5284373"/>
            <a:ext cx="759684" cy="3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6296117" y="1430661"/>
            <a:ext cx="2812387" cy="3222475"/>
            <a:chOff x="6516091" y="1340768"/>
            <a:chExt cx="2520405" cy="3205723"/>
          </a:xfrm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7944389" y="3245802"/>
              <a:ext cx="827126" cy="583204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7024828" y="3921242"/>
              <a:ext cx="36290" cy="23241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6516091" y="3041717"/>
              <a:ext cx="199934" cy="308669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7105624" y="3315524"/>
              <a:ext cx="167753" cy="142351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7241196" y="3409215"/>
              <a:ext cx="41082" cy="51566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7252835" y="3578438"/>
              <a:ext cx="195142" cy="134362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solidFill>
              <a:srgbClr val="558E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7278170" y="3547934"/>
              <a:ext cx="685" cy="727"/>
            </a:xfrm>
            <a:prstGeom prst="lin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7278170" y="3547934"/>
              <a:ext cx="685" cy="727"/>
            </a:xfrm>
            <a:prstGeom prst="lin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7399363" y="3489832"/>
              <a:ext cx="336191" cy="182296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7400047" y="3608216"/>
              <a:ext cx="10955" cy="13800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" name="Freeform 16"/>
            <p:cNvSpPr>
              <a:spLocks noEditPoints="1"/>
            </p:cNvSpPr>
            <p:nvPr/>
          </p:nvSpPr>
          <p:spPr bwMode="auto">
            <a:xfrm>
              <a:off x="6759162" y="3336587"/>
              <a:ext cx="595010" cy="613707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solidFill>
              <a:srgbClr val="FFFF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7341847" y="3892191"/>
              <a:ext cx="52038" cy="110395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" name="Freeform 18"/>
            <p:cNvSpPr>
              <a:spLocks noEditPoints="1"/>
            </p:cNvSpPr>
            <p:nvPr/>
          </p:nvSpPr>
          <p:spPr bwMode="auto">
            <a:xfrm>
              <a:off x="7236207" y="3647631"/>
              <a:ext cx="492988" cy="616612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7495906" y="4214660"/>
              <a:ext cx="138311" cy="109668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7324730" y="4011301"/>
              <a:ext cx="69840" cy="153246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" name="Freeform 21"/>
            <p:cNvSpPr>
              <a:spLocks noEditPoints="1"/>
            </p:cNvSpPr>
            <p:nvPr/>
          </p:nvSpPr>
          <p:spPr bwMode="auto">
            <a:xfrm>
              <a:off x="7608883" y="3057695"/>
              <a:ext cx="449167" cy="432137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7524664" y="3340218"/>
              <a:ext cx="301956" cy="179392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7725283" y="3449160"/>
              <a:ext cx="260873" cy="131457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" name="Freeform 24"/>
            <p:cNvSpPr>
              <a:spLocks noEditPoints="1"/>
            </p:cNvSpPr>
            <p:nvPr/>
          </p:nvSpPr>
          <p:spPr bwMode="auto">
            <a:xfrm>
              <a:off x="7691047" y="3523241"/>
              <a:ext cx="284838" cy="194643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7566431" y="3636541"/>
              <a:ext cx="134202" cy="103132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3" name="Freeform 26"/>
            <p:cNvSpPr>
              <a:spLocks noEditPoints="1"/>
            </p:cNvSpPr>
            <p:nvPr/>
          </p:nvSpPr>
          <p:spPr bwMode="auto">
            <a:xfrm>
              <a:off x="7568485" y="3662686"/>
              <a:ext cx="251972" cy="248388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7662290" y="3750567"/>
              <a:ext cx="164330" cy="192465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7736238" y="3870403"/>
              <a:ext cx="121193" cy="115479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6" name="Freeform 29"/>
            <p:cNvSpPr>
              <a:spLocks noEditPoints="1"/>
            </p:cNvSpPr>
            <p:nvPr/>
          </p:nvSpPr>
          <p:spPr bwMode="auto">
            <a:xfrm>
              <a:off x="7797862" y="3689559"/>
              <a:ext cx="175285" cy="275261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7840314" y="3887834"/>
              <a:ext cx="80796" cy="100226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7804709" y="3924874"/>
              <a:ext cx="80111" cy="212074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7858116" y="3954651"/>
              <a:ext cx="115031" cy="108216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7947813" y="3829731"/>
              <a:ext cx="287577" cy="206990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7858801" y="3544303"/>
              <a:ext cx="423149" cy="328279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8144323" y="3528325"/>
              <a:ext cx="145158" cy="218611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7863593" y="3017749"/>
              <a:ext cx="149266" cy="82070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7918370" y="2924060"/>
              <a:ext cx="255396" cy="206990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5" name="Freeform 38"/>
            <p:cNvSpPr>
              <a:spLocks noEditPoints="1"/>
            </p:cNvSpPr>
            <p:nvPr/>
          </p:nvSpPr>
          <p:spPr bwMode="auto">
            <a:xfrm>
              <a:off x="8021761" y="2948027"/>
              <a:ext cx="408770" cy="388560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6" name="Freeform 39"/>
            <p:cNvSpPr>
              <a:spLocks/>
            </p:cNvSpPr>
            <p:nvPr/>
          </p:nvSpPr>
          <p:spPr bwMode="auto">
            <a:xfrm>
              <a:off x="7912208" y="2786792"/>
              <a:ext cx="321812" cy="201906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8011490" y="2646621"/>
              <a:ext cx="219106" cy="188833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8" name="Freeform 41"/>
            <p:cNvSpPr>
              <a:spLocks/>
            </p:cNvSpPr>
            <p:nvPr/>
          </p:nvSpPr>
          <p:spPr bwMode="auto">
            <a:xfrm>
              <a:off x="7951236" y="2734500"/>
              <a:ext cx="73949" cy="66092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9" name="Freeform 42"/>
            <p:cNvSpPr>
              <a:spLocks/>
            </p:cNvSpPr>
            <p:nvPr/>
          </p:nvSpPr>
          <p:spPr bwMode="auto">
            <a:xfrm>
              <a:off x="7964246" y="2696008"/>
              <a:ext cx="43821" cy="36314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0" name="Freeform 43"/>
            <p:cNvSpPr>
              <a:spLocks noEditPoints="1"/>
            </p:cNvSpPr>
            <p:nvPr/>
          </p:nvSpPr>
          <p:spPr bwMode="auto">
            <a:xfrm>
              <a:off x="7841683" y="4005491"/>
              <a:ext cx="297163" cy="356604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1" name="Freeform 44"/>
            <p:cNvSpPr>
              <a:spLocks/>
            </p:cNvSpPr>
            <p:nvPr/>
          </p:nvSpPr>
          <p:spPr bwMode="auto">
            <a:xfrm>
              <a:off x="7845106" y="4214660"/>
              <a:ext cx="22596" cy="28325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7857431" y="4250973"/>
              <a:ext cx="16433" cy="1961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3" name="Freeform 46"/>
            <p:cNvSpPr>
              <a:spLocks/>
            </p:cNvSpPr>
            <p:nvPr/>
          </p:nvSpPr>
          <p:spPr bwMode="auto">
            <a:xfrm>
              <a:off x="8045725" y="4262594"/>
              <a:ext cx="13694" cy="18157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4" name="Freeform 47"/>
            <p:cNvSpPr>
              <a:spLocks/>
            </p:cNvSpPr>
            <p:nvPr/>
          </p:nvSpPr>
          <p:spPr bwMode="auto">
            <a:xfrm>
              <a:off x="8062159" y="4284382"/>
              <a:ext cx="13694" cy="726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5" name="Freeform 48"/>
            <p:cNvSpPr>
              <a:spLocks/>
            </p:cNvSpPr>
            <p:nvPr/>
          </p:nvSpPr>
          <p:spPr bwMode="auto">
            <a:xfrm>
              <a:off x="8072429" y="4314160"/>
              <a:ext cx="9586" cy="16705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6" name="Freeform 49"/>
            <p:cNvSpPr>
              <a:spLocks/>
            </p:cNvSpPr>
            <p:nvPr/>
          </p:nvSpPr>
          <p:spPr bwMode="auto">
            <a:xfrm>
              <a:off x="8057366" y="4317065"/>
              <a:ext cx="7532" cy="1307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7" name="Freeform 50"/>
            <p:cNvSpPr>
              <a:spLocks/>
            </p:cNvSpPr>
            <p:nvPr/>
          </p:nvSpPr>
          <p:spPr bwMode="auto">
            <a:xfrm>
              <a:off x="7971777" y="4383883"/>
              <a:ext cx="117770" cy="26872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8" name="Freeform 51"/>
            <p:cNvSpPr>
              <a:spLocks/>
            </p:cNvSpPr>
            <p:nvPr/>
          </p:nvSpPr>
          <p:spPr bwMode="auto">
            <a:xfrm>
              <a:off x="8097763" y="4212481"/>
              <a:ext cx="17118" cy="34861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9" name="Freeform 52"/>
            <p:cNvSpPr>
              <a:spLocks/>
            </p:cNvSpPr>
            <p:nvPr/>
          </p:nvSpPr>
          <p:spPr bwMode="auto">
            <a:xfrm>
              <a:off x="8097763" y="4166725"/>
              <a:ext cx="37659" cy="31231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0" name="Freeform 53"/>
            <p:cNvSpPr>
              <a:spLocks/>
            </p:cNvSpPr>
            <p:nvPr/>
          </p:nvSpPr>
          <p:spPr bwMode="auto">
            <a:xfrm>
              <a:off x="8179928" y="4375894"/>
              <a:ext cx="30127" cy="3123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1" name="Freeform 54"/>
            <p:cNvSpPr>
              <a:spLocks/>
            </p:cNvSpPr>
            <p:nvPr/>
          </p:nvSpPr>
          <p:spPr bwMode="auto">
            <a:xfrm>
              <a:off x="8146378" y="4339579"/>
              <a:ext cx="18488" cy="14526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2" name="Freeform 55"/>
            <p:cNvSpPr>
              <a:spLocks/>
            </p:cNvSpPr>
            <p:nvPr/>
          </p:nvSpPr>
          <p:spPr bwMode="auto">
            <a:xfrm>
              <a:off x="8103926" y="4284382"/>
              <a:ext cx="18488" cy="1016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3" name="Freeform 56"/>
            <p:cNvSpPr>
              <a:spLocks/>
            </p:cNvSpPr>
            <p:nvPr/>
          </p:nvSpPr>
          <p:spPr bwMode="auto">
            <a:xfrm>
              <a:off x="8059420" y="4122422"/>
              <a:ext cx="18488" cy="18157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4" name="Freeform 57"/>
            <p:cNvSpPr>
              <a:spLocks/>
            </p:cNvSpPr>
            <p:nvPr/>
          </p:nvSpPr>
          <p:spPr bwMode="auto">
            <a:xfrm>
              <a:off x="8037509" y="4065772"/>
              <a:ext cx="16433" cy="18157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5" name="Freeform 58"/>
            <p:cNvSpPr>
              <a:spLocks/>
            </p:cNvSpPr>
            <p:nvPr/>
          </p:nvSpPr>
          <p:spPr bwMode="auto">
            <a:xfrm>
              <a:off x="8079961" y="4084656"/>
              <a:ext cx="15063" cy="944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6" name="Freeform 59"/>
            <p:cNvSpPr>
              <a:spLocks noEditPoints="1"/>
            </p:cNvSpPr>
            <p:nvPr/>
          </p:nvSpPr>
          <p:spPr bwMode="auto">
            <a:xfrm>
              <a:off x="8092971" y="3981524"/>
              <a:ext cx="943525" cy="443031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7" name="Freeform 60"/>
            <p:cNvSpPr>
              <a:spLocks/>
            </p:cNvSpPr>
            <p:nvPr/>
          </p:nvSpPr>
          <p:spPr bwMode="auto">
            <a:xfrm>
              <a:off x="7486320" y="1626923"/>
              <a:ext cx="561460" cy="1392279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8" name="Freeform 61"/>
            <p:cNvSpPr>
              <a:spLocks/>
            </p:cNvSpPr>
            <p:nvPr/>
          </p:nvSpPr>
          <p:spPr bwMode="auto">
            <a:xfrm>
              <a:off x="7790330" y="2794055"/>
              <a:ext cx="45875" cy="93690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9" name="Freeform 62"/>
            <p:cNvSpPr>
              <a:spLocks noEditPoints="1"/>
            </p:cNvSpPr>
            <p:nvPr/>
          </p:nvSpPr>
          <p:spPr bwMode="auto">
            <a:xfrm>
              <a:off x="7886874" y="1492561"/>
              <a:ext cx="488196" cy="1142439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solidFill>
              <a:srgbClr val="FFFF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0" name="Freeform 63"/>
            <p:cNvSpPr>
              <a:spLocks noEditPoints="1"/>
            </p:cNvSpPr>
            <p:nvPr/>
          </p:nvSpPr>
          <p:spPr bwMode="auto">
            <a:xfrm>
              <a:off x="6677682" y="2758467"/>
              <a:ext cx="367002" cy="699408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>
                <a:solidFill>
                  <a:srgbClr val="008000"/>
                </a:solidFill>
              </a:endParaRPr>
            </a:p>
          </p:txBody>
        </p:sp>
        <p:sp>
          <p:nvSpPr>
            <p:cNvPr id="91" name="Freeform 64"/>
            <p:cNvSpPr>
              <a:spLocks/>
            </p:cNvSpPr>
            <p:nvPr/>
          </p:nvSpPr>
          <p:spPr bwMode="auto">
            <a:xfrm>
              <a:off x="6707125" y="2981435"/>
              <a:ext cx="17802" cy="29051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2" name="Freeform 65"/>
            <p:cNvSpPr>
              <a:spLocks/>
            </p:cNvSpPr>
            <p:nvPr/>
          </p:nvSpPr>
          <p:spPr bwMode="auto">
            <a:xfrm>
              <a:off x="6721503" y="3006129"/>
              <a:ext cx="19172" cy="4212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3" name="Freeform 66"/>
            <p:cNvSpPr>
              <a:spLocks/>
            </p:cNvSpPr>
            <p:nvPr/>
          </p:nvSpPr>
          <p:spPr bwMode="auto">
            <a:xfrm>
              <a:off x="6735197" y="3013392"/>
              <a:ext cx="15749" cy="27598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4" name="Freeform 67"/>
            <p:cNvSpPr>
              <a:spLocks/>
            </p:cNvSpPr>
            <p:nvPr/>
          </p:nvSpPr>
          <p:spPr bwMode="auto">
            <a:xfrm>
              <a:off x="6689322" y="2997414"/>
              <a:ext cx="19857" cy="2977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>
              <a:off x="6697538" y="2979983"/>
              <a:ext cx="6163" cy="108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>
              <a:off x="6668096" y="2934953"/>
              <a:ext cx="25334" cy="1815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>
              <a:off x="6703016" y="2913165"/>
              <a:ext cx="3424" cy="435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8" name="Freeform 71"/>
            <p:cNvSpPr>
              <a:spLocks/>
            </p:cNvSpPr>
            <p:nvPr/>
          </p:nvSpPr>
          <p:spPr bwMode="auto">
            <a:xfrm>
              <a:off x="6642762" y="2904450"/>
              <a:ext cx="9586" cy="12347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9" name="Freeform 72"/>
            <p:cNvSpPr>
              <a:spLocks/>
            </p:cNvSpPr>
            <p:nvPr/>
          </p:nvSpPr>
          <p:spPr bwMode="auto">
            <a:xfrm>
              <a:off x="6640023" y="2922607"/>
              <a:ext cx="2739" cy="29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0" name="Freeform 73"/>
            <p:cNvSpPr>
              <a:spLocks/>
            </p:cNvSpPr>
            <p:nvPr/>
          </p:nvSpPr>
          <p:spPr bwMode="auto">
            <a:xfrm>
              <a:off x="6644816" y="2848526"/>
              <a:ext cx="18488" cy="55198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1" name="Freeform 74"/>
            <p:cNvSpPr>
              <a:spLocks/>
            </p:cNvSpPr>
            <p:nvPr/>
          </p:nvSpPr>
          <p:spPr bwMode="auto">
            <a:xfrm>
              <a:off x="6698908" y="2798413"/>
              <a:ext cx="7532" cy="798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2" name="Freeform 75"/>
            <p:cNvSpPr>
              <a:spLocks/>
            </p:cNvSpPr>
            <p:nvPr/>
          </p:nvSpPr>
          <p:spPr bwMode="auto">
            <a:xfrm>
              <a:off x="6661249" y="2776625"/>
              <a:ext cx="43136" cy="67544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3" name="Freeform 76"/>
            <p:cNvSpPr>
              <a:spLocks/>
            </p:cNvSpPr>
            <p:nvPr/>
          </p:nvSpPr>
          <p:spPr bwMode="auto">
            <a:xfrm>
              <a:off x="6822155" y="2716343"/>
              <a:ext cx="30127" cy="24693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4" name="Freeform 77"/>
            <p:cNvSpPr>
              <a:spLocks/>
            </p:cNvSpPr>
            <p:nvPr/>
          </p:nvSpPr>
          <p:spPr bwMode="auto">
            <a:xfrm>
              <a:off x="6834480" y="2711259"/>
              <a:ext cx="10955" cy="1234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5" name="Freeform 78"/>
            <p:cNvSpPr>
              <a:spLocks/>
            </p:cNvSpPr>
            <p:nvPr/>
          </p:nvSpPr>
          <p:spPr bwMode="auto">
            <a:xfrm>
              <a:off x="6839272" y="2696734"/>
              <a:ext cx="10271" cy="1307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6" name="Freeform 79"/>
            <p:cNvSpPr>
              <a:spLocks/>
            </p:cNvSpPr>
            <p:nvPr/>
          </p:nvSpPr>
          <p:spPr bwMode="auto">
            <a:xfrm>
              <a:off x="6850913" y="2702544"/>
              <a:ext cx="15749" cy="1234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7" name="Freeform 80"/>
            <p:cNvSpPr>
              <a:spLocks/>
            </p:cNvSpPr>
            <p:nvPr/>
          </p:nvSpPr>
          <p:spPr bwMode="auto">
            <a:xfrm>
              <a:off x="6855021" y="2719975"/>
              <a:ext cx="7532" cy="5084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8" name="Freeform 81"/>
            <p:cNvSpPr>
              <a:spLocks/>
            </p:cNvSpPr>
            <p:nvPr/>
          </p:nvSpPr>
          <p:spPr bwMode="auto">
            <a:xfrm>
              <a:off x="6822155" y="2738858"/>
              <a:ext cx="13010" cy="1452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9" name="Freeform 82"/>
            <p:cNvSpPr>
              <a:spLocks/>
            </p:cNvSpPr>
            <p:nvPr/>
          </p:nvSpPr>
          <p:spPr bwMode="auto">
            <a:xfrm>
              <a:off x="6839958" y="2743216"/>
              <a:ext cx="6163" cy="1234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0" name="Freeform 83"/>
            <p:cNvSpPr>
              <a:spLocks/>
            </p:cNvSpPr>
            <p:nvPr/>
          </p:nvSpPr>
          <p:spPr bwMode="auto">
            <a:xfrm>
              <a:off x="6922807" y="2575445"/>
              <a:ext cx="12324" cy="27598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1" name="Freeform 84"/>
            <p:cNvSpPr>
              <a:spLocks/>
            </p:cNvSpPr>
            <p:nvPr/>
          </p:nvSpPr>
          <p:spPr bwMode="auto">
            <a:xfrm>
              <a:off x="6936501" y="2587792"/>
              <a:ext cx="4793" cy="58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2" name="Freeform 85"/>
            <p:cNvSpPr>
              <a:spLocks/>
            </p:cNvSpPr>
            <p:nvPr/>
          </p:nvSpPr>
          <p:spPr bwMode="auto">
            <a:xfrm>
              <a:off x="6900896" y="2579802"/>
              <a:ext cx="35605" cy="79165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44" y="37"/>
                </a:cxn>
                <a:cxn ang="0">
                  <a:pos x="41" y="34"/>
                </a:cxn>
                <a:cxn ang="0">
                  <a:pos x="33" y="33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0" y="2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2" y="28"/>
                </a:cxn>
                <a:cxn ang="0">
                  <a:pos x="13" y="32"/>
                </a:cxn>
                <a:cxn ang="0">
                  <a:pos x="16" y="36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6" y="54"/>
                </a:cxn>
                <a:cxn ang="0">
                  <a:pos x="21" y="54"/>
                </a:cxn>
                <a:cxn ang="0">
                  <a:pos x="21" y="67"/>
                </a:cxn>
                <a:cxn ang="0">
                  <a:pos x="20" y="80"/>
                </a:cxn>
                <a:cxn ang="0">
                  <a:pos x="20" y="92"/>
                </a:cxn>
                <a:cxn ang="0">
                  <a:pos x="25" y="82"/>
                </a:cxn>
                <a:cxn ang="0">
                  <a:pos x="28" y="68"/>
                </a:cxn>
                <a:cxn ang="0">
                  <a:pos x="30" y="61"/>
                </a:cxn>
                <a:cxn ang="0">
                  <a:pos x="36" y="62"/>
                </a:cxn>
                <a:cxn ang="0">
                  <a:pos x="33" y="58"/>
                </a:cxn>
                <a:cxn ang="0">
                  <a:pos x="29" y="52"/>
                </a:cxn>
                <a:cxn ang="0">
                  <a:pos x="34" y="44"/>
                </a:cxn>
                <a:cxn ang="0">
                  <a:pos x="33" y="38"/>
                </a:cxn>
                <a:cxn ang="0">
                  <a:pos x="37" y="34"/>
                </a:cxn>
              </a:cxnLst>
              <a:rect l="0" t="0" r="r" b="b"/>
              <a:pathLst>
                <a:path w="44" h="93">
                  <a:moveTo>
                    <a:pt x="37" y="34"/>
                  </a:move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7"/>
                    <a:pt x="36" y="38"/>
                  </a:cubicBezTo>
                  <a:cubicBezTo>
                    <a:pt x="38" y="38"/>
                    <a:pt x="43" y="39"/>
                    <a:pt x="44" y="37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3"/>
                    <a:pt x="35" y="32"/>
                    <a:pt x="35" y="35"/>
                  </a:cubicBezTo>
                  <a:cubicBezTo>
                    <a:pt x="34" y="35"/>
                    <a:pt x="33" y="34"/>
                    <a:pt x="33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2" y="31"/>
                    <a:pt x="29" y="30"/>
                    <a:pt x="30" y="32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7"/>
                    <a:pt x="30" y="27"/>
                    <a:pt x="28" y="26"/>
                  </a:cubicBezTo>
                  <a:cubicBezTo>
                    <a:pt x="24" y="25"/>
                    <a:pt x="22" y="25"/>
                    <a:pt x="22" y="30"/>
                  </a:cubicBezTo>
                  <a:cubicBezTo>
                    <a:pt x="22" y="28"/>
                    <a:pt x="20" y="27"/>
                    <a:pt x="20" y="26"/>
                  </a:cubicBezTo>
                  <a:cubicBezTo>
                    <a:pt x="19" y="25"/>
                    <a:pt x="20" y="22"/>
                    <a:pt x="20" y="21"/>
                  </a:cubicBezTo>
                  <a:cubicBezTo>
                    <a:pt x="20" y="19"/>
                    <a:pt x="19" y="18"/>
                    <a:pt x="20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1" y="0"/>
                    <a:pt x="8" y="20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4"/>
                    <a:pt x="8" y="24"/>
                    <a:pt x="9" y="25"/>
                  </a:cubicBezTo>
                  <a:cubicBezTo>
                    <a:pt x="9" y="25"/>
                    <a:pt x="8" y="26"/>
                    <a:pt x="9" y="26"/>
                  </a:cubicBezTo>
                  <a:cubicBezTo>
                    <a:pt x="10" y="28"/>
                    <a:pt x="10" y="27"/>
                    <a:pt x="12" y="28"/>
                  </a:cubicBezTo>
                  <a:cubicBezTo>
                    <a:pt x="14" y="28"/>
                    <a:pt x="13" y="28"/>
                    <a:pt x="14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4" y="33"/>
                    <a:pt x="14" y="33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5" y="36"/>
                    <a:pt x="12" y="35"/>
                    <a:pt x="11" y="36"/>
                  </a:cubicBezTo>
                  <a:cubicBezTo>
                    <a:pt x="11" y="37"/>
                    <a:pt x="12" y="40"/>
                    <a:pt x="13" y="41"/>
                  </a:cubicBezTo>
                  <a:cubicBezTo>
                    <a:pt x="12" y="42"/>
                    <a:pt x="11" y="41"/>
                    <a:pt x="11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9" y="44"/>
                    <a:pt x="6" y="45"/>
                    <a:pt x="5" y="44"/>
                  </a:cubicBezTo>
                  <a:cubicBezTo>
                    <a:pt x="3" y="44"/>
                    <a:pt x="4" y="43"/>
                    <a:pt x="4" y="41"/>
                  </a:cubicBezTo>
                  <a:cubicBezTo>
                    <a:pt x="4" y="40"/>
                    <a:pt x="2" y="38"/>
                    <a:pt x="0" y="40"/>
                  </a:cubicBezTo>
                  <a:cubicBezTo>
                    <a:pt x="0" y="40"/>
                    <a:pt x="0" y="43"/>
                    <a:pt x="0" y="44"/>
                  </a:cubicBezTo>
                  <a:cubicBezTo>
                    <a:pt x="0" y="45"/>
                    <a:pt x="0" y="47"/>
                    <a:pt x="0" y="47"/>
                  </a:cubicBezTo>
                  <a:cubicBezTo>
                    <a:pt x="1" y="48"/>
                    <a:pt x="2" y="47"/>
                    <a:pt x="3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2"/>
                    <a:pt x="5" y="53"/>
                    <a:pt x="6" y="54"/>
                  </a:cubicBezTo>
                  <a:cubicBezTo>
                    <a:pt x="9" y="56"/>
                    <a:pt x="11" y="54"/>
                    <a:pt x="14" y="55"/>
                  </a:cubicBezTo>
                  <a:cubicBezTo>
                    <a:pt x="14" y="60"/>
                    <a:pt x="20" y="57"/>
                    <a:pt x="21" y="54"/>
                  </a:cubicBezTo>
                  <a:cubicBezTo>
                    <a:pt x="21" y="57"/>
                    <a:pt x="20" y="60"/>
                    <a:pt x="20" y="63"/>
                  </a:cubicBezTo>
                  <a:cubicBezTo>
                    <a:pt x="20" y="64"/>
                    <a:pt x="21" y="66"/>
                    <a:pt x="21" y="67"/>
                  </a:cubicBezTo>
                  <a:cubicBezTo>
                    <a:pt x="20" y="69"/>
                    <a:pt x="18" y="70"/>
                    <a:pt x="17" y="72"/>
                  </a:cubicBezTo>
                  <a:cubicBezTo>
                    <a:pt x="17" y="76"/>
                    <a:pt x="20" y="77"/>
                    <a:pt x="20" y="80"/>
                  </a:cubicBezTo>
                  <a:cubicBezTo>
                    <a:pt x="19" y="83"/>
                    <a:pt x="19" y="86"/>
                    <a:pt x="19" y="89"/>
                  </a:cubicBezTo>
                  <a:cubicBezTo>
                    <a:pt x="19" y="90"/>
                    <a:pt x="19" y="91"/>
                    <a:pt x="20" y="92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5" y="88"/>
                    <a:pt x="26" y="86"/>
                    <a:pt x="25" y="82"/>
                  </a:cubicBezTo>
                  <a:cubicBezTo>
                    <a:pt x="24" y="80"/>
                    <a:pt x="25" y="78"/>
                    <a:pt x="25" y="76"/>
                  </a:cubicBezTo>
                  <a:cubicBezTo>
                    <a:pt x="25" y="73"/>
                    <a:pt x="25" y="70"/>
                    <a:pt x="28" y="68"/>
                  </a:cubicBezTo>
                  <a:cubicBezTo>
                    <a:pt x="29" y="68"/>
                    <a:pt x="31" y="67"/>
                    <a:pt x="31" y="65"/>
                  </a:cubicBezTo>
                  <a:cubicBezTo>
                    <a:pt x="30" y="64"/>
                    <a:pt x="29" y="63"/>
                    <a:pt x="30" y="61"/>
                  </a:cubicBezTo>
                  <a:cubicBezTo>
                    <a:pt x="32" y="61"/>
                    <a:pt x="31" y="63"/>
                    <a:pt x="32" y="64"/>
                  </a:cubicBezTo>
                  <a:cubicBezTo>
                    <a:pt x="33" y="65"/>
                    <a:pt x="35" y="63"/>
                    <a:pt x="36" y="62"/>
                  </a:cubicBezTo>
                  <a:cubicBezTo>
                    <a:pt x="37" y="60"/>
                    <a:pt x="39" y="58"/>
                    <a:pt x="37" y="57"/>
                  </a:cubicBezTo>
                  <a:cubicBezTo>
                    <a:pt x="36" y="56"/>
                    <a:pt x="33" y="56"/>
                    <a:pt x="33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5"/>
                    <a:pt x="28" y="53"/>
                    <a:pt x="29" y="52"/>
                  </a:cubicBezTo>
                  <a:cubicBezTo>
                    <a:pt x="31" y="51"/>
                    <a:pt x="34" y="52"/>
                    <a:pt x="36" y="50"/>
                  </a:cubicBezTo>
                  <a:cubicBezTo>
                    <a:pt x="37" y="48"/>
                    <a:pt x="33" y="46"/>
                    <a:pt x="34" y="44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5" y="40"/>
                    <a:pt x="34" y="39"/>
                    <a:pt x="33" y="38"/>
                  </a:cubicBezTo>
                  <a:cubicBezTo>
                    <a:pt x="33" y="38"/>
                    <a:pt x="34" y="37"/>
                    <a:pt x="35" y="37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3" name="Freeform 86"/>
            <p:cNvSpPr>
              <a:spLocks/>
            </p:cNvSpPr>
            <p:nvPr/>
          </p:nvSpPr>
          <p:spPr bwMode="auto">
            <a:xfrm>
              <a:off x="6934447" y="2566003"/>
              <a:ext cx="8901" cy="1815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4" name="Line 87"/>
            <p:cNvSpPr>
              <a:spLocks noChangeShapeType="1"/>
            </p:cNvSpPr>
            <p:nvPr/>
          </p:nvSpPr>
          <p:spPr bwMode="auto">
            <a:xfrm>
              <a:off x="6640708" y="2923333"/>
              <a:ext cx="685" cy="727"/>
            </a:xfrm>
            <a:prstGeom prst="lin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5" name="Line 88"/>
            <p:cNvSpPr>
              <a:spLocks noChangeShapeType="1"/>
            </p:cNvSpPr>
            <p:nvPr/>
          </p:nvSpPr>
          <p:spPr bwMode="auto">
            <a:xfrm>
              <a:off x="6640708" y="2923333"/>
              <a:ext cx="685" cy="727"/>
            </a:xfrm>
            <a:prstGeom prst="lin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6" name="Freeform 89"/>
            <p:cNvSpPr>
              <a:spLocks/>
            </p:cNvSpPr>
            <p:nvPr/>
          </p:nvSpPr>
          <p:spPr bwMode="auto">
            <a:xfrm>
              <a:off x="6620852" y="3050432"/>
              <a:ext cx="113661" cy="101679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7" name="Freeform 90"/>
            <p:cNvSpPr>
              <a:spLocks/>
            </p:cNvSpPr>
            <p:nvPr/>
          </p:nvSpPr>
          <p:spPr bwMode="auto">
            <a:xfrm>
              <a:off x="6763955" y="3120155"/>
              <a:ext cx="19857" cy="24693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8" name="Freeform 91"/>
            <p:cNvSpPr>
              <a:spLocks/>
            </p:cNvSpPr>
            <p:nvPr/>
          </p:nvSpPr>
          <p:spPr bwMode="auto">
            <a:xfrm>
              <a:off x="6898842" y="3405583"/>
              <a:ext cx="30812" cy="13800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9" name="Freeform 92"/>
            <p:cNvSpPr>
              <a:spLocks/>
            </p:cNvSpPr>
            <p:nvPr/>
          </p:nvSpPr>
          <p:spPr bwMode="auto">
            <a:xfrm>
              <a:off x="6527731" y="3959735"/>
              <a:ext cx="157483" cy="325373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solidFill>
              <a:srgbClr val="FFFF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20" name="Freeform 93"/>
            <p:cNvSpPr>
              <a:spLocks noEditPoints="1"/>
            </p:cNvSpPr>
            <p:nvPr/>
          </p:nvSpPr>
          <p:spPr bwMode="auto">
            <a:xfrm>
              <a:off x="6519743" y="3855877"/>
              <a:ext cx="590217" cy="486608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1" name="Freeform 94"/>
            <p:cNvSpPr>
              <a:spLocks/>
            </p:cNvSpPr>
            <p:nvPr/>
          </p:nvSpPr>
          <p:spPr bwMode="auto">
            <a:xfrm>
              <a:off x="7041946" y="4108623"/>
              <a:ext cx="51353" cy="42851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>
              <a:off x="7104938" y="4099907"/>
              <a:ext cx="24650" cy="1888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3" name="Freeform 96"/>
            <p:cNvSpPr>
              <a:spLocks/>
            </p:cNvSpPr>
            <p:nvPr/>
          </p:nvSpPr>
          <p:spPr bwMode="auto">
            <a:xfrm>
              <a:off x="6990593" y="4160914"/>
              <a:ext cx="20541" cy="17431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4" name="Freeform 97"/>
            <p:cNvSpPr>
              <a:spLocks/>
            </p:cNvSpPr>
            <p:nvPr/>
          </p:nvSpPr>
          <p:spPr bwMode="auto">
            <a:xfrm>
              <a:off x="7140543" y="3159375"/>
              <a:ext cx="173916" cy="207716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5" name="Freeform 98"/>
            <p:cNvSpPr>
              <a:spLocks/>
            </p:cNvSpPr>
            <p:nvPr/>
          </p:nvSpPr>
          <p:spPr bwMode="auto">
            <a:xfrm>
              <a:off x="7202167" y="3183342"/>
              <a:ext cx="9586" cy="13800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6" name="Freeform 99"/>
            <p:cNvSpPr>
              <a:spLocks/>
            </p:cNvSpPr>
            <p:nvPr/>
          </p:nvSpPr>
          <p:spPr bwMode="auto">
            <a:xfrm>
              <a:off x="7212438" y="3172447"/>
              <a:ext cx="6163" cy="58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7" name="Freeform 100"/>
            <p:cNvSpPr>
              <a:spLocks/>
            </p:cNvSpPr>
            <p:nvPr/>
          </p:nvSpPr>
          <p:spPr bwMode="auto">
            <a:xfrm>
              <a:off x="7222708" y="3164458"/>
              <a:ext cx="11640" cy="6537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8" name="Freeform 101"/>
            <p:cNvSpPr>
              <a:spLocks/>
            </p:cNvSpPr>
            <p:nvPr/>
          </p:nvSpPr>
          <p:spPr bwMode="auto">
            <a:xfrm>
              <a:off x="7245304" y="3159375"/>
              <a:ext cx="12324" cy="363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9" name="Freeform 102"/>
            <p:cNvSpPr>
              <a:spLocks/>
            </p:cNvSpPr>
            <p:nvPr/>
          </p:nvSpPr>
          <p:spPr bwMode="auto">
            <a:xfrm>
              <a:off x="7266530" y="3157196"/>
              <a:ext cx="8901" cy="217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30" name="Freeform 104"/>
            <p:cNvSpPr>
              <a:spLocks/>
            </p:cNvSpPr>
            <p:nvPr/>
          </p:nvSpPr>
          <p:spPr bwMode="auto">
            <a:xfrm>
              <a:off x="6672889" y="2464324"/>
              <a:ext cx="13694" cy="14526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31" name="Freeform 105"/>
            <p:cNvSpPr>
              <a:spLocks/>
            </p:cNvSpPr>
            <p:nvPr/>
          </p:nvSpPr>
          <p:spPr bwMode="auto">
            <a:xfrm>
              <a:off x="6671520" y="2488291"/>
              <a:ext cx="12324" cy="23241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32" name="Freeform 106"/>
            <p:cNvSpPr>
              <a:spLocks noEditPoints="1"/>
            </p:cNvSpPr>
            <p:nvPr/>
          </p:nvSpPr>
          <p:spPr bwMode="auto">
            <a:xfrm>
              <a:off x="7352118" y="2815117"/>
              <a:ext cx="129410" cy="253472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33" name="Freeform 107"/>
            <p:cNvSpPr>
              <a:spLocks/>
            </p:cNvSpPr>
            <p:nvPr/>
          </p:nvSpPr>
          <p:spPr bwMode="auto">
            <a:xfrm>
              <a:off x="7479473" y="2940764"/>
              <a:ext cx="78057" cy="137267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34" name="Freeform 108"/>
            <p:cNvSpPr>
              <a:spLocks/>
            </p:cNvSpPr>
            <p:nvPr/>
          </p:nvSpPr>
          <p:spPr bwMode="auto">
            <a:xfrm>
              <a:off x="7639695" y="3017749"/>
              <a:ext cx="23965" cy="26872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35" name="Freeform 109"/>
            <p:cNvSpPr>
              <a:spLocks/>
            </p:cNvSpPr>
            <p:nvPr/>
          </p:nvSpPr>
          <p:spPr bwMode="auto">
            <a:xfrm>
              <a:off x="7257628" y="3046801"/>
              <a:ext cx="399869" cy="565046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36" name="Freeform 110"/>
            <p:cNvSpPr>
              <a:spLocks/>
            </p:cNvSpPr>
            <p:nvPr/>
          </p:nvSpPr>
          <p:spPr bwMode="auto">
            <a:xfrm>
              <a:off x="7361019" y="3034454"/>
              <a:ext cx="10271" cy="2832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37" name="Freeform 111"/>
            <p:cNvSpPr>
              <a:spLocks/>
            </p:cNvSpPr>
            <p:nvPr/>
          </p:nvSpPr>
          <p:spPr bwMode="auto">
            <a:xfrm>
              <a:off x="7368551" y="3059148"/>
              <a:ext cx="7532" cy="7989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38" name="Freeform 112"/>
            <p:cNvSpPr>
              <a:spLocks/>
            </p:cNvSpPr>
            <p:nvPr/>
          </p:nvSpPr>
          <p:spPr bwMode="auto">
            <a:xfrm>
              <a:off x="7364443" y="3067863"/>
              <a:ext cx="3424" cy="36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39" name="Freeform 113"/>
            <p:cNvSpPr>
              <a:spLocks/>
            </p:cNvSpPr>
            <p:nvPr/>
          </p:nvSpPr>
          <p:spPr bwMode="auto">
            <a:xfrm>
              <a:off x="7377452" y="3076579"/>
              <a:ext cx="3424" cy="435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40" name="Freeform 114"/>
            <p:cNvSpPr>
              <a:spLocks/>
            </p:cNvSpPr>
            <p:nvPr/>
          </p:nvSpPr>
          <p:spPr bwMode="auto">
            <a:xfrm>
              <a:off x="7290495" y="3148480"/>
              <a:ext cx="7532" cy="435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41" name="Freeform 115"/>
            <p:cNvSpPr>
              <a:spLocks/>
            </p:cNvSpPr>
            <p:nvPr/>
          </p:nvSpPr>
          <p:spPr bwMode="auto">
            <a:xfrm>
              <a:off x="7300765" y="3143396"/>
              <a:ext cx="11640" cy="217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42" name="Freeform 116"/>
            <p:cNvSpPr>
              <a:spLocks/>
            </p:cNvSpPr>
            <p:nvPr/>
          </p:nvSpPr>
          <p:spPr bwMode="auto">
            <a:xfrm>
              <a:off x="7323360" y="3138312"/>
              <a:ext cx="7532" cy="145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43" name="Freeform 117"/>
            <p:cNvSpPr>
              <a:spLocks/>
            </p:cNvSpPr>
            <p:nvPr/>
          </p:nvSpPr>
          <p:spPr bwMode="auto">
            <a:xfrm>
              <a:off x="7314459" y="3140491"/>
              <a:ext cx="7532" cy="72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44" name="Freeform 118"/>
            <p:cNvSpPr>
              <a:spLocks/>
            </p:cNvSpPr>
            <p:nvPr/>
          </p:nvSpPr>
          <p:spPr bwMode="auto">
            <a:xfrm>
              <a:off x="7334316" y="3134681"/>
              <a:ext cx="10271" cy="363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45" name="Freeform 119"/>
            <p:cNvSpPr>
              <a:spLocks/>
            </p:cNvSpPr>
            <p:nvPr/>
          </p:nvSpPr>
          <p:spPr bwMode="auto">
            <a:xfrm>
              <a:off x="7347325" y="3134681"/>
              <a:ext cx="8216" cy="145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46" name="Line 120"/>
            <p:cNvSpPr>
              <a:spLocks noChangeShapeType="1"/>
            </p:cNvSpPr>
            <p:nvPr/>
          </p:nvSpPr>
          <p:spPr bwMode="auto">
            <a:xfrm>
              <a:off x="7374713" y="3171721"/>
              <a:ext cx="685" cy="727"/>
            </a:xfrm>
            <a:prstGeom prst="lin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47" name="Line 121"/>
            <p:cNvSpPr>
              <a:spLocks noChangeShapeType="1"/>
            </p:cNvSpPr>
            <p:nvPr/>
          </p:nvSpPr>
          <p:spPr bwMode="auto">
            <a:xfrm>
              <a:off x="7374713" y="3171721"/>
              <a:ext cx="685" cy="727"/>
            </a:xfrm>
            <a:prstGeom prst="lin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48" name="Line 122"/>
            <p:cNvSpPr>
              <a:spLocks noChangeShapeType="1"/>
            </p:cNvSpPr>
            <p:nvPr/>
          </p:nvSpPr>
          <p:spPr bwMode="auto">
            <a:xfrm>
              <a:off x="7357595" y="3148480"/>
              <a:ext cx="685" cy="727"/>
            </a:xfrm>
            <a:prstGeom prst="lin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49" name="Line 123"/>
            <p:cNvSpPr>
              <a:spLocks noChangeShapeType="1"/>
            </p:cNvSpPr>
            <p:nvPr/>
          </p:nvSpPr>
          <p:spPr bwMode="auto">
            <a:xfrm>
              <a:off x="7357595" y="3148480"/>
              <a:ext cx="685" cy="727"/>
            </a:xfrm>
            <a:prstGeom prst="lin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0" name="Freeform 124"/>
            <p:cNvSpPr>
              <a:spLocks/>
            </p:cNvSpPr>
            <p:nvPr/>
          </p:nvSpPr>
          <p:spPr bwMode="auto">
            <a:xfrm>
              <a:off x="7543151" y="3080209"/>
              <a:ext cx="24650" cy="1162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1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1" name="Freeform 125"/>
            <p:cNvSpPr>
              <a:spLocks/>
            </p:cNvSpPr>
            <p:nvPr/>
          </p:nvSpPr>
          <p:spPr bwMode="auto">
            <a:xfrm>
              <a:off x="8388764" y="4418018"/>
              <a:ext cx="102706" cy="61008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2" name="Freeform 126"/>
            <p:cNvSpPr>
              <a:spLocks/>
            </p:cNvSpPr>
            <p:nvPr/>
          </p:nvSpPr>
          <p:spPr bwMode="auto">
            <a:xfrm>
              <a:off x="7945074" y="1391608"/>
              <a:ext cx="80111" cy="52292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3" name="Freeform 127"/>
            <p:cNvSpPr>
              <a:spLocks/>
            </p:cNvSpPr>
            <p:nvPr/>
          </p:nvSpPr>
          <p:spPr bwMode="auto">
            <a:xfrm>
              <a:off x="7967669" y="1446806"/>
              <a:ext cx="28073" cy="23241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4" name="Freeform 128"/>
            <p:cNvSpPr>
              <a:spLocks/>
            </p:cNvSpPr>
            <p:nvPr/>
          </p:nvSpPr>
          <p:spPr bwMode="auto">
            <a:xfrm>
              <a:off x="7995057" y="1419933"/>
              <a:ext cx="36290" cy="42851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5" name="Freeform 129"/>
            <p:cNvSpPr>
              <a:spLocks/>
            </p:cNvSpPr>
            <p:nvPr/>
          </p:nvSpPr>
          <p:spPr bwMode="auto">
            <a:xfrm>
              <a:off x="8021761" y="1398144"/>
              <a:ext cx="15749" cy="283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6" name="Freeform 130"/>
            <p:cNvSpPr>
              <a:spLocks/>
            </p:cNvSpPr>
            <p:nvPr/>
          </p:nvSpPr>
          <p:spPr bwMode="auto">
            <a:xfrm>
              <a:off x="7884819" y="1464962"/>
              <a:ext cx="31497" cy="39219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7" name="Freeform 131"/>
            <p:cNvSpPr>
              <a:spLocks/>
            </p:cNvSpPr>
            <p:nvPr/>
          </p:nvSpPr>
          <p:spPr bwMode="auto">
            <a:xfrm>
              <a:off x="7925902" y="1462057"/>
              <a:ext cx="39713" cy="392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8" name="Freeform 132"/>
            <p:cNvSpPr>
              <a:spLocks/>
            </p:cNvSpPr>
            <p:nvPr/>
          </p:nvSpPr>
          <p:spPr bwMode="auto">
            <a:xfrm>
              <a:off x="7895090" y="1504908"/>
              <a:ext cx="16433" cy="101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9" name="Freeform 133"/>
            <p:cNvSpPr>
              <a:spLocks/>
            </p:cNvSpPr>
            <p:nvPr/>
          </p:nvSpPr>
          <p:spPr bwMode="auto">
            <a:xfrm>
              <a:off x="7845791" y="1465689"/>
              <a:ext cx="26019" cy="355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0" name="Freeform 134"/>
            <p:cNvSpPr>
              <a:spLocks/>
            </p:cNvSpPr>
            <p:nvPr/>
          </p:nvSpPr>
          <p:spPr bwMode="auto">
            <a:xfrm>
              <a:off x="7353487" y="2250797"/>
              <a:ext cx="43136" cy="2614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1" name="Freeform 135"/>
            <p:cNvSpPr>
              <a:spLocks/>
            </p:cNvSpPr>
            <p:nvPr/>
          </p:nvSpPr>
          <p:spPr bwMode="auto">
            <a:xfrm>
              <a:off x="7357595" y="2231914"/>
              <a:ext cx="25334" cy="15252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2" name="Freeform 136"/>
            <p:cNvSpPr>
              <a:spLocks/>
            </p:cNvSpPr>
            <p:nvPr/>
          </p:nvSpPr>
          <p:spPr bwMode="auto">
            <a:xfrm>
              <a:off x="7335685" y="2267502"/>
              <a:ext cx="17802" cy="18157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3" name="Freeform 137"/>
            <p:cNvSpPr>
              <a:spLocks noEditPoints="1"/>
            </p:cNvSpPr>
            <p:nvPr/>
          </p:nvSpPr>
          <p:spPr bwMode="auto">
            <a:xfrm>
              <a:off x="7782114" y="1472225"/>
              <a:ext cx="80796" cy="94417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4" name="Freeform 138"/>
            <p:cNvSpPr>
              <a:spLocks noEditPoints="1"/>
            </p:cNvSpPr>
            <p:nvPr/>
          </p:nvSpPr>
          <p:spPr bwMode="auto">
            <a:xfrm>
              <a:off x="7200113" y="1340768"/>
              <a:ext cx="1152361" cy="1454740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5" name="Freeform 139"/>
            <p:cNvSpPr>
              <a:spLocks/>
            </p:cNvSpPr>
            <p:nvPr/>
          </p:nvSpPr>
          <p:spPr bwMode="auto">
            <a:xfrm>
              <a:off x="7617784" y="4362095"/>
              <a:ext cx="15063" cy="944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6" name="TextBox 142"/>
            <p:cNvSpPr txBox="1"/>
            <p:nvPr/>
          </p:nvSpPr>
          <p:spPr>
            <a:xfrm>
              <a:off x="6876471" y="4390629"/>
              <a:ext cx="808549" cy="155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 smtClean="0"/>
                <a:t>* Not shown on map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9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EGI </a:t>
            </a:r>
            <a:r>
              <a:rPr lang="it-IT" dirty="0" err="1" smtClean="0"/>
              <a:t>Federated</a:t>
            </a:r>
            <a:r>
              <a:rPr lang="it-IT" dirty="0" smtClean="0"/>
              <a:t> </a:t>
            </a:r>
            <a:r>
              <a:rPr lang="it-IT" dirty="0" err="1" smtClean="0"/>
              <a:t>Cloud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268760"/>
            <a:ext cx="8352928" cy="489654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 </a:t>
            </a:r>
            <a:r>
              <a:rPr lang="en-US" dirty="0" smtClean="0"/>
              <a:t>countries provide certified resources</a:t>
            </a:r>
          </a:p>
          <a:p>
            <a:pPr lvl="1"/>
            <a:r>
              <a:rPr lang="en-GB" dirty="0" smtClean="0"/>
              <a:t>Czech Republic, Germany, Greece, Hungary, Italy, Finland, </a:t>
            </a:r>
            <a:r>
              <a:rPr lang="en-GB" dirty="0" smtClean="0"/>
              <a:t>Poland, </a:t>
            </a:r>
            <a:r>
              <a:rPr lang="en-GB" dirty="0" smtClean="0"/>
              <a:t>Slovakia, Spain, Sweden, Turkey, United Kingdom</a:t>
            </a:r>
          </a:p>
          <a:p>
            <a:pPr lvl="6"/>
            <a:endParaRPr lang="en-GB" dirty="0" smtClean="0"/>
          </a:p>
          <a:p>
            <a:r>
              <a:rPr lang="en-GB" dirty="0" smtClean="0"/>
              <a:t>19 </a:t>
            </a:r>
            <a:r>
              <a:rPr lang="en-GB" dirty="0" smtClean="0"/>
              <a:t>resource </a:t>
            </a:r>
            <a:r>
              <a:rPr lang="en-GB" dirty="0" smtClean="0"/>
              <a:t>providers</a:t>
            </a:r>
          </a:p>
          <a:p>
            <a:endParaRPr lang="en-GB" dirty="0" smtClean="0"/>
          </a:p>
          <a:p>
            <a:r>
              <a:rPr lang="en-GB" dirty="0"/>
              <a:t>4 countries currently integrating</a:t>
            </a:r>
          </a:p>
          <a:p>
            <a:pPr lvl="1"/>
            <a:r>
              <a:rPr lang="en-GB" dirty="0"/>
              <a:t>France, Finland, Portugal, South Korea*</a:t>
            </a:r>
          </a:p>
          <a:p>
            <a:endParaRPr lang="en-GB" dirty="0" smtClean="0"/>
          </a:p>
          <a:p>
            <a:r>
              <a:rPr lang="en-GB" dirty="0" smtClean="0"/>
              <a:t>5 </a:t>
            </a:r>
            <a:r>
              <a:rPr lang="en-GB" dirty="0" smtClean="0"/>
              <a:t>countries interested</a:t>
            </a:r>
          </a:p>
          <a:p>
            <a:pPr lvl="1"/>
            <a:r>
              <a:rPr lang="en-GB" dirty="0"/>
              <a:t>Bulgaria, Denmark, Israel*, The Netherlands, Switzerland</a:t>
            </a:r>
            <a:endParaRPr lang="en-GB" dirty="0" smtClean="0"/>
          </a:p>
          <a:p>
            <a:pPr lvl="6"/>
            <a:endParaRPr lang="en-GB" dirty="0" smtClean="0"/>
          </a:p>
          <a:p>
            <a:r>
              <a:rPr lang="en-GB" dirty="0" smtClean="0"/>
              <a:t>Worldwide interest</a:t>
            </a:r>
          </a:p>
          <a:p>
            <a:pPr lvl="1"/>
            <a:r>
              <a:rPr lang="en-GB" dirty="0" smtClean="0"/>
              <a:t>South Africa* (</a:t>
            </a:r>
            <a:r>
              <a:rPr lang="en-GB" dirty="0" err="1" smtClean="0"/>
              <a:t>SAGrid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United </a:t>
            </a:r>
            <a:r>
              <a:rPr lang="en-GB" dirty="0" smtClean="0"/>
              <a:t>States* (NIST, NSF Centres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Australia* (</a:t>
            </a:r>
            <a:r>
              <a:rPr lang="en-GB" dirty="0" err="1"/>
              <a:t>NeCTAR</a:t>
            </a:r>
            <a:r>
              <a:rPr lang="en-GB" dirty="0"/>
              <a:t>)</a:t>
            </a:r>
          </a:p>
          <a:p>
            <a:pPr lvl="1"/>
            <a:r>
              <a:rPr lang="en-GB" dirty="0" smtClean="0"/>
              <a:t>Microsoft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093972" y="5877272"/>
            <a:ext cx="1646605" cy="369332"/>
          </a:xfrm>
          <a:prstGeom prst="rect">
            <a:avLst/>
          </a:prstGeom>
          <a:solidFill>
            <a:srgbClr val="FF0000"/>
          </a:solidFill>
          <a:ln>
            <a:solidFill>
              <a:srgbClr val="2F4AD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January</a:t>
            </a:r>
            <a:r>
              <a:rPr lang="it-IT" b="1" dirty="0" smtClean="0"/>
              <a:t> 2015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898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Cloud Infrastructure Platform</a:t>
            </a:r>
            <a:endParaRPr lang="en-GB" sz="4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  <p:grpSp>
        <p:nvGrpSpPr>
          <p:cNvPr id="3" name="Gruppo 2"/>
          <p:cNvGrpSpPr/>
          <p:nvPr/>
        </p:nvGrpSpPr>
        <p:grpSpPr>
          <a:xfrm>
            <a:off x="323528" y="2060848"/>
            <a:ext cx="7776864" cy="4032448"/>
            <a:chOff x="827584" y="1484784"/>
            <a:chExt cx="7848872" cy="4392488"/>
          </a:xfrm>
        </p:grpSpPr>
        <p:sp>
          <p:nvSpPr>
            <p:cNvPr id="5" name="Rounded Rectangle 4"/>
            <p:cNvSpPr/>
            <p:nvPr/>
          </p:nvSpPr>
          <p:spPr>
            <a:xfrm>
              <a:off x="2483768" y="4428728"/>
              <a:ext cx="6192688" cy="144016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 smtClean="0">
                  <a:solidFill>
                    <a:prstClr val="black"/>
                  </a:solidFill>
                </a:rPr>
                <a:t>EGI Core Infrastructure Platform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076056" y="4797152"/>
              <a:ext cx="1008112" cy="65645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Federated AAI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27784" y="4797152"/>
              <a:ext cx="1008112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prstClr val="black"/>
                  </a:solidFill>
                </a:rPr>
                <a:t>Service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prstClr val="black"/>
                  </a:solidFill>
                </a:rPr>
                <a:t>Registry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00192" y="4797152"/>
              <a:ext cx="1008112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Monitoring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24328" y="4797152"/>
              <a:ext cx="1008112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Accounting</a:t>
              </a: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483768" y="1484859"/>
              <a:ext cx="6192688" cy="2871936"/>
            </a:xfrm>
            <a:prstGeom prst="roundRect">
              <a:avLst>
                <a:gd name="adj" fmla="val 870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</a:rPr>
                <a:t>EGI F</a:t>
              </a:r>
              <a:r>
                <a:rPr lang="en-GB" dirty="0" smtClean="0">
                  <a:solidFill>
                    <a:prstClr val="black"/>
                  </a:solidFill>
                </a:rPr>
                <a:t>ederated </a:t>
              </a:r>
              <a:r>
                <a:rPr lang="en-GB" dirty="0" err="1" smtClean="0">
                  <a:solidFill>
                    <a:prstClr val="black"/>
                  </a:solidFill>
                </a:rPr>
                <a:t>IaaS</a:t>
              </a:r>
              <a:r>
                <a:rPr lang="en-GB" dirty="0" smtClean="0">
                  <a:solidFill>
                    <a:prstClr val="black"/>
                  </a:solidFill>
                </a:rPr>
                <a:t> Cloud Infrastructure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059832" y="2276872"/>
              <a:ext cx="1296144" cy="79208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white"/>
                  </a:solidFill>
                </a:rPr>
                <a:t>Cloud Compute</a:t>
              </a:r>
              <a:endParaRPr lang="en-GB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707904" y="3068960"/>
              <a:ext cx="0" cy="28803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4932040" y="2276872"/>
              <a:ext cx="1296144" cy="79208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white"/>
                  </a:solidFill>
                </a:rPr>
                <a:t>Cloud Storage</a:t>
              </a:r>
              <a:endParaRPr lang="en-GB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380312" y="3068960"/>
              <a:ext cx="0" cy="28803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827584" y="1484784"/>
              <a:ext cx="1575792" cy="439248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rtlCol="0" anchor="t" anchorCtr="1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prstClr val="black"/>
                  </a:solidFill>
                </a:rPr>
                <a:t>EGI Collaboration Platform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 rot="16200000">
              <a:off x="899592" y="4428728"/>
              <a:ext cx="1728192" cy="72008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white"/>
                  </a:solidFill>
                </a:rPr>
                <a:t>EGI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white"/>
                  </a:solidFill>
                </a:rPr>
                <a:t>Application Database</a:t>
              </a:r>
              <a:endParaRPr lang="en-GB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195736" y="3717032"/>
              <a:ext cx="504056" cy="0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123730" y="4932784"/>
              <a:ext cx="72006" cy="0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 rot="16200000">
              <a:off x="899592" y="2556520"/>
              <a:ext cx="1728192" cy="72008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white"/>
                  </a:solidFill>
                </a:rPr>
                <a:t>Image Repository</a:t>
              </a:r>
              <a:endParaRPr lang="en-GB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195736" y="3060576"/>
              <a:ext cx="0" cy="1872208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23730" y="3060576"/>
              <a:ext cx="72006" cy="0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3851920" y="4797152"/>
              <a:ext cx="1008112" cy="65645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Information Discovery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31840" y="4149080"/>
              <a:ext cx="4896544" cy="656456"/>
              <a:chOff x="9396536" y="4365104"/>
              <a:chExt cx="4896544" cy="656456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9396536" y="4373488"/>
                <a:ext cx="0" cy="648072"/>
              </a:xfrm>
              <a:prstGeom prst="line">
                <a:avLst/>
              </a:prstGeom>
              <a:ln>
                <a:solidFill>
                  <a:srgbClr val="00153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620672" y="4373488"/>
                <a:ext cx="0" cy="648072"/>
              </a:xfrm>
              <a:prstGeom prst="line">
                <a:avLst/>
              </a:prstGeom>
              <a:ln>
                <a:solidFill>
                  <a:srgbClr val="00153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1844808" y="4365104"/>
                <a:ext cx="0" cy="648072"/>
              </a:xfrm>
              <a:prstGeom prst="line">
                <a:avLst/>
              </a:prstGeom>
              <a:ln>
                <a:solidFill>
                  <a:srgbClr val="00153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068944" y="4365104"/>
                <a:ext cx="0" cy="648072"/>
              </a:xfrm>
              <a:prstGeom prst="line">
                <a:avLst/>
              </a:prstGeom>
              <a:ln>
                <a:solidFill>
                  <a:srgbClr val="00153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4293080" y="4365104"/>
                <a:ext cx="0" cy="648072"/>
              </a:xfrm>
              <a:prstGeom prst="line">
                <a:avLst/>
              </a:prstGeom>
              <a:ln>
                <a:solidFill>
                  <a:srgbClr val="00153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/>
            <p:cNvSpPr/>
            <p:nvPr/>
          </p:nvSpPr>
          <p:spPr>
            <a:xfrm>
              <a:off x="5148064" y="4653136"/>
              <a:ext cx="864096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GSI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923928" y="4653136"/>
              <a:ext cx="864096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GLUE2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131840" y="2132856"/>
              <a:ext cx="1152128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OCCI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004048" y="2132856"/>
              <a:ext cx="1152128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CDMI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732240" y="2276872"/>
              <a:ext cx="1296144" cy="79208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white"/>
                  </a:solidFill>
                </a:rPr>
                <a:t>Information Discovery</a:t>
              </a:r>
              <a:endParaRPr lang="en-GB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5580112" y="3068960"/>
              <a:ext cx="0" cy="28803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6804248" y="2160551"/>
              <a:ext cx="1152128" cy="288031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GLUE2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627784" y="3348608"/>
              <a:ext cx="5904656" cy="79208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prstClr val="white"/>
                  </a:solidFill>
                </a:rPr>
                <a:t>Cloud Management Stacks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prstClr val="white"/>
                  </a:solidFill>
                </a:rPr>
                <a:t>(</a:t>
              </a:r>
              <a:r>
                <a:rPr lang="en-GB" sz="1200" dirty="0" err="1" smtClean="0">
                  <a:solidFill>
                    <a:prstClr val="white"/>
                  </a:solidFill>
                </a:rPr>
                <a:t>OpenStack</a:t>
              </a:r>
              <a:r>
                <a:rPr lang="en-GB" sz="1200" dirty="0" smtClean="0">
                  <a:solidFill>
                    <a:prstClr val="white"/>
                  </a:solidFill>
                </a:rPr>
                <a:t>, </a:t>
              </a:r>
              <a:r>
                <a:rPr lang="en-GB" sz="1200" dirty="0" err="1" smtClean="0">
                  <a:solidFill>
                    <a:prstClr val="white"/>
                  </a:solidFill>
                </a:rPr>
                <a:t>OpenNebula</a:t>
              </a:r>
              <a:r>
                <a:rPr lang="en-GB" sz="1200" dirty="0" smtClean="0">
                  <a:solidFill>
                    <a:prstClr val="white"/>
                  </a:solidFill>
                </a:rPr>
                <a:t>, </a:t>
              </a:r>
              <a:r>
                <a:rPr lang="en-GB" sz="1200" dirty="0" err="1" smtClean="0">
                  <a:solidFill>
                    <a:prstClr val="white"/>
                  </a:solidFill>
                </a:rPr>
                <a:t>CloudStack</a:t>
              </a:r>
              <a:r>
                <a:rPr lang="en-GB" sz="1200" dirty="0" smtClean="0">
                  <a:solidFill>
                    <a:prstClr val="white"/>
                  </a:solidFill>
                </a:rPr>
                <a:t>, </a:t>
              </a:r>
              <a:r>
                <a:rPr lang="en-GB" sz="1200" dirty="0" err="1" smtClean="0">
                  <a:solidFill>
                    <a:prstClr val="white"/>
                  </a:solidFill>
                </a:rPr>
                <a:t>Stratuslab</a:t>
              </a:r>
              <a:r>
                <a:rPr lang="en-GB" sz="1200" dirty="0" smtClean="0">
                  <a:solidFill>
                    <a:prstClr val="white"/>
                  </a:solidFill>
                </a:rPr>
                <a:t>, …)</a:t>
              </a:r>
              <a:endParaRPr lang="en-GB" sz="1200" dirty="0">
                <a:solidFill>
                  <a:prstClr val="white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835696" y="3573016"/>
              <a:ext cx="1152128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OVF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835696" y="3937922"/>
              <a:ext cx="1152128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HEPiX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372200" y="4661520"/>
              <a:ext cx="864096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SAM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596336" y="4669904"/>
              <a:ext cx="864096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APEL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6" name="Picture 10" descr="ANd9GcS7zJ2w-ZzGaB2UapJRE_MdKtL4zzmWnrXQWfKiZ6wOQ4B-3VmmotrishAn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7444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1" descr="ANd9GcQZNvWXM7HxSKTfoZ0gd5WyHkN7iPxfIm9hvaCNZ38DaZQFUS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570" y="458112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072312" y="1340659"/>
            <a:ext cx="11753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u="sng" dirty="0" smtClean="0">
                <a:solidFill>
                  <a:srgbClr val="FF0000"/>
                </a:solidFill>
              </a:rPr>
              <a:t>End </a:t>
            </a:r>
            <a:r>
              <a:rPr lang="en-US" altLang="en-US" sz="1600" b="1" u="sng" dirty="0" smtClean="0">
                <a:solidFill>
                  <a:srgbClr val="FF0000"/>
                </a:solidFill>
              </a:rPr>
              <a:t>users</a:t>
            </a:r>
            <a:endParaRPr lang="en-US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59" name="Text Box 35"/>
          <p:cNvSpPr txBox="1">
            <a:spLocks noChangeArrowheads="1"/>
          </p:cNvSpPr>
          <p:nvPr/>
        </p:nvSpPr>
        <p:spPr bwMode="auto">
          <a:xfrm>
            <a:off x="8272449" y="5441663"/>
            <a:ext cx="980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u="sng" dirty="0" smtClean="0">
                <a:solidFill>
                  <a:srgbClr val="FF0000"/>
                </a:solidFill>
              </a:rPr>
              <a:t>System admins</a:t>
            </a:r>
            <a:endParaRPr lang="en-US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5298687" y="1124635"/>
            <a:ext cx="713473" cy="864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ccia a destra 12"/>
          <p:cNvSpPr/>
          <p:nvPr/>
        </p:nvSpPr>
        <p:spPr>
          <a:xfrm rot="10800000">
            <a:off x="8244407" y="3779597"/>
            <a:ext cx="720205" cy="657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Value proposition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75252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Open standards, open technologies</a:t>
            </a:r>
          </a:p>
          <a:p>
            <a:pPr lvl="1"/>
            <a:r>
              <a:rPr lang="en-US" dirty="0"/>
              <a:t>Use of Open Standards is key to the establishment of an effective, fair and transparent cloud market in </a:t>
            </a:r>
            <a:r>
              <a:rPr lang="en-US" dirty="0" smtClean="0"/>
              <a:t>Europe</a:t>
            </a:r>
          </a:p>
          <a:p>
            <a:pPr lvl="1"/>
            <a:r>
              <a:rPr lang="en-US" dirty="0"/>
              <a:t>Open Source </a:t>
            </a:r>
            <a:r>
              <a:rPr lang="en-US" dirty="0" smtClean="0"/>
              <a:t>components raise the barrier for hidden backdoors, thus lead to more trusted services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Firmly rooted in Europe</a:t>
            </a:r>
          </a:p>
          <a:p>
            <a:pPr lvl="1"/>
            <a:r>
              <a:rPr lang="en-US" dirty="0" smtClean="0"/>
              <a:t>Strong public sector involvement through NRENs, NGIs, EIROs are EGI’s members</a:t>
            </a:r>
          </a:p>
          <a:p>
            <a:pPr lvl="1"/>
            <a:r>
              <a:rPr lang="en-US" dirty="0" smtClean="0"/>
              <a:t>European commercial Cloud resource providers, including SME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 single cross-border market</a:t>
            </a:r>
          </a:p>
          <a:p>
            <a:pPr lvl="1"/>
            <a:r>
              <a:rPr lang="en-US" dirty="0" smtClean="0"/>
              <a:t>Reaching out for research, government &amp; business sectors</a:t>
            </a:r>
          </a:p>
          <a:p>
            <a:pPr lvl="1"/>
            <a:r>
              <a:rPr lang="en-US" dirty="0" smtClean="0"/>
              <a:t>Level playing field for innovation and services on multi-service tiers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1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altLang="en-US" sz="3800" dirty="0"/>
              <a:t>U</a:t>
            </a:r>
            <a:r>
              <a:rPr lang="en-US" altLang="en-US" sz="3800" dirty="0" smtClean="0"/>
              <a:t>ser workflows</a:t>
            </a:r>
          </a:p>
        </p:txBody>
      </p:sp>
      <p:sp>
        <p:nvSpPr>
          <p:cNvPr id="6" name="Rounded Rectangle 35"/>
          <p:cNvSpPr>
            <a:spLocks noChangeArrowheads="1"/>
          </p:cNvSpPr>
          <p:nvPr/>
        </p:nvSpPr>
        <p:spPr bwMode="auto">
          <a:xfrm>
            <a:off x="5211763" y="1143001"/>
            <a:ext cx="1295400" cy="1295400"/>
          </a:xfrm>
          <a:prstGeom prst="roundRect">
            <a:avLst>
              <a:gd name="adj" fmla="val 8907"/>
            </a:avLst>
          </a:prstGeom>
          <a:solidFill>
            <a:srgbClr val="EAEAEA"/>
          </a:solidFill>
          <a:ln w="28575" algn="ctr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 anchorCtr="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en-GB" altLang="en-US" sz="1600" b="1" i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Cloud sites</a:t>
            </a:r>
            <a:endParaRPr lang="en-GB" altLang="en-US" sz="1600" b="1" i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ounded Rectangle 4"/>
          <p:cNvSpPr>
            <a:spLocks noChangeArrowheads="1"/>
          </p:cNvSpPr>
          <p:nvPr/>
        </p:nvSpPr>
        <p:spPr bwMode="auto">
          <a:xfrm>
            <a:off x="1981200" y="3124200"/>
            <a:ext cx="5039072" cy="1295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57150" algn="ctr">
            <a:solidFill>
              <a:srgbClr val="4F81BD"/>
            </a:solidFill>
            <a:round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14400" eaLnBrk="1" hangingPunct="1">
              <a:buClrTx/>
              <a:buSzTx/>
              <a:buFontTx/>
              <a:buNone/>
            </a:pPr>
            <a:r>
              <a:rPr lang="en-GB" altLang="en-US" i="1" dirty="0" err="1">
                <a:solidFill>
                  <a:schemeClr val="bg2"/>
                </a:solidFill>
                <a:latin typeface="Verdana" pitchFamily="34" charset="0"/>
                <a:cs typeface="Arial" charset="0"/>
              </a:rPr>
              <a:t>AppDB</a:t>
            </a:r>
            <a:endParaRPr lang="en-GB" altLang="en-US" i="1" dirty="0">
              <a:solidFill>
                <a:schemeClr val="bg2"/>
              </a:solidFill>
              <a:latin typeface="Verdana" pitchFamily="34" charset="0"/>
              <a:cs typeface="Arial" charset="0"/>
            </a:endParaRPr>
          </a:p>
          <a:p>
            <a:pPr algn="r" defTabSz="914400" eaLnBrk="1" hangingPunct="1">
              <a:buClrTx/>
              <a:buSzTx/>
              <a:buFontTx/>
              <a:buNone/>
            </a:pPr>
            <a:r>
              <a:rPr lang="en-GB" altLang="en-US" sz="1400" i="1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Cloud Marketplace</a:t>
            </a:r>
          </a:p>
        </p:txBody>
      </p:sp>
      <p:pic>
        <p:nvPicPr>
          <p:cNvPr id="8" name="Picture 10" descr="ANd9GcS7zJ2w-ZzGaB2UapJRE_MdKtL4zzmWnrXQWfKiZ6wOQ4B-3VmmotrishAn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ANd9GcQZNvWXM7HxSKTfoZ0gd5WyHkN7iPxfIm9hvaCNZ38DaZQFUS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73216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67866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20"/>
          <p:cNvSpPr>
            <a:spLocks noChangeShapeType="1"/>
          </p:cNvSpPr>
          <p:nvPr/>
        </p:nvSpPr>
        <p:spPr bwMode="auto">
          <a:xfrm flipV="1">
            <a:off x="3233192" y="4453466"/>
            <a:ext cx="0" cy="7620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V="1">
            <a:off x="5893296" y="4453466"/>
            <a:ext cx="0" cy="762000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29"/>
          <p:cNvSpPr>
            <a:spLocks/>
          </p:cNvSpPr>
          <p:nvPr/>
        </p:nvSpPr>
        <p:spPr bwMode="auto">
          <a:xfrm>
            <a:off x="467544" y="2786009"/>
            <a:ext cx="1513656" cy="1079500"/>
          </a:xfrm>
          <a:custGeom>
            <a:avLst/>
            <a:gdLst>
              <a:gd name="T0" fmla="*/ 127000 w 560"/>
              <a:gd name="T1" fmla="*/ 0 h 680"/>
              <a:gd name="T2" fmla="*/ 127000 w 560"/>
              <a:gd name="T3" fmla="*/ 914400 h 680"/>
              <a:gd name="T4" fmla="*/ 889000 w 560"/>
              <a:gd name="T5" fmla="*/ 990600 h 6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0" h="680">
                <a:moveTo>
                  <a:pt x="80" y="0"/>
                </a:moveTo>
                <a:cubicBezTo>
                  <a:pt x="40" y="236"/>
                  <a:pt x="0" y="472"/>
                  <a:pt x="80" y="576"/>
                </a:cubicBezTo>
                <a:cubicBezTo>
                  <a:pt x="160" y="680"/>
                  <a:pt x="480" y="616"/>
                  <a:pt x="560" y="624"/>
                </a:cubicBezTo>
              </a:path>
            </a:pathLst>
          </a:custGeom>
          <a:noFill/>
          <a:ln w="57150" cmpd="sng">
            <a:solidFill>
              <a:srgbClr val="99CC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31"/>
          <p:cNvSpPr>
            <a:spLocks/>
          </p:cNvSpPr>
          <p:nvPr/>
        </p:nvSpPr>
        <p:spPr bwMode="auto">
          <a:xfrm>
            <a:off x="3620376" y="2222500"/>
            <a:ext cx="1591387" cy="825500"/>
          </a:xfrm>
          <a:custGeom>
            <a:avLst/>
            <a:gdLst>
              <a:gd name="T0" fmla="*/ 1934835 w 384"/>
              <a:gd name="T1" fmla="*/ 40640 h 360"/>
              <a:gd name="T2" fmla="*/ 1692981 w 384"/>
              <a:gd name="T3" fmla="*/ 40640 h 360"/>
              <a:gd name="T4" fmla="*/ 483709 w 384"/>
              <a:gd name="T5" fmla="*/ 284480 h 360"/>
              <a:gd name="T6" fmla="*/ 0 w 384"/>
              <a:gd name="T7" fmla="*/ 609600 h 3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360">
                <a:moveTo>
                  <a:pt x="384" y="24"/>
                </a:moveTo>
                <a:cubicBezTo>
                  <a:pt x="384" y="12"/>
                  <a:pt x="384" y="0"/>
                  <a:pt x="336" y="24"/>
                </a:cubicBezTo>
                <a:cubicBezTo>
                  <a:pt x="288" y="48"/>
                  <a:pt x="152" y="112"/>
                  <a:pt x="96" y="168"/>
                </a:cubicBezTo>
                <a:cubicBezTo>
                  <a:pt x="40" y="224"/>
                  <a:pt x="20" y="292"/>
                  <a:pt x="0" y="360"/>
                </a:cubicBezTo>
              </a:path>
            </a:pathLst>
          </a:custGeom>
          <a:noFill/>
          <a:ln w="57150" cmpd="sng">
            <a:solidFill>
              <a:schemeClr val="accent3">
                <a:lumMod val="75000"/>
              </a:schemeClr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35496" y="1412776"/>
            <a:ext cx="30796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u="sng" dirty="0" smtClean="0">
                <a:solidFill>
                  <a:srgbClr val="FF0000"/>
                </a:solidFill>
              </a:rPr>
              <a:t>End users:</a:t>
            </a:r>
          </a:p>
          <a:p>
            <a:r>
              <a:rPr lang="en-US" altLang="en-US" sz="1600" u="sng" dirty="0" smtClean="0">
                <a:solidFill>
                  <a:srgbClr val="FF0000"/>
                </a:solidFill>
              </a:rPr>
              <a:t>Access services running in VMs</a:t>
            </a:r>
            <a:endParaRPr lang="en-US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6156176" y="5373216"/>
            <a:ext cx="2987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u="sng" dirty="0" smtClean="0">
                <a:solidFill>
                  <a:srgbClr val="FF0000"/>
                </a:solidFill>
              </a:rPr>
              <a:t>Research group </a:t>
            </a:r>
            <a:r>
              <a:rPr lang="en-US" altLang="en-US" sz="1600" b="1" u="sng" dirty="0">
                <a:solidFill>
                  <a:srgbClr val="FF0000"/>
                </a:solidFill>
              </a:rPr>
              <a:t>Manager: </a:t>
            </a:r>
            <a:br>
              <a:rPr lang="en-US" altLang="en-US" sz="1600" b="1" u="sng" dirty="0">
                <a:solidFill>
                  <a:srgbClr val="FF0000"/>
                </a:solidFill>
              </a:rPr>
            </a:br>
            <a:r>
              <a:rPr lang="en-US" altLang="en-US" sz="1600" u="sng" dirty="0" smtClean="0">
                <a:solidFill>
                  <a:srgbClr val="FF0000"/>
                </a:solidFill>
              </a:rPr>
              <a:t>Endorses suitable </a:t>
            </a:r>
            <a:r>
              <a:rPr lang="en-US" altLang="en-US" sz="1600" u="sng" dirty="0">
                <a:solidFill>
                  <a:srgbClr val="FF0000"/>
                </a:solidFill>
              </a:rPr>
              <a:t>VM images</a:t>
            </a:r>
            <a:br>
              <a:rPr lang="en-US" altLang="en-US" sz="1600" u="sng" dirty="0">
                <a:solidFill>
                  <a:srgbClr val="FF0000"/>
                </a:solidFill>
              </a:rPr>
            </a:br>
            <a:endParaRPr lang="en-US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708546" y="5364505"/>
            <a:ext cx="2279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u="sng" dirty="0">
                <a:solidFill>
                  <a:srgbClr val="FF0000"/>
                </a:solidFill>
              </a:rPr>
              <a:t>Technical developer:</a:t>
            </a:r>
            <a:r>
              <a:rPr lang="en-US" altLang="en-US" sz="1600" u="sng" dirty="0">
                <a:solidFill>
                  <a:srgbClr val="FF0000"/>
                </a:solidFill>
              </a:rPr>
              <a:t/>
            </a:r>
            <a:br>
              <a:rPr lang="en-US" altLang="en-US" sz="1600" u="sng" dirty="0">
                <a:solidFill>
                  <a:srgbClr val="FF0000"/>
                </a:solidFill>
              </a:rPr>
            </a:br>
            <a:r>
              <a:rPr lang="en-US" altLang="en-US" sz="1600" u="sng" dirty="0">
                <a:solidFill>
                  <a:srgbClr val="FF0000"/>
                </a:solidFill>
              </a:rPr>
              <a:t>Prepares </a:t>
            </a:r>
            <a:r>
              <a:rPr lang="en-US" altLang="en-US" sz="1600" u="sng" dirty="0" smtClean="0">
                <a:solidFill>
                  <a:srgbClr val="FF0000"/>
                </a:solidFill>
              </a:rPr>
              <a:t>VM Images</a:t>
            </a:r>
            <a:endParaRPr lang="en-US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18" name="Freeform 39"/>
          <p:cNvSpPr>
            <a:spLocks/>
          </p:cNvSpPr>
          <p:nvPr/>
        </p:nvSpPr>
        <p:spPr bwMode="auto">
          <a:xfrm>
            <a:off x="1143000" y="1905000"/>
            <a:ext cx="4068763" cy="635000"/>
          </a:xfrm>
          <a:custGeom>
            <a:avLst/>
            <a:gdLst>
              <a:gd name="T0" fmla="*/ 0 w 1776"/>
              <a:gd name="T1" fmla="*/ 728382 h 544"/>
              <a:gd name="T2" fmla="*/ 2509685 w 1776"/>
              <a:gd name="T3" fmla="*/ 728382 h 544"/>
              <a:gd name="T4" fmla="*/ 3536374 w 1776"/>
              <a:gd name="T5" fmla="*/ 145676 h 544"/>
              <a:gd name="T6" fmla="*/ 4220834 w 1776"/>
              <a:gd name="T7" fmla="*/ 0 h 5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6" h="544">
                <a:moveTo>
                  <a:pt x="0" y="480"/>
                </a:moveTo>
                <a:cubicBezTo>
                  <a:pt x="404" y="512"/>
                  <a:pt x="808" y="544"/>
                  <a:pt x="1056" y="480"/>
                </a:cubicBezTo>
                <a:cubicBezTo>
                  <a:pt x="1304" y="416"/>
                  <a:pt x="1368" y="176"/>
                  <a:pt x="1488" y="96"/>
                </a:cubicBezTo>
                <a:cubicBezTo>
                  <a:pt x="1608" y="16"/>
                  <a:pt x="1728" y="16"/>
                  <a:pt x="1776" y="0"/>
                </a:cubicBezTo>
              </a:path>
            </a:pathLst>
          </a:custGeom>
          <a:noFill/>
          <a:ln w="57150" cmpd="sng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1619672" y="2060848"/>
            <a:ext cx="23743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altLang="en-US" dirty="0"/>
              <a:t>Create/destroy/access VMs</a:t>
            </a:r>
            <a:endParaRPr lang="en-US" altLang="en-US" dirty="0"/>
          </a:p>
        </p:txBody>
      </p:sp>
      <p:pic>
        <p:nvPicPr>
          <p:cNvPr id="20" name="Picture 46" descr="appdb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720306"/>
            <a:ext cx="3810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6541698" y="1321604"/>
            <a:ext cx="26148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u="sng" dirty="0">
                <a:solidFill>
                  <a:srgbClr val="FF0000"/>
                </a:solidFill>
              </a:rPr>
              <a:t>Site: </a:t>
            </a:r>
            <a:br>
              <a:rPr lang="en-US" altLang="en-US" sz="1600" b="1" u="sng" dirty="0">
                <a:solidFill>
                  <a:srgbClr val="FF0000"/>
                </a:solidFill>
              </a:rPr>
            </a:br>
            <a:r>
              <a:rPr lang="en-US" altLang="en-US" sz="1600" u="sng" dirty="0">
                <a:solidFill>
                  <a:srgbClr val="FF0000"/>
                </a:solidFill>
              </a:rPr>
              <a:t>Supports </a:t>
            </a:r>
            <a:r>
              <a:rPr lang="en-US" altLang="en-US" sz="1600" u="sng" dirty="0" smtClean="0">
                <a:solidFill>
                  <a:srgbClr val="FF0000"/>
                </a:solidFill>
              </a:rPr>
              <a:t>a research group</a:t>
            </a:r>
            <a:endParaRPr lang="en-US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3275940" y="465313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Publish </a:t>
            </a:r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24" name="TextBox 53"/>
          <p:cNvSpPr txBox="1"/>
          <p:nvPr/>
        </p:nvSpPr>
        <p:spPr>
          <a:xfrm>
            <a:off x="5933486" y="4682810"/>
            <a:ext cx="303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Include </a:t>
            </a:r>
            <a:r>
              <a:rPr lang="en-GB" dirty="0" smtClean="0"/>
              <a:t>image in a research group </a:t>
            </a:r>
            <a:r>
              <a:rPr lang="en-GB" dirty="0" smtClean="0"/>
              <a:t>set</a:t>
            </a:r>
            <a:endParaRPr lang="en-GB" dirty="0"/>
          </a:p>
        </p:txBody>
      </p:sp>
      <p:sp>
        <p:nvSpPr>
          <p:cNvPr id="25" name="TextBox 54"/>
          <p:cNvSpPr txBox="1"/>
          <p:nvPr/>
        </p:nvSpPr>
        <p:spPr>
          <a:xfrm>
            <a:off x="3807102" y="270892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Download VM </a:t>
            </a:r>
            <a:r>
              <a:rPr lang="en-GB" dirty="0" smtClean="0"/>
              <a:t>images</a:t>
            </a:r>
            <a:endParaRPr lang="en-GB" dirty="0"/>
          </a:p>
        </p:txBody>
      </p:sp>
      <p:sp>
        <p:nvSpPr>
          <p:cNvPr id="26" name="TextBox 2"/>
          <p:cNvSpPr txBox="1"/>
          <p:nvPr/>
        </p:nvSpPr>
        <p:spPr>
          <a:xfrm>
            <a:off x="3131840" y="3563724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EGI Applications Database</a:t>
            </a:r>
            <a:endParaRPr lang="en-GB" dirty="0"/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92657" y="3789040"/>
            <a:ext cx="18870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>
                <a:solidFill>
                  <a:schemeClr val="tx1"/>
                </a:solidFill>
              </a:rPr>
              <a:t>Download </a:t>
            </a:r>
            <a:r>
              <a:rPr lang="en-US" altLang="en-US" sz="1400" dirty="0" smtClean="0"/>
              <a:t>VM image </a:t>
            </a:r>
            <a:br>
              <a:rPr lang="en-US" altLang="en-US" sz="1400" dirty="0" smtClean="0"/>
            </a:br>
            <a:r>
              <a:rPr lang="en-US" altLang="en-US" sz="1400" dirty="0" smtClean="0"/>
              <a:t>and use ‘locally’</a:t>
            </a:r>
          </a:p>
        </p:txBody>
      </p:sp>
    </p:spTree>
    <p:extLst>
      <p:ext uri="{BB962C8B-B14F-4D97-AF65-F5344CB8AC3E}">
        <p14:creationId xmlns:p14="http://schemas.microsoft.com/office/powerpoint/2010/main" val="41504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3600" dirty="0" smtClean="0"/>
              <a:t>High-level tools to use the EGI Federated Cloud</a:t>
            </a:r>
            <a:endParaRPr lang="en-GB" sz="36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23528" y="1268761"/>
            <a:ext cx="8363272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Easy and powerful way to exploit the EGI Federated Cloud</a:t>
            </a:r>
          </a:p>
          <a:p>
            <a:pPr lvl="1"/>
            <a:r>
              <a:rPr lang="en-GB" sz="2000" dirty="0" smtClean="0"/>
              <a:t>To manage multiple VMs at a time</a:t>
            </a:r>
          </a:p>
          <a:p>
            <a:pPr lvl="1"/>
            <a:r>
              <a:rPr lang="en-GB" sz="2000" dirty="0" smtClean="0"/>
              <a:t>To provide high level GUIs</a:t>
            </a:r>
          </a:p>
          <a:p>
            <a:pPr lvl="1"/>
            <a:r>
              <a:rPr lang="en-GB" sz="2000" dirty="0" smtClean="0"/>
              <a:t>To offer simpler user authentication</a:t>
            </a:r>
          </a:p>
          <a:p>
            <a:pPr lvl="1"/>
            <a:r>
              <a:rPr lang="en-GB" sz="2000" dirty="0" smtClean="0"/>
              <a:t>To provide automatic scalability</a:t>
            </a:r>
          </a:p>
          <a:p>
            <a:r>
              <a:rPr lang="en-GB" sz="2400" dirty="0" smtClean="0"/>
              <a:t>Extend </a:t>
            </a:r>
            <a:r>
              <a:rPr lang="en-GB" sz="2400" dirty="0" smtClean="0"/>
              <a:t>the </a:t>
            </a:r>
            <a:r>
              <a:rPr lang="en-GB" sz="2400" dirty="0" err="1" smtClean="0"/>
              <a:t>IaaS</a:t>
            </a:r>
            <a:r>
              <a:rPr lang="en-GB" sz="2400" dirty="0" smtClean="0"/>
              <a:t> capabilities of the EGI cloud</a:t>
            </a:r>
          </a:p>
          <a:p>
            <a:pPr lvl="1"/>
            <a:r>
              <a:rPr lang="en-GB" sz="2000" dirty="0" err="1" smtClean="0"/>
              <a:t>PaaS</a:t>
            </a:r>
            <a:r>
              <a:rPr lang="en-GB" sz="2000" dirty="0" smtClean="0"/>
              <a:t> &amp; SaaS</a:t>
            </a:r>
            <a:endParaRPr lang="en-GB" sz="2000" dirty="0" smtClean="0"/>
          </a:p>
          <a:p>
            <a:r>
              <a:rPr lang="en-GB" sz="2400" dirty="0" smtClean="0"/>
              <a:t>External </a:t>
            </a:r>
            <a:r>
              <a:rPr lang="en-GB" sz="2400" dirty="0" smtClean="0"/>
              <a:t>contributions, growing</a:t>
            </a:r>
            <a:endParaRPr lang="en-GB" sz="2400" dirty="0" smtClean="0"/>
          </a:p>
          <a:p>
            <a:pPr lvl="1"/>
            <a:r>
              <a:rPr lang="en-GB" sz="2000" dirty="0" smtClean="0"/>
              <a:t>Catania Science Gateway </a:t>
            </a:r>
            <a:r>
              <a:rPr lang="en-GB" sz="2000" dirty="0" smtClean="0"/>
              <a:t>Framework, </a:t>
            </a:r>
            <a:r>
              <a:rPr lang="en-GB" sz="2000" dirty="0" smtClean="0"/>
              <a:t>COMPs, </a:t>
            </a:r>
            <a:r>
              <a:rPr lang="en-GB" sz="2000" dirty="0" err="1" smtClean="0"/>
              <a:t>SlipStream</a:t>
            </a:r>
            <a:r>
              <a:rPr lang="en-GB" sz="2000" dirty="0" smtClean="0"/>
              <a:t>,</a:t>
            </a:r>
            <a:r>
              <a:rPr lang="en-GB" sz="2000" dirty="0" smtClean="0"/>
              <a:t> </a:t>
            </a:r>
            <a:r>
              <a:rPr lang="en-GB" sz="2000" dirty="0" smtClean="0"/>
              <a:t>VMDIRAC, WS-PGRADE</a:t>
            </a:r>
          </a:p>
          <a:p>
            <a:pPr lvl="1"/>
            <a:r>
              <a:rPr lang="en-GB" sz="2000" dirty="0" err="1" smtClean="0"/>
              <a:t>JCloud</a:t>
            </a:r>
            <a:r>
              <a:rPr lang="en-GB" sz="2000" dirty="0" smtClean="0"/>
              <a:t> and </a:t>
            </a:r>
            <a:r>
              <a:rPr lang="en-GB" sz="2000" dirty="0" err="1" smtClean="0"/>
              <a:t>Vcycle</a:t>
            </a:r>
            <a:r>
              <a:rPr lang="en-GB" sz="2000" dirty="0" smtClean="0"/>
              <a:t> under integration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583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Federated Cloud service tiers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5309592"/>
            <a:ext cx="6480720" cy="783704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</a:rPr>
              <a:t>Federated </a:t>
            </a:r>
            <a:r>
              <a:rPr lang="en-GB" b="1" dirty="0" err="1" smtClean="0">
                <a:solidFill>
                  <a:prstClr val="black"/>
                </a:solidFill>
              </a:rPr>
              <a:t>IaaS</a:t>
            </a:r>
            <a:r>
              <a:rPr lang="en-GB" b="1" dirty="0" smtClean="0">
                <a:solidFill>
                  <a:prstClr val="black"/>
                </a:solidFill>
              </a:rPr>
              <a:t> and </a:t>
            </a:r>
            <a:r>
              <a:rPr lang="en-GB" b="1" dirty="0" err="1" smtClean="0">
                <a:solidFill>
                  <a:prstClr val="black"/>
                </a:solidFill>
              </a:rPr>
              <a:t>STaaS</a:t>
            </a:r>
            <a:r>
              <a:rPr lang="en-GB" b="1" dirty="0" smtClean="0">
                <a:solidFill>
                  <a:prstClr val="black"/>
                </a:solidFill>
              </a:rPr>
              <a:t> Cloud</a:t>
            </a:r>
            <a:endParaRPr lang="en-GB" b="1" i="1" dirty="0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157192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0470" y="5157192"/>
            <a:ext cx="3425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/>
              <a:t>Tier 1:</a:t>
            </a:r>
          </a:p>
          <a:p>
            <a:pPr algn="r"/>
            <a:r>
              <a:rPr lang="en-US" sz="1600" dirty="0" smtClean="0"/>
              <a:t>Reliable </a:t>
            </a:r>
          </a:p>
          <a:p>
            <a:pPr algn="r"/>
            <a:r>
              <a:rPr lang="en-US" sz="1600" dirty="0" smtClean="0"/>
              <a:t>Infrastructure Cloud</a:t>
            </a:r>
            <a:endParaRPr lang="en-US" sz="1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268760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6256" y="1268760"/>
            <a:ext cx="2029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Tier 4:</a:t>
            </a:r>
          </a:p>
          <a:p>
            <a:pPr algn="r"/>
            <a:r>
              <a:rPr lang="en-US" sz="1600" dirty="0" smtClean="0"/>
              <a:t>Zero ICT</a:t>
            </a:r>
          </a:p>
          <a:p>
            <a:pPr algn="r"/>
            <a:r>
              <a:rPr lang="en-US" sz="1600" dirty="0" smtClean="0"/>
              <a:t>Infrastructures</a:t>
            </a:r>
            <a:endParaRPr lang="en-US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2492896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56176" y="2505670"/>
            <a:ext cx="27499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Tier 3:</a:t>
            </a:r>
          </a:p>
          <a:p>
            <a:pPr algn="r"/>
            <a:r>
              <a:rPr lang="en-US" sz="1500" dirty="0" smtClean="0"/>
              <a:t>Professional research infrastructure platforms</a:t>
            </a:r>
            <a:endParaRPr lang="en-US" sz="15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3789040"/>
            <a:ext cx="8820472" cy="12774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76256" y="3801814"/>
            <a:ext cx="202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Tier 2:</a:t>
            </a:r>
          </a:p>
          <a:p>
            <a:pPr algn="r"/>
            <a:r>
              <a:rPr lang="en-US" sz="1500" dirty="0" smtClean="0"/>
              <a:t>General-purpose platform services</a:t>
            </a:r>
            <a:endParaRPr lang="en-US" sz="1500" dirty="0"/>
          </a:p>
        </p:txBody>
      </p:sp>
      <p:sp>
        <p:nvSpPr>
          <p:cNvPr id="12" name="Rounded Rectangle 11"/>
          <p:cNvSpPr/>
          <p:nvPr/>
        </p:nvSpPr>
        <p:spPr>
          <a:xfrm>
            <a:off x="1691680" y="1412776"/>
            <a:ext cx="1152128" cy="2232248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</a:rPr>
              <a:t>VRE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79512" y="1412776"/>
            <a:ext cx="1152128" cy="3600400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</a:rPr>
              <a:t>VRE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16200000">
            <a:off x="1403647" y="4221088"/>
            <a:ext cx="1080120" cy="50405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</a:rPr>
              <a:t>DB </a:t>
            </a:r>
            <a:r>
              <a:rPr lang="en-GB" sz="1600" b="1" dirty="0" err="1" smtClean="0">
                <a:solidFill>
                  <a:prstClr val="black"/>
                </a:solidFill>
              </a:rPr>
              <a:t>aaS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1979711" y="4221088"/>
            <a:ext cx="1080120" cy="50405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err="1" smtClean="0">
                <a:solidFill>
                  <a:prstClr val="black"/>
                </a:solidFill>
              </a:rPr>
              <a:t>Hadoop</a:t>
            </a:r>
            <a:endParaRPr lang="en-GB" sz="16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err="1" smtClean="0">
                <a:solidFill>
                  <a:prstClr val="black"/>
                </a:solidFill>
              </a:rPr>
              <a:t>aaS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203848" y="1412776"/>
            <a:ext cx="1800200" cy="936104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</a:rPr>
              <a:t>VRE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203848" y="2636912"/>
            <a:ext cx="1800200" cy="2376264"/>
            <a:chOff x="3707904" y="2636912"/>
            <a:chExt cx="1800200" cy="2376264"/>
          </a:xfrm>
        </p:grpSpPr>
        <p:sp>
          <p:nvSpPr>
            <p:cNvPr id="36" name="Rounded Rectangle 35"/>
            <p:cNvSpPr/>
            <p:nvPr/>
          </p:nvSpPr>
          <p:spPr>
            <a:xfrm>
              <a:off x="3707904" y="2636912"/>
              <a:ext cx="1800200" cy="2376264"/>
            </a:xfrm>
            <a:prstGeom prst="roundRect">
              <a:avLst>
                <a:gd name="adj" fmla="val 8907"/>
              </a:avLst>
            </a:prstGeom>
            <a:solidFill>
              <a:srgbClr val="FFFFFF"/>
            </a:solidFill>
            <a:ln w="28575" cmpd="sng">
              <a:solidFill>
                <a:srgbClr val="4F81BD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i="1" dirty="0" smtClean="0">
                  <a:solidFill>
                    <a:prstClr val="black"/>
                  </a:solidFill>
                </a:rPr>
                <a:t>Secure storage</a:t>
              </a:r>
              <a:endParaRPr lang="en-GB" sz="1600" b="1" i="1" dirty="0">
                <a:solidFill>
                  <a:prstClr val="black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 rot="16200000">
              <a:off x="3491880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 smtClean="0">
                  <a:solidFill>
                    <a:prstClr val="black"/>
                  </a:solidFill>
                </a:rPr>
                <a:t>Key </a:t>
              </a:r>
              <a:r>
                <a:rPr lang="en-GB" sz="1500" b="1" dirty="0" err="1" smtClean="0">
                  <a:solidFill>
                    <a:prstClr val="black"/>
                  </a:solidFill>
                </a:rPr>
                <a:t>Mgmt</a:t>
              </a:r>
              <a:endParaRPr lang="en-GB" sz="15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16200000">
              <a:off x="4067944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 smtClean="0">
                  <a:solidFill>
                    <a:prstClr val="black"/>
                  </a:solidFill>
                </a:rPr>
                <a:t>Encryption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 rot="16200000">
              <a:off x="4644008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 smtClean="0">
                  <a:solidFill>
                    <a:prstClr val="black"/>
                  </a:solidFill>
                </a:rPr>
                <a:t>ACL </a:t>
              </a:r>
              <a:r>
                <a:rPr lang="en-GB" sz="1500" b="1" dirty="0" err="1" smtClean="0">
                  <a:solidFill>
                    <a:prstClr val="black"/>
                  </a:solidFill>
                </a:rPr>
                <a:t>mgmt</a:t>
              </a:r>
              <a:endParaRPr lang="en-GB" sz="15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5364088" y="1412776"/>
            <a:ext cx="1296144" cy="3600400"/>
          </a:xfrm>
          <a:prstGeom prst="roundRect">
            <a:avLst>
              <a:gd name="adj" fmla="val 8907"/>
            </a:avLst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i="1" dirty="0" smtClean="0">
                <a:solidFill>
                  <a:prstClr val="black"/>
                </a:solidFill>
              </a:rPr>
              <a:t>Virtual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i="1" dirty="0" err="1" smtClean="0">
                <a:solidFill>
                  <a:prstClr val="black"/>
                </a:solidFill>
              </a:rPr>
              <a:t>eLaboratory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1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800" dirty="0" smtClean="0"/>
              <a:t>The </a:t>
            </a:r>
            <a:r>
              <a:rPr lang="it-IT" sz="3800" dirty="0" err="1" smtClean="0"/>
              <a:t>Cloud</a:t>
            </a:r>
            <a:r>
              <a:rPr lang="it-IT" sz="3800" dirty="0" smtClean="0"/>
              <a:t> Marketplace</a:t>
            </a:r>
            <a:br>
              <a:rPr lang="it-IT" sz="3800" dirty="0" smtClean="0"/>
            </a:br>
            <a:r>
              <a:rPr lang="it-IT" sz="3800" dirty="0" smtClean="0"/>
              <a:t>VM images</a:t>
            </a:r>
            <a:endParaRPr lang="it-IT" sz="3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7"/>
            <a:ext cx="8999522" cy="511256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15744"/>
            <a:ext cx="8460432" cy="44935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2"/>
            <a:ext cx="7944959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</TotalTime>
  <Words>963</Words>
  <Application>Microsoft Office PowerPoint</Application>
  <PresentationFormat>Presentazione su schermo (4:3)</PresentationFormat>
  <Paragraphs>265</Paragraphs>
  <Slides>15</Slides>
  <Notes>1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ＭＳ Ｐゴシック</vt:lpstr>
      <vt:lpstr>SimSun</vt:lpstr>
      <vt:lpstr>Arial</vt:lpstr>
      <vt:lpstr>Calibri</vt:lpstr>
      <vt:lpstr>Courier New</vt:lpstr>
      <vt:lpstr>Verdana</vt:lpstr>
      <vt:lpstr>EGI-InSPIRE 2</vt:lpstr>
      <vt:lpstr>EG-InSPIRE</vt:lpstr>
      <vt:lpstr>1_EG-InSPIRE</vt:lpstr>
      <vt:lpstr>EGI Federated Cloud</vt:lpstr>
      <vt:lpstr>What is the EGI Federated Cloud</vt:lpstr>
      <vt:lpstr>The EGI Federated Cloud</vt:lpstr>
      <vt:lpstr>Cloud Infrastructure Platform</vt:lpstr>
      <vt:lpstr>Value proposition</vt:lpstr>
      <vt:lpstr>User workflows</vt:lpstr>
      <vt:lpstr>High-level tools to use the EGI Federated Cloud</vt:lpstr>
      <vt:lpstr>Federated Cloud service tiers</vt:lpstr>
      <vt:lpstr>The Cloud Marketplace VM images</vt:lpstr>
      <vt:lpstr>The Cloud Marketplace Resource Providers</vt:lpstr>
      <vt:lpstr>EISCAT-3D Metadata discovery</vt:lpstr>
      <vt:lpstr>EISCAT-3D - pilot setup</vt:lpstr>
      <vt:lpstr>JAMS - Jena Adaptable Modelling System</vt:lpstr>
      <vt:lpstr>Summary</vt:lpstr>
      <vt:lpstr>Thank you</vt:lpstr>
    </vt:vector>
  </TitlesOfParts>
  <Company>Nikhef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dscardaci</cp:lastModifiedBy>
  <cp:revision>969</cp:revision>
  <dcterms:created xsi:type="dcterms:W3CDTF">2010-09-03T12:01:03Z</dcterms:created>
  <dcterms:modified xsi:type="dcterms:W3CDTF">2015-01-23T08:49:04Z</dcterms:modified>
</cp:coreProperties>
</file>