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</p:sldIdLst>
  <p:sldSz cx="9144000" cy="6858000" type="screen4x3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1" autoAdjust="0"/>
    <p:restoredTop sz="93245" autoAdjust="0"/>
  </p:normalViewPr>
  <p:slideViewPr>
    <p:cSldViewPr>
      <p:cViewPr>
        <p:scale>
          <a:sx n="70" d="100"/>
          <a:sy n="70" d="100"/>
        </p:scale>
        <p:origin x="-157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85F8645-188C-FD49-B20B-A586CE036089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FB94B5E-10D7-E042-A067-689615FED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03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672A105D-3D27-4A51-A2A2-65FB6A3B9EE6}" type="datetimeFigureOut">
              <a:rPr lang="en-US"/>
              <a:pPr>
                <a:defRPr/>
              </a:pPr>
              <a:t>2/12/2015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37501649-B9E3-4875-A626-A910092959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1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encompass both experimental and computational approaches:</a:t>
            </a:r>
            <a:endParaRPr lang="en-US" dirty="0" smtClean="0"/>
          </a:p>
          <a:p>
            <a:r>
              <a:rPr lang="en-US" dirty="0" smtClean="0"/>
              <a:t>Observation</a:t>
            </a:r>
            <a:r>
              <a:rPr lang="en-US" baseline="0" dirty="0" smtClean="0"/>
              <a:t>s (Experiments) Simulations (Computing) visual analytics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Big Data -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 not only as datasets too large to be processed with today's tools and methods but also as datasets too complex to be effectively dealt with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err="1" smtClean="0">
                <a:effectLst/>
              </a:rPr>
              <a:t>Gruppi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scientifici</a:t>
            </a:r>
            <a:r>
              <a:rPr lang="en-US" dirty="0" smtClean="0">
                <a:effectLst/>
              </a:rPr>
              <a:t> di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stribit</a:t>
            </a:r>
            <a:r>
              <a:rPr lang="en-US" baseline="0" dirty="0" smtClean="0">
                <a:effectLst/>
              </a:rPr>
              <a:t> non </a:t>
            </a:r>
            <a:r>
              <a:rPr lang="en-US" baseline="0" dirty="0" err="1" smtClean="0">
                <a:effectLst/>
              </a:rPr>
              <a:t>hanno</a:t>
            </a:r>
            <a:r>
              <a:rPr lang="en-US" baseline="0" dirty="0" smtClean="0">
                <a:effectLst/>
              </a:rPr>
              <a:t> </a:t>
            </a:r>
            <a:r>
              <a:rPr lang="en-US" baseline="0" dirty="0" err="1" smtClean="0">
                <a:effectLst/>
              </a:rPr>
              <a:t>esigenze</a:t>
            </a:r>
            <a:r>
              <a:rPr lang="en-US" baseline="0" dirty="0" smtClean="0">
                <a:effectLst/>
              </a:rPr>
              <a:t> diverse e VRC umbrella international scientific </a:t>
            </a:r>
            <a:r>
              <a:rPr lang="en-US" baseline="0" dirty="0" err="1" smtClean="0">
                <a:effectLst/>
              </a:rPr>
              <a:t>groupus</a:t>
            </a:r>
            <a:r>
              <a:rPr lang="en-US" baseline="0" dirty="0" smtClean="0">
                <a:effectLst/>
              </a:rPr>
              <a:t> around different </a:t>
            </a:r>
            <a:endParaRPr lang="en-US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9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Interoperability with </a:t>
            </a:r>
            <a:r>
              <a:rPr lang="en-US" dirty="0" err="1" smtClean="0"/>
              <a:t>Vos</a:t>
            </a:r>
            <a:endParaRPr lang="en-US" dirty="0" smtClean="0"/>
          </a:p>
          <a:p>
            <a:r>
              <a:rPr lang="en-US" dirty="0" smtClean="0"/>
              <a:t>Project oriented: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           </a:t>
            </a:r>
            <a:r>
              <a:rPr lang="it-IT" dirty="0" smtClean="0"/>
              <a:t>SSO System</a:t>
            </a:r>
            <a:endParaRPr lang="en-GB" dirty="0" smtClean="0"/>
          </a:p>
          <a:p>
            <a:pPr lvl="1"/>
            <a:r>
              <a:rPr lang="it-IT" dirty="0" smtClean="0"/>
              <a:t>Federated computing and storage facilities</a:t>
            </a:r>
            <a:endParaRPr lang="en-GB" dirty="0" smtClean="0"/>
          </a:p>
          <a:p>
            <a:pPr lvl="1"/>
            <a:r>
              <a:rPr lang="en-GB" dirty="0" smtClean="0"/>
              <a:t>Science Gateways</a:t>
            </a:r>
          </a:p>
          <a:p>
            <a:r>
              <a:rPr lang="en-US" dirty="0" smtClean="0"/>
              <a:t>Heavy use</a:t>
            </a:r>
            <a:r>
              <a:rPr lang="en-US" baseline="0" dirty="0" smtClean="0"/>
              <a:t> (software tools)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08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Interoperability with </a:t>
            </a:r>
            <a:r>
              <a:rPr lang="en-US" dirty="0" err="1" smtClean="0"/>
              <a:t>Vos</a:t>
            </a:r>
            <a:r>
              <a:rPr lang="en-US" dirty="0" smtClean="0"/>
              <a:t> tight the collaboration with the VOs</a:t>
            </a:r>
          </a:p>
          <a:p>
            <a:r>
              <a:rPr lang="en-US" dirty="0" smtClean="0"/>
              <a:t>Project oriented: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           </a:t>
            </a:r>
            <a:r>
              <a:rPr lang="it-IT" dirty="0" smtClean="0"/>
              <a:t>SSO System</a:t>
            </a:r>
            <a:endParaRPr lang="en-GB" dirty="0" smtClean="0"/>
          </a:p>
          <a:p>
            <a:pPr lvl="1"/>
            <a:r>
              <a:rPr lang="it-IT" dirty="0" smtClean="0"/>
              <a:t>Federated computing and storage facilities</a:t>
            </a:r>
            <a:endParaRPr lang="en-GB" dirty="0" smtClean="0"/>
          </a:p>
          <a:p>
            <a:pPr lvl="1"/>
            <a:r>
              <a:rPr lang="en-GB" dirty="0" smtClean="0"/>
              <a:t>Science Gateways</a:t>
            </a:r>
          </a:p>
          <a:p>
            <a:pPr lvl="1"/>
            <a:r>
              <a:rPr lang="en-GB" dirty="0" smtClean="0"/>
              <a:t>Astronomers</a:t>
            </a:r>
            <a:r>
              <a:rPr lang="en-GB" baseline="0" dirty="0" smtClean="0"/>
              <a:t> do not like to interact with </a:t>
            </a:r>
            <a:r>
              <a:rPr lang="en-GB" baseline="0" dirty="0" err="1" smtClean="0"/>
              <a:t>infrastrucures</a:t>
            </a:r>
            <a:r>
              <a:rPr lang="en-GB" baseline="0" dirty="0" smtClean="0"/>
              <a:t> </a:t>
            </a:r>
            <a:endParaRPr lang="en-GB" dirty="0" smtClean="0"/>
          </a:p>
          <a:p>
            <a:r>
              <a:rPr lang="en-GB" dirty="0" smtClean="0"/>
              <a:t>A</a:t>
            </a:r>
            <a:r>
              <a:rPr lang="en-US" dirty="0" err="1" smtClean="0"/>
              <a:t>pproach</a:t>
            </a:r>
            <a:r>
              <a:rPr lang="en-US" baseline="0" dirty="0" smtClean="0"/>
              <a:t> to provide solutions to project and scientists for </a:t>
            </a:r>
          </a:p>
          <a:p>
            <a:r>
              <a:rPr lang="en-US" baseline="0" dirty="0" smtClean="0"/>
              <a:t>Short here community of communities…commonalities (common bits)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4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leaded</a:t>
            </a:r>
            <a:r>
              <a:rPr lang="en-US" baseline="0" dirty="0" smtClean="0"/>
              <a:t> to a number of activities that continuous after the end of the funded period where EGI plays different roles </a:t>
            </a:r>
            <a:endParaRPr lang="en-US" dirty="0" smtClean="0"/>
          </a:p>
          <a:p>
            <a:r>
              <a:rPr lang="en-US" dirty="0" err="1" smtClean="0"/>
              <a:t>Accountig</a:t>
            </a:r>
            <a:r>
              <a:rPr lang="en-US" dirty="0" smtClean="0"/>
              <a:t> solutions (portals</a:t>
            </a:r>
            <a:r>
              <a:rPr lang="en-US" baseline="0" dirty="0" smtClean="0"/>
              <a:t> gateway)</a:t>
            </a:r>
            <a:r>
              <a:rPr lang="en-US" dirty="0" smtClean="0"/>
              <a:t>,</a:t>
            </a:r>
            <a:r>
              <a:rPr lang="en-US" baseline="0" dirty="0" smtClean="0"/>
              <a:t> computing solutions,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36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projects in which the community is involved and EGI in involved</a:t>
            </a:r>
            <a:r>
              <a:rPr lang="en-US" baseline="0" dirty="0" smtClean="0"/>
              <a:t> in all of them </a:t>
            </a:r>
            <a:r>
              <a:rPr lang="en-US" dirty="0" smtClean="0"/>
              <a:t>we</a:t>
            </a:r>
            <a:r>
              <a:rPr lang="en-US" baseline="0" dirty="0" smtClean="0"/>
              <a:t> </a:t>
            </a:r>
            <a:r>
              <a:rPr lang="en-US" dirty="0" smtClean="0"/>
              <a:t>facilitate it</a:t>
            </a:r>
            <a:r>
              <a:rPr lang="fr-FR" dirty="0" smtClean="0"/>
              <a:t>’</a:t>
            </a:r>
            <a:r>
              <a:rPr lang="en-US" dirty="0" smtClean="0"/>
              <a:t>s the hub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A&amp;A is involved in a </a:t>
            </a:r>
            <a:r>
              <a:rPr lang="en-US" b="1" dirty="0" smtClean="0"/>
              <a:t>number of projects </a:t>
            </a:r>
            <a:r>
              <a:rPr lang="en-US" dirty="0" smtClean="0"/>
              <a:t>(challenges)</a:t>
            </a:r>
          </a:p>
          <a:p>
            <a:r>
              <a:rPr lang="en-US" dirty="0" smtClean="0"/>
              <a:t>Provide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05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Lofar</a:t>
            </a:r>
            <a:r>
              <a:rPr lang="en-US" dirty="0" smtClean="0"/>
              <a:t> (Radio</a:t>
            </a:r>
            <a:r>
              <a:rPr lang="en-US" baseline="0" dirty="0" smtClean="0"/>
              <a:t> Astronomy)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11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Support with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tehcnology</a:t>
            </a:r>
            <a:r>
              <a:rPr lang="en-US" baseline="0" dirty="0" smtClean="0"/>
              <a:t> (cloud) support with </a:t>
            </a:r>
            <a:r>
              <a:rPr lang="en-US" baseline="0" dirty="0" err="1" smtClean="0"/>
              <a:t>framwork</a:t>
            </a:r>
            <a:r>
              <a:rPr lang="en-US" baseline="0" dirty="0" smtClean="0"/>
              <a:t> integration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Robots certificate for 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Achivements</a:t>
            </a:r>
            <a:r>
              <a:rPr lang="en-US" baseline="0" dirty="0" smtClean="0"/>
              <a:t>: one VOs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3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Engaging</a:t>
            </a:r>
            <a:r>
              <a:rPr lang="en-US" baseline="0" dirty="0" smtClean="0"/>
              <a:t> CTA and SKA</a:t>
            </a:r>
          </a:p>
          <a:p>
            <a:r>
              <a:rPr lang="en-US" baseline="0" dirty="0" smtClean="0"/>
              <a:t>Impact on the benefit in </a:t>
            </a:r>
            <a:r>
              <a:rPr lang="en-US" baseline="0" dirty="0" err="1" smtClean="0"/>
              <a:t>therms</a:t>
            </a:r>
            <a:r>
              <a:rPr lang="en-US" baseline="0" dirty="0" smtClean="0"/>
              <a:t> of improve performance of reduce costs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01649-B9E3-4875-A626-A9100929597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9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752" y="6309320"/>
            <a:ext cx="2286000" cy="576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200" dirty="0" smtClean="0">
              <a:solidFill>
                <a:srgbClr val="FFFFFF"/>
              </a:solidFill>
              <a:ea typeface="SimSun" charset="0"/>
              <a:cs typeface="Arial" pitchFamily="34" charset="0"/>
            </a:endParaRPr>
          </a:p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EGI-InSPIRE 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3E93C7-7FA6-4B67-89AC-03CBAB78C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8" descr="Untitle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3" name="Text Box 12"/>
          <p:cNvSpPr txBox="1">
            <a:spLocks noChangeArrowheads="1"/>
          </p:cNvSpPr>
          <p:nvPr userDrawn="1"/>
        </p:nvSpPr>
        <p:spPr bwMode="auto">
          <a:xfrm>
            <a:off x="6551613" y="503238"/>
            <a:ext cx="266382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EGI-InSPIRE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EF26-A65D-420E-806B-5DECF286FE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11AA2-99FE-4BFE-B934-C050D2B583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059291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11AA2-99FE-4BFE-B934-C050D2B58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309320"/>
            <a:ext cx="22860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/>
            </a:r>
            <a:b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</a:br>
            <a:r>
              <a:rPr lang="en-US" sz="1200" dirty="0" smtClean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EGI-InSPIRE 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9925" y="6356350"/>
            <a:ext cx="2133600" cy="365125"/>
          </a:xfrm>
        </p:spPr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619672" y="2420888"/>
            <a:ext cx="7416824" cy="1102519"/>
          </a:xfrm>
        </p:spPr>
        <p:txBody>
          <a:bodyPr/>
          <a:lstStyle/>
          <a:p>
            <a:r>
              <a:rPr lang="en-GB" dirty="0" smtClean="0"/>
              <a:t>Astronomy and Astrophysics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267744" y="3933054"/>
            <a:ext cx="5832648" cy="720080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Dr.</a:t>
            </a:r>
            <a:r>
              <a:rPr lang="en-GB" dirty="0" smtClean="0"/>
              <a:t> Giuliano Taffoni &amp; </a:t>
            </a:r>
            <a:r>
              <a:rPr lang="en-GB" dirty="0" err="1" smtClean="0"/>
              <a:t>Dr.</a:t>
            </a:r>
            <a:r>
              <a:rPr lang="en-GB" dirty="0" smtClean="0"/>
              <a:t> Claudio </a:t>
            </a:r>
            <a:r>
              <a:rPr lang="en-GB" dirty="0" err="1" smtClean="0"/>
              <a:t>Vuerli</a:t>
            </a:r>
            <a:endParaRPr lang="en-GB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4653133"/>
            <a:ext cx="474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Italian National Institute for Astrophysics </a:t>
            </a:r>
          </a:p>
        </p:txBody>
      </p:sp>
    </p:spTree>
    <p:extLst>
      <p:ext uri="{BB962C8B-B14F-4D97-AF65-F5344CB8AC3E}">
        <p14:creationId xmlns:p14="http://schemas.microsoft.com/office/powerpoint/2010/main" val="18820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42283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Astronomy and Astrophysics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4075" y="188640"/>
            <a:ext cx="6840538" cy="648890"/>
          </a:xfrm>
        </p:spPr>
        <p:txBody>
          <a:bodyPr/>
          <a:lstStyle/>
          <a:p>
            <a:r>
              <a:rPr lang="en-US" dirty="0" smtClean="0"/>
              <a:t>A&amp;A in 2015 and beyond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330672"/>
            <a:ext cx="8075612" cy="425856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Federation</a:t>
            </a:r>
            <a:r>
              <a:rPr lang="en-US" dirty="0" smtClean="0"/>
              <a:t> of science gateway for different projects and services.</a:t>
            </a:r>
          </a:p>
          <a:p>
            <a:r>
              <a:rPr lang="en-US" b="1" dirty="0" smtClean="0"/>
              <a:t>Dedicated</a:t>
            </a:r>
            <a:r>
              <a:rPr lang="en-US" dirty="0" smtClean="0"/>
              <a:t> computing and storage will increase in 2015 (800 cores and 100TB storage, cloud, national funding)</a:t>
            </a:r>
          </a:p>
          <a:p>
            <a:r>
              <a:rPr lang="en-US" dirty="0" smtClean="0"/>
              <a:t>An integrated </a:t>
            </a:r>
            <a:r>
              <a:rPr lang="en-US" b="1" dirty="0"/>
              <a:t>virtual research </a:t>
            </a:r>
            <a:r>
              <a:rPr lang="en-US" b="1" dirty="0" smtClean="0"/>
              <a:t>environment</a:t>
            </a:r>
          </a:p>
          <a:p>
            <a:pPr lvl="1"/>
            <a:r>
              <a:rPr lang="en-US" dirty="0" smtClean="0"/>
              <a:t>solutions </a:t>
            </a:r>
            <a:r>
              <a:rPr lang="en-US" dirty="0"/>
              <a:t>for data sharing, </a:t>
            </a:r>
            <a:r>
              <a:rPr lang="en-US" dirty="0" smtClean="0"/>
              <a:t>visual analytics, </a:t>
            </a:r>
            <a:r>
              <a:rPr lang="en-US" dirty="0" smtClean="0">
                <a:solidFill>
                  <a:srgbClr val="000000"/>
                </a:solidFill>
              </a:rPr>
              <a:t>data mining </a:t>
            </a:r>
            <a:r>
              <a:rPr lang="en-US" dirty="0" smtClean="0"/>
              <a:t>and for </a:t>
            </a:r>
            <a:r>
              <a:rPr lang="en-US" dirty="0"/>
              <a:t>supporting collaborations  </a:t>
            </a:r>
            <a:endParaRPr lang="en-US" dirty="0" smtClean="0"/>
          </a:p>
          <a:p>
            <a:r>
              <a:rPr lang="en-US" dirty="0" smtClean="0"/>
              <a:t>Integrated solutions for data and computing (EGI fed cloud and Virtual observatory cloud interoperability)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42283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Astronomy and Astrophysics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4075" y="259830"/>
            <a:ext cx="6840538" cy="648890"/>
          </a:xfrm>
        </p:spPr>
        <p:txBody>
          <a:bodyPr/>
          <a:lstStyle/>
          <a:p>
            <a:r>
              <a:rPr lang="en-US" dirty="0" smtClean="0"/>
              <a:t>A&amp;A Community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3528" y="1258657"/>
            <a:ext cx="6768752" cy="36655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Collection of </a:t>
            </a:r>
            <a:r>
              <a:rPr lang="en-US" dirty="0"/>
              <a:t> </a:t>
            </a:r>
            <a:r>
              <a:rPr lang="en-US" b="1" dirty="0"/>
              <a:t>h</a:t>
            </a:r>
            <a:r>
              <a:rPr lang="en-US" b="1" dirty="0" smtClean="0"/>
              <a:t>eterogeneous</a:t>
            </a:r>
            <a:r>
              <a:rPr lang="en-US" dirty="0" smtClean="0"/>
              <a:t>, distributed, scientific (sub)-communities</a:t>
            </a:r>
          </a:p>
          <a:p>
            <a:r>
              <a:rPr lang="en-US" dirty="0" smtClean="0"/>
              <a:t>Study the different scientific aspects of formation and evolution of the </a:t>
            </a:r>
            <a:r>
              <a:rPr lang="en-US" b="1" dirty="0" smtClean="0"/>
              <a:t>Universe</a:t>
            </a:r>
          </a:p>
          <a:p>
            <a:r>
              <a:rPr lang="en-US" dirty="0" smtClean="0"/>
              <a:t>Commonalities in terms of technological challenges and requirements</a:t>
            </a:r>
          </a:p>
          <a:p>
            <a:pPr lvl="1"/>
            <a:r>
              <a:rPr lang="en-US" dirty="0" smtClean="0"/>
              <a:t>Computing </a:t>
            </a:r>
            <a:r>
              <a:rPr lang="en-US" dirty="0"/>
              <a:t>(HTC but also HPC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Demanding in terms of data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f4221dd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6"/>
          <a:stretch/>
        </p:blipFill>
        <p:spPr>
          <a:xfrm>
            <a:off x="5436096" y="3762228"/>
            <a:ext cx="3563888" cy="2376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Galaxy-Wallpaper-27-best-deskto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3" y="5157192"/>
            <a:ext cx="1763688" cy="993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2-12-milkywayhistory.0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924217"/>
            <a:ext cx="1619672" cy="1214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67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42283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Astronomy and Astrophysics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10147" y="188640"/>
            <a:ext cx="6840538" cy="648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A&amp;A Heavy User Community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347616"/>
            <a:ext cx="6552728" cy="510572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esearch communities:</a:t>
            </a:r>
          </a:p>
          <a:p>
            <a:pPr lvl="1"/>
            <a:r>
              <a:rPr lang="en-US" dirty="0" smtClean="0"/>
              <a:t>Radio Astronomy, Gamma Ray Astronomy, </a:t>
            </a:r>
            <a:r>
              <a:rPr lang="en-US" dirty="0" err="1" smtClean="0"/>
              <a:t>Helio</a:t>
            </a:r>
            <a:r>
              <a:rPr lang="en-US" dirty="0" smtClean="0"/>
              <a:t>-physics, Stellar Astrophysics, cosmology….</a:t>
            </a:r>
          </a:p>
          <a:p>
            <a:r>
              <a:rPr lang="en-US" dirty="0" smtClean="0"/>
              <a:t>The A&amp;A Virtual Organizations </a:t>
            </a:r>
          </a:p>
          <a:p>
            <a:pPr lvl="1"/>
            <a:r>
              <a:rPr lang="en-US" dirty="0" smtClean="0"/>
              <a:t>10 with </a:t>
            </a:r>
          </a:p>
          <a:p>
            <a:pPr lvl="1"/>
            <a:r>
              <a:rPr lang="en-US" dirty="0" smtClean="0"/>
              <a:t>about 500 users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bout 80000 cores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bout 100 TB storage</a:t>
            </a:r>
          </a:p>
          <a:p>
            <a:pPr lvl="1"/>
            <a:r>
              <a:rPr lang="en-US" dirty="0" smtClean="0"/>
              <a:t>More in other VOs</a:t>
            </a:r>
          </a:p>
          <a:p>
            <a:r>
              <a:rPr lang="en-US" dirty="0" smtClean="0"/>
              <a:t>A light weight coordination </a:t>
            </a:r>
          </a:p>
          <a:p>
            <a:r>
              <a:rPr lang="en-US" dirty="0" smtClean="0"/>
              <a:t>The A&amp;A </a:t>
            </a:r>
            <a:r>
              <a:rPr lang="en-US" b="1" dirty="0" smtClean="0"/>
              <a:t>Heavy User Community</a:t>
            </a:r>
          </a:p>
          <a:p>
            <a:r>
              <a:rPr lang="en-US" dirty="0" smtClean="0"/>
              <a:t>Identify commonalities and common technical solutions.</a:t>
            </a:r>
          </a:p>
        </p:txBody>
      </p:sp>
      <p:pic>
        <p:nvPicPr>
          <p:cNvPr id="8" name="Picture 7" descr="satellite-planc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560" y="1268760"/>
            <a:ext cx="1892829" cy="1419622"/>
          </a:xfrm>
          <a:prstGeom prst="rect">
            <a:avLst/>
          </a:prstGeom>
        </p:spPr>
      </p:pic>
      <p:pic>
        <p:nvPicPr>
          <p:cNvPr id="9" name="Picture 8" descr="magic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16" y="3058648"/>
            <a:ext cx="1828800" cy="1219200"/>
          </a:xfrm>
          <a:prstGeom prst="rect">
            <a:avLst/>
          </a:prstGeom>
        </p:spPr>
      </p:pic>
      <p:pic>
        <p:nvPicPr>
          <p:cNvPr id="10" name="Picture 9" descr="060917a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40" y="4653136"/>
            <a:ext cx="1665717" cy="1249288"/>
          </a:xfrm>
          <a:prstGeom prst="rect">
            <a:avLst/>
          </a:prstGeom>
        </p:spPr>
      </p:pic>
      <p:pic>
        <p:nvPicPr>
          <p:cNvPr id="11" name="Picture 10" descr="LOFAR_1e_statio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40" y="3058648"/>
            <a:ext cx="1639349" cy="12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42283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Astronomy and Astrophysics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264474" cy="648890"/>
          </a:xfrm>
        </p:spPr>
        <p:txBody>
          <a:bodyPr/>
          <a:lstStyle/>
          <a:p>
            <a:r>
              <a:rPr lang="en-US" dirty="0" smtClean="0"/>
              <a:t>A&amp;A Challenges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230599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Data sharing</a:t>
            </a:r>
            <a:r>
              <a:rPr lang="en-US" dirty="0" smtClean="0"/>
              <a:t>: Virtual Observatory standard </a:t>
            </a:r>
            <a:r>
              <a:rPr lang="en-US" b="1" dirty="0" smtClean="0"/>
              <a:t>-</a:t>
            </a:r>
            <a:r>
              <a:rPr lang="en-US" dirty="0" smtClean="0"/>
              <a:t> Astronomical data and service infrastructure;</a:t>
            </a:r>
          </a:p>
          <a:p>
            <a:r>
              <a:rPr lang="en-US" b="1" dirty="0" smtClean="0"/>
              <a:t>Integrating</a:t>
            </a:r>
            <a:r>
              <a:rPr lang="en-US" dirty="0" smtClean="0"/>
              <a:t> infrastructures and resources (HTC, HPC);</a:t>
            </a:r>
          </a:p>
          <a:p>
            <a:r>
              <a:rPr lang="en-US" dirty="0"/>
              <a:t>H</a:t>
            </a:r>
            <a:r>
              <a:rPr lang="en-US" dirty="0" smtClean="0"/>
              <a:t>ide </a:t>
            </a:r>
            <a:r>
              <a:rPr lang="en-US" b="1" dirty="0" smtClean="0"/>
              <a:t>complexity</a:t>
            </a:r>
            <a:r>
              <a:rPr lang="en-US" dirty="0" smtClean="0"/>
              <a:t> of the infrastructures and </a:t>
            </a:r>
            <a:r>
              <a:rPr lang="en-US" dirty="0" smtClean="0">
                <a:solidFill>
                  <a:srgbClr val="000000"/>
                </a:solidFill>
              </a:rPr>
              <a:t>allow end users to </a:t>
            </a:r>
            <a:r>
              <a:rPr lang="en-US" dirty="0" smtClean="0"/>
              <a:t>focus on scientific aspects.</a:t>
            </a:r>
          </a:p>
        </p:txBody>
      </p:sp>
      <p:sp>
        <p:nvSpPr>
          <p:cNvPr id="8" name="Down Arrow 7"/>
          <p:cNvSpPr/>
          <p:nvPr/>
        </p:nvSpPr>
        <p:spPr>
          <a:xfrm>
            <a:off x="3635896" y="3718770"/>
            <a:ext cx="1656184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989" y="4510861"/>
            <a:ext cx="7430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/>
              <a:t>eScience</a:t>
            </a:r>
            <a:r>
              <a:rPr lang="en-US" b="1" dirty="0" smtClean="0"/>
              <a:t> approach</a:t>
            </a:r>
          </a:p>
          <a:p>
            <a:pPr algn="ctr"/>
            <a:r>
              <a:rPr lang="en-US" dirty="0" smtClean="0"/>
              <a:t>federated (virtual) </a:t>
            </a:r>
            <a:r>
              <a:rPr lang="en-US" dirty="0"/>
              <a:t>research environments and computational </a:t>
            </a:r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42283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Astronomy and Astrophysics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840538" cy="648890"/>
          </a:xfrm>
        </p:spPr>
        <p:txBody>
          <a:bodyPr/>
          <a:lstStyle/>
          <a:p>
            <a:r>
              <a:rPr lang="en-US" dirty="0" smtClean="0"/>
              <a:t>A&amp;A in </a:t>
            </a:r>
            <a:r>
              <a:rPr lang="en-US" dirty="0" smtClean="0"/>
              <a:t>EGI-InSPIRE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1275606"/>
            <a:ext cx="8075612" cy="488969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Partnership in EGI-</a:t>
            </a:r>
            <a:r>
              <a:rPr lang="en-US" dirty="0" err="1"/>
              <a:t>InSPIRE</a:t>
            </a:r>
            <a:r>
              <a:rPr lang="en-US" dirty="0"/>
              <a:t> to develop and maintain services and tools (WP SA3, Task 5) and prepare their long term sustainability</a:t>
            </a:r>
          </a:p>
          <a:p>
            <a:pPr lvl="1"/>
            <a:r>
              <a:rPr lang="en-US" dirty="0"/>
              <a:t>Visualization </a:t>
            </a:r>
            <a:r>
              <a:rPr lang="en-US" dirty="0" smtClean="0"/>
              <a:t>tools (</a:t>
            </a:r>
            <a:r>
              <a:rPr lang="en-US" dirty="0" err="1" smtClean="0"/>
              <a:t>VisIVO</a:t>
            </a:r>
            <a:r>
              <a:rPr lang="en-US" dirty="0" smtClean="0"/>
              <a:t>) </a:t>
            </a:r>
          </a:p>
          <a:p>
            <a:pPr lvl="2"/>
            <a:r>
              <a:rPr lang="en-US" dirty="0" smtClean="0"/>
              <a:t>Use of GPUs and Visual Analytics service</a:t>
            </a:r>
            <a:endParaRPr lang="en-US" dirty="0"/>
          </a:p>
          <a:p>
            <a:pPr lvl="1"/>
            <a:r>
              <a:rPr lang="en-US" dirty="0"/>
              <a:t>Interoperability </a:t>
            </a:r>
            <a:r>
              <a:rPr lang="en-US" dirty="0" smtClean="0"/>
              <a:t>services of </a:t>
            </a:r>
            <a:r>
              <a:rPr lang="en-US" dirty="0"/>
              <a:t>different </a:t>
            </a:r>
            <a:r>
              <a:rPr lang="en-US" dirty="0" smtClean="0"/>
              <a:t>DCIs (HPC)</a:t>
            </a:r>
            <a:endParaRPr lang="en-US" dirty="0"/>
          </a:p>
          <a:p>
            <a:pPr lvl="1"/>
            <a:r>
              <a:rPr lang="en-US" dirty="0"/>
              <a:t>Interoperability of DCIs and </a:t>
            </a:r>
            <a:r>
              <a:rPr lang="en-US" dirty="0" smtClean="0"/>
              <a:t>Data Distributed Infrastructure  (Virtual Observatory)</a:t>
            </a:r>
          </a:p>
          <a:p>
            <a:pPr lvl="1"/>
            <a:r>
              <a:rPr lang="en-US" dirty="0" smtClean="0"/>
              <a:t>Access and update </a:t>
            </a:r>
            <a:r>
              <a:rPr lang="en-US" dirty="0" err="1" smtClean="0"/>
              <a:t>BaSTI</a:t>
            </a:r>
            <a:r>
              <a:rPr lang="en-US" dirty="0" smtClean="0"/>
              <a:t> database</a:t>
            </a:r>
            <a:endParaRPr lang="en-US" dirty="0"/>
          </a:p>
          <a:p>
            <a:pPr lvl="2"/>
            <a:r>
              <a:rPr lang="en-US" dirty="0" smtClean="0"/>
              <a:t>the largest archive of Stellar Evolutionary Tracks.</a:t>
            </a:r>
          </a:p>
          <a:p>
            <a:pPr lvl="2"/>
            <a:r>
              <a:rPr lang="en-US" dirty="0" smtClean="0"/>
              <a:t>HTC resources </a:t>
            </a:r>
            <a:r>
              <a:rPr lang="en-US" b="1" dirty="0" smtClean="0"/>
              <a:t>impossible to achieve </a:t>
            </a:r>
            <a:r>
              <a:rPr lang="en-US" dirty="0" smtClean="0"/>
              <a:t>without EGI.</a:t>
            </a:r>
          </a:p>
          <a:p>
            <a:r>
              <a:rPr lang="en-US" dirty="0" smtClean="0"/>
              <a:t>Cherenkov </a:t>
            </a:r>
            <a:r>
              <a:rPr lang="en-US" dirty="0"/>
              <a:t>Telescope </a:t>
            </a:r>
            <a:r>
              <a:rPr lang="en-US" dirty="0" smtClean="0"/>
              <a:t>Array Virtual Team</a:t>
            </a:r>
            <a:endParaRPr lang="en-US" dirty="0"/>
          </a:p>
          <a:p>
            <a:pPr lvl="1"/>
            <a:r>
              <a:rPr lang="en-US" dirty="0" smtClean="0"/>
              <a:t>Challenge simplify access to resources.</a:t>
            </a:r>
          </a:p>
          <a:p>
            <a:pPr lvl="1"/>
            <a:r>
              <a:rPr lang="en-US" dirty="0" smtClean="0"/>
              <a:t>Technology study focused </a:t>
            </a:r>
            <a:r>
              <a:rPr lang="en-US" dirty="0"/>
              <a:t>on </a:t>
            </a:r>
            <a:r>
              <a:rPr lang="en-US" dirty="0" smtClean="0"/>
              <a:t>authentication and </a:t>
            </a:r>
            <a:r>
              <a:rPr lang="en-US" dirty="0"/>
              <a:t>a</a:t>
            </a:r>
            <a:r>
              <a:rPr lang="en-US" dirty="0" smtClean="0"/>
              <a:t>uthorization </a:t>
            </a:r>
            <a:r>
              <a:rPr lang="en-US" dirty="0"/>
              <a:t>and Science </a:t>
            </a:r>
            <a:r>
              <a:rPr lang="en-US" dirty="0" smtClean="0"/>
              <a:t>Gateways.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42283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Astronomy and Astrophysics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4075" y="187822"/>
            <a:ext cx="6840538" cy="648890"/>
          </a:xfrm>
        </p:spPr>
        <p:txBody>
          <a:bodyPr/>
          <a:lstStyle/>
          <a:p>
            <a:r>
              <a:rPr lang="en-US" dirty="0" smtClean="0"/>
              <a:t>The value of EGI for A&amp;A</a:t>
            </a:r>
            <a:endParaRPr lang="en-US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99592" y="2478932"/>
            <a:ext cx="252028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7932" rIns="90000" bIns="45000"/>
          <a:lstStyle>
            <a:lvl1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marL="37931725" indent="-37474525"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algn="ctr" eaLnBrk="1"/>
            <a:r>
              <a:rPr lang="en-US" sz="2000" dirty="0" smtClean="0">
                <a:solidFill>
                  <a:srgbClr val="000000"/>
                </a:solidFill>
              </a:rPr>
              <a:t>Interoperability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707904" y="1686843"/>
            <a:ext cx="190137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7932" rIns="90000" bIns="45000"/>
          <a:lstStyle>
            <a:lvl1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marL="37931725" indent="-37474525"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algn="ctr" eaLnBrk="1"/>
            <a:r>
              <a:rPr lang="en-US" sz="2000" dirty="0" smtClean="0">
                <a:solidFill>
                  <a:srgbClr val="000000"/>
                </a:solidFill>
              </a:rPr>
              <a:t>Technology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39272" y="3873824"/>
            <a:ext cx="173312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7932" rIns="90000" bIns="45000"/>
          <a:lstStyle>
            <a:lvl1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marL="37931725" indent="-37474525"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algn="ctr" eaLnBrk="1"/>
            <a:r>
              <a:rPr lang="en-US" sz="2000" dirty="0" smtClean="0">
                <a:solidFill>
                  <a:srgbClr val="000000"/>
                </a:solidFill>
              </a:rPr>
              <a:t>High level services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8189" y="3804221"/>
            <a:ext cx="2125663" cy="71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7932" rIns="90000" bIns="45000"/>
          <a:lstStyle>
            <a:lvl1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marL="37931725" indent="-37474525"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algn="ctr" eaLnBrk="1"/>
            <a:r>
              <a:rPr lang="en-US" sz="2000" dirty="0" smtClean="0">
                <a:solidFill>
                  <a:srgbClr val="000000"/>
                </a:solidFill>
              </a:rPr>
              <a:t>Community </a:t>
            </a:r>
          </a:p>
          <a:p>
            <a:pPr algn="ctr" eaLnBrk="1"/>
            <a:r>
              <a:rPr lang="en-US" sz="2000" dirty="0" smtClean="0">
                <a:solidFill>
                  <a:srgbClr val="000000"/>
                </a:solidFill>
              </a:rPr>
              <a:t>building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707905" y="3153745"/>
            <a:ext cx="17922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6168" rIns="90000" bIns="45000"/>
          <a:lstStyle>
            <a:lvl1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 marL="37931725" indent="-37474525"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2pPr>
            <a:lvl3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3pPr>
            <a:lvl4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4pPr>
            <a:lvl5pPr eaLnBrk="0"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 algn="ctr" eaLnBrk="1"/>
            <a:r>
              <a:rPr lang="en-US" dirty="0" smtClean="0">
                <a:solidFill>
                  <a:srgbClr val="000000"/>
                </a:solidFill>
              </a:rPr>
              <a:t>EGI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051720" y="1713662"/>
            <a:ext cx="1440000" cy="720000"/>
          </a:xfrm>
          <a:custGeom>
            <a:avLst/>
            <a:gdLst>
              <a:gd name="T0" fmla="*/ 1847850 w 2057400"/>
              <a:gd name="T1" fmla="*/ 0 h 838200"/>
              <a:gd name="T2" fmla="*/ 1847850 w 2057400"/>
              <a:gd name="T3" fmla="*/ 419100 h 838200"/>
              <a:gd name="T4" fmla="*/ 104775 w 2057400"/>
              <a:gd name="T5" fmla="*/ 838200 h 838200"/>
              <a:gd name="T6" fmla="*/ 2057400 w 2057400"/>
              <a:gd name="T7" fmla="*/ 209550 h 838200"/>
              <a:gd name="T8" fmla="*/ 0 60000 65536"/>
              <a:gd name="T9" fmla="*/ 0 60000 65536"/>
              <a:gd name="T10" fmla="*/ 0 60000 65536"/>
              <a:gd name="T11" fmla="*/ 0 60000 65536"/>
              <a:gd name="T12" fmla="*/ 0 w 2057400"/>
              <a:gd name="T13" fmla="*/ 0 h 838200"/>
              <a:gd name="T14" fmla="*/ 2057400 w 2057400"/>
              <a:gd name="T15" fmla="*/ 838200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7400" h="838200">
                <a:moveTo>
                  <a:pt x="0" y="838200"/>
                </a:moveTo>
                <a:lnTo>
                  <a:pt x="0" y="471488"/>
                </a:lnTo>
                <a:lnTo>
                  <a:pt x="-1" y="471487"/>
                </a:lnTo>
                <a:cubicBezTo>
                  <a:pt x="-1" y="268958"/>
                  <a:pt x="164183" y="104774"/>
                  <a:pt x="366713" y="104774"/>
                </a:cubicBezTo>
                <a:lnTo>
                  <a:pt x="1847850" y="104775"/>
                </a:lnTo>
                <a:lnTo>
                  <a:pt x="1847850" y="0"/>
                </a:lnTo>
                <a:lnTo>
                  <a:pt x="2057400" y="209550"/>
                </a:lnTo>
                <a:lnTo>
                  <a:pt x="1847850" y="419100"/>
                </a:lnTo>
                <a:lnTo>
                  <a:pt x="1847850" y="314325"/>
                </a:lnTo>
                <a:lnTo>
                  <a:pt x="366713" y="314325"/>
                </a:lnTo>
                <a:lnTo>
                  <a:pt x="366713" y="314324"/>
                </a:lnTo>
                <a:cubicBezTo>
                  <a:pt x="279914" y="314324"/>
                  <a:pt x="209549" y="384689"/>
                  <a:pt x="209549" y="471487"/>
                </a:cubicBezTo>
                <a:lnTo>
                  <a:pt x="209550" y="83820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10800000">
            <a:off x="1907705" y="3009813"/>
            <a:ext cx="457200" cy="792000"/>
          </a:xfrm>
          <a:prstGeom prst="downArrow">
            <a:avLst>
              <a:gd name="adj1" fmla="val 50000"/>
              <a:gd name="adj2" fmla="val 58488"/>
            </a:avLst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5400000">
            <a:off x="6300115" y="1425630"/>
            <a:ext cx="720080" cy="1440000"/>
          </a:xfrm>
          <a:custGeom>
            <a:avLst/>
            <a:gdLst>
              <a:gd name="T0" fmla="*/ 571500 w 762000"/>
              <a:gd name="T1" fmla="*/ 0 h 2133600"/>
              <a:gd name="T2" fmla="*/ 571500 w 762000"/>
              <a:gd name="T3" fmla="*/ 370515 h 2133600"/>
              <a:gd name="T4" fmla="*/ 114113 w 762000"/>
              <a:gd name="T5" fmla="*/ 2133600 h 2133600"/>
              <a:gd name="T6" fmla="*/ 762000 w 762000"/>
              <a:gd name="T7" fmla="*/ 185257 h 2133600"/>
              <a:gd name="T8" fmla="*/ 0 60000 65536"/>
              <a:gd name="T9" fmla="*/ 0 60000 65536"/>
              <a:gd name="T10" fmla="*/ 0 60000 65536"/>
              <a:gd name="T11" fmla="*/ 0 60000 65536"/>
              <a:gd name="T12" fmla="*/ 0 w 762000"/>
              <a:gd name="T13" fmla="*/ 0 h 2133600"/>
              <a:gd name="T14" fmla="*/ 762000 w 762000"/>
              <a:gd name="T15" fmla="*/ 2133600 h 2133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0" h="2133600">
                <a:moveTo>
                  <a:pt x="0" y="2133600"/>
                </a:moveTo>
                <a:lnTo>
                  <a:pt x="0" y="404519"/>
                </a:lnTo>
                <a:lnTo>
                  <a:pt x="-1" y="404518"/>
                </a:lnTo>
                <a:cubicBezTo>
                  <a:pt x="-1" y="220401"/>
                  <a:pt x="149257" y="71143"/>
                  <a:pt x="333375" y="71143"/>
                </a:cubicBezTo>
                <a:lnTo>
                  <a:pt x="571500" y="71144"/>
                </a:lnTo>
                <a:lnTo>
                  <a:pt x="571500" y="0"/>
                </a:lnTo>
                <a:lnTo>
                  <a:pt x="762000" y="185257"/>
                </a:lnTo>
                <a:lnTo>
                  <a:pt x="571500" y="370515"/>
                </a:lnTo>
                <a:lnTo>
                  <a:pt x="571500" y="299371"/>
                </a:lnTo>
                <a:lnTo>
                  <a:pt x="333375" y="299371"/>
                </a:lnTo>
                <a:lnTo>
                  <a:pt x="333375" y="299370"/>
                </a:lnTo>
                <a:cubicBezTo>
                  <a:pt x="275303" y="299370"/>
                  <a:pt x="228226" y="346447"/>
                  <a:pt x="228226" y="404518"/>
                </a:cubicBezTo>
                <a:lnTo>
                  <a:pt x="228227" y="213360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i="1" dirty="0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 rot="16200000">
            <a:off x="2411879" y="4161974"/>
            <a:ext cx="720000" cy="1440000"/>
          </a:xfrm>
          <a:custGeom>
            <a:avLst/>
            <a:gdLst>
              <a:gd name="T0" fmla="*/ 571500 w 762000"/>
              <a:gd name="T1" fmla="*/ 0 h 2133600"/>
              <a:gd name="T2" fmla="*/ 571500 w 762000"/>
              <a:gd name="T3" fmla="*/ 370515 h 2133600"/>
              <a:gd name="T4" fmla="*/ 114113 w 762000"/>
              <a:gd name="T5" fmla="*/ 2133600 h 2133600"/>
              <a:gd name="T6" fmla="*/ 762000 w 762000"/>
              <a:gd name="T7" fmla="*/ 185257 h 2133600"/>
              <a:gd name="T8" fmla="*/ 0 60000 65536"/>
              <a:gd name="T9" fmla="*/ 0 60000 65536"/>
              <a:gd name="T10" fmla="*/ 0 60000 65536"/>
              <a:gd name="T11" fmla="*/ 0 60000 65536"/>
              <a:gd name="T12" fmla="*/ 0 w 762000"/>
              <a:gd name="T13" fmla="*/ 0 h 2133600"/>
              <a:gd name="T14" fmla="*/ 762000 w 762000"/>
              <a:gd name="T15" fmla="*/ 2133600 h 2133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000" h="2133600">
                <a:moveTo>
                  <a:pt x="0" y="2133600"/>
                </a:moveTo>
                <a:lnTo>
                  <a:pt x="0" y="404519"/>
                </a:lnTo>
                <a:lnTo>
                  <a:pt x="-1" y="404518"/>
                </a:lnTo>
                <a:cubicBezTo>
                  <a:pt x="-1" y="220401"/>
                  <a:pt x="149257" y="71143"/>
                  <a:pt x="333375" y="71143"/>
                </a:cubicBezTo>
                <a:lnTo>
                  <a:pt x="571500" y="71144"/>
                </a:lnTo>
                <a:lnTo>
                  <a:pt x="571500" y="0"/>
                </a:lnTo>
                <a:lnTo>
                  <a:pt x="762000" y="185257"/>
                </a:lnTo>
                <a:lnTo>
                  <a:pt x="571500" y="370515"/>
                </a:lnTo>
                <a:lnTo>
                  <a:pt x="571500" y="299371"/>
                </a:lnTo>
                <a:lnTo>
                  <a:pt x="333375" y="299371"/>
                </a:lnTo>
                <a:lnTo>
                  <a:pt x="333375" y="299370"/>
                </a:lnTo>
                <a:cubicBezTo>
                  <a:pt x="275303" y="299370"/>
                  <a:pt x="228226" y="346447"/>
                  <a:pt x="228226" y="404518"/>
                </a:cubicBezTo>
                <a:lnTo>
                  <a:pt x="228227" y="213360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 rot="10800000">
            <a:off x="5940153" y="4593902"/>
            <a:ext cx="1440000" cy="720000"/>
          </a:xfrm>
          <a:custGeom>
            <a:avLst/>
            <a:gdLst>
              <a:gd name="T0" fmla="*/ 1847850 w 2057400"/>
              <a:gd name="T1" fmla="*/ 0 h 838200"/>
              <a:gd name="T2" fmla="*/ 1847850 w 2057400"/>
              <a:gd name="T3" fmla="*/ 419100 h 838200"/>
              <a:gd name="T4" fmla="*/ 104775 w 2057400"/>
              <a:gd name="T5" fmla="*/ 838200 h 838200"/>
              <a:gd name="T6" fmla="*/ 2057400 w 2057400"/>
              <a:gd name="T7" fmla="*/ 209550 h 838200"/>
              <a:gd name="T8" fmla="*/ 0 60000 65536"/>
              <a:gd name="T9" fmla="*/ 0 60000 65536"/>
              <a:gd name="T10" fmla="*/ 0 60000 65536"/>
              <a:gd name="T11" fmla="*/ 0 60000 65536"/>
              <a:gd name="T12" fmla="*/ 0 w 2057400"/>
              <a:gd name="T13" fmla="*/ 0 h 838200"/>
              <a:gd name="T14" fmla="*/ 2057400 w 2057400"/>
              <a:gd name="T15" fmla="*/ 838200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57400" h="838200">
                <a:moveTo>
                  <a:pt x="0" y="838200"/>
                </a:moveTo>
                <a:lnTo>
                  <a:pt x="0" y="471488"/>
                </a:lnTo>
                <a:lnTo>
                  <a:pt x="-1" y="471487"/>
                </a:lnTo>
                <a:cubicBezTo>
                  <a:pt x="-1" y="268958"/>
                  <a:pt x="164183" y="104774"/>
                  <a:pt x="366713" y="104774"/>
                </a:cubicBezTo>
                <a:lnTo>
                  <a:pt x="1847850" y="104775"/>
                </a:lnTo>
                <a:lnTo>
                  <a:pt x="1847850" y="0"/>
                </a:lnTo>
                <a:lnTo>
                  <a:pt x="2057400" y="209550"/>
                </a:lnTo>
                <a:lnTo>
                  <a:pt x="1847850" y="419100"/>
                </a:lnTo>
                <a:lnTo>
                  <a:pt x="1847850" y="314325"/>
                </a:lnTo>
                <a:lnTo>
                  <a:pt x="366713" y="314325"/>
                </a:lnTo>
                <a:lnTo>
                  <a:pt x="366713" y="314324"/>
                </a:lnTo>
                <a:cubicBezTo>
                  <a:pt x="279914" y="314324"/>
                  <a:pt x="209549" y="384689"/>
                  <a:pt x="209549" y="471487"/>
                </a:cubicBezTo>
                <a:lnTo>
                  <a:pt x="209550" y="83820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 rot="21540000">
            <a:off x="7062173" y="3301705"/>
            <a:ext cx="457200" cy="571768"/>
          </a:xfrm>
          <a:prstGeom prst="downArrow">
            <a:avLst>
              <a:gd name="adj1" fmla="val 50000"/>
              <a:gd name="adj2" fmla="val 58488"/>
            </a:avLst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3707907" y="2505670"/>
            <a:ext cx="1787847" cy="1800696"/>
          </a:xfrm>
          <a:custGeom>
            <a:avLst/>
            <a:gdLst>
              <a:gd name="T0" fmla="*/ 121472003 w 21600"/>
              <a:gd name="T1" fmla="*/ 0 h 21600"/>
              <a:gd name="T2" fmla="*/ 35575534 w 21600"/>
              <a:gd name="T3" fmla="*/ 35575534 h 21600"/>
              <a:gd name="T4" fmla="*/ 0 w 21600"/>
              <a:gd name="T5" fmla="*/ 121472003 h 21600"/>
              <a:gd name="T6" fmla="*/ 35575534 w 21600"/>
              <a:gd name="T7" fmla="*/ 207368473 h 21600"/>
              <a:gd name="T8" fmla="*/ 121472003 w 21600"/>
              <a:gd name="T9" fmla="*/ 242944007 h 21600"/>
              <a:gd name="T10" fmla="*/ 207368473 w 21600"/>
              <a:gd name="T11" fmla="*/ 207368473 h 21600"/>
              <a:gd name="T12" fmla="*/ 242944007 w 21600"/>
              <a:gd name="T13" fmla="*/ 121472003 h 21600"/>
              <a:gd name="T14" fmla="*/ 207368473 w 21600"/>
              <a:gd name="T15" fmla="*/ 3557553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345" y="10800"/>
                </a:moveTo>
                <a:cubicBezTo>
                  <a:pt x="2345" y="15470"/>
                  <a:pt x="6130" y="19255"/>
                  <a:pt x="10800" y="19255"/>
                </a:cubicBezTo>
                <a:cubicBezTo>
                  <a:pt x="15470" y="19255"/>
                  <a:pt x="19255" y="15470"/>
                  <a:pt x="19255" y="10800"/>
                </a:cubicBezTo>
                <a:cubicBezTo>
                  <a:pt x="19255" y="6130"/>
                  <a:pt x="15470" y="2345"/>
                  <a:pt x="10800" y="2345"/>
                </a:cubicBezTo>
                <a:cubicBezTo>
                  <a:pt x="6130" y="2345"/>
                  <a:pt x="2345" y="6130"/>
                  <a:pt x="2345" y="10800"/>
                </a:cubicBezTo>
                <a:close/>
              </a:path>
            </a:pathLst>
          </a:cu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1520" y="1713582"/>
            <a:ext cx="4584192" cy="2755392"/>
            <a:chOff x="395536" y="771550"/>
            <a:chExt cx="4584192" cy="2755392"/>
          </a:xfrm>
        </p:grpSpPr>
        <p:pic>
          <p:nvPicPr>
            <p:cNvPr id="20" name="Picture 19" descr="Untitled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771550"/>
              <a:ext cx="4584192" cy="275539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71600" y="915566"/>
              <a:ext cx="2929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Overall Number A&amp;A users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667576" y="4809926"/>
            <a:ext cx="1920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High-throughput </a:t>
            </a:r>
            <a:endParaRPr lang="en-US" dirty="0" smtClean="0"/>
          </a:p>
          <a:p>
            <a:pPr algn="ctr"/>
            <a:r>
              <a:rPr lang="en-US" dirty="0" smtClean="0"/>
              <a:t>Data </a:t>
            </a:r>
            <a:r>
              <a:rPr lang="en-US" dirty="0"/>
              <a:t>Analysis 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18124" y="2505672"/>
            <a:ext cx="264848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Community-Driven </a:t>
            </a:r>
            <a:endParaRPr lang="en-US" sz="2000" dirty="0" smtClean="0"/>
          </a:p>
          <a:p>
            <a:pPr algn="ctr"/>
            <a:r>
              <a:rPr lang="en-US" sz="2000" dirty="0" smtClean="0"/>
              <a:t>Innovation </a:t>
            </a:r>
            <a:r>
              <a:rPr lang="en-US" sz="2000" dirty="0"/>
              <a:t>&amp; Support </a:t>
            </a:r>
          </a:p>
          <a:p>
            <a:pPr algn="ctr"/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491880" y="2433662"/>
            <a:ext cx="4590288" cy="2761488"/>
            <a:chOff x="1259632" y="1275606"/>
            <a:chExt cx="4590288" cy="2761488"/>
          </a:xfrm>
        </p:grpSpPr>
        <p:pic>
          <p:nvPicPr>
            <p:cNvPr id="25" name="Picture 24" descr="Untitled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1275606"/>
              <a:ext cx="4590288" cy="276148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843808" y="1419622"/>
              <a:ext cx="2890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Overall Number of jobs [K</a:t>
              </a:r>
              <a:r>
                <a:rPr lang="en-US" dirty="0"/>
                <a:t>]</a:t>
              </a:r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9680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42283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Astronomy and Astrophysics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4075" y="86916"/>
            <a:ext cx="6840538" cy="648890"/>
          </a:xfrm>
        </p:spPr>
        <p:txBody>
          <a:bodyPr/>
          <a:lstStyle/>
          <a:p>
            <a:r>
              <a:rPr lang="en-US" dirty="0" smtClean="0"/>
              <a:t>EGI for A&amp;A 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520" y="1131590"/>
            <a:ext cx="6912768" cy="481768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Science </a:t>
            </a:r>
            <a:r>
              <a:rPr lang="en-US" b="1" dirty="0" smtClean="0">
                <a:solidFill>
                  <a:srgbClr val="000000"/>
                </a:solidFill>
              </a:rPr>
              <a:t>gateways </a:t>
            </a:r>
            <a:r>
              <a:rPr lang="en-US" dirty="0" smtClean="0">
                <a:solidFill>
                  <a:srgbClr val="000000"/>
                </a:solidFill>
              </a:rPr>
              <a:t>as a </a:t>
            </a:r>
            <a:r>
              <a:rPr lang="en-US" dirty="0" smtClean="0"/>
              <a:t>framework to  integrate Applications and services for A&amp;A (8 SGW)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SCI</a:t>
            </a:r>
            <a:r>
              <a:rPr lang="en-US" dirty="0"/>
              <a:t>-BUS / Science </a:t>
            </a:r>
            <a:r>
              <a:rPr lang="en-US" dirty="0" smtClean="0"/>
              <a:t>Gateways/ EGI MOU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ER-flow / User Communities </a:t>
            </a:r>
            <a:r>
              <a:rPr lang="en-US" dirty="0" smtClean="0"/>
              <a:t>Applications/ EGI Partners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AstroGrid</a:t>
            </a:r>
            <a:r>
              <a:rPr lang="en-US" dirty="0" smtClean="0"/>
              <a:t>-PL</a:t>
            </a:r>
            <a:r>
              <a:rPr lang="en-US" dirty="0"/>
              <a:t>: </a:t>
            </a:r>
            <a:r>
              <a:rPr lang="en-US" dirty="0" err="1"/>
              <a:t>InSilicoLab</a:t>
            </a:r>
            <a:r>
              <a:rPr lang="en-US" dirty="0"/>
              <a:t> for Astrophysics </a:t>
            </a:r>
            <a:r>
              <a:rPr lang="en-US" dirty="0" smtClean="0"/>
              <a:t> (PL NGI)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</a:rPr>
              <a:t>Trans-national </a:t>
            </a:r>
            <a:r>
              <a:rPr lang="en-US" b="1" dirty="0"/>
              <a:t>federations</a:t>
            </a:r>
            <a:r>
              <a:rPr lang="en-US" dirty="0"/>
              <a:t> and initiatives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STARnet</a:t>
            </a:r>
            <a:r>
              <a:rPr lang="en-US" dirty="0"/>
              <a:t> / Trans-national Federation of thematic astronomical Science </a:t>
            </a:r>
            <a:r>
              <a:rPr lang="en-US" dirty="0" smtClean="0"/>
              <a:t>Gateways (EGI Resources and Services)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Services: Visualization, database access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Interoperability between </a:t>
            </a:r>
            <a:r>
              <a:rPr lang="en-US" dirty="0" err="1" smtClean="0"/>
              <a:t>eInfrastructures</a:t>
            </a:r>
            <a:r>
              <a:rPr lang="en-US" dirty="0" smtClean="0"/>
              <a:t>: </a:t>
            </a:r>
            <a:r>
              <a:rPr lang="en-US" dirty="0" err="1" smtClean="0"/>
              <a:t>EuroVO</a:t>
            </a:r>
            <a:r>
              <a:rPr lang="en-US" dirty="0" smtClean="0"/>
              <a:t> data and services cloud.</a:t>
            </a:r>
            <a:endParaRPr lang="en-US" dirty="0"/>
          </a:p>
        </p:txBody>
      </p:sp>
      <p:pic>
        <p:nvPicPr>
          <p:cNvPr id="8" name="Picture 7" descr="astrogridpl_is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85" y="1412776"/>
            <a:ext cx="2096833" cy="122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42283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Astronomy and Astrophysics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5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3125500"/>
            <a:ext cx="3535805" cy="180719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24075" y="188640"/>
            <a:ext cx="6840538" cy="648890"/>
          </a:xfrm>
        </p:spPr>
        <p:txBody>
          <a:bodyPr/>
          <a:lstStyle/>
          <a:p>
            <a:r>
              <a:rPr lang="en-US" dirty="0" smtClean="0"/>
              <a:t>Success Stories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973372"/>
            <a:ext cx="4104456" cy="1512168"/>
          </a:xfrm>
        </p:spPr>
        <p:txBody>
          <a:bodyPr>
            <a:normAutofit fontScale="32500" lnSpcReduction="20000"/>
          </a:bodyPr>
          <a:lstStyle/>
          <a:p>
            <a:r>
              <a:rPr lang="en-US" b="1" dirty="0" smtClean="0"/>
              <a:t>Planck </a:t>
            </a:r>
            <a:r>
              <a:rPr lang="en-US" b="1" dirty="0"/>
              <a:t>ESA </a:t>
            </a:r>
            <a:r>
              <a:rPr lang="en-US" dirty="0"/>
              <a:t>satellite mission: measure the CMB.</a:t>
            </a:r>
          </a:p>
          <a:p>
            <a:r>
              <a:rPr lang="en-US" dirty="0" smtClean="0"/>
              <a:t>EGI used to execute  </a:t>
            </a:r>
            <a:r>
              <a:rPr lang="en-US" dirty="0"/>
              <a:t>simulations </a:t>
            </a:r>
            <a:r>
              <a:rPr lang="en-US" dirty="0" smtClean="0"/>
              <a:t>(</a:t>
            </a:r>
            <a:r>
              <a:rPr lang="en-US" dirty="0" smtClean="0">
                <a:ea typeface="Calibri"/>
                <a:cs typeface="Arial"/>
              </a:rPr>
              <a:t>resources</a:t>
            </a:r>
            <a:r>
              <a:rPr lang="en-US" dirty="0" smtClean="0"/>
              <a:t>) to</a:t>
            </a:r>
            <a:r>
              <a:rPr lang="en-US" dirty="0"/>
              <a:t> </a:t>
            </a:r>
            <a:r>
              <a:rPr lang="en-US" dirty="0" smtClean="0"/>
              <a:t>estimate </a:t>
            </a:r>
            <a:r>
              <a:rPr lang="en-US" dirty="0"/>
              <a:t>the </a:t>
            </a:r>
            <a:r>
              <a:rPr lang="en-US" b="1" dirty="0"/>
              <a:t>Cosmological Parameters </a:t>
            </a:r>
            <a:r>
              <a:rPr lang="en-US" dirty="0">
                <a:ea typeface="Calibri"/>
                <a:cs typeface="Arial"/>
              </a:rPr>
              <a:t>correcting instrumental and observational </a:t>
            </a:r>
            <a:r>
              <a:rPr lang="en-US" dirty="0" smtClean="0">
                <a:ea typeface="Calibri"/>
                <a:cs typeface="Arial"/>
              </a:rPr>
              <a:t>systematics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Main experiment in cosmology of the last 10 years (more that 700 papers in the last year)</a:t>
            </a:r>
            <a:endParaRPr lang="en-US" dirty="0"/>
          </a:p>
          <a:p>
            <a:r>
              <a:rPr lang="en-US" dirty="0" smtClean="0"/>
              <a:t>Planck VO: ~50 users, ~ 20000 Cores, 15TB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18i6t28pxv6dd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85543"/>
            <a:ext cx="2666900" cy="208823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932040" y="2117388"/>
            <a:ext cx="410445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CTA:</a:t>
            </a:r>
          </a:p>
          <a:p>
            <a:pPr lvl="1"/>
            <a:r>
              <a:rPr lang="en-US" dirty="0"/>
              <a:t>open observatory to a wide astrophysics </a:t>
            </a:r>
            <a:r>
              <a:rPr lang="en-US" dirty="0" smtClean="0"/>
              <a:t>community</a:t>
            </a:r>
          </a:p>
          <a:p>
            <a:pPr lvl="1"/>
            <a:r>
              <a:rPr lang="en-US" dirty="0"/>
              <a:t>explore our Universe in depth in Very High Energy</a:t>
            </a:r>
            <a:endParaRPr lang="en-US" b="1" dirty="0" smtClean="0"/>
          </a:p>
          <a:p>
            <a:r>
              <a:rPr lang="en-US" dirty="0" smtClean="0"/>
              <a:t>VO</a:t>
            </a:r>
          </a:p>
          <a:p>
            <a:pPr lvl="1"/>
            <a:r>
              <a:rPr lang="en-US" dirty="0" smtClean="0"/>
              <a:t>120 users</a:t>
            </a:r>
          </a:p>
          <a:p>
            <a:pPr lvl="1"/>
            <a:r>
              <a:rPr lang="en-US" dirty="0" smtClean="0"/>
              <a:t>~ 70K cores</a:t>
            </a:r>
          </a:p>
          <a:p>
            <a:pPr lvl="1"/>
            <a:r>
              <a:rPr lang="en-US" dirty="0" smtClean="0"/>
              <a:t>7 EU countries and US</a:t>
            </a:r>
          </a:p>
          <a:p>
            <a:r>
              <a:rPr lang="en-US" dirty="0" smtClean="0"/>
              <a:t>Simulations and testing that requires large HTC facilities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67544" y="1829359"/>
            <a:ext cx="3647936" cy="2419997"/>
            <a:chOff x="467544" y="771550"/>
            <a:chExt cx="3647936" cy="2419997"/>
          </a:xfrm>
        </p:grpSpPr>
        <p:pic>
          <p:nvPicPr>
            <p:cNvPr id="12" name="Picture 11" descr="CTAV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771550"/>
              <a:ext cx="3647936" cy="241999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83568" y="843558"/>
              <a:ext cx="2595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vo.cta</a:t>
              </a:r>
              <a:r>
                <a:rPr lang="en-US" dirty="0" smtClean="0"/>
                <a:t> number of users </a:t>
              </a:r>
              <a:endParaRPr lang="en-US" dirty="0"/>
            </a:p>
          </p:txBody>
        </p:sp>
      </p:grpSp>
      <p:pic>
        <p:nvPicPr>
          <p:cNvPr id="14" name="Picture 13" descr="c99f243aef5fd80b85519c83ce011616c53145ff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37470"/>
            <a:ext cx="5503540" cy="27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DEF26-A65D-420E-806B-5DECF286FE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642283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Astronomy and Astrophysics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24075" y="224086"/>
            <a:ext cx="6840538" cy="648890"/>
          </a:xfrm>
        </p:spPr>
        <p:txBody>
          <a:bodyPr/>
          <a:lstStyle/>
          <a:p>
            <a:r>
              <a:rPr lang="en-US" dirty="0" smtClean="0"/>
              <a:t>More success stories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5184576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CTA portal</a:t>
            </a:r>
            <a:r>
              <a:rPr lang="en-US" dirty="0" smtClean="0">
                <a:solidFill>
                  <a:srgbClr val="000000"/>
                </a:solidFill>
              </a:rPr>
              <a:t>: prototype by </a:t>
            </a:r>
            <a:r>
              <a:rPr lang="en-US" dirty="0" err="1" smtClean="0">
                <a:solidFill>
                  <a:srgbClr val="000000"/>
                </a:solidFill>
              </a:rPr>
              <a:t>Cyfronet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and INAF </a:t>
            </a:r>
          </a:p>
          <a:p>
            <a:r>
              <a:rPr lang="en-US" b="1" dirty="0" smtClean="0"/>
              <a:t>SKA</a:t>
            </a:r>
            <a:r>
              <a:rPr lang="en-US" dirty="0" smtClean="0"/>
              <a:t> </a:t>
            </a:r>
            <a:r>
              <a:rPr lang="en-US" b="1" dirty="0" smtClean="0"/>
              <a:t>pathfinder</a:t>
            </a:r>
            <a:r>
              <a:rPr lang="en-US" dirty="0" smtClean="0"/>
              <a:t>: </a:t>
            </a:r>
            <a:r>
              <a:rPr lang="en-GB" dirty="0"/>
              <a:t>Evolutionary Map of the Universe  a deep survey of the sky (10mJy/beam) to be carried out at 1.4 GHz with the Australian SKA Pathfinder (ASKAP)</a:t>
            </a:r>
            <a:r>
              <a:rPr lang="en-GB" dirty="0" smtClean="0"/>
              <a:t>.</a:t>
            </a:r>
          </a:p>
          <a:p>
            <a:r>
              <a:rPr lang="en-GB" b="1" dirty="0" err="1" smtClean="0"/>
              <a:t>STARnet</a:t>
            </a:r>
            <a:r>
              <a:rPr lang="en-GB" dirty="0" smtClean="0"/>
              <a:t> science gateway federation</a:t>
            </a:r>
          </a:p>
          <a:p>
            <a:r>
              <a:rPr lang="en-GB" dirty="0" smtClean="0"/>
              <a:t>A&amp;A services: e.g. </a:t>
            </a:r>
            <a:r>
              <a:rPr lang="en-GB" dirty="0" err="1" smtClean="0"/>
              <a:t>AstroGrid</a:t>
            </a:r>
            <a:r>
              <a:rPr lang="en-GB" dirty="0"/>
              <a:t>-</a:t>
            </a:r>
            <a:r>
              <a:rPr lang="en-GB" dirty="0" smtClean="0"/>
              <a:t>PL or </a:t>
            </a:r>
            <a:r>
              <a:rPr lang="en-GB" dirty="0" err="1" smtClean="0"/>
              <a:t>BaSTI</a:t>
            </a:r>
            <a:r>
              <a:rPr lang="en-GB" dirty="0" smtClean="0"/>
              <a:t> </a:t>
            </a:r>
          </a:p>
          <a:p>
            <a:r>
              <a:rPr lang="en-GB" dirty="0" smtClean="0"/>
              <a:t>Engagement of A&amp;A </a:t>
            </a:r>
            <a:r>
              <a:rPr lang="en-GB" b="1" dirty="0" smtClean="0"/>
              <a:t>Data </a:t>
            </a:r>
            <a:r>
              <a:rPr lang="en-GB" b="1" dirty="0" err="1" smtClean="0"/>
              <a:t>Centers</a:t>
            </a:r>
            <a:r>
              <a:rPr lang="en-GB" dirty="0" smtClean="0"/>
              <a:t>: science gateways for data services </a:t>
            </a:r>
            <a:r>
              <a:rPr lang="en-GB" dirty="0" err="1" smtClean="0"/>
              <a:t>baed</a:t>
            </a:r>
            <a:r>
              <a:rPr lang="en-GB" dirty="0" smtClean="0"/>
              <a:t> on cloud</a:t>
            </a:r>
          </a:p>
          <a:p>
            <a:r>
              <a:rPr lang="en-GB" dirty="0" smtClean="0"/>
              <a:t>Interoperability with International Virtual Observatory:</a:t>
            </a:r>
          </a:p>
          <a:p>
            <a:pPr lvl="1"/>
            <a:r>
              <a:rPr lang="en-GB" b="1" dirty="0" smtClean="0"/>
              <a:t>Canadian Data </a:t>
            </a:r>
            <a:r>
              <a:rPr lang="en-GB" b="1" dirty="0" err="1" smtClean="0"/>
              <a:t>Center</a:t>
            </a:r>
            <a:r>
              <a:rPr lang="en-GB" b="1" dirty="0" smtClean="0"/>
              <a:t> </a:t>
            </a:r>
            <a:r>
              <a:rPr lang="en-GB" dirty="0" smtClean="0"/>
              <a:t>federated Cloud for Astronomy</a:t>
            </a:r>
          </a:p>
          <a:p>
            <a:pPr lvl="1"/>
            <a:r>
              <a:rPr lang="en-GB" dirty="0" smtClean="0"/>
              <a:t>IVOA Grid and Web Services working group </a:t>
            </a:r>
          </a:p>
          <a:p>
            <a:r>
              <a:rPr lang="en-US" dirty="0" err="1" smtClean="0"/>
              <a:t>Astro</a:t>
            </a:r>
            <a:r>
              <a:rPr lang="en-US" dirty="0" smtClean="0"/>
              <a:t>-WG and </a:t>
            </a:r>
            <a:r>
              <a:rPr lang="en-US" dirty="0" err="1" smtClean="0"/>
              <a:t>Astro</a:t>
            </a:r>
            <a:r>
              <a:rPr lang="en-US" dirty="0" smtClean="0"/>
              <a:t>-CG in OGF</a:t>
            </a:r>
          </a:p>
          <a:p>
            <a:pPr lvl="1"/>
            <a:r>
              <a:rPr lang="en-US" dirty="0" err="1" smtClean="0"/>
              <a:t>Astro</a:t>
            </a:r>
            <a:r>
              <a:rPr lang="en-US" dirty="0" smtClean="0"/>
              <a:t>-CG as an international forum where the </a:t>
            </a:r>
            <a:r>
              <a:rPr lang="en-US" dirty="0" err="1" smtClean="0"/>
              <a:t>A&amp;Acommunities</a:t>
            </a:r>
            <a:r>
              <a:rPr lang="en-US" dirty="0" smtClean="0"/>
              <a:t> and projects</a:t>
            </a:r>
          </a:p>
          <a:p>
            <a:pPr lvl="2"/>
            <a:r>
              <a:rPr lang="en-US" dirty="0" smtClean="0"/>
              <a:t>Meet and bring their experiences and advances</a:t>
            </a:r>
          </a:p>
          <a:p>
            <a:pPr lvl="2"/>
            <a:r>
              <a:rPr lang="en-US" dirty="0" smtClean="0"/>
              <a:t>Learn about technology advances</a:t>
            </a:r>
          </a:p>
          <a:p>
            <a:pPr lvl="1"/>
            <a:r>
              <a:rPr lang="en-US" dirty="0" smtClean="0"/>
              <a:t>Liaison with the Virtual Observatory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-Slide-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EGI-InSPIRE-Slide-Template_v4</Template>
  <TotalTime>12399</TotalTime>
  <Words>930</Words>
  <Application>Microsoft Office PowerPoint</Application>
  <PresentationFormat>On-screen Show (4:3)</PresentationFormat>
  <Paragraphs>153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EGI-InSPIRE-Slide-Template_v4</vt:lpstr>
      <vt:lpstr>Astronomy and Astrophysics</vt:lpstr>
      <vt:lpstr>A&amp;A Community</vt:lpstr>
      <vt:lpstr>A&amp;A Heavy User Community</vt:lpstr>
      <vt:lpstr>A&amp;A Challenges</vt:lpstr>
      <vt:lpstr>A&amp;A in EGI-InSPIRE</vt:lpstr>
      <vt:lpstr>The value of EGI for A&amp;A</vt:lpstr>
      <vt:lpstr>EGI for A&amp;A  </vt:lpstr>
      <vt:lpstr>Success Stories</vt:lpstr>
      <vt:lpstr>More success stories</vt:lpstr>
      <vt:lpstr>A&amp;A in 2015 and beyond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Tiziana Ferrari</dc:creator>
  <cp:lastModifiedBy>S C</cp:lastModifiedBy>
  <cp:revision>616</cp:revision>
  <cp:lastPrinted>2015-02-12T14:09:22Z</cp:lastPrinted>
  <dcterms:created xsi:type="dcterms:W3CDTF">2014-05-15T06:16:35Z</dcterms:created>
  <dcterms:modified xsi:type="dcterms:W3CDTF">2015-02-12T14:28:53Z</dcterms:modified>
</cp:coreProperties>
</file>