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79" r:id="rId2"/>
    <p:sldId id="291" r:id="rId3"/>
    <p:sldId id="292" r:id="rId4"/>
    <p:sldId id="293" r:id="rId5"/>
    <p:sldId id="296" r:id="rId6"/>
    <p:sldId id="297" r:id="rId7"/>
    <p:sldId id="298" r:id="rId8"/>
    <p:sldId id="299" r:id="rId9"/>
    <p:sldId id="294" r:id="rId10"/>
    <p:sldId id="301" r:id="rId11"/>
    <p:sldId id="302" r:id="rId12"/>
    <p:sldId id="300" r:id="rId13"/>
    <p:sldId id="304" r:id="rId14"/>
    <p:sldId id="303" r:id="rId15"/>
    <p:sldId id="306" r:id="rId16"/>
    <p:sldId id="307" r:id="rId17"/>
    <p:sldId id="309" r:id="rId18"/>
    <p:sldId id="310" r:id="rId19"/>
    <p:sldId id="295" r:id="rId20"/>
    <p:sldId id="311" r:id="rId21"/>
    <p:sldId id="286" r:id="rId22"/>
    <p:sldId id="287" r:id="rId23"/>
    <p:sldId id="284" r:id="rId24"/>
    <p:sldId id="288" r:id="rId25"/>
    <p:sldId id="312" r:id="rId26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5" autoAdjust="0"/>
    <p:restoredTop sz="96613" autoAdjust="0"/>
  </p:normalViewPr>
  <p:slideViewPr>
    <p:cSldViewPr>
      <p:cViewPr>
        <p:scale>
          <a:sx n="103" d="100"/>
          <a:sy n="103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line\Google%20Drive\EGI-InSPIRE-1-05-2010\04-Project%20Activity%20(inc.%20review)\Year%205-EC%20Review\Activity-Overview-Y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line\Google%20Drive\EGI-InSPIRE-1-05-2010\04-Project%20Activity%20(inc.%20review)\Year%205-EC%20Review\Activity-Overview-Y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line\Google%20Drive\EGI-InSPIRE-1-05-2010\04-Project%20Activity%20(inc.%20review)\Year%205-EC%20Review\Activity-Overview-Y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ferrari:Downloads:EGEE%20Activity%20Budg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0901685527004935"/>
          <c:y val="0.181213488716842"/>
          <c:w val="0.947805456702254"/>
          <c:h val="0.686099547634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'Consumed Effort Pie Chart Y3'!$G$1</c:f>
              <c:strCache>
                <c:ptCount val="1"/>
                <c:pt idx="0">
                  <c:v>PY5 planned efforts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</c:dPt>
          <c:cat>
            <c:strRef>
              <c:f>'Consumed Effort Pie Chart Y3'!$A$8:$A$12</c:f>
              <c:strCache>
                <c:ptCount val="5"/>
                <c:pt idx="0">
                  <c:v>WP1-M</c:v>
                </c:pt>
                <c:pt idx="1">
                  <c:v>WP9-NA4</c:v>
                </c:pt>
                <c:pt idx="2">
                  <c:v>WP10-NA5</c:v>
                </c:pt>
                <c:pt idx="3">
                  <c:v>WP11-SA5</c:v>
                </c:pt>
                <c:pt idx="4">
                  <c:v>WP12-JRA2</c:v>
                </c:pt>
              </c:strCache>
            </c:strRef>
          </c:cat>
          <c:val>
            <c:numRef>
              <c:f>'Consumed Effort Pie Chart Y3'!$G$8:$G$12</c:f>
              <c:numCache>
                <c:formatCode>General</c:formatCode>
                <c:ptCount val="5"/>
                <c:pt idx="0">
                  <c:v>35.0</c:v>
                </c:pt>
                <c:pt idx="1">
                  <c:v>207.0</c:v>
                </c:pt>
                <c:pt idx="2">
                  <c:v>39.0</c:v>
                </c:pt>
                <c:pt idx="3">
                  <c:v>116.0</c:v>
                </c:pt>
                <c:pt idx="4">
                  <c:v>59.0</c:v>
                </c:pt>
              </c:numCache>
            </c:numRef>
          </c:val>
        </c:ser>
        <c:ser>
          <c:idx val="1"/>
          <c:order val="1"/>
          <c:tx>
            <c:strRef>
              <c:f>'Consumed Effort Pie Chart Y3'!$B$1</c:f>
              <c:strCache>
                <c:ptCount val="1"/>
                <c:pt idx="0">
                  <c:v>PY5 efforts used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'Consumed Effort Pie Chart Y3'!$A$8:$A$12</c:f>
              <c:strCache>
                <c:ptCount val="5"/>
                <c:pt idx="0">
                  <c:v>WP1-M</c:v>
                </c:pt>
                <c:pt idx="1">
                  <c:v>WP9-NA4</c:v>
                </c:pt>
                <c:pt idx="2">
                  <c:v>WP10-NA5</c:v>
                </c:pt>
                <c:pt idx="3">
                  <c:v>WP11-SA5</c:v>
                </c:pt>
                <c:pt idx="4">
                  <c:v>WP12-JRA2</c:v>
                </c:pt>
              </c:strCache>
            </c:strRef>
          </c:cat>
          <c:val>
            <c:numRef>
              <c:f>'Consumed Effort Pie Chart Y3'!$B$8:$B$12</c:f>
              <c:numCache>
                <c:formatCode>General</c:formatCode>
                <c:ptCount val="5"/>
                <c:pt idx="0">
                  <c:v>33.0</c:v>
                </c:pt>
                <c:pt idx="1">
                  <c:v>197.0</c:v>
                </c:pt>
                <c:pt idx="2">
                  <c:v>38.0</c:v>
                </c:pt>
                <c:pt idx="3">
                  <c:v>83.0</c:v>
                </c:pt>
                <c:pt idx="4">
                  <c:v>66.0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07690200"/>
        <c:axId val="-2124996344"/>
      </c:barChart>
      <c:catAx>
        <c:axId val="2107690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24996344"/>
        <c:crosses val="autoZero"/>
        <c:auto val="1"/>
        <c:lblAlgn val="ctr"/>
        <c:lblOffset val="100"/>
        <c:noMultiLvlLbl val="0"/>
      </c:catAx>
      <c:valAx>
        <c:axId val="-2124996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76902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424196517847223"/>
          <c:y val="0.11863627921939"/>
          <c:w val="0.504931475546269"/>
          <c:h val="0.160894967728908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0262879407473"/>
          <c:y val="0.0169456471702771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'FORM Cs costs'!$I$3</c:f>
              <c:strCache>
                <c:ptCount val="1"/>
                <c:pt idx="0">
                  <c:v>PY5 Estimated Funding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0428050072255505"/>
                  <c:y val="-0.04985024695821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8712922636614"/>
                  <c:y val="0.07240498012806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5909185016826"/>
                  <c:y val="0.05809477867776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616449609720699"/>
                  <c:y val="-0.07563647840836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326676616060845"/>
                  <c:y val="-0.06425390415581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'FORM Cs costs'!$F$4:$F$8</c:f>
              <c:strCache>
                <c:ptCount val="5"/>
                <c:pt idx="0">
                  <c:v>WP1-M</c:v>
                </c:pt>
                <c:pt idx="1">
                  <c:v>WP9</c:v>
                </c:pt>
                <c:pt idx="2">
                  <c:v>WP10</c:v>
                </c:pt>
                <c:pt idx="3">
                  <c:v>WP11</c:v>
                </c:pt>
                <c:pt idx="4">
                  <c:v>WP12</c:v>
                </c:pt>
              </c:strCache>
            </c:strRef>
          </c:cat>
          <c:val>
            <c:numRef>
              <c:f>'FORM Cs costs'!$I$4:$I$8</c:f>
              <c:numCache>
                <c:formatCode>_-* #,##0_-;\-* #,##0_-;_-* "-"??_-;_-@_-</c:formatCode>
                <c:ptCount val="5"/>
                <c:pt idx="0">
                  <c:v>293040.0</c:v>
                </c:pt>
                <c:pt idx="1">
                  <c:v>735472.0</c:v>
                </c:pt>
                <c:pt idx="2">
                  <c:v>147652.0</c:v>
                </c:pt>
                <c:pt idx="3">
                  <c:v>299509.0</c:v>
                </c:pt>
                <c:pt idx="4">
                  <c:v>252971.0</c:v>
                </c:pt>
              </c:numCache>
            </c:numRef>
          </c:val>
        </c:ser>
        <c:ser>
          <c:idx val="1"/>
          <c:order val="1"/>
          <c:tx>
            <c:strRef>
              <c:f>'FORM Cs costs'!$H$12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'FORM Cs costs'!$F$4:$F$8</c:f>
              <c:strCache>
                <c:ptCount val="5"/>
                <c:pt idx="0">
                  <c:v>WP1-M</c:v>
                </c:pt>
                <c:pt idx="1">
                  <c:v>WP9</c:v>
                </c:pt>
                <c:pt idx="2">
                  <c:v>WP10</c:v>
                </c:pt>
                <c:pt idx="3">
                  <c:v>WP11</c:v>
                </c:pt>
                <c:pt idx="4">
                  <c:v>WP12</c:v>
                </c:pt>
              </c:strCache>
            </c:strRef>
          </c:cat>
          <c:val>
            <c:numRef>
              <c:f>'FORM Cs costs'!$H$13:$H$17</c:f>
              <c:numCache>
                <c:formatCode>0%</c:formatCode>
                <c:ptCount val="5"/>
                <c:pt idx="0">
                  <c:v>0.16952015568272</c:v>
                </c:pt>
                <c:pt idx="1">
                  <c:v>0.425461807058018</c:v>
                </c:pt>
                <c:pt idx="2">
                  <c:v>0.0854149263816032</c:v>
                </c:pt>
                <c:pt idx="3">
                  <c:v>0.173262395264728</c:v>
                </c:pt>
                <c:pt idx="4">
                  <c:v>0.146340715612931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Funding Y1-Y5</a:t>
            </a:r>
          </a:p>
        </c:rich>
      </c:tx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'[1]FORM Cs costs'!$B$44</c:f>
              <c:strCache>
                <c:ptCount val="1"/>
                <c:pt idx="0">
                  <c:v>Funding</c:v>
                </c:pt>
              </c:strCache>
            </c:strRef>
          </c:tx>
          <c:explosion val="25"/>
          <c:dPt>
            <c:idx val="4"/>
            <c:bubble3D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902919164225392"/>
                  <c:y val="-0.002587047814045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0831636072312861"/>
                  <c:y val="0.00517368825106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'[1]FORM Cs costs'!$A$45:$A$50</c:f>
              <c:strCache>
                <c:ptCount val="6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 requested</c:v>
                </c:pt>
                <c:pt idx="5">
                  <c:v>missing costs</c:v>
                </c:pt>
              </c:strCache>
            </c:strRef>
          </c:cat>
          <c:val>
            <c:numRef>
              <c:f>'[1]FORM Cs costs'!$B$45:$B$50</c:f>
              <c:numCache>
                <c:formatCode>_-* #,##0_-;\-* #,##0_-;_-* "-"??_-;_-@_-</c:formatCode>
                <c:ptCount val="6"/>
                <c:pt idx="0">
                  <c:v>5.275882E6</c:v>
                </c:pt>
                <c:pt idx="1">
                  <c:v>6.978609E6</c:v>
                </c:pt>
                <c:pt idx="2">
                  <c:v>6.18641E6</c:v>
                </c:pt>
                <c:pt idx="3">
                  <c:v>4.463042E6</c:v>
                </c:pt>
                <c:pt idx="4">
                  <c:v>1.573193E6</c:v>
                </c:pt>
                <c:pt idx="5">
                  <c:v>522866.0</c:v>
                </c:pt>
              </c:numCache>
            </c:numRef>
          </c:val>
        </c:ser>
        <c:ser>
          <c:idx val="1"/>
          <c:order val="1"/>
          <c:tx>
            <c:strRef>
              <c:f>'€  used advance'!#REF!</c:f>
              <c:strCache>
                <c:ptCount val="1"/>
                <c:pt idx="0">
                  <c:v>#REF!</c:v>
                </c:pt>
              </c:strCache>
            </c:strRef>
          </c:tx>
          <c:explosion val="25"/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'[1]FORM Cs costs'!$A$45:$A$50</c:f>
              <c:strCache>
                <c:ptCount val="6"/>
                <c:pt idx="0">
                  <c:v>Y1</c:v>
                </c:pt>
                <c:pt idx="1">
                  <c:v>Y2</c:v>
                </c:pt>
                <c:pt idx="2">
                  <c:v>Y3</c:v>
                </c:pt>
                <c:pt idx="3">
                  <c:v>Y4</c:v>
                </c:pt>
                <c:pt idx="4">
                  <c:v>Y5 requested</c:v>
                </c:pt>
                <c:pt idx="5">
                  <c:v>missing costs</c:v>
                </c:pt>
              </c:strCache>
            </c:strRef>
          </c:cat>
          <c:val>
            <c:numRef>
              <c:f>'€  used advance'!#REF!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Sheet1!$D$21</c:f>
              <c:strCache>
                <c:ptCount val="1"/>
                <c:pt idx="0">
                  <c:v>Core Platform Development</c:v>
                </c:pt>
              </c:strCache>
            </c:strRef>
          </c:tx>
          <c:invertIfNegative val="0"/>
          <c:cat>
            <c:numRef>
              <c:f>Sheet1!$A$22:$A$35</c:f>
              <c:numCache>
                <c:formatCode>General</c:formatCode>
                <c:ptCount val="1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  <c:pt idx="13">
                  <c:v>2017.0</c:v>
                </c:pt>
              </c:numCache>
            </c:numRef>
          </c:cat>
          <c:val>
            <c:numRef>
              <c:f>Sheet1!$D$22:$D$35</c:f>
              <c:numCache>
                <c:formatCode>#,##0</c:formatCode>
                <c:ptCount val="14"/>
                <c:pt idx="0">
                  <c:v>7.68E6</c:v>
                </c:pt>
                <c:pt idx="1">
                  <c:v>7.68E6</c:v>
                </c:pt>
                <c:pt idx="2">
                  <c:v>5.18E6</c:v>
                </c:pt>
                <c:pt idx="3">
                  <c:v>5.18E6</c:v>
                </c:pt>
                <c:pt idx="4">
                  <c:v>4.99356270810211E6</c:v>
                </c:pt>
                <c:pt idx="5">
                  <c:v>4.99356270810211E6</c:v>
                </c:pt>
                <c:pt idx="6">
                  <c:v>2.83E6</c:v>
                </c:pt>
                <c:pt idx="7">
                  <c:v>2.83E6</c:v>
                </c:pt>
                <c:pt idx="8">
                  <c:v>2.83E6</c:v>
                </c:pt>
                <c:pt idx="9" formatCode="General">
                  <c:v>852180.4999458933</c:v>
                </c:pt>
                <c:pt idx="10" formatCode="General">
                  <c:v>252300.0</c:v>
                </c:pt>
                <c:pt idx="11" formatCode="General">
                  <c:v>1.5395E6</c:v>
                </c:pt>
                <c:pt idx="12" formatCode="General">
                  <c:v>1.5395E6</c:v>
                </c:pt>
                <c:pt idx="13" formatCode="General">
                  <c:v>1.5395E6</c:v>
                </c:pt>
              </c:numCache>
            </c:numRef>
          </c:val>
        </c:ser>
        <c:ser>
          <c:idx val="0"/>
          <c:order val="1"/>
          <c:tx>
            <c:strRef>
              <c:f>Sheet1!$H$21</c:f>
              <c:strCache>
                <c:ptCount val="1"/>
                <c:pt idx="0">
                  <c:v>External Developments</c:v>
                </c:pt>
              </c:strCache>
            </c:strRef>
          </c:tx>
          <c:invertIfNegative val="0"/>
          <c:cat>
            <c:numRef>
              <c:f>Sheet1!$A$22:$A$35</c:f>
              <c:numCache>
                <c:formatCode>General</c:formatCode>
                <c:ptCount val="1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  <c:pt idx="13">
                  <c:v>2017.0</c:v>
                </c:pt>
              </c:numCache>
            </c:numRef>
          </c:cat>
          <c:val>
            <c:numRef>
              <c:f>Sheet1!$H$22:$H$35</c:f>
              <c:numCache>
                <c:formatCode>General</c:formatCode>
                <c:ptCount val="14"/>
                <c:pt idx="6" formatCode="#.###">
                  <c:v>1.2E7</c:v>
                </c:pt>
                <c:pt idx="7" formatCode="#.###">
                  <c:v>1.2E7</c:v>
                </c:pt>
                <c:pt idx="8" formatCode="#.###">
                  <c:v>1.2E7</c:v>
                </c:pt>
                <c:pt idx="11" formatCode="#,##0">
                  <c:v>1.11E7</c:v>
                </c:pt>
                <c:pt idx="12" formatCode="#,##0">
                  <c:v>1.11E7</c:v>
                </c:pt>
                <c:pt idx="13" formatCode="#,##0">
                  <c:v>1.11E7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092984"/>
        <c:axId val="2107955336"/>
      </c:barChart>
      <c:catAx>
        <c:axId val="213509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7955336"/>
        <c:crosses val="autoZero"/>
        <c:auto val="1"/>
        <c:lblAlgn val="ctr"/>
        <c:lblOffset val="100"/>
        <c:noMultiLvlLbl val="0"/>
      </c:catAx>
      <c:valAx>
        <c:axId val="2107955336"/>
        <c:scaling>
          <c:orientation val="minMax"/>
          <c:max val="1.4E7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350929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63734-4223-384D-BB73-8FDC85B6F14F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E1C90E09-C917-B849-B24F-12D96372DF70}">
      <dgm:prSet phldrT="[Text]"/>
      <dgm:spPr/>
      <dgm:t>
        <a:bodyPr/>
        <a:lstStyle/>
        <a:p>
          <a:r>
            <a:rPr lang="en-US" dirty="0" smtClean="0"/>
            <a:t>Digital services</a:t>
          </a:r>
          <a:endParaRPr lang="en-US" dirty="0"/>
        </a:p>
      </dgm:t>
    </dgm:pt>
    <dgm:pt modelId="{C086AE25-53F0-8E43-97C8-F88243710E02}" type="parTrans" cxnId="{8D708366-BB80-1C49-8B58-1D36732C0F76}">
      <dgm:prSet/>
      <dgm:spPr/>
      <dgm:t>
        <a:bodyPr/>
        <a:lstStyle/>
        <a:p>
          <a:endParaRPr lang="en-US"/>
        </a:p>
      </dgm:t>
    </dgm:pt>
    <dgm:pt modelId="{92A074D1-A6D9-884B-9F96-EDCC8D71A0C9}" type="sibTrans" cxnId="{8D708366-BB80-1C49-8B58-1D36732C0F76}">
      <dgm:prSet/>
      <dgm:spPr/>
      <dgm:t>
        <a:bodyPr/>
        <a:lstStyle/>
        <a:p>
          <a:endParaRPr lang="en-US"/>
        </a:p>
      </dgm:t>
    </dgm:pt>
    <dgm:pt modelId="{4D9988C4-7199-0B43-9C82-8A259D07FE61}">
      <dgm:prSet phldrT="[Text]"/>
      <dgm:spPr/>
      <dgm:t>
        <a:bodyPr/>
        <a:lstStyle/>
        <a:p>
          <a:r>
            <a:rPr lang="en-US" dirty="0" smtClean="0"/>
            <a:t>Knowledge &amp; Expertise </a:t>
          </a:r>
          <a:endParaRPr lang="en-US" dirty="0"/>
        </a:p>
      </dgm:t>
    </dgm:pt>
    <dgm:pt modelId="{872148A2-B4CF-174D-B410-92959343C740}" type="parTrans" cxnId="{0153E863-3D74-284F-BC19-0C3B1B881668}">
      <dgm:prSet/>
      <dgm:spPr/>
      <dgm:t>
        <a:bodyPr/>
        <a:lstStyle/>
        <a:p>
          <a:endParaRPr lang="en-US"/>
        </a:p>
      </dgm:t>
    </dgm:pt>
    <dgm:pt modelId="{BE5603BA-DF71-6E4F-83C8-AA7BAA34C9E0}" type="sibTrans" cxnId="{0153E863-3D74-284F-BC19-0C3B1B881668}">
      <dgm:prSet/>
      <dgm:spPr/>
      <dgm:t>
        <a:bodyPr/>
        <a:lstStyle/>
        <a:p>
          <a:endParaRPr lang="en-US"/>
        </a:p>
      </dgm:t>
    </dgm:pt>
    <dgm:pt modelId="{C5D6E171-67F4-BA43-A075-DC000649FE3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D6C7A58-FD2B-5640-91EE-B46A32A77726}" type="parTrans" cxnId="{D9BEDDA0-C231-4442-B064-99A365E9C26D}">
      <dgm:prSet/>
      <dgm:spPr/>
      <dgm:t>
        <a:bodyPr/>
        <a:lstStyle/>
        <a:p>
          <a:endParaRPr lang="en-US"/>
        </a:p>
      </dgm:t>
    </dgm:pt>
    <dgm:pt modelId="{FCA5927C-CEB6-E04C-A191-C20C9DD69478}" type="sibTrans" cxnId="{D9BEDDA0-C231-4442-B064-99A365E9C26D}">
      <dgm:prSet/>
      <dgm:spPr/>
      <dgm:t>
        <a:bodyPr/>
        <a:lstStyle/>
        <a:p>
          <a:endParaRPr lang="en-US"/>
        </a:p>
      </dgm:t>
    </dgm:pt>
    <dgm:pt modelId="{FE1742C4-3829-6146-AF38-53D4B2DF571D}">
      <dgm:prSet phldrT="[Text]"/>
      <dgm:spPr/>
      <dgm:t>
        <a:bodyPr/>
        <a:lstStyle/>
        <a:p>
          <a:r>
            <a:rPr lang="en-US" dirty="0" smtClean="0"/>
            <a:t>Instruments</a:t>
          </a:r>
          <a:endParaRPr lang="en-US" dirty="0"/>
        </a:p>
      </dgm:t>
    </dgm:pt>
    <dgm:pt modelId="{2B71EEC6-BD89-E244-8040-066697B5777C}" type="parTrans" cxnId="{E7065203-D549-DC4D-A6DC-CE89F72F1D3E}">
      <dgm:prSet/>
      <dgm:spPr/>
      <dgm:t>
        <a:bodyPr/>
        <a:lstStyle/>
        <a:p>
          <a:endParaRPr lang="en-US"/>
        </a:p>
      </dgm:t>
    </dgm:pt>
    <dgm:pt modelId="{11046F24-AC71-FE49-ABD7-6663F671A289}" type="sibTrans" cxnId="{E7065203-D549-DC4D-A6DC-CE89F72F1D3E}">
      <dgm:prSet/>
      <dgm:spPr/>
      <dgm:t>
        <a:bodyPr/>
        <a:lstStyle/>
        <a:p>
          <a:endParaRPr lang="en-US"/>
        </a:p>
      </dgm:t>
    </dgm:pt>
    <dgm:pt modelId="{7D1082C6-F142-EF4A-9E90-E00F5D2CDA01}" type="pres">
      <dgm:prSet presAssocID="{B7163734-4223-384D-BB73-8FDC85B6F14F}" presName="compositeShape" presStyleCnt="0">
        <dgm:presLayoutVars>
          <dgm:chMax val="7"/>
          <dgm:dir/>
          <dgm:resizeHandles val="exact"/>
        </dgm:presLayoutVars>
      </dgm:prSet>
      <dgm:spPr/>
    </dgm:pt>
    <dgm:pt modelId="{21A2794E-C0D9-A646-B100-EE4427322501}" type="pres">
      <dgm:prSet presAssocID="{B7163734-4223-384D-BB73-8FDC85B6F14F}" presName="wedge1" presStyleLbl="node1" presStyleIdx="0" presStyleCnt="4"/>
      <dgm:spPr/>
      <dgm:t>
        <a:bodyPr/>
        <a:lstStyle/>
        <a:p>
          <a:endParaRPr lang="en-US"/>
        </a:p>
      </dgm:t>
    </dgm:pt>
    <dgm:pt modelId="{BC8AA35F-2DF1-0943-AFD0-E85CFC6E85DA}" type="pres">
      <dgm:prSet presAssocID="{B7163734-4223-384D-BB73-8FDC85B6F14F}" presName="dummy1a" presStyleCnt="0"/>
      <dgm:spPr/>
    </dgm:pt>
    <dgm:pt modelId="{900BBC29-EAEC-2F42-934C-30FFBAC45041}" type="pres">
      <dgm:prSet presAssocID="{B7163734-4223-384D-BB73-8FDC85B6F14F}" presName="dummy1b" presStyleCnt="0"/>
      <dgm:spPr/>
    </dgm:pt>
    <dgm:pt modelId="{AA265B1F-3F0A-FF4D-B986-924029DAF346}" type="pres">
      <dgm:prSet presAssocID="{B7163734-4223-384D-BB73-8FDC85B6F14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3854-C70B-CE43-93B0-5606D2784C31}" type="pres">
      <dgm:prSet presAssocID="{B7163734-4223-384D-BB73-8FDC85B6F14F}" presName="wedge2" presStyleLbl="node1" presStyleIdx="1" presStyleCnt="4"/>
      <dgm:spPr/>
      <dgm:t>
        <a:bodyPr/>
        <a:lstStyle/>
        <a:p>
          <a:endParaRPr lang="en-US"/>
        </a:p>
      </dgm:t>
    </dgm:pt>
    <dgm:pt modelId="{4BB72B7A-2238-6A4E-BB48-05EA9DB47E5D}" type="pres">
      <dgm:prSet presAssocID="{B7163734-4223-384D-BB73-8FDC85B6F14F}" presName="dummy2a" presStyleCnt="0"/>
      <dgm:spPr/>
    </dgm:pt>
    <dgm:pt modelId="{2F33967B-6A9B-7946-ABFF-3C06EE351026}" type="pres">
      <dgm:prSet presAssocID="{B7163734-4223-384D-BB73-8FDC85B6F14F}" presName="dummy2b" presStyleCnt="0"/>
      <dgm:spPr/>
    </dgm:pt>
    <dgm:pt modelId="{71813CBC-D473-1E40-8C0B-F411C6B26471}" type="pres">
      <dgm:prSet presAssocID="{B7163734-4223-384D-BB73-8FDC85B6F14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413A2-DF39-1C49-843F-2C882A4EE95D}" type="pres">
      <dgm:prSet presAssocID="{B7163734-4223-384D-BB73-8FDC85B6F14F}" presName="wedge3" presStyleLbl="node1" presStyleIdx="2" presStyleCnt="4"/>
      <dgm:spPr/>
      <dgm:t>
        <a:bodyPr/>
        <a:lstStyle/>
        <a:p>
          <a:endParaRPr lang="en-US"/>
        </a:p>
      </dgm:t>
    </dgm:pt>
    <dgm:pt modelId="{B462CC66-18F8-CF4B-9C8D-DED01D4636A4}" type="pres">
      <dgm:prSet presAssocID="{B7163734-4223-384D-BB73-8FDC85B6F14F}" presName="dummy3a" presStyleCnt="0"/>
      <dgm:spPr/>
    </dgm:pt>
    <dgm:pt modelId="{BC8C1A65-A6F4-0847-955F-EC9BBFFFF517}" type="pres">
      <dgm:prSet presAssocID="{B7163734-4223-384D-BB73-8FDC85B6F14F}" presName="dummy3b" presStyleCnt="0"/>
      <dgm:spPr/>
    </dgm:pt>
    <dgm:pt modelId="{0D362D03-A98C-BC44-871A-0ADECFE403E5}" type="pres">
      <dgm:prSet presAssocID="{B7163734-4223-384D-BB73-8FDC85B6F14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2E81-AA73-1F4A-98CA-1184B3B4DFCB}" type="pres">
      <dgm:prSet presAssocID="{B7163734-4223-384D-BB73-8FDC85B6F14F}" presName="wedge4" presStyleLbl="node1" presStyleIdx="3" presStyleCnt="4"/>
      <dgm:spPr/>
      <dgm:t>
        <a:bodyPr/>
        <a:lstStyle/>
        <a:p>
          <a:endParaRPr lang="en-US"/>
        </a:p>
      </dgm:t>
    </dgm:pt>
    <dgm:pt modelId="{652E1456-0763-0748-8955-9B45B007AFD4}" type="pres">
      <dgm:prSet presAssocID="{B7163734-4223-384D-BB73-8FDC85B6F14F}" presName="dummy4a" presStyleCnt="0"/>
      <dgm:spPr/>
    </dgm:pt>
    <dgm:pt modelId="{47CFF650-7783-C14A-AC3D-72BB74ABAD3B}" type="pres">
      <dgm:prSet presAssocID="{B7163734-4223-384D-BB73-8FDC85B6F14F}" presName="dummy4b" presStyleCnt="0"/>
      <dgm:spPr/>
    </dgm:pt>
    <dgm:pt modelId="{B660DC6F-0949-194D-879B-CC02654F04EE}" type="pres">
      <dgm:prSet presAssocID="{B7163734-4223-384D-BB73-8FDC85B6F14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97ED-54C0-894E-A00B-23412484953B}" type="pres">
      <dgm:prSet presAssocID="{92A074D1-A6D9-884B-9F96-EDCC8D71A0C9}" presName="arrowWedge1" presStyleLbl="fgSibTrans2D1" presStyleIdx="0" presStyleCnt="4" custLinFactNeighborX="-1110" custLinFactNeighborY="-1377"/>
      <dgm:spPr/>
      <dgm:t>
        <a:bodyPr/>
        <a:lstStyle/>
        <a:p>
          <a:endParaRPr lang="en-US"/>
        </a:p>
      </dgm:t>
    </dgm:pt>
    <dgm:pt modelId="{74597F99-C2A7-2F4D-AE3E-A21057B466E3}" type="pres">
      <dgm:prSet presAssocID="{BE5603BA-DF71-6E4F-83C8-AA7BAA34C9E0}" presName="arrowWedge2" presStyleLbl="fgSibTrans2D1" presStyleIdx="1" presStyleCnt="4"/>
      <dgm:spPr/>
    </dgm:pt>
    <dgm:pt modelId="{B89005AB-3938-B64C-A9F8-8E15D7493512}" type="pres">
      <dgm:prSet presAssocID="{11046F24-AC71-FE49-ABD7-6663F671A289}" presName="arrowWedge3" presStyleLbl="fgSibTrans2D1" presStyleIdx="2" presStyleCnt="4"/>
      <dgm:spPr/>
    </dgm:pt>
    <dgm:pt modelId="{D228FD8C-E5CF-4544-B185-55ECED793398}" type="pres">
      <dgm:prSet presAssocID="{FCA5927C-CEB6-E04C-A191-C20C9DD69478}" presName="arrowWedge4" presStyleLbl="fgSibTrans2D1" presStyleIdx="3" presStyleCnt="4"/>
      <dgm:spPr/>
    </dgm:pt>
  </dgm:ptLst>
  <dgm:cxnLst>
    <dgm:cxn modelId="{0153E863-3D74-284F-BC19-0C3B1B881668}" srcId="{B7163734-4223-384D-BB73-8FDC85B6F14F}" destId="{4D9988C4-7199-0B43-9C82-8A259D07FE61}" srcOrd="1" destOrd="0" parTransId="{872148A2-B4CF-174D-B410-92959343C740}" sibTransId="{BE5603BA-DF71-6E4F-83C8-AA7BAA34C9E0}"/>
    <dgm:cxn modelId="{B3D32B27-3F23-C948-88B8-8D47DD135783}" type="presOf" srcId="{B7163734-4223-384D-BB73-8FDC85B6F14F}" destId="{7D1082C6-F142-EF4A-9E90-E00F5D2CDA01}" srcOrd="0" destOrd="0" presId="urn:microsoft.com/office/officeart/2005/8/layout/cycle8"/>
    <dgm:cxn modelId="{9B4422BD-1FA1-E547-B157-66C46FB4A077}" type="presOf" srcId="{4D9988C4-7199-0B43-9C82-8A259D07FE61}" destId="{CFA63854-C70B-CE43-93B0-5606D2784C31}" srcOrd="0" destOrd="0" presId="urn:microsoft.com/office/officeart/2005/8/layout/cycle8"/>
    <dgm:cxn modelId="{3A5196EE-7A09-8444-99F4-CB6715C0B555}" type="presOf" srcId="{4D9988C4-7199-0B43-9C82-8A259D07FE61}" destId="{71813CBC-D473-1E40-8C0B-F411C6B26471}" srcOrd="1" destOrd="0" presId="urn:microsoft.com/office/officeart/2005/8/layout/cycle8"/>
    <dgm:cxn modelId="{4D331A8A-4763-EF41-811E-3F16B2E653F3}" type="presOf" srcId="{FE1742C4-3829-6146-AF38-53D4B2DF571D}" destId="{0D362D03-A98C-BC44-871A-0ADECFE403E5}" srcOrd="1" destOrd="0" presId="urn:microsoft.com/office/officeart/2005/8/layout/cycle8"/>
    <dgm:cxn modelId="{65BD819C-8A40-A148-A730-CD149377E8FF}" type="presOf" srcId="{C5D6E171-67F4-BA43-A075-DC000649FE3B}" destId="{B660DC6F-0949-194D-879B-CC02654F04EE}" srcOrd="1" destOrd="0" presId="urn:microsoft.com/office/officeart/2005/8/layout/cycle8"/>
    <dgm:cxn modelId="{874D22AA-5C3B-6C4C-AE84-90770A702A26}" type="presOf" srcId="{E1C90E09-C917-B849-B24F-12D96372DF70}" destId="{AA265B1F-3F0A-FF4D-B986-924029DAF346}" srcOrd="1" destOrd="0" presId="urn:microsoft.com/office/officeart/2005/8/layout/cycle8"/>
    <dgm:cxn modelId="{8D708366-BB80-1C49-8B58-1D36732C0F76}" srcId="{B7163734-4223-384D-BB73-8FDC85B6F14F}" destId="{E1C90E09-C917-B849-B24F-12D96372DF70}" srcOrd="0" destOrd="0" parTransId="{C086AE25-53F0-8E43-97C8-F88243710E02}" sibTransId="{92A074D1-A6D9-884B-9F96-EDCC8D71A0C9}"/>
    <dgm:cxn modelId="{14EC3C5B-C077-F549-B7B7-3FD6F2E59D08}" type="presOf" srcId="{E1C90E09-C917-B849-B24F-12D96372DF70}" destId="{21A2794E-C0D9-A646-B100-EE4427322501}" srcOrd="0" destOrd="0" presId="urn:microsoft.com/office/officeart/2005/8/layout/cycle8"/>
    <dgm:cxn modelId="{D9BEDDA0-C231-4442-B064-99A365E9C26D}" srcId="{B7163734-4223-384D-BB73-8FDC85B6F14F}" destId="{C5D6E171-67F4-BA43-A075-DC000649FE3B}" srcOrd="3" destOrd="0" parTransId="{BD6C7A58-FD2B-5640-91EE-B46A32A77726}" sibTransId="{FCA5927C-CEB6-E04C-A191-C20C9DD69478}"/>
    <dgm:cxn modelId="{8C7D359E-40C6-5E45-BDB2-E20823B59D49}" type="presOf" srcId="{FE1742C4-3829-6146-AF38-53D4B2DF571D}" destId="{754413A2-DF39-1C49-843F-2C882A4EE95D}" srcOrd="0" destOrd="0" presId="urn:microsoft.com/office/officeart/2005/8/layout/cycle8"/>
    <dgm:cxn modelId="{E7065203-D549-DC4D-A6DC-CE89F72F1D3E}" srcId="{B7163734-4223-384D-BB73-8FDC85B6F14F}" destId="{FE1742C4-3829-6146-AF38-53D4B2DF571D}" srcOrd="2" destOrd="0" parTransId="{2B71EEC6-BD89-E244-8040-066697B5777C}" sibTransId="{11046F24-AC71-FE49-ABD7-6663F671A289}"/>
    <dgm:cxn modelId="{F0F08BF6-6C3F-2A49-B9FD-7E939EC50FE2}" type="presOf" srcId="{C5D6E171-67F4-BA43-A075-DC000649FE3B}" destId="{4E032E81-AA73-1F4A-98CA-1184B3B4DFCB}" srcOrd="0" destOrd="0" presId="urn:microsoft.com/office/officeart/2005/8/layout/cycle8"/>
    <dgm:cxn modelId="{A3258DAC-BAF3-FE4C-849D-132AFBEA73AC}" type="presParOf" srcId="{7D1082C6-F142-EF4A-9E90-E00F5D2CDA01}" destId="{21A2794E-C0D9-A646-B100-EE4427322501}" srcOrd="0" destOrd="0" presId="urn:microsoft.com/office/officeart/2005/8/layout/cycle8"/>
    <dgm:cxn modelId="{E2C65091-CF37-764F-B625-8D02A02A4E26}" type="presParOf" srcId="{7D1082C6-F142-EF4A-9E90-E00F5D2CDA01}" destId="{BC8AA35F-2DF1-0943-AFD0-E85CFC6E85DA}" srcOrd="1" destOrd="0" presId="urn:microsoft.com/office/officeart/2005/8/layout/cycle8"/>
    <dgm:cxn modelId="{60F7D923-FEAF-6D4D-9EDC-A85B25B825B4}" type="presParOf" srcId="{7D1082C6-F142-EF4A-9E90-E00F5D2CDA01}" destId="{900BBC29-EAEC-2F42-934C-30FFBAC45041}" srcOrd="2" destOrd="0" presId="urn:microsoft.com/office/officeart/2005/8/layout/cycle8"/>
    <dgm:cxn modelId="{9CC9D7AF-7760-FE41-8BD5-3D12B987C273}" type="presParOf" srcId="{7D1082C6-F142-EF4A-9E90-E00F5D2CDA01}" destId="{AA265B1F-3F0A-FF4D-B986-924029DAF346}" srcOrd="3" destOrd="0" presId="urn:microsoft.com/office/officeart/2005/8/layout/cycle8"/>
    <dgm:cxn modelId="{92A7115B-1FEF-BC46-A8EE-A54DA125F216}" type="presParOf" srcId="{7D1082C6-F142-EF4A-9E90-E00F5D2CDA01}" destId="{CFA63854-C70B-CE43-93B0-5606D2784C31}" srcOrd="4" destOrd="0" presId="urn:microsoft.com/office/officeart/2005/8/layout/cycle8"/>
    <dgm:cxn modelId="{474F20C3-4470-3747-98C9-939FDBA76BE0}" type="presParOf" srcId="{7D1082C6-F142-EF4A-9E90-E00F5D2CDA01}" destId="{4BB72B7A-2238-6A4E-BB48-05EA9DB47E5D}" srcOrd="5" destOrd="0" presId="urn:microsoft.com/office/officeart/2005/8/layout/cycle8"/>
    <dgm:cxn modelId="{1C1DA74E-AC7C-E047-9050-1B9EC9B6957F}" type="presParOf" srcId="{7D1082C6-F142-EF4A-9E90-E00F5D2CDA01}" destId="{2F33967B-6A9B-7946-ABFF-3C06EE351026}" srcOrd="6" destOrd="0" presId="urn:microsoft.com/office/officeart/2005/8/layout/cycle8"/>
    <dgm:cxn modelId="{B8FAFD9F-E180-4042-8E6B-4A0FB33EB85C}" type="presParOf" srcId="{7D1082C6-F142-EF4A-9E90-E00F5D2CDA01}" destId="{71813CBC-D473-1E40-8C0B-F411C6B26471}" srcOrd="7" destOrd="0" presId="urn:microsoft.com/office/officeart/2005/8/layout/cycle8"/>
    <dgm:cxn modelId="{1ACBA072-C46D-8B46-8FA6-BA3F0A0BE638}" type="presParOf" srcId="{7D1082C6-F142-EF4A-9E90-E00F5D2CDA01}" destId="{754413A2-DF39-1C49-843F-2C882A4EE95D}" srcOrd="8" destOrd="0" presId="urn:microsoft.com/office/officeart/2005/8/layout/cycle8"/>
    <dgm:cxn modelId="{AE7957E3-B47B-9E44-A2C5-85490E18E8CF}" type="presParOf" srcId="{7D1082C6-F142-EF4A-9E90-E00F5D2CDA01}" destId="{B462CC66-18F8-CF4B-9C8D-DED01D4636A4}" srcOrd="9" destOrd="0" presId="urn:microsoft.com/office/officeart/2005/8/layout/cycle8"/>
    <dgm:cxn modelId="{E75EA3BB-6E77-9F48-90B8-D22C351EECAA}" type="presParOf" srcId="{7D1082C6-F142-EF4A-9E90-E00F5D2CDA01}" destId="{BC8C1A65-A6F4-0847-955F-EC9BBFFFF517}" srcOrd="10" destOrd="0" presId="urn:microsoft.com/office/officeart/2005/8/layout/cycle8"/>
    <dgm:cxn modelId="{F18B285F-4369-304A-8CD7-ACE9AA709C0B}" type="presParOf" srcId="{7D1082C6-F142-EF4A-9E90-E00F5D2CDA01}" destId="{0D362D03-A98C-BC44-871A-0ADECFE403E5}" srcOrd="11" destOrd="0" presId="urn:microsoft.com/office/officeart/2005/8/layout/cycle8"/>
    <dgm:cxn modelId="{FF861E9C-486C-AB48-A9FA-FD2CA35BFEC6}" type="presParOf" srcId="{7D1082C6-F142-EF4A-9E90-E00F5D2CDA01}" destId="{4E032E81-AA73-1F4A-98CA-1184B3B4DFCB}" srcOrd="12" destOrd="0" presId="urn:microsoft.com/office/officeart/2005/8/layout/cycle8"/>
    <dgm:cxn modelId="{4B70D6F6-4440-0A44-AA7D-4487B6D6B2EF}" type="presParOf" srcId="{7D1082C6-F142-EF4A-9E90-E00F5D2CDA01}" destId="{652E1456-0763-0748-8955-9B45B007AFD4}" srcOrd="13" destOrd="0" presId="urn:microsoft.com/office/officeart/2005/8/layout/cycle8"/>
    <dgm:cxn modelId="{7C6EEFAF-9B93-7240-8ADE-EB5B26F20470}" type="presParOf" srcId="{7D1082C6-F142-EF4A-9E90-E00F5D2CDA01}" destId="{47CFF650-7783-C14A-AC3D-72BB74ABAD3B}" srcOrd="14" destOrd="0" presId="urn:microsoft.com/office/officeart/2005/8/layout/cycle8"/>
    <dgm:cxn modelId="{3AF41682-D564-CE42-9D65-3420CBCE6D7C}" type="presParOf" srcId="{7D1082C6-F142-EF4A-9E90-E00F5D2CDA01}" destId="{B660DC6F-0949-194D-879B-CC02654F04EE}" srcOrd="15" destOrd="0" presId="urn:microsoft.com/office/officeart/2005/8/layout/cycle8"/>
    <dgm:cxn modelId="{11E73A4F-AE10-5344-A6AA-E827557DB2E5}" type="presParOf" srcId="{7D1082C6-F142-EF4A-9E90-E00F5D2CDA01}" destId="{6BEB97ED-54C0-894E-A00B-23412484953B}" srcOrd="16" destOrd="0" presId="urn:microsoft.com/office/officeart/2005/8/layout/cycle8"/>
    <dgm:cxn modelId="{3E62DF29-03DC-CC4E-B415-09337AC8C669}" type="presParOf" srcId="{7D1082C6-F142-EF4A-9E90-E00F5D2CDA01}" destId="{74597F99-C2A7-2F4D-AE3E-A21057B466E3}" srcOrd="17" destOrd="0" presId="urn:microsoft.com/office/officeart/2005/8/layout/cycle8"/>
    <dgm:cxn modelId="{C9F54639-B269-9A41-ABCE-350607950DC3}" type="presParOf" srcId="{7D1082C6-F142-EF4A-9E90-E00F5D2CDA01}" destId="{B89005AB-3938-B64C-A9F8-8E15D7493512}" srcOrd="18" destOrd="0" presId="urn:microsoft.com/office/officeart/2005/8/layout/cycle8"/>
    <dgm:cxn modelId="{264420AD-A23B-C942-8590-847BC23108D4}" type="presParOf" srcId="{7D1082C6-F142-EF4A-9E90-E00F5D2CDA01}" destId="{D228FD8C-E5CF-4544-B185-55ECED7933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794E-C0D9-A646-B100-EE4427322501}">
      <dsp:nvSpPr>
        <dsp:cNvPr id="0" name=""/>
        <dsp:cNvSpPr/>
      </dsp:nvSpPr>
      <dsp:spPr>
        <a:xfrm>
          <a:off x="538977" y="190794"/>
          <a:ext cx="2661415" cy="2661415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Digital services</a:t>
          </a:r>
          <a:endParaRPr lang="en-US" sz="1500" kern="1200" dirty="0"/>
        </a:p>
      </dsp:txBody>
      <dsp:txXfrm>
        <a:off x="1951746" y="742404"/>
        <a:ext cx="982189" cy="728720"/>
      </dsp:txXfrm>
    </dsp:sp>
    <dsp:sp modelId="{CFA63854-C70B-CE43-93B0-5606D2784C31}">
      <dsp:nvSpPr>
        <dsp:cNvPr id="0" name=""/>
        <dsp:cNvSpPr/>
      </dsp:nvSpPr>
      <dsp:spPr>
        <a:xfrm>
          <a:off x="538977" y="280141"/>
          <a:ext cx="2661415" cy="2661415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Knowledge &amp; Expertise </a:t>
          </a:r>
          <a:endParaRPr lang="en-US" sz="1500" kern="1200" dirty="0"/>
        </a:p>
      </dsp:txBody>
      <dsp:txXfrm>
        <a:off x="1951746" y="1661226"/>
        <a:ext cx="982189" cy="728720"/>
      </dsp:txXfrm>
    </dsp:sp>
    <dsp:sp modelId="{754413A2-DF39-1C49-843F-2C882A4EE95D}">
      <dsp:nvSpPr>
        <dsp:cNvPr id="0" name=""/>
        <dsp:cNvSpPr/>
      </dsp:nvSpPr>
      <dsp:spPr>
        <a:xfrm>
          <a:off x="449630" y="280141"/>
          <a:ext cx="2661415" cy="2661415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Instruments</a:t>
          </a:r>
          <a:endParaRPr lang="en-US" sz="1500" kern="1200" dirty="0"/>
        </a:p>
      </dsp:txBody>
      <dsp:txXfrm>
        <a:off x="716088" y="1661226"/>
        <a:ext cx="982189" cy="728720"/>
      </dsp:txXfrm>
    </dsp:sp>
    <dsp:sp modelId="{4E032E81-AA73-1F4A-98CA-1184B3B4DFCB}">
      <dsp:nvSpPr>
        <dsp:cNvPr id="0" name=""/>
        <dsp:cNvSpPr/>
      </dsp:nvSpPr>
      <dsp:spPr>
        <a:xfrm>
          <a:off x="449630" y="190794"/>
          <a:ext cx="2661415" cy="2661415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</a:t>
          </a:r>
          <a:endParaRPr lang="en-US" sz="1500" kern="1200" dirty="0"/>
        </a:p>
      </dsp:txBody>
      <dsp:txXfrm>
        <a:off x="716088" y="742404"/>
        <a:ext cx="982189" cy="728720"/>
      </dsp:txXfrm>
    </dsp:sp>
    <dsp:sp modelId="{6BEB97ED-54C0-894E-A00B-23412484953B}">
      <dsp:nvSpPr>
        <dsp:cNvPr id="0" name=""/>
        <dsp:cNvSpPr/>
      </dsp:nvSpPr>
      <dsp:spPr>
        <a:xfrm>
          <a:off x="341024" y="-15144"/>
          <a:ext cx="2990924" cy="29909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97F99-C2A7-2F4D-AE3E-A21057B466E3}">
      <dsp:nvSpPr>
        <dsp:cNvPr id="0" name=""/>
        <dsp:cNvSpPr/>
      </dsp:nvSpPr>
      <dsp:spPr>
        <a:xfrm>
          <a:off x="374223" y="115387"/>
          <a:ext cx="2990924" cy="29909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005AB-3938-B64C-A9F8-8E15D7493512}">
      <dsp:nvSpPr>
        <dsp:cNvPr id="0" name=""/>
        <dsp:cNvSpPr/>
      </dsp:nvSpPr>
      <dsp:spPr>
        <a:xfrm>
          <a:off x="284876" y="115387"/>
          <a:ext cx="2990924" cy="29909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8FD8C-E5CF-4544-B185-55ECED793398}">
      <dsp:nvSpPr>
        <dsp:cNvPr id="0" name=""/>
        <dsp:cNvSpPr/>
      </dsp:nvSpPr>
      <dsp:spPr>
        <a:xfrm>
          <a:off x="284876" y="26040"/>
          <a:ext cx="2990924" cy="29909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C85F8645-188C-FD49-B20B-A586CE036089}" type="datetimeFigureOut">
              <a:rPr lang="en-US" smtClean="0"/>
              <a:t>13/02/15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1" y="9721107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EFB94B5E-10D7-E042-A067-689615FED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3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13/02/15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527" tIns="47764" rIns="95527" bIns="4776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7" cy="511731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Researchers from </a:t>
            </a:r>
            <a:r>
              <a:rPr lang="en-US" sz="1200" i="1" dirty="0" smtClean="0">
                <a:solidFill>
                  <a:srgbClr val="4F81BD"/>
                </a:solidFill>
              </a:rPr>
              <a:t>all disciplines</a:t>
            </a:r>
            <a:r>
              <a:rPr lang="en-US" sz="1200" i="1" dirty="0" smtClean="0"/>
              <a:t> have easy, integrated and open access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7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GB" sz="3200" b="1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endParaRPr lang="en-GB" sz="3200" b="1" dirty="0">
              <a:solidFill>
                <a:srgbClr val="FFFFFF"/>
              </a:solidFill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356351"/>
            <a:ext cx="3888432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iziana.Ferrari@egi.e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opensciencecommon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gi.eu/wiki/Core_EGI_Activiti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740352" cy="1470025"/>
          </a:xfrm>
        </p:spPr>
        <p:txBody>
          <a:bodyPr/>
          <a:lstStyle/>
          <a:p>
            <a:r>
              <a:rPr lang="en-US" sz="4000" dirty="0"/>
              <a:t>EGI-</a:t>
            </a:r>
            <a:r>
              <a:rPr lang="en-US" sz="4000" dirty="0" err="1" smtClean="0"/>
              <a:t>InSPIRE</a:t>
            </a:r>
            <a:r>
              <a:rPr lang="en-US" sz="4000" smtClean="0"/>
              <a:t>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Overview</a:t>
            </a:r>
            <a:r>
              <a:rPr lang="en-US" sz="4000" dirty="0"/>
              <a:t>, Finance and Results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284984"/>
            <a:ext cx="5832648" cy="694928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Tiziana Ferrari</a:t>
            </a:r>
          </a:p>
          <a:p>
            <a:r>
              <a:rPr lang="en-US" sz="2000" dirty="0" smtClean="0"/>
              <a:t>EGI.eu Technical Director</a:t>
            </a:r>
          </a:p>
          <a:p>
            <a:r>
              <a:rPr lang="en-US" sz="2000" dirty="0" smtClean="0">
                <a:hlinkClick r:id="rId2"/>
              </a:rPr>
              <a:t>Tiziana.Ferrari@egi.eu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EGI-</a:t>
            </a:r>
            <a:r>
              <a:rPr lang="en-US" sz="2000" dirty="0" err="1" smtClean="0"/>
              <a:t>InSPIRE</a:t>
            </a:r>
            <a:r>
              <a:rPr lang="en-US" sz="2000" dirty="0" smtClean="0"/>
              <a:t> Final Review</a:t>
            </a:r>
          </a:p>
          <a:p>
            <a:r>
              <a:rPr lang="en-US" sz="2000" dirty="0" smtClean="0"/>
              <a:t>Amsterdam, 13 February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88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8" y="1124744"/>
            <a:ext cx="8568952" cy="1290612"/>
            <a:chOff x="22794" y="1406921"/>
            <a:chExt cx="2581225" cy="1290612"/>
          </a:xfrm>
        </p:grpSpPr>
        <p:sp>
          <p:nvSpPr>
            <p:cNvPr id="8" name="Rounded Rectangle 7"/>
            <p:cNvSpPr/>
            <p:nvPr/>
          </p:nvSpPr>
          <p:spPr>
            <a:xfrm>
              <a:off x="22794" y="1406921"/>
              <a:ext cx="2581225" cy="1290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176" y="1478929"/>
              <a:ext cx="2505623" cy="121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kern="1200" dirty="0" smtClean="0"/>
                <a:t>REC 1. </a:t>
              </a:r>
              <a:r>
                <a:rPr lang="en-US" sz="3600" dirty="0"/>
                <a:t>Develop and promote the Open Science Commons Vision</a:t>
              </a:r>
              <a:endParaRPr lang="en-US" sz="3600" kern="12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08920"/>
            <a:ext cx="5034775" cy="115212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9552" y="3933056"/>
            <a:ext cx="82089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i="1" dirty="0" smtClean="0"/>
              <a:t>Researchers from </a:t>
            </a:r>
            <a:r>
              <a:rPr lang="en-US" sz="2600" i="1" dirty="0" smtClean="0">
                <a:solidFill>
                  <a:srgbClr val="4F81BD"/>
                </a:solidFill>
              </a:rPr>
              <a:t>all disciplines</a:t>
            </a:r>
            <a:r>
              <a:rPr lang="en-US" sz="2600" i="1" dirty="0" smtClean="0"/>
              <a:t> have easy, integrated and open access to the advanced </a:t>
            </a:r>
            <a:r>
              <a:rPr lang="en-US" sz="2600" i="1" dirty="0" smtClean="0">
                <a:solidFill>
                  <a:srgbClr val="4F81BD"/>
                </a:solidFill>
              </a:rPr>
              <a:t>digital services</a:t>
            </a:r>
            <a:r>
              <a:rPr lang="en-US" sz="2600" i="1" dirty="0" smtClean="0"/>
              <a:t>, </a:t>
            </a:r>
            <a:r>
              <a:rPr lang="en-US" sz="2600" i="1" dirty="0">
                <a:solidFill>
                  <a:srgbClr val="4F81BD"/>
                </a:solidFill>
              </a:rPr>
              <a:t>scientific instruments</a:t>
            </a:r>
            <a:r>
              <a:rPr lang="en-US" sz="2600" i="1" dirty="0" smtClean="0"/>
              <a:t>, </a:t>
            </a:r>
            <a:r>
              <a:rPr lang="en-US" sz="2600" i="1" dirty="0" smtClean="0">
                <a:solidFill>
                  <a:srgbClr val="4F81BD"/>
                </a:solidFill>
              </a:rPr>
              <a:t>data, knowledge and expertise </a:t>
            </a:r>
            <a:r>
              <a:rPr lang="en-US" sz="2600" i="1" dirty="0"/>
              <a:t>they need to collaborate to achieve </a:t>
            </a:r>
            <a:r>
              <a:rPr lang="en-US" sz="2600" i="1" dirty="0">
                <a:solidFill>
                  <a:srgbClr val="4F81BD"/>
                </a:solidFill>
              </a:rPr>
              <a:t>excellence in science, research and innovation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15816" y="5877272"/>
            <a:ext cx="3443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www.opensciencecommons.org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6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040560"/>
          </a:xfrm>
        </p:spPr>
        <p:txBody>
          <a:bodyPr/>
          <a:lstStyle/>
          <a:p>
            <a:r>
              <a:rPr lang="en-GB" sz="2800" i="1" dirty="0"/>
              <a:t>A new approach to digital research, tackling </a:t>
            </a:r>
            <a:r>
              <a:rPr lang="en-GB" sz="2800" i="1" dirty="0">
                <a:solidFill>
                  <a:srgbClr val="4F81BD"/>
                </a:solidFill>
              </a:rPr>
              <a:t>policy challenges </a:t>
            </a:r>
            <a:r>
              <a:rPr lang="en-GB" sz="2800" i="1" dirty="0"/>
              <a:t>and coupling the “</a:t>
            </a:r>
            <a:r>
              <a:rPr lang="en-GB" sz="2800" i="1" dirty="0">
                <a:solidFill>
                  <a:srgbClr val="4F81BD"/>
                </a:solidFill>
              </a:rPr>
              <a:t>open science</a:t>
            </a:r>
            <a:r>
              <a:rPr lang="en-GB" sz="2800" i="1" dirty="0"/>
              <a:t>” and the “</a:t>
            </a:r>
            <a:r>
              <a:rPr lang="en-GB" sz="2800" i="1" dirty="0">
                <a:solidFill>
                  <a:srgbClr val="4F81BD"/>
                </a:solidFill>
              </a:rPr>
              <a:t>commons</a:t>
            </a:r>
            <a:r>
              <a:rPr lang="en-GB" sz="2800" i="1" dirty="0"/>
              <a:t>” economy as a new paradigm for knowledge creation and collaboration in research</a:t>
            </a:r>
            <a:endParaRPr lang="en-US" sz="2800" dirty="0"/>
          </a:p>
          <a:p>
            <a:r>
              <a:rPr lang="en-US" sz="2800" i="1" dirty="0" smtClean="0"/>
              <a:t>Requiring the involvement of </a:t>
            </a:r>
          </a:p>
          <a:p>
            <a:pPr lvl="1"/>
            <a:r>
              <a:rPr lang="en-US" sz="2400" i="1" dirty="0" smtClean="0"/>
              <a:t>E-Infrastructures</a:t>
            </a:r>
          </a:p>
          <a:p>
            <a:pPr lvl="1"/>
            <a:r>
              <a:rPr lang="en-US" sz="2400" i="1" dirty="0" smtClean="0"/>
              <a:t>Data providers</a:t>
            </a:r>
          </a:p>
          <a:p>
            <a:pPr lvl="1"/>
            <a:r>
              <a:rPr lang="en-US" sz="2400" i="1" dirty="0" smtClean="0"/>
              <a:t>Research Infrastructures</a:t>
            </a:r>
          </a:p>
          <a:p>
            <a:pPr lvl="1"/>
            <a:r>
              <a:rPr lang="en-US" sz="2400" i="1" dirty="0" smtClean="0"/>
              <a:t>Competence Centres</a:t>
            </a:r>
          </a:p>
          <a:p>
            <a:pPr lvl="1"/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0"/>
            <a:ext cx="5034775" cy="115212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50809365"/>
              </p:ext>
            </p:extLst>
          </p:nvPr>
        </p:nvGraphicFramePr>
        <p:xfrm>
          <a:off x="5364088" y="3068960"/>
          <a:ext cx="368602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22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EGI-</a:t>
            </a:r>
            <a:r>
              <a:rPr lang="en-US" dirty="0" err="1" smtClean="0"/>
              <a:t>InSPIRE</a:t>
            </a:r>
            <a:r>
              <a:rPr lang="en-US" dirty="0" smtClean="0"/>
              <a:t>: Overview, Finance,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44" y="1052736"/>
            <a:ext cx="8424936" cy="864096"/>
            <a:chOff x="1103" y="1910977"/>
            <a:chExt cx="2581225" cy="1290612"/>
          </a:xfrm>
        </p:grpSpPr>
        <p:sp>
          <p:nvSpPr>
            <p:cNvPr id="8" name="Rounded Rectangle 7"/>
            <p:cNvSpPr/>
            <p:nvPr/>
          </p:nvSpPr>
          <p:spPr>
            <a:xfrm>
              <a:off x="1103" y="1910977"/>
              <a:ext cx="2581225" cy="1290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904" y="1948778"/>
              <a:ext cx="2505623" cy="121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kern="1200" dirty="0" smtClean="0"/>
                <a:t>REC 2. </a:t>
              </a:r>
              <a:r>
                <a:rPr lang="en-US" sz="3200" dirty="0"/>
                <a:t>Continue to </a:t>
              </a:r>
              <a:r>
                <a:rPr lang="en-US" sz="3200" dirty="0" smtClean="0"/>
                <a:t>develop </a:t>
              </a:r>
              <a:r>
                <a:rPr lang="en-US" sz="3200" dirty="0"/>
                <a:t>the EGI Strategy</a:t>
              </a:r>
              <a:endParaRPr lang="en-US" sz="3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15616" y="1988840"/>
            <a:ext cx="7560840" cy="1008112"/>
            <a:chOff x="1103" y="1910977"/>
            <a:chExt cx="2581225" cy="1290612"/>
          </a:xfrm>
        </p:grpSpPr>
        <p:sp>
          <p:nvSpPr>
            <p:cNvPr id="11" name="Rounded Rectangle 10"/>
            <p:cNvSpPr/>
            <p:nvPr/>
          </p:nvSpPr>
          <p:spPr>
            <a:xfrm>
              <a:off x="1103" y="1910977"/>
              <a:ext cx="2581225" cy="1290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8904" y="1948778"/>
              <a:ext cx="2505623" cy="121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kern="1200" dirty="0" smtClean="0"/>
                <a:t>REC </a:t>
              </a:r>
              <a:r>
                <a:rPr lang="en-US" sz="2400" dirty="0"/>
                <a:t>4</a:t>
              </a:r>
              <a:r>
                <a:rPr lang="en-US" sz="2400" kern="1200" dirty="0" smtClean="0"/>
                <a:t>. </a:t>
              </a:r>
              <a:r>
                <a:rPr lang="en-US" sz="2400" dirty="0"/>
                <a:t>KPI Metrics should be measured and evaluated in a wider context, in order </a:t>
              </a:r>
              <a:r>
                <a:rPr lang="en-US" sz="2400" dirty="0" smtClean="0"/>
                <a:t>to determine </a:t>
              </a:r>
              <a:r>
                <a:rPr lang="en-US" sz="2400" dirty="0"/>
                <a:t>whether the </a:t>
              </a:r>
              <a:r>
                <a:rPr lang="en-US" sz="2400" dirty="0" err="1"/>
                <a:t>organisation</a:t>
              </a:r>
              <a:r>
                <a:rPr lang="en-US" sz="2400" dirty="0"/>
                <a:t> is heading in the right direction</a:t>
              </a:r>
              <a:endParaRPr lang="en-US" sz="2400" kern="12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15616" y="3068960"/>
            <a:ext cx="7632848" cy="1862138"/>
          </a:xfrm>
        </p:spPr>
        <p:txBody>
          <a:bodyPr/>
          <a:lstStyle/>
          <a:p>
            <a:r>
              <a:rPr lang="en-US" sz="2000" dirty="0" smtClean="0"/>
              <a:t>Development of </a:t>
            </a:r>
            <a:r>
              <a:rPr lang="en-US" sz="2000" dirty="0"/>
              <a:t>a </a:t>
            </a:r>
            <a:r>
              <a:rPr lang="en-US" sz="2000" dirty="0">
                <a:solidFill>
                  <a:schemeClr val="accent1"/>
                </a:solidFill>
              </a:rPr>
              <a:t>new EGI </a:t>
            </a:r>
            <a:r>
              <a:rPr lang="en-US" sz="2000" dirty="0">
                <a:solidFill>
                  <a:srgbClr val="4F81BD"/>
                </a:solidFill>
              </a:rPr>
              <a:t>strategy </a:t>
            </a:r>
            <a:r>
              <a:rPr lang="en-US" sz="2000" dirty="0" smtClean="0">
                <a:solidFill>
                  <a:srgbClr val="000000"/>
                </a:solidFill>
              </a:rPr>
              <a:t>in progress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1800" dirty="0"/>
              <a:t>Based on the Open Science Commons vision</a:t>
            </a:r>
          </a:p>
          <a:p>
            <a:pPr lvl="1"/>
            <a:r>
              <a:rPr lang="en-US" sz="1800" dirty="0" smtClean="0"/>
              <a:t>Participatory leadership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Increase skills </a:t>
            </a:r>
            <a:r>
              <a:rPr lang="en-US" sz="2000" dirty="0" smtClean="0"/>
              <a:t>among </a:t>
            </a:r>
            <a:r>
              <a:rPr lang="en-US" sz="2000" dirty="0" err="1" smtClean="0"/>
              <a:t>EGI.eu</a:t>
            </a:r>
            <a:r>
              <a:rPr lang="en-US" sz="2000" dirty="0" smtClean="0"/>
              <a:t> staff</a:t>
            </a:r>
            <a:endParaRPr lang="en-US" sz="2000" dirty="0"/>
          </a:p>
          <a:p>
            <a:r>
              <a:rPr lang="en-US" sz="2000" dirty="0">
                <a:solidFill>
                  <a:srgbClr val="4F81BD"/>
                </a:solidFill>
              </a:rPr>
              <a:t>Increase maturity </a:t>
            </a:r>
            <a:r>
              <a:rPr lang="en-US" sz="2000" dirty="0"/>
              <a:t>of the strategic planning process</a:t>
            </a:r>
          </a:p>
          <a:p>
            <a:r>
              <a:rPr lang="en-US" sz="2000" dirty="0">
                <a:solidFill>
                  <a:srgbClr val="4F81BD"/>
                </a:solidFill>
              </a:rPr>
              <a:t>Improve quality </a:t>
            </a:r>
            <a:r>
              <a:rPr lang="en-US" sz="2000" dirty="0"/>
              <a:t>of conversation on strategy</a:t>
            </a:r>
          </a:p>
          <a:p>
            <a:r>
              <a:rPr lang="en-US" sz="2000" dirty="0">
                <a:solidFill>
                  <a:srgbClr val="4F81BD"/>
                </a:solidFill>
              </a:rPr>
              <a:t>Improve communication </a:t>
            </a:r>
            <a:r>
              <a:rPr lang="en-US" sz="2000" dirty="0"/>
              <a:t>of strategy</a:t>
            </a:r>
          </a:p>
          <a:p>
            <a:pPr lvl="1"/>
            <a:r>
              <a:rPr lang="en-US" sz="1800" dirty="0"/>
              <a:t>Both internally and externally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391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Timeline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EGI strategy development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7864" y="6376243"/>
            <a:ext cx="331236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EGI-</a:t>
            </a:r>
            <a:r>
              <a:rPr lang="en-US" dirty="0" err="1"/>
              <a:t>InSPIRE</a:t>
            </a:r>
            <a:r>
              <a:rPr lang="en-US" dirty="0"/>
              <a:t>: Overview, Finance,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76243"/>
            <a:ext cx="2133600" cy="365125"/>
          </a:xfrm>
        </p:spPr>
        <p:txBody>
          <a:bodyPr/>
          <a:lstStyle/>
          <a:p>
            <a:pPr>
              <a:defRPr/>
            </a:pPr>
            <a:fld id="{B77AA264-474B-4FCF-BC4F-D5F43632E46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Bent Arrow 6"/>
          <p:cNvSpPr/>
          <p:nvPr/>
        </p:nvSpPr>
        <p:spPr>
          <a:xfrm>
            <a:off x="1187624" y="1844824"/>
            <a:ext cx="6048672" cy="4392488"/>
          </a:xfrm>
          <a:prstGeom prst="bentArrow">
            <a:avLst>
              <a:gd name="adj1" fmla="val 14625"/>
              <a:gd name="adj2" fmla="val 2789"/>
              <a:gd name="adj3" fmla="val 22695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5616" y="5454516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27" y="5445224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2.2010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15616" y="4806444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4927" y="4797152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5.2010</a:t>
            </a:r>
            <a:endParaRPr lang="en-US" dirty="0"/>
          </a:p>
        </p:txBody>
      </p:sp>
      <p:sp>
        <p:nvSpPr>
          <p:cNvPr id="19" name="Line Callout 2 (Accent Bar) 18"/>
          <p:cNvSpPr/>
          <p:nvPr/>
        </p:nvSpPr>
        <p:spPr>
          <a:xfrm>
            <a:off x="2555776" y="5085145"/>
            <a:ext cx="1944216" cy="5040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67"/>
              <a:gd name="adj6" fmla="val -54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EGI-</a:t>
            </a:r>
            <a:r>
              <a:rPr lang="en-US" sz="1400" dirty="0" err="1" smtClean="0"/>
              <a:t>InSPIRE</a:t>
            </a:r>
            <a:r>
              <a:rPr lang="en-US" sz="1400" dirty="0" smtClean="0"/>
              <a:t> Kick-start</a:t>
            </a:r>
            <a:endParaRPr lang="en-US" sz="1400" i="1" dirty="0"/>
          </a:p>
        </p:txBody>
      </p:sp>
      <p:sp>
        <p:nvSpPr>
          <p:cNvPr id="20" name="Line Callout 2 (Accent Bar) 19"/>
          <p:cNvSpPr/>
          <p:nvPr/>
        </p:nvSpPr>
        <p:spPr>
          <a:xfrm>
            <a:off x="2195736" y="5661248"/>
            <a:ext cx="1512168" cy="5040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89"/>
              <a:gd name="adj6" fmla="val -46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/>
              <a:t>EGI.eu</a:t>
            </a:r>
            <a:r>
              <a:rPr lang="en-US" sz="1400" dirty="0" smtClean="0"/>
              <a:t>  was born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4927" y="4077072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4.2012</a:t>
            </a:r>
            <a:endParaRPr lang="en-US" dirty="0"/>
          </a:p>
        </p:txBody>
      </p:sp>
      <p:sp>
        <p:nvSpPr>
          <p:cNvPr id="23" name="Line Callout 2 (Accent Bar) 22"/>
          <p:cNvSpPr/>
          <p:nvPr/>
        </p:nvSpPr>
        <p:spPr>
          <a:xfrm>
            <a:off x="2987824" y="4509100"/>
            <a:ext cx="5544616" cy="504000"/>
          </a:xfrm>
          <a:prstGeom prst="accentCallout2">
            <a:avLst>
              <a:gd name="adj1" fmla="val 59655"/>
              <a:gd name="adj2" fmla="val -3648"/>
              <a:gd name="adj3" fmla="val 42464"/>
              <a:gd name="adj4" fmla="val -16332"/>
              <a:gd name="adj5" fmla="val -22257"/>
              <a:gd name="adj6" fmla="val -27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First </a:t>
            </a:r>
            <a:r>
              <a:rPr lang="en-US" sz="1400" b="1" dirty="0"/>
              <a:t>EGI Strategy </a:t>
            </a:r>
            <a:r>
              <a:rPr lang="en-US" sz="1400" dirty="0"/>
              <a:t>document: “Seeking new Horizons: EGI’s role in 2020</a:t>
            </a:r>
            <a:r>
              <a:rPr lang="en-US" sz="1400" dirty="0" smtClean="0"/>
              <a:t>”</a:t>
            </a:r>
            <a:endParaRPr lang="en-US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96549" y="3347700"/>
            <a:ext cx="101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10.2013</a:t>
            </a:r>
            <a:endParaRPr lang="en-US" dirty="0"/>
          </a:p>
        </p:txBody>
      </p:sp>
      <p:sp>
        <p:nvSpPr>
          <p:cNvPr id="27" name="Line Callout 2 (Accent Bar) 26"/>
          <p:cNvSpPr/>
          <p:nvPr/>
        </p:nvSpPr>
        <p:spPr>
          <a:xfrm>
            <a:off x="3347864" y="3932999"/>
            <a:ext cx="5616624" cy="504056"/>
          </a:xfrm>
          <a:prstGeom prst="accentCallout2">
            <a:avLst>
              <a:gd name="adj1" fmla="val 42464"/>
              <a:gd name="adj2" fmla="val -3177"/>
              <a:gd name="adj3" fmla="val 18751"/>
              <a:gd name="adj4" fmla="val -14863"/>
              <a:gd name="adj5" fmla="val -63163"/>
              <a:gd name="adj6" fmla="val -33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Update on the </a:t>
            </a:r>
            <a:r>
              <a:rPr lang="en-US" sz="1400" b="1" dirty="0"/>
              <a:t>EGI strategy</a:t>
            </a:r>
            <a:r>
              <a:rPr lang="en-US" sz="1400" dirty="0"/>
              <a:t>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“</a:t>
            </a:r>
            <a:r>
              <a:rPr lang="en-US" sz="1400" i="1" dirty="0"/>
              <a:t>Secure, federated data-analysis capability for the European Research </a:t>
            </a:r>
            <a:r>
              <a:rPr lang="en-US" sz="1400" i="1" dirty="0" smtClean="0"/>
              <a:t>Area</a:t>
            </a:r>
            <a:endParaRPr lang="en-US" sz="1400" i="1" dirty="0"/>
          </a:p>
        </p:txBody>
      </p:sp>
      <p:sp>
        <p:nvSpPr>
          <p:cNvPr id="28" name="Oval 27"/>
          <p:cNvSpPr/>
          <p:nvPr/>
        </p:nvSpPr>
        <p:spPr>
          <a:xfrm>
            <a:off x="1115616" y="3356992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5536" y="234888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4.2014</a:t>
            </a:r>
            <a:endParaRPr lang="en-US" dirty="0"/>
          </a:p>
        </p:txBody>
      </p:sp>
      <p:sp>
        <p:nvSpPr>
          <p:cNvPr id="37" name="Line Callout 2 (Accent Bar) 36"/>
          <p:cNvSpPr/>
          <p:nvPr/>
        </p:nvSpPr>
        <p:spPr>
          <a:xfrm>
            <a:off x="4716016" y="2204864"/>
            <a:ext cx="3672408" cy="504000"/>
          </a:xfrm>
          <a:prstGeom prst="accentCallout2">
            <a:avLst>
              <a:gd name="adj1" fmla="val 43452"/>
              <a:gd name="adj2" fmla="val -3177"/>
              <a:gd name="adj3" fmla="val 42971"/>
              <a:gd name="adj4" fmla="val -20100"/>
              <a:gd name="adj5" fmla="val -18931"/>
              <a:gd name="adj6" fmla="val -38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Full draft new EGI Strategy based on OSC vision &amp; strategy workshop</a:t>
            </a:r>
            <a:endParaRPr lang="en-US" sz="1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1259632" y="1628800"/>
            <a:ext cx="100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11.2014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131840" y="1772816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771800" y="1340768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2.2015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15616" y="4086364"/>
            <a:ext cx="36004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2 (Accent Bar) 37"/>
          <p:cNvSpPr/>
          <p:nvPr/>
        </p:nvSpPr>
        <p:spPr>
          <a:xfrm>
            <a:off x="3779912" y="3356954"/>
            <a:ext cx="2736304" cy="504000"/>
          </a:xfrm>
          <a:prstGeom prst="accentCallout2">
            <a:avLst>
              <a:gd name="adj1" fmla="val 43452"/>
              <a:gd name="adj2" fmla="val -3177"/>
              <a:gd name="adj3" fmla="val 26162"/>
              <a:gd name="adj4" fmla="val -38857"/>
              <a:gd name="adj5" fmla="val -106885"/>
              <a:gd name="adj6" fmla="val -7414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Open Science Commons vision</a:t>
            </a:r>
            <a:endParaRPr lang="en-US" sz="1400" i="1" dirty="0"/>
          </a:p>
        </p:txBody>
      </p:sp>
      <p:sp>
        <p:nvSpPr>
          <p:cNvPr id="30" name="Oval 29"/>
          <p:cNvSpPr/>
          <p:nvPr/>
        </p:nvSpPr>
        <p:spPr>
          <a:xfrm>
            <a:off x="1475656" y="249289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Callout 2 (Accent Bar) 38"/>
          <p:cNvSpPr/>
          <p:nvPr/>
        </p:nvSpPr>
        <p:spPr>
          <a:xfrm>
            <a:off x="4139952" y="2780909"/>
            <a:ext cx="2736304" cy="504000"/>
          </a:xfrm>
          <a:prstGeom prst="accentCallout2">
            <a:avLst>
              <a:gd name="adj1" fmla="val 43452"/>
              <a:gd name="adj2" fmla="val -3177"/>
              <a:gd name="adj3" fmla="val -5947"/>
              <a:gd name="adj4" fmla="val -37219"/>
              <a:gd name="adj5" fmla="val -120222"/>
              <a:gd name="adj6" fmla="val -632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Full draft new EGI Strategy based on OSC vision and workshop</a:t>
            </a:r>
            <a:endParaRPr lang="en-US" sz="1400" i="1" dirty="0"/>
          </a:p>
        </p:txBody>
      </p:sp>
      <p:sp>
        <p:nvSpPr>
          <p:cNvPr id="36" name="Oval 35"/>
          <p:cNvSpPr/>
          <p:nvPr/>
        </p:nvSpPr>
        <p:spPr>
          <a:xfrm>
            <a:off x="2195736" y="1916832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3888432"/>
          </a:xfrm>
        </p:spPr>
        <p:txBody>
          <a:bodyPr/>
          <a:lstStyle/>
          <a:p>
            <a:r>
              <a:rPr lang="en-US" sz="2800" dirty="0" smtClean="0"/>
              <a:t>Recommendations from Pay-for-Use initiative</a:t>
            </a:r>
          </a:p>
          <a:p>
            <a:pPr lvl="1"/>
            <a:r>
              <a:rPr lang="en-US" sz="2000" dirty="0"/>
              <a:t>43 individual participants and observers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400" dirty="0"/>
              <a:t>EGI.eu (Lead), Resource Centers, NGIs, Commercial Company</a:t>
            </a:r>
          </a:p>
          <a:p>
            <a:pPr lvl="1"/>
            <a:r>
              <a:rPr lang="en-US" sz="2000" dirty="0"/>
              <a:t>Publishing Pricing Information</a:t>
            </a:r>
          </a:p>
          <a:p>
            <a:pPr lvl="2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30 Providers across 12 Countries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Business Engagement </a:t>
            </a:r>
            <a:r>
              <a:rPr lang="en-US" sz="2800" dirty="0" err="1" smtClean="0"/>
              <a:t>Programme</a:t>
            </a:r>
            <a:endParaRPr lang="en-US" sz="2800" dirty="0" smtClean="0"/>
          </a:p>
          <a:p>
            <a:r>
              <a:rPr lang="en-US" sz="2800" dirty="0" smtClean="0"/>
              <a:t>EGI and ESFRI RI: cross-border service procurement</a:t>
            </a:r>
          </a:p>
          <a:p>
            <a:pPr lvl="1"/>
            <a:r>
              <a:rPr lang="en-US" sz="2400" dirty="0" smtClean="0"/>
              <a:t>Collaboration with DARIAH, EPOS and </a:t>
            </a:r>
            <a:r>
              <a:rPr lang="en-US" sz="2400" dirty="0" err="1" smtClean="0"/>
              <a:t>LifeWatch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95536" y="1052737"/>
            <a:ext cx="8557889" cy="1296144"/>
            <a:chOff x="1103" y="1607302"/>
            <a:chExt cx="2581225" cy="1366530"/>
          </a:xfrm>
        </p:grpSpPr>
        <p:sp>
          <p:nvSpPr>
            <p:cNvPr id="9" name="Rounded Rectangle 8"/>
            <p:cNvSpPr/>
            <p:nvPr/>
          </p:nvSpPr>
          <p:spPr>
            <a:xfrm>
              <a:off x="1103" y="1683221"/>
              <a:ext cx="2581225" cy="129061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8904" y="1607302"/>
              <a:ext cx="2505623" cy="121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kern="1200" dirty="0" smtClean="0"/>
                <a:t>REC </a:t>
              </a:r>
              <a:r>
                <a:rPr lang="en-US" sz="3200" dirty="0" smtClean="0"/>
                <a:t>7</a:t>
              </a:r>
              <a:r>
                <a:rPr lang="en-US" sz="3200" kern="1200" dirty="0" smtClean="0"/>
                <a:t>. </a:t>
              </a:r>
              <a:r>
                <a:rPr lang="en-US" sz="3200" dirty="0"/>
                <a:t>Test business cases in commercial contexts as well as in ESFRI RI contexts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036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80928"/>
            <a:ext cx="8640960" cy="3157811"/>
          </a:xfrm>
        </p:spPr>
        <p:txBody>
          <a:bodyPr/>
          <a:lstStyle/>
          <a:p>
            <a:r>
              <a:rPr lang="en-US" dirty="0" smtClean="0"/>
              <a:t>New governance approved in Oct 2014</a:t>
            </a:r>
          </a:p>
          <a:p>
            <a:pPr lvl="1"/>
            <a:r>
              <a:rPr lang="en-US" dirty="0" smtClean="0"/>
              <a:t>Full participant and associate participant</a:t>
            </a:r>
          </a:p>
          <a:p>
            <a:pPr lvl="1"/>
            <a:r>
              <a:rPr lang="en-US" dirty="0" smtClean="0"/>
              <a:t>Revised simpler fee scheme (GDP-based)</a:t>
            </a:r>
          </a:p>
          <a:p>
            <a:pPr lvl="1"/>
            <a:r>
              <a:rPr lang="en-US" dirty="0" smtClean="0"/>
              <a:t>Extended full membership </a:t>
            </a:r>
          </a:p>
          <a:p>
            <a:pPr lvl="2"/>
            <a:r>
              <a:rPr lang="en-US" dirty="0" smtClean="0"/>
              <a:t>Europe and beyond</a:t>
            </a:r>
          </a:p>
          <a:p>
            <a:pPr lvl="2"/>
            <a:r>
              <a:rPr lang="en-US" dirty="0" smtClean="0"/>
              <a:t>ERICs and EIROs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9552" y="1052736"/>
            <a:ext cx="8352928" cy="1584176"/>
            <a:chOff x="1103" y="1910977"/>
            <a:chExt cx="2581225" cy="1290612"/>
          </a:xfrm>
        </p:grpSpPr>
        <p:sp>
          <p:nvSpPr>
            <p:cNvPr id="10" name="Rounded Rectangle 9"/>
            <p:cNvSpPr/>
            <p:nvPr/>
          </p:nvSpPr>
          <p:spPr>
            <a:xfrm>
              <a:off x="1103" y="1910977"/>
              <a:ext cx="2581225" cy="1290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8904" y="1948778"/>
              <a:ext cx="2505623" cy="121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r>
                <a:rPr lang="en-US" sz="2800" kern="1200" dirty="0" smtClean="0"/>
                <a:t>REC </a:t>
              </a:r>
              <a:r>
                <a:rPr lang="en-US" sz="2800" dirty="0" smtClean="0"/>
                <a:t>3</a:t>
              </a:r>
              <a:r>
                <a:rPr lang="en-US" sz="2800" kern="1200" dirty="0" smtClean="0"/>
                <a:t>. </a:t>
              </a:r>
              <a:r>
                <a:rPr lang="en-US" sz="2800" dirty="0"/>
                <a:t>Sustainability planning needs more development</a:t>
              </a:r>
              <a:r>
                <a:rPr lang="en-US" sz="2800" dirty="0" smtClean="0"/>
                <a:t>, especially </a:t>
              </a:r>
              <a:r>
                <a:rPr lang="en-US" sz="2800" dirty="0"/>
                <a:t>in respect of </a:t>
              </a:r>
              <a:r>
                <a:rPr lang="en-US" sz="2800" dirty="0" smtClean="0"/>
                <a:t>achieving longer</a:t>
              </a:r>
              <a:r>
                <a:rPr lang="en-US" sz="2800" dirty="0"/>
                <a:t>-term sustainability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91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</a:t>
            </a:r>
            <a:r>
              <a:rPr lang="en-US" dirty="0" smtClean="0"/>
              <a:t>3/4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881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6016" y="1412776"/>
            <a:ext cx="15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EGI-</a:t>
            </a:r>
            <a:r>
              <a:rPr lang="en-US" b="1" dirty="0" err="1" smtClean="0"/>
              <a:t>InSPIRE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3717032"/>
            <a:ext cx="1872208" cy="288032"/>
          </a:xfrm>
          <a:prstGeom prst="rightArrow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3356992"/>
            <a:ext cx="179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Core Activities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1700809"/>
            <a:ext cx="2736304" cy="144015"/>
          </a:xfrm>
          <a:prstGeom prst="leftRightArrow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5517232"/>
            <a:ext cx="741682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Plus NGI international tasks </a:t>
            </a:r>
            <a:r>
              <a:rPr lang="en-US" sz="1600" b="1" dirty="0" smtClean="0">
                <a:solidFill>
                  <a:schemeClr val="accent6"/>
                </a:solidFill>
              </a:rPr>
              <a:t>(65</a:t>
            </a:r>
            <a:r>
              <a:rPr lang="en-US" sz="1600" b="1" dirty="0" smtClean="0">
                <a:solidFill>
                  <a:schemeClr val="accent6"/>
                </a:solidFill>
              </a:rPr>
              <a:t>% NGI funding)</a:t>
            </a:r>
          </a:p>
          <a:p>
            <a:r>
              <a:rPr lang="en-US" sz="1600" b="1" dirty="0" smtClean="0">
                <a:solidFill>
                  <a:schemeClr val="accent6"/>
                </a:solidFill>
              </a:rPr>
              <a:t>Plus funding of the running of the infrastructure (</a:t>
            </a:r>
            <a:r>
              <a:rPr lang="en-US" sz="1600" b="1" smtClean="0">
                <a:solidFill>
                  <a:schemeClr val="accent6"/>
                </a:solidFill>
              </a:rPr>
              <a:t>100</a:t>
            </a:r>
            <a:r>
              <a:rPr lang="en-US" sz="1600" b="1" smtClean="0">
                <a:solidFill>
                  <a:schemeClr val="accent6"/>
                </a:solidFill>
              </a:rPr>
              <a:t>% NGI  </a:t>
            </a:r>
            <a:r>
              <a:rPr lang="en-US" sz="1600" b="1" dirty="0" smtClean="0">
                <a:solidFill>
                  <a:schemeClr val="accent6"/>
                </a:solidFill>
              </a:rPr>
              <a:t>funding)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27984" y="1124744"/>
            <a:ext cx="0" cy="410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80312" y="1124744"/>
            <a:ext cx="0" cy="410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52320" y="3140968"/>
            <a:ext cx="1440160" cy="144016"/>
          </a:xfrm>
          <a:prstGeom prst="leftRightArrow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52320" y="28436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projects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092280" y="2852936"/>
            <a:ext cx="0" cy="2376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84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-27384"/>
            <a:ext cx="6840538" cy="865187"/>
          </a:xfrm>
        </p:spPr>
        <p:txBody>
          <a:bodyPr/>
          <a:lstStyle/>
          <a:p>
            <a:r>
              <a:rPr lang="en-US" sz="3600" dirty="0" smtClean="0"/>
              <a:t>Sustainability of</a:t>
            </a:r>
            <a:br>
              <a:rPr lang="en-US" sz="3600" dirty="0" smtClean="0"/>
            </a:br>
            <a:r>
              <a:rPr lang="en-US" sz="3600" dirty="0" smtClean="0"/>
              <a:t>technical development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27034"/>
              </p:ext>
            </p:extLst>
          </p:nvPr>
        </p:nvGraphicFramePr>
        <p:xfrm>
          <a:off x="683568" y="1268760"/>
          <a:ext cx="7525784" cy="479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9992" y="1772816"/>
            <a:ext cx="2376264" cy="144015"/>
          </a:xfrm>
          <a:prstGeom prst="leftRightArrow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EGI-</a:t>
            </a:r>
            <a:r>
              <a:rPr lang="en-US" b="1" dirty="0" err="1" smtClean="0"/>
              <a:t>InSPIRE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2060848"/>
            <a:ext cx="1440160" cy="144016"/>
          </a:xfrm>
          <a:prstGeom prst="leftRightArrow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17635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projects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5661248"/>
            <a:ext cx="24041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EGI.eu-lead project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5610726"/>
            <a:ext cx="324036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</a:t>
            </a:r>
            <a:r>
              <a:rPr lang="en-US" sz="1600" b="1" dirty="0" smtClean="0"/>
              <a:t>on-lead projects (e.g. EMI, IGE, H2020)</a:t>
            </a:r>
            <a:endParaRPr lang="en-US" sz="16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9992" y="1340768"/>
            <a:ext cx="0" cy="43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6256" y="1340768"/>
            <a:ext cx="0" cy="4320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8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96544"/>
          </a:xfrm>
        </p:spPr>
        <p:txBody>
          <a:bodyPr/>
          <a:lstStyle/>
          <a:p>
            <a:r>
              <a:rPr lang="en-US" sz="2800" dirty="0">
                <a:solidFill>
                  <a:srgbClr val="1F497D"/>
                </a:solidFill>
              </a:rPr>
              <a:t>NGI </a:t>
            </a:r>
            <a:r>
              <a:rPr lang="en-US" sz="2800" dirty="0" smtClean="0">
                <a:solidFill>
                  <a:srgbClr val="1F497D"/>
                </a:solidFill>
              </a:rPr>
              <a:t>International tasks (operations, user engagement)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longer funded as of </a:t>
            </a:r>
            <a:r>
              <a:rPr lang="en-US" sz="2400" dirty="0" smtClean="0"/>
              <a:t>01 May 2014</a:t>
            </a:r>
          </a:p>
          <a:p>
            <a:pPr lvl="1"/>
            <a:r>
              <a:rPr lang="en-US" sz="2400" dirty="0" smtClean="0"/>
              <a:t>But </a:t>
            </a:r>
            <a:r>
              <a:rPr lang="en-US" sz="2400" dirty="0" smtClean="0">
                <a:solidFill>
                  <a:schemeClr val="accent1"/>
                </a:solidFill>
              </a:rPr>
              <a:t>need of sustained support to human networks, especially user engagement</a:t>
            </a:r>
            <a:r>
              <a:rPr lang="en-US" sz="2400" dirty="0" smtClean="0"/>
              <a:t>, especially in countries with international user community not yet established</a:t>
            </a:r>
            <a:endParaRPr lang="en-US" sz="2400" dirty="0"/>
          </a:p>
          <a:p>
            <a:r>
              <a:rPr lang="en-US" sz="2800" dirty="0" smtClean="0">
                <a:solidFill>
                  <a:srgbClr val="1F497D"/>
                </a:solidFill>
                <a:sym typeface="Wingdings"/>
              </a:rPr>
              <a:t>EGI Core Services </a:t>
            </a:r>
          </a:p>
          <a:p>
            <a:pPr lvl="1"/>
            <a:r>
              <a:rPr lang="en-US" sz="2400" dirty="0" smtClean="0"/>
              <a:t>Partly sustainable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>
                <a:sym typeface="Wingdings"/>
              </a:rPr>
              <a:t>Council fees and in-kind contributions</a:t>
            </a:r>
            <a:endParaRPr lang="en-US" sz="2400" dirty="0"/>
          </a:p>
          <a:p>
            <a:pPr lvl="1"/>
            <a:r>
              <a:rPr lang="en-GB" sz="2400" dirty="0">
                <a:hlinkClick r:id="rId2"/>
              </a:rPr>
              <a:t>https://wiki.egi.eu/wiki/</a:t>
            </a:r>
            <a:r>
              <a:rPr lang="en-GB" sz="2400" dirty="0" smtClean="0">
                <a:hlinkClick r:id="rId2"/>
              </a:rPr>
              <a:t>Core_EGI_Activities</a:t>
            </a:r>
            <a:endParaRPr lang="en-GB" sz="2400" dirty="0" smtClean="0"/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0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0"/>
            <a:ext cx="6840538" cy="865187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095" y="1196752"/>
            <a:ext cx="2581225" cy="2658764"/>
            <a:chOff x="1103" y="1910977"/>
            <a:chExt cx="2581225" cy="1290612"/>
          </a:xfrm>
        </p:grpSpPr>
        <p:sp>
          <p:nvSpPr>
            <p:cNvPr id="29" name="Rounded Rectangle 28"/>
            <p:cNvSpPr/>
            <p:nvPr/>
          </p:nvSpPr>
          <p:spPr>
            <a:xfrm>
              <a:off x="1103" y="1910977"/>
              <a:ext cx="2581225" cy="12906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38904" y="1948778"/>
              <a:ext cx="2505623" cy="121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r>
                <a:rPr lang="en-US" sz="2000" kern="1200" dirty="0" smtClean="0"/>
                <a:t>REC 5. </a:t>
              </a:r>
              <a:r>
                <a:rPr lang="en-US" sz="2000" dirty="0"/>
                <a:t>Examine the planned Big Data SRIA and its relation to EGI and Open Science</a:t>
              </a:r>
            </a:p>
            <a:p>
              <a:r>
                <a:rPr lang="en-US" sz="2000" dirty="0"/>
                <a:t>Commons Big Data plans</a:t>
              </a:r>
              <a:endParaRPr lang="en-US" sz="2000" kern="1200" dirty="0"/>
            </a:p>
          </p:txBody>
        </p:sp>
      </p:grp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2843808" y="1268760"/>
            <a:ext cx="5842992" cy="4669979"/>
          </a:xfrm>
        </p:spPr>
        <p:txBody>
          <a:bodyPr/>
          <a:lstStyle/>
          <a:p>
            <a:r>
              <a:rPr lang="en-US" dirty="0" smtClean="0"/>
              <a:t>Big Data Value Association</a:t>
            </a:r>
          </a:p>
          <a:p>
            <a:pPr marL="457200" lvl="1" indent="0">
              <a:buNone/>
            </a:pPr>
            <a:r>
              <a:rPr lang="en-US" sz="2000" dirty="0"/>
              <a:t>(a) strengthening </a:t>
            </a:r>
            <a:r>
              <a:rPr lang="en-US" sz="2000" dirty="0">
                <a:solidFill>
                  <a:srgbClr val="1F497D"/>
                </a:solidFill>
              </a:rPr>
              <a:t>competitiveness</a:t>
            </a:r>
            <a:r>
              <a:rPr lang="en-US" sz="2000" dirty="0"/>
              <a:t> and ensuring </a:t>
            </a:r>
            <a:r>
              <a:rPr lang="en-US" sz="2000" dirty="0">
                <a:solidFill>
                  <a:srgbClr val="1F497D"/>
                </a:solidFill>
              </a:rPr>
              <a:t>industrial leadership </a:t>
            </a:r>
            <a:r>
              <a:rPr lang="en-US" sz="2000" dirty="0"/>
              <a:t>of providers and end users of BIG DATA VALUE technology</a:t>
            </a:r>
          </a:p>
          <a:p>
            <a:pPr marL="457200" lvl="1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b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rgbClr val="1F497D"/>
                </a:solidFill>
              </a:rPr>
              <a:t>promoting</a:t>
            </a:r>
            <a:r>
              <a:rPr lang="en-US" sz="2000" dirty="0" smtClean="0"/>
              <a:t> </a:t>
            </a:r>
            <a:r>
              <a:rPr lang="en-US" sz="2000" dirty="0"/>
              <a:t>the widest and best uptake of BIG DATA </a:t>
            </a:r>
            <a:r>
              <a:rPr lang="en-US" sz="2000" dirty="0" smtClean="0"/>
              <a:t>VALUE technologies </a:t>
            </a:r>
            <a:r>
              <a:rPr lang="en-US" sz="2000" dirty="0"/>
              <a:t>and services for professional and private use</a:t>
            </a:r>
            <a:r>
              <a:rPr lang="en-US" sz="2000" dirty="0" smtClean="0"/>
              <a:t>;</a:t>
            </a:r>
          </a:p>
          <a:p>
            <a:pPr marL="457200" lvl="1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c) </a:t>
            </a:r>
            <a:r>
              <a:rPr lang="en-US" sz="2000" dirty="0">
                <a:solidFill>
                  <a:srgbClr val="1F497D"/>
                </a:solidFill>
              </a:rPr>
              <a:t>establishing the excellence </a:t>
            </a:r>
            <a:r>
              <a:rPr lang="en-US" sz="2000" dirty="0"/>
              <a:t>of the science base </a:t>
            </a:r>
            <a:r>
              <a:rPr lang="en-US" sz="2000" dirty="0" smtClean="0"/>
              <a:t>of creation </a:t>
            </a:r>
            <a:r>
              <a:rPr lang="en-US" sz="2000" dirty="0"/>
              <a:t>of value from BIG </a:t>
            </a:r>
            <a:r>
              <a:rPr lang="en-US" sz="2000" dirty="0" smtClean="0"/>
              <a:t>DATA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Membership</a:t>
            </a:r>
            <a:r>
              <a:rPr lang="en-US" sz="2400" dirty="0" smtClean="0"/>
              <a:t> under evaluation in the context of the strategy being defined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853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and financial overview</a:t>
            </a:r>
          </a:p>
          <a:p>
            <a:r>
              <a:rPr lang="en-US" dirty="0" smtClean="0"/>
              <a:t>Progress in PY5</a:t>
            </a:r>
          </a:p>
          <a:p>
            <a:r>
              <a:rPr lang="en-US" dirty="0" smtClean="0"/>
              <a:t>Results and impact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 and impact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9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840538" cy="865187"/>
          </a:xfrm>
        </p:spPr>
        <p:txBody>
          <a:bodyPr/>
          <a:lstStyle/>
          <a:p>
            <a:r>
              <a:rPr lang="en-GB" sz="3600" dirty="0"/>
              <a:t>All </a:t>
            </a:r>
            <a:r>
              <a:rPr lang="en-GB" sz="3600" dirty="0" smtClean="0"/>
              <a:t>researchers </a:t>
            </a:r>
            <a:endParaRPr lang="en-US" sz="3600" dirty="0"/>
          </a:p>
        </p:txBody>
      </p:sp>
      <p:pic>
        <p:nvPicPr>
          <p:cNvPr id="4" name="Picture 3" descr="Screen Shot 2015-02-12 at 10.5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643"/>
            <a:ext cx="9144000" cy="447367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88640"/>
            <a:ext cx="2880320" cy="659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68760"/>
            <a:ext cx="898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1F497D"/>
                </a:solidFill>
              </a:rPr>
              <a:t>All researchers from all disciplines have access to the Commons </a:t>
            </a:r>
            <a:endParaRPr lang="en-US" sz="24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5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Excellence in science</a:t>
            </a:r>
            <a:endParaRPr lang="en-US" sz="3600" dirty="0"/>
          </a:p>
        </p:txBody>
      </p:sp>
      <p:pic>
        <p:nvPicPr>
          <p:cNvPr id="5" name="Picture 4" descr="Screen Shot 2015-02-12 at 11.0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606"/>
            <a:ext cx="9144000" cy="203752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88640"/>
            <a:ext cx="2880320" cy="659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126876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Collaborate </a:t>
            </a:r>
            <a:r>
              <a:rPr lang="en-US" sz="2800" i="1" dirty="0"/>
              <a:t>to achieve </a:t>
            </a:r>
            <a:endParaRPr lang="en-US" sz="2800" i="1" dirty="0" smtClean="0"/>
          </a:p>
          <a:p>
            <a:pPr algn="ctr"/>
            <a:r>
              <a:rPr lang="en-US" sz="2800" i="1" dirty="0" smtClean="0">
                <a:solidFill>
                  <a:srgbClr val="4F81BD"/>
                </a:solidFill>
              </a:rPr>
              <a:t>excellence </a:t>
            </a:r>
            <a:r>
              <a:rPr lang="en-US" sz="2800" i="1" dirty="0">
                <a:solidFill>
                  <a:srgbClr val="4F81BD"/>
                </a:solidFill>
              </a:rPr>
              <a:t>in science, research and innovation </a:t>
            </a:r>
            <a:endParaRPr lang="en-US" sz="28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5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>
                <a:ea typeface="Open Sans" pitchFamily="34" charset="0"/>
              </a:rPr>
              <a:t>Open access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534444"/>
            <a:ext cx="1121842" cy="34148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1790"/>
            <a:ext cx="4896544" cy="394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3645024"/>
            <a:ext cx="1512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Percentage of resources used by users from another country</a:t>
            </a:r>
            <a:endParaRPr lang="en-US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88640"/>
            <a:ext cx="2880320" cy="659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05273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Researchers from </a:t>
            </a:r>
            <a:r>
              <a:rPr lang="en-US" sz="2800" i="1" dirty="0">
                <a:solidFill>
                  <a:srgbClr val="4F81BD"/>
                </a:solidFill>
              </a:rPr>
              <a:t>all disciplines</a:t>
            </a:r>
            <a:r>
              <a:rPr lang="en-US" sz="2800" i="1" dirty="0"/>
              <a:t> have easy, integrated and open access </a:t>
            </a:r>
            <a:r>
              <a:rPr lang="en-US" sz="2800" i="1" dirty="0" smtClean="0">
                <a:sym typeface="Wingdings"/>
              </a:rPr>
              <a:t> 24 of transnational access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53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291264" cy="15121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/>
              <a:t>Open </a:t>
            </a:r>
            <a:r>
              <a:rPr lang="en-US" sz="2800" i="1" dirty="0"/>
              <a:t>access to the advanced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4F81BD"/>
                </a:solidFill>
              </a:rPr>
              <a:t>digital </a:t>
            </a:r>
            <a:r>
              <a:rPr lang="en-US" sz="2800" i="1" dirty="0">
                <a:solidFill>
                  <a:srgbClr val="4F81BD"/>
                </a:solidFill>
              </a:rPr>
              <a:t>services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4F81BD"/>
                </a:solidFill>
              </a:rPr>
              <a:t>scientific instruments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4F81BD"/>
                </a:solidFill>
              </a:rPr>
              <a:t>data, knowledge and expertise </a:t>
            </a:r>
            <a:endParaRPr lang="en-US" sz="2800" i="1" dirty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3600</a:t>
            </a:r>
            <a:r>
              <a:rPr lang="en-US" sz="2400" dirty="0" smtClean="0"/>
              <a:t> service end-points (grid, cloud, storage and data management)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Registered applications </a:t>
            </a:r>
            <a:r>
              <a:rPr lang="en-US" sz="2400" dirty="0" smtClean="0">
                <a:solidFill>
                  <a:srgbClr val="1F497D"/>
                </a:solidFill>
                <a:sym typeface="Wingdings"/>
              </a:rPr>
              <a:t> 620</a:t>
            </a:r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000" dirty="0" smtClean="0">
                <a:solidFill>
                  <a:srgbClr val="4F81BD"/>
                </a:solidFill>
              </a:rPr>
              <a:t>Natural Sciences		 353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Medical and Health Sciences  124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Agricultural Sciences		     9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Engineering and Technology	     9</a:t>
            </a:r>
          </a:p>
          <a:p>
            <a:r>
              <a:rPr lang="en-US" sz="2000" dirty="0" smtClean="0">
                <a:solidFill>
                  <a:srgbClr val="4F81BD"/>
                </a:solidFill>
              </a:rPr>
              <a:t>Other			 126</a:t>
            </a:r>
          </a:p>
          <a:p>
            <a:endParaRPr lang="en-US" sz="2000" dirty="0" smtClean="0"/>
          </a:p>
          <a:p>
            <a:pPr marL="0" indent="0" algn="ctr">
              <a:buNone/>
            </a:pPr>
            <a:endParaRPr lang="en-US" sz="28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88640"/>
            <a:ext cx="2880320" cy="6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8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/>
          <a:lstStyle/>
          <a:p>
            <a:r>
              <a:rPr lang="en-US" dirty="0" smtClean="0"/>
              <a:t>The Open Science Commons are not yet a reality</a:t>
            </a:r>
          </a:p>
          <a:p>
            <a:pPr lvl="1"/>
            <a:r>
              <a:rPr lang="en-US" dirty="0" smtClean="0"/>
              <a:t>Technical integration barriers</a:t>
            </a:r>
          </a:p>
          <a:p>
            <a:pPr lvl="1"/>
            <a:r>
              <a:rPr lang="en-US" dirty="0" smtClean="0"/>
              <a:t>Fragmented landscape</a:t>
            </a:r>
          </a:p>
          <a:p>
            <a:pPr lvl="2"/>
            <a:r>
              <a:rPr lang="en-US" dirty="0" smtClean="0"/>
              <a:t>No governance and consistent access models</a:t>
            </a:r>
          </a:p>
          <a:p>
            <a:pPr lvl="1"/>
            <a:r>
              <a:rPr lang="en-US" dirty="0" smtClean="0"/>
              <a:t>Digital divide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EGI-</a:t>
            </a:r>
            <a:r>
              <a:rPr lang="en-US" dirty="0" err="1" smtClean="0"/>
              <a:t>InSPIRE</a:t>
            </a:r>
            <a:r>
              <a:rPr lang="en-US" dirty="0" smtClean="0"/>
              <a:t> already allowed EGI to advance towards an Open Science Commons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5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Project effort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financial overview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Celine </a:t>
            </a:r>
            <a:r>
              <a:rPr lang="en-US" dirty="0" err="1" smtClean="0"/>
              <a:t>Bitoune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sz="2400" dirty="0"/>
              <a:t>Chief Finance </a:t>
            </a:r>
            <a:r>
              <a:rPr lang="en-US" sz="2400" dirty="0" smtClean="0"/>
              <a:t>Officer/EGI.eu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3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PY5 at a glance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2304256"/>
          </a:xfrm>
        </p:spPr>
        <p:txBody>
          <a:bodyPr/>
          <a:lstStyle/>
          <a:p>
            <a:r>
              <a:rPr lang="en-GB" sz="1800" dirty="0" smtClean="0"/>
              <a:t>PY5 participants: 30</a:t>
            </a:r>
          </a:p>
          <a:p>
            <a:r>
              <a:rPr lang="en-GB" sz="1800" dirty="0" smtClean="0"/>
              <a:t>PY5 PMs reported = 417PMs / 52 FTEs</a:t>
            </a:r>
          </a:p>
          <a:p>
            <a:r>
              <a:rPr lang="en-GB" sz="1800" dirty="0" smtClean="0"/>
              <a:t>PY5 estimate </a:t>
            </a:r>
            <a:r>
              <a:rPr lang="en-GB" sz="1800" dirty="0"/>
              <a:t>funding planned: 1,988,800 € </a:t>
            </a:r>
          </a:p>
          <a:p>
            <a:r>
              <a:rPr lang="en-GB" sz="1800" dirty="0" smtClean="0"/>
              <a:t>PY5 Provisional </a:t>
            </a:r>
            <a:r>
              <a:rPr lang="en-GB" sz="1800" dirty="0"/>
              <a:t>Financial status: </a:t>
            </a:r>
            <a:r>
              <a:rPr lang="en-GB" sz="1800" dirty="0" smtClean="0"/>
              <a:t>1,573,193 </a:t>
            </a:r>
            <a:r>
              <a:rPr lang="en-GB" sz="1800" dirty="0"/>
              <a:t>€ </a:t>
            </a:r>
            <a:r>
              <a:rPr lang="en-GB" sz="1800" dirty="0" smtClean="0"/>
              <a:t>requested</a:t>
            </a:r>
          </a:p>
          <a:p>
            <a:pPr lvl="1"/>
            <a:r>
              <a:rPr lang="en-GB" sz="1400" dirty="0" smtClean="0"/>
              <a:t>Missing costs for GRNET (175k), CNRS (71k), CYFRONET (90k), STFC (190k)</a:t>
            </a:r>
          </a:p>
          <a:p>
            <a:r>
              <a:rPr lang="en-GB" sz="1800" dirty="0" smtClean="0"/>
              <a:t>Financial session deadline: 28-02-15 </a:t>
            </a:r>
            <a:r>
              <a:rPr lang="en-GB" sz="1600" dirty="0" smtClean="0"/>
              <a:t>(60 days after the end of the project 31-12-14)</a:t>
            </a:r>
          </a:p>
          <a:p>
            <a:r>
              <a:rPr lang="en-GB" sz="1800" dirty="0" smtClean="0"/>
              <a:t>Over reporting partners: Proposal for redistribution if funding left</a:t>
            </a:r>
            <a:endParaRPr lang="en-GB" sz="1100" dirty="0" smtClean="0"/>
          </a:p>
          <a:p>
            <a:pPr lvl="1"/>
            <a:endParaRPr lang="en-GB" sz="1400" dirty="0" smtClean="0"/>
          </a:p>
          <a:p>
            <a:endParaRPr lang="en-GB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2677" y="3717032"/>
            <a:ext cx="881132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Advance payments:</a:t>
            </a:r>
            <a:endParaRPr lang="en-GB" sz="1400" dirty="0" smtClean="0"/>
          </a:p>
          <a:p>
            <a:pPr lvl="1"/>
            <a:r>
              <a:rPr lang="en-GB" sz="1400" dirty="0" smtClean="0"/>
              <a:t>95% of advance received has been distributed</a:t>
            </a:r>
            <a:r>
              <a:rPr lang="en-GB" sz="1200" dirty="0" smtClean="0"/>
              <a:t> (20,253,817 €)</a:t>
            </a:r>
          </a:p>
          <a:p>
            <a:pPr lvl="1"/>
            <a:r>
              <a:rPr lang="en-GB" sz="1400" dirty="0" smtClean="0"/>
              <a:t>PY4 Payment submitted to EC – Nov 14:  1,000,514 €</a:t>
            </a:r>
          </a:p>
          <a:p>
            <a:pPr lvl="1"/>
            <a:r>
              <a:rPr lang="en-GB" sz="1400" dirty="0" smtClean="0"/>
              <a:t>Final payment in 2015:  3,749,778 € </a:t>
            </a:r>
            <a:endParaRPr lang="en-GB" sz="1100" dirty="0" smtClean="0"/>
          </a:p>
          <a:p>
            <a:pPr lvl="1"/>
            <a:endParaRPr lang="en-GB" sz="1400" dirty="0" smtClean="0"/>
          </a:p>
          <a:p>
            <a:endParaRPr lang="en-GB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269396"/>
            <a:ext cx="9144000" cy="4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/>
              <a:t>Final deliverable: Final distribution to the grant 30 days after release of final payment</a:t>
            </a:r>
          </a:p>
          <a:p>
            <a:pPr lvl="1"/>
            <a:endParaRPr lang="en-GB" sz="1100" dirty="0" smtClean="0"/>
          </a:p>
          <a:p>
            <a:pPr lvl="1"/>
            <a:endParaRPr lang="en-GB" sz="1400" dirty="0" smtClean="0"/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70223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PY5 Consumed Effort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2489"/>
              </p:ext>
            </p:extLst>
          </p:nvPr>
        </p:nvGraphicFramePr>
        <p:xfrm>
          <a:off x="179512" y="1124744"/>
          <a:ext cx="4689624" cy="2773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660"/>
                <a:gridCol w="905951"/>
                <a:gridCol w="837433"/>
                <a:gridCol w="1076364"/>
                <a:gridCol w="1017216"/>
              </a:tblGrid>
              <a:tr h="569451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GB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 Package</a:t>
                      </a:r>
                      <a:endParaRPr lang="en-GB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Worked PM Funded</a:t>
                      </a:r>
                      <a:endParaRPr lang="en-GB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Achieved </a:t>
                      </a:r>
                      <a:r>
                        <a:rPr lang="en-GB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PM%</a:t>
                      </a:r>
                      <a:endParaRPr lang="en-GB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5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MGT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WP1-M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33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93%</a:t>
                      </a:r>
                      <a:endParaRPr lang="en-GB" sz="1400" kern="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COORD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WP9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197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207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95%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COORD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WP10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38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96%</a:t>
                      </a:r>
                      <a:endParaRPr lang="en-GB" sz="1400" kern="1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OTHER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WP11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83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116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72%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RTD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WP12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66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112%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002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1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Total:</a:t>
                      </a:r>
                      <a:endParaRPr lang="en-GB" sz="1400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1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417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1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456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1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91%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20211"/>
              </p:ext>
            </p:extLst>
          </p:nvPr>
        </p:nvGraphicFramePr>
        <p:xfrm>
          <a:off x="3995936" y="1268760"/>
          <a:ext cx="50405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79512" y="42210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/>
            <a:r>
              <a:rPr lang="en-GB" sz="1400" dirty="0" smtClean="0"/>
              <a:t>   WP1 </a:t>
            </a:r>
            <a:r>
              <a:rPr lang="en-GB" sz="1400" dirty="0">
                <a:sym typeface="Wingdings"/>
              </a:rPr>
              <a:t></a:t>
            </a:r>
            <a:r>
              <a:rPr lang="en-GB" sz="1400" dirty="0"/>
              <a:t> NA1 </a:t>
            </a:r>
            <a:r>
              <a:rPr lang="en-GB" sz="1400" dirty="0" smtClean="0"/>
              <a:t>Management </a:t>
            </a:r>
          </a:p>
          <a:p>
            <a:pPr lvl="0" fontAlgn="auto"/>
            <a:r>
              <a:rPr lang="en-GB" sz="1400" b="1" dirty="0" smtClean="0"/>
              <a:t>                PMs left used for report and costs</a:t>
            </a:r>
          </a:p>
          <a:p>
            <a:pPr lvl="0" fontAlgn="auto"/>
            <a:r>
              <a:rPr lang="en-GB" sz="1400" b="1" dirty="0"/>
              <a:t> </a:t>
            </a:r>
            <a:r>
              <a:rPr lang="en-GB" sz="1400" b="1" dirty="0" smtClean="0"/>
              <a:t>               preparation</a:t>
            </a:r>
            <a:endParaRPr lang="en-GB" sz="1400" b="1" dirty="0"/>
          </a:p>
          <a:p>
            <a:pPr lvl="0" fontAlgn="auto"/>
            <a:r>
              <a:rPr lang="en-GB" sz="1400" dirty="0" smtClean="0"/>
              <a:t>  WP9 </a:t>
            </a:r>
            <a:r>
              <a:rPr lang="en-GB" sz="1400" dirty="0">
                <a:sym typeface="Wingdings"/>
              </a:rPr>
              <a:t></a:t>
            </a:r>
            <a:r>
              <a:rPr lang="en-GB" sz="1400" dirty="0"/>
              <a:t> NA4 Community </a:t>
            </a:r>
            <a:r>
              <a:rPr lang="en-GB" sz="1400" dirty="0" smtClean="0"/>
              <a:t>management </a:t>
            </a:r>
            <a:r>
              <a:rPr lang="en-GB" sz="1400" b="1" dirty="0" smtClean="0"/>
              <a:t> </a:t>
            </a:r>
            <a:endParaRPr lang="en-GB" sz="1400" b="1" dirty="0"/>
          </a:p>
          <a:p>
            <a:pPr lvl="0" fontAlgn="auto"/>
            <a:r>
              <a:rPr lang="en-GB" sz="1400" dirty="0"/>
              <a:t>WP10 </a:t>
            </a:r>
            <a:r>
              <a:rPr lang="en-GB" sz="1400" dirty="0">
                <a:sym typeface="Wingdings"/>
              </a:rPr>
              <a:t></a:t>
            </a:r>
            <a:r>
              <a:rPr lang="en-GB" sz="1400" dirty="0"/>
              <a:t> NA5 Strategy, Policy and Business </a:t>
            </a:r>
            <a:r>
              <a:rPr lang="en-GB" sz="1400" dirty="0" smtClean="0"/>
              <a:t> </a:t>
            </a:r>
          </a:p>
          <a:p>
            <a:pPr lvl="0" fontAlgn="auto"/>
            <a:r>
              <a:rPr lang="en-GB" sz="1400" dirty="0"/>
              <a:t> </a:t>
            </a:r>
            <a:r>
              <a:rPr lang="en-GB" sz="1400" dirty="0" smtClean="0"/>
              <a:t>              Development</a:t>
            </a:r>
            <a:endParaRPr lang="en-GB" sz="1400" b="1" dirty="0"/>
          </a:p>
          <a:p>
            <a:pPr lvl="0" fontAlgn="auto"/>
            <a:r>
              <a:rPr lang="en-GB" sz="1400" dirty="0"/>
              <a:t>WP11 </a:t>
            </a:r>
            <a:r>
              <a:rPr lang="en-GB" sz="1400" dirty="0">
                <a:sym typeface="Wingdings"/>
              </a:rPr>
              <a:t></a:t>
            </a:r>
            <a:r>
              <a:rPr lang="en-GB" sz="1400" dirty="0"/>
              <a:t> SA5 Federated </a:t>
            </a:r>
            <a:r>
              <a:rPr lang="en-GB" sz="1400" dirty="0" smtClean="0"/>
              <a:t>Cloud </a:t>
            </a:r>
          </a:p>
          <a:p>
            <a:pPr lvl="0" fontAlgn="auto"/>
            <a:r>
              <a:rPr lang="en-GB" sz="1400" dirty="0" smtClean="0"/>
              <a:t>WP12 </a:t>
            </a:r>
            <a:r>
              <a:rPr lang="en-GB" sz="1400" dirty="0">
                <a:sym typeface="Wingdings"/>
              </a:rPr>
              <a:t></a:t>
            </a:r>
            <a:r>
              <a:rPr lang="en-GB" sz="1400" dirty="0"/>
              <a:t>JRA2 Tool </a:t>
            </a:r>
            <a:r>
              <a:rPr lang="en-GB" sz="1400" dirty="0" smtClean="0"/>
              <a:t>Development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7181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PY5 funding per activity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37819"/>
              </p:ext>
            </p:extLst>
          </p:nvPr>
        </p:nvGraphicFramePr>
        <p:xfrm>
          <a:off x="269952" y="1124746"/>
          <a:ext cx="5310160" cy="2519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485"/>
                <a:gridCol w="1025827"/>
                <a:gridCol w="948243"/>
                <a:gridCol w="1131567"/>
                <a:gridCol w="1239038"/>
              </a:tblGrid>
              <a:tr h="797325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GB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 Package</a:t>
                      </a:r>
                      <a:endParaRPr lang="en-GB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Worked PM Funded</a:t>
                      </a:r>
                      <a:endParaRPr lang="en-GB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PY5 Eligible </a:t>
                      </a: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Cost Estimate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PY5 Estimated Funding</a:t>
                      </a:r>
                    </a:p>
                  </a:txBody>
                  <a:tcPr marL="7620" marR="7620" marT="7620" marB="0" anchor="ctr"/>
                </a:tc>
              </a:tr>
              <a:tr h="287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MGT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WP1-M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293,040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293,040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7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COORD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WP9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197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1,470,945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735,473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7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COORD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WP10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38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295,305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147,652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7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OTHER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WP11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83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599,018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299,509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7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RTD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kern="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WP12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66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505,942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252,971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7036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1" kern="1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Total:</a:t>
                      </a:r>
                      <a:endParaRPr lang="en-GB" sz="1400" kern="1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1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417 </a:t>
                      </a:r>
                      <a:endParaRPr lang="en-GB" sz="1400" kern="1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3,164,250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1,728,645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45015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/>
            <a:r>
              <a:rPr lang="en-GB" sz="1600" dirty="0"/>
              <a:t>WP1 </a:t>
            </a:r>
            <a:r>
              <a:rPr lang="en-GB" sz="1600" dirty="0" smtClean="0"/>
              <a:t>  </a:t>
            </a:r>
            <a:r>
              <a:rPr lang="en-GB" sz="1600" dirty="0" smtClean="0">
                <a:sym typeface="Wingdings"/>
              </a:rPr>
              <a:t></a:t>
            </a:r>
            <a:r>
              <a:rPr lang="en-GB" sz="1600" dirty="0" smtClean="0"/>
              <a:t>   NA1 Management </a:t>
            </a:r>
            <a:r>
              <a:rPr lang="en-GB" sz="1600" b="1" dirty="0" smtClean="0"/>
              <a:t>100%</a:t>
            </a:r>
            <a:endParaRPr lang="en-GB" sz="1600" b="1" dirty="0"/>
          </a:p>
          <a:p>
            <a:pPr lvl="0" fontAlgn="auto"/>
            <a:r>
              <a:rPr lang="en-GB" sz="1600" dirty="0"/>
              <a:t>WP9 </a:t>
            </a:r>
            <a:r>
              <a:rPr lang="en-GB" sz="1600" dirty="0" smtClean="0"/>
              <a:t>  </a:t>
            </a:r>
            <a:r>
              <a:rPr lang="en-GB" sz="1600" dirty="0" smtClean="0">
                <a:sym typeface="Wingdings"/>
              </a:rPr>
              <a:t>  </a:t>
            </a:r>
            <a:r>
              <a:rPr lang="en-GB" sz="1600" dirty="0" smtClean="0"/>
              <a:t> </a:t>
            </a:r>
            <a:r>
              <a:rPr lang="en-GB" sz="1600" dirty="0"/>
              <a:t>NA4 Community </a:t>
            </a:r>
            <a:r>
              <a:rPr lang="en-GB" sz="1600" dirty="0" smtClean="0"/>
              <a:t>management </a:t>
            </a:r>
            <a:r>
              <a:rPr lang="en-GB" sz="1600" b="1" dirty="0" smtClean="0"/>
              <a:t>50%</a:t>
            </a:r>
            <a:endParaRPr lang="en-GB" sz="1600" b="1" dirty="0"/>
          </a:p>
          <a:p>
            <a:pPr lvl="0" fontAlgn="auto"/>
            <a:r>
              <a:rPr lang="en-GB" sz="1600" dirty="0"/>
              <a:t>WP10 </a:t>
            </a:r>
            <a:r>
              <a:rPr lang="en-GB" sz="1600" dirty="0">
                <a:sym typeface="Wingdings"/>
              </a:rPr>
              <a:t></a:t>
            </a:r>
            <a:r>
              <a:rPr lang="en-GB" sz="1600" dirty="0"/>
              <a:t> </a:t>
            </a:r>
            <a:r>
              <a:rPr lang="en-GB" sz="1600" dirty="0" smtClean="0"/>
              <a:t>  NA5 </a:t>
            </a:r>
            <a:r>
              <a:rPr lang="en-GB" sz="1600" dirty="0"/>
              <a:t>Strategy, Policy and </a:t>
            </a:r>
            <a:r>
              <a:rPr lang="en-GB" sz="1600" dirty="0" smtClean="0"/>
              <a:t>Business</a:t>
            </a:r>
          </a:p>
          <a:p>
            <a:pPr lvl="0" fontAlgn="auto"/>
            <a:r>
              <a:rPr lang="en-GB" sz="1600" dirty="0"/>
              <a:t> </a:t>
            </a:r>
            <a:r>
              <a:rPr lang="en-GB" sz="1600" dirty="0" smtClean="0"/>
              <a:t>                Development </a:t>
            </a:r>
            <a:r>
              <a:rPr lang="en-GB" sz="1600" b="1" dirty="0" smtClean="0"/>
              <a:t>50%</a:t>
            </a:r>
            <a:endParaRPr lang="en-GB" sz="1600" b="1" dirty="0"/>
          </a:p>
          <a:p>
            <a:pPr lvl="0" fontAlgn="auto"/>
            <a:r>
              <a:rPr lang="en-GB" sz="1600" dirty="0"/>
              <a:t>WP11 </a:t>
            </a:r>
            <a:r>
              <a:rPr lang="en-GB" sz="1600" dirty="0">
                <a:sym typeface="Wingdings"/>
              </a:rPr>
              <a:t></a:t>
            </a:r>
            <a:r>
              <a:rPr lang="en-GB" sz="1600" dirty="0"/>
              <a:t> </a:t>
            </a:r>
            <a:r>
              <a:rPr lang="en-GB" sz="1600" dirty="0" smtClean="0"/>
              <a:t>  SA5 </a:t>
            </a:r>
            <a:r>
              <a:rPr lang="en-GB" sz="1600" dirty="0"/>
              <a:t>Federated </a:t>
            </a:r>
            <a:r>
              <a:rPr lang="en-GB" sz="1600" dirty="0" smtClean="0"/>
              <a:t>Cloud </a:t>
            </a:r>
            <a:r>
              <a:rPr lang="en-GB" sz="1600" b="1" dirty="0" smtClean="0"/>
              <a:t>50%</a:t>
            </a:r>
            <a:endParaRPr lang="en-GB" sz="1600" b="1" dirty="0"/>
          </a:p>
          <a:p>
            <a:pPr lvl="0" fontAlgn="auto"/>
            <a:r>
              <a:rPr lang="en-GB" sz="1600" dirty="0"/>
              <a:t>WP12 </a:t>
            </a:r>
            <a:r>
              <a:rPr lang="en-GB" sz="1600" dirty="0" smtClean="0">
                <a:sym typeface="Wingdings"/>
              </a:rPr>
              <a:t> </a:t>
            </a:r>
            <a:r>
              <a:rPr lang="en-GB" sz="1600" dirty="0" smtClean="0"/>
              <a:t>JRA2 </a:t>
            </a:r>
            <a:r>
              <a:rPr lang="en-GB" sz="1600" dirty="0"/>
              <a:t>Tool </a:t>
            </a:r>
            <a:r>
              <a:rPr lang="en-GB" sz="1600" dirty="0" smtClean="0"/>
              <a:t>Development </a:t>
            </a:r>
            <a:r>
              <a:rPr lang="en-GB" sz="1600" b="1" dirty="0" smtClean="0"/>
              <a:t>50%</a:t>
            </a:r>
            <a:endParaRPr lang="en-GB" sz="16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009325"/>
              </p:ext>
            </p:extLst>
          </p:nvPr>
        </p:nvGraphicFramePr>
        <p:xfrm>
          <a:off x="4355976" y="3068960"/>
          <a:ext cx="5328592" cy="328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304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PY5 Deviations to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256584"/>
          </a:xfrm>
        </p:spPr>
        <p:txBody>
          <a:bodyPr/>
          <a:lstStyle/>
          <a:p>
            <a:pPr lvl="0"/>
            <a:r>
              <a:rPr lang="en-GB" sz="2000" dirty="0"/>
              <a:t>EGI.eu: few efforts left for preparation of the reports and FS (Jan-Feb 2015</a:t>
            </a:r>
            <a:r>
              <a:rPr lang="en-GB" sz="2000" dirty="0" smtClean="0"/>
              <a:t>)</a:t>
            </a:r>
            <a:endParaRPr lang="en-GB" sz="2000" dirty="0"/>
          </a:p>
          <a:p>
            <a:pPr lvl="0"/>
            <a:r>
              <a:rPr lang="en-GB" sz="2000" dirty="0" smtClean="0"/>
              <a:t>For </a:t>
            </a:r>
            <a:r>
              <a:rPr lang="en-GB" sz="2000" dirty="0"/>
              <a:t>partners who have submitted their Form C the project office has checked the deviation with the efforts declared and has reconciled costs and efforts:</a:t>
            </a:r>
          </a:p>
          <a:p>
            <a:pPr marL="685800" lvl="1">
              <a:buFontTx/>
              <a:buChar char="-"/>
            </a:pPr>
            <a:r>
              <a:rPr lang="en-GB" sz="1600" dirty="0"/>
              <a:t>Task carried out consuming less efforts than </a:t>
            </a:r>
            <a:r>
              <a:rPr lang="en-GB" sz="1600" dirty="0" smtClean="0"/>
              <a:t>planned</a:t>
            </a:r>
            <a:endParaRPr lang="en-GB" sz="1600" dirty="0"/>
          </a:p>
          <a:p>
            <a:pPr marL="685800" lvl="1">
              <a:buFontTx/>
              <a:buChar char="-"/>
            </a:pPr>
            <a:r>
              <a:rPr lang="en-GB" sz="1600" dirty="0"/>
              <a:t>Efforts not declared (new administrator at the partners’ level</a:t>
            </a:r>
            <a:r>
              <a:rPr lang="en-GB" sz="1600" dirty="0" smtClean="0"/>
              <a:t>)</a:t>
            </a:r>
            <a:endParaRPr lang="en-GB" sz="1600" dirty="0"/>
          </a:p>
          <a:p>
            <a:pPr marL="685800" lvl="1">
              <a:buFontTx/>
              <a:buChar char="-"/>
            </a:pPr>
            <a:r>
              <a:rPr lang="en-GB" sz="1600" dirty="0"/>
              <a:t>Additional efforts to the initial plan were not charged in the costs;</a:t>
            </a:r>
          </a:p>
          <a:p>
            <a:pPr marL="685800" lvl="1">
              <a:buFontTx/>
              <a:buChar char="-"/>
            </a:pPr>
            <a:r>
              <a:rPr lang="en-GB" sz="1600" dirty="0"/>
              <a:t>Reasonable overspending.</a:t>
            </a:r>
          </a:p>
          <a:p>
            <a:r>
              <a:rPr lang="en-GB" sz="2000" dirty="0" smtClean="0"/>
              <a:t>For </a:t>
            </a:r>
            <a:r>
              <a:rPr lang="en-GB" sz="2000" dirty="0"/>
              <a:t>inactive partners (no efforts reported), no Form C is expected (EMBL and JINR); payments were released up to PY1-PY3 costs accepted, thus there is no advance payment to reclaim</a:t>
            </a:r>
          </a:p>
          <a:p>
            <a:r>
              <a:rPr lang="en-GB" sz="2000" dirty="0" smtClean="0"/>
              <a:t>For </a:t>
            </a:r>
            <a:r>
              <a:rPr lang="en-GB" sz="2000" dirty="0"/>
              <a:t>two partners not participating in PY5 and underspending in PY4 have been reclaimed funding: UOBL-B&amp;H (BE11) 771 € and ICI-Romania (BE51) 3,337 € </a:t>
            </a:r>
          </a:p>
          <a:p>
            <a:pPr lvl="1"/>
            <a:endParaRPr lang="en-GB" sz="16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32913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PY1-PY5 use of funding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400" y="1124744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Participants including JRU members: 141 of which 95 funded</a:t>
            </a:r>
          </a:p>
          <a:p>
            <a:pPr lvl="0"/>
            <a:r>
              <a:rPr lang="en-GB" dirty="0" smtClean="0"/>
              <a:t>PMs: 9,463 / 168 FTE </a:t>
            </a:r>
          </a:p>
          <a:p>
            <a:pPr lvl="0"/>
            <a:r>
              <a:rPr lang="en-GB" dirty="0" smtClean="0"/>
              <a:t>Eligible costs: 71,039,803</a:t>
            </a:r>
          </a:p>
          <a:p>
            <a:pPr lvl="0"/>
            <a:r>
              <a:rPr lang="en-GB" dirty="0" smtClean="0"/>
              <a:t>Funding: 25,000,000 (35%)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97106"/>
              </p:ext>
            </p:extLst>
          </p:nvPr>
        </p:nvGraphicFramePr>
        <p:xfrm>
          <a:off x="2987824" y="1484784"/>
          <a:ext cx="6399584" cy="467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08428"/>
              </p:ext>
            </p:extLst>
          </p:nvPr>
        </p:nvGraphicFramePr>
        <p:xfrm>
          <a:off x="395536" y="2636912"/>
          <a:ext cx="2952328" cy="2869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1152128"/>
              </a:tblGrid>
              <a:tr h="30048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</a:rPr>
                        <a:t>PERIOD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FUNDING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419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PY1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5,275,882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124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PY2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6,978,609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1244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PY3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6,186,410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3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PY4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effectLst/>
                        </a:rPr>
                        <a:t>4,463,042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9471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PY5 requested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kern="1200" dirty="0" smtClean="0">
                          <a:effectLst/>
                        </a:rPr>
                        <a:t>1,573,193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9471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PY5 missing costs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kern="1200" dirty="0" smtClean="0">
                          <a:effectLst/>
                        </a:rPr>
                        <a:t>522,866</a:t>
                      </a:r>
                      <a:endParaRPr lang="en-GB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4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 in PY5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EGI-InSPIRE: Overview, Finance, Results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08989"/>
      </p:ext>
    </p:extLst>
  </p:cSld>
  <p:clrMapOvr>
    <a:masterClrMapping/>
  </p:clrMapOvr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18593</TotalTime>
  <Words>1703</Words>
  <Application>Microsoft Macintosh PowerPoint</Application>
  <PresentationFormat>On-screen Show (4:3)</PresentationFormat>
  <Paragraphs>349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EGI-InSPIRE-Slide-Template_v4</vt:lpstr>
      <vt:lpstr>EGI-InSPIRE:  Overview, Finance and Results </vt:lpstr>
      <vt:lpstr>Outline</vt:lpstr>
      <vt:lpstr>Project effort  and financial overview</vt:lpstr>
      <vt:lpstr>PY5 at a glance</vt:lpstr>
      <vt:lpstr>PY5 Consumed Effort</vt:lpstr>
      <vt:lpstr>PY5 funding per activity</vt:lpstr>
      <vt:lpstr>PY5 Deviations to plan</vt:lpstr>
      <vt:lpstr>PY1-PY5 use of funding</vt:lpstr>
      <vt:lpstr>Progress in PY5</vt:lpstr>
      <vt:lpstr>Policy</vt:lpstr>
      <vt:lpstr>PowerPoint Presentation</vt:lpstr>
      <vt:lpstr>Strategy</vt:lpstr>
      <vt:lpstr>Timeline EGI strategy development</vt:lpstr>
      <vt:lpstr>Sustainability 1/3</vt:lpstr>
      <vt:lpstr>Sustainability 2/3</vt:lpstr>
      <vt:lpstr>Sustainability 3/4</vt:lpstr>
      <vt:lpstr>Sustainability of technical development </vt:lpstr>
      <vt:lpstr>Status</vt:lpstr>
      <vt:lpstr>Strategy</vt:lpstr>
      <vt:lpstr>Results and impact</vt:lpstr>
      <vt:lpstr>All researchers </vt:lpstr>
      <vt:lpstr>Excellence in science</vt:lpstr>
      <vt:lpstr>Open access</vt:lpstr>
      <vt:lpstr>Digital services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Ferrari</dc:creator>
  <cp:lastModifiedBy>Tiziana Ferrari</cp:lastModifiedBy>
  <cp:revision>451</cp:revision>
  <cp:lastPrinted>2015-02-12T13:26:48Z</cp:lastPrinted>
  <dcterms:created xsi:type="dcterms:W3CDTF">2014-05-15T06:16:35Z</dcterms:created>
  <dcterms:modified xsi:type="dcterms:W3CDTF">2015-02-13T09:29:48Z</dcterms:modified>
</cp:coreProperties>
</file>