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279" r:id="rId2"/>
    <p:sldId id="353" r:id="rId3"/>
    <p:sldId id="348" r:id="rId4"/>
    <p:sldId id="336" r:id="rId5"/>
    <p:sldId id="349" r:id="rId6"/>
    <p:sldId id="362" r:id="rId7"/>
    <p:sldId id="343" r:id="rId8"/>
    <p:sldId id="344" r:id="rId9"/>
    <p:sldId id="346" r:id="rId10"/>
    <p:sldId id="350" r:id="rId11"/>
    <p:sldId id="352" r:id="rId12"/>
    <p:sldId id="335" r:id="rId13"/>
    <p:sldId id="358" r:id="rId14"/>
    <p:sldId id="359" r:id="rId15"/>
    <p:sldId id="293" r:id="rId16"/>
    <p:sldId id="289" r:id="rId17"/>
    <p:sldId id="361" r:id="rId18"/>
    <p:sldId id="347" r:id="rId19"/>
    <p:sldId id="292" r:id="rId20"/>
    <p:sldId id="360" r:id="rId21"/>
    <p:sldId id="355" r:id="rId22"/>
    <p:sldId id="363" r:id="rId23"/>
    <p:sldId id="354" r:id="rId24"/>
    <p:sldId id="282" r:id="rId25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 autoAdjust="0"/>
    <p:restoredTop sz="89626" autoAdjust="0"/>
  </p:normalViewPr>
  <p:slideViewPr>
    <p:cSldViewPr>
      <p:cViewPr>
        <p:scale>
          <a:sx n="66" d="100"/>
          <a:sy n="66" d="100"/>
        </p:scale>
        <p:origin x="-16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89A20-E642-FC45-911B-4D8AD4BF7733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E5EA2E16-99C5-BF4C-BA10-F9927B9C04BC}">
      <dgm:prSet phldrT="[Text]"/>
      <dgm:spPr/>
      <dgm:t>
        <a:bodyPr/>
        <a:lstStyle/>
        <a:p>
          <a:r>
            <a:rPr lang="en-US" dirty="0" smtClean="0"/>
            <a:t>Deploy</a:t>
          </a:r>
          <a:endParaRPr lang="en-US" dirty="0"/>
        </a:p>
      </dgm:t>
    </dgm:pt>
    <dgm:pt modelId="{3E490B9D-7018-0043-AE44-E9EDC1B0974A}" type="parTrans" cxnId="{E736FA08-A3ED-6D4B-A311-D5D3D687BFA1}">
      <dgm:prSet/>
      <dgm:spPr/>
      <dgm:t>
        <a:bodyPr/>
        <a:lstStyle/>
        <a:p>
          <a:endParaRPr lang="en-US"/>
        </a:p>
      </dgm:t>
    </dgm:pt>
    <dgm:pt modelId="{EB22D86A-79CC-044F-BD23-E3A1F784803C}" type="sibTrans" cxnId="{E736FA08-A3ED-6D4B-A311-D5D3D687BFA1}">
      <dgm:prSet/>
      <dgm:spPr/>
      <dgm:t>
        <a:bodyPr/>
        <a:lstStyle/>
        <a:p>
          <a:endParaRPr lang="en-US"/>
        </a:p>
      </dgm:t>
    </dgm:pt>
    <dgm:pt modelId="{C05666BF-DB80-1D43-A95A-DB5A0504B8EB}">
      <dgm:prSet phldrT="[Text]"/>
      <dgm:spPr/>
      <dgm:t>
        <a:bodyPr/>
        <a:lstStyle/>
        <a:p>
          <a:r>
            <a:rPr lang="en-GB" noProof="0" dirty="0" smtClean="0"/>
            <a:t>Analyse</a:t>
          </a:r>
          <a:endParaRPr lang="en-GB" noProof="0" dirty="0"/>
        </a:p>
      </dgm:t>
    </dgm:pt>
    <dgm:pt modelId="{20B49534-0FA6-2241-8F90-418A38139C8B}" type="parTrans" cxnId="{986F20FF-07AC-6B42-9A1E-931A68F3BB13}">
      <dgm:prSet/>
      <dgm:spPr/>
      <dgm:t>
        <a:bodyPr/>
        <a:lstStyle/>
        <a:p>
          <a:endParaRPr lang="en-US"/>
        </a:p>
      </dgm:t>
    </dgm:pt>
    <dgm:pt modelId="{AA6DF5C1-DDC8-BD4E-B451-80493A74B97A}" type="sibTrans" cxnId="{986F20FF-07AC-6B42-9A1E-931A68F3BB13}">
      <dgm:prSet/>
      <dgm:spPr/>
      <dgm:t>
        <a:bodyPr/>
        <a:lstStyle/>
        <a:p>
          <a:endParaRPr lang="en-US"/>
        </a:p>
      </dgm:t>
    </dgm:pt>
    <dgm:pt modelId="{D8AA4240-0A92-B645-AAD2-38149D1FC5AA}">
      <dgm:prSet phldrT="[Text]"/>
      <dgm:spPr/>
      <dgm:t>
        <a:bodyPr/>
        <a:lstStyle/>
        <a:p>
          <a:r>
            <a:rPr lang="en-US" dirty="0" smtClean="0"/>
            <a:t>Retrieve</a:t>
          </a:r>
          <a:endParaRPr lang="en-US" dirty="0"/>
        </a:p>
      </dgm:t>
    </dgm:pt>
    <dgm:pt modelId="{ABF57DD3-8888-1043-9CF9-D47288B65D04}" type="parTrans" cxnId="{AFFA35AD-3F79-F64B-B865-AE1931E3F211}">
      <dgm:prSet/>
      <dgm:spPr/>
      <dgm:t>
        <a:bodyPr/>
        <a:lstStyle/>
        <a:p>
          <a:endParaRPr lang="en-US"/>
        </a:p>
      </dgm:t>
    </dgm:pt>
    <dgm:pt modelId="{6CE2D732-5A7C-5347-91F0-ECD2E55D1044}" type="sibTrans" cxnId="{AFFA35AD-3F79-F64B-B865-AE1931E3F211}">
      <dgm:prSet/>
      <dgm:spPr/>
      <dgm:t>
        <a:bodyPr/>
        <a:lstStyle/>
        <a:p>
          <a:endParaRPr lang="en-US"/>
        </a:p>
      </dgm:t>
    </dgm:pt>
    <dgm:pt modelId="{AC20037D-784E-6B44-98DF-86FADE79511D}" type="pres">
      <dgm:prSet presAssocID="{50589A20-E642-FC45-911B-4D8AD4BF7733}" presName="Name0" presStyleCnt="0">
        <dgm:presLayoutVars>
          <dgm:dir/>
          <dgm:animLvl val="lvl"/>
          <dgm:resizeHandles val="exact"/>
        </dgm:presLayoutVars>
      </dgm:prSet>
      <dgm:spPr/>
    </dgm:pt>
    <dgm:pt modelId="{6CF68B36-BDF1-B541-8FA4-54CF8309E87B}" type="pres">
      <dgm:prSet presAssocID="{E5EA2E16-99C5-BF4C-BA10-F9927B9C04B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BEC7C-4136-024F-A5A7-098F6ECACE9B}" type="pres">
      <dgm:prSet presAssocID="{EB22D86A-79CC-044F-BD23-E3A1F784803C}" presName="parTxOnlySpace" presStyleCnt="0"/>
      <dgm:spPr/>
    </dgm:pt>
    <dgm:pt modelId="{6D39CA83-C42F-6A43-A2AF-09B8CA621D38}" type="pres">
      <dgm:prSet presAssocID="{C05666BF-DB80-1D43-A95A-DB5A0504B8E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3CFC6-1D9D-2D4E-B359-72496A5130B5}" type="pres">
      <dgm:prSet presAssocID="{AA6DF5C1-DDC8-BD4E-B451-80493A74B97A}" presName="parTxOnlySpace" presStyleCnt="0"/>
      <dgm:spPr/>
    </dgm:pt>
    <dgm:pt modelId="{E087D01C-12B0-2D4E-A4D0-BE47BEDE16F7}" type="pres">
      <dgm:prSet presAssocID="{D8AA4240-0A92-B645-AAD2-38149D1FC5A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6FA08-A3ED-6D4B-A311-D5D3D687BFA1}" srcId="{50589A20-E642-FC45-911B-4D8AD4BF7733}" destId="{E5EA2E16-99C5-BF4C-BA10-F9927B9C04BC}" srcOrd="0" destOrd="0" parTransId="{3E490B9D-7018-0043-AE44-E9EDC1B0974A}" sibTransId="{EB22D86A-79CC-044F-BD23-E3A1F784803C}"/>
    <dgm:cxn modelId="{AFFA35AD-3F79-F64B-B865-AE1931E3F211}" srcId="{50589A20-E642-FC45-911B-4D8AD4BF7733}" destId="{D8AA4240-0A92-B645-AAD2-38149D1FC5AA}" srcOrd="2" destOrd="0" parTransId="{ABF57DD3-8888-1043-9CF9-D47288B65D04}" sibTransId="{6CE2D732-5A7C-5347-91F0-ECD2E55D1044}"/>
    <dgm:cxn modelId="{BFA435F7-0D8A-6243-8ED6-E484C1286BC0}" type="presOf" srcId="{C05666BF-DB80-1D43-A95A-DB5A0504B8EB}" destId="{6D39CA83-C42F-6A43-A2AF-09B8CA621D38}" srcOrd="0" destOrd="0" presId="urn:microsoft.com/office/officeart/2005/8/layout/chevron1"/>
    <dgm:cxn modelId="{6212D131-EFE8-754B-9CF6-75BDCD03DBCB}" type="presOf" srcId="{E5EA2E16-99C5-BF4C-BA10-F9927B9C04BC}" destId="{6CF68B36-BDF1-B541-8FA4-54CF8309E87B}" srcOrd="0" destOrd="0" presId="urn:microsoft.com/office/officeart/2005/8/layout/chevron1"/>
    <dgm:cxn modelId="{986F20FF-07AC-6B42-9A1E-931A68F3BB13}" srcId="{50589A20-E642-FC45-911B-4D8AD4BF7733}" destId="{C05666BF-DB80-1D43-A95A-DB5A0504B8EB}" srcOrd="1" destOrd="0" parTransId="{20B49534-0FA6-2241-8F90-418A38139C8B}" sibTransId="{AA6DF5C1-DDC8-BD4E-B451-80493A74B97A}"/>
    <dgm:cxn modelId="{8F945405-B4B3-2047-B1E2-E5FDDC658934}" type="presOf" srcId="{D8AA4240-0A92-B645-AAD2-38149D1FC5AA}" destId="{E087D01C-12B0-2D4E-A4D0-BE47BEDE16F7}" srcOrd="0" destOrd="0" presId="urn:microsoft.com/office/officeart/2005/8/layout/chevron1"/>
    <dgm:cxn modelId="{79215B31-B01F-2741-A74F-2E0EEA47260A}" type="presOf" srcId="{50589A20-E642-FC45-911B-4D8AD4BF7733}" destId="{AC20037D-784E-6B44-98DF-86FADE79511D}" srcOrd="0" destOrd="0" presId="urn:microsoft.com/office/officeart/2005/8/layout/chevron1"/>
    <dgm:cxn modelId="{BFED9AD6-F4D7-E745-A7BE-98F3B28AB2C5}" type="presParOf" srcId="{AC20037D-784E-6B44-98DF-86FADE79511D}" destId="{6CF68B36-BDF1-B541-8FA4-54CF8309E87B}" srcOrd="0" destOrd="0" presId="urn:microsoft.com/office/officeart/2005/8/layout/chevron1"/>
    <dgm:cxn modelId="{D15D3684-62F0-044A-8573-330B7DE8ADB9}" type="presParOf" srcId="{AC20037D-784E-6B44-98DF-86FADE79511D}" destId="{6D4BEC7C-4136-024F-A5A7-098F6ECACE9B}" srcOrd="1" destOrd="0" presId="urn:microsoft.com/office/officeart/2005/8/layout/chevron1"/>
    <dgm:cxn modelId="{01CF92A4-1B39-6F47-A752-EBB03211F9B1}" type="presParOf" srcId="{AC20037D-784E-6B44-98DF-86FADE79511D}" destId="{6D39CA83-C42F-6A43-A2AF-09B8CA621D38}" srcOrd="2" destOrd="0" presId="urn:microsoft.com/office/officeart/2005/8/layout/chevron1"/>
    <dgm:cxn modelId="{3743E74F-8499-FC42-9312-7A01C0080568}" type="presParOf" srcId="{AC20037D-784E-6B44-98DF-86FADE79511D}" destId="{7463CFC6-1D9D-2D4E-B359-72496A5130B5}" srcOrd="3" destOrd="0" presId="urn:microsoft.com/office/officeart/2005/8/layout/chevron1"/>
    <dgm:cxn modelId="{AEF7D2D4-5B1E-E34E-AD95-2C591C7BFDE4}" type="presParOf" srcId="{AC20037D-784E-6B44-98DF-86FADE79511D}" destId="{E087D01C-12B0-2D4E-A4D0-BE47BEDE16F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589A20-E642-FC45-911B-4D8AD4BF7733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E5EA2E16-99C5-BF4C-BA10-F9927B9C04BC}">
      <dgm:prSet phldrT="[Text]"/>
      <dgm:spPr/>
      <dgm:t>
        <a:bodyPr/>
        <a:lstStyle/>
        <a:p>
          <a:r>
            <a:rPr lang="en-US" dirty="0" smtClean="0"/>
            <a:t>Deploy</a:t>
          </a:r>
          <a:endParaRPr lang="en-US" dirty="0"/>
        </a:p>
      </dgm:t>
    </dgm:pt>
    <dgm:pt modelId="{3E490B9D-7018-0043-AE44-E9EDC1B0974A}" type="parTrans" cxnId="{E736FA08-A3ED-6D4B-A311-D5D3D687BFA1}">
      <dgm:prSet/>
      <dgm:spPr/>
      <dgm:t>
        <a:bodyPr/>
        <a:lstStyle/>
        <a:p>
          <a:endParaRPr lang="en-US"/>
        </a:p>
      </dgm:t>
    </dgm:pt>
    <dgm:pt modelId="{EB22D86A-79CC-044F-BD23-E3A1F784803C}" type="sibTrans" cxnId="{E736FA08-A3ED-6D4B-A311-D5D3D687BFA1}">
      <dgm:prSet/>
      <dgm:spPr/>
      <dgm:t>
        <a:bodyPr/>
        <a:lstStyle/>
        <a:p>
          <a:endParaRPr lang="en-US"/>
        </a:p>
      </dgm:t>
    </dgm:pt>
    <dgm:pt modelId="{C05666BF-DB80-1D43-A95A-DB5A0504B8EB}">
      <dgm:prSet phldrT="[Text]"/>
      <dgm:spPr/>
      <dgm:t>
        <a:bodyPr/>
        <a:lstStyle/>
        <a:p>
          <a:r>
            <a:rPr lang="en-GB" noProof="0" dirty="0" smtClean="0"/>
            <a:t>Analyse</a:t>
          </a:r>
          <a:endParaRPr lang="en-GB" noProof="0" dirty="0"/>
        </a:p>
      </dgm:t>
    </dgm:pt>
    <dgm:pt modelId="{20B49534-0FA6-2241-8F90-418A38139C8B}" type="parTrans" cxnId="{986F20FF-07AC-6B42-9A1E-931A68F3BB13}">
      <dgm:prSet/>
      <dgm:spPr/>
      <dgm:t>
        <a:bodyPr/>
        <a:lstStyle/>
        <a:p>
          <a:endParaRPr lang="en-US"/>
        </a:p>
      </dgm:t>
    </dgm:pt>
    <dgm:pt modelId="{AA6DF5C1-DDC8-BD4E-B451-80493A74B97A}" type="sibTrans" cxnId="{986F20FF-07AC-6B42-9A1E-931A68F3BB13}">
      <dgm:prSet/>
      <dgm:spPr/>
      <dgm:t>
        <a:bodyPr/>
        <a:lstStyle/>
        <a:p>
          <a:endParaRPr lang="en-US"/>
        </a:p>
      </dgm:t>
    </dgm:pt>
    <dgm:pt modelId="{D8AA4240-0A92-B645-AAD2-38149D1FC5AA}">
      <dgm:prSet phldrT="[Text]"/>
      <dgm:spPr/>
      <dgm:t>
        <a:bodyPr/>
        <a:lstStyle/>
        <a:p>
          <a:r>
            <a:rPr lang="en-US" dirty="0" smtClean="0"/>
            <a:t>Retrieve</a:t>
          </a:r>
          <a:endParaRPr lang="en-US" dirty="0"/>
        </a:p>
      </dgm:t>
    </dgm:pt>
    <dgm:pt modelId="{ABF57DD3-8888-1043-9CF9-D47288B65D04}" type="parTrans" cxnId="{AFFA35AD-3F79-F64B-B865-AE1931E3F211}">
      <dgm:prSet/>
      <dgm:spPr/>
      <dgm:t>
        <a:bodyPr/>
        <a:lstStyle/>
        <a:p>
          <a:endParaRPr lang="en-US"/>
        </a:p>
      </dgm:t>
    </dgm:pt>
    <dgm:pt modelId="{6CE2D732-5A7C-5347-91F0-ECD2E55D1044}" type="sibTrans" cxnId="{AFFA35AD-3F79-F64B-B865-AE1931E3F211}">
      <dgm:prSet/>
      <dgm:spPr/>
      <dgm:t>
        <a:bodyPr/>
        <a:lstStyle/>
        <a:p>
          <a:endParaRPr lang="en-US"/>
        </a:p>
      </dgm:t>
    </dgm:pt>
    <dgm:pt modelId="{AC20037D-784E-6B44-98DF-86FADE79511D}" type="pres">
      <dgm:prSet presAssocID="{50589A20-E642-FC45-911B-4D8AD4BF7733}" presName="Name0" presStyleCnt="0">
        <dgm:presLayoutVars>
          <dgm:dir/>
          <dgm:animLvl val="lvl"/>
          <dgm:resizeHandles val="exact"/>
        </dgm:presLayoutVars>
      </dgm:prSet>
      <dgm:spPr/>
    </dgm:pt>
    <dgm:pt modelId="{6CF68B36-BDF1-B541-8FA4-54CF8309E87B}" type="pres">
      <dgm:prSet presAssocID="{E5EA2E16-99C5-BF4C-BA10-F9927B9C04B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BEC7C-4136-024F-A5A7-098F6ECACE9B}" type="pres">
      <dgm:prSet presAssocID="{EB22D86A-79CC-044F-BD23-E3A1F784803C}" presName="parTxOnlySpace" presStyleCnt="0"/>
      <dgm:spPr/>
    </dgm:pt>
    <dgm:pt modelId="{6D39CA83-C42F-6A43-A2AF-09B8CA621D38}" type="pres">
      <dgm:prSet presAssocID="{C05666BF-DB80-1D43-A95A-DB5A0504B8E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3CFC6-1D9D-2D4E-B359-72496A5130B5}" type="pres">
      <dgm:prSet presAssocID="{AA6DF5C1-DDC8-BD4E-B451-80493A74B97A}" presName="parTxOnlySpace" presStyleCnt="0"/>
      <dgm:spPr/>
    </dgm:pt>
    <dgm:pt modelId="{E087D01C-12B0-2D4E-A4D0-BE47BEDE16F7}" type="pres">
      <dgm:prSet presAssocID="{D8AA4240-0A92-B645-AAD2-38149D1FC5A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6FA08-A3ED-6D4B-A311-D5D3D687BFA1}" srcId="{50589A20-E642-FC45-911B-4D8AD4BF7733}" destId="{E5EA2E16-99C5-BF4C-BA10-F9927B9C04BC}" srcOrd="0" destOrd="0" parTransId="{3E490B9D-7018-0043-AE44-E9EDC1B0974A}" sibTransId="{EB22D86A-79CC-044F-BD23-E3A1F784803C}"/>
    <dgm:cxn modelId="{AFFA35AD-3F79-F64B-B865-AE1931E3F211}" srcId="{50589A20-E642-FC45-911B-4D8AD4BF7733}" destId="{D8AA4240-0A92-B645-AAD2-38149D1FC5AA}" srcOrd="2" destOrd="0" parTransId="{ABF57DD3-8888-1043-9CF9-D47288B65D04}" sibTransId="{6CE2D732-5A7C-5347-91F0-ECD2E55D1044}"/>
    <dgm:cxn modelId="{998CFBCF-2A84-E443-936E-A715C0654F5B}" type="presOf" srcId="{50589A20-E642-FC45-911B-4D8AD4BF7733}" destId="{AC20037D-784E-6B44-98DF-86FADE79511D}" srcOrd="0" destOrd="0" presId="urn:microsoft.com/office/officeart/2005/8/layout/chevron1"/>
    <dgm:cxn modelId="{1798B7AF-99FA-3D4A-9854-8B652D668A59}" type="presOf" srcId="{D8AA4240-0A92-B645-AAD2-38149D1FC5AA}" destId="{E087D01C-12B0-2D4E-A4D0-BE47BEDE16F7}" srcOrd="0" destOrd="0" presId="urn:microsoft.com/office/officeart/2005/8/layout/chevron1"/>
    <dgm:cxn modelId="{B5175F3F-3B6D-D44D-8262-E078AD2BBDA9}" type="presOf" srcId="{C05666BF-DB80-1D43-A95A-DB5A0504B8EB}" destId="{6D39CA83-C42F-6A43-A2AF-09B8CA621D38}" srcOrd="0" destOrd="0" presId="urn:microsoft.com/office/officeart/2005/8/layout/chevron1"/>
    <dgm:cxn modelId="{986F20FF-07AC-6B42-9A1E-931A68F3BB13}" srcId="{50589A20-E642-FC45-911B-4D8AD4BF7733}" destId="{C05666BF-DB80-1D43-A95A-DB5A0504B8EB}" srcOrd="1" destOrd="0" parTransId="{20B49534-0FA6-2241-8F90-418A38139C8B}" sibTransId="{AA6DF5C1-DDC8-BD4E-B451-80493A74B97A}"/>
    <dgm:cxn modelId="{DCBEAA11-FF17-CF49-B38C-23FE73153203}" type="presOf" srcId="{E5EA2E16-99C5-BF4C-BA10-F9927B9C04BC}" destId="{6CF68B36-BDF1-B541-8FA4-54CF8309E87B}" srcOrd="0" destOrd="0" presId="urn:microsoft.com/office/officeart/2005/8/layout/chevron1"/>
    <dgm:cxn modelId="{48840C9F-D03F-6A4D-AE8D-BB5B105E4BCA}" type="presParOf" srcId="{AC20037D-784E-6B44-98DF-86FADE79511D}" destId="{6CF68B36-BDF1-B541-8FA4-54CF8309E87B}" srcOrd="0" destOrd="0" presId="urn:microsoft.com/office/officeart/2005/8/layout/chevron1"/>
    <dgm:cxn modelId="{F1AD820A-0583-C04A-99B8-C4B56D49867F}" type="presParOf" srcId="{AC20037D-784E-6B44-98DF-86FADE79511D}" destId="{6D4BEC7C-4136-024F-A5A7-098F6ECACE9B}" srcOrd="1" destOrd="0" presId="urn:microsoft.com/office/officeart/2005/8/layout/chevron1"/>
    <dgm:cxn modelId="{159DE9A6-F812-064C-BB75-F6FA3291A956}" type="presParOf" srcId="{AC20037D-784E-6B44-98DF-86FADE79511D}" destId="{6D39CA83-C42F-6A43-A2AF-09B8CA621D38}" srcOrd="2" destOrd="0" presId="urn:microsoft.com/office/officeart/2005/8/layout/chevron1"/>
    <dgm:cxn modelId="{47198E26-5C99-F548-AEA2-153412751481}" type="presParOf" srcId="{AC20037D-784E-6B44-98DF-86FADE79511D}" destId="{7463CFC6-1D9D-2D4E-B359-72496A5130B5}" srcOrd="3" destOrd="0" presId="urn:microsoft.com/office/officeart/2005/8/layout/chevron1"/>
    <dgm:cxn modelId="{63C2E63C-A31D-9C47-B616-8BC65D82D424}" type="presParOf" srcId="{AC20037D-784E-6B44-98DF-86FADE79511D}" destId="{E087D01C-12B0-2D4E-A4D0-BE47BEDE16F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68B36-BDF1-B541-8FA4-54CF8309E87B}">
      <dsp:nvSpPr>
        <dsp:cNvPr id="0" name=""/>
        <dsp:cNvSpPr/>
      </dsp:nvSpPr>
      <dsp:spPr>
        <a:xfrm>
          <a:off x="2124" y="62893"/>
          <a:ext cx="2587863" cy="10351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Deploy</a:t>
          </a:r>
          <a:endParaRPr lang="en-US" sz="3200" kern="1200" dirty="0"/>
        </a:p>
      </dsp:txBody>
      <dsp:txXfrm>
        <a:off x="519697" y="62893"/>
        <a:ext cx="1552718" cy="1035145"/>
      </dsp:txXfrm>
    </dsp:sp>
    <dsp:sp modelId="{6D39CA83-C42F-6A43-A2AF-09B8CA621D38}">
      <dsp:nvSpPr>
        <dsp:cNvPr id="0" name=""/>
        <dsp:cNvSpPr/>
      </dsp:nvSpPr>
      <dsp:spPr>
        <a:xfrm>
          <a:off x="2331201" y="62893"/>
          <a:ext cx="2587863" cy="10351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 smtClean="0"/>
            <a:t>Analyse</a:t>
          </a:r>
          <a:endParaRPr lang="en-GB" sz="3200" kern="1200" noProof="0" dirty="0"/>
        </a:p>
      </dsp:txBody>
      <dsp:txXfrm>
        <a:off x="2848774" y="62893"/>
        <a:ext cx="1552718" cy="1035145"/>
      </dsp:txXfrm>
    </dsp:sp>
    <dsp:sp modelId="{E087D01C-12B0-2D4E-A4D0-BE47BEDE16F7}">
      <dsp:nvSpPr>
        <dsp:cNvPr id="0" name=""/>
        <dsp:cNvSpPr/>
      </dsp:nvSpPr>
      <dsp:spPr>
        <a:xfrm>
          <a:off x="4660278" y="62893"/>
          <a:ext cx="2587863" cy="10351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Retrieve</a:t>
          </a:r>
          <a:endParaRPr lang="en-US" sz="3200" kern="1200" dirty="0"/>
        </a:p>
      </dsp:txBody>
      <dsp:txXfrm>
        <a:off x="5177851" y="62893"/>
        <a:ext cx="1552718" cy="1035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68B36-BDF1-B541-8FA4-54CF8309E87B}">
      <dsp:nvSpPr>
        <dsp:cNvPr id="0" name=""/>
        <dsp:cNvSpPr/>
      </dsp:nvSpPr>
      <dsp:spPr>
        <a:xfrm>
          <a:off x="2124" y="62893"/>
          <a:ext cx="2587863" cy="10351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Deploy</a:t>
          </a:r>
          <a:endParaRPr lang="en-US" sz="3200" kern="1200" dirty="0"/>
        </a:p>
      </dsp:txBody>
      <dsp:txXfrm>
        <a:off x="519697" y="62893"/>
        <a:ext cx="1552718" cy="1035145"/>
      </dsp:txXfrm>
    </dsp:sp>
    <dsp:sp modelId="{6D39CA83-C42F-6A43-A2AF-09B8CA621D38}">
      <dsp:nvSpPr>
        <dsp:cNvPr id="0" name=""/>
        <dsp:cNvSpPr/>
      </dsp:nvSpPr>
      <dsp:spPr>
        <a:xfrm>
          <a:off x="2331201" y="62893"/>
          <a:ext cx="2587863" cy="10351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 smtClean="0"/>
            <a:t>Analyse</a:t>
          </a:r>
          <a:endParaRPr lang="en-GB" sz="3200" kern="1200" noProof="0" dirty="0"/>
        </a:p>
      </dsp:txBody>
      <dsp:txXfrm>
        <a:off x="2848774" y="62893"/>
        <a:ext cx="1552718" cy="1035145"/>
      </dsp:txXfrm>
    </dsp:sp>
    <dsp:sp modelId="{E087D01C-12B0-2D4E-A4D0-BE47BEDE16F7}">
      <dsp:nvSpPr>
        <dsp:cNvPr id="0" name=""/>
        <dsp:cNvSpPr/>
      </dsp:nvSpPr>
      <dsp:spPr>
        <a:xfrm>
          <a:off x="4660278" y="62893"/>
          <a:ext cx="2587863" cy="10351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Retrieve</a:t>
          </a:r>
          <a:endParaRPr lang="en-US" sz="3200" kern="1200" dirty="0"/>
        </a:p>
      </dsp:txBody>
      <dsp:txXfrm>
        <a:off x="5177851" y="62893"/>
        <a:ext cx="1552718" cy="1035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1" y="0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r">
              <a:defRPr sz="1300"/>
            </a:lvl1pPr>
          </a:lstStyle>
          <a:p>
            <a:fld id="{C85F8645-188C-FD49-B20B-A586CE03608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1" y="9721107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>
              <a:defRPr sz="1300"/>
            </a:lvl1pPr>
          </a:lstStyle>
          <a:p>
            <a:fld id="{EFB94B5E-10D7-E042-A067-689615FED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03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7" tIns="47764" rIns="95527" bIns="4776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5527" tIns="47764" rIns="95527" bIns="4776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7" cy="511731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13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Future plans about cloud services: QC for VMI,</a:t>
            </a:r>
            <a:r>
              <a:rPr lang="en-US" baseline="0" dirty="0" smtClean="0"/>
              <a:t> process of verification of images(?)</a:t>
            </a:r>
          </a:p>
          <a:p>
            <a:r>
              <a:rPr lang="en-US" dirty="0" smtClean="0"/>
              <a:t>Support for the </a:t>
            </a:r>
            <a:r>
              <a:rPr lang="en-US" dirty="0" err="1" smtClean="0"/>
              <a:t>CoE</a:t>
            </a:r>
            <a:r>
              <a:rPr lang="en-US" dirty="0" smtClean="0"/>
              <a:t>/CC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19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the solution was</a:t>
            </a:r>
            <a:r>
              <a:rPr lang="en-US" baseline="0" dirty="0" smtClean="0"/>
              <a:t> supported by PY5 (</a:t>
            </a:r>
            <a:r>
              <a:rPr lang="en-US" baseline="0" dirty="0" err="1" smtClean="0"/>
              <a:t>additonal</a:t>
            </a:r>
            <a:r>
              <a:rPr lang="en-US" baseline="0" dirty="0" smtClean="0"/>
              <a:t>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84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00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00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RImettere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37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RImettere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3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TITLE OF PRESENTATION - REPLACE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8" descr="Untitled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GB" sz="3200" b="1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endParaRPr lang="en-GB" sz="3200" b="1" dirty="0">
              <a:solidFill>
                <a:srgbClr val="FFFFFF"/>
              </a:solidFill>
              <a:ea typeface="SimSun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 - REPLACE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TITLE OF PRESENTATION - REPLACE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59291"/>
          </a:xfrm>
          <a:prstGeom prst="rect">
            <a:avLst/>
          </a:prstGeom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TITLE OF PRESENTATION - REPLACE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740352" cy="1470025"/>
          </a:xfrm>
        </p:spPr>
        <p:txBody>
          <a:bodyPr/>
          <a:lstStyle/>
          <a:p>
            <a:r>
              <a:rPr lang="pl-PL" sz="4000" dirty="0" smtClean="0"/>
              <a:t>Software </a:t>
            </a:r>
            <a:r>
              <a:rPr lang="pl-PL" sz="4000" dirty="0" err="1" smtClean="0"/>
              <a:t>provisioning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 and HTC Solution</a:t>
            </a:r>
            <a:br>
              <a:rPr lang="pl-PL" sz="40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573016"/>
            <a:ext cx="5832648" cy="1343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Peter Solagna</a:t>
            </a:r>
          </a:p>
          <a:p>
            <a:r>
              <a:rPr lang="en-US" sz="2800" dirty="0" smtClean="0"/>
              <a:t>Senior Operations Manager</a:t>
            </a:r>
          </a:p>
          <a:p>
            <a:r>
              <a:rPr lang="en-US" sz="2800" dirty="0" err="1"/>
              <a:t>p</a:t>
            </a:r>
            <a:r>
              <a:rPr lang="en-US" sz="2800" dirty="0" err="1" smtClean="0"/>
              <a:t>eter.solagna@egi.eu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08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Continue to support the production infrastructure</a:t>
            </a:r>
          </a:p>
          <a:p>
            <a:pPr lvl="1"/>
            <a:r>
              <a:rPr lang="en-US" dirty="0" smtClean="0"/>
              <a:t>Distribute Cloud components to support </a:t>
            </a:r>
            <a:r>
              <a:rPr lang="en-US" dirty="0" err="1" smtClean="0"/>
              <a:t>Fedclouds</a:t>
            </a:r>
            <a:endParaRPr lang="en-US" dirty="0" smtClean="0"/>
          </a:p>
          <a:p>
            <a:r>
              <a:rPr lang="en-US" dirty="0" smtClean="0"/>
              <a:t>Quality criteria</a:t>
            </a:r>
          </a:p>
          <a:p>
            <a:pPr lvl="1"/>
            <a:r>
              <a:rPr lang="en-US" dirty="0" smtClean="0"/>
              <a:t>Support software release of the EGI communities and </a:t>
            </a:r>
            <a:r>
              <a:rPr lang="en-US" dirty="0"/>
              <a:t>the </a:t>
            </a:r>
            <a:r>
              <a:rPr lang="en-US" dirty="0" err="1"/>
              <a:t>Centres</a:t>
            </a:r>
            <a:r>
              <a:rPr lang="en-US" dirty="0"/>
              <a:t> of </a:t>
            </a:r>
            <a:r>
              <a:rPr lang="en-US" dirty="0" smtClean="0"/>
              <a:t>Excellence</a:t>
            </a:r>
          </a:p>
          <a:p>
            <a:pPr lvl="1"/>
            <a:r>
              <a:rPr lang="en-US" dirty="0" smtClean="0"/>
              <a:t> Virtual </a:t>
            </a:r>
            <a:r>
              <a:rPr lang="en-US" dirty="0"/>
              <a:t>Machines Images quality </a:t>
            </a:r>
            <a:r>
              <a:rPr lang="en-US" dirty="0" smtClean="0"/>
              <a:t>control</a:t>
            </a:r>
          </a:p>
          <a:p>
            <a:r>
              <a:rPr lang="en-US" dirty="0" smtClean="0"/>
              <a:t>Repository infrastructure</a:t>
            </a:r>
          </a:p>
          <a:p>
            <a:pPr lvl="1"/>
            <a:r>
              <a:rPr lang="en-US" dirty="0" smtClean="0"/>
              <a:t>Extend the platforms supported to fulfill the stakeholders requirements </a:t>
            </a:r>
          </a:p>
          <a:p>
            <a:pPr lvl="1"/>
            <a:r>
              <a:rPr lang="en-US"/>
              <a:t>Extend UMD to be the main target for the product teams to release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High-throughput data analysis (HTC)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High throughput data analysis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Overview</a:t>
            </a:r>
          </a:p>
          <a:p>
            <a:r>
              <a:rPr lang="en-US" dirty="0" smtClean="0"/>
              <a:t>Enable researchers to access large scale data management and computational capacity</a:t>
            </a:r>
          </a:p>
          <a:p>
            <a:pPr lvl="1"/>
            <a:r>
              <a:rPr lang="en-US" dirty="0" smtClean="0"/>
              <a:t>To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produce </a:t>
            </a:r>
            <a:r>
              <a:rPr lang="en-US" dirty="0"/>
              <a:t>large datasets through the execution computational tasks, </a:t>
            </a:r>
            <a:r>
              <a:rPr lang="en-US" dirty="0" smtClean="0"/>
              <a:t>which </a:t>
            </a:r>
            <a:r>
              <a:rPr lang="en-US" dirty="0"/>
              <a:t>can be either single or parallel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Research can be performed in </a:t>
            </a:r>
            <a:r>
              <a:rPr lang="en-US" dirty="0"/>
              <a:t>an effective, cost-efficient </a:t>
            </a:r>
            <a:r>
              <a:rPr lang="en-US" dirty="0" smtClean="0"/>
              <a:t>and collaborative way</a:t>
            </a:r>
          </a:p>
          <a:p>
            <a:pPr lvl="1"/>
            <a:r>
              <a:rPr lang="en-US" dirty="0" smtClean="0"/>
              <a:t>Uniform access to distributed and federated resources</a:t>
            </a:r>
          </a:p>
          <a:p>
            <a:pPr lvl="1"/>
            <a:r>
              <a:rPr lang="en-US" dirty="0" smtClean="0"/>
              <a:t>Support users communities who need to federate their own resources</a:t>
            </a:r>
          </a:p>
          <a:p>
            <a:pPr lvl="1"/>
            <a:r>
              <a:rPr lang="en-US" dirty="0" smtClean="0"/>
              <a:t>Support users communities who do not own resources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Target groups</a:t>
            </a:r>
          </a:p>
          <a:p>
            <a:pPr lvl="1"/>
            <a:r>
              <a:rPr lang="en-US" dirty="0" smtClean="0"/>
              <a:t>Researchers who </a:t>
            </a:r>
            <a:r>
              <a:rPr lang="en-US" dirty="0"/>
              <a:t>work on the same topic, share data or use the same application software. </a:t>
            </a:r>
          </a:p>
          <a:p>
            <a:pPr lvl="2"/>
            <a:r>
              <a:rPr lang="en-US" dirty="0"/>
              <a:t>The groups can be very small, such as individual researchers, or very large </a:t>
            </a:r>
            <a:r>
              <a:rPr lang="en-US" dirty="0" smtClean="0"/>
              <a:t>international collaborations</a:t>
            </a:r>
          </a:p>
          <a:p>
            <a:pPr lvl="1"/>
            <a:r>
              <a:rPr lang="en-US" dirty="0" smtClean="0"/>
              <a:t>Communities </a:t>
            </a:r>
            <a:r>
              <a:rPr lang="en-US" dirty="0"/>
              <a:t>that </a:t>
            </a:r>
            <a:r>
              <a:rPr lang="en-US" dirty="0" smtClean="0"/>
              <a:t>need </a:t>
            </a:r>
            <a:r>
              <a:rPr lang="en-US" dirty="0"/>
              <a:t>to access distributed resources or datasets in a collaborative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Currently there are 38k users who access the HTC solution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6580113" y="2681765"/>
            <a:ext cx="587614" cy="3341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5861957" y="3370438"/>
            <a:ext cx="202368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Data</a:t>
            </a:r>
          </a:p>
          <a:p>
            <a:pPr algn="r"/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78" name="Rounded Rectangle 13"/>
          <p:cNvSpPr/>
          <p:nvPr/>
        </p:nvSpPr>
        <p:spPr>
          <a:xfrm rot="5400000">
            <a:off x="2249435" y="3766187"/>
            <a:ext cx="3341526" cy="1175231"/>
          </a:xfrm>
          <a:custGeom>
            <a:avLst/>
            <a:gdLst/>
            <a:ahLst/>
            <a:cxnLst/>
            <a:rect l="l" t="t" r="r" b="b"/>
            <a:pathLst>
              <a:path w="3341526" h="1175231">
                <a:moveTo>
                  <a:pt x="0" y="1096532"/>
                </a:moveTo>
                <a:lnTo>
                  <a:pt x="0" y="781767"/>
                </a:lnTo>
                <a:cubicBezTo>
                  <a:pt x="0" y="738306"/>
                  <a:pt x="35233" y="703073"/>
                  <a:pt x="78694" y="703073"/>
                </a:cubicBezTo>
                <a:lnTo>
                  <a:pt x="696350" y="703073"/>
                </a:lnTo>
                <a:lnTo>
                  <a:pt x="696350" y="489679"/>
                </a:lnTo>
                <a:lnTo>
                  <a:pt x="696349" y="489676"/>
                </a:lnTo>
                <a:lnTo>
                  <a:pt x="696349" y="97938"/>
                </a:lnTo>
                <a:cubicBezTo>
                  <a:pt x="696349" y="43848"/>
                  <a:pt x="740198" y="0"/>
                  <a:pt x="794288" y="0"/>
                </a:cubicBezTo>
                <a:lnTo>
                  <a:pt x="3243588" y="0"/>
                </a:lnTo>
                <a:cubicBezTo>
                  <a:pt x="3297678" y="0"/>
                  <a:pt x="3341526" y="43848"/>
                  <a:pt x="3341526" y="97938"/>
                </a:cubicBezTo>
                <a:lnTo>
                  <a:pt x="3341526" y="489676"/>
                </a:lnTo>
                <a:lnTo>
                  <a:pt x="3341525" y="489679"/>
                </a:lnTo>
                <a:lnTo>
                  <a:pt x="3341525" y="781765"/>
                </a:lnTo>
                <a:lnTo>
                  <a:pt x="3341526" y="781767"/>
                </a:lnTo>
                <a:lnTo>
                  <a:pt x="3341526" y="1096532"/>
                </a:lnTo>
                <a:cubicBezTo>
                  <a:pt x="3341526" y="1139993"/>
                  <a:pt x="3306293" y="1175226"/>
                  <a:pt x="3262832" y="1175226"/>
                </a:cubicBezTo>
                <a:lnTo>
                  <a:pt x="3145700" y="1175226"/>
                </a:lnTo>
                <a:lnTo>
                  <a:pt x="3145650" y="1175231"/>
                </a:lnTo>
                <a:lnTo>
                  <a:pt x="892225" y="1175231"/>
                </a:lnTo>
                <a:lnTo>
                  <a:pt x="892175" y="1175226"/>
                </a:lnTo>
                <a:lnTo>
                  <a:pt x="78694" y="1175226"/>
                </a:lnTo>
                <a:cubicBezTo>
                  <a:pt x="35233" y="1175226"/>
                  <a:pt x="0" y="1139993"/>
                  <a:pt x="0" y="1096532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4615389" y="2683039"/>
            <a:ext cx="1175228" cy="3341525"/>
          </a:xfrm>
          <a:custGeom>
            <a:avLst/>
            <a:gdLst/>
            <a:ahLst/>
            <a:cxnLst/>
            <a:rect l="l" t="t" r="r" b="b"/>
            <a:pathLst>
              <a:path w="1175228" h="3341525">
                <a:moveTo>
                  <a:pt x="781769" y="0"/>
                </a:moveTo>
                <a:lnTo>
                  <a:pt x="1096534" y="0"/>
                </a:lnTo>
                <a:cubicBezTo>
                  <a:pt x="1139995" y="0"/>
                  <a:pt x="1175228" y="35233"/>
                  <a:pt x="1175228" y="78694"/>
                </a:cubicBezTo>
                <a:lnTo>
                  <a:pt x="1175228" y="892225"/>
                </a:lnTo>
                <a:lnTo>
                  <a:pt x="1175228" y="3145650"/>
                </a:lnTo>
                <a:lnTo>
                  <a:pt x="1175228" y="3262831"/>
                </a:lnTo>
                <a:cubicBezTo>
                  <a:pt x="1175228" y="3306292"/>
                  <a:pt x="1139995" y="3341525"/>
                  <a:pt x="1096534" y="3341525"/>
                </a:cubicBezTo>
                <a:lnTo>
                  <a:pt x="781769" y="3341525"/>
                </a:lnTo>
                <a:lnTo>
                  <a:pt x="781767" y="3341525"/>
                </a:lnTo>
                <a:lnTo>
                  <a:pt x="489680" y="3341525"/>
                </a:lnTo>
                <a:lnTo>
                  <a:pt x="489677" y="3341525"/>
                </a:lnTo>
                <a:lnTo>
                  <a:pt x="97939" y="3341525"/>
                </a:lnTo>
                <a:cubicBezTo>
                  <a:pt x="43849" y="3341525"/>
                  <a:pt x="1" y="3297677"/>
                  <a:pt x="1" y="3243587"/>
                </a:cubicBezTo>
                <a:lnTo>
                  <a:pt x="1" y="3145660"/>
                </a:lnTo>
                <a:lnTo>
                  <a:pt x="0" y="3145650"/>
                </a:lnTo>
                <a:lnTo>
                  <a:pt x="0" y="892225"/>
                </a:lnTo>
                <a:lnTo>
                  <a:pt x="1" y="892214"/>
                </a:lnTo>
                <a:lnTo>
                  <a:pt x="1" y="794287"/>
                </a:lnTo>
                <a:cubicBezTo>
                  <a:pt x="1" y="740197"/>
                  <a:pt x="43849" y="696349"/>
                  <a:pt x="97939" y="696349"/>
                </a:cubicBezTo>
                <a:lnTo>
                  <a:pt x="489677" y="696349"/>
                </a:lnTo>
                <a:lnTo>
                  <a:pt x="489680" y="696350"/>
                </a:lnTo>
                <a:lnTo>
                  <a:pt x="703075" y="696350"/>
                </a:lnTo>
                <a:lnTo>
                  <a:pt x="703075" y="78694"/>
                </a:lnTo>
                <a:cubicBezTo>
                  <a:pt x="703075" y="35233"/>
                  <a:pt x="738308" y="0"/>
                  <a:pt x="781769" y="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508" y="130176"/>
            <a:ext cx="6840538" cy="865187"/>
          </a:xfrm>
        </p:spPr>
        <p:txBody>
          <a:bodyPr/>
          <a:lstStyle/>
          <a:p>
            <a:r>
              <a:rPr lang="en-US" sz="3200" dirty="0" smtClean="0"/>
              <a:t>HTC solution </a:t>
            </a:r>
            <a:br>
              <a:rPr lang="en-US" sz="3200" dirty="0" smtClean="0"/>
            </a:br>
            <a:r>
              <a:rPr lang="en-US" sz="3200" dirty="0" smtClean="0"/>
              <a:t>architecture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2836983" y="3237185"/>
            <a:ext cx="1480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HTC Compute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4818335" y="3242738"/>
            <a:ext cx="1488734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dirty="0" smtClean="0"/>
              <a:t>Grid Storage</a:t>
            </a:r>
            <a:endParaRPr lang="en-US" dirty="0"/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2011583229"/>
              </p:ext>
            </p:extLst>
          </p:nvPr>
        </p:nvGraphicFramePr>
        <p:xfrm>
          <a:off x="1265145" y="1270000"/>
          <a:ext cx="7250266" cy="1160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" name="Rounded Rectangle 52"/>
          <p:cNvSpPr/>
          <p:nvPr/>
        </p:nvSpPr>
        <p:spPr>
          <a:xfrm>
            <a:off x="1939040" y="2683036"/>
            <a:ext cx="580786" cy="334152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635285" y="2683037"/>
            <a:ext cx="587614" cy="33415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1380156" y="3209866"/>
            <a:ext cx="170000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Distribute scientific code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2078141" y="3209870"/>
            <a:ext cx="1700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Workload Management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5906076" y="2683036"/>
            <a:ext cx="587614" cy="3341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5349759" y="3348367"/>
            <a:ext cx="170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File transfers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 rot="5400000">
            <a:off x="3162208" y="784697"/>
            <a:ext cx="2108452" cy="5902583"/>
          </a:xfrm>
          <a:custGeom>
            <a:avLst/>
            <a:gdLst/>
            <a:ahLst/>
            <a:cxnLst/>
            <a:rect l="l" t="t" r="r" b="b"/>
            <a:pathLst>
              <a:path w="2108452" h="5902583">
                <a:moveTo>
                  <a:pt x="0" y="5809506"/>
                </a:moveTo>
                <a:lnTo>
                  <a:pt x="0" y="5437219"/>
                </a:lnTo>
                <a:cubicBezTo>
                  <a:pt x="0" y="5385816"/>
                  <a:pt x="41671" y="5344145"/>
                  <a:pt x="93074" y="5344145"/>
                </a:cubicBezTo>
                <a:lnTo>
                  <a:pt x="1550017" y="5344145"/>
                </a:lnTo>
                <a:lnTo>
                  <a:pt x="1550017" y="93074"/>
                </a:lnTo>
                <a:cubicBezTo>
                  <a:pt x="1550017" y="41671"/>
                  <a:pt x="1591688" y="0"/>
                  <a:pt x="1643091" y="0"/>
                </a:cubicBezTo>
                <a:lnTo>
                  <a:pt x="2015378" y="0"/>
                </a:lnTo>
                <a:cubicBezTo>
                  <a:pt x="2066781" y="0"/>
                  <a:pt x="2108452" y="41671"/>
                  <a:pt x="2108452" y="93074"/>
                </a:cubicBezTo>
                <a:lnTo>
                  <a:pt x="2108452" y="5437219"/>
                </a:lnTo>
                <a:lnTo>
                  <a:pt x="2108452" y="5809506"/>
                </a:lnTo>
                <a:lnTo>
                  <a:pt x="2108452" y="5809509"/>
                </a:lnTo>
                <a:cubicBezTo>
                  <a:pt x="2108452" y="5860912"/>
                  <a:pt x="2066781" y="5902583"/>
                  <a:pt x="2015378" y="5902583"/>
                </a:cubicBezTo>
                <a:lnTo>
                  <a:pt x="1643091" y="5902583"/>
                </a:lnTo>
                <a:lnTo>
                  <a:pt x="1643076" y="5902580"/>
                </a:lnTo>
                <a:lnTo>
                  <a:pt x="93074" y="5902580"/>
                </a:lnTo>
                <a:cubicBezTo>
                  <a:pt x="41671" y="5902580"/>
                  <a:pt x="0" y="5860909"/>
                  <a:pt x="0" y="5809506"/>
                </a:cubicBezTo>
                <a:close/>
              </a:path>
            </a:pathLst>
          </a:custGeom>
          <a:gradFill>
            <a:gsLst>
              <a:gs pos="0">
                <a:schemeClr val="accent1">
                  <a:tint val="50000"/>
                  <a:satMod val="300000"/>
                  <a:alpha val="75000"/>
                </a:schemeClr>
              </a:gs>
              <a:gs pos="35000">
                <a:schemeClr val="accent1">
                  <a:tint val="37000"/>
                  <a:satMod val="300000"/>
                  <a:alpha val="75000"/>
                </a:schemeClr>
              </a:gs>
              <a:gs pos="100000">
                <a:schemeClr val="accent1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 rot="5400000">
            <a:off x="3193852" y="753189"/>
            <a:ext cx="2725625" cy="6582771"/>
          </a:xfrm>
          <a:custGeom>
            <a:avLst/>
            <a:gdLst/>
            <a:ahLst/>
            <a:cxnLst/>
            <a:rect l="l" t="t" r="r" b="b"/>
            <a:pathLst>
              <a:path w="2725625" h="6582771">
                <a:moveTo>
                  <a:pt x="0" y="466918"/>
                </a:moveTo>
                <a:lnTo>
                  <a:pt x="0" y="94631"/>
                </a:lnTo>
                <a:cubicBezTo>
                  <a:pt x="0" y="43228"/>
                  <a:pt x="41671" y="1557"/>
                  <a:pt x="93074" y="1557"/>
                </a:cubicBezTo>
                <a:lnTo>
                  <a:pt x="2252552" y="1557"/>
                </a:lnTo>
                <a:lnTo>
                  <a:pt x="2260264" y="0"/>
                </a:lnTo>
                <a:lnTo>
                  <a:pt x="2632551" y="0"/>
                </a:lnTo>
                <a:cubicBezTo>
                  <a:pt x="2683954" y="0"/>
                  <a:pt x="2725625" y="41671"/>
                  <a:pt x="2725625" y="93074"/>
                </a:cubicBezTo>
                <a:lnTo>
                  <a:pt x="2725625" y="6489697"/>
                </a:lnTo>
                <a:cubicBezTo>
                  <a:pt x="2725625" y="6541100"/>
                  <a:pt x="2683954" y="6582771"/>
                  <a:pt x="2632551" y="6582771"/>
                </a:cubicBezTo>
                <a:lnTo>
                  <a:pt x="2260264" y="6582771"/>
                </a:lnTo>
                <a:cubicBezTo>
                  <a:pt x="2208861" y="6582771"/>
                  <a:pt x="2167190" y="6541100"/>
                  <a:pt x="2167190" y="6489697"/>
                </a:cubicBezTo>
                <a:lnTo>
                  <a:pt x="2167190" y="559992"/>
                </a:lnTo>
                <a:lnTo>
                  <a:pt x="93074" y="559992"/>
                </a:lnTo>
                <a:cubicBezTo>
                  <a:pt x="41671" y="559992"/>
                  <a:pt x="0" y="518321"/>
                  <a:pt x="0" y="466918"/>
                </a:cubicBezTo>
                <a:close/>
              </a:path>
            </a:pathLst>
          </a:custGeom>
          <a:gradFill>
            <a:gsLst>
              <a:gs pos="0">
                <a:schemeClr val="accent1">
                  <a:tint val="50000"/>
                  <a:satMod val="300000"/>
                  <a:alpha val="75000"/>
                </a:schemeClr>
              </a:gs>
              <a:gs pos="35000">
                <a:schemeClr val="accent1">
                  <a:tint val="37000"/>
                  <a:satMod val="300000"/>
                  <a:alpha val="75000"/>
                </a:schemeClr>
              </a:gs>
              <a:gs pos="100000">
                <a:schemeClr val="accent1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 rot="5400000">
            <a:off x="3218946" y="726825"/>
            <a:ext cx="3342798" cy="7250132"/>
          </a:xfrm>
          <a:custGeom>
            <a:avLst/>
            <a:gdLst/>
            <a:ahLst/>
            <a:cxnLst/>
            <a:rect l="l" t="t" r="r" b="b"/>
            <a:pathLst>
              <a:path w="3342798" h="7250132">
                <a:moveTo>
                  <a:pt x="0" y="465361"/>
                </a:moveTo>
                <a:lnTo>
                  <a:pt x="0" y="93074"/>
                </a:lnTo>
                <a:cubicBezTo>
                  <a:pt x="0" y="41671"/>
                  <a:pt x="41671" y="0"/>
                  <a:pt x="93074" y="0"/>
                </a:cubicBezTo>
                <a:lnTo>
                  <a:pt x="3248450" y="0"/>
                </a:lnTo>
                <a:lnTo>
                  <a:pt x="3248455" y="1"/>
                </a:lnTo>
                <a:lnTo>
                  <a:pt x="3249724" y="1"/>
                </a:lnTo>
                <a:cubicBezTo>
                  <a:pt x="3301127" y="1"/>
                  <a:pt x="3342798" y="41672"/>
                  <a:pt x="3342798" y="93075"/>
                </a:cubicBezTo>
                <a:lnTo>
                  <a:pt x="3342798" y="7157058"/>
                </a:lnTo>
                <a:cubicBezTo>
                  <a:pt x="3342798" y="7208461"/>
                  <a:pt x="3301127" y="7250132"/>
                  <a:pt x="3249724" y="7250132"/>
                </a:cubicBezTo>
                <a:lnTo>
                  <a:pt x="2877437" y="7250132"/>
                </a:lnTo>
                <a:cubicBezTo>
                  <a:pt x="2826034" y="7250132"/>
                  <a:pt x="2784363" y="7208461"/>
                  <a:pt x="2784363" y="7157058"/>
                </a:cubicBezTo>
                <a:lnTo>
                  <a:pt x="2784363" y="558435"/>
                </a:lnTo>
                <a:lnTo>
                  <a:pt x="93074" y="558435"/>
                </a:lnTo>
                <a:cubicBezTo>
                  <a:pt x="41671" y="558435"/>
                  <a:pt x="0" y="516764"/>
                  <a:pt x="0" y="465361"/>
                </a:cubicBezTo>
                <a:close/>
              </a:path>
            </a:pathLst>
          </a:custGeom>
          <a:gradFill>
            <a:gsLst>
              <a:gs pos="0">
                <a:schemeClr val="accent1">
                  <a:tint val="50000"/>
                  <a:satMod val="300000"/>
                  <a:alpha val="75000"/>
                </a:schemeClr>
              </a:gs>
              <a:gs pos="35000">
                <a:schemeClr val="accent1">
                  <a:tint val="37000"/>
                  <a:satMod val="300000"/>
                  <a:alpha val="75000"/>
                </a:schemeClr>
              </a:gs>
              <a:gs pos="100000">
                <a:schemeClr val="accent1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 rot="5400000">
            <a:off x="4288438" y="2313529"/>
            <a:ext cx="580786" cy="13172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920199" y="2700351"/>
            <a:ext cx="13172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/>
              <a:t>Science gateways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6933517" y="3129935"/>
            <a:ext cx="126567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Accounting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1160618" y="2880040"/>
            <a:ext cx="7633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AAI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7625750" y="3108636"/>
            <a:ext cx="122307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6580113" y="2681765"/>
            <a:ext cx="587614" cy="3341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5861957" y="3370438"/>
            <a:ext cx="202368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Data</a:t>
            </a:r>
          </a:p>
          <a:p>
            <a:pPr algn="r"/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78" name="Rounded Rectangle 13"/>
          <p:cNvSpPr/>
          <p:nvPr/>
        </p:nvSpPr>
        <p:spPr>
          <a:xfrm rot="5400000">
            <a:off x="2249435" y="3766187"/>
            <a:ext cx="3341526" cy="1175231"/>
          </a:xfrm>
          <a:custGeom>
            <a:avLst/>
            <a:gdLst/>
            <a:ahLst/>
            <a:cxnLst/>
            <a:rect l="l" t="t" r="r" b="b"/>
            <a:pathLst>
              <a:path w="3341526" h="1175231">
                <a:moveTo>
                  <a:pt x="0" y="1096532"/>
                </a:moveTo>
                <a:lnTo>
                  <a:pt x="0" y="781767"/>
                </a:lnTo>
                <a:cubicBezTo>
                  <a:pt x="0" y="738306"/>
                  <a:pt x="35233" y="703073"/>
                  <a:pt x="78694" y="703073"/>
                </a:cubicBezTo>
                <a:lnTo>
                  <a:pt x="696350" y="703073"/>
                </a:lnTo>
                <a:lnTo>
                  <a:pt x="696350" y="489679"/>
                </a:lnTo>
                <a:lnTo>
                  <a:pt x="696349" y="489676"/>
                </a:lnTo>
                <a:lnTo>
                  <a:pt x="696349" y="97938"/>
                </a:lnTo>
                <a:cubicBezTo>
                  <a:pt x="696349" y="43848"/>
                  <a:pt x="740198" y="0"/>
                  <a:pt x="794288" y="0"/>
                </a:cubicBezTo>
                <a:lnTo>
                  <a:pt x="3243588" y="0"/>
                </a:lnTo>
                <a:cubicBezTo>
                  <a:pt x="3297678" y="0"/>
                  <a:pt x="3341526" y="43848"/>
                  <a:pt x="3341526" y="97938"/>
                </a:cubicBezTo>
                <a:lnTo>
                  <a:pt x="3341526" y="489676"/>
                </a:lnTo>
                <a:lnTo>
                  <a:pt x="3341525" y="489679"/>
                </a:lnTo>
                <a:lnTo>
                  <a:pt x="3341525" y="781765"/>
                </a:lnTo>
                <a:lnTo>
                  <a:pt x="3341526" y="781767"/>
                </a:lnTo>
                <a:lnTo>
                  <a:pt x="3341526" y="1096532"/>
                </a:lnTo>
                <a:cubicBezTo>
                  <a:pt x="3341526" y="1139993"/>
                  <a:pt x="3306293" y="1175226"/>
                  <a:pt x="3262832" y="1175226"/>
                </a:cubicBezTo>
                <a:lnTo>
                  <a:pt x="3145700" y="1175226"/>
                </a:lnTo>
                <a:lnTo>
                  <a:pt x="3145650" y="1175231"/>
                </a:lnTo>
                <a:lnTo>
                  <a:pt x="892225" y="1175231"/>
                </a:lnTo>
                <a:lnTo>
                  <a:pt x="892175" y="1175226"/>
                </a:lnTo>
                <a:lnTo>
                  <a:pt x="78694" y="1175226"/>
                </a:lnTo>
                <a:cubicBezTo>
                  <a:pt x="35233" y="1175226"/>
                  <a:pt x="0" y="1139993"/>
                  <a:pt x="0" y="1096532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4615389" y="2683039"/>
            <a:ext cx="1175228" cy="3341525"/>
          </a:xfrm>
          <a:custGeom>
            <a:avLst/>
            <a:gdLst/>
            <a:ahLst/>
            <a:cxnLst/>
            <a:rect l="l" t="t" r="r" b="b"/>
            <a:pathLst>
              <a:path w="1175228" h="3341525">
                <a:moveTo>
                  <a:pt x="781769" y="0"/>
                </a:moveTo>
                <a:lnTo>
                  <a:pt x="1096534" y="0"/>
                </a:lnTo>
                <a:cubicBezTo>
                  <a:pt x="1139995" y="0"/>
                  <a:pt x="1175228" y="35233"/>
                  <a:pt x="1175228" y="78694"/>
                </a:cubicBezTo>
                <a:lnTo>
                  <a:pt x="1175228" y="892225"/>
                </a:lnTo>
                <a:lnTo>
                  <a:pt x="1175228" y="3145650"/>
                </a:lnTo>
                <a:lnTo>
                  <a:pt x="1175228" y="3262831"/>
                </a:lnTo>
                <a:cubicBezTo>
                  <a:pt x="1175228" y="3306292"/>
                  <a:pt x="1139995" y="3341525"/>
                  <a:pt x="1096534" y="3341525"/>
                </a:cubicBezTo>
                <a:lnTo>
                  <a:pt x="781769" y="3341525"/>
                </a:lnTo>
                <a:lnTo>
                  <a:pt x="781767" y="3341525"/>
                </a:lnTo>
                <a:lnTo>
                  <a:pt x="489680" y="3341525"/>
                </a:lnTo>
                <a:lnTo>
                  <a:pt x="489677" y="3341525"/>
                </a:lnTo>
                <a:lnTo>
                  <a:pt x="97939" y="3341525"/>
                </a:lnTo>
                <a:cubicBezTo>
                  <a:pt x="43849" y="3341525"/>
                  <a:pt x="1" y="3297677"/>
                  <a:pt x="1" y="3243587"/>
                </a:cubicBezTo>
                <a:lnTo>
                  <a:pt x="1" y="3145660"/>
                </a:lnTo>
                <a:lnTo>
                  <a:pt x="0" y="3145650"/>
                </a:lnTo>
                <a:lnTo>
                  <a:pt x="0" y="892225"/>
                </a:lnTo>
                <a:lnTo>
                  <a:pt x="1" y="892214"/>
                </a:lnTo>
                <a:lnTo>
                  <a:pt x="1" y="794287"/>
                </a:lnTo>
                <a:cubicBezTo>
                  <a:pt x="1" y="740197"/>
                  <a:pt x="43849" y="696349"/>
                  <a:pt x="97939" y="696349"/>
                </a:cubicBezTo>
                <a:lnTo>
                  <a:pt x="489677" y="696349"/>
                </a:lnTo>
                <a:lnTo>
                  <a:pt x="489680" y="696350"/>
                </a:lnTo>
                <a:lnTo>
                  <a:pt x="703075" y="696350"/>
                </a:lnTo>
                <a:lnTo>
                  <a:pt x="703075" y="78694"/>
                </a:lnTo>
                <a:cubicBezTo>
                  <a:pt x="703075" y="35233"/>
                  <a:pt x="738308" y="0"/>
                  <a:pt x="781769" y="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508" y="130176"/>
            <a:ext cx="6840538" cy="865187"/>
          </a:xfrm>
        </p:spPr>
        <p:txBody>
          <a:bodyPr/>
          <a:lstStyle/>
          <a:p>
            <a:r>
              <a:rPr lang="en-US" sz="3200" dirty="0" smtClean="0"/>
              <a:t>HTC solution </a:t>
            </a:r>
            <a:br>
              <a:rPr lang="en-US" sz="3200" dirty="0" smtClean="0"/>
            </a:br>
            <a:r>
              <a:rPr lang="en-US" sz="3200" dirty="0" smtClean="0"/>
              <a:t>components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2836983" y="3237185"/>
            <a:ext cx="1480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HTC Compute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4818335" y="3242738"/>
            <a:ext cx="1488734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dirty="0" smtClean="0"/>
              <a:t>Grid Storage</a:t>
            </a:r>
            <a:endParaRPr lang="en-US" dirty="0"/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3323850310"/>
              </p:ext>
            </p:extLst>
          </p:nvPr>
        </p:nvGraphicFramePr>
        <p:xfrm>
          <a:off x="1265145" y="1270000"/>
          <a:ext cx="7250266" cy="1160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" name="Rounded Rectangle 52"/>
          <p:cNvSpPr/>
          <p:nvPr/>
        </p:nvSpPr>
        <p:spPr>
          <a:xfrm>
            <a:off x="1939040" y="2683036"/>
            <a:ext cx="580786" cy="334152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635285" y="2683037"/>
            <a:ext cx="587614" cy="33415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1380156" y="3209866"/>
            <a:ext cx="170000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Distribute scientific code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2078141" y="3209870"/>
            <a:ext cx="1700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Workload Management</a:t>
            </a:r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>
            <a:off x="5906076" y="2683036"/>
            <a:ext cx="587614" cy="3341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5349759" y="3348367"/>
            <a:ext cx="170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File transfers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 rot="5400000">
            <a:off x="3162208" y="784697"/>
            <a:ext cx="2108452" cy="5902583"/>
          </a:xfrm>
          <a:custGeom>
            <a:avLst/>
            <a:gdLst/>
            <a:ahLst/>
            <a:cxnLst/>
            <a:rect l="l" t="t" r="r" b="b"/>
            <a:pathLst>
              <a:path w="2108452" h="5902583">
                <a:moveTo>
                  <a:pt x="0" y="5809506"/>
                </a:moveTo>
                <a:lnTo>
                  <a:pt x="0" y="5437219"/>
                </a:lnTo>
                <a:cubicBezTo>
                  <a:pt x="0" y="5385816"/>
                  <a:pt x="41671" y="5344145"/>
                  <a:pt x="93074" y="5344145"/>
                </a:cubicBezTo>
                <a:lnTo>
                  <a:pt x="1550017" y="5344145"/>
                </a:lnTo>
                <a:lnTo>
                  <a:pt x="1550017" y="93074"/>
                </a:lnTo>
                <a:cubicBezTo>
                  <a:pt x="1550017" y="41671"/>
                  <a:pt x="1591688" y="0"/>
                  <a:pt x="1643091" y="0"/>
                </a:cubicBezTo>
                <a:lnTo>
                  <a:pt x="2015378" y="0"/>
                </a:lnTo>
                <a:cubicBezTo>
                  <a:pt x="2066781" y="0"/>
                  <a:pt x="2108452" y="41671"/>
                  <a:pt x="2108452" y="93074"/>
                </a:cubicBezTo>
                <a:lnTo>
                  <a:pt x="2108452" y="5437219"/>
                </a:lnTo>
                <a:lnTo>
                  <a:pt x="2108452" y="5809506"/>
                </a:lnTo>
                <a:lnTo>
                  <a:pt x="2108452" y="5809509"/>
                </a:lnTo>
                <a:cubicBezTo>
                  <a:pt x="2108452" y="5860912"/>
                  <a:pt x="2066781" y="5902583"/>
                  <a:pt x="2015378" y="5902583"/>
                </a:cubicBezTo>
                <a:lnTo>
                  <a:pt x="1643091" y="5902583"/>
                </a:lnTo>
                <a:lnTo>
                  <a:pt x="1643076" y="5902580"/>
                </a:lnTo>
                <a:lnTo>
                  <a:pt x="93074" y="5902580"/>
                </a:lnTo>
                <a:cubicBezTo>
                  <a:pt x="41671" y="5902580"/>
                  <a:pt x="0" y="5860909"/>
                  <a:pt x="0" y="5809506"/>
                </a:cubicBezTo>
                <a:close/>
              </a:path>
            </a:pathLst>
          </a:custGeom>
          <a:gradFill>
            <a:gsLst>
              <a:gs pos="0">
                <a:schemeClr val="accent1">
                  <a:tint val="50000"/>
                  <a:satMod val="300000"/>
                  <a:alpha val="75000"/>
                </a:schemeClr>
              </a:gs>
              <a:gs pos="35000">
                <a:schemeClr val="accent1">
                  <a:tint val="37000"/>
                  <a:satMod val="300000"/>
                  <a:alpha val="75000"/>
                </a:schemeClr>
              </a:gs>
              <a:gs pos="100000">
                <a:schemeClr val="accent1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 rot="5400000">
            <a:off x="3193852" y="753189"/>
            <a:ext cx="2725625" cy="6582771"/>
          </a:xfrm>
          <a:custGeom>
            <a:avLst/>
            <a:gdLst/>
            <a:ahLst/>
            <a:cxnLst/>
            <a:rect l="l" t="t" r="r" b="b"/>
            <a:pathLst>
              <a:path w="2725625" h="6582771">
                <a:moveTo>
                  <a:pt x="0" y="466918"/>
                </a:moveTo>
                <a:lnTo>
                  <a:pt x="0" y="94631"/>
                </a:lnTo>
                <a:cubicBezTo>
                  <a:pt x="0" y="43228"/>
                  <a:pt x="41671" y="1557"/>
                  <a:pt x="93074" y="1557"/>
                </a:cubicBezTo>
                <a:lnTo>
                  <a:pt x="2252552" y="1557"/>
                </a:lnTo>
                <a:lnTo>
                  <a:pt x="2260264" y="0"/>
                </a:lnTo>
                <a:lnTo>
                  <a:pt x="2632551" y="0"/>
                </a:lnTo>
                <a:cubicBezTo>
                  <a:pt x="2683954" y="0"/>
                  <a:pt x="2725625" y="41671"/>
                  <a:pt x="2725625" y="93074"/>
                </a:cubicBezTo>
                <a:lnTo>
                  <a:pt x="2725625" y="6489697"/>
                </a:lnTo>
                <a:cubicBezTo>
                  <a:pt x="2725625" y="6541100"/>
                  <a:pt x="2683954" y="6582771"/>
                  <a:pt x="2632551" y="6582771"/>
                </a:cubicBezTo>
                <a:lnTo>
                  <a:pt x="2260264" y="6582771"/>
                </a:lnTo>
                <a:cubicBezTo>
                  <a:pt x="2208861" y="6582771"/>
                  <a:pt x="2167190" y="6541100"/>
                  <a:pt x="2167190" y="6489697"/>
                </a:cubicBezTo>
                <a:lnTo>
                  <a:pt x="2167190" y="559992"/>
                </a:lnTo>
                <a:lnTo>
                  <a:pt x="93074" y="559992"/>
                </a:lnTo>
                <a:cubicBezTo>
                  <a:pt x="41671" y="559992"/>
                  <a:pt x="0" y="518321"/>
                  <a:pt x="0" y="466918"/>
                </a:cubicBezTo>
                <a:close/>
              </a:path>
            </a:pathLst>
          </a:custGeom>
          <a:gradFill>
            <a:gsLst>
              <a:gs pos="0">
                <a:schemeClr val="accent1">
                  <a:tint val="50000"/>
                  <a:satMod val="300000"/>
                  <a:alpha val="75000"/>
                </a:schemeClr>
              </a:gs>
              <a:gs pos="35000">
                <a:schemeClr val="accent1">
                  <a:tint val="37000"/>
                  <a:satMod val="300000"/>
                  <a:alpha val="75000"/>
                </a:schemeClr>
              </a:gs>
              <a:gs pos="100000">
                <a:schemeClr val="accent1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 rot="5400000">
            <a:off x="3218946" y="726825"/>
            <a:ext cx="3342798" cy="7250132"/>
          </a:xfrm>
          <a:custGeom>
            <a:avLst/>
            <a:gdLst/>
            <a:ahLst/>
            <a:cxnLst/>
            <a:rect l="l" t="t" r="r" b="b"/>
            <a:pathLst>
              <a:path w="3342798" h="7250132">
                <a:moveTo>
                  <a:pt x="0" y="465361"/>
                </a:moveTo>
                <a:lnTo>
                  <a:pt x="0" y="93074"/>
                </a:lnTo>
                <a:cubicBezTo>
                  <a:pt x="0" y="41671"/>
                  <a:pt x="41671" y="0"/>
                  <a:pt x="93074" y="0"/>
                </a:cubicBezTo>
                <a:lnTo>
                  <a:pt x="3248450" y="0"/>
                </a:lnTo>
                <a:lnTo>
                  <a:pt x="3248455" y="1"/>
                </a:lnTo>
                <a:lnTo>
                  <a:pt x="3249724" y="1"/>
                </a:lnTo>
                <a:cubicBezTo>
                  <a:pt x="3301127" y="1"/>
                  <a:pt x="3342798" y="41672"/>
                  <a:pt x="3342798" y="93075"/>
                </a:cubicBezTo>
                <a:lnTo>
                  <a:pt x="3342798" y="7157058"/>
                </a:lnTo>
                <a:cubicBezTo>
                  <a:pt x="3342798" y="7208461"/>
                  <a:pt x="3301127" y="7250132"/>
                  <a:pt x="3249724" y="7250132"/>
                </a:cubicBezTo>
                <a:lnTo>
                  <a:pt x="2877437" y="7250132"/>
                </a:lnTo>
                <a:cubicBezTo>
                  <a:pt x="2826034" y="7250132"/>
                  <a:pt x="2784363" y="7208461"/>
                  <a:pt x="2784363" y="7157058"/>
                </a:cubicBezTo>
                <a:lnTo>
                  <a:pt x="2784363" y="558435"/>
                </a:lnTo>
                <a:lnTo>
                  <a:pt x="93074" y="558435"/>
                </a:lnTo>
                <a:cubicBezTo>
                  <a:pt x="41671" y="558435"/>
                  <a:pt x="0" y="516764"/>
                  <a:pt x="0" y="465361"/>
                </a:cubicBezTo>
                <a:close/>
              </a:path>
            </a:pathLst>
          </a:custGeom>
          <a:gradFill>
            <a:gsLst>
              <a:gs pos="0">
                <a:schemeClr val="accent1">
                  <a:tint val="50000"/>
                  <a:satMod val="300000"/>
                  <a:alpha val="75000"/>
                </a:schemeClr>
              </a:gs>
              <a:gs pos="35000">
                <a:schemeClr val="accent1">
                  <a:tint val="37000"/>
                  <a:satMod val="300000"/>
                  <a:alpha val="75000"/>
                </a:schemeClr>
              </a:gs>
              <a:gs pos="100000">
                <a:schemeClr val="accent1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 rot="5400000">
            <a:off x="4288438" y="2313529"/>
            <a:ext cx="580786" cy="13172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920199" y="2700351"/>
            <a:ext cx="13172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/>
              <a:t>Science gateways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6933517" y="3129935"/>
            <a:ext cx="126567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Accounting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1160618" y="2880040"/>
            <a:ext cx="7633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AAI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7625750" y="3108636"/>
            <a:ext cx="122307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9512" y="3429000"/>
            <a:ext cx="1800200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Security Coordination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3995936" y="4725144"/>
            <a:ext cx="1800200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Operations Coordination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5796136" y="2348880"/>
            <a:ext cx="1800200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 Coordination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3059832" y="1772816"/>
            <a:ext cx="1800200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Technical Consultancy</a:t>
            </a:r>
            <a:endParaRPr lang="en-US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ob-slots-corre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2736"/>
            <a:ext cx="4358350" cy="39926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Evolution of the HTC production infrastructure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9" name="Picture 8" descr="stor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272" y="1026392"/>
            <a:ext cx="4523232" cy="398678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5087"/>
              </p:ext>
            </p:extLst>
          </p:nvPr>
        </p:nvGraphicFramePr>
        <p:xfrm>
          <a:off x="467544" y="4941168"/>
          <a:ext cx="8094636" cy="1415481"/>
        </p:xfrm>
        <a:graphic>
          <a:graphicData uri="http://schemas.openxmlformats.org/drawingml/2006/table">
            <a:tbl>
              <a:tblPr/>
              <a:tblGrid>
                <a:gridCol w="5763586"/>
                <a:gridCol w="2331050"/>
              </a:tblGrid>
              <a:tr h="329289">
                <a:tc gridSpan="2">
                  <a:txBody>
                    <a:bodyPr/>
                    <a:lstStyle/>
                    <a:p>
                      <a:pPr lvl="1"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of PY5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29289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 slots council member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RPs (Increase from PY4)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401,200 (+10%)</a:t>
                      </a:r>
                      <a:endParaRPr lang="en-US" sz="1700" b="0" i="0" u="none" strike="sng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88905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 slots including integrated RPs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531,000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67998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Online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storage capacity (Increase from PY4)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 PB (+4%)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1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of the HTC infrastructure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984776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of the HTC infrastructure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6984776" cy="46805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504800"/>
              </p:ext>
            </p:extLst>
          </p:nvPr>
        </p:nvGraphicFramePr>
        <p:xfrm>
          <a:off x="467544" y="2708920"/>
          <a:ext cx="8094636" cy="1545332"/>
        </p:xfrm>
        <a:graphic>
          <a:graphicData uri="http://schemas.openxmlformats.org/drawingml/2006/table">
            <a:tbl>
              <a:tblPr/>
              <a:tblGrid>
                <a:gridCol w="5763586"/>
                <a:gridCol w="2331050"/>
              </a:tblGrid>
              <a:tr h="485794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PY5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(Increase from same period 2013)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8579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 executed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Mln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(+10%)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7374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clock time [HEPSPEC06 hours]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dirty="0" smtClean="0"/>
                        <a:t>12.38 </a:t>
                      </a:r>
                      <a:r>
                        <a:rPr lang="en-US" sz="2000" b="0" dirty="0" err="1" smtClean="0"/>
                        <a:t>Bln</a:t>
                      </a:r>
                      <a:r>
                        <a:rPr lang="en-US" sz="2000" b="0" dirty="0" smtClean="0"/>
                        <a:t> (+15%)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HTC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EUDAT</a:t>
            </a:r>
          </a:p>
          <a:p>
            <a:pPr lvl="1"/>
            <a:r>
              <a:rPr lang="en-US" dirty="0" smtClean="0"/>
              <a:t>EGI/EUDAT interoperability cookbook to support common use cases</a:t>
            </a:r>
          </a:p>
          <a:p>
            <a:r>
              <a:rPr lang="en-US" dirty="0" smtClean="0"/>
              <a:t>XSEDE</a:t>
            </a:r>
          </a:p>
          <a:p>
            <a:pPr lvl="1"/>
            <a:r>
              <a:rPr lang="en-US" dirty="0" smtClean="0"/>
              <a:t>Study of collaborative use examples to identify cross e-infrastructure use cases and identify interoperability requirements</a:t>
            </a:r>
          </a:p>
          <a:p>
            <a:r>
              <a:rPr lang="en-US" dirty="0" smtClean="0"/>
              <a:t>IDGF</a:t>
            </a:r>
          </a:p>
          <a:p>
            <a:pPr lvl="1"/>
            <a:r>
              <a:rPr lang="en-US" dirty="0" smtClean="0"/>
              <a:t>Desktop resources part of the production infrastructure since PY5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534444"/>
            <a:ext cx="1121842" cy="3414836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57912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ea typeface="Open Sans" pitchFamily="34" charset="0"/>
              </a:rPr>
              <a:t>Inter-usage across </a:t>
            </a:r>
            <a:r>
              <a:rPr lang="en-GB" dirty="0" smtClean="0">
                <a:ea typeface="Open Sans" pitchFamily="34" charset="0"/>
              </a:rPr>
              <a:t>countries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119675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164288" y="1340768"/>
            <a:ext cx="1512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Percentage of resources used by users from another country</a:t>
            </a:r>
            <a:endParaRPr lang="en-US" sz="140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1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provisioning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92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Open Sans" pitchFamily="34" charset="0"/>
              </a:rPr>
              <a:t>Inter-usage </a:t>
            </a:r>
            <a:r>
              <a:rPr lang="en-GB" dirty="0" smtClean="0">
                <a:ea typeface="Open Sans" pitchFamily="34" charset="0"/>
              </a:rPr>
              <a:t>beyond EGI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119675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/>
          </a:p>
          <a:p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899592" y="1340768"/>
            <a:ext cx="6984776" cy="4392488"/>
            <a:chOff x="899592" y="1340768"/>
            <a:chExt cx="6984776" cy="4392488"/>
          </a:xfrm>
        </p:grpSpPr>
        <p:sp>
          <p:nvSpPr>
            <p:cNvPr id="3" name="Rounded Rectangle 2"/>
            <p:cNvSpPr/>
            <p:nvPr/>
          </p:nvSpPr>
          <p:spPr>
            <a:xfrm>
              <a:off x="899592" y="1340768"/>
              <a:ext cx="6984776" cy="4392488"/>
            </a:xfrm>
            <a:prstGeom prst="roundRect">
              <a:avLst/>
            </a:prstGeom>
            <a:solidFill>
              <a:schemeClr val="bg1"/>
            </a:solidFill>
            <a:ln w="38100" cmpd="sng"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1403648" y="2060848"/>
              <a:ext cx="3384376" cy="115212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 OSG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32040" y="2276872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More than 6,200 jobs in PY5, excluding HEP</a:t>
              </a:r>
              <a:endParaRPr lang="en-US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403648" y="3861048"/>
              <a:ext cx="3384376" cy="115212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 IDGF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32040" y="4077072"/>
              <a:ext cx="2736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More than 68,000 jobs in PY5</a:t>
              </a:r>
              <a:endParaRPr lang="en-US" dirty="0"/>
            </a:p>
          </p:txBody>
        </p:sp>
      </p:grp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2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Helpdesk support for the HTC services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8" name="Picture 7" descr="dms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8" y="1340768"/>
            <a:ext cx="8377105" cy="43978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768" y="1484784"/>
            <a:ext cx="4550194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Tickets handled by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level support</a:t>
            </a:r>
            <a:endParaRPr lang="en-US" b="1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Helpdesk support for the HTC services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8" name="Picture 7" descr="dms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8" y="1340768"/>
            <a:ext cx="8377105" cy="4397814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677882"/>
              </p:ext>
            </p:extLst>
          </p:nvPr>
        </p:nvGraphicFramePr>
        <p:xfrm>
          <a:off x="359532" y="2276871"/>
          <a:ext cx="8424936" cy="1977381"/>
        </p:xfrm>
        <a:graphic>
          <a:graphicData uri="http://schemas.openxmlformats.org/drawingml/2006/table">
            <a:tbl>
              <a:tblPr/>
              <a:tblGrid>
                <a:gridCol w="5998768"/>
                <a:gridCol w="2426168"/>
              </a:tblGrid>
              <a:tr h="621614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PY5 (Supported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as core activity)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2161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Tickets handled by the 2</a:t>
                      </a:r>
                      <a:r>
                        <a:rPr lang="en-US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level support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73415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Tickets solved by the 2</a:t>
                      </a:r>
                      <a:r>
                        <a:rPr lang="en-US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level support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dirty="0" smtClean="0"/>
                        <a:t>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83768" y="1484784"/>
            <a:ext cx="4550194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Tickets handled by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level support</a:t>
            </a:r>
            <a:endParaRPr lang="en-US" b="1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21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Software provisioning</a:t>
            </a:r>
          </a:p>
          <a:p>
            <a:pPr lvl="1"/>
            <a:r>
              <a:rPr lang="en-US" dirty="0" smtClean="0"/>
              <a:t>SA2 Built a software provisioning process and infrastructure to support UMD</a:t>
            </a:r>
          </a:p>
          <a:p>
            <a:pPr lvl="1"/>
            <a:r>
              <a:rPr lang="en-US" dirty="0" smtClean="0"/>
              <a:t>Now Supported as core service by the EGI members fees</a:t>
            </a:r>
          </a:p>
          <a:p>
            <a:pPr lvl="1"/>
            <a:r>
              <a:rPr lang="en-US" dirty="0" smtClean="0"/>
              <a:t>Releasing</a:t>
            </a:r>
          </a:p>
          <a:p>
            <a:pPr lvl="2"/>
            <a:r>
              <a:rPr lang="en-US" dirty="0" smtClean="0"/>
              <a:t>HTC Middleware: </a:t>
            </a:r>
            <a:r>
              <a:rPr lang="en-US" dirty="0" err="1" smtClean="0"/>
              <a:t>gLite</a:t>
            </a:r>
            <a:r>
              <a:rPr lang="en-US" dirty="0" smtClean="0"/>
              <a:t>, ARC, Globus</a:t>
            </a:r>
          </a:p>
          <a:p>
            <a:pPr lvl="2"/>
            <a:r>
              <a:rPr lang="en-US" dirty="0" smtClean="0"/>
              <a:t>HTC/HPC Middleware: UNICORE, QCG</a:t>
            </a:r>
          </a:p>
          <a:p>
            <a:pPr lvl="2"/>
            <a:r>
              <a:rPr lang="en-US" dirty="0" smtClean="0"/>
              <a:t>Storage: </a:t>
            </a:r>
            <a:r>
              <a:rPr lang="en-US" dirty="0" err="1" smtClean="0"/>
              <a:t>dCache</a:t>
            </a:r>
            <a:r>
              <a:rPr lang="en-US" dirty="0" smtClean="0"/>
              <a:t>, Frontier-Squid, CVMFS</a:t>
            </a:r>
          </a:p>
          <a:p>
            <a:pPr lvl="1"/>
            <a:r>
              <a:rPr lang="en-US" dirty="0" smtClean="0"/>
              <a:t>Ready to evolve to support the needs of the EGI stakeholders </a:t>
            </a:r>
          </a:p>
          <a:p>
            <a:pPr lvl="1"/>
            <a:r>
              <a:rPr lang="en-US" dirty="0" smtClean="0"/>
              <a:t>Additional business models: provided as a service to </a:t>
            </a:r>
            <a:r>
              <a:rPr lang="en-US" dirty="0" err="1" smtClean="0"/>
              <a:t>centres</a:t>
            </a:r>
            <a:r>
              <a:rPr lang="en-US" dirty="0" smtClean="0"/>
              <a:t> of excellence and EGI user communities</a:t>
            </a:r>
          </a:p>
          <a:p>
            <a:r>
              <a:rPr lang="en-US" dirty="0" smtClean="0"/>
              <a:t>High throughput data analysis</a:t>
            </a:r>
          </a:p>
          <a:p>
            <a:pPr lvl="1"/>
            <a:r>
              <a:rPr lang="en-US" dirty="0" smtClean="0"/>
              <a:t>Support for the increased requirements of the user communities </a:t>
            </a:r>
          </a:p>
          <a:p>
            <a:pPr lvl="1"/>
            <a:r>
              <a:rPr lang="en-US" dirty="0" smtClean="0"/>
              <a:t>Effective sharing of resources among countries and user communities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5167733"/>
            <a:ext cx="3322712" cy="853555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Members of the EGI-</a:t>
            </a:r>
            <a:r>
              <a:rPr lang="en-US" sz="1800" dirty="0" err="1" smtClean="0"/>
              <a:t>InSPIRE</a:t>
            </a:r>
            <a:r>
              <a:rPr lang="en-US" sz="1800" dirty="0" smtClean="0"/>
              <a:t> collaboration thank the EC for supporting EGI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7" descr="2011.8.28-Quest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2908367" cy="387782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6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Goals of the SW provisioning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Establish agreements with the technology providers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 and run a quality control process for the software that has to be deployed in the production infrastructure</a:t>
            </a:r>
          </a:p>
          <a:p>
            <a:pPr lvl="1"/>
            <a:r>
              <a:rPr lang="en-US" dirty="0" smtClean="0"/>
              <a:t>Quality criteria definition and verification</a:t>
            </a:r>
          </a:p>
          <a:p>
            <a:pPr lvl="1"/>
            <a:r>
              <a:rPr lang="en-US" dirty="0" smtClean="0"/>
              <a:t>Staged rollout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Provide a repository infrastructure to distribute the software among the resource </a:t>
            </a:r>
            <a:r>
              <a:rPr lang="en-US" dirty="0" err="1" smtClean="0"/>
              <a:t>centres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Software provisioning in EGI-</a:t>
            </a:r>
            <a:r>
              <a:rPr lang="en-US" dirty="0" err="1" smtClean="0"/>
              <a:t>InSPIRE</a:t>
            </a:r>
            <a:endParaRPr lang="en-US" dirty="0" smtClean="0"/>
          </a:p>
          <a:p>
            <a:r>
              <a:rPr lang="en-US" dirty="0" smtClean="0"/>
              <a:t>Supported by SA2 task in PY1-4</a:t>
            </a:r>
          </a:p>
          <a:p>
            <a:r>
              <a:rPr lang="en-US" dirty="0" smtClean="0"/>
              <a:t>Supported by </a:t>
            </a:r>
            <a:r>
              <a:rPr lang="en-US" dirty="0" err="1" smtClean="0"/>
              <a:t>EGI.eu</a:t>
            </a:r>
            <a:r>
              <a:rPr lang="en-US" dirty="0" smtClean="0"/>
              <a:t> fees as core activity in PY5 (and beyond)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Coordination of the UMD release activities</a:t>
            </a:r>
          </a:p>
          <a:p>
            <a:r>
              <a:rPr lang="en-US" dirty="0" smtClean="0"/>
              <a:t>Collaboration with the software providers</a:t>
            </a:r>
          </a:p>
          <a:p>
            <a:r>
              <a:rPr lang="en-US" dirty="0" smtClean="0"/>
              <a:t>URT meetings</a:t>
            </a:r>
          </a:p>
          <a:p>
            <a:pPr lvl="1"/>
            <a:r>
              <a:rPr lang="en-US" dirty="0" smtClean="0"/>
              <a:t>2 meetings per month</a:t>
            </a:r>
          </a:p>
          <a:p>
            <a:pPr lvl="1"/>
            <a:r>
              <a:rPr lang="en-US" dirty="0" smtClean="0"/>
              <a:t>Meeting with the product teams contributing to UMD</a:t>
            </a:r>
          </a:p>
          <a:p>
            <a:pPr lvl="1"/>
            <a:r>
              <a:rPr lang="en-US" dirty="0" smtClean="0"/>
              <a:t>Updates on release activities of the PTs and UMD schedule dissemination</a:t>
            </a:r>
          </a:p>
          <a:p>
            <a:r>
              <a:rPr lang="en-US" dirty="0" smtClean="0"/>
              <a:t>Supported by TNA1.3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1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 releases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" name="Content Placeholder 9" descr="UMD-release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r="2728"/>
          <a:stretch>
            <a:fillRect/>
          </a:stretch>
        </p:blipFill>
        <p:spPr>
          <a:xfrm>
            <a:off x="539552" y="1268761"/>
            <a:ext cx="8075612" cy="3528392"/>
          </a:xfrm>
        </p:spPr>
      </p:pic>
      <p:sp>
        <p:nvSpPr>
          <p:cNvPr id="11" name="TextBox 10"/>
          <p:cNvSpPr txBox="1"/>
          <p:nvPr/>
        </p:nvSpPr>
        <p:spPr>
          <a:xfrm>
            <a:off x="683568" y="5013176"/>
            <a:ext cx="79928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number of releases: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UMD</a:t>
            </a:r>
            <a:r>
              <a:rPr lang="en-US" sz="1400" dirty="0"/>
              <a:t>-1: 16 releases, 142 product updates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UMD-2: 16 releases, 227 product updates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UMD-3: 15 releases, 430 product updates</a:t>
            </a:r>
          </a:p>
          <a:p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3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 releases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" name="Content Placeholder 9" descr="UMD-release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r="2728"/>
          <a:stretch>
            <a:fillRect/>
          </a:stretch>
        </p:blipFill>
        <p:spPr>
          <a:xfrm>
            <a:off x="539552" y="1268761"/>
            <a:ext cx="8075612" cy="3528392"/>
          </a:xfrm>
        </p:spPr>
      </p:pic>
      <p:sp>
        <p:nvSpPr>
          <p:cNvPr id="11" name="TextBox 10"/>
          <p:cNvSpPr txBox="1"/>
          <p:nvPr/>
        </p:nvSpPr>
        <p:spPr>
          <a:xfrm>
            <a:off x="683568" y="5013176"/>
            <a:ext cx="79928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number of releases: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UMD</a:t>
            </a:r>
            <a:r>
              <a:rPr lang="en-US" sz="1400" dirty="0"/>
              <a:t>-1: 16 releases, 142 product updates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UMD-2: 16 releases, 227 product updates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UMD-3: 15 releases, 430 product updates</a:t>
            </a:r>
          </a:p>
          <a:p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11560" y="1988840"/>
            <a:ext cx="8075612" cy="3456384"/>
          </a:xfrm>
          <a:prstGeom prst="rect">
            <a:avLst/>
          </a:prstGeom>
          <a:solidFill>
            <a:schemeClr val="bg1"/>
          </a:solidFill>
          <a:ln w="28575" cmpd="sng">
            <a:solidFill>
              <a:srgbClr val="000000"/>
            </a:solidFill>
            <a:prstDash val="sysDash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smtClean="0"/>
              <a:t>During PY5</a:t>
            </a:r>
          </a:p>
          <a:p>
            <a:r>
              <a:rPr lang="en-US" sz="1800" smtClean="0"/>
              <a:t>Total of </a:t>
            </a:r>
            <a:r>
              <a:rPr lang="en-US" sz="1800" b="1" smtClean="0"/>
              <a:t>7 UMD-3 updates</a:t>
            </a:r>
            <a:endParaRPr lang="en-US" sz="1800" smtClean="0"/>
          </a:p>
          <a:p>
            <a:pPr lvl="1"/>
            <a:r>
              <a:rPr lang="en-US" sz="1400" smtClean="0"/>
              <a:t>87product updates (125 including multiple platforms: SL5, SL6, DEBIAN6)</a:t>
            </a:r>
          </a:p>
          <a:p>
            <a:pPr lvl="1"/>
            <a:endParaRPr lang="en-US" sz="1400" smtClean="0"/>
          </a:p>
          <a:p>
            <a:pPr lvl="1"/>
            <a:endParaRPr lang="en-US" sz="1400" smtClean="0"/>
          </a:p>
          <a:p>
            <a:pPr lvl="1"/>
            <a:endParaRPr lang="en-US" sz="1400" smtClean="0"/>
          </a:p>
          <a:p>
            <a:pPr lvl="1"/>
            <a:endParaRPr lang="en-US" sz="1400" smtClean="0"/>
          </a:p>
          <a:p>
            <a:pPr lvl="1"/>
            <a:endParaRPr lang="en-US" sz="1400" smtClean="0"/>
          </a:p>
          <a:p>
            <a:pPr lvl="1"/>
            <a:endParaRPr lang="en-US" sz="1400" smtClean="0"/>
          </a:p>
          <a:p>
            <a:pPr lvl="1"/>
            <a:endParaRPr lang="en-US" sz="1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882306"/>
              </p:ext>
            </p:extLst>
          </p:nvPr>
        </p:nvGraphicFramePr>
        <p:xfrm>
          <a:off x="755948" y="2996951"/>
          <a:ext cx="7569200" cy="1841500"/>
        </p:xfrm>
        <a:graphic>
          <a:graphicData uri="http://schemas.openxmlformats.org/drawingml/2006/table">
            <a:tbl>
              <a:tblPr/>
              <a:tblGrid>
                <a:gridCol w="2260600"/>
                <a:gridCol w="2260600"/>
                <a:gridCol w="3048000"/>
              </a:tblGrid>
              <a:tr h="317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Unified Middleware Distribution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UMD-3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 release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minor updates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revision updates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EGI PKIX trust anchors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releases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 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release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components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FTS3, CVMFS, Frontier-Squid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1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criteria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085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7 releases of the quality criteria document</a:t>
            </a:r>
          </a:p>
          <a:p>
            <a:pPr lvl="1"/>
            <a:r>
              <a:rPr lang="en-US" dirty="0" smtClean="0"/>
              <a:t>Quality requirements for software in UMD</a:t>
            </a:r>
          </a:p>
          <a:p>
            <a:pPr lvl="1"/>
            <a:r>
              <a:rPr lang="en-US" dirty="0" smtClean="0"/>
              <a:t>Coverage of all the UMD products </a:t>
            </a:r>
          </a:p>
          <a:p>
            <a:pPr lvl="1"/>
            <a:r>
              <a:rPr lang="en-US" dirty="0" smtClean="0"/>
              <a:t>Disseminated among the technology providers</a:t>
            </a:r>
          </a:p>
          <a:p>
            <a:pPr lvl="1"/>
            <a:r>
              <a:rPr lang="en-US" dirty="0" smtClean="0"/>
              <a:t>Reduced to a core set of requirements during PY4 to make possible for external verifiers to contribute to the process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Products verification on dedicated cloud resources</a:t>
            </a:r>
          </a:p>
          <a:p>
            <a:pPr lvl="1"/>
            <a:r>
              <a:rPr lang="en-US" dirty="0" smtClean="0"/>
              <a:t>Integration with the Federated cloud processes</a:t>
            </a:r>
          </a:p>
          <a:p>
            <a:pPr lvl="1"/>
            <a:r>
              <a:rPr lang="en-US" dirty="0" smtClean="0"/>
              <a:t>Increased automation of the processes to reduce overhead</a:t>
            </a:r>
          </a:p>
          <a:p>
            <a:pPr lvl="1"/>
            <a:r>
              <a:rPr lang="en-US" dirty="0" smtClean="0"/>
              <a:t>Average time/verification from </a:t>
            </a:r>
            <a:r>
              <a:rPr lang="en-US" dirty="0" smtClean="0">
                <a:solidFill>
                  <a:srgbClr val="558ED5"/>
                </a:solidFill>
              </a:rPr>
              <a:t>14h</a:t>
            </a:r>
            <a:r>
              <a:rPr lang="en-US" dirty="0" smtClean="0"/>
              <a:t>/product in PY1 to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2.5h</a:t>
            </a:r>
            <a:r>
              <a:rPr lang="en-US" dirty="0" smtClean="0"/>
              <a:t>/product in PY5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Software provisioning evolution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79512" y="1196752"/>
            <a:ext cx="4680520" cy="2476726"/>
            <a:chOff x="899592" y="1556792"/>
            <a:chExt cx="7704856" cy="4077072"/>
          </a:xfrm>
        </p:grpSpPr>
        <p:sp>
          <p:nvSpPr>
            <p:cNvPr id="7" name="Can 6"/>
            <p:cNvSpPr/>
            <p:nvPr/>
          </p:nvSpPr>
          <p:spPr>
            <a:xfrm>
              <a:off x="899592" y="1556792"/>
              <a:ext cx="1440160" cy="1440160"/>
            </a:xfrm>
            <a:prstGeom prst="can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EMI</a:t>
              </a:r>
              <a:br>
                <a:rPr lang="en-US" sz="1400" dirty="0" smtClean="0"/>
              </a:br>
              <a:r>
                <a:rPr lang="en-US" sz="1400" dirty="0" smtClean="0"/>
                <a:t>yum/apt</a:t>
              </a:r>
              <a:endParaRPr lang="en-US" sz="1400" dirty="0"/>
            </a:p>
          </p:txBody>
        </p:sp>
        <p:sp>
          <p:nvSpPr>
            <p:cNvPr id="8" name="Can 7"/>
            <p:cNvSpPr/>
            <p:nvPr/>
          </p:nvSpPr>
          <p:spPr>
            <a:xfrm>
              <a:off x="971600" y="3717032"/>
              <a:ext cx="1440160" cy="1440160"/>
            </a:xfrm>
            <a:prstGeom prst="can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IGE</a:t>
              </a:r>
              <a:br>
                <a:rPr lang="en-US" sz="1400" dirty="0" smtClean="0"/>
              </a:br>
              <a:r>
                <a:rPr lang="en-US" sz="1400" dirty="0" smtClean="0"/>
                <a:t>yum/apt</a:t>
              </a:r>
            </a:p>
          </p:txBody>
        </p:sp>
        <p:sp>
          <p:nvSpPr>
            <p:cNvPr id="9" name="Can 8"/>
            <p:cNvSpPr/>
            <p:nvPr/>
          </p:nvSpPr>
          <p:spPr>
            <a:xfrm>
              <a:off x="4283968" y="2708920"/>
              <a:ext cx="1440160" cy="1440160"/>
            </a:xfrm>
            <a:prstGeom prst="ca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UMD-1</a:t>
              </a:r>
            </a:p>
            <a:p>
              <a:pPr algn="ctr"/>
              <a:r>
                <a:rPr lang="en-US" sz="1400" dirty="0" smtClean="0"/>
                <a:t>Untested</a:t>
              </a:r>
              <a:endParaRPr lang="en-US" sz="1400" dirty="0"/>
            </a:p>
          </p:txBody>
        </p:sp>
        <p:sp>
          <p:nvSpPr>
            <p:cNvPr id="10" name="Can 9"/>
            <p:cNvSpPr/>
            <p:nvPr/>
          </p:nvSpPr>
          <p:spPr>
            <a:xfrm>
              <a:off x="5724128" y="2708920"/>
              <a:ext cx="1440160" cy="1440160"/>
            </a:xfrm>
            <a:prstGeom prst="can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UMD-1</a:t>
              </a:r>
            </a:p>
            <a:p>
              <a:pPr algn="ctr"/>
              <a:r>
                <a:rPr lang="en-US" sz="1400" dirty="0" smtClean="0"/>
                <a:t>Tested</a:t>
              </a:r>
              <a:endParaRPr lang="en-US" sz="1400" dirty="0"/>
            </a:p>
          </p:txBody>
        </p:sp>
        <p:sp>
          <p:nvSpPr>
            <p:cNvPr id="11" name="Can 10"/>
            <p:cNvSpPr/>
            <p:nvPr/>
          </p:nvSpPr>
          <p:spPr>
            <a:xfrm>
              <a:off x="7164288" y="2708920"/>
              <a:ext cx="1440160" cy="1440160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UMD-1</a:t>
              </a:r>
            </a:p>
            <a:p>
              <a:pPr algn="ctr"/>
              <a:r>
                <a:rPr lang="en-US" sz="1400" dirty="0" smtClean="0"/>
                <a:t>Production</a:t>
              </a:r>
              <a:endParaRPr lang="en-US" sz="1400" dirty="0"/>
            </a:p>
          </p:txBody>
        </p:sp>
        <p:sp>
          <p:nvSpPr>
            <p:cNvPr id="12" name="Half Frame 19"/>
            <p:cNvSpPr/>
            <p:nvPr/>
          </p:nvSpPr>
          <p:spPr>
            <a:xfrm flipH="1" flipV="1">
              <a:off x="2555776" y="2060848"/>
              <a:ext cx="1656184" cy="2736304"/>
            </a:xfrm>
            <a:custGeom>
              <a:avLst/>
              <a:gdLst/>
              <a:ahLst/>
              <a:cxnLst/>
              <a:rect l="l" t="t" r="r" b="b"/>
              <a:pathLst>
                <a:path w="1512168" h="2736304">
                  <a:moveTo>
                    <a:pt x="1512168" y="2736304"/>
                  </a:moveTo>
                  <a:lnTo>
                    <a:pt x="864096" y="2736304"/>
                  </a:lnTo>
                  <a:lnTo>
                    <a:pt x="864096" y="2232248"/>
                  </a:lnTo>
                  <a:lnTo>
                    <a:pt x="864096" y="1458162"/>
                  </a:lnTo>
                  <a:lnTo>
                    <a:pt x="252028" y="1458162"/>
                  </a:lnTo>
                  <a:lnTo>
                    <a:pt x="252028" y="1584176"/>
                  </a:lnTo>
                  <a:lnTo>
                    <a:pt x="0" y="1332148"/>
                  </a:lnTo>
                  <a:lnTo>
                    <a:pt x="252028" y="1080120"/>
                  </a:lnTo>
                  <a:lnTo>
                    <a:pt x="252028" y="1206134"/>
                  </a:lnTo>
                  <a:lnTo>
                    <a:pt x="864096" y="1206134"/>
                  </a:lnTo>
                  <a:lnTo>
                    <a:pt x="864096" y="504056"/>
                  </a:lnTo>
                  <a:lnTo>
                    <a:pt x="864096" y="0"/>
                  </a:lnTo>
                  <a:lnTo>
                    <a:pt x="1512168" y="0"/>
                  </a:lnTo>
                  <a:lnTo>
                    <a:pt x="1449452" y="216022"/>
                  </a:lnTo>
                  <a:lnTo>
                    <a:pt x="1080118" y="216022"/>
                  </a:lnTo>
                  <a:lnTo>
                    <a:pt x="1080118" y="1248131"/>
                  </a:lnTo>
                  <a:lnTo>
                    <a:pt x="1080118" y="1488173"/>
                  </a:lnTo>
                  <a:lnTo>
                    <a:pt x="1080118" y="2520282"/>
                  </a:lnTo>
                  <a:lnTo>
                    <a:pt x="1449452" y="2520282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pic>
          <p:nvPicPr>
            <p:cNvPr id="13" name="Picture 12" descr="Picture - safe lock.jpg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174" b="89958" l="7255" r="89964">
                          <a14:foregroundMark x1="67291" y1="23170" x2="67291" y2="23170"/>
                          <a14:foregroundMark x1="27751" y1="32123" x2="27751" y2="32123"/>
                          <a14:foregroundMark x1="29625" y1="22444" x2="29625" y2="22444"/>
                          <a14:foregroundMark x1="23640" y1="29885" x2="23640" y2="29885"/>
                          <a14:foregroundMark x1="24788" y1="25408" x2="24788" y2="25408"/>
                          <a14:foregroundMark x1="34099" y1="16878" x2="34099" y2="16878"/>
                          <a14:foregroundMark x1="32588" y1="19480" x2="32588" y2="1948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632" y="2708920"/>
              <a:ext cx="765394" cy="764704"/>
            </a:xfrm>
            <a:prstGeom prst="rect">
              <a:avLst/>
            </a:prstGeom>
          </p:spPr>
        </p:pic>
        <p:pic>
          <p:nvPicPr>
            <p:cNvPr id="14" name="Picture 13" descr="Picture - safe lock.jpg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174" b="89958" l="7255" r="89964">
                          <a14:foregroundMark x1="67291" y1="23170" x2="67291" y2="23170"/>
                          <a14:foregroundMark x1="27751" y1="32123" x2="27751" y2="32123"/>
                          <a14:foregroundMark x1="29625" y1="22444" x2="29625" y2="22444"/>
                          <a14:foregroundMark x1="23640" y1="29885" x2="23640" y2="29885"/>
                          <a14:foregroundMark x1="24788" y1="25408" x2="24788" y2="25408"/>
                          <a14:foregroundMark x1="34099" y1="16878" x2="34099" y2="16878"/>
                          <a14:foregroundMark x1="32588" y1="19480" x2="32588" y2="1948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632" y="4869160"/>
              <a:ext cx="765394" cy="764704"/>
            </a:xfrm>
            <a:prstGeom prst="rect">
              <a:avLst/>
            </a:prstGeom>
          </p:spPr>
        </p:pic>
      </p:grpSp>
      <p:sp>
        <p:nvSpPr>
          <p:cNvPr id="45" name="Rectangle 44"/>
          <p:cNvSpPr/>
          <p:nvPr/>
        </p:nvSpPr>
        <p:spPr>
          <a:xfrm>
            <a:off x="107504" y="1052736"/>
            <a:ext cx="5472608" cy="2952328"/>
          </a:xfrm>
          <a:prstGeom prst="rect">
            <a:avLst/>
          </a:prstGeom>
          <a:solidFill>
            <a:schemeClr val="lt1">
              <a:alpha val="74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699792" y="2934176"/>
            <a:ext cx="5472608" cy="3087112"/>
            <a:chOff x="3491880" y="3068960"/>
            <a:chExt cx="5472608" cy="3087112"/>
          </a:xfrm>
        </p:grpSpPr>
        <p:sp>
          <p:nvSpPr>
            <p:cNvPr id="16" name="Can 15"/>
            <p:cNvSpPr/>
            <p:nvPr/>
          </p:nvSpPr>
          <p:spPr>
            <a:xfrm>
              <a:off x="3491880" y="3209283"/>
              <a:ext cx="608068" cy="608068"/>
            </a:xfrm>
            <a:prstGeom prst="can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EMI</a:t>
              </a:r>
              <a:endParaRPr lang="en-US" sz="1200" dirty="0"/>
            </a:p>
          </p:txBody>
        </p:sp>
        <p:sp>
          <p:nvSpPr>
            <p:cNvPr id="17" name="Can 16"/>
            <p:cNvSpPr/>
            <p:nvPr/>
          </p:nvSpPr>
          <p:spPr>
            <a:xfrm>
              <a:off x="4193496" y="3209283"/>
              <a:ext cx="608068" cy="608068"/>
            </a:xfrm>
            <a:prstGeom prst="can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IGE</a:t>
              </a:r>
            </a:p>
          </p:txBody>
        </p:sp>
        <p:sp>
          <p:nvSpPr>
            <p:cNvPr id="18" name="Can 17"/>
            <p:cNvSpPr/>
            <p:nvPr/>
          </p:nvSpPr>
          <p:spPr>
            <a:xfrm>
              <a:off x="6158022" y="3256058"/>
              <a:ext cx="935489" cy="935488"/>
            </a:xfrm>
            <a:prstGeom prst="ca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UMD-2</a:t>
              </a:r>
            </a:p>
            <a:p>
              <a:pPr algn="ctr"/>
              <a:r>
                <a:rPr lang="en-US" sz="1200" dirty="0" smtClean="0"/>
                <a:t>Untested</a:t>
              </a:r>
              <a:endParaRPr lang="en-US" sz="1200" dirty="0"/>
            </a:p>
          </p:txBody>
        </p:sp>
        <p:sp>
          <p:nvSpPr>
            <p:cNvPr id="19" name="Can 18"/>
            <p:cNvSpPr/>
            <p:nvPr/>
          </p:nvSpPr>
          <p:spPr>
            <a:xfrm>
              <a:off x="7093511" y="3256058"/>
              <a:ext cx="935489" cy="935488"/>
            </a:xfrm>
            <a:prstGeom prst="can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UMD-2</a:t>
              </a:r>
            </a:p>
            <a:p>
              <a:pPr algn="ctr"/>
              <a:r>
                <a:rPr lang="en-US" sz="1200" dirty="0" smtClean="0"/>
                <a:t>Tested</a:t>
              </a:r>
              <a:endParaRPr lang="en-US" sz="1200" dirty="0"/>
            </a:p>
          </p:txBody>
        </p:sp>
        <p:sp>
          <p:nvSpPr>
            <p:cNvPr id="20" name="Can 19"/>
            <p:cNvSpPr/>
            <p:nvPr/>
          </p:nvSpPr>
          <p:spPr>
            <a:xfrm>
              <a:off x="8028999" y="3256058"/>
              <a:ext cx="935489" cy="935488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UMD-2</a:t>
              </a:r>
            </a:p>
            <a:p>
              <a:pPr algn="ctr"/>
              <a:r>
                <a:rPr lang="en-US" sz="1200" dirty="0" smtClean="0"/>
                <a:t>Production</a:t>
              </a:r>
              <a:endParaRPr lang="en-US" sz="1200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4895113" y="3209283"/>
              <a:ext cx="608068" cy="608068"/>
            </a:xfrm>
            <a:prstGeom prst="can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EPEL</a:t>
              </a:r>
            </a:p>
          </p:txBody>
        </p:sp>
        <p:sp>
          <p:nvSpPr>
            <p:cNvPr id="22" name="Folded Corner 21"/>
            <p:cNvSpPr/>
            <p:nvPr/>
          </p:nvSpPr>
          <p:spPr>
            <a:xfrm>
              <a:off x="3491880" y="5127035"/>
              <a:ext cx="608068" cy="654842"/>
            </a:xfrm>
            <a:prstGeom prst="foldedCorne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HTTP</a:t>
              </a:r>
              <a:endParaRPr lang="en-US" sz="1200" dirty="0"/>
            </a:p>
          </p:txBody>
        </p:sp>
        <p:sp>
          <p:nvSpPr>
            <p:cNvPr id="23" name="Right Arrow 5"/>
            <p:cNvSpPr/>
            <p:nvPr/>
          </p:nvSpPr>
          <p:spPr>
            <a:xfrm>
              <a:off x="3678978" y="3957674"/>
              <a:ext cx="2291947" cy="982263"/>
            </a:xfrm>
            <a:custGeom>
              <a:avLst/>
              <a:gdLst/>
              <a:ahLst/>
              <a:cxnLst/>
              <a:rect l="l" t="t" r="r" b="b"/>
              <a:pathLst>
                <a:path w="3528392" h="1512168">
                  <a:moveTo>
                    <a:pt x="0" y="0"/>
                  </a:moveTo>
                  <a:lnTo>
                    <a:pt x="288032" y="0"/>
                  </a:lnTo>
                  <a:lnTo>
                    <a:pt x="288032" y="630070"/>
                  </a:lnTo>
                  <a:lnTo>
                    <a:pt x="1152128" y="630070"/>
                  </a:lnTo>
                  <a:lnTo>
                    <a:pt x="1152128" y="0"/>
                  </a:lnTo>
                  <a:lnTo>
                    <a:pt x="1440160" y="0"/>
                  </a:lnTo>
                  <a:lnTo>
                    <a:pt x="1440160" y="630070"/>
                  </a:lnTo>
                  <a:lnTo>
                    <a:pt x="2160240" y="630070"/>
                  </a:lnTo>
                  <a:lnTo>
                    <a:pt x="2160240" y="0"/>
                  </a:lnTo>
                  <a:lnTo>
                    <a:pt x="2448272" y="0"/>
                  </a:lnTo>
                  <a:lnTo>
                    <a:pt x="2448272" y="630070"/>
                  </a:lnTo>
                  <a:lnTo>
                    <a:pt x="3276364" y="630070"/>
                  </a:lnTo>
                  <a:lnTo>
                    <a:pt x="3276364" y="504056"/>
                  </a:lnTo>
                  <a:lnTo>
                    <a:pt x="3528392" y="756084"/>
                  </a:lnTo>
                  <a:lnTo>
                    <a:pt x="3276364" y="1008112"/>
                  </a:lnTo>
                  <a:lnTo>
                    <a:pt x="3276364" y="882098"/>
                  </a:lnTo>
                  <a:lnTo>
                    <a:pt x="1440160" y="882098"/>
                  </a:lnTo>
                  <a:lnTo>
                    <a:pt x="1440160" y="1512168"/>
                  </a:lnTo>
                  <a:lnTo>
                    <a:pt x="1152128" y="1512168"/>
                  </a:lnTo>
                  <a:lnTo>
                    <a:pt x="1152128" y="882098"/>
                  </a:lnTo>
                  <a:lnTo>
                    <a:pt x="288032" y="882098"/>
                  </a:lnTo>
                  <a:lnTo>
                    <a:pt x="288032" y="1512168"/>
                  </a:lnTo>
                  <a:lnTo>
                    <a:pt x="0" y="1512168"/>
                  </a:lnTo>
                  <a:lnTo>
                    <a:pt x="0" y="882098"/>
                  </a:lnTo>
                  <a:lnTo>
                    <a:pt x="0" y="864096"/>
                  </a:lnTo>
                  <a:lnTo>
                    <a:pt x="0" y="648072"/>
                  </a:lnTo>
                  <a:lnTo>
                    <a:pt x="0" y="63007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24" name="Picture 23" descr="Picture - safe lock.jpg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174" b="89958" l="7255" r="89964">
                          <a14:foregroundMark x1="67291" y1="23170" x2="67291" y2="23170"/>
                          <a14:foregroundMark x1="27751" y1="32123" x2="27751" y2="32123"/>
                          <a14:foregroundMark x1="29625" y1="22444" x2="29625" y2="22444"/>
                          <a14:foregroundMark x1="23640" y1="29885" x2="23640" y2="29885"/>
                          <a14:foregroundMark x1="24788" y1="25408" x2="24788" y2="25408"/>
                          <a14:foregroundMark x1="34099" y1="16878" x2="34099" y2="16878"/>
                          <a14:foregroundMark x1="32588" y1="19480" x2="32588" y2="1948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8978" y="3677028"/>
              <a:ext cx="263307" cy="263070"/>
            </a:xfrm>
            <a:prstGeom prst="rect">
              <a:avLst/>
            </a:prstGeom>
          </p:spPr>
        </p:pic>
        <p:pic>
          <p:nvPicPr>
            <p:cNvPr id="25" name="Picture 24" descr="Picture - safe lock.jpg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174" b="89958" l="7255" r="89964">
                          <a14:foregroundMark x1="67291" y1="23170" x2="67291" y2="23170"/>
                          <a14:foregroundMark x1="27751" y1="32123" x2="27751" y2="32123"/>
                          <a14:foregroundMark x1="29625" y1="22444" x2="29625" y2="22444"/>
                          <a14:foregroundMark x1="23640" y1="29885" x2="23640" y2="29885"/>
                          <a14:foregroundMark x1="24788" y1="25408" x2="24788" y2="25408"/>
                          <a14:foregroundMark x1="34099" y1="16878" x2="34099" y2="16878"/>
                          <a14:foregroundMark x1="32588" y1="19480" x2="32588" y2="1948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7934" y="3694604"/>
              <a:ext cx="263307" cy="263070"/>
            </a:xfrm>
            <a:prstGeom prst="rect">
              <a:avLst/>
            </a:prstGeom>
          </p:spPr>
        </p:pic>
        <p:pic>
          <p:nvPicPr>
            <p:cNvPr id="26" name="Picture 25" descr="Picture - safe lock.jpg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174" b="89958" l="7255" r="89964">
                          <a14:foregroundMark x1="67291" y1="23170" x2="67291" y2="23170"/>
                          <a14:foregroundMark x1="27751" y1="32123" x2="27751" y2="32123"/>
                          <a14:foregroundMark x1="29625" y1="22444" x2="29625" y2="22444"/>
                          <a14:foregroundMark x1="23640" y1="29885" x2="23640" y2="29885"/>
                          <a14:foregroundMark x1="24788" y1="25408" x2="24788" y2="25408"/>
                          <a14:foregroundMark x1="34099" y1="16878" x2="34099" y2="16878"/>
                          <a14:foregroundMark x1="32588" y1="19480" x2="32588" y2="1948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2776" y="3677028"/>
              <a:ext cx="263307" cy="263070"/>
            </a:xfrm>
            <a:prstGeom prst="rect">
              <a:avLst/>
            </a:prstGeom>
          </p:spPr>
        </p:pic>
        <p:pic>
          <p:nvPicPr>
            <p:cNvPr id="27" name="Picture 26" descr="Picture - safe lock.jpg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174" b="89958" l="7255" r="89964">
                          <a14:foregroundMark x1="67291" y1="23170" x2="67291" y2="23170"/>
                          <a14:foregroundMark x1="27751" y1="32123" x2="27751" y2="32123"/>
                          <a14:foregroundMark x1="29625" y1="22444" x2="29625" y2="22444"/>
                          <a14:foregroundMark x1="23640" y1="29885" x2="23640" y2="29885"/>
                          <a14:foregroundMark x1="24788" y1="25408" x2="24788" y2="25408"/>
                          <a14:foregroundMark x1="34099" y1="16878" x2="34099" y2="16878"/>
                          <a14:foregroundMark x1="32588" y1="19480" x2="32588" y2="1948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9646" y="3068960"/>
              <a:ext cx="421349" cy="420970"/>
            </a:xfrm>
            <a:prstGeom prst="rect">
              <a:avLst/>
            </a:prstGeom>
          </p:spPr>
        </p:pic>
        <p:sp>
          <p:nvSpPr>
            <p:cNvPr id="28" name="Cube 27"/>
            <p:cNvSpPr/>
            <p:nvPr/>
          </p:nvSpPr>
          <p:spPr>
            <a:xfrm>
              <a:off x="4146722" y="5033486"/>
              <a:ext cx="795165" cy="795165"/>
            </a:xfrm>
            <a:prstGeom prst="cub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PT specific</a:t>
              </a:r>
              <a:endParaRPr lang="en-US" sz="1200" dirty="0"/>
            </a:p>
          </p:txBody>
        </p:sp>
        <p:sp>
          <p:nvSpPr>
            <p:cNvPr id="29" name="Can 28"/>
            <p:cNvSpPr/>
            <p:nvPr/>
          </p:nvSpPr>
          <p:spPr>
            <a:xfrm>
              <a:off x="6158022" y="4238321"/>
              <a:ext cx="935489" cy="935488"/>
            </a:xfrm>
            <a:prstGeom prst="ca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UMD-3</a:t>
              </a:r>
            </a:p>
            <a:p>
              <a:pPr algn="ctr"/>
              <a:r>
                <a:rPr lang="en-US" sz="1200" dirty="0" smtClean="0"/>
                <a:t>Untested</a:t>
              </a:r>
              <a:endParaRPr lang="en-US" sz="12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7093511" y="4238321"/>
              <a:ext cx="935489" cy="935488"/>
            </a:xfrm>
            <a:prstGeom prst="can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UMD-3</a:t>
              </a:r>
            </a:p>
            <a:p>
              <a:pPr algn="ctr"/>
              <a:r>
                <a:rPr lang="en-US" sz="1200" dirty="0" smtClean="0"/>
                <a:t>Tested</a:t>
              </a:r>
              <a:endParaRPr lang="en-US" sz="1200" dirty="0"/>
            </a:p>
          </p:txBody>
        </p:sp>
        <p:sp>
          <p:nvSpPr>
            <p:cNvPr id="31" name="Can 30"/>
            <p:cNvSpPr/>
            <p:nvPr/>
          </p:nvSpPr>
          <p:spPr>
            <a:xfrm>
              <a:off x="6158022" y="5220584"/>
              <a:ext cx="935489" cy="935488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Community repositories</a:t>
              </a:r>
              <a:endParaRPr lang="en-US" sz="1200" dirty="0"/>
            </a:p>
          </p:txBody>
        </p:sp>
        <p:sp>
          <p:nvSpPr>
            <p:cNvPr id="34" name="Can 33"/>
            <p:cNvSpPr/>
            <p:nvPr/>
          </p:nvSpPr>
          <p:spPr>
            <a:xfrm>
              <a:off x="8028384" y="4221088"/>
              <a:ext cx="935489" cy="935488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UMD-3</a:t>
              </a:r>
            </a:p>
            <a:p>
              <a:pPr algn="ctr"/>
              <a:r>
                <a:rPr lang="en-US" sz="1200" dirty="0" smtClean="0"/>
                <a:t>Production</a:t>
              </a:r>
              <a:endParaRPr lang="en-US" sz="1200" dirty="0"/>
            </a:p>
          </p:txBody>
        </p:sp>
        <p:pic>
          <p:nvPicPr>
            <p:cNvPr id="32" name="Picture 31" descr="Picture - safe lock.jpg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4174" b="89958" l="7255" r="89964">
                          <a14:foregroundMark x1="67291" y1="23170" x2="67291" y2="23170"/>
                          <a14:foregroundMark x1="27751" y1="32123" x2="27751" y2="32123"/>
                          <a14:foregroundMark x1="29625" y1="22444" x2="29625" y2="22444"/>
                          <a14:foregroundMark x1="23640" y1="29885" x2="23640" y2="29885"/>
                          <a14:foregroundMark x1="24788" y1="25408" x2="24788" y2="25408"/>
                          <a14:foregroundMark x1="34099" y1="16878" x2="34099" y2="16878"/>
                          <a14:foregroundMark x1="32588" y1="19480" x2="32588" y2="1948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9646" y="4051223"/>
              <a:ext cx="421349" cy="420970"/>
            </a:xfrm>
            <a:prstGeom prst="rect">
              <a:avLst/>
            </a:prstGeom>
          </p:spPr>
        </p:pic>
      </p:grpSp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3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Staged rollout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2" name="Picture 11" descr="stag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6"/>
            <a:ext cx="8204669" cy="3468393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81749"/>
              </p:ext>
            </p:extLst>
          </p:nvPr>
        </p:nvGraphicFramePr>
        <p:xfrm>
          <a:off x="539552" y="4725144"/>
          <a:ext cx="8094636" cy="1026576"/>
        </p:xfrm>
        <a:graphic>
          <a:graphicData uri="http://schemas.openxmlformats.org/drawingml/2006/table">
            <a:tbl>
              <a:tblPr/>
              <a:tblGrid>
                <a:gridCol w="5763586"/>
                <a:gridCol w="2331050"/>
              </a:tblGrid>
              <a:tr h="329289">
                <a:tc gridSpan="2">
                  <a:txBody>
                    <a:bodyPr/>
                    <a:lstStyle/>
                    <a:p>
                      <a:pPr lvl="1"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PY5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29289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early adopter sites</a:t>
                      </a: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67998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SR test performed during PY3</a:t>
                      </a: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324" marR="18324" marT="18324" marB="0" anchor="ctr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13 February 2015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Software provisioning</a:t>
            </a:r>
            <a:br>
              <a:rPr lang="pl-PL" dirty="0"/>
            </a:br>
            <a:r>
              <a:rPr lang="pl-PL" dirty="0"/>
              <a:t> and HTC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5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18301</TotalTime>
  <Words>934</Words>
  <Application>Microsoft Office PowerPoint</Application>
  <PresentationFormat>On-screen Show (4:3)</PresentationFormat>
  <Paragraphs>287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EGI-InSPIRE-Slide-Template_v4</vt:lpstr>
      <vt:lpstr>Software provisioning  and HTC Solution </vt:lpstr>
      <vt:lpstr>Software provisioning</vt:lpstr>
      <vt:lpstr>Goals of the SW provisioning</vt:lpstr>
      <vt:lpstr>Technology coordination</vt:lpstr>
      <vt:lpstr>UMD releases</vt:lpstr>
      <vt:lpstr>UMD releases</vt:lpstr>
      <vt:lpstr>Quality criteria evolution</vt:lpstr>
      <vt:lpstr>Software provisioning evolution</vt:lpstr>
      <vt:lpstr>Staged rollout</vt:lpstr>
      <vt:lpstr>Future plans</vt:lpstr>
      <vt:lpstr>High-throughput data analysis (HTC) solution</vt:lpstr>
      <vt:lpstr>High throughput data analysis solution</vt:lpstr>
      <vt:lpstr>HTC solution  architecture</vt:lpstr>
      <vt:lpstr>HTC solution  components</vt:lpstr>
      <vt:lpstr>Evolution of the HTC production infrastructure</vt:lpstr>
      <vt:lpstr>Use of the HTC infrastructure</vt:lpstr>
      <vt:lpstr>Use of the HTC infrastructure</vt:lpstr>
      <vt:lpstr>HTC integration</vt:lpstr>
      <vt:lpstr>Inter-usage across countries </vt:lpstr>
      <vt:lpstr>Inter-usage beyond EGI</vt:lpstr>
      <vt:lpstr>Helpdesk support for the HTC services</vt:lpstr>
      <vt:lpstr>Helpdesk support for the HTC services</vt:lpstr>
      <vt:lpstr>Conclusions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S C</cp:lastModifiedBy>
  <cp:revision>417</cp:revision>
  <cp:lastPrinted>2015-02-12T13:26:48Z</cp:lastPrinted>
  <dcterms:created xsi:type="dcterms:W3CDTF">2014-05-15T06:16:35Z</dcterms:created>
  <dcterms:modified xsi:type="dcterms:W3CDTF">2015-02-12T19:47:38Z</dcterms:modified>
</cp:coreProperties>
</file>