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256" r:id="rId2"/>
    <p:sldId id="459" r:id="rId3"/>
    <p:sldId id="475" r:id="rId4"/>
    <p:sldId id="492" r:id="rId5"/>
    <p:sldId id="472" r:id="rId6"/>
    <p:sldId id="510" r:id="rId7"/>
    <p:sldId id="476" r:id="rId8"/>
    <p:sldId id="491" r:id="rId9"/>
    <p:sldId id="477" r:id="rId10"/>
    <p:sldId id="479" r:id="rId11"/>
    <p:sldId id="494" r:id="rId12"/>
    <p:sldId id="481" r:id="rId13"/>
    <p:sldId id="480" r:id="rId14"/>
    <p:sldId id="511" r:id="rId15"/>
    <p:sldId id="469" r:id="rId16"/>
    <p:sldId id="505" r:id="rId17"/>
    <p:sldId id="506" r:id="rId18"/>
    <p:sldId id="515" r:id="rId19"/>
    <p:sldId id="508" r:id="rId20"/>
    <p:sldId id="485" r:id="rId21"/>
    <p:sldId id="513" r:id="rId22"/>
    <p:sldId id="496" r:id="rId23"/>
    <p:sldId id="514" r:id="rId24"/>
    <p:sldId id="512" r:id="rId25"/>
    <p:sldId id="474" r:id="rId26"/>
    <p:sldId id="373" r:id="rId27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ki" initials="q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5" autoAdjust="0"/>
    <p:restoredTop sz="91506" autoAdjust="0"/>
  </p:normalViewPr>
  <p:slideViewPr>
    <p:cSldViewPr>
      <p:cViewPr>
        <p:scale>
          <a:sx n="75" d="100"/>
          <a:sy n="75" d="100"/>
        </p:scale>
        <p:origin x="-1088" y="-3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5" d="100"/>
        <a:sy n="85" d="100"/>
      </p:scale>
      <p:origin x="0" y="1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5726B-59ED-D94A-885D-DA5D8C4A35E8}" type="doc">
      <dgm:prSet loTypeId="urn:microsoft.com/office/officeart/2005/8/layout/chevron1" loCatId="" qsTypeId="urn:microsoft.com/office/officeart/2005/8/quickstyle/simple4" qsCatId="simple" csTypeId="urn:microsoft.com/office/officeart/2005/8/colors/accent2_2" csCatId="accent2" phldr="1"/>
      <dgm:spPr/>
    </dgm:pt>
    <dgm:pt modelId="{4BD9DF7A-4930-AA44-86F9-6DD16C22853F}">
      <dgm:prSet phldrT="[Text]"/>
      <dgm:spPr/>
      <dgm:t>
        <a:bodyPr/>
        <a:lstStyle/>
        <a:p>
          <a:r>
            <a:rPr lang="en-US" dirty="0" smtClean="0"/>
            <a:t>Interview </a:t>
          </a:r>
          <a:r>
            <a:rPr lang="en-US" dirty="0" err="1" smtClean="0"/>
            <a:t>EGI.eu</a:t>
          </a:r>
          <a:r>
            <a:rPr lang="en-US" dirty="0" smtClean="0"/>
            <a:t> staff</a:t>
          </a:r>
          <a:endParaRPr lang="en-US" dirty="0"/>
        </a:p>
      </dgm:t>
    </dgm:pt>
    <dgm:pt modelId="{3BBD605D-964C-B24A-8D0B-5AB0391EB872}" type="parTrans" cxnId="{CB1E4058-56C7-1440-BF95-E111CEAB36BA}">
      <dgm:prSet/>
      <dgm:spPr/>
      <dgm:t>
        <a:bodyPr/>
        <a:lstStyle/>
        <a:p>
          <a:endParaRPr lang="en-US"/>
        </a:p>
      </dgm:t>
    </dgm:pt>
    <dgm:pt modelId="{3A82C6B5-6FEE-D34D-87F3-4EAB149E62BA}" type="sibTrans" cxnId="{CB1E4058-56C7-1440-BF95-E111CEAB36BA}">
      <dgm:prSet/>
      <dgm:spPr/>
      <dgm:t>
        <a:bodyPr/>
        <a:lstStyle/>
        <a:p>
          <a:endParaRPr lang="en-US"/>
        </a:p>
      </dgm:t>
    </dgm:pt>
    <dgm:pt modelId="{3FE93E2B-7F99-B14B-84E6-AB6775072F0E}">
      <dgm:prSet phldrT="[Text]"/>
      <dgm:spPr/>
      <dgm:t>
        <a:bodyPr/>
        <a:lstStyle/>
        <a:p>
          <a:r>
            <a:rPr lang="en-US" dirty="0" smtClean="0"/>
            <a:t>Development top level strategy map</a:t>
          </a:r>
          <a:endParaRPr lang="en-US" dirty="0"/>
        </a:p>
      </dgm:t>
    </dgm:pt>
    <dgm:pt modelId="{4CF92309-FD81-CE4D-8345-68200BF9EBDD}" type="parTrans" cxnId="{C3B3B698-78CA-964B-BE4F-1FA93207E95D}">
      <dgm:prSet/>
      <dgm:spPr/>
      <dgm:t>
        <a:bodyPr/>
        <a:lstStyle/>
        <a:p>
          <a:endParaRPr lang="en-US"/>
        </a:p>
      </dgm:t>
    </dgm:pt>
    <dgm:pt modelId="{F3641F50-1CB1-C64A-B75D-47B19ED35956}" type="sibTrans" cxnId="{C3B3B698-78CA-964B-BE4F-1FA93207E95D}">
      <dgm:prSet/>
      <dgm:spPr/>
      <dgm:t>
        <a:bodyPr/>
        <a:lstStyle/>
        <a:p>
          <a:endParaRPr lang="en-US"/>
        </a:p>
      </dgm:t>
    </dgm:pt>
    <dgm:pt modelId="{4E4B72A0-E9E2-7043-A898-715F740CA2AA}">
      <dgm:prSet phldrT="[Text]"/>
      <dgm:spPr/>
      <dgm:t>
        <a:bodyPr/>
        <a:lstStyle/>
        <a:p>
          <a:r>
            <a:rPr lang="en-US" dirty="0" smtClean="0"/>
            <a:t>Training </a:t>
          </a:r>
          <a:r>
            <a:rPr lang="en-US" dirty="0" err="1" smtClean="0"/>
            <a:t>EGI.eu</a:t>
          </a:r>
          <a:r>
            <a:rPr lang="en-US" dirty="0" smtClean="0"/>
            <a:t> staff</a:t>
          </a:r>
          <a:endParaRPr lang="en-US" dirty="0"/>
        </a:p>
      </dgm:t>
    </dgm:pt>
    <dgm:pt modelId="{12F9CCC4-D903-5447-BE62-DB5C912E0866}" type="parTrans" cxnId="{ACE1C8CD-DC1C-094D-8A9E-F4D6101B0D7B}">
      <dgm:prSet/>
      <dgm:spPr/>
      <dgm:t>
        <a:bodyPr/>
        <a:lstStyle/>
        <a:p>
          <a:endParaRPr lang="en-US"/>
        </a:p>
      </dgm:t>
    </dgm:pt>
    <dgm:pt modelId="{7382F668-907D-F340-A7D9-FEB719E21DBA}" type="sibTrans" cxnId="{ACE1C8CD-DC1C-094D-8A9E-F4D6101B0D7B}">
      <dgm:prSet/>
      <dgm:spPr/>
      <dgm:t>
        <a:bodyPr/>
        <a:lstStyle/>
        <a:p>
          <a:endParaRPr lang="en-US"/>
        </a:p>
      </dgm:t>
    </dgm:pt>
    <dgm:pt modelId="{EB9E8306-118A-2A44-BDF9-E01E2DC9843E}">
      <dgm:prSet phldrT="[Text]"/>
      <dgm:spPr/>
      <dgm:t>
        <a:bodyPr/>
        <a:lstStyle/>
        <a:p>
          <a:r>
            <a:rPr lang="en-US" dirty="0" smtClean="0"/>
            <a:t>Develop strategy tablets</a:t>
          </a:r>
          <a:endParaRPr lang="en-US" dirty="0"/>
        </a:p>
      </dgm:t>
    </dgm:pt>
    <dgm:pt modelId="{B3F55C1A-06EF-644C-85DE-AAEB848BAAEC}" type="parTrans" cxnId="{9F6A8705-5EE8-D747-8142-0AF14A79BDF5}">
      <dgm:prSet/>
      <dgm:spPr/>
      <dgm:t>
        <a:bodyPr/>
        <a:lstStyle/>
        <a:p>
          <a:endParaRPr lang="en-US"/>
        </a:p>
      </dgm:t>
    </dgm:pt>
    <dgm:pt modelId="{87ADB053-A99A-8E46-8EBC-809BAEC030DE}" type="sibTrans" cxnId="{9F6A8705-5EE8-D747-8142-0AF14A79BDF5}">
      <dgm:prSet/>
      <dgm:spPr/>
      <dgm:t>
        <a:bodyPr/>
        <a:lstStyle/>
        <a:p>
          <a:endParaRPr lang="en-US"/>
        </a:p>
      </dgm:t>
    </dgm:pt>
    <dgm:pt modelId="{3CC94839-BFC1-3340-A8D9-31545CC316F6}">
      <dgm:prSet phldrT="[Text]"/>
      <dgm:spPr/>
      <dgm:t>
        <a:bodyPr/>
        <a:lstStyle/>
        <a:p>
          <a:r>
            <a:rPr lang="en-US" smtClean="0"/>
            <a:t>Identification big shifts</a:t>
          </a:r>
          <a:endParaRPr lang="en-US" dirty="0"/>
        </a:p>
      </dgm:t>
    </dgm:pt>
    <dgm:pt modelId="{FD4D4459-40AE-764C-9981-217E3796D1A3}" type="parTrans" cxnId="{E408CB1F-2E18-974E-849B-C57E11340067}">
      <dgm:prSet/>
      <dgm:spPr/>
      <dgm:t>
        <a:bodyPr/>
        <a:lstStyle/>
        <a:p>
          <a:endParaRPr lang="en-US"/>
        </a:p>
      </dgm:t>
    </dgm:pt>
    <dgm:pt modelId="{5383BE06-C648-C24D-BD51-211183098355}" type="sibTrans" cxnId="{E408CB1F-2E18-974E-849B-C57E11340067}">
      <dgm:prSet/>
      <dgm:spPr/>
      <dgm:t>
        <a:bodyPr/>
        <a:lstStyle/>
        <a:p>
          <a:endParaRPr lang="en-US"/>
        </a:p>
      </dgm:t>
    </dgm:pt>
    <dgm:pt modelId="{9D5F2960-2BF2-3445-9180-3A2F956D8CBB}" type="pres">
      <dgm:prSet presAssocID="{4A65726B-59ED-D94A-885D-DA5D8C4A35E8}" presName="Name0" presStyleCnt="0">
        <dgm:presLayoutVars>
          <dgm:dir/>
          <dgm:animLvl val="lvl"/>
          <dgm:resizeHandles val="exact"/>
        </dgm:presLayoutVars>
      </dgm:prSet>
      <dgm:spPr/>
    </dgm:pt>
    <dgm:pt modelId="{47D0FCB4-E526-614F-83A9-A0D2099A4ED7}" type="pres">
      <dgm:prSet presAssocID="{4BD9DF7A-4930-AA44-86F9-6DD16C22853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84926-07B6-0F45-AF3B-C91F37D680C8}" type="pres">
      <dgm:prSet presAssocID="{3A82C6B5-6FEE-D34D-87F3-4EAB149E62BA}" presName="parTxOnlySpace" presStyleCnt="0"/>
      <dgm:spPr/>
    </dgm:pt>
    <dgm:pt modelId="{1733F7CE-873D-BF49-9444-2D1330E23B8D}" type="pres">
      <dgm:prSet presAssocID="{4E4B72A0-E9E2-7043-A898-715F740CA2A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58F5E-1446-754A-A4B2-312387873D51}" type="pres">
      <dgm:prSet presAssocID="{7382F668-907D-F340-A7D9-FEB719E21DBA}" presName="parTxOnlySpace" presStyleCnt="0"/>
      <dgm:spPr/>
    </dgm:pt>
    <dgm:pt modelId="{E28BF705-A498-8D41-966C-87986D837665}" type="pres">
      <dgm:prSet presAssocID="{3FE93E2B-7F99-B14B-84E6-AB6775072F0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345E8-188C-4340-8D24-B82CE71813B7}" type="pres">
      <dgm:prSet presAssocID="{F3641F50-1CB1-C64A-B75D-47B19ED35956}" presName="parTxOnlySpace" presStyleCnt="0"/>
      <dgm:spPr/>
    </dgm:pt>
    <dgm:pt modelId="{18B164E1-B209-4F45-B385-718725C168F9}" type="pres">
      <dgm:prSet presAssocID="{EB9E8306-118A-2A44-BDF9-E01E2DC9843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94DFA-05E8-5D40-AF00-E83DA6A1ACCD}" type="pres">
      <dgm:prSet presAssocID="{87ADB053-A99A-8E46-8EBC-809BAEC030DE}" presName="parTxOnlySpace" presStyleCnt="0"/>
      <dgm:spPr/>
    </dgm:pt>
    <dgm:pt modelId="{8CE1454F-B8F3-2746-9530-7B37BA5E58C5}" type="pres">
      <dgm:prSet presAssocID="{3CC94839-BFC1-3340-A8D9-31545CC316F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E1C8CD-DC1C-094D-8A9E-F4D6101B0D7B}" srcId="{4A65726B-59ED-D94A-885D-DA5D8C4A35E8}" destId="{4E4B72A0-E9E2-7043-A898-715F740CA2AA}" srcOrd="1" destOrd="0" parTransId="{12F9CCC4-D903-5447-BE62-DB5C912E0866}" sibTransId="{7382F668-907D-F340-A7D9-FEB719E21DBA}"/>
    <dgm:cxn modelId="{E408CB1F-2E18-974E-849B-C57E11340067}" srcId="{4A65726B-59ED-D94A-885D-DA5D8C4A35E8}" destId="{3CC94839-BFC1-3340-A8D9-31545CC316F6}" srcOrd="4" destOrd="0" parTransId="{FD4D4459-40AE-764C-9981-217E3796D1A3}" sibTransId="{5383BE06-C648-C24D-BD51-211183098355}"/>
    <dgm:cxn modelId="{27289893-33F0-BD48-BF56-E9635A7D1DF5}" type="presOf" srcId="{4A65726B-59ED-D94A-885D-DA5D8C4A35E8}" destId="{9D5F2960-2BF2-3445-9180-3A2F956D8CBB}" srcOrd="0" destOrd="0" presId="urn:microsoft.com/office/officeart/2005/8/layout/chevron1"/>
    <dgm:cxn modelId="{FD255B4B-4ED5-6245-8557-7EFBADDEF574}" type="presOf" srcId="{4BD9DF7A-4930-AA44-86F9-6DD16C22853F}" destId="{47D0FCB4-E526-614F-83A9-A0D2099A4ED7}" srcOrd="0" destOrd="0" presId="urn:microsoft.com/office/officeart/2005/8/layout/chevron1"/>
    <dgm:cxn modelId="{5166097B-BF4C-3B4B-88B6-AB39366695D0}" type="presOf" srcId="{4E4B72A0-E9E2-7043-A898-715F740CA2AA}" destId="{1733F7CE-873D-BF49-9444-2D1330E23B8D}" srcOrd="0" destOrd="0" presId="urn:microsoft.com/office/officeart/2005/8/layout/chevron1"/>
    <dgm:cxn modelId="{0D13DD60-0FF8-464D-9757-B2602B825CAE}" type="presOf" srcId="{EB9E8306-118A-2A44-BDF9-E01E2DC9843E}" destId="{18B164E1-B209-4F45-B385-718725C168F9}" srcOrd="0" destOrd="0" presId="urn:microsoft.com/office/officeart/2005/8/layout/chevron1"/>
    <dgm:cxn modelId="{26C5787B-0DF7-4045-9FF4-F5F8D18B84C6}" type="presOf" srcId="{3CC94839-BFC1-3340-A8D9-31545CC316F6}" destId="{8CE1454F-B8F3-2746-9530-7B37BA5E58C5}" srcOrd="0" destOrd="0" presId="urn:microsoft.com/office/officeart/2005/8/layout/chevron1"/>
    <dgm:cxn modelId="{C3B3B698-78CA-964B-BE4F-1FA93207E95D}" srcId="{4A65726B-59ED-D94A-885D-DA5D8C4A35E8}" destId="{3FE93E2B-7F99-B14B-84E6-AB6775072F0E}" srcOrd="2" destOrd="0" parTransId="{4CF92309-FD81-CE4D-8345-68200BF9EBDD}" sibTransId="{F3641F50-1CB1-C64A-B75D-47B19ED35956}"/>
    <dgm:cxn modelId="{4B6FEAFD-9254-CA4D-8D21-972E1A66CA33}" type="presOf" srcId="{3FE93E2B-7F99-B14B-84E6-AB6775072F0E}" destId="{E28BF705-A498-8D41-966C-87986D837665}" srcOrd="0" destOrd="0" presId="urn:microsoft.com/office/officeart/2005/8/layout/chevron1"/>
    <dgm:cxn modelId="{CB1E4058-56C7-1440-BF95-E111CEAB36BA}" srcId="{4A65726B-59ED-D94A-885D-DA5D8C4A35E8}" destId="{4BD9DF7A-4930-AA44-86F9-6DD16C22853F}" srcOrd="0" destOrd="0" parTransId="{3BBD605D-964C-B24A-8D0B-5AB0391EB872}" sibTransId="{3A82C6B5-6FEE-D34D-87F3-4EAB149E62BA}"/>
    <dgm:cxn modelId="{9F6A8705-5EE8-D747-8142-0AF14A79BDF5}" srcId="{4A65726B-59ED-D94A-885D-DA5D8C4A35E8}" destId="{EB9E8306-118A-2A44-BDF9-E01E2DC9843E}" srcOrd="3" destOrd="0" parTransId="{B3F55C1A-06EF-644C-85DE-AAEB848BAAEC}" sibTransId="{87ADB053-A99A-8E46-8EBC-809BAEC030DE}"/>
    <dgm:cxn modelId="{EDD98764-5E73-D744-8C6D-D9EE389ED256}" type="presParOf" srcId="{9D5F2960-2BF2-3445-9180-3A2F956D8CBB}" destId="{47D0FCB4-E526-614F-83A9-A0D2099A4ED7}" srcOrd="0" destOrd="0" presId="urn:microsoft.com/office/officeart/2005/8/layout/chevron1"/>
    <dgm:cxn modelId="{C33EE123-7458-244A-B389-0B931CA0D735}" type="presParOf" srcId="{9D5F2960-2BF2-3445-9180-3A2F956D8CBB}" destId="{09884926-07B6-0F45-AF3B-C91F37D680C8}" srcOrd="1" destOrd="0" presId="urn:microsoft.com/office/officeart/2005/8/layout/chevron1"/>
    <dgm:cxn modelId="{7F492090-CD7A-B44E-ABB9-CEFEA173C77F}" type="presParOf" srcId="{9D5F2960-2BF2-3445-9180-3A2F956D8CBB}" destId="{1733F7CE-873D-BF49-9444-2D1330E23B8D}" srcOrd="2" destOrd="0" presId="urn:microsoft.com/office/officeart/2005/8/layout/chevron1"/>
    <dgm:cxn modelId="{84E135B6-8B71-E244-9975-E461A112E791}" type="presParOf" srcId="{9D5F2960-2BF2-3445-9180-3A2F956D8CBB}" destId="{0AA58F5E-1446-754A-A4B2-312387873D51}" srcOrd="3" destOrd="0" presId="urn:microsoft.com/office/officeart/2005/8/layout/chevron1"/>
    <dgm:cxn modelId="{B20EE963-8E1E-794E-BAC9-2507EA6F55B4}" type="presParOf" srcId="{9D5F2960-2BF2-3445-9180-3A2F956D8CBB}" destId="{E28BF705-A498-8D41-966C-87986D837665}" srcOrd="4" destOrd="0" presId="urn:microsoft.com/office/officeart/2005/8/layout/chevron1"/>
    <dgm:cxn modelId="{FF32C8EC-DBCC-AC46-A614-A65D305CC0BA}" type="presParOf" srcId="{9D5F2960-2BF2-3445-9180-3A2F956D8CBB}" destId="{7E4345E8-188C-4340-8D24-B82CE71813B7}" srcOrd="5" destOrd="0" presId="urn:microsoft.com/office/officeart/2005/8/layout/chevron1"/>
    <dgm:cxn modelId="{2252516F-D922-FB49-88E0-0D626349B779}" type="presParOf" srcId="{9D5F2960-2BF2-3445-9180-3A2F956D8CBB}" destId="{18B164E1-B209-4F45-B385-718725C168F9}" srcOrd="6" destOrd="0" presId="urn:microsoft.com/office/officeart/2005/8/layout/chevron1"/>
    <dgm:cxn modelId="{DA4B22E5-9273-094B-B87C-31F1F7AD8454}" type="presParOf" srcId="{9D5F2960-2BF2-3445-9180-3A2F956D8CBB}" destId="{57694DFA-05E8-5D40-AF00-E83DA6A1ACCD}" srcOrd="7" destOrd="0" presId="urn:microsoft.com/office/officeart/2005/8/layout/chevron1"/>
    <dgm:cxn modelId="{5B1A2DC3-4E5C-AF48-8AB3-F869F826EF05}" type="presParOf" srcId="{9D5F2960-2BF2-3445-9180-3A2F956D8CBB}" destId="{8CE1454F-B8F3-2746-9530-7B37BA5E58C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65726B-59ED-D94A-885D-DA5D8C4A35E8}" type="doc">
      <dgm:prSet loTypeId="urn:microsoft.com/office/officeart/2005/8/layout/chevron1" loCatId="" qsTypeId="urn:microsoft.com/office/officeart/2005/8/quickstyle/simple4" qsCatId="simple" csTypeId="urn:microsoft.com/office/officeart/2005/8/colors/accent6_2" csCatId="accent6" phldr="1"/>
      <dgm:spPr/>
    </dgm:pt>
    <dgm:pt modelId="{4BD9DF7A-4930-AA44-86F9-6DD16C22853F}">
      <dgm:prSet phldrT="[Text]"/>
      <dgm:spPr/>
      <dgm:t>
        <a:bodyPr/>
        <a:lstStyle/>
        <a:p>
          <a:r>
            <a:rPr lang="en-US" dirty="0" smtClean="0"/>
            <a:t>Interview EGI Executive Board</a:t>
          </a:r>
          <a:endParaRPr lang="en-US" dirty="0"/>
        </a:p>
      </dgm:t>
    </dgm:pt>
    <dgm:pt modelId="{3BBD605D-964C-B24A-8D0B-5AB0391EB872}" type="parTrans" cxnId="{CB1E4058-56C7-1440-BF95-E111CEAB36BA}">
      <dgm:prSet/>
      <dgm:spPr/>
      <dgm:t>
        <a:bodyPr/>
        <a:lstStyle/>
        <a:p>
          <a:endParaRPr lang="en-US"/>
        </a:p>
      </dgm:t>
    </dgm:pt>
    <dgm:pt modelId="{3A82C6B5-6FEE-D34D-87F3-4EAB149E62BA}" type="sibTrans" cxnId="{CB1E4058-56C7-1440-BF95-E111CEAB36BA}">
      <dgm:prSet/>
      <dgm:spPr/>
      <dgm:t>
        <a:bodyPr/>
        <a:lstStyle/>
        <a:p>
          <a:endParaRPr lang="en-US"/>
        </a:p>
      </dgm:t>
    </dgm:pt>
    <dgm:pt modelId="{3FE93E2B-7F99-B14B-84E6-AB6775072F0E}">
      <dgm:prSet phldrT="[Text]"/>
      <dgm:spPr/>
      <dgm:t>
        <a:bodyPr/>
        <a:lstStyle/>
        <a:p>
          <a:r>
            <a:rPr lang="en-US" dirty="0" smtClean="0"/>
            <a:t>Revise top level strategy map</a:t>
          </a:r>
          <a:endParaRPr lang="en-US" dirty="0"/>
        </a:p>
      </dgm:t>
    </dgm:pt>
    <dgm:pt modelId="{4CF92309-FD81-CE4D-8345-68200BF9EBDD}" type="parTrans" cxnId="{C3B3B698-78CA-964B-BE4F-1FA93207E95D}">
      <dgm:prSet/>
      <dgm:spPr/>
      <dgm:t>
        <a:bodyPr/>
        <a:lstStyle/>
        <a:p>
          <a:endParaRPr lang="en-US"/>
        </a:p>
      </dgm:t>
    </dgm:pt>
    <dgm:pt modelId="{F3641F50-1CB1-C64A-B75D-47B19ED35956}" type="sibTrans" cxnId="{C3B3B698-78CA-964B-BE4F-1FA93207E95D}">
      <dgm:prSet/>
      <dgm:spPr/>
      <dgm:t>
        <a:bodyPr/>
        <a:lstStyle/>
        <a:p>
          <a:endParaRPr lang="en-US"/>
        </a:p>
      </dgm:t>
    </dgm:pt>
    <dgm:pt modelId="{4E4B72A0-E9E2-7043-A898-715F740CA2AA}">
      <dgm:prSet phldrT="[Text]"/>
      <dgm:spPr/>
      <dgm:t>
        <a:bodyPr/>
        <a:lstStyle/>
        <a:p>
          <a:r>
            <a:rPr lang="en-US" dirty="0" smtClean="0"/>
            <a:t>Revise big shifts</a:t>
          </a:r>
          <a:endParaRPr lang="en-US" dirty="0"/>
        </a:p>
      </dgm:t>
    </dgm:pt>
    <dgm:pt modelId="{12F9CCC4-D903-5447-BE62-DB5C912E0866}" type="parTrans" cxnId="{ACE1C8CD-DC1C-094D-8A9E-F4D6101B0D7B}">
      <dgm:prSet/>
      <dgm:spPr/>
      <dgm:t>
        <a:bodyPr/>
        <a:lstStyle/>
        <a:p>
          <a:endParaRPr lang="en-US"/>
        </a:p>
      </dgm:t>
    </dgm:pt>
    <dgm:pt modelId="{7382F668-907D-F340-A7D9-FEB719E21DBA}" type="sibTrans" cxnId="{ACE1C8CD-DC1C-094D-8A9E-F4D6101B0D7B}">
      <dgm:prSet/>
      <dgm:spPr/>
      <dgm:t>
        <a:bodyPr/>
        <a:lstStyle/>
        <a:p>
          <a:endParaRPr lang="en-US"/>
        </a:p>
      </dgm:t>
    </dgm:pt>
    <dgm:pt modelId="{EB9E8306-118A-2A44-BDF9-E01E2DC9843E}">
      <dgm:prSet phldrT="[Text]"/>
      <dgm:spPr/>
      <dgm:t>
        <a:bodyPr/>
        <a:lstStyle/>
        <a:p>
          <a:r>
            <a:rPr lang="en-US" dirty="0" smtClean="0"/>
            <a:t>Update strategy tablets</a:t>
          </a:r>
          <a:endParaRPr lang="en-US" dirty="0"/>
        </a:p>
      </dgm:t>
    </dgm:pt>
    <dgm:pt modelId="{B3F55C1A-06EF-644C-85DE-AAEB848BAAEC}" type="parTrans" cxnId="{9F6A8705-5EE8-D747-8142-0AF14A79BDF5}">
      <dgm:prSet/>
      <dgm:spPr/>
      <dgm:t>
        <a:bodyPr/>
        <a:lstStyle/>
        <a:p>
          <a:endParaRPr lang="en-US"/>
        </a:p>
      </dgm:t>
    </dgm:pt>
    <dgm:pt modelId="{87ADB053-A99A-8E46-8EBC-809BAEC030DE}" type="sibTrans" cxnId="{9F6A8705-5EE8-D747-8142-0AF14A79BDF5}">
      <dgm:prSet/>
      <dgm:spPr/>
      <dgm:t>
        <a:bodyPr/>
        <a:lstStyle/>
        <a:p>
          <a:endParaRPr lang="en-US"/>
        </a:p>
      </dgm:t>
    </dgm:pt>
    <dgm:pt modelId="{9D5F2960-2BF2-3445-9180-3A2F956D8CBB}" type="pres">
      <dgm:prSet presAssocID="{4A65726B-59ED-D94A-885D-DA5D8C4A35E8}" presName="Name0" presStyleCnt="0">
        <dgm:presLayoutVars>
          <dgm:dir/>
          <dgm:animLvl val="lvl"/>
          <dgm:resizeHandles val="exact"/>
        </dgm:presLayoutVars>
      </dgm:prSet>
      <dgm:spPr/>
    </dgm:pt>
    <dgm:pt modelId="{47D0FCB4-E526-614F-83A9-A0D2099A4ED7}" type="pres">
      <dgm:prSet presAssocID="{4BD9DF7A-4930-AA44-86F9-6DD16C22853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84926-07B6-0F45-AF3B-C91F37D680C8}" type="pres">
      <dgm:prSet presAssocID="{3A82C6B5-6FEE-D34D-87F3-4EAB149E62BA}" presName="parTxOnlySpace" presStyleCnt="0"/>
      <dgm:spPr/>
    </dgm:pt>
    <dgm:pt modelId="{1733F7CE-873D-BF49-9444-2D1330E23B8D}" type="pres">
      <dgm:prSet presAssocID="{4E4B72A0-E9E2-7043-A898-715F740CA2A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58F5E-1446-754A-A4B2-312387873D51}" type="pres">
      <dgm:prSet presAssocID="{7382F668-907D-F340-A7D9-FEB719E21DBA}" presName="parTxOnlySpace" presStyleCnt="0"/>
      <dgm:spPr/>
    </dgm:pt>
    <dgm:pt modelId="{E28BF705-A498-8D41-966C-87986D837665}" type="pres">
      <dgm:prSet presAssocID="{3FE93E2B-7F99-B14B-84E6-AB6775072F0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345E8-188C-4340-8D24-B82CE71813B7}" type="pres">
      <dgm:prSet presAssocID="{F3641F50-1CB1-C64A-B75D-47B19ED35956}" presName="parTxOnlySpace" presStyleCnt="0"/>
      <dgm:spPr/>
    </dgm:pt>
    <dgm:pt modelId="{18B164E1-B209-4F45-B385-718725C168F9}" type="pres">
      <dgm:prSet presAssocID="{EB9E8306-118A-2A44-BDF9-E01E2DC9843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2FA97F-6ABB-F841-9805-527CB388F92A}" type="presOf" srcId="{4BD9DF7A-4930-AA44-86F9-6DD16C22853F}" destId="{47D0FCB4-E526-614F-83A9-A0D2099A4ED7}" srcOrd="0" destOrd="0" presId="urn:microsoft.com/office/officeart/2005/8/layout/chevron1"/>
    <dgm:cxn modelId="{ACE1C8CD-DC1C-094D-8A9E-F4D6101B0D7B}" srcId="{4A65726B-59ED-D94A-885D-DA5D8C4A35E8}" destId="{4E4B72A0-E9E2-7043-A898-715F740CA2AA}" srcOrd="1" destOrd="0" parTransId="{12F9CCC4-D903-5447-BE62-DB5C912E0866}" sibTransId="{7382F668-907D-F340-A7D9-FEB719E21DBA}"/>
    <dgm:cxn modelId="{DFFB23D1-2651-BD44-B24A-7378AA172B7D}" type="presOf" srcId="{3FE93E2B-7F99-B14B-84E6-AB6775072F0E}" destId="{E28BF705-A498-8D41-966C-87986D837665}" srcOrd="0" destOrd="0" presId="urn:microsoft.com/office/officeart/2005/8/layout/chevron1"/>
    <dgm:cxn modelId="{FAFDC8BE-F9DC-DB41-823C-A3E0218D0070}" type="presOf" srcId="{EB9E8306-118A-2A44-BDF9-E01E2DC9843E}" destId="{18B164E1-B209-4F45-B385-718725C168F9}" srcOrd="0" destOrd="0" presId="urn:microsoft.com/office/officeart/2005/8/layout/chevron1"/>
    <dgm:cxn modelId="{C3B3B698-78CA-964B-BE4F-1FA93207E95D}" srcId="{4A65726B-59ED-D94A-885D-DA5D8C4A35E8}" destId="{3FE93E2B-7F99-B14B-84E6-AB6775072F0E}" srcOrd="2" destOrd="0" parTransId="{4CF92309-FD81-CE4D-8345-68200BF9EBDD}" sibTransId="{F3641F50-1CB1-C64A-B75D-47B19ED35956}"/>
    <dgm:cxn modelId="{41D7E03E-065D-0848-8401-4DD097FEC582}" type="presOf" srcId="{4A65726B-59ED-D94A-885D-DA5D8C4A35E8}" destId="{9D5F2960-2BF2-3445-9180-3A2F956D8CBB}" srcOrd="0" destOrd="0" presId="urn:microsoft.com/office/officeart/2005/8/layout/chevron1"/>
    <dgm:cxn modelId="{D507F351-5D34-6149-83C1-B84420C7CD2B}" type="presOf" srcId="{4E4B72A0-E9E2-7043-A898-715F740CA2AA}" destId="{1733F7CE-873D-BF49-9444-2D1330E23B8D}" srcOrd="0" destOrd="0" presId="urn:microsoft.com/office/officeart/2005/8/layout/chevron1"/>
    <dgm:cxn modelId="{CB1E4058-56C7-1440-BF95-E111CEAB36BA}" srcId="{4A65726B-59ED-D94A-885D-DA5D8C4A35E8}" destId="{4BD9DF7A-4930-AA44-86F9-6DD16C22853F}" srcOrd="0" destOrd="0" parTransId="{3BBD605D-964C-B24A-8D0B-5AB0391EB872}" sibTransId="{3A82C6B5-6FEE-D34D-87F3-4EAB149E62BA}"/>
    <dgm:cxn modelId="{9F6A8705-5EE8-D747-8142-0AF14A79BDF5}" srcId="{4A65726B-59ED-D94A-885D-DA5D8C4A35E8}" destId="{EB9E8306-118A-2A44-BDF9-E01E2DC9843E}" srcOrd="3" destOrd="0" parTransId="{B3F55C1A-06EF-644C-85DE-AAEB848BAAEC}" sibTransId="{87ADB053-A99A-8E46-8EBC-809BAEC030DE}"/>
    <dgm:cxn modelId="{082EC477-419C-474F-A51A-61851B50643E}" type="presParOf" srcId="{9D5F2960-2BF2-3445-9180-3A2F956D8CBB}" destId="{47D0FCB4-E526-614F-83A9-A0D2099A4ED7}" srcOrd="0" destOrd="0" presId="urn:microsoft.com/office/officeart/2005/8/layout/chevron1"/>
    <dgm:cxn modelId="{8595E585-98CC-FD4A-9E72-D418CBDFE940}" type="presParOf" srcId="{9D5F2960-2BF2-3445-9180-3A2F956D8CBB}" destId="{09884926-07B6-0F45-AF3B-C91F37D680C8}" srcOrd="1" destOrd="0" presId="urn:microsoft.com/office/officeart/2005/8/layout/chevron1"/>
    <dgm:cxn modelId="{A9825238-EE27-E74B-A207-6BE8A2BC4473}" type="presParOf" srcId="{9D5F2960-2BF2-3445-9180-3A2F956D8CBB}" destId="{1733F7CE-873D-BF49-9444-2D1330E23B8D}" srcOrd="2" destOrd="0" presId="urn:microsoft.com/office/officeart/2005/8/layout/chevron1"/>
    <dgm:cxn modelId="{1ECAEF5C-572B-7A43-B637-26B422BD8ACD}" type="presParOf" srcId="{9D5F2960-2BF2-3445-9180-3A2F956D8CBB}" destId="{0AA58F5E-1446-754A-A4B2-312387873D51}" srcOrd="3" destOrd="0" presId="urn:microsoft.com/office/officeart/2005/8/layout/chevron1"/>
    <dgm:cxn modelId="{08B3B276-19B9-744F-8907-E37EDE8245D1}" type="presParOf" srcId="{9D5F2960-2BF2-3445-9180-3A2F956D8CBB}" destId="{E28BF705-A498-8D41-966C-87986D837665}" srcOrd="4" destOrd="0" presId="urn:microsoft.com/office/officeart/2005/8/layout/chevron1"/>
    <dgm:cxn modelId="{47D36945-0264-8340-A590-04FF8A332D18}" type="presParOf" srcId="{9D5F2960-2BF2-3445-9180-3A2F956D8CBB}" destId="{7E4345E8-188C-4340-8D24-B82CE71813B7}" srcOrd="5" destOrd="0" presId="urn:microsoft.com/office/officeart/2005/8/layout/chevron1"/>
    <dgm:cxn modelId="{23137CF5-E91F-174F-93BB-A23291D41508}" type="presParOf" srcId="{9D5F2960-2BF2-3445-9180-3A2F956D8CBB}" destId="{18B164E1-B209-4F45-B385-718725C168F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65726B-59ED-D94A-885D-DA5D8C4A35E8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4BD9DF7A-4930-AA44-86F9-6DD16C22853F}">
      <dgm:prSet phldrT="[Text]"/>
      <dgm:spPr/>
      <dgm:t>
        <a:bodyPr/>
        <a:lstStyle/>
        <a:p>
          <a:r>
            <a:rPr lang="en-US" dirty="0" smtClean="0"/>
            <a:t>Survey EGI Council</a:t>
          </a:r>
          <a:endParaRPr lang="en-US" dirty="0"/>
        </a:p>
      </dgm:t>
    </dgm:pt>
    <dgm:pt modelId="{3BBD605D-964C-B24A-8D0B-5AB0391EB872}" type="parTrans" cxnId="{CB1E4058-56C7-1440-BF95-E111CEAB36BA}">
      <dgm:prSet/>
      <dgm:spPr/>
      <dgm:t>
        <a:bodyPr/>
        <a:lstStyle/>
        <a:p>
          <a:endParaRPr lang="en-US"/>
        </a:p>
      </dgm:t>
    </dgm:pt>
    <dgm:pt modelId="{3A82C6B5-6FEE-D34D-87F3-4EAB149E62BA}" type="sibTrans" cxnId="{CB1E4058-56C7-1440-BF95-E111CEAB36BA}">
      <dgm:prSet/>
      <dgm:spPr/>
      <dgm:t>
        <a:bodyPr/>
        <a:lstStyle/>
        <a:p>
          <a:endParaRPr lang="en-US"/>
        </a:p>
      </dgm:t>
    </dgm:pt>
    <dgm:pt modelId="{3FE93E2B-7F99-B14B-84E6-AB6775072F0E}">
      <dgm:prSet phldrT="[Text]"/>
      <dgm:spPr/>
      <dgm:t>
        <a:bodyPr/>
        <a:lstStyle/>
        <a:p>
          <a:r>
            <a:rPr lang="en-US" dirty="0" smtClean="0"/>
            <a:t>Revise top level strategy map</a:t>
          </a:r>
          <a:endParaRPr lang="en-US" dirty="0"/>
        </a:p>
      </dgm:t>
    </dgm:pt>
    <dgm:pt modelId="{4CF92309-FD81-CE4D-8345-68200BF9EBDD}" type="parTrans" cxnId="{C3B3B698-78CA-964B-BE4F-1FA93207E95D}">
      <dgm:prSet/>
      <dgm:spPr/>
      <dgm:t>
        <a:bodyPr/>
        <a:lstStyle/>
        <a:p>
          <a:endParaRPr lang="en-US"/>
        </a:p>
      </dgm:t>
    </dgm:pt>
    <dgm:pt modelId="{F3641F50-1CB1-C64A-B75D-47B19ED35956}" type="sibTrans" cxnId="{C3B3B698-78CA-964B-BE4F-1FA93207E95D}">
      <dgm:prSet/>
      <dgm:spPr/>
      <dgm:t>
        <a:bodyPr/>
        <a:lstStyle/>
        <a:p>
          <a:endParaRPr lang="en-US"/>
        </a:p>
      </dgm:t>
    </dgm:pt>
    <dgm:pt modelId="{4E4B72A0-E9E2-7043-A898-715F740CA2AA}">
      <dgm:prSet phldrT="[Text]"/>
      <dgm:spPr/>
      <dgm:t>
        <a:bodyPr/>
        <a:lstStyle/>
        <a:p>
          <a:r>
            <a:rPr lang="en-US" dirty="0" smtClean="0"/>
            <a:t>Revise big shifts</a:t>
          </a:r>
          <a:endParaRPr lang="en-US" dirty="0"/>
        </a:p>
      </dgm:t>
    </dgm:pt>
    <dgm:pt modelId="{12F9CCC4-D903-5447-BE62-DB5C912E0866}" type="parTrans" cxnId="{ACE1C8CD-DC1C-094D-8A9E-F4D6101B0D7B}">
      <dgm:prSet/>
      <dgm:spPr/>
      <dgm:t>
        <a:bodyPr/>
        <a:lstStyle/>
        <a:p>
          <a:endParaRPr lang="en-US"/>
        </a:p>
      </dgm:t>
    </dgm:pt>
    <dgm:pt modelId="{7382F668-907D-F340-A7D9-FEB719E21DBA}" type="sibTrans" cxnId="{ACE1C8CD-DC1C-094D-8A9E-F4D6101B0D7B}">
      <dgm:prSet/>
      <dgm:spPr/>
      <dgm:t>
        <a:bodyPr/>
        <a:lstStyle/>
        <a:p>
          <a:endParaRPr lang="en-US"/>
        </a:p>
      </dgm:t>
    </dgm:pt>
    <dgm:pt modelId="{EB9E8306-118A-2A44-BDF9-E01E2DC9843E}">
      <dgm:prSet phldrT="[Text]"/>
      <dgm:spPr/>
      <dgm:t>
        <a:bodyPr/>
        <a:lstStyle/>
        <a:p>
          <a:r>
            <a:rPr lang="en-US" dirty="0" smtClean="0"/>
            <a:t>Update strategy tablets</a:t>
          </a:r>
          <a:endParaRPr lang="en-US" dirty="0"/>
        </a:p>
      </dgm:t>
    </dgm:pt>
    <dgm:pt modelId="{B3F55C1A-06EF-644C-85DE-AAEB848BAAEC}" type="parTrans" cxnId="{9F6A8705-5EE8-D747-8142-0AF14A79BDF5}">
      <dgm:prSet/>
      <dgm:spPr/>
      <dgm:t>
        <a:bodyPr/>
        <a:lstStyle/>
        <a:p>
          <a:endParaRPr lang="en-US"/>
        </a:p>
      </dgm:t>
    </dgm:pt>
    <dgm:pt modelId="{87ADB053-A99A-8E46-8EBC-809BAEC030DE}" type="sibTrans" cxnId="{9F6A8705-5EE8-D747-8142-0AF14A79BDF5}">
      <dgm:prSet/>
      <dgm:spPr/>
      <dgm:t>
        <a:bodyPr/>
        <a:lstStyle/>
        <a:p>
          <a:endParaRPr lang="en-US"/>
        </a:p>
      </dgm:t>
    </dgm:pt>
    <dgm:pt modelId="{AC5F118C-1BE6-6B43-8CC6-6029CF6FE742}">
      <dgm:prSet phldrT="[Text]"/>
      <dgm:spPr/>
      <dgm:t>
        <a:bodyPr/>
        <a:lstStyle/>
        <a:p>
          <a:r>
            <a:rPr lang="en-US" dirty="0" smtClean="0"/>
            <a:t>Survey key user communities</a:t>
          </a:r>
          <a:endParaRPr lang="en-US" dirty="0"/>
        </a:p>
      </dgm:t>
    </dgm:pt>
    <dgm:pt modelId="{BA71097B-5B88-1F4F-9EAC-46A6D93B403D}" type="parTrans" cxnId="{80088B1D-3411-DA46-9C1C-139762924CDF}">
      <dgm:prSet/>
      <dgm:spPr/>
      <dgm:t>
        <a:bodyPr/>
        <a:lstStyle/>
        <a:p>
          <a:endParaRPr lang="en-US"/>
        </a:p>
      </dgm:t>
    </dgm:pt>
    <dgm:pt modelId="{96E0F4E8-9C05-D947-AC1C-2CA620117246}" type="sibTrans" cxnId="{80088B1D-3411-DA46-9C1C-139762924CDF}">
      <dgm:prSet/>
      <dgm:spPr/>
      <dgm:t>
        <a:bodyPr/>
        <a:lstStyle/>
        <a:p>
          <a:endParaRPr lang="en-US"/>
        </a:p>
      </dgm:t>
    </dgm:pt>
    <dgm:pt modelId="{9D5F2960-2BF2-3445-9180-3A2F956D8CBB}" type="pres">
      <dgm:prSet presAssocID="{4A65726B-59ED-D94A-885D-DA5D8C4A35E8}" presName="Name0" presStyleCnt="0">
        <dgm:presLayoutVars>
          <dgm:dir/>
          <dgm:animLvl val="lvl"/>
          <dgm:resizeHandles val="exact"/>
        </dgm:presLayoutVars>
      </dgm:prSet>
      <dgm:spPr/>
    </dgm:pt>
    <dgm:pt modelId="{47D0FCB4-E526-614F-83A9-A0D2099A4ED7}" type="pres">
      <dgm:prSet presAssocID="{4BD9DF7A-4930-AA44-86F9-6DD16C22853F}" presName="parTxOnly" presStyleLbl="node1" presStyleIdx="0" presStyleCnt="5" custScaleY="110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84926-07B6-0F45-AF3B-C91F37D680C8}" type="pres">
      <dgm:prSet presAssocID="{3A82C6B5-6FEE-D34D-87F3-4EAB149E62BA}" presName="parTxOnlySpace" presStyleCnt="0"/>
      <dgm:spPr/>
    </dgm:pt>
    <dgm:pt modelId="{9722BF65-0EB6-F542-B325-D9FABE6EE872}" type="pres">
      <dgm:prSet presAssocID="{AC5F118C-1BE6-6B43-8CC6-6029CF6FE742}" presName="parTxOnly" presStyleLbl="node1" presStyleIdx="1" presStyleCnt="5" custScaleY="110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B4C1A-9BF4-C34E-BDC9-1DA91E426A85}" type="pres">
      <dgm:prSet presAssocID="{96E0F4E8-9C05-D947-AC1C-2CA620117246}" presName="parTxOnlySpace" presStyleCnt="0"/>
      <dgm:spPr/>
    </dgm:pt>
    <dgm:pt modelId="{1733F7CE-873D-BF49-9444-2D1330E23B8D}" type="pres">
      <dgm:prSet presAssocID="{4E4B72A0-E9E2-7043-A898-715F740CA2AA}" presName="parTxOnly" presStyleLbl="node1" presStyleIdx="2" presStyleCnt="5" custScaleY="110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58F5E-1446-754A-A4B2-312387873D51}" type="pres">
      <dgm:prSet presAssocID="{7382F668-907D-F340-A7D9-FEB719E21DBA}" presName="parTxOnlySpace" presStyleCnt="0"/>
      <dgm:spPr/>
    </dgm:pt>
    <dgm:pt modelId="{E28BF705-A498-8D41-966C-87986D837665}" type="pres">
      <dgm:prSet presAssocID="{3FE93E2B-7F99-B14B-84E6-AB6775072F0E}" presName="parTxOnly" presStyleLbl="node1" presStyleIdx="3" presStyleCnt="5" custScaleY="110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345E8-188C-4340-8D24-B82CE71813B7}" type="pres">
      <dgm:prSet presAssocID="{F3641F50-1CB1-C64A-B75D-47B19ED35956}" presName="parTxOnlySpace" presStyleCnt="0"/>
      <dgm:spPr/>
    </dgm:pt>
    <dgm:pt modelId="{18B164E1-B209-4F45-B385-718725C168F9}" type="pres">
      <dgm:prSet presAssocID="{EB9E8306-118A-2A44-BDF9-E01E2DC9843E}" presName="parTxOnly" presStyleLbl="node1" presStyleIdx="4" presStyleCnt="5" custScaleY="110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1E4058-56C7-1440-BF95-E111CEAB36BA}" srcId="{4A65726B-59ED-D94A-885D-DA5D8C4A35E8}" destId="{4BD9DF7A-4930-AA44-86F9-6DD16C22853F}" srcOrd="0" destOrd="0" parTransId="{3BBD605D-964C-B24A-8D0B-5AB0391EB872}" sibTransId="{3A82C6B5-6FEE-D34D-87F3-4EAB149E62BA}"/>
    <dgm:cxn modelId="{9F6A8705-5EE8-D747-8142-0AF14A79BDF5}" srcId="{4A65726B-59ED-D94A-885D-DA5D8C4A35E8}" destId="{EB9E8306-118A-2A44-BDF9-E01E2DC9843E}" srcOrd="4" destOrd="0" parTransId="{B3F55C1A-06EF-644C-85DE-AAEB848BAAEC}" sibTransId="{87ADB053-A99A-8E46-8EBC-809BAEC030DE}"/>
    <dgm:cxn modelId="{93028C79-4228-9049-97CB-705B304065C7}" type="presOf" srcId="{4BD9DF7A-4930-AA44-86F9-6DD16C22853F}" destId="{47D0FCB4-E526-614F-83A9-A0D2099A4ED7}" srcOrd="0" destOrd="0" presId="urn:microsoft.com/office/officeart/2005/8/layout/chevron1"/>
    <dgm:cxn modelId="{80088B1D-3411-DA46-9C1C-139762924CDF}" srcId="{4A65726B-59ED-D94A-885D-DA5D8C4A35E8}" destId="{AC5F118C-1BE6-6B43-8CC6-6029CF6FE742}" srcOrd="1" destOrd="0" parTransId="{BA71097B-5B88-1F4F-9EAC-46A6D93B403D}" sibTransId="{96E0F4E8-9C05-D947-AC1C-2CA620117246}"/>
    <dgm:cxn modelId="{4CB6E2FD-3616-EE44-B896-CE321D9715DF}" type="presOf" srcId="{EB9E8306-118A-2A44-BDF9-E01E2DC9843E}" destId="{18B164E1-B209-4F45-B385-718725C168F9}" srcOrd="0" destOrd="0" presId="urn:microsoft.com/office/officeart/2005/8/layout/chevron1"/>
    <dgm:cxn modelId="{404EEE02-15AA-BF4B-B2A9-208AAA0D78A0}" type="presOf" srcId="{AC5F118C-1BE6-6B43-8CC6-6029CF6FE742}" destId="{9722BF65-0EB6-F542-B325-D9FABE6EE872}" srcOrd="0" destOrd="0" presId="urn:microsoft.com/office/officeart/2005/8/layout/chevron1"/>
    <dgm:cxn modelId="{ACE1C8CD-DC1C-094D-8A9E-F4D6101B0D7B}" srcId="{4A65726B-59ED-D94A-885D-DA5D8C4A35E8}" destId="{4E4B72A0-E9E2-7043-A898-715F740CA2AA}" srcOrd="2" destOrd="0" parTransId="{12F9CCC4-D903-5447-BE62-DB5C912E0866}" sibTransId="{7382F668-907D-F340-A7D9-FEB719E21DBA}"/>
    <dgm:cxn modelId="{C3B3B698-78CA-964B-BE4F-1FA93207E95D}" srcId="{4A65726B-59ED-D94A-885D-DA5D8C4A35E8}" destId="{3FE93E2B-7F99-B14B-84E6-AB6775072F0E}" srcOrd="3" destOrd="0" parTransId="{4CF92309-FD81-CE4D-8345-68200BF9EBDD}" sibTransId="{F3641F50-1CB1-C64A-B75D-47B19ED35956}"/>
    <dgm:cxn modelId="{E4A8C313-BB6F-7E46-BAA8-3748F271CAE8}" type="presOf" srcId="{4A65726B-59ED-D94A-885D-DA5D8C4A35E8}" destId="{9D5F2960-2BF2-3445-9180-3A2F956D8CBB}" srcOrd="0" destOrd="0" presId="urn:microsoft.com/office/officeart/2005/8/layout/chevron1"/>
    <dgm:cxn modelId="{A5D83D33-FF8D-9F4A-9E9A-94B691AD64F9}" type="presOf" srcId="{3FE93E2B-7F99-B14B-84E6-AB6775072F0E}" destId="{E28BF705-A498-8D41-966C-87986D837665}" srcOrd="0" destOrd="0" presId="urn:microsoft.com/office/officeart/2005/8/layout/chevron1"/>
    <dgm:cxn modelId="{3A4CA460-6C66-C24D-BD9D-6237938E080F}" type="presOf" srcId="{4E4B72A0-E9E2-7043-A898-715F740CA2AA}" destId="{1733F7CE-873D-BF49-9444-2D1330E23B8D}" srcOrd="0" destOrd="0" presId="urn:microsoft.com/office/officeart/2005/8/layout/chevron1"/>
    <dgm:cxn modelId="{EFE23748-D4EB-9B41-AC20-E258239AB62F}" type="presParOf" srcId="{9D5F2960-2BF2-3445-9180-3A2F956D8CBB}" destId="{47D0FCB4-E526-614F-83A9-A0D2099A4ED7}" srcOrd="0" destOrd="0" presId="urn:microsoft.com/office/officeart/2005/8/layout/chevron1"/>
    <dgm:cxn modelId="{59710270-078B-534E-AEFE-1DADF37BB7AC}" type="presParOf" srcId="{9D5F2960-2BF2-3445-9180-3A2F956D8CBB}" destId="{09884926-07B6-0F45-AF3B-C91F37D680C8}" srcOrd="1" destOrd="0" presId="urn:microsoft.com/office/officeart/2005/8/layout/chevron1"/>
    <dgm:cxn modelId="{83BAA517-BC3E-2D44-A186-6F3A65EF3789}" type="presParOf" srcId="{9D5F2960-2BF2-3445-9180-3A2F956D8CBB}" destId="{9722BF65-0EB6-F542-B325-D9FABE6EE872}" srcOrd="2" destOrd="0" presId="urn:microsoft.com/office/officeart/2005/8/layout/chevron1"/>
    <dgm:cxn modelId="{DCFEB7A2-4AB3-EC4D-814C-6F174B6BAD81}" type="presParOf" srcId="{9D5F2960-2BF2-3445-9180-3A2F956D8CBB}" destId="{104B4C1A-9BF4-C34E-BDC9-1DA91E426A85}" srcOrd="3" destOrd="0" presId="urn:microsoft.com/office/officeart/2005/8/layout/chevron1"/>
    <dgm:cxn modelId="{0423CFB1-263E-C743-99F7-ADD8C8A2CEB5}" type="presParOf" srcId="{9D5F2960-2BF2-3445-9180-3A2F956D8CBB}" destId="{1733F7CE-873D-BF49-9444-2D1330E23B8D}" srcOrd="4" destOrd="0" presId="urn:microsoft.com/office/officeart/2005/8/layout/chevron1"/>
    <dgm:cxn modelId="{BEA02D53-6253-C544-A707-2926D5C88244}" type="presParOf" srcId="{9D5F2960-2BF2-3445-9180-3A2F956D8CBB}" destId="{0AA58F5E-1446-754A-A4B2-312387873D51}" srcOrd="5" destOrd="0" presId="urn:microsoft.com/office/officeart/2005/8/layout/chevron1"/>
    <dgm:cxn modelId="{416B4801-CD79-7344-8CCD-0790A7E412CE}" type="presParOf" srcId="{9D5F2960-2BF2-3445-9180-3A2F956D8CBB}" destId="{E28BF705-A498-8D41-966C-87986D837665}" srcOrd="6" destOrd="0" presId="urn:microsoft.com/office/officeart/2005/8/layout/chevron1"/>
    <dgm:cxn modelId="{A197270B-73EF-644D-A6F6-DC9D23555100}" type="presParOf" srcId="{9D5F2960-2BF2-3445-9180-3A2F956D8CBB}" destId="{7E4345E8-188C-4340-8D24-B82CE71813B7}" srcOrd="7" destOrd="0" presId="urn:microsoft.com/office/officeart/2005/8/layout/chevron1"/>
    <dgm:cxn modelId="{E062607B-620B-0342-A317-193ACEDB6166}" type="presParOf" srcId="{9D5F2960-2BF2-3445-9180-3A2F956D8CBB}" destId="{18B164E1-B209-4F45-B385-718725C168F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65726B-59ED-D94A-885D-DA5D8C4A35E8}" type="doc">
      <dgm:prSet loTypeId="urn:microsoft.com/office/officeart/2005/8/layout/chevron1" loCatId="" qsTypeId="urn:microsoft.com/office/officeart/2005/8/quickstyle/simple4" qsCatId="simple" csTypeId="urn:microsoft.com/office/officeart/2005/8/colors/accent4_2" csCatId="accent4" phldr="1"/>
      <dgm:spPr/>
    </dgm:pt>
    <dgm:pt modelId="{4BD9DF7A-4930-AA44-86F9-6DD16C22853F}">
      <dgm:prSet phldrT="[Text]"/>
      <dgm:spPr/>
      <dgm:t>
        <a:bodyPr/>
        <a:lstStyle/>
        <a:p>
          <a:r>
            <a:rPr lang="en-US" dirty="0" smtClean="0"/>
            <a:t>Cascade strategy maps</a:t>
          </a:r>
          <a:endParaRPr lang="en-US" dirty="0"/>
        </a:p>
      </dgm:t>
    </dgm:pt>
    <dgm:pt modelId="{3BBD605D-964C-B24A-8D0B-5AB0391EB872}" type="parTrans" cxnId="{CB1E4058-56C7-1440-BF95-E111CEAB36BA}">
      <dgm:prSet/>
      <dgm:spPr/>
      <dgm:t>
        <a:bodyPr/>
        <a:lstStyle/>
        <a:p>
          <a:endParaRPr lang="en-US"/>
        </a:p>
      </dgm:t>
    </dgm:pt>
    <dgm:pt modelId="{3A82C6B5-6FEE-D34D-87F3-4EAB149E62BA}" type="sibTrans" cxnId="{CB1E4058-56C7-1440-BF95-E111CEAB36BA}">
      <dgm:prSet/>
      <dgm:spPr/>
      <dgm:t>
        <a:bodyPr/>
        <a:lstStyle/>
        <a:p>
          <a:endParaRPr lang="en-US"/>
        </a:p>
      </dgm:t>
    </dgm:pt>
    <dgm:pt modelId="{3AC3D88A-15FE-1541-B616-E712536A8F69}">
      <dgm:prSet phldrT="[Text]"/>
      <dgm:spPr/>
      <dgm:t>
        <a:bodyPr/>
        <a:lstStyle/>
        <a:p>
          <a:r>
            <a:rPr lang="en-US" dirty="0" smtClean="0"/>
            <a:t>Develop milestones</a:t>
          </a:r>
          <a:endParaRPr lang="en-US" dirty="0"/>
        </a:p>
      </dgm:t>
    </dgm:pt>
    <dgm:pt modelId="{376ACD69-1926-BB4D-95D0-2EA0CA354FDB}" type="parTrans" cxnId="{64D8C6F6-A592-A04D-B749-8AAA6692B042}">
      <dgm:prSet/>
      <dgm:spPr/>
      <dgm:t>
        <a:bodyPr/>
        <a:lstStyle/>
        <a:p>
          <a:endParaRPr lang="en-US"/>
        </a:p>
      </dgm:t>
    </dgm:pt>
    <dgm:pt modelId="{A4BF9260-9B8A-824D-914C-DAAED76A79BD}" type="sibTrans" cxnId="{64D8C6F6-A592-A04D-B749-8AAA6692B042}">
      <dgm:prSet/>
      <dgm:spPr/>
      <dgm:t>
        <a:bodyPr/>
        <a:lstStyle/>
        <a:p>
          <a:endParaRPr lang="en-US"/>
        </a:p>
      </dgm:t>
    </dgm:pt>
    <dgm:pt modelId="{9E17D302-E50D-0F4A-ACF7-1F4A83C5BAB7}">
      <dgm:prSet phldrT="[Text]"/>
      <dgm:spPr/>
      <dgm:t>
        <a:bodyPr/>
        <a:lstStyle/>
        <a:p>
          <a:r>
            <a:rPr lang="en-US" dirty="0" smtClean="0"/>
            <a:t>Develop KPIs</a:t>
          </a:r>
          <a:endParaRPr lang="en-US" dirty="0"/>
        </a:p>
      </dgm:t>
    </dgm:pt>
    <dgm:pt modelId="{CC5187D8-A87B-4B47-BE15-62D34CF5B145}" type="parTrans" cxnId="{DFB38D65-D4F6-4F4E-B68C-511CE203C68C}">
      <dgm:prSet/>
      <dgm:spPr/>
      <dgm:t>
        <a:bodyPr/>
        <a:lstStyle/>
        <a:p>
          <a:endParaRPr lang="en-US"/>
        </a:p>
      </dgm:t>
    </dgm:pt>
    <dgm:pt modelId="{2178055B-4F68-3441-8117-86756E887F30}" type="sibTrans" cxnId="{DFB38D65-D4F6-4F4E-B68C-511CE203C68C}">
      <dgm:prSet/>
      <dgm:spPr/>
      <dgm:t>
        <a:bodyPr/>
        <a:lstStyle/>
        <a:p>
          <a:endParaRPr lang="en-US"/>
        </a:p>
      </dgm:t>
    </dgm:pt>
    <dgm:pt modelId="{22DC1080-BD05-6149-8A8B-5BB0711C45AC}">
      <dgm:prSet phldrT="[Text]"/>
      <dgm:spPr/>
      <dgm:t>
        <a:bodyPr/>
        <a:lstStyle/>
        <a:p>
          <a:r>
            <a:rPr lang="en-US" dirty="0" smtClean="0"/>
            <a:t>Write strategy document</a:t>
          </a:r>
          <a:endParaRPr lang="en-US" dirty="0"/>
        </a:p>
      </dgm:t>
    </dgm:pt>
    <dgm:pt modelId="{9A8C93BA-0BA7-8F48-B397-C3F8D16EC27E}" type="parTrans" cxnId="{6B82DD80-C98B-1341-99A7-54A8444E72E4}">
      <dgm:prSet/>
      <dgm:spPr/>
      <dgm:t>
        <a:bodyPr/>
        <a:lstStyle/>
        <a:p>
          <a:endParaRPr lang="en-US"/>
        </a:p>
      </dgm:t>
    </dgm:pt>
    <dgm:pt modelId="{B5FB5821-1567-4A47-81A5-5F1BA1036691}" type="sibTrans" cxnId="{6B82DD80-C98B-1341-99A7-54A8444E72E4}">
      <dgm:prSet/>
      <dgm:spPr/>
      <dgm:t>
        <a:bodyPr/>
        <a:lstStyle/>
        <a:p>
          <a:endParaRPr lang="en-US"/>
        </a:p>
      </dgm:t>
    </dgm:pt>
    <dgm:pt modelId="{CECB94FB-33FD-AC49-AF1B-8F8FB632E71D}">
      <dgm:prSet phldrT="[Text]"/>
      <dgm:spPr/>
      <dgm:t>
        <a:bodyPr/>
        <a:lstStyle/>
        <a:p>
          <a:r>
            <a:rPr lang="en-US" dirty="0" smtClean="0"/>
            <a:t>Council Strategy workshop</a:t>
          </a:r>
          <a:endParaRPr lang="en-US" dirty="0"/>
        </a:p>
      </dgm:t>
    </dgm:pt>
    <dgm:pt modelId="{D7E69FF5-FC6F-9D4E-987F-3AED30A3C001}" type="parTrans" cxnId="{EF488A2A-C61F-184E-A6F6-F00519A7D994}">
      <dgm:prSet/>
      <dgm:spPr/>
      <dgm:t>
        <a:bodyPr/>
        <a:lstStyle/>
        <a:p>
          <a:endParaRPr lang="en-US"/>
        </a:p>
      </dgm:t>
    </dgm:pt>
    <dgm:pt modelId="{D725FF79-8F52-2A4E-A2EC-F0004ECF0301}" type="sibTrans" cxnId="{EF488A2A-C61F-184E-A6F6-F00519A7D994}">
      <dgm:prSet/>
      <dgm:spPr/>
      <dgm:t>
        <a:bodyPr/>
        <a:lstStyle/>
        <a:p>
          <a:endParaRPr lang="en-US"/>
        </a:p>
      </dgm:t>
    </dgm:pt>
    <dgm:pt modelId="{9D5F2960-2BF2-3445-9180-3A2F956D8CBB}" type="pres">
      <dgm:prSet presAssocID="{4A65726B-59ED-D94A-885D-DA5D8C4A35E8}" presName="Name0" presStyleCnt="0">
        <dgm:presLayoutVars>
          <dgm:dir/>
          <dgm:animLvl val="lvl"/>
          <dgm:resizeHandles val="exact"/>
        </dgm:presLayoutVars>
      </dgm:prSet>
      <dgm:spPr/>
    </dgm:pt>
    <dgm:pt modelId="{47D0FCB4-E526-614F-83A9-A0D2099A4ED7}" type="pres">
      <dgm:prSet presAssocID="{4BD9DF7A-4930-AA44-86F9-6DD16C22853F}" presName="parTxOnly" presStyleLbl="node1" presStyleIdx="0" presStyleCnt="5" custScaleY="1142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84926-07B6-0F45-AF3B-C91F37D680C8}" type="pres">
      <dgm:prSet presAssocID="{3A82C6B5-6FEE-D34D-87F3-4EAB149E62BA}" presName="parTxOnlySpace" presStyleCnt="0"/>
      <dgm:spPr/>
    </dgm:pt>
    <dgm:pt modelId="{2F0A2C16-3B23-134B-9991-9D3EE9773420}" type="pres">
      <dgm:prSet presAssocID="{3AC3D88A-15FE-1541-B616-E712536A8F69}" presName="parTxOnly" presStyleLbl="node1" presStyleIdx="1" presStyleCnt="5" custScaleY="1142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5EA93-1708-5743-8903-1B832A8FD885}" type="pres">
      <dgm:prSet presAssocID="{A4BF9260-9B8A-824D-914C-DAAED76A79BD}" presName="parTxOnlySpace" presStyleCnt="0"/>
      <dgm:spPr/>
    </dgm:pt>
    <dgm:pt modelId="{3265DCEB-6684-BD42-8614-23A788B486ED}" type="pres">
      <dgm:prSet presAssocID="{9E17D302-E50D-0F4A-ACF7-1F4A83C5BAB7}" presName="parTxOnly" presStyleLbl="node1" presStyleIdx="2" presStyleCnt="5" custScaleY="1142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334B9-834D-F54C-B4F5-2E6512245649}" type="pres">
      <dgm:prSet presAssocID="{2178055B-4F68-3441-8117-86756E887F30}" presName="parTxOnlySpace" presStyleCnt="0"/>
      <dgm:spPr/>
    </dgm:pt>
    <dgm:pt modelId="{BAF3AF61-34F0-4147-8E48-450B1D69EC7C}" type="pres">
      <dgm:prSet presAssocID="{22DC1080-BD05-6149-8A8B-5BB0711C45AC}" presName="parTxOnly" presStyleLbl="node1" presStyleIdx="3" presStyleCnt="5" custScaleY="1142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E16E5-F7E3-F547-BFB4-2511ABB95922}" type="pres">
      <dgm:prSet presAssocID="{B5FB5821-1567-4A47-81A5-5F1BA1036691}" presName="parTxOnlySpace" presStyleCnt="0"/>
      <dgm:spPr/>
    </dgm:pt>
    <dgm:pt modelId="{3878962F-6095-9040-BCA0-9C954F528087}" type="pres">
      <dgm:prSet presAssocID="{CECB94FB-33FD-AC49-AF1B-8F8FB632E71D}" presName="parTxOnly" presStyleLbl="node1" presStyleIdx="4" presStyleCnt="5" custScaleY="1142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D8C6F6-A592-A04D-B749-8AAA6692B042}" srcId="{4A65726B-59ED-D94A-885D-DA5D8C4A35E8}" destId="{3AC3D88A-15FE-1541-B616-E712536A8F69}" srcOrd="1" destOrd="0" parTransId="{376ACD69-1926-BB4D-95D0-2EA0CA354FDB}" sibTransId="{A4BF9260-9B8A-824D-914C-DAAED76A79BD}"/>
    <dgm:cxn modelId="{9F9CB5C1-308A-F840-8DE8-B5DFA7A2C901}" type="presOf" srcId="{22DC1080-BD05-6149-8A8B-5BB0711C45AC}" destId="{BAF3AF61-34F0-4147-8E48-450B1D69EC7C}" srcOrd="0" destOrd="0" presId="urn:microsoft.com/office/officeart/2005/8/layout/chevron1"/>
    <dgm:cxn modelId="{CB1E4058-56C7-1440-BF95-E111CEAB36BA}" srcId="{4A65726B-59ED-D94A-885D-DA5D8C4A35E8}" destId="{4BD9DF7A-4930-AA44-86F9-6DD16C22853F}" srcOrd="0" destOrd="0" parTransId="{3BBD605D-964C-B24A-8D0B-5AB0391EB872}" sibTransId="{3A82C6B5-6FEE-D34D-87F3-4EAB149E62BA}"/>
    <dgm:cxn modelId="{0DB35BDC-3F2C-0C49-B187-D2760E7A99B8}" type="presOf" srcId="{3AC3D88A-15FE-1541-B616-E712536A8F69}" destId="{2F0A2C16-3B23-134B-9991-9D3EE9773420}" srcOrd="0" destOrd="0" presId="urn:microsoft.com/office/officeart/2005/8/layout/chevron1"/>
    <dgm:cxn modelId="{709A1E86-EC24-9349-81CB-0C3A8D355698}" type="presOf" srcId="{9E17D302-E50D-0F4A-ACF7-1F4A83C5BAB7}" destId="{3265DCEB-6684-BD42-8614-23A788B486ED}" srcOrd="0" destOrd="0" presId="urn:microsoft.com/office/officeart/2005/8/layout/chevron1"/>
    <dgm:cxn modelId="{66BCE896-FB6A-D24E-B4EC-459B70F10B58}" type="presOf" srcId="{CECB94FB-33FD-AC49-AF1B-8F8FB632E71D}" destId="{3878962F-6095-9040-BCA0-9C954F528087}" srcOrd="0" destOrd="0" presId="urn:microsoft.com/office/officeart/2005/8/layout/chevron1"/>
    <dgm:cxn modelId="{3D845438-D0FD-D14D-9B47-BC80825D6BFA}" type="presOf" srcId="{4A65726B-59ED-D94A-885D-DA5D8C4A35E8}" destId="{9D5F2960-2BF2-3445-9180-3A2F956D8CBB}" srcOrd="0" destOrd="0" presId="urn:microsoft.com/office/officeart/2005/8/layout/chevron1"/>
    <dgm:cxn modelId="{F73918B7-DF56-2B4A-A50B-F9506546F40A}" type="presOf" srcId="{4BD9DF7A-4930-AA44-86F9-6DD16C22853F}" destId="{47D0FCB4-E526-614F-83A9-A0D2099A4ED7}" srcOrd="0" destOrd="0" presId="urn:microsoft.com/office/officeart/2005/8/layout/chevron1"/>
    <dgm:cxn modelId="{EF488A2A-C61F-184E-A6F6-F00519A7D994}" srcId="{4A65726B-59ED-D94A-885D-DA5D8C4A35E8}" destId="{CECB94FB-33FD-AC49-AF1B-8F8FB632E71D}" srcOrd="4" destOrd="0" parTransId="{D7E69FF5-FC6F-9D4E-987F-3AED30A3C001}" sibTransId="{D725FF79-8F52-2A4E-A2EC-F0004ECF0301}"/>
    <dgm:cxn modelId="{6B82DD80-C98B-1341-99A7-54A8444E72E4}" srcId="{4A65726B-59ED-D94A-885D-DA5D8C4A35E8}" destId="{22DC1080-BD05-6149-8A8B-5BB0711C45AC}" srcOrd="3" destOrd="0" parTransId="{9A8C93BA-0BA7-8F48-B397-C3F8D16EC27E}" sibTransId="{B5FB5821-1567-4A47-81A5-5F1BA1036691}"/>
    <dgm:cxn modelId="{DFB38D65-D4F6-4F4E-B68C-511CE203C68C}" srcId="{4A65726B-59ED-D94A-885D-DA5D8C4A35E8}" destId="{9E17D302-E50D-0F4A-ACF7-1F4A83C5BAB7}" srcOrd="2" destOrd="0" parTransId="{CC5187D8-A87B-4B47-BE15-62D34CF5B145}" sibTransId="{2178055B-4F68-3441-8117-86756E887F30}"/>
    <dgm:cxn modelId="{ED308DED-3581-014B-A49F-C911CC01C196}" type="presParOf" srcId="{9D5F2960-2BF2-3445-9180-3A2F956D8CBB}" destId="{47D0FCB4-E526-614F-83A9-A0D2099A4ED7}" srcOrd="0" destOrd="0" presId="urn:microsoft.com/office/officeart/2005/8/layout/chevron1"/>
    <dgm:cxn modelId="{9814BB46-A25F-3E45-B0FB-FF57F3160100}" type="presParOf" srcId="{9D5F2960-2BF2-3445-9180-3A2F956D8CBB}" destId="{09884926-07B6-0F45-AF3B-C91F37D680C8}" srcOrd="1" destOrd="0" presId="urn:microsoft.com/office/officeart/2005/8/layout/chevron1"/>
    <dgm:cxn modelId="{7977067D-6D44-364B-B10A-9BEFF8C75DE5}" type="presParOf" srcId="{9D5F2960-2BF2-3445-9180-3A2F956D8CBB}" destId="{2F0A2C16-3B23-134B-9991-9D3EE9773420}" srcOrd="2" destOrd="0" presId="urn:microsoft.com/office/officeart/2005/8/layout/chevron1"/>
    <dgm:cxn modelId="{59DAB84F-8BEB-D142-AE0C-D53CF2C3AD3C}" type="presParOf" srcId="{9D5F2960-2BF2-3445-9180-3A2F956D8CBB}" destId="{10A5EA93-1708-5743-8903-1B832A8FD885}" srcOrd="3" destOrd="0" presId="urn:microsoft.com/office/officeart/2005/8/layout/chevron1"/>
    <dgm:cxn modelId="{C27B0CAC-6E3C-724C-B997-BBFE937704AE}" type="presParOf" srcId="{9D5F2960-2BF2-3445-9180-3A2F956D8CBB}" destId="{3265DCEB-6684-BD42-8614-23A788B486ED}" srcOrd="4" destOrd="0" presId="urn:microsoft.com/office/officeart/2005/8/layout/chevron1"/>
    <dgm:cxn modelId="{31EAF76C-E714-8440-B974-4759FF0594CA}" type="presParOf" srcId="{9D5F2960-2BF2-3445-9180-3A2F956D8CBB}" destId="{092334B9-834D-F54C-B4F5-2E6512245649}" srcOrd="5" destOrd="0" presId="urn:microsoft.com/office/officeart/2005/8/layout/chevron1"/>
    <dgm:cxn modelId="{93F210FD-9C2B-114F-B214-08030DA89A09}" type="presParOf" srcId="{9D5F2960-2BF2-3445-9180-3A2F956D8CBB}" destId="{BAF3AF61-34F0-4147-8E48-450B1D69EC7C}" srcOrd="6" destOrd="0" presId="urn:microsoft.com/office/officeart/2005/8/layout/chevron1"/>
    <dgm:cxn modelId="{B953FA29-5455-8942-9404-AC618D67DA19}" type="presParOf" srcId="{9D5F2960-2BF2-3445-9180-3A2F956D8CBB}" destId="{E14E16E5-F7E3-F547-BFB4-2511ABB95922}" srcOrd="7" destOrd="0" presId="urn:microsoft.com/office/officeart/2005/8/layout/chevron1"/>
    <dgm:cxn modelId="{2299E38B-EC01-8D42-A43D-1DE593616327}" type="presParOf" srcId="{9D5F2960-2BF2-3445-9180-3A2F956D8CBB}" destId="{3878962F-6095-9040-BCA0-9C954F52808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65726B-59ED-D94A-885D-DA5D8C4A35E8}" type="doc">
      <dgm:prSet loTypeId="urn:microsoft.com/office/officeart/2005/8/layout/chevron1" loCatId="" qsTypeId="urn:microsoft.com/office/officeart/2005/8/quickstyle/simple4" qsCatId="simple" csTypeId="urn:microsoft.com/office/officeart/2005/8/colors/accent3_2" csCatId="accent3" phldr="1"/>
      <dgm:spPr/>
    </dgm:pt>
    <dgm:pt modelId="{4BD9DF7A-4930-AA44-86F9-6DD16C22853F}">
      <dgm:prSet phldrT="[Text]"/>
      <dgm:spPr/>
      <dgm:t>
        <a:bodyPr/>
        <a:lstStyle/>
        <a:p>
          <a:r>
            <a:rPr lang="en-US" dirty="0" err="1" smtClean="0"/>
            <a:t>Analyse</a:t>
          </a:r>
          <a:r>
            <a:rPr lang="en-US" dirty="0" smtClean="0"/>
            <a:t> workshop feedback</a:t>
          </a:r>
          <a:endParaRPr lang="en-US" dirty="0"/>
        </a:p>
      </dgm:t>
    </dgm:pt>
    <dgm:pt modelId="{3BBD605D-964C-B24A-8D0B-5AB0391EB872}" type="parTrans" cxnId="{CB1E4058-56C7-1440-BF95-E111CEAB36BA}">
      <dgm:prSet/>
      <dgm:spPr/>
      <dgm:t>
        <a:bodyPr/>
        <a:lstStyle/>
        <a:p>
          <a:endParaRPr lang="en-US"/>
        </a:p>
      </dgm:t>
    </dgm:pt>
    <dgm:pt modelId="{3A82C6B5-6FEE-D34D-87F3-4EAB149E62BA}" type="sibTrans" cxnId="{CB1E4058-56C7-1440-BF95-E111CEAB36BA}">
      <dgm:prSet/>
      <dgm:spPr/>
      <dgm:t>
        <a:bodyPr/>
        <a:lstStyle/>
        <a:p>
          <a:endParaRPr lang="en-US"/>
        </a:p>
      </dgm:t>
    </dgm:pt>
    <dgm:pt modelId="{9E17D302-E50D-0F4A-ACF7-1F4A83C5BAB7}">
      <dgm:prSet phldrT="[Text]"/>
      <dgm:spPr/>
      <dgm:t>
        <a:bodyPr/>
        <a:lstStyle/>
        <a:p>
          <a:r>
            <a:rPr lang="en-US" dirty="0" err="1" smtClean="0"/>
            <a:t>Analyse</a:t>
          </a:r>
          <a:r>
            <a:rPr lang="en-US" dirty="0" smtClean="0"/>
            <a:t> EGI-</a:t>
          </a:r>
          <a:r>
            <a:rPr lang="en-US" dirty="0" err="1" smtClean="0"/>
            <a:t>InSPIRE</a:t>
          </a:r>
          <a:r>
            <a:rPr lang="en-US" dirty="0" smtClean="0"/>
            <a:t> review feedback</a:t>
          </a:r>
          <a:endParaRPr lang="en-US" dirty="0"/>
        </a:p>
      </dgm:t>
    </dgm:pt>
    <dgm:pt modelId="{CC5187D8-A87B-4B47-BE15-62D34CF5B145}" type="parTrans" cxnId="{DFB38D65-D4F6-4F4E-B68C-511CE203C68C}">
      <dgm:prSet/>
      <dgm:spPr/>
      <dgm:t>
        <a:bodyPr/>
        <a:lstStyle/>
        <a:p>
          <a:endParaRPr lang="en-US"/>
        </a:p>
      </dgm:t>
    </dgm:pt>
    <dgm:pt modelId="{2178055B-4F68-3441-8117-86756E887F30}" type="sibTrans" cxnId="{DFB38D65-D4F6-4F4E-B68C-511CE203C68C}">
      <dgm:prSet/>
      <dgm:spPr/>
      <dgm:t>
        <a:bodyPr/>
        <a:lstStyle/>
        <a:p>
          <a:endParaRPr lang="en-US"/>
        </a:p>
      </dgm:t>
    </dgm:pt>
    <dgm:pt modelId="{22DC1080-BD05-6149-8A8B-5BB0711C45AC}">
      <dgm:prSet phldrT="[Text]"/>
      <dgm:spPr/>
      <dgm:t>
        <a:bodyPr/>
        <a:lstStyle/>
        <a:p>
          <a:r>
            <a:rPr lang="en-US" dirty="0" smtClean="0"/>
            <a:t>Develop new draft strategy doc</a:t>
          </a:r>
          <a:endParaRPr lang="en-US" dirty="0"/>
        </a:p>
      </dgm:t>
    </dgm:pt>
    <dgm:pt modelId="{9A8C93BA-0BA7-8F48-B397-C3F8D16EC27E}" type="parTrans" cxnId="{6B82DD80-C98B-1341-99A7-54A8444E72E4}">
      <dgm:prSet/>
      <dgm:spPr/>
      <dgm:t>
        <a:bodyPr/>
        <a:lstStyle/>
        <a:p>
          <a:endParaRPr lang="en-US"/>
        </a:p>
      </dgm:t>
    </dgm:pt>
    <dgm:pt modelId="{B5FB5821-1567-4A47-81A5-5F1BA1036691}" type="sibTrans" cxnId="{6B82DD80-C98B-1341-99A7-54A8444E72E4}">
      <dgm:prSet/>
      <dgm:spPr/>
      <dgm:t>
        <a:bodyPr/>
        <a:lstStyle/>
        <a:p>
          <a:endParaRPr lang="en-US"/>
        </a:p>
      </dgm:t>
    </dgm:pt>
    <dgm:pt modelId="{24190072-5EF8-0A4B-A1D9-8BBA0EFBE6A0}">
      <dgm:prSet phldrT="[Text]"/>
      <dgm:spPr/>
      <dgm:t>
        <a:bodyPr/>
        <a:lstStyle/>
        <a:p>
          <a:r>
            <a:rPr lang="en-US" dirty="0" smtClean="0"/>
            <a:t>Public comment</a:t>
          </a:r>
          <a:endParaRPr lang="en-US" dirty="0"/>
        </a:p>
      </dgm:t>
    </dgm:pt>
    <dgm:pt modelId="{71792BA8-1DA4-0040-B034-98C9491660C2}" type="parTrans" cxnId="{20EC23AD-941B-0440-A751-0C9A7D70F370}">
      <dgm:prSet/>
      <dgm:spPr/>
      <dgm:t>
        <a:bodyPr/>
        <a:lstStyle/>
        <a:p>
          <a:endParaRPr lang="en-US"/>
        </a:p>
      </dgm:t>
    </dgm:pt>
    <dgm:pt modelId="{B1CE93CE-BA33-5146-8B36-8B409AE6FBB3}" type="sibTrans" cxnId="{20EC23AD-941B-0440-A751-0C9A7D70F370}">
      <dgm:prSet/>
      <dgm:spPr/>
      <dgm:t>
        <a:bodyPr/>
        <a:lstStyle/>
        <a:p>
          <a:endParaRPr lang="en-US"/>
        </a:p>
      </dgm:t>
    </dgm:pt>
    <dgm:pt modelId="{444C69EB-D495-AB4B-986B-163948DEE1AF}">
      <dgm:prSet phldrT="[Text]"/>
      <dgm:spPr/>
      <dgm:t>
        <a:bodyPr/>
        <a:lstStyle/>
        <a:p>
          <a:r>
            <a:rPr lang="en-US" b="1" dirty="0" smtClean="0"/>
            <a:t>Adoption EGI Council May 2015</a:t>
          </a:r>
          <a:endParaRPr lang="en-US" b="1" dirty="0"/>
        </a:p>
      </dgm:t>
    </dgm:pt>
    <dgm:pt modelId="{0E4FFAF8-EAAA-034F-A9AF-1CB919144D8C}" type="parTrans" cxnId="{F7F9520D-21B7-C54D-BE40-FE8CD0F19E10}">
      <dgm:prSet/>
      <dgm:spPr/>
      <dgm:t>
        <a:bodyPr/>
        <a:lstStyle/>
        <a:p>
          <a:endParaRPr lang="en-US"/>
        </a:p>
      </dgm:t>
    </dgm:pt>
    <dgm:pt modelId="{61BBEF4E-D977-5641-AC16-F4711BE03BBC}" type="sibTrans" cxnId="{F7F9520D-21B7-C54D-BE40-FE8CD0F19E10}">
      <dgm:prSet/>
      <dgm:spPr/>
      <dgm:t>
        <a:bodyPr/>
        <a:lstStyle/>
        <a:p>
          <a:endParaRPr lang="en-US"/>
        </a:p>
      </dgm:t>
    </dgm:pt>
    <dgm:pt modelId="{9D5F2960-2BF2-3445-9180-3A2F956D8CBB}" type="pres">
      <dgm:prSet presAssocID="{4A65726B-59ED-D94A-885D-DA5D8C4A35E8}" presName="Name0" presStyleCnt="0">
        <dgm:presLayoutVars>
          <dgm:dir/>
          <dgm:animLvl val="lvl"/>
          <dgm:resizeHandles val="exact"/>
        </dgm:presLayoutVars>
      </dgm:prSet>
      <dgm:spPr/>
    </dgm:pt>
    <dgm:pt modelId="{47D0FCB4-E526-614F-83A9-A0D2099A4ED7}" type="pres">
      <dgm:prSet presAssocID="{4BD9DF7A-4930-AA44-86F9-6DD16C22853F}" presName="parTxOnly" presStyleLbl="node1" presStyleIdx="0" presStyleCnt="5" custScaleY="1409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84926-07B6-0F45-AF3B-C91F37D680C8}" type="pres">
      <dgm:prSet presAssocID="{3A82C6B5-6FEE-D34D-87F3-4EAB149E62BA}" presName="parTxOnlySpace" presStyleCnt="0"/>
      <dgm:spPr/>
    </dgm:pt>
    <dgm:pt modelId="{3265DCEB-6684-BD42-8614-23A788B486ED}" type="pres">
      <dgm:prSet presAssocID="{9E17D302-E50D-0F4A-ACF7-1F4A83C5BAB7}" presName="parTxOnly" presStyleLbl="node1" presStyleIdx="1" presStyleCnt="5" custScaleX="132338" custScaleY="1409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334B9-834D-F54C-B4F5-2E6512245649}" type="pres">
      <dgm:prSet presAssocID="{2178055B-4F68-3441-8117-86756E887F30}" presName="parTxOnlySpace" presStyleCnt="0"/>
      <dgm:spPr/>
    </dgm:pt>
    <dgm:pt modelId="{BAF3AF61-34F0-4147-8E48-450B1D69EC7C}" type="pres">
      <dgm:prSet presAssocID="{22DC1080-BD05-6149-8A8B-5BB0711C45AC}" presName="parTxOnly" presStyleLbl="node1" presStyleIdx="2" presStyleCnt="5" custScaleY="1409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E16E5-F7E3-F547-BFB4-2511ABB95922}" type="pres">
      <dgm:prSet presAssocID="{B5FB5821-1567-4A47-81A5-5F1BA1036691}" presName="parTxOnlySpace" presStyleCnt="0"/>
      <dgm:spPr/>
    </dgm:pt>
    <dgm:pt modelId="{42B7EC1A-6654-F94C-AE72-998F099B3756}" type="pres">
      <dgm:prSet presAssocID="{24190072-5EF8-0A4B-A1D9-8BBA0EFBE6A0}" presName="parTxOnly" presStyleLbl="node1" presStyleIdx="3" presStyleCnt="5" custScaleY="1409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3E0EC-26AE-ED48-AAD2-2B315DFF6BD4}" type="pres">
      <dgm:prSet presAssocID="{B1CE93CE-BA33-5146-8B36-8B409AE6FBB3}" presName="parTxOnlySpace" presStyleCnt="0"/>
      <dgm:spPr/>
    </dgm:pt>
    <dgm:pt modelId="{F6E701BB-B980-094E-BEAA-9D8118F4D261}" type="pres">
      <dgm:prSet presAssocID="{444C69EB-D495-AB4B-986B-163948DEE1AF}" presName="parTxOnly" presStyleLbl="node1" presStyleIdx="4" presStyleCnt="5" custScaleY="1409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1304C1-23C4-C341-B39F-68A93105A8B0}" type="presOf" srcId="{9E17D302-E50D-0F4A-ACF7-1F4A83C5BAB7}" destId="{3265DCEB-6684-BD42-8614-23A788B486ED}" srcOrd="0" destOrd="0" presId="urn:microsoft.com/office/officeart/2005/8/layout/chevron1"/>
    <dgm:cxn modelId="{1220F420-7820-974D-A233-1D6E6032BC0D}" type="presOf" srcId="{4BD9DF7A-4930-AA44-86F9-6DD16C22853F}" destId="{47D0FCB4-E526-614F-83A9-A0D2099A4ED7}" srcOrd="0" destOrd="0" presId="urn:microsoft.com/office/officeart/2005/8/layout/chevron1"/>
    <dgm:cxn modelId="{CB1E4058-56C7-1440-BF95-E111CEAB36BA}" srcId="{4A65726B-59ED-D94A-885D-DA5D8C4A35E8}" destId="{4BD9DF7A-4930-AA44-86F9-6DD16C22853F}" srcOrd="0" destOrd="0" parTransId="{3BBD605D-964C-B24A-8D0B-5AB0391EB872}" sibTransId="{3A82C6B5-6FEE-D34D-87F3-4EAB149E62BA}"/>
    <dgm:cxn modelId="{E0195ACC-23C1-B741-9845-7F10E9E092F8}" type="presOf" srcId="{444C69EB-D495-AB4B-986B-163948DEE1AF}" destId="{F6E701BB-B980-094E-BEAA-9D8118F4D261}" srcOrd="0" destOrd="0" presId="urn:microsoft.com/office/officeart/2005/8/layout/chevron1"/>
    <dgm:cxn modelId="{20EC23AD-941B-0440-A751-0C9A7D70F370}" srcId="{4A65726B-59ED-D94A-885D-DA5D8C4A35E8}" destId="{24190072-5EF8-0A4B-A1D9-8BBA0EFBE6A0}" srcOrd="3" destOrd="0" parTransId="{71792BA8-1DA4-0040-B034-98C9491660C2}" sibTransId="{B1CE93CE-BA33-5146-8B36-8B409AE6FBB3}"/>
    <dgm:cxn modelId="{C2E660F7-7216-184D-943E-4C7776EBE370}" type="presOf" srcId="{22DC1080-BD05-6149-8A8B-5BB0711C45AC}" destId="{BAF3AF61-34F0-4147-8E48-450B1D69EC7C}" srcOrd="0" destOrd="0" presId="urn:microsoft.com/office/officeart/2005/8/layout/chevron1"/>
    <dgm:cxn modelId="{848E1AB3-6D87-414D-BC92-C27C22549961}" type="presOf" srcId="{24190072-5EF8-0A4B-A1D9-8BBA0EFBE6A0}" destId="{42B7EC1A-6654-F94C-AE72-998F099B3756}" srcOrd="0" destOrd="0" presId="urn:microsoft.com/office/officeart/2005/8/layout/chevron1"/>
    <dgm:cxn modelId="{F7F9520D-21B7-C54D-BE40-FE8CD0F19E10}" srcId="{4A65726B-59ED-D94A-885D-DA5D8C4A35E8}" destId="{444C69EB-D495-AB4B-986B-163948DEE1AF}" srcOrd="4" destOrd="0" parTransId="{0E4FFAF8-EAAA-034F-A9AF-1CB919144D8C}" sibTransId="{61BBEF4E-D977-5641-AC16-F4711BE03BBC}"/>
    <dgm:cxn modelId="{E667C607-3AFF-104A-8F9E-05063C4107A3}" type="presOf" srcId="{4A65726B-59ED-D94A-885D-DA5D8C4A35E8}" destId="{9D5F2960-2BF2-3445-9180-3A2F956D8CBB}" srcOrd="0" destOrd="0" presId="urn:microsoft.com/office/officeart/2005/8/layout/chevron1"/>
    <dgm:cxn modelId="{6B82DD80-C98B-1341-99A7-54A8444E72E4}" srcId="{4A65726B-59ED-D94A-885D-DA5D8C4A35E8}" destId="{22DC1080-BD05-6149-8A8B-5BB0711C45AC}" srcOrd="2" destOrd="0" parTransId="{9A8C93BA-0BA7-8F48-B397-C3F8D16EC27E}" sibTransId="{B5FB5821-1567-4A47-81A5-5F1BA1036691}"/>
    <dgm:cxn modelId="{DFB38D65-D4F6-4F4E-B68C-511CE203C68C}" srcId="{4A65726B-59ED-D94A-885D-DA5D8C4A35E8}" destId="{9E17D302-E50D-0F4A-ACF7-1F4A83C5BAB7}" srcOrd="1" destOrd="0" parTransId="{CC5187D8-A87B-4B47-BE15-62D34CF5B145}" sibTransId="{2178055B-4F68-3441-8117-86756E887F30}"/>
    <dgm:cxn modelId="{FB4B79A4-A50D-1E48-BC71-27FDFF09D404}" type="presParOf" srcId="{9D5F2960-2BF2-3445-9180-3A2F956D8CBB}" destId="{47D0FCB4-E526-614F-83A9-A0D2099A4ED7}" srcOrd="0" destOrd="0" presId="urn:microsoft.com/office/officeart/2005/8/layout/chevron1"/>
    <dgm:cxn modelId="{32FECF55-7432-CB42-83FB-3F4F12223886}" type="presParOf" srcId="{9D5F2960-2BF2-3445-9180-3A2F956D8CBB}" destId="{09884926-07B6-0F45-AF3B-C91F37D680C8}" srcOrd="1" destOrd="0" presId="urn:microsoft.com/office/officeart/2005/8/layout/chevron1"/>
    <dgm:cxn modelId="{756A16B9-2196-7C40-99CB-B013A4A7D2A6}" type="presParOf" srcId="{9D5F2960-2BF2-3445-9180-3A2F956D8CBB}" destId="{3265DCEB-6684-BD42-8614-23A788B486ED}" srcOrd="2" destOrd="0" presId="urn:microsoft.com/office/officeart/2005/8/layout/chevron1"/>
    <dgm:cxn modelId="{1A7B6DA8-2473-2A4E-9E52-61229A5BF5BF}" type="presParOf" srcId="{9D5F2960-2BF2-3445-9180-3A2F956D8CBB}" destId="{092334B9-834D-F54C-B4F5-2E6512245649}" srcOrd="3" destOrd="0" presId="urn:microsoft.com/office/officeart/2005/8/layout/chevron1"/>
    <dgm:cxn modelId="{12CB8A1A-C72E-A74B-B852-432E12A292D0}" type="presParOf" srcId="{9D5F2960-2BF2-3445-9180-3A2F956D8CBB}" destId="{BAF3AF61-34F0-4147-8E48-450B1D69EC7C}" srcOrd="4" destOrd="0" presId="urn:microsoft.com/office/officeart/2005/8/layout/chevron1"/>
    <dgm:cxn modelId="{1CC28CA3-C931-FB4E-8F5A-11754342768B}" type="presParOf" srcId="{9D5F2960-2BF2-3445-9180-3A2F956D8CBB}" destId="{E14E16E5-F7E3-F547-BFB4-2511ABB95922}" srcOrd="5" destOrd="0" presId="urn:microsoft.com/office/officeart/2005/8/layout/chevron1"/>
    <dgm:cxn modelId="{DC4A4CA7-098B-7749-88E5-E96AE8B39AD2}" type="presParOf" srcId="{9D5F2960-2BF2-3445-9180-3A2F956D8CBB}" destId="{42B7EC1A-6654-F94C-AE72-998F099B3756}" srcOrd="6" destOrd="0" presId="urn:microsoft.com/office/officeart/2005/8/layout/chevron1"/>
    <dgm:cxn modelId="{E3E6FBDB-4BA0-8544-95A7-8733B84DEFA9}" type="presParOf" srcId="{9D5F2960-2BF2-3445-9180-3A2F956D8CBB}" destId="{8683E0EC-26AE-ED48-AAD2-2B315DFF6BD4}" srcOrd="7" destOrd="0" presId="urn:microsoft.com/office/officeart/2005/8/layout/chevron1"/>
    <dgm:cxn modelId="{60C99DD9-4E2A-7948-B413-75BFC48D99B5}" type="presParOf" srcId="{9D5F2960-2BF2-3445-9180-3A2F956D8CBB}" destId="{F6E701BB-B980-094E-BEAA-9D8118F4D26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163734-4223-384D-BB73-8FDC85B6F14F}" type="doc">
      <dgm:prSet loTypeId="urn:microsoft.com/office/officeart/2005/8/layout/cycle8" loCatId="" qsTypeId="urn:microsoft.com/office/officeart/2005/8/quickstyle/simple4" qsCatId="simple" csTypeId="urn:microsoft.com/office/officeart/2005/8/colors/colorful3" csCatId="colorful" phldr="1"/>
      <dgm:spPr/>
    </dgm:pt>
    <dgm:pt modelId="{E1C90E09-C917-B849-B24F-12D96372DF70}">
      <dgm:prSet phldrT="[Text]"/>
      <dgm:spPr/>
      <dgm:t>
        <a:bodyPr/>
        <a:lstStyle/>
        <a:p>
          <a:r>
            <a:rPr lang="en-US" dirty="0" smtClean="0"/>
            <a:t>Digital services</a:t>
          </a:r>
          <a:endParaRPr lang="en-US" dirty="0"/>
        </a:p>
      </dgm:t>
    </dgm:pt>
    <dgm:pt modelId="{C086AE25-53F0-8E43-97C8-F88243710E02}" type="parTrans" cxnId="{8D708366-BB80-1C49-8B58-1D36732C0F76}">
      <dgm:prSet/>
      <dgm:spPr/>
      <dgm:t>
        <a:bodyPr/>
        <a:lstStyle/>
        <a:p>
          <a:endParaRPr lang="en-US"/>
        </a:p>
      </dgm:t>
    </dgm:pt>
    <dgm:pt modelId="{92A074D1-A6D9-884B-9F96-EDCC8D71A0C9}" type="sibTrans" cxnId="{8D708366-BB80-1C49-8B58-1D36732C0F76}">
      <dgm:prSet/>
      <dgm:spPr/>
      <dgm:t>
        <a:bodyPr/>
        <a:lstStyle/>
        <a:p>
          <a:endParaRPr lang="en-US"/>
        </a:p>
      </dgm:t>
    </dgm:pt>
    <dgm:pt modelId="{4D9988C4-7199-0B43-9C82-8A259D07FE61}">
      <dgm:prSet phldrT="[Text]"/>
      <dgm:spPr/>
      <dgm:t>
        <a:bodyPr/>
        <a:lstStyle/>
        <a:p>
          <a:r>
            <a:rPr lang="en-US" dirty="0" smtClean="0"/>
            <a:t>Knowledge &amp; Expertise </a:t>
          </a:r>
          <a:endParaRPr lang="en-US" dirty="0"/>
        </a:p>
      </dgm:t>
    </dgm:pt>
    <dgm:pt modelId="{872148A2-B4CF-174D-B410-92959343C740}" type="parTrans" cxnId="{0153E863-3D74-284F-BC19-0C3B1B881668}">
      <dgm:prSet/>
      <dgm:spPr/>
      <dgm:t>
        <a:bodyPr/>
        <a:lstStyle/>
        <a:p>
          <a:endParaRPr lang="en-US"/>
        </a:p>
      </dgm:t>
    </dgm:pt>
    <dgm:pt modelId="{BE5603BA-DF71-6E4F-83C8-AA7BAA34C9E0}" type="sibTrans" cxnId="{0153E863-3D74-284F-BC19-0C3B1B881668}">
      <dgm:prSet/>
      <dgm:spPr/>
      <dgm:t>
        <a:bodyPr/>
        <a:lstStyle/>
        <a:p>
          <a:endParaRPr lang="en-US"/>
        </a:p>
      </dgm:t>
    </dgm:pt>
    <dgm:pt modelId="{C5D6E171-67F4-BA43-A075-DC000649FE3B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BD6C7A58-FD2B-5640-91EE-B46A32A77726}" type="parTrans" cxnId="{D9BEDDA0-C231-4442-B064-99A365E9C26D}">
      <dgm:prSet/>
      <dgm:spPr/>
      <dgm:t>
        <a:bodyPr/>
        <a:lstStyle/>
        <a:p>
          <a:endParaRPr lang="en-US"/>
        </a:p>
      </dgm:t>
    </dgm:pt>
    <dgm:pt modelId="{FCA5927C-CEB6-E04C-A191-C20C9DD69478}" type="sibTrans" cxnId="{D9BEDDA0-C231-4442-B064-99A365E9C26D}">
      <dgm:prSet/>
      <dgm:spPr/>
      <dgm:t>
        <a:bodyPr/>
        <a:lstStyle/>
        <a:p>
          <a:endParaRPr lang="en-US"/>
        </a:p>
      </dgm:t>
    </dgm:pt>
    <dgm:pt modelId="{FE1742C4-3829-6146-AF38-53D4B2DF571D}">
      <dgm:prSet phldrT="[Text]"/>
      <dgm:spPr/>
      <dgm:t>
        <a:bodyPr/>
        <a:lstStyle/>
        <a:p>
          <a:r>
            <a:rPr lang="en-US" dirty="0" smtClean="0"/>
            <a:t>Instruments</a:t>
          </a:r>
          <a:endParaRPr lang="en-US" dirty="0"/>
        </a:p>
      </dgm:t>
    </dgm:pt>
    <dgm:pt modelId="{2B71EEC6-BD89-E244-8040-066697B5777C}" type="parTrans" cxnId="{E7065203-D549-DC4D-A6DC-CE89F72F1D3E}">
      <dgm:prSet/>
      <dgm:spPr/>
      <dgm:t>
        <a:bodyPr/>
        <a:lstStyle/>
        <a:p>
          <a:endParaRPr lang="en-US"/>
        </a:p>
      </dgm:t>
    </dgm:pt>
    <dgm:pt modelId="{11046F24-AC71-FE49-ABD7-6663F671A289}" type="sibTrans" cxnId="{E7065203-D549-DC4D-A6DC-CE89F72F1D3E}">
      <dgm:prSet/>
      <dgm:spPr/>
      <dgm:t>
        <a:bodyPr/>
        <a:lstStyle/>
        <a:p>
          <a:endParaRPr lang="en-US"/>
        </a:p>
      </dgm:t>
    </dgm:pt>
    <dgm:pt modelId="{7D1082C6-F142-EF4A-9E90-E00F5D2CDA01}" type="pres">
      <dgm:prSet presAssocID="{B7163734-4223-384D-BB73-8FDC85B6F14F}" presName="compositeShape" presStyleCnt="0">
        <dgm:presLayoutVars>
          <dgm:chMax val="7"/>
          <dgm:dir/>
          <dgm:resizeHandles val="exact"/>
        </dgm:presLayoutVars>
      </dgm:prSet>
      <dgm:spPr/>
    </dgm:pt>
    <dgm:pt modelId="{21A2794E-C0D9-A646-B100-EE4427322501}" type="pres">
      <dgm:prSet presAssocID="{B7163734-4223-384D-BB73-8FDC85B6F14F}" presName="wedge1" presStyleLbl="node1" presStyleIdx="0" presStyleCnt="4"/>
      <dgm:spPr/>
      <dgm:t>
        <a:bodyPr/>
        <a:lstStyle/>
        <a:p>
          <a:endParaRPr lang="en-US"/>
        </a:p>
      </dgm:t>
    </dgm:pt>
    <dgm:pt modelId="{BC8AA35F-2DF1-0943-AFD0-E85CFC6E85DA}" type="pres">
      <dgm:prSet presAssocID="{B7163734-4223-384D-BB73-8FDC85B6F14F}" presName="dummy1a" presStyleCnt="0"/>
      <dgm:spPr/>
    </dgm:pt>
    <dgm:pt modelId="{900BBC29-EAEC-2F42-934C-30FFBAC45041}" type="pres">
      <dgm:prSet presAssocID="{B7163734-4223-384D-BB73-8FDC85B6F14F}" presName="dummy1b" presStyleCnt="0"/>
      <dgm:spPr/>
    </dgm:pt>
    <dgm:pt modelId="{AA265B1F-3F0A-FF4D-B986-924029DAF346}" type="pres">
      <dgm:prSet presAssocID="{B7163734-4223-384D-BB73-8FDC85B6F14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63854-C70B-CE43-93B0-5606D2784C31}" type="pres">
      <dgm:prSet presAssocID="{B7163734-4223-384D-BB73-8FDC85B6F14F}" presName="wedge2" presStyleLbl="node1" presStyleIdx="1" presStyleCnt="4"/>
      <dgm:spPr/>
      <dgm:t>
        <a:bodyPr/>
        <a:lstStyle/>
        <a:p>
          <a:endParaRPr lang="en-US"/>
        </a:p>
      </dgm:t>
    </dgm:pt>
    <dgm:pt modelId="{4BB72B7A-2238-6A4E-BB48-05EA9DB47E5D}" type="pres">
      <dgm:prSet presAssocID="{B7163734-4223-384D-BB73-8FDC85B6F14F}" presName="dummy2a" presStyleCnt="0"/>
      <dgm:spPr/>
    </dgm:pt>
    <dgm:pt modelId="{2F33967B-6A9B-7946-ABFF-3C06EE351026}" type="pres">
      <dgm:prSet presAssocID="{B7163734-4223-384D-BB73-8FDC85B6F14F}" presName="dummy2b" presStyleCnt="0"/>
      <dgm:spPr/>
    </dgm:pt>
    <dgm:pt modelId="{71813CBC-D473-1E40-8C0B-F411C6B26471}" type="pres">
      <dgm:prSet presAssocID="{B7163734-4223-384D-BB73-8FDC85B6F14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413A2-DF39-1C49-843F-2C882A4EE95D}" type="pres">
      <dgm:prSet presAssocID="{B7163734-4223-384D-BB73-8FDC85B6F14F}" presName="wedge3" presStyleLbl="node1" presStyleIdx="2" presStyleCnt="4"/>
      <dgm:spPr/>
      <dgm:t>
        <a:bodyPr/>
        <a:lstStyle/>
        <a:p>
          <a:endParaRPr lang="en-US"/>
        </a:p>
      </dgm:t>
    </dgm:pt>
    <dgm:pt modelId="{B462CC66-18F8-CF4B-9C8D-DED01D4636A4}" type="pres">
      <dgm:prSet presAssocID="{B7163734-4223-384D-BB73-8FDC85B6F14F}" presName="dummy3a" presStyleCnt="0"/>
      <dgm:spPr/>
    </dgm:pt>
    <dgm:pt modelId="{BC8C1A65-A6F4-0847-955F-EC9BBFFFF517}" type="pres">
      <dgm:prSet presAssocID="{B7163734-4223-384D-BB73-8FDC85B6F14F}" presName="dummy3b" presStyleCnt="0"/>
      <dgm:spPr/>
    </dgm:pt>
    <dgm:pt modelId="{0D362D03-A98C-BC44-871A-0ADECFE403E5}" type="pres">
      <dgm:prSet presAssocID="{B7163734-4223-384D-BB73-8FDC85B6F14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32E81-AA73-1F4A-98CA-1184B3B4DFCB}" type="pres">
      <dgm:prSet presAssocID="{B7163734-4223-384D-BB73-8FDC85B6F14F}" presName="wedge4" presStyleLbl="node1" presStyleIdx="3" presStyleCnt="4"/>
      <dgm:spPr/>
      <dgm:t>
        <a:bodyPr/>
        <a:lstStyle/>
        <a:p>
          <a:endParaRPr lang="en-US"/>
        </a:p>
      </dgm:t>
    </dgm:pt>
    <dgm:pt modelId="{652E1456-0763-0748-8955-9B45B007AFD4}" type="pres">
      <dgm:prSet presAssocID="{B7163734-4223-384D-BB73-8FDC85B6F14F}" presName="dummy4a" presStyleCnt="0"/>
      <dgm:spPr/>
    </dgm:pt>
    <dgm:pt modelId="{47CFF650-7783-C14A-AC3D-72BB74ABAD3B}" type="pres">
      <dgm:prSet presAssocID="{B7163734-4223-384D-BB73-8FDC85B6F14F}" presName="dummy4b" presStyleCnt="0"/>
      <dgm:spPr/>
    </dgm:pt>
    <dgm:pt modelId="{B660DC6F-0949-194D-879B-CC02654F04EE}" type="pres">
      <dgm:prSet presAssocID="{B7163734-4223-384D-BB73-8FDC85B6F14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B97ED-54C0-894E-A00B-23412484953B}" type="pres">
      <dgm:prSet presAssocID="{92A074D1-A6D9-884B-9F96-EDCC8D71A0C9}" presName="arrowWedge1" presStyleLbl="fgSibTrans2D1" presStyleIdx="0" presStyleCnt="4" custLinFactNeighborX="-1110" custLinFactNeighborY="-1377"/>
      <dgm:spPr/>
      <dgm:t>
        <a:bodyPr/>
        <a:lstStyle/>
        <a:p>
          <a:endParaRPr lang="en-US"/>
        </a:p>
      </dgm:t>
    </dgm:pt>
    <dgm:pt modelId="{74597F99-C2A7-2F4D-AE3E-A21057B466E3}" type="pres">
      <dgm:prSet presAssocID="{BE5603BA-DF71-6E4F-83C8-AA7BAA34C9E0}" presName="arrowWedge2" presStyleLbl="fgSibTrans2D1" presStyleIdx="1" presStyleCnt="4"/>
      <dgm:spPr/>
    </dgm:pt>
    <dgm:pt modelId="{B89005AB-3938-B64C-A9F8-8E15D7493512}" type="pres">
      <dgm:prSet presAssocID="{11046F24-AC71-FE49-ABD7-6663F671A289}" presName="arrowWedge3" presStyleLbl="fgSibTrans2D1" presStyleIdx="2" presStyleCnt="4"/>
      <dgm:spPr/>
    </dgm:pt>
    <dgm:pt modelId="{D228FD8C-E5CF-4544-B185-55ECED793398}" type="pres">
      <dgm:prSet presAssocID="{FCA5927C-CEB6-E04C-A191-C20C9DD69478}" presName="arrowWedge4" presStyleLbl="fgSibTrans2D1" presStyleIdx="3" presStyleCnt="4"/>
      <dgm:spPr/>
    </dgm:pt>
  </dgm:ptLst>
  <dgm:cxnLst>
    <dgm:cxn modelId="{C9A6AFFB-7080-F449-A42B-63C5A7C2530B}" type="presOf" srcId="{E1C90E09-C917-B849-B24F-12D96372DF70}" destId="{AA265B1F-3F0A-FF4D-B986-924029DAF346}" srcOrd="1" destOrd="0" presId="urn:microsoft.com/office/officeart/2005/8/layout/cycle8"/>
    <dgm:cxn modelId="{4D423AA5-F66F-6440-B867-D571214853D5}" type="presOf" srcId="{4D9988C4-7199-0B43-9C82-8A259D07FE61}" destId="{CFA63854-C70B-CE43-93B0-5606D2784C31}" srcOrd="0" destOrd="0" presId="urn:microsoft.com/office/officeart/2005/8/layout/cycle8"/>
    <dgm:cxn modelId="{D9BEDDA0-C231-4442-B064-99A365E9C26D}" srcId="{B7163734-4223-384D-BB73-8FDC85B6F14F}" destId="{C5D6E171-67F4-BA43-A075-DC000649FE3B}" srcOrd="3" destOrd="0" parTransId="{BD6C7A58-FD2B-5640-91EE-B46A32A77726}" sibTransId="{FCA5927C-CEB6-E04C-A191-C20C9DD69478}"/>
    <dgm:cxn modelId="{32E93C35-9393-8F49-BC08-7FC924A048C5}" type="presOf" srcId="{E1C90E09-C917-B849-B24F-12D96372DF70}" destId="{21A2794E-C0D9-A646-B100-EE4427322501}" srcOrd="0" destOrd="0" presId="urn:microsoft.com/office/officeart/2005/8/layout/cycle8"/>
    <dgm:cxn modelId="{CD40E958-D67B-EA4B-8248-CF62B1D1254F}" type="presOf" srcId="{FE1742C4-3829-6146-AF38-53D4B2DF571D}" destId="{0D362D03-A98C-BC44-871A-0ADECFE403E5}" srcOrd="1" destOrd="0" presId="urn:microsoft.com/office/officeart/2005/8/layout/cycle8"/>
    <dgm:cxn modelId="{9E40A7D6-81BD-AE4C-B6FF-981AE9EE39C3}" type="presOf" srcId="{4D9988C4-7199-0B43-9C82-8A259D07FE61}" destId="{71813CBC-D473-1E40-8C0B-F411C6B26471}" srcOrd="1" destOrd="0" presId="urn:microsoft.com/office/officeart/2005/8/layout/cycle8"/>
    <dgm:cxn modelId="{D965BDC8-A727-E24D-841A-7485B3CB6652}" type="presOf" srcId="{C5D6E171-67F4-BA43-A075-DC000649FE3B}" destId="{B660DC6F-0949-194D-879B-CC02654F04EE}" srcOrd="1" destOrd="0" presId="urn:microsoft.com/office/officeart/2005/8/layout/cycle8"/>
    <dgm:cxn modelId="{8D708366-BB80-1C49-8B58-1D36732C0F76}" srcId="{B7163734-4223-384D-BB73-8FDC85B6F14F}" destId="{E1C90E09-C917-B849-B24F-12D96372DF70}" srcOrd="0" destOrd="0" parTransId="{C086AE25-53F0-8E43-97C8-F88243710E02}" sibTransId="{92A074D1-A6D9-884B-9F96-EDCC8D71A0C9}"/>
    <dgm:cxn modelId="{EB1C83E3-363F-A745-9619-F8ED7AD75545}" type="presOf" srcId="{FE1742C4-3829-6146-AF38-53D4B2DF571D}" destId="{754413A2-DF39-1C49-843F-2C882A4EE95D}" srcOrd="0" destOrd="0" presId="urn:microsoft.com/office/officeart/2005/8/layout/cycle8"/>
    <dgm:cxn modelId="{0153E863-3D74-284F-BC19-0C3B1B881668}" srcId="{B7163734-4223-384D-BB73-8FDC85B6F14F}" destId="{4D9988C4-7199-0B43-9C82-8A259D07FE61}" srcOrd="1" destOrd="0" parTransId="{872148A2-B4CF-174D-B410-92959343C740}" sibTransId="{BE5603BA-DF71-6E4F-83C8-AA7BAA34C9E0}"/>
    <dgm:cxn modelId="{2063EDFB-0875-0C45-A52C-E0D3BA8B92ED}" type="presOf" srcId="{B7163734-4223-384D-BB73-8FDC85B6F14F}" destId="{7D1082C6-F142-EF4A-9E90-E00F5D2CDA01}" srcOrd="0" destOrd="0" presId="urn:microsoft.com/office/officeart/2005/8/layout/cycle8"/>
    <dgm:cxn modelId="{0CC597EE-6008-CB49-A8C1-8D417B69771E}" type="presOf" srcId="{C5D6E171-67F4-BA43-A075-DC000649FE3B}" destId="{4E032E81-AA73-1F4A-98CA-1184B3B4DFCB}" srcOrd="0" destOrd="0" presId="urn:microsoft.com/office/officeart/2005/8/layout/cycle8"/>
    <dgm:cxn modelId="{E7065203-D549-DC4D-A6DC-CE89F72F1D3E}" srcId="{B7163734-4223-384D-BB73-8FDC85B6F14F}" destId="{FE1742C4-3829-6146-AF38-53D4B2DF571D}" srcOrd="2" destOrd="0" parTransId="{2B71EEC6-BD89-E244-8040-066697B5777C}" sibTransId="{11046F24-AC71-FE49-ABD7-6663F671A289}"/>
    <dgm:cxn modelId="{17901323-D1B5-A643-B92F-6AC22B4EEB70}" type="presParOf" srcId="{7D1082C6-F142-EF4A-9E90-E00F5D2CDA01}" destId="{21A2794E-C0D9-A646-B100-EE4427322501}" srcOrd="0" destOrd="0" presId="urn:microsoft.com/office/officeart/2005/8/layout/cycle8"/>
    <dgm:cxn modelId="{D9BEEE01-0D90-8A46-89FA-93D202E28B1F}" type="presParOf" srcId="{7D1082C6-F142-EF4A-9E90-E00F5D2CDA01}" destId="{BC8AA35F-2DF1-0943-AFD0-E85CFC6E85DA}" srcOrd="1" destOrd="0" presId="urn:microsoft.com/office/officeart/2005/8/layout/cycle8"/>
    <dgm:cxn modelId="{26DCEFD3-15A8-414B-9E65-03923ED100CC}" type="presParOf" srcId="{7D1082C6-F142-EF4A-9E90-E00F5D2CDA01}" destId="{900BBC29-EAEC-2F42-934C-30FFBAC45041}" srcOrd="2" destOrd="0" presId="urn:microsoft.com/office/officeart/2005/8/layout/cycle8"/>
    <dgm:cxn modelId="{78E2217B-811B-8942-9DD2-A2677230DCE3}" type="presParOf" srcId="{7D1082C6-F142-EF4A-9E90-E00F5D2CDA01}" destId="{AA265B1F-3F0A-FF4D-B986-924029DAF346}" srcOrd="3" destOrd="0" presId="urn:microsoft.com/office/officeart/2005/8/layout/cycle8"/>
    <dgm:cxn modelId="{56F472C1-B372-CD40-B093-E189514FDA40}" type="presParOf" srcId="{7D1082C6-F142-EF4A-9E90-E00F5D2CDA01}" destId="{CFA63854-C70B-CE43-93B0-5606D2784C31}" srcOrd="4" destOrd="0" presId="urn:microsoft.com/office/officeart/2005/8/layout/cycle8"/>
    <dgm:cxn modelId="{0634E7A3-9B17-424C-A780-81F0EE338F92}" type="presParOf" srcId="{7D1082C6-F142-EF4A-9E90-E00F5D2CDA01}" destId="{4BB72B7A-2238-6A4E-BB48-05EA9DB47E5D}" srcOrd="5" destOrd="0" presId="urn:microsoft.com/office/officeart/2005/8/layout/cycle8"/>
    <dgm:cxn modelId="{BE8054B8-6F15-BF47-BA3A-1A26C3A23703}" type="presParOf" srcId="{7D1082C6-F142-EF4A-9E90-E00F5D2CDA01}" destId="{2F33967B-6A9B-7946-ABFF-3C06EE351026}" srcOrd="6" destOrd="0" presId="urn:microsoft.com/office/officeart/2005/8/layout/cycle8"/>
    <dgm:cxn modelId="{37E1DD0C-4439-FB4E-B223-08446E2D6C26}" type="presParOf" srcId="{7D1082C6-F142-EF4A-9E90-E00F5D2CDA01}" destId="{71813CBC-D473-1E40-8C0B-F411C6B26471}" srcOrd="7" destOrd="0" presId="urn:microsoft.com/office/officeart/2005/8/layout/cycle8"/>
    <dgm:cxn modelId="{70F90D03-287B-364A-AFDA-0712CA051C53}" type="presParOf" srcId="{7D1082C6-F142-EF4A-9E90-E00F5D2CDA01}" destId="{754413A2-DF39-1C49-843F-2C882A4EE95D}" srcOrd="8" destOrd="0" presId="urn:microsoft.com/office/officeart/2005/8/layout/cycle8"/>
    <dgm:cxn modelId="{B4993762-47B0-3C47-A6D4-FF1C4B260F4C}" type="presParOf" srcId="{7D1082C6-F142-EF4A-9E90-E00F5D2CDA01}" destId="{B462CC66-18F8-CF4B-9C8D-DED01D4636A4}" srcOrd="9" destOrd="0" presId="urn:microsoft.com/office/officeart/2005/8/layout/cycle8"/>
    <dgm:cxn modelId="{46BCAF6D-7649-8B46-9F67-C66FA011B215}" type="presParOf" srcId="{7D1082C6-F142-EF4A-9E90-E00F5D2CDA01}" destId="{BC8C1A65-A6F4-0847-955F-EC9BBFFFF517}" srcOrd="10" destOrd="0" presId="urn:microsoft.com/office/officeart/2005/8/layout/cycle8"/>
    <dgm:cxn modelId="{33845ABA-CE34-5C46-97BE-48DC0C8AE015}" type="presParOf" srcId="{7D1082C6-F142-EF4A-9E90-E00F5D2CDA01}" destId="{0D362D03-A98C-BC44-871A-0ADECFE403E5}" srcOrd="11" destOrd="0" presId="urn:microsoft.com/office/officeart/2005/8/layout/cycle8"/>
    <dgm:cxn modelId="{D7E1E0AE-2534-394B-8227-2BA0D70BA8C5}" type="presParOf" srcId="{7D1082C6-F142-EF4A-9E90-E00F5D2CDA01}" destId="{4E032E81-AA73-1F4A-98CA-1184B3B4DFCB}" srcOrd="12" destOrd="0" presId="urn:microsoft.com/office/officeart/2005/8/layout/cycle8"/>
    <dgm:cxn modelId="{FC623F3F-895F-BC42-8134-FE8D79846E3B}" type="presParOf" srcId="{7D1082C6-F142-EF4A-9E90-E00F5D2CDA01}" destId="{652E1456-0763-0748-8955-9B45B007AFD4}" srcOrd="13" destOrd="0" presId="urn:microsoft.com/office/officeart/2005/8/layout/cycle8"/>
    <dgm:cxn modelId="{AB738EE9-78EF-C84B-BB1B-4E60E3A0E855}" type="presParOf" srcId="{7D1082C6-F142-EF4A-9E90-E00F5D2CDA01}" destId="{47CFF650-7783-C14A-AC3D-72BB74ABAD3B}" srcOrd="14" destOrd="0" presId="urn:microsoft.com/office/officeart/2005/8/layout/cycle8"/>
    <dgm:cxn modelId="{87BDEBE2-0E59-AC4E-8E62-D882554C7C9D}" type="presParOf" srcId="{7D1082C6-F142-EF4A-9E90-E00F5D2CDA01}" destId="{B660DC6F-0949-194D-879B-CC02654F04EE}" srcOrd="15" destOrd="0" presId="urn:microsoft.com/office/officeart/2005/8/layout/cycle8"/>
    <dgm:cxn modelId="{5AC556C5-5953-F046-B209-5A947F663563}" type="presParOf" srcId="{7D1082C6-F142-EF4A-9E90-E00F5D2CDA01}" destId="{6BEB97ED-54C0-894E-A00B-23412484953B}" srcOrd="16" destOrd="0" presId="urn:microsoft.com/office/officeart/2005/8/layout/cycle8"/>
    <dgm:cxn modelId="{F4B34AE2-3763-5F4E-BF18-911DF1BE64F4}" type="presParOf" srcId="{7D1082C6-F142-EF4A-9E90-E00F5D2CDA01}" destId="{74597F99-C2A7-2F4D-AE3E-A21057B466E3}" srcOrd="17" destOrd="0" presId="urn:microsoft.com/office/officeart/2005/8/layout/cycle8"/>
    <dgm:cxn modelId="{B4555149-D005-2F48-AF7E-83B79FE27C52}" type="presParOf" srcId="{7D1082C6-F142-EF4A-9E90-E00F5D2CDA01}" destId="{B89005AB-3938-B64C-A9F8-8E15D7493512}" srcOrd="18" destOrd="0" presId="urn:microsoft.com/office/officeart/2005/8/layout/cycle8"/>
    <dgm:cxn modelId="{17DDFBEC-55D7-B74D-BF9D-8FBA9C88B613}" type="presParOf" srcId="{7D1082C6-F142-EF4A-9E90-E00F5D2CDA01}" destId="{D228FD8C-E5CF-4544-B185-55ECED79339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0FCB4-E526-614F-83A9-A0D2099A4ED7}">
      <dsp:nvSpPr>
        <dsp:cNvPr id="0" name=""/>
        <dsp:cNvSpPr/>
      </dsp:nvSpPr>
      <dsp:spPr>
        <a:xfrm>
          <a:off x="1734" y="303344"/>
          <a:ext cx="1543618" cy="61744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Interview </a:t>
          </a:r>
          <a:r>
            <a:rPr lang="en-US" sz="1200" kern="1200" dirty="0" err="1" smtClean="0"/>
            <a:t>EGI.eu</a:t>
          </a:r>
          <a:r>
            <a:rPr lang="en-US" sz="1200" kern="1200" dirty="0" smtClean="0"/>
            <a:t> staff</a:t>
          </a:r>
          <a:endParaRPr lang="en-US" sz="1200" kern="1200" dirty="0"/>
        </a:p>
      </dsp:txBody>
      <dsp:txXfrm>
        <a:off x="310458" y="303344"/>
        <a:ext cx="926171" cy="617447"/>
      </dsp:txXfrm>
    </dsp:sp>
    <dsp:sp modelId="{1733F7CE-873D-BF49-9444-2D1330E23B8D}">
      <dsp:nvSpPr>
        <dsp:cNvPr id="0" name=""/>
        <dsp:cNvSpPr/>
      </dsp:nvSpPr>
      <dsp:spPr>
        <a:xfrm>
          <a:off x="1390990" y="303344"/>
          <a:ext cx="1543618" cy="61744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Training </a:t>
          </a:r>
          <a:r>
            <a:rPr lang="en-US" sz="1200" kern="1200" dirty="0" err="1" smtClean="0"/>
            <a:t>EGI.eu</a:t>
          </a:r>
          <a:r>
            <a:rPr lang="en-US" sz="1200" kern="1200" dirty="0" smtClean="0"/>
            <a:t> staff</a:t>
          </a:r>
          <a:endParaRPr lang="en-US" sz="1200" kern="1200" dirty="0"/>
        </a:p>
      </dsp:txBody>
      <dsp:txXfrm>
        <a:off x="1699714" y="303344"/>
        <a:ext cx="926171" cy="617447"/>
      </dsp:txXfrm>
    </dsp:sp>
    <dsp:sp modelId="{E28BF705-A498-8D41-966C-87986D837665}">
      <dsp:nvSpPr>
        <dsp:cNvPr id="0" name=""/>
        <dsp:cNvSpPr/>
      </dsp:nvSpPr>
      <dsp:spPr>
        <a:xfrm>
          <a:off x="2780246" y="303344"/>
          <a:ext cx="1543618" cy="61744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Development top level strategy map</a:t>
          </a:r>
          <a:endParaRPr lang="en-US" sz="1200" kern="1200" dirty="0"/>
        </a:p>
      </dsp:txBody>
      <dsp:txXfrm>
        <a:off x="3088970" y="303344"/>
        <a:ext cx="926171" cy="617447"/>
      </dsp:txXfrm>
    </dsp:sp>
    <dsp:sp modelId="{18B164E1-B209-4F45-B385-718725C168F9}">
      <dsp:nvSpPr>
        <dsp:cNvPr id="0" name=""/>
        <dsp:cNvSpPr/>
      </dsp:nvSpPr>
      <dsp:spPr>
        <a:xfrm>
          <a:off x="4169503" y="303344"/>
          <a:ext cx="1543618" cy="61744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Develop strategy tablets</a:t>
          </a:r>
          <a:endParaRPr lang="en-US" sz="1200" kern="1200" dirty="0"/>
        </a:p>
      </dsp:txBody>
      <dsp:txXfrm>
        <a:off x="4478227" y="303344"/>
        <a:ext cx="926171" cy="617447"/>
      </dsp:txXfrm>
    </dsp:sp>
    <dsp:sp modelId="{8CE1454F-B8F3-2746-9530-7B37BA5E58C5}">
      <dsp:nvSpPr>
        <dsp:cNvPr id="0" name=""/>
        <dsp:cNvSpPr/>
      </dsp:nvSpPr>
      <dsp:spPr>
        <a:xfrm>
          <a:off x="5558759" y="303344"/>
          <a:ext cx="1543618" cy="61744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Identification big shifts</a:t>
          </a:r>
          <a:endParaRPr lang="en-US" sz="1200" kern="1200" dirty="0"/>
        </a:p>
      </dsp:txBody>
      <dsp:txXfrm>
        <a:off x="5867483" y="303344"/>
        <a:ext cx="926171" cy="617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0FCB4-E526-614F-83A9-A0D2099A4ED7}">
      <dsp:nvSpPr>
        <dsp:cNvPr id="0" name=""/>
        <dsp:cNvSpPr/>
      </dsp:nvSpPr>
      <dsp:spPr>
        <a:xfrm>
          <a:off x="2727" y="248612"/>
          <a:ext cx="1587708" cy="635083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Interview EGI Executive Board</a:t>
          </a:r>
          <a:endParaRPr lang="en-US" sz="1200" kern="1200" dirty="0"/>
        </a:p>
      </dsp:txBody>
      <dsp:txXfrm>
        <a:off x="320269" y="248612"/>
        <a:ext cx="952625" cy="635083"/>
      </dsp:txXfrm>
    </dsp:sp>
    <dsp:sp modelId="{1733F7CE-873D-BF49-9444-2D1330E23B8D}">
      <dsp:nvSpPr>
        <dsp:cNvPr id="0" name=""/>
        <dsp:cNvSpPr/>
      </dsp:nvSpPr>
      <dsp:spPr>
        <a:xfrm>
          <a:off x="1431665" y="248612"/>
          <a:ext cx="1587708" cy="635083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Revise big shifts</a:t>
          </a:r>
          <a:endParaRPr lang="en-US" sz="1200" kern="1200" dirty="0"/>
        </a:p>
      </dsp:txBody>
      <dsp:txXfrm>
        <a:off x="1749207" y="248612"/>
        <a:ext cx="952625" cy="635083"/>
      </dsp:txXfrm>
    </dsp:sp>
    <dsp:sp modelId="{E28BF705-A498-8D41-966C-87986D837665}">
      <dsp:nvSpPr>
        <dsp:cNvPr id="0" name=""/>
        <dsp:cNvSpPr/>
      </dsp:nvSpPr>
      <dsp:spPr>
        <a:xfrm>
          <a:off x="2860602" y="248612"/>
          <a:ext cx="1587708" cy="635083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Revise top level strategy map</a:t>
          </a:r>
          <a:endParaRPr lang="en-US" sz="1200" kern="1200" dirty="0"/>
        </a:p>
      </dsp:txBody>
      <dsp:txXfrm>
        <a:off x="3178144" y="248612"/>
        <a:ext cx="952625" cy="635083"/>
      </dsp:txXfrm>
    </dsp:sp>
    <dsp:sp modelId="{18B164E1-B209-4F45-B385-718725C168F9}">
      <dsp:nvSpPr>
        <dsp:cNvPr id="0" name=""/>
        <dsp:cNvSpPr/>
      </dsp:nvSpPr>
      <dsp:spPr>
        <a:xfrm>
          <a:off x="4289540" y="248612"/>
          <a:ext cx="1587708" cy="635083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Update strategy tablets</a:t>
          </a:r>
          <a:endParaRPr lang="en-US" sz="1200" kern="1200" dirty="0"/>
        </a:p>
      </dsp:txBody>
      <dsp:txXfrm>
        <a:off x="4607082" y="248612"/>
        <a:ext cx="952625" cy="635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0FCB4-E526-614F-83A9-A0D2099A4ED7}">
      <dsp:nvSpPr>
        <dsp:cNvPr id="0" name=""/>
        <dsp:cNvSpPr/>
      </dsp:nvSpPr>
      <dsp:spPr>
        <a:xfrm>
          <a:off x="1646" y="288068"/>
          <a:ext cx="1465386" cy="6479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Survey EGI Council</a:t>
          </a:r>
          <a:endParaRPr lang="en-US" sz="1100" kern="1200" dirty="0"/>
        </a:p>
      </dsp:txBody>
      <dsp:txXfrm>
        <a:off x="325646" y="288068"/>
        <a:ext cx="817387" cy="647999"/>
      </dsp:txXfrm>
    </dsp:sp>
    <dsp:sp modelId="{9722BF65-0EB6-F542-B325-D9FABE6EE872}">
      <dsp:nvSpPr>
        <dsp:cNvPr id="0" name=""/>
        <dsp:cNvSpPr/>
      </dsp:nvSpPr>
      <dsp:spPr>
        <a:xfrm>
          <a:off x="1320494" y="288068"/>
          <a:ext cx="1465386" cy="6479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Survey key user communities</a:t>
          </a:r>
          <a:endParaRPr lang="en-US" sz="1100" kern="1200" dirty="0"/>
        </a:p>
      </dsp:txBody>
      <dsp:txXfrm>
        <a:off x="1644494" y="288068"/>
        <a:ext cx="817387" cy="647999"/>
      </dsp:txXfrm>
    </dsp:sp>
    <dsp:sp modelId="{1733F7CE-873D-BF49-9444-2D1330E23B8D}">
      <dsp:nvSpPr>
        <dsp:cNvPr id="0" name=""/>
        <dsp:cNvSpPr/>
      </dsp:nvSpPr>
      <dsp:spPr>
        <a:xfrm>
          <a:off x="2639342" y="288068"/>
          <a:ext cx="1465386" cy="6479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Revise big shifts</a:t>
          </a:r>
          <a:endParaRPr lang="en-US" sz="1100" kern="1200" dirty="0"/>
        </a:p>
      </dsp:txBody>
      <dsp:txXfrm>
        <a:off x="2963342" y="288068"/>
        <a:ext cx="817387" cy="647999"/>
      </dsp:txXfrm>
    </dsp:sp>
    <dsp:sp modelId="{E28BF705-A498-8D41-966C-87986D837665}">
      <dsp:nvSpPr>
        <dsp:cNvPr id="0" name=""/>
        <dsp:cNvSpPr/>
      </dsp:nvSpPr>
      <dsp:spPr>
        <a:xfrm>
          <a:off x="3958190" y="288068"/>
          <a:ext cx="1465386" cy="6479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Revise top level strategy map</a:t>
          </a:r>
          <a:endParaRPr lang="en-US" sz="1100" kern="1200" dirty="0"/>
        </a:p>
      </dsp:txBody>
      <dsp:txXfrm>
        <a:off x="4282190" y="288068"/>
        <a:ext cx="817387" cy="647999"/>
      </dsp:txXfrm>
    </dsp:sp>
    <dsp:sp modelId="{18B164E1-B209-4F45-B385-718725C168F9}">
      <dsp:nvSpPr>
        <dsp:cNvPr id="0" name=""/>
        <dsp:cNvSpPr/>
      </dsp:nvSpPr>
      <dsp:spPr>
        <a:xfrm>
          <a:off x="5277038" y="288068"/>
          <a:ext cx="1465386" cy="6479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Update strategy tablets</a:t>
          </a:r>
          <a:endParaRPr lang="en-US" sz="1100" kern="1200" dirty="0"/>
        </a:p>
      </dsp:txBody>
      <dsp:txXfrm>
        <a:off x="5601038" y="288068"/>
        <a:ext cx="817387" cy="6479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0FCB4-E526-614F-83A9-A0D2099A4ED7}">
      <dsp:nvSpPr>
        <dsp:cNvPr id="0" name=""/>
        <dsp:cNvSpPr/>
      </dsp:nvSpPr>
      <dsp:spPr>
        <a:xfrm>
          <a:off x="1593" y="288068"/>
          <a:ext cx="1418447" cy="64799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Cascade strategy maps</a:t>
          </a:r>
          <a:endParaRPr lang="en-US" sz="1200" kern="1200" dirty="0"/>
        </a:p>
      </dsp:txBody>
      <dsp:txXfrm>
        <a:off x="325592" y="288068"/>
        <a:ext cx="770449" cy="647998"/>
      </dsp:txXfrm>
    </dsp:sp>
    <dsp:sp modelId="{2F0A2C16-3B23-134B-9991-9D3EE9773420}">
      <dsp:nvSpPr>
        <dsp:cNvPr id="0" name=""/>
        <dsp:cNvSpPr/>
      </dsp:nvSpPr>
      <dsp:spPr>
        <a:xfrm>
          <a:off x="1278196" y="288068"/>
          <a:ext cx="1418447" cy="64799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Develop milestones</a:t>
          </a:r>
          <a:endParaRPr lang="en-US" sz="1200" kern="1200" dirty="0"/>
        </a:p>
      </dsp:txBody>
      <dsp:txXfrm>
        <a:off x="1602195" y="288068"/>
        <a:ext cx="770449" cy="647998"/>
      </dsp:txXfrm>
    </dsp:sp>
    <dsp:sp modelId="{3265DCEB-6684-BD42-8614-23A788B486ED}">
      <dsp:nvSpPr>
        <dsp:cNvPr id="0" name=""/>
        <dsp:cNvSpPr/>
      </dsp:nvSpPr>
      <dsp:spPr>
        <a:xfrm>
          <a:off x="2554800" y="288068"/>
          <a:ext cx="1418447" cy="64799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Develop KPIs</a:t>
          </a:r>
          <a:endParaRPr lang="en-US" sz="1200" kern="1200" dirty="0"/>
        </a:p>
      </dsp:txBody>
      <dsp:txXfrm>
        <a:off x="2878799" y="288068"/>
        <a:ext cx="770449" cy="647998"/>
      </dsp:txXfrm>
    </dsp:sp>
    <dsp:sp modelId="{BAF3AF61-34F0-4147-8E48-450B1D69EC7C}">
      <dsp:nvSpPr>
        <dsp:cNvPr id="0" name=""/>
        <dsp:cNvSpPr/>
      </dsp:nvSpPr>
      <dsp:spPr>
        <a:xfrm>
          <a:off x="3831403" y="288068"/>
          <a:ext cx="1418447" cy="64799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Write strategy document</a:t>
          </a:r>
          <a:endParaRPr lang="en-US" sz="1200" kern="1200" dirty="0"/>
        </a:p>
      </dsp:txBody>
      <dsp:txXfrm>
        <a:off x="4155402" y="288068"/>
        <a:ext cx="770449" cy="647998"/>
      </dsp:txXfrm>
    </dsp:sp>
    <dsp:sp modelId="{3878962F-6095-9040-BCA0-9C954F528087}">
      <dsp:nvSpPr>
        <dsp:cNvPr id="0" name=""/>
        <dsp:cNvSpPr/>
      </dsp:nvSpPr>
      <dsp:spPr>
        <a:xfrm>
          <a:off x="5108006" y="288068"/>
          <a:ext cx="1418447" cy="64799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Council Strategy workshop</a:t>
          </a:r>
          <a:endParaRPr lang="en-US" sz="1200" kern="1200" dirty="0"/>
        </a:p>
      </dsp:txBody>
      <dsp:txXfrm>
        <a:off x="5432005" y="288068"/>
        <a:ext cx="770449" cy="6479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0FCB4-E526-614F-83A9-A0D2099A4ED7}">
      <dsp:nvSpPr>
        <dsp:cNvPr id="0" name=""/>
        <dsp:cNvSpPr/>
      </dsp:nvSpPr>
      <dsp:spPr>
        <a:xfrm>
          <a:off x="3818" y="229075"/>
          <a:ext cx="1358641" cy="76598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Analyse</a:t>
          </a:r>
          <a:r>
            <a:rPr lang="en-US" sz="1000" kern="1200" dirty="0" smtClean="0"/>
            <a:t> workshop feedback</a:t>
          </a:r>
          <a:endParaRPr lang="en-US" sz="1000" kern="1200" dirty="0"/>
        </a:p>
      </dsp:txBody>
      <dsp:txXfrm>
        <a:off x="386811" y="229075"/>
        <a:ext cx="592656" cy="765985"/>
      </dsp:txXfrm>
    </dsp:sp>
    <dsp:sp modelId="{3265DCEB-6684-BD42-8614-23A788B486ED}">
      <dsp:nvSpPr>
        <dsp:cNvPr id="0" name=""/>
        <dsp:cNvSpPr/>
      </dsp:nvSpPr>
      <dsp:spPr>
        <a:xfrm>
          <a:off x="1226595" y="229075"/>
          <a:ext cx="1797998" cy="76598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Analyse</a:t>
          </a:r>
          <a:r>
            <a:rPr lang="en-US" sz="1000" kern="1200" dirty="0" smtClean="0"/>
            <a:t> EGI-</a:t>
          </a:r>
          <a:r>
            <a:rPr lang="en-US" sz="1000" kern="1200" dirty="0" err="1" smtClean="0"/>
            <a:t>InSPIRE</a:t>
          </a:r>
          <a:r>
            <a:rPr lang="en-US" sz="1000" kern="1200" dirty="0" smtClean="0"/>
            <a:t> review feedback</a:t>
          </a:r>
          <a:endParaRPr lang="en-US" sz="1000" kern="1200" dirty="0"/>
        </a:p>
      </dsp:txBody>
      <dsp:txXfrm>
        <a:off x="1609588" y="229075"/>
        <a:ext cx="1032013" cy="765985"/>
      </dsp:txXfrm>
    </dsp:sp>
    <dsp:sp modelId="{BAF3AF61-34F0-4147-8E48-450B1D69EC7C}">
      <dsp:nvSpPr>
        <dsp:cNvPr id="0" name=""/>
        <dsp:cNvSpPr/>
      </dsp:nvSpPr>
      <dsp:spPr>
        <a:xfrm>
          <a:off x="2888730" y="229075"/>
          <a:ext cx="1358641" cy="76598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Develop new draft strategy doc</a:t>
          </a:r>
          <a:endParaRPr lang="en-US" sz="1000" kern="1200" dirty="0"/>
        </a:p>
      </dsp:txBody>
      <dsp:txXfrm>
        <a:off x="3271723" y="229075"/>
        <a:ext cx="592656" cy="765985"/>
      </dsp:txXfrm>
    </dsp:sp>
    <dsp:sp modelId="{42B7EC1A-6654-F94C-AE72-998F099B3756}">
      <dsp:nvSpPr>
        <dsp:cNvPr id="0" name=""/>
        <dsp:cNvSpPr/>
      </dsp:nvSpPr>
      <dsp:spPr>
        <a:xfrm>
          <a:off x="4111507" y="229075"/>
          <a:ext cx="1358641" cy="76598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Public comment</a:t>
          </a:r>
          <a:endParaRPr lang="en-US" sz="1000" kern="1200" dirty="0"/>
        </a:p>
      </dsp:txBody>
      <dsp:txXfrm>
        <a:off x="4494500" y="229075"/>
        <a:ext cx="592656" cy="765985"/>
      </dsp:txXfrm>
    </dsp:sp>
    <dsp:sp modelId="{F6E701BB-B980-094E-BEAA-9D8118F4D261}">
      <dsp:nvSpPr>
        <dsp:cNvPr id="0" name=""/>
        <dsp:cNvSpPr/>
      </dsp:nvSpPr>
      <dsp:spPr>
        <a:xfrm>
          <a:off x="5334284" y="229075"/>
          <a:ext cx="1358641" cy="76598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Adoption EGI Council May 2015</a:t>
          </a:r>
          <a:endParaRPr lang="en-US" sz="1000" b="1" kern="1200" dirty="0"/>
        </a:p>
      </dsp:txBody>
      <dsp:txXfrm>
        <a:off x="5717277" y="229075"/>
        <a:ext cx="592656" cy="7659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2794E-C0D9-A646-B100-EE4427322501}">
      <dsp:nvSpPr>
        <dsp:cNvPr id="0" name=""/>
        <dsp:cNvSpPr/>
      </dsp:nvSpPr>
      <dsp:spPr>
        <a:xfrm>
          <a:off x="565470" y="205030"/>
          <a:ext cx="2842875" cy="2842875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services</a:t>
          </a:r>
          <a:endParaRPr lang="en-US" sz="1600" kern="1200" dirty="0"/>
        </a:p>
      </dsp:txBody>
      <dsp:txXfrm>
        <a:off x="2074564" y="794250"/>
        <a:ext cx="1049156" cy="778406"/>
      </dsp:txXfrm>
    </dsp:sp>
    <dsp:sp modelId="{CFA63854-C70B-CE43-93B0-5606D2784C31}">
      <dsp:nvSpPr>
        <dsp:cNvPr id="0" name=""/>
        <dsp:cNvSpPr/>
      </dsp:nvSpPr>
      <dsp:spPr>
        <a:xfrm>
          <a:off x="565470" y="300469"/>
          <a:ext cx="2842875" cy="2842875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Knowledge &amp; Expertise </a:t>
          </a:r>
          <a:endParaRPr lang="en-US" sz="1600" kern="1200" dirty="0"/>
        </a:p>
      </dsp:txBody>
      <dsp:txXfrm>
        <a:off x="2074564" y="1775719"/>
        <a:ext cx="1049156" cy="778406"/>
      </dsp:txXfrm>
    </dsp:sp>
    <dsp:sp modelId="{754413A2-DF39-1C49-843F-2C882A4EE95D}">
      <dsp:nvSpPr>
        <dsp:cNvPr id="0" name=""/>
        <dsp:cNvSpPr/>
      </dsp:nvSpPr>
      <dsp:spPr>
        <a:xfrm>
          <a:off x="470031" y="300469"/>
          <a:ext cx="2842875" cy="2842875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Instruments</a:t>
          </a:r>
          <a:endParaRPr lang="en-US" sz="1600" kern="1200" dirty="0"/>
        </a:p>
      </dsp:txBody>
      <dsp:txXfrm>
        <a:off x="754657" y="1775719"/>
        <a:ext cx="1049156" cy="778406"/>
      </dsp:txXfrm>
    </dsp:sp>
    <dsp:sp modelId="{4E032E81-AA73-1F4A-98CA-1184B3B4DFCB}">
      <dsp:nvSpPr>
        <dsp:cNvPr id="0" name=""/>
        <dsp:cNvSpPr/>
      </dsp:nvSpPr>
      <dsp:spPr>
        <a:xfrm>
          <a:off x="470031" y="205030"/>
          <a:ext cx="2842875" cy="2842875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Data</a:t>
          </a:r>
          <a:endParaRPr lang="en-US" sz="1600" kern="1200" dirty="0"/>
        </a:p>
      </dsp:txBody>
      <dsp:txXfrm>
        <a:off x="754657" y="794250"/>
        <a:ext cx="1049156" cy="778406"/>
      </dsp:txXfrm>
    </dsp:sp>
    <dsp:sp modelId="{6BEB97ED-54C0-894E-A00B-23412484953B}">
      <dsp:nvSpPr>
        <dsp:cNvPr id="0" name=""/>
        <dsp:cNvSpPr/>
      </dsp:nvSpPr>
      <dsp:spPr>
        <a:xfrm>
          <a:off x="354020" y="-14950"/>
          <a:ext cx="3194850" cy="319485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597F99-C2A7-2F4D-AE3E-A21057B466E3}">
      <dsp:nvSpPr>
        <dsp:cNvPr id="0" name=""/>
        <dsp:cNvSpPr/>
      </dsp:nvSpPr>
      <dsp:spPr>
        <a:xfrm>
          <a:off x="389483" y="124482"/>
          <a:ext cx="3194850" cy="319485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005AB-3938-B64C-A9F8-8E15D7493512}">
      <dsp:nvSpPr>
        <dsp:cNvPr id="0" name=""/>
        <dsp:cNvSpPr/>
      </dsp:nvSpPr>
      <dsp:spPr>
        <a:xfrm>
          <a:off x="294043" y="124482"/>
          <a:ext cx="3194850" cy="319485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28FD8C-E5CF-4544-B185-55ECED793398}">
      <dsp:nvSpPr>
        <dsp:cNvPr id="0" name=""/>
        <dsp:cNvSpPr/>
      </dsp:nvSpPr>
      <dsp:spPr>
        <a:xfrm>
          <a:off x="294043" y="29042"/>
          <a:ext cx="3194850" cy="319485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E1DF281-22CA-6949-BFC4-9623E5FA877C}" type="datetimeFigureOut">
              <a:rPr lang="en-US" smtClean="0"/>
              <a:t>13/02/15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EC2FF2C-8DB0-1744-A805-C2DA277AE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61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E20A0516-2816-43AB-A909-56233CD5A85C}" type="datetimeFigureOut">
              <a:rPr lang="en-US"/>
              <a:pPr>
                <a:defRPr/>
              </a:pPr>
              <a:t>13/02/15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86A22EF-E40A-4C8E-8B20-BD01E9B98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00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16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72388-C497-3245-9A11-626F7686188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3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>
              <a:latin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Strategy - EGI-InSPIRE 5th EC Review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6B9B1D-45A1-4052-A25E-A159C5BE40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8" descr="Untitle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059291"/>
          </a:xfrm>
          <a:prstGeom prst="rect">
            <a:avLst/>
          </a:prstGeom>
        </p:spPr>
      </p:pic>
      <p:sp>
        <p:nvSpPr>
          <p:cNvPr id="13" name="Text Box 12"/>
          <p:cNvSpPr txBox="1">
            <a:spLocks noChangeArrowheads="1"/>
          </p:cNvSpPr>
          <p:nvPr userDrawn="1"/>
        </p:nvSpPr>
        <p:spPr bwMode="auto">
          <a:xfrm>
            <a:off x="6551613" y="503238"/>
            <a:ext cx="266382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GB" sz="3200" b="1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endParaRPr lang="en-GB" sz="3200" b="1" dirty="0">
              <a:solidFill>
                <a:srgbClr val="FFFFFF"/>
              </a:solidFill>
              <a:ea typeface="SimSun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5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Strategy - EGI-InSPIRE 5th EC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AA264-474B-4FCF-BC4F-D5F43632E4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0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Strategy - EGI-InSPIRE 5th EC Review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80990-8988-4776-BAE7-92C629E8DF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6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Untitled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059291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>
              <a:latin typeface="Calibri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7864" y="6356350"/>
            <a:ext cx="29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Strategy - EGI-InSPIRE 5th EC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A7F0AA2-8494-42EF-8E82-1A897FAAD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2.xml"/><Relationship Id="rId20" Type="http://schemas.openxmlformats.org/officeDocument/2006/relationships/diagramColors" Target="../diagrams/colors4.xml"/><Relationship Id="rId21" Type="http://schemas.microsoft.com/office/2007/relationships/diagramDrawing" Target="../diagrams/drawing4.xml"/><Relationship Id="rId22" Type="http://schemas.openxmlformats.org/officeDocument/2006/relationships/diagramData" Target="../diagrams/data5.xml"/><Relationship Id="rId23" Type="http://schemas.openxmlformats.org/officeDocument/2006/relationships/diagramLayout" Target="../diagrams/layout5.xml"/><Relationship Id="rId24" Type="http://schemas.openxmlformats.org/officeDocument/2006/relationships/diagramQuickStyle" Target="../diagrams/quickStyle5.xml"/><Relationship Id="rId25" Type="http://schemas.openxmlformats.org/officeDocument/2006/relationships/diagramColors" Target="../diagrams/colors5.xml"/><Relationship Id="rId26" Type="http://schemas.microsoft.com/office/2007/relationships/diagramDrawing" Target="../diagrams/drawing5.xml"/><Relationship Id="rId27" Type="http://schemas.openxmlformats.org/officeDocument/2006/relationships/image" Target="../media/image13.png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7" Type="http://schemas.openxmlformats.org/officeDocument/2006/relationships/diagramData" Target="../diagrams/data4.xml"/><Relationship Id="rId18" Type="http://schemas.openxmlformats.org/officeDocument/2006/relationships/diagramLayout" Target="../diagrams/layout4.xml"/><Relationship Id="rId19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5.png"/><Relationship Id="rId9" Type="http://schemas.openxmlformats.org/officeDocument/2006/relationships/hyperlink" Target="https://www.opensciencecommons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azon.com/Infrastructure-Social-Value-Shared-Resources/dp/0199975507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7168DF8-5A64-4A85-BCF0-8573A7C4D3BF}" type="slidenum">
              <a:rPr lang="en-US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1680" y="1268760"/>
            <a:ext cx="7200800" cy="2160240"/>
          </a:xfrm>
        </p:spPr>
        <p:txBody>
          <a:bodyPr/>
          <a:lstStyle/>
          <a:p>
            <a:r>
              <a:rPr lang="en-GB" sz="6000" dirty="0" smtClean="0"/>
              <a:t>Strategy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3429000"/>
            <a:ext cx="5904656" cy="170304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Sergio Andreozzi</a:t>
            </a:r>
          </a:p>
          <a:p>
            <a:pPr eaLnBrk="1" hangingPunct="1"/>
            <a:r>
              <a:rPr lang="en-GB" sz="2400" dirty="0" smtClean="0"/>
              <a:t>Strategy and Policy Manager, </a:t>
            </a:r>
            <a:r>
              <a:rPr lang="en-GB" sz="2400" dirty="0" err="1" smtClean="0"/>
              <a:t>EGI.eu</a:t>
            </a:r>
            <a:endParaRPr lang="en-GB" sz="2400" dirty="0" smtClean="0"/>
          </a:p>
          <a:p>
            <a:pPr eaLnBrk="1" hangingPunct="1"/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/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ergio.andreozzi@egi.eu</a:t>
            </a:r>
            <a:endParaRPr lang="en-GB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- EGI-InSPIRE 5th EC Review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pic>
        <p:nvPicPr>
          <p:cNvPr id="4" name="Picture 3" descr="Screen Shot 2014-10-24 at 15.07.5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87" y="1268760"/>
            <a:ext cx="3896597" cy="2361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365" y="980728"/>
            <a:ext cx="21602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Shot 2014-10-23 at 11.42.4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59" y="1052736"/>
            <a:ext cx="2809588" cy="5213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01" y="4251999"/>
            <a:ext cx="2057321" cy="2057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" y="3140968"/>
            <a:ext cx="1951184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- EGI-InSPIRE 5th EC Review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AA264-474B-4FCF-BC4F-D5F43632E46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2" name="Picture 11" descr="Screen Shot 2015-02-13 at 09.52.2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08867"/>
            <a:ext cx="3816424" cy="2828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BSC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130" y="4242132"/>
            <a:ext cx="6466374" cy="1995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84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Work-Plan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- EGI-InSPIRE 5th EC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AA264-474B-4FCF-BC4F-D5F43632E46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523194559"/>
              </p:ext>
            </p:extLst>
          </p:nvPr>
        </p:nvGraphicFramePr>
        <p:xfrm>
          <a:off x="1475656" y="963341"/>
          <a:ext cx="7104112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274796346"/>
              </p:ext>
            </p:extLst>
          </p:nvPr>
        </p:nvGraphicFramePr>
        <p:xfrm>
          <a:off x="1475656" y="2008660"/>
          <a:ext cx="5879976" cy="1132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4059685478"/>
              </p:ext>
            </p:extLst>
          </p:nvPr>
        </p:nvGraphicFramePr>
        <p:xfrm>
          <a:off x="1475656" y="3053979"/>
          <a:ext cx="6744072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44016" y="1269631"/>
            <a:ext cx="111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Sep-Oct 2014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7504" y="2420888"/>
            <a:ext cx="1169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Nov 2014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7504" y="335699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 2014 -Jan 2015</a:t>
            </a:r>
            <a:endParaRPr lang="en-US" dirty="0"/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489210112"/>
              </p:ext>
            </p:extLst>
          </p:nvPr>
        </p:nvGraphicFramePr>
        <p:xfrm>
          <a:off x="1475656" y="4099298"/>
          <a:ext cx="652804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07504" y="4365104"/>
            <a:ext cx="116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Jan-Feb 2015</a:t>
            </a:r>
            <a:endParaRPr lang="en-US" dirty="0"/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071146598"/>
              </p:ext>
            </p:extLst>
          </p:nvPr>
        </p:nvGraphicFramePr>
        <p:xfrm>
          <a:off x="1475656" y="5144617"/>
          <a:ext cx="669674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07504" y="5445224"/>
            <a:ext cx="116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Mar-May 2015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7"/>
          <a:srcRect r="12697"/>
          <a:stretch/>
        </p:blipFill>
        <p:spPr>
          <a:xfrm>
            <a:off x="8172400" y="5157192"/>
            <a:ext cx="971600" cy="11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0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7" grpId="0">
        <p:bldAsOne/>
      </p:bldGraphic>
      <p:bldGraphic spid="18" grpId="0">
        <p:bldAsOne/>
      </p:bldGraphic>
      <p:bldP spid="19" grpId="0"/>
      <p:bldP spid="20" grpId="0"/>
      <p:bldP spid="21" grpId="0"/>
      <p:bldGraphic spid="22" grpId="0">
        <p:bldAsOne/>
      </p:bldGraphic>
      <p:bldP spid="23" grpId="0"/>
      <p:bldGraphic spid="24" grpId="0">
        <p:bldAsOne/>
      </p:bldGraphic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5-02-04 at 01.14.3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" y="1135383"/>
            <a:ext cx="3158480" cy="4453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Shot 2015-02-04 at 01.09.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20" y="1080120"/>
            <a:ext cx="3574348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Outputs in PY5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- EGI-InSPIRE 5th EC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AA264-474B-4FCF-BC4F-D5F43632E46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 descr="Screen Shot 2015-02-05 at 23.54.4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525" y="3573016"/>
            <a:ext cx="3934723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6023448" y="1052736"/>
            <a:ext cx="3120552" cy="4536504"/>
            <a:chOff x="6023448" y="1052736"/>
            <a:chExt cx="3120552" cy="4536504"/>
          </a:xfrm>
        </p:grpSpPr>
        <p:sp>
          <p:nvSpPr>
            <p:cNvPr id="8" name="Rectangle 7"/>
            <p:cNvSpPr/>
            <p:nvPr/>
          </p:nvSpPr>
          <p:spPr>
            <a:xfrm>
              <a:off x="6084168" y="1196752"/>
              <a:ext cx="3059832" cy="439248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23448" y="1052736"/>
              <a:ext cx="3120552" cy="4392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0177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44" y="2780928"/>
            <a:ext cx="8075612" cy="108012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EGI Strategy* 2015-2020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2000" dirty="0" smtClean="0"/>
              <a:t>* Work in progress, not yet approved by the EGI Council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- EGI-InSPIRE 5th EC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AA264-474B-4FCF-BC4F-D5F43632E46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8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Structure of the Strategy Document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4752528" cy="4525963"/>
          </a:xfrm>
        </p:spPr>
        <p:txBody>
          <a:bodyPr/>
          <a:lstStyle/>
          <a:p>
            <a:r>
              <a:rPr lang="en-US" sz="2600" dirty="0" smtClean="0"/>
              <a:t>Top-level strategy map cascaded into 5 strategic themes</a:t>
            </a:r>
          </a:p>
          <a:p>
            <a:r>
              <a:rPr lang="en-US" sz="2600" dirty="0" smtClean="0"/>
              <a:t>10 big shifts areas in 4 main categories</a:t>
            </a:r>
          </a:p>
          <a:p>
            <a:r>
              <a:rPr lang="en-US" sz="2600" dirty="0" smtClean="0"/>
              <a:t>Summary objectives, milestones for 2015-2018 and related KPIs</a:t>
            </a:r>
          </a:p>
          <a:p>
            <a:r>
              <a:rPr lang="en-US" sz="2600" dirty="0" smtClean="0"/>
              <a:t>Assumptions and risks</a:t>
            </a:r>
          </a:p>
          <a:p>
            <a:r>
              <a:rPr lang="en-US" sz="2600" dirty="0" smtClean="0"/>
              <a:t>Governing the strategy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- EGI-InSPIRE 5th EC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AA264-474B-4FCF-BC4F-D5F43632E46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292080" y="1052736"/>
            <a:ext cx="3408584" cy="4896544"/>
            <a:chOff x="6023448" y="1052736"/>
            <a:chExt cx="3120552" cy="4536504"/>
          </a:xfrm>
        </p:grpSpPr>
        <p:sp>
          <p:nvSpPr>
            <p:cNvPr id="8" name="Rectangle 7"/>
            <p:cNvSpPr/>
            <p:nvPr/>
          </p:nvSpPr>
          <p:spPr>
            <a:xfrm>
              <a:off x="6084168" y="1196752"/>
              <a:ext cx="3059832" cy="439248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23448" y="1052736"/>
              <a:ext cx="3120552" cy="4392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179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4075" y="44624"/>
            <a:ext cx="6840538" cy="865187"/>
          </a:xfrm>
        </p:spPr>
        <p:txBody>
          <a:bodyPr/>
          <a:lstStyle/>
          <a:p>
            <a:r>
              <a:rPr lang="en-US" sz="3600" dirty="0" smtClean="0"/>
              <a:t>Overarching Vision</a:t>
            </a:r>
            <a:endParaRPr lang="en-US" sz="3600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613904078"/>
              </p:ext>
            </p:extLst>
          </p:nvPr>
        </p:nvGraphicFramePr>
        <p:xfrm>
          <a:off x="5061114" y="2204864"/>
          <a:ext cx="391437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51520" y="2060848"/>
            <a:ext cx="475252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i="1" dirty="0" smtClean="0"/>
              <a:t>Researchers from </a:t>
            </a:r>
            <a:r>
              <a:rPr lang="en-US" sz="2600" i="1" dirty="0" smtClean="0">
                <a:solidFill>
                  <a:srgbClr val="4F81BD"/>
                </a:solidFill>
              </a:rPr>
              <a:t>all disciplines</a:t>
            </a:r>
            <a:r>
              <a:rPr lang="en-US" sz="2600" i="1" dirty="0" smtClean="0"/>
              <a:t> have easy, integrated and open access to the advanced </a:t>
            </a:r>
            <a:r>
              <a:rPr lang="en-US" sz="2600" i="1" dirty="0" smtClean="0">
                <a:solidFill>
                  <a:srgbClr val="4F81BD"/>
                </a:solidFill>
              </a:rPr>
              <a:t>digital services</a:t>
            </a:r>
            <a:r>
              <a:rPr lang="en-US" sz="2600" i="1" dirty="0" smtClean="0"/>
              <a:t>, </a:t>
            </a:r>
            <a:r>
              <a:rPr lang="en-US" sz="2600" i="1" dirty="0">
                <a:solidFill>
                  <a:srgbClr val="4F81BD"/>
                </a:solidFill>
              </a:rPr>
              <a:t>scientific instruments</a:t>
            </a:r>
            <a:r>
              <a:rPr lang="en-US" sz="2600" i="1" dirty="0" smtClean="0"/>
              <a:t>, </a:t>
            </a:r>
            <a:r>
              <a:rPr lang="en-US" sz="2600" i="1" dirty="0" smtClean="0">
                <a:solidFill>
                  <a:srgbClr val="4F81BD"/>
                </a:solidFill>
              </a:rPr>
              <a:t>data, knowledge and expertise </a:t>
            </a:r>
            <a:r>
              <a:rPr lang="en-US" sz="2600" i="1" dirty="0"/>
              <a:t>they need to collaborate to achieve </a:t>
            </a:r>
            <a:r>
              <a:rPr lang="en-US" sz="2600" i="1" dirty="0">
                <a:solidFill>
                  <a:srgbClr val="4F81BD"/>
                </a:solidFill>
              </a:rPr>
              <a:t>excellence in science, research and innovation </a:t>
            </a:r>
          </a:p>
        </p:txBody>
      </p:sp>
      <p:sp>
        <p:nvSpPr>
          <p:cNvPr id="10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Strategy - EGI-InSPIRE 5th EC Review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592" y="1124744"/>
            <a:ext cx="3776081" cy="8640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2518" y="5795972"/>
            <a:ext cx="3443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9"/>
              </a:rPr>
              <a:t>www.opensciencecommons.org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27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‘Commons’?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8139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Resource management principle by which </a:t>
            </a:r>
            <a:r>
              <a:rPr lang="en-US" dirty="0"/>
              <a:t>a </a:t>
            </a:r>
            <a:r>
              <a:rPr lang="en-US" dirty="0" smtClean="0"/>
              <a:t>resource is shared within a community</a:t>
            </a:r>
          </a:p>
          <a:p>
            <a:pPr lvl="1"/>
            <a:r>
              <a:rPr lang="en-US" dirty="0" smtClean="0"/>
              <a:t>Non-discriminatory access</a:t>
            </a:r>
          </a:p>
          <a:p>
            <a:pPr lvl="2"/>
            <a:r>
              <a:rPr lang="en-US" dirty="0" smtClean="0"/>
              <a:t>Not depending on user </a:t>
            </a:r>
            <a:r>
              <a:rPr lang="en-US" dirty="0" smtClean="0"/>
              <a:t>identity </a:t>
            </a:r>
            <a:r>
              <a:rPr lang="en-US" dirty="0" smtClean="0"/>
              <a:t>or intended use</a:t>
            </a:r>
          </a:p>
          <a:p>
            <a:pPr lvl="1"/>
            <a:r>
              <a:rPr lang="en-US" dirty="0" smtClean="0"/>
              <a:t>Not necessarily free access</a:t>
            </a:r>
          </a:p>
          <a:p>
            <a:pPr lvl="2"/>
            <a:r>
              <a:rPr lang="en-US" dirty="0" smtClean="0"/>
              <a:t>Recover costs </a:t>
            </a:r>
          </a:p>
          <a:p>
            <a:pPr lvl="2"/>
            <a:r>
              <a:rPr lang="en-US" dirty="0" smtClean="0"/>
              <a:t>Avoid congestions/depletion</a:t>
            </a:r>
          </a:p>
          <a:p>
            <a:pPr lvl="3"/>
            <a:r>
              <a:rPr lang="en-US" dirty="0" smtClean="0"/>
              <a:t>“</a:t>
            </a:r>
            <a:r>
              <a:rPr lang="en-US" i="1" dirty="0" smtClean="0"/>
              <a:t>tragedy of the commons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Congestions polices (e.g., charging for use, quotas)</a:t>
            </a:r>
          </a:p>
          <a:p>
            <a:pPr lvl="2"/>
            <a:endParaRPr lang="en-US" dirty="0"/>
          </a:p>
          <a:p>
            <a:pPr marL="914400" lvl="2" indent="0" algn="ctr">
              <a:buNone/>
            </a:pPr>
            <a:r>
              <a:rPr lang="en-US" sz="1400" dirty="0" smtClean="0">
                <a:hlinkClick r:id=""/>
              </a:rPr>
              <a:t>Infrastructure: the Social Value of Shared Resources:</a:t>
            </a:r>
          </a:p>
          <a:p>
            <a:pPr marL="914400" lvl="2" indent="0">
              <a:buNone/>
            </a:pPr>
            <a:r>
              <a:rPr lang="en-US" sz="1400" dirty="0" smtClean="0">
                <a:hlinkClick r:id=""/>
              </a:rPr>
              <a:t> http</a:t>
            </a:r>
            <a:r>
              <a:rPr lang="en-US" sz="1400" dirty="0">
                <a:hlinkClick r:id="rId2"/>
              </a:rPr>
              <a:t>://www.amazon.com/Infrastructure-Social-Value-Shared-Resources/dp/0199975507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- EGI-InSPIRE 5th EC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82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Principles of the Commons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005550"/>
              </p:ext>
            </p:extLst>
          </p:nvPr>
        </p:nvGraphicFramePr>
        <p:xfrm>
          <a:off x="0" y="1340768"/>
          <a:ext cx="9144000" cy="46383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419872"/>
                <a:gridCol w="5724128"/>
              </a:tblGrid>
              <a:tr h="508336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Principles of the Commons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What</a:t>
                      </a:r>
                      <a:r>
                        <a:rPr lang="en-US" sz="2200" baseline="0" dirty="0" smtClean="0"/>
                        <a:t> it means to the Open Science Commons</a:t>
                      </a:r>
                      <a:endParaRPr lang="en-US" sz="2200" dirty="0"/>
                    </a:p>
                  </a:txBody>
                  <a:tcPr/>
                </a:tc>
              </a:tr>
              <a:tr h="942069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Shared community resources </a:t>
                      </a:r>
                      <a:endParaRPr 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kern="1200" baseline="0" dirty="0" smtClean="0">
                          <a:effectLst/>
                        </a:rPr>
                        <a:t>r</a:t>
                      </a:r>
                      <a:r>
                        <a:rPr lang="en-GB" sz="1900" kern="1200" dirty="0" smtClean="0">
                          <a:effectLst/>
                        </a:rPr>
                        <a:t>esearch data, scientific instruments, digital services,</a:t>
                      </a:r>
                      <a:r>
                        <a:rPr lang="en-GB" sz="1900" kern="1200" baseline="0" dirty="0" smtClean="0">
                          <a:effectLst/>
                        </a:rPr>
                        <a:t> </a:t>
                      </a:r>
                      <a:r>
                        <a:rPr lang="en-GB" sz="1900" kern="1200" dirty="0" smtClean="0">
                          <a:effectLst/>
                        </a:rPr>
                        <a:t>software, scientific publications, educational and training, expertise</a:t>
                      </a:r>
                      <a:endParaRPr lang="en-GB" sz="1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42069">
                <a:tc>
                  <a:txBody>
                    <a:bodyPr/>
                    <a:lstStyle/>
                    <a:p>
                      <a:r>
                        <a:rPr lang="en-GB" sz="1900" b="1" kern="1200" dirty="0" smtClean="0">
                          <a:effectLst/>
                        </a:rPr>
                        <a:t>Community-based rules and procedures in place with built-in incentives for responsible use</a:t>
                      </a:r>
                      <a:r>
                        <a:rPr lang="en-US" sz="1900" b="1" dirty="0" smtClean="0">
                          <a:effectLst/>
                        </a:rPr>
                        <a:t> </a:t>
                      </a:r>
                      <a:endParaRPr 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kern="1200" dirty="0" smtClean="0">
                          <a:effectLst/>
                        </a:rPr>
                        <a:t>Access modes are well defined and non-discriminatory for all members of the ERA</a:t>
                      </a:r>
                    </a:p>
                    <a:p>
                      <a:r>
                        <a:rPr lang="en-GB" sz="1900" kern="1200" dirty="0" smtClean="0">
                          <a:effectLst/>
                        </a:rPr>
                        <a:t>Clear points of access and support</a:t>
                      </a:r>
                      <a:endParaRPr lang="en-US" sz="1900" dirty="0" smtClean="0"/>
                    </a:p>
                  </a:txBody>
                  <a:tcPr/>
                </a:tc>
              </a:tr>
              <a:tr h="1227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smtClean="0"/>
                        <a:t>Governance: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kern="1200" dirty="0" smtClean="0">
                          <a:effectLst/>
                        </a:rPr>
                        <a:t>the community is part</a:t>
                      </a:r>
                      <a:endParaRPr lang="en-US" sz="19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kern="1200" dirty="0" smtClean="0">
                          <a:effectLst/>
                        </a:rPr>
                        <a:t>Governance model with multiple stakeholders, including research communities, scientific infrastructures, resource providers, national and European infrastructures, etc. </a:t>
                      </a:r>
                      <a:endParaRPr lang="en-GB" sz="1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42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kern="1200" dirty="0" smtClean="0">
                          <a:effectLst/>
                        </a:rPr>
                        <a:t>Long-term, persistent care for a given resource for the benefit of oneself and others </a:t>
                      </a:r>
                      <a:endParaRPr lang="en-US" sz="19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kern="1200" dirty="0" smtClean="0">
                          <a:effectLst/>
                        </a:rPr>
                        <a:t>Long-term support of funding agencies to allow for infrastructures to take a long-term view and build for a common European future</a:t>
                      </a:r>
                      <a:r>
                        <a:rPr lang="en-US" sz="1900" dirty="0" smtClean="0">
                          <a:effectLst/>
                        </a:rPr>
                        <a:t> </a:t>
                      </a:r>
                      <a:endParaRPr lang="en-US" sz="19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- EGI-InSPIRE 5th EC Review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4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- EGI-InSPIRE 5th EC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AA264-474B-4FCF-BC4F-D5F43632E46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24075" y="44624"/>
            <a:ext cx="6840538" cy="865187"/>
          </a:xfrm>
        </p:spPr>
        <p:txBody>
          <a:bodyPr/>
          <a:lstStyle/>
          <a:p>
            <a:r>
              <a:rPr lang="en-US" sz="3200" dirty="0" smtClean="0"/>
              <a:t>In the context of European open science, research and innovation…</a:t>
            </a:r>
            <a:endParaRPr lang="en-US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EGI </a:t>
            </a:r>
            <a:r>
              <a:rPr lang="en-US" sz="2800" dirty="0" smtClean="0"/>
              <a:t>(the Federation) Mission</a:t>
            </a:r>
            <a:endParaRPr lang="en-US" sz="2800" dirty="0"/>
          </a:p>
          <a:p>
            <a:pPr marL="0" indent="0">
              <a:buNone/>
            </a:pPr>
            <a:r>
              <a:rPr lang="en-US" sz="2400" dirty="0"/>
              <a:t>to provide solutions for open science, research and innovation by federating </a:t>
            </a:r>
            <a:r>
              <a:rPr lang="en-US" sz="2400" dirty="0" smtClean="0"/>
              <a:t>digital </a:t>
            </a:r>
            <a:r>
              <a:rPr lang="en-US" sz="2400" dirty="0"/>
              <a:t>capabilities, people and </a:t>
            </a:r>
            <a:r>
              <a:rPr lang="en-US" sz="2400" dirty="0" smtClean="0"/>
              <a:t>knowledge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dirty="0" err="1" smtClean="0"/>
              <a:t>EGI.eu</a:t>
            </a:r>
            <a:r>
              <a:rPr lang="en-US" sz="2800" dirty="0" smtClean="0"/>
              <a:t> Mission</a:t>
            </a:r>
          </a:p>
          <a:p>
            <a:pPr marL="0" indent="0">
              <a:buNone/>
            </a:pPr>
            <a:r>
              <a:rPr lang="en-US" sz="2400" dirty="0" smtClean="0"/>
              <a:t>to </a:t>
            </a:r>
            <a:r>
              <a:rPr lang="en-US" sz="2400" dirty="0"/>
              <a:t>provide services and coordination to our participants enabling them to create value, as a federation, for researchers performing digital collaborative science, research and innovation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8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Top-Level Strategy Map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Strategy - EGI-InSPIRE 5th EC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0990-8988-4776-BAE7-92C629E8DFA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590665" y="4849840"/>
            <a:ext cx="19021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The  EGI Federation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6913" y="3789003"/>
            <a:ext cx="9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The</a:t>
            </a:r>
          </a:p>
          <a:p>
            <a:r>
              <a:rPr lang="en-GB" sz="1200" dirty="0" smtClean="0"/>
              <a:t>contribution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-10666" y="2422629"/>
            <a:ext cx="1223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Research </a:t>
            </a:r>
          </a:p>
          <a:p>
            <a:r>
              <a:rPr lang="en-GB" sz="1200" dirty="0" smtClean="0"/>
              <a:t>Organisations</a:t>
            </a:r>
          </a:p>
          <a:p>
            <a:r>
              <a:rPr lang="en-GB" sz="1200" dirty="0" smtClean="0"/>
              <a:t>And Researchers</a:t>
            </a:r>
            <a:endParaRPr lang="en-GB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245" y="1704290"/>
            <a:ext cx="110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EU &amp; </a:t>
            </a:r>
          </a:p>
          <a:p>
            <a:pPr algn="ctr"/>
            <a:r>
              <a:rPr lang="en-GB" sz="1200" dirty="0" smtClean="0"/>
              <a:t>National</a:t>
            </a:r>
          </a:p>
          <a:p>
            <a:pPr algn="ctr"/>
            <a:r>
              <a:rPr lang="en-GB" sz="1200" dirty="0" smtClean="0"/>
              <a:t>Governments</a:t>
            </a:r>
            <a:endParaRPr lang="en-GB" sz="1200" dirty="0"/>
          </a:p>
        </p:txBody>
      </p:sp>
      <p:sp>
        <p:nvSpPr>
          <p:cNvPr id="23" name="Rounded Rectangle 22"/>
          <p:cNvSpPr/>
          <p:nvPr/>
        </p:nvSpPr>
        <p:spPr>
          <a:xfrm>
            <a:off x="1317104" y="2492896"/>
            <a:ext cx="7791400" cy="51244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Allow us to conduct and collaborate in open research, </a:t>
            </a:r>
            <a:br>
              <a:rPr lang="en-GB" sz="1400" dirty="0" smtClean="0">
                <a:solidFill>
                  <a:srgbClr val="000000"/>
                </a:solidFill>
              </a:rPr>
            </a:br>
            <a:r>
              <a:rPr lang="en-GB" sz="1400" dirty="0" smtClean="0">
                <a:solidFill>
                  <a:srgbClr val="000000"/>
                </a:solidFill>
              </a:rPr>
              <a:t>across Europe &amp; worldwide, efficiently</a:t>
            </a:r>
            <a:endParaRPr lang="en-GB" sz="1400" dirty="0">
              <a:solidFill>
                <a:srgbClr val="000000"/>
              </a:solidFill>
            </a:endParaRPr>
          </a:p>
        </p:txBody>
      </p:sp>
      <p:sp useBgFill="1">
        <p:nvSpPr>
          <p:cNvPr id="24" name="Rectangle 56"/>
          <p:cNvSpPr>
            <a:spLocks noChangeArrowheads="1"/>
          </p:cNvSpPr>
          <p:nvPr/>
        </p:nvSpPr>
        <p:spPr bwMode="auto">
          <a:xfrm>
            <a:off x="1331640" y="1774557"/>
            <a:ext cx="6192688" cy="57606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400" dirty="0" smtClean="0"/>
              <a:t>I want research that benefits the economy, society &amp; environment: </a:t>
            </a:r>
            <a:br>
              <a:rPr lang="en-GB" sz="1400" dirty="0" smtClean="0"/>
            </a:br>
            <a:r>
              <a:rPr lang="en-GB" sz="1400" dirty="0" smtClean="0"/>
              <a:t>I want Open Science without borders</a:t>
            </a:r>
          </a:p>
        </p:txBody>
      </p:sp>
      <p:sp useBgFill="1">
        <p:nvSpPr>
          <p:cNvPr id="25" name="Rectangle 56"/>
          <p:cNvSpPr>
            <a:spLocks noChangeArrowheads="1"/>
          </p:cNvSpPr>
          <p:nvPr/>
        </p:nvSpPr>
        <p:spPr bwMode="auto">
          <a:xfrm>
            <a:off x="7560840" y="1774557"/>
            <a:ext cx="1547664" cy="57606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>
              <a:lnSpc>
                <a:spcPct val="90000"/>
              </a:lnSpc>
              <a:defRPr/>
            </a:pPr>
            <a:r>
              <a:rPr lang="en-GB" sz="1100" dirty="0" smtClean="0"/>
              <a:t>Value: make sure 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1100" dirty="0"/>
              <a:t>y</a:t>
            </a:r>
            <a:r>
              <a:rPr lang="en-GB" sz="1100" dirty="0" smtClean="0"/>
              <a:t>ou can show me 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1100" dirty="0" smtClean="0"/>
              <a:t>this investment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1100" dirty="0" smtClean="0"/>
              <a:t>was worth it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496" y="3224009"/>
            <a:ext cx="1005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Our mission</a:t>
            </a:r>
            <a:endParaRPr lang="en-GB" sz="1200" dirty="0"/>
          </a:p>
        </p:txBody>
      </p:sp>
      <p:sp useBgFill="1">
        <p:nvSpPr>
          <p:cNvPr id="31" name="Rectangle 14"/>
          <p:cNvSpPr>
            <a:spLocks noChangeArrowheads="1"/>
          </p:cNvSpPr>
          <p:nvPr/>
        </p:nvSpPr>
        <p:spPr bwMode="auto">
          <a:xfrm>
            <a:off x="4644008" y="3789040"/>
            <a:ext cx="3240360" cy="71228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t" anchorCtr="1"/>
          <a:lstStyle/>
          <a:p>
            <a:pPr algn="ctr" eaLnBrk="0" hangingPunct="0">
              <a:defRPr/>
            </a:pPr>
            <a:r>
              <a:rPr lang="en-GB" sz="1000" i="1" dirty="0" smtClean="0">
                <a:latin typeface="Arial" pitchFamily="34" charset="0"/>
              </a:rPr>
              <a:t>Services &amp; solutions</a:t>
            </a:r>
            <a:endParaRPr lang="en-GB" sz="1000" i="1" dirty="0">
              <a:latin typeface="Arial" pitchFamily="34" charset="0"/>
            </a:endParaRPr>
          </a:p>
        </p:txBody>
      </p:sp>
      <p:sp useBgFill="1">
        <p:nvSpPr>
          <p:cNvPr id="32" name="Rectangle 14"/>
          <p:cNvSpPr>
            <a:spLocks noChangeArrowheads="1"/>
          </p:cNvSpPr>
          <p:nvPr/>
        </p:nvSpPr>
        <p:spPr bwMode="auto">
          <a:xfrm>
            <a:off x="1187624" y="3789040"/>
            <a:ext cx="3320752" cy="71228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t" anchorCtr="1"/>
          <a:lstStyle/>
          <a:p>
            <a:pPr algn="ctr" eaLnBrk="0" hangingPunct="0">
              <a:defRPr/>
            </a:pPr>
            <a:r>
              <a:rPr lang="en-GB" sz="1000" i="1" dirty="0" smtClean="0">
                <a:latin typeface="Arial" pitchFamily="34" charset="0"/>
              </a:rPr>
              <a:t>Policy &amp; strategy</a:t>
            </a:r>
            <a:endParaRPr lang="en-GB" sz="1000" i="1" dirty="0">
              <a:latin typeface="Arial" pitchFamily="34" charset="0"/>
            </a:endParaRPr>
          </a:p>
        </p:txBody>
      </p:sp>
      <p:sp>
        <p:nvSpPr>
          <p:cNvPr id="33" name="Line 66"/>
          <p:cNvSpPr>
            <a:spLocks noChangeShapeType="1"/>
          </p:cNvSpPr>
          <p:nvPr/>
        </p:nvSpPr>
        <p:spPr bwMode="auto">
          <a:xfrm flipV="1">
            <a:off x="899541" y="4581128"/>
            <a:ext cx="8208963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34" name="Line 66"/>
          <p:cNvSpPr>
            <a:spLocks noChangeShapeType="1"/>
          </p:cNvSpPr>
          <p:nvPr/>
        </p:nvSpPr>
        <p:spPr bwMode="auto">
          <a:xfrm flipV="1">
            <a:off x="899541" y="3717032"/>
            <a:ext cx="8208963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 useBgFill="1">
        <p:nvSpPr>
          <p:cNvPr id="35" name="Rectangle 14"/>
          <p:cNvSpPr>
            <a:spLocks noChangeArrowheads="1"/>
          </p:cNvSpPr>
          <p:nvPr/>
        </p:nvSpPr>
        <p:spPr bwMode="auto">
          <a:xfrm>
            <a:off x="3275856" y="4021248"/>
            <a:ext cx="1080120" cy="41586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 eaLnBrk="0" hangingPunct="0">
              <a:defRPr/>
            </a:pPr>
            <a:r>
              <a:rPr lang="en-GB" sz="1000" i="1" dirty="0" smtClean="0">
                <a:latin typeface="Arial" pitchFamily="34" charset="0"/>
              </a:rPr>
              <a:t>Aligned  policy &amp; </a:t>
            </a:r>
          </a:p>
          <a:p>
            <a:pPr algn="ctr" eaLnBrk="0" hangingPunct="0">
              <a:defRPr/>
            </a:pPr>
            <a:r>
              <a:rPr lang="en-GB" sz="1000" i="1" dirty="0" smtClean="0">
                <a:latin typeface="Arial" pitchFamily="34" charset="0"/>
              </a:rPr>
              <a:t>roadmaps</a:t>
            </a:r>
            <a:endParaRPr lang="en-GB" sz="1000" i="1" dirty="0">
              <a:latin typeface="Arial" pitchFamily="34" charset="0"/>
            </a:endParaRPr>
          </a:p>
        </p:txBody>
      </p:sp>
      <p:sp useBgFill="1">
        <p:nvSpPr>
          <p:cNvPr id="36" name="Rectangle 14"/>
          <p:cNvSpPr>
            <a:spLocks noChangeArrowheads="1"/>
          </p:cNvSpPr>
          <p:nvPr/>
        </p:nvSpPr>
        <p:spPr bwMode="auto">
          <a:xfrm>
            <a:off x="2411760" y="4021248"/>
            <a:ext cx="720080" cy="41586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 eaLnBrk="0" hangingPunct="0">
              <a:defRPr/>
            </a:pPr>
            <a:r>
              <a:rPr lang="en-GB" sz="1000" i="1" dirty="0" smtClean="0">
                <a:latin typeface="Arial" pitchFamily="34" charset="0"/>
              </a:rPr>
              <a:t>OSC </a:t>
            </a:r>
          </a:p>
          <a:p>
            <a:pPr algn="ctr" eaLnBrk="0" hangingPunct="0">
              <a:defRPr/>
            </a:pPr>
            <a:r>
              <a:rPr lang="en-GB" sz="1000" i="1" dirty="0" smtClean="0">
                <a:latin typeface="Arial" pitchFamily="34" charset="0"/>
              </a:rPr>
              <a:t>Principles</a:t>
            </a:r>
            <a:endParaRPr lang="en-GB" sz="1000" i="1" dirty="0">
              <a:latin typeface="Arial" pitchFamily="34" charset="0"/>
            </a:endParaRPr>
          </a:p>
        </p:txBody>
      </p:sp>
      <p:sp useBgFill="1">
        <p:nvSpPr>
          <p:cNvPr id="37" name="Rectangle 14"/>
          <p:cNvSpPr>
            <a:spLocks noChangeArrowheads="1"/>
          </p:cNvSpPr>
          <p:nvPr/>
        </p:nvSpPr>
        <p:spPr bwMode="auto">
          <a:xfrm>
            <a:off x="1331640" y="4021248"/>
            <a:ext cx="1008112" cy="41586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1"/>
          <a:lstStyle/>
          <a:p>
            <a:pPr algn="ctr" eaLnBrk="0" hangingPunct="0">
              <a:defRPr/>
            </a:pPr>
            <a:r>
              <a:rPr lang="en-GB" sz="1000" i="1" dirty="0" smtClean="0">
                <a:latin typeface="Arial" pitchFamily="34" charset="0"/>
              </a:rPr>
              <a:t>Policy contribution</a:t>
            </a:r>
            <a:endParaRPr lang="en-GB" sz="1000" i="1" dirty="0">
              <a:latin typeface="Arial" pitchFamily="34" charset="0"/>
            </a:endParaRPr>
          </a:p>
        </p:txBody>
      </p:sp>
      <p:sp useBgFill="1">
        <p:nvSpPr>
          <p:cNvPr id="38" name="Rectangle 14"/>
          <p:cNvSpPr>
            <a:spLocks noChangeArrowheads="1"/>
          </p:cNvSpPr>
          <p:nvPr/>
        </p:nvSpPr>
        <p:spPr bwMode="auto">
          <a:xfrm>
            <a:off x="7992888" y="3789040"/>
            <a:ext cx="1043608" cy="70389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1"/>
          <a:lstStyle/>
          <a:p>
            <a:pPr algn="ctr" eaLnBrk="0" hangingPunct="0">
              <a:defRPr/>
            </a:pPr>
            <a:r>
              <a:rPr lang="en-GB" sz="1000" i="1" dirty="0" smtClean="0">
                <a:latin typeface="Arial" pitchFamily="34" charset="0"/>
              </a:rPr>
              <a:t>Sustainable services</a:t>
            </a:r>
          </a:p>
        </p:txBody>
      </p:sp>
      <p:sp useBgFill="1">
        <p:nvSpPr>
          <p:cNvPr id="39" name="Rectangle 14"/>
          <p:cNvSpPr>
            <a:spLocks noChangeArrowheads="1"/>
          </p:cNvSpPr>
          <p:nvPr/>
        </p:nvSpPr>
        <p:spPr bwMode="auto">
          <a:xfrm>
            <a:off x="4780752" y="4021248"/>
            <a:ext cx="936104" cy="41586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 eaLnBrk="0" hangingPunct="0">
              <a:defRPr/>
            </a:pPr>
            <a:r>
              <a:rPr lang="en-GB" sz="1000" i="1" dirty="0">
                <a:latin typeface="Arial" pitchFamily="34" charset="0"/>
              </a:rPr>
              <a:t>e</a:t>
            </a:r>
            <a:r>
              <a:rPr lang="en-GB" sz="1000" i="1" dirty="0" smtClean="0">
                <a:latin typeface="Arial" pitchFamily="34" charset="0"/>
              </a:rPr>
              <a:t>-Infrastructure</a:t>
            </a:r>
            <a:endParaRPr lang="en-GB" sz="1000" i="1" dirty="0">
              <a:latin typeface="Arial" pitchFamily="34" charset="0"/>
            </a:endParaRPr>
          </a:p>
        </p:txBody>
      </p:sp>
      <p:sp useBgFill="1">
        <p:nvSpPr>
          <p:cNvPr id="40" name="Rectangle 14"/>
          <p:cNvSpPr>
            <a:spLocks noChangeArrowheads="1"/>
          </p:cNvSpPr>
          <p:nvPr/>
        </p:nvSpPr>
        <p:spPr bwMode="auto">
          <a:xfrm>
            <a:off x="5788864" y="4021248"/>
            <a:ext cx="936104" cy="41586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 eaLnBrk="0" hangingPunct="0">
              <a:defRPr/>
            </a:pPr>
            <a:r>
              <a:rPr lang="en-GB" sz="1000" i="1" dirty="0" smtClean="0">
                <a:latin typeface="Arial" pitchFamily="34" charset="0"/>
              </a:rPr>
              <a:t>Services</a:t>
            </a:r>
            <a:endParaRPr lang="en-GB" sz="1000" i="1" dirty="0">
              <a:latin typeface="Arial" pitchFamily="34" charset="0"/>
            </a:endParaRPr>
          </a:p>
        </p:txBody>
      </p:sp>
      <p:sp useBgFill="1">
        <p:nvSpPr>
          <p:cNvPr id="41" name="Rectangle 14"/>
          <p:cNvSpPr>
            <a:spLocks noChangeArrowheads="1"/>
          </p:cNvSpPr>
          <p:nvPr/>
        </p:nvSpPr>
        <p:spPr bwMode="auto">
          <a:xfrm>
            <a:off x="6796976" y="4021248"/>
            <a:ext cx="936104" cy="41586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 eaLnBrk="0" hangingPunct="0">
              <a:defRPr/>
            </a:pPr>
            <a:r>
              <a:rPr lang="en-GB" sz="1000" i="1" dirty="0" smtClean="0">
                <a:latin typeface="Arial" pitchFamily="34" charset="0"/>
              </a:rPr>
              <a:t>Solutions</a:t>
            </a:r>
            <a:endParaRPr lang="en-GB" sz="1000" i="1" dirty="0">
              <a:latin typeface="Arial" pitchFamily="34" charset="0"/>
            </a:endParaRP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2771800" y="1124744"/>
            <a:ext cx="6372200" cy="48481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87253" tIns="43627" rIns="87253" bIns="43627" anchor="ctr"/>
          <a:lstStyle/>
          <a:p>
            <a:pPr algn="ctr" defTabSz="727111" eaLnBrk="0" hangingPunct="0"/>
            <a:r>
              <a:rPr lang="en-GB" sz="1200" dirty="0" smtClean="0">
                <a:solidFill>
                  <a:schemeClr val="tx1"/>
                </a:solidFill>
              </a:rPr>
              <a:t>Researchers </a:t>
            </a:r>
            <a:r>
              <a:rPr lang="en-GB" sz="1200" dirty="0">
                <a:solidFill>
                  <a:schemeClr val="tx1"/>
                </a:solidFill>
              </a:rPr>
              <a:t>have easy/open/integrated access to advanced digital services, data, 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knowledge and expertise to collaborate and achieve excellence in science, research and innovation</a:t>
            </a: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1331639" y="3126102"/>
            <a:ext cx="7782649" cy="44691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7253" tIns="43627" rIns="87253" bIns="43627" anchor="ctr"/>
          <a:lstStyle/>
          <a:p>
            <a:pPr algn="ctr" defTabSz="727111" eaLnBrk="0" hangingPunct="0"/>
            <a:r>
              <a:rPr lang="en-GB" sz="1400" dirty="0" smtClean="0">
                <a:solidFill>
                  <a:srgbClr val="000000"/>
                </a:solidFill>
              </a:rPr>
              <a:t>To </a:t>
            </a:r>
            <a:r>
              <a:rPr lang="en-GB" sz="1400" dirty="0">
                <a:solidFill>
                  <a:srgbClr val="000000"/>
                </a:solidFill>
              </a:rPr>
              <a:t>provide solutions for open science, research and innovation </a:t>
            </a:r>
          </a:p>
          <a:p>
            <a:pPr algn="ctr" defTabSz="727111" eaLnBrk="0" hangingPunct="0"/>
            <a:r>
              <a:rPr lang="en-GB" sz="1400" dirty="0">
                <a:solidFill>
                  <a:srgbClr val="000000"/>
                </a:solidFill>
              </a:rPr>
              <a:t>by federating IT capabilities, people and knowledge</a:t>
            </a:r>
          </a:p>
        </p:txBody>
      </p:sp>
      <p:sp>
        <p:nvSpPr>
          <p:cNvPr id="47" name="Pentagon 46"/>
          <p:cNvSpPr/>
          <p:nvPr/>
        </p:nvSpPr>
        <p:spPr>
          <a:xfrm>
            <a:off x="7864743" y="4739945"/>
            <a:ext cx="1258714" cy="849295"/>
          </a:xfrm>
          <a:prstGeom prst="homePlate">
            <a:avLst>
              <a:gd name="adj" fmla="val 15935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7253" tIns="43627" rIns="87253" bIns="43627" rtlCol="0" anchor="ctr"/>
          <a:lstStyle/>
          <a:p>
            <a:pPr algn="ctr"/>
            <a:r>
              <a:rPr lang="en-GB" sz="1200" dirty="0"/>
              <a:t>Prove </a:t>
            </a:r>
            <a:br>
              <a:rPr lang="en-GB" sz="1200" dirty="0"/>
            </a:br>
            <a:r>
              <a:rPr lang="en-GB" sz="1200" dirty="0"/>
              <a:t>&amp; Learn</a:t>
            </a:r>
          </a:p>
        </p:txBody>
      </p:sp>
      <p:sp>
        <p:nvSpPr>
          <p:cNvPr id="48" name="Pentagon 47"/>
          <p:cNvSpPr/>
          <p:nvPr/>
        </p:nvSpPr>
        <p:spPr>
          <a:xfrm>
            <a:off x="5838288" y="4739945"/>
            <a:ext cx="2057204" cy="849295"/>
          </a:xfrm>
          <a:prstGeom prst="homePlate">
            <a:avLst>
              <a:gd name="adj" fmla="val 15935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7253" tIns="43627" rIns="87253" bIns="43627"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Serve and support users.      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 Provide effective 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services &amp; solutions</a:t>
            </a:r>
          </a:p>
        </p:txBody>
      </p:sp>
      <p:sp>
        <p:nvSpPr>
          <p:cNvPr id="49" name="Pentagon 48"/>
          <p:cNvSpPr/>
          <p:nvPr/>
        </p:nvSpPr>
        <p:spPr>
          <a:xfrm>
            <a:off x="4167073" y="4739945"/>
            <a:ext cx="1718844" cy="849295"/>
          </a:xfrm>
          <a:prstGeom prst="homePlate">
            <a:avLst>
              <a:gd name="adj" fmla="val 15935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7253" tIns="43627" rIns="87253" bIns="43627"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Design, Develop 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and deploy solutions</a:t>
            </a:r>
          </a:p>
        </p:txBody>
      </p:sp>
      <p:sp>
        <p:nvSpPr>
          <p:cNvPr id="50" name="Pentagon 49"/>
          <p:cNvSpPr/>
          <p:nvPr/>
        </p:nvSpPr>
        <p:spPr>
          <a:xfrm>
            <a:off x="2415243" y="4739945"/>
            <a:ext cx="1797951" cy="849295"/>
          </a:xfrm>
          <a:prstGeom prst="homePlate">
            <a:avLst>
              <a:gd name="adj" fmla="val 15935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7253" tIns="43627" rIns="87253" bIns="43627"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Engage, educate and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Help communities to find right solution</a:t>
            </a:r>
          </a:p>
        </p:txBody>
      </p:sp>
      <p:sp>
        <p:nvSpPr>
          <p:cNvPr id="51" name="Pentagon 50"/>
          <p:cNvSpPr/>
          <p:nvPr/>
        </p:nvSpPr>
        <p:spPr>
          <a:xfrm>
            <a:off x="1052675" y="4739945"/>
            <a:ext cx="1413684" cy="849295"/>
          </a:xfrm>
          <a:prstGeom prst="homePlate">
            <a:avLst>
              <a:gd name="adj" fmla="val 15935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7253" tIns="43627" rIns="87253" bIns="43627" rtlCol="0" anchor="ctr"/>
          <a:lstStyle/>
          <a:p>
            <a:pPr algn="ctr"/>
            <a:r>
              <a:rPr lang="en-GB" sz="1200" dirty="0"/>
              <a:t>Influence Policy &amp; develop strategy</a:t>
            </a:r>
          </a:p>
        </p:txBody>
      </p:sp>
      <p:sp>
        <p:nvSpPr>
          <p:cNvPr id="52" name="Flowchart: Manual Operation 72"/>
          <p:cNvSpPr/>
          <p:nvPr/>
        </p:nvSpPr>
        <p:spPr>
          <a:xfrm>
            <a:off x="1656079" y="5805264"/>
            <a:ext cx="1340457" cy="288032"/>
          </a:xfrm>
          <a:prstGeom prst="flowChartManualOperatio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87253" tIns="43627" rIns="87253" bIns="43627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Leadership</a:t>
            </a:r>
          </a:p>
        </p:txBody>
      </p:sp>
      <p:sp>
        <p:nvSpPr>
          <p:cNvPr id="53" name="Flowchart: Manual Operation 73"/>
          <p:cNvSpPr/>
          <p:nvPr/>
        </p:nvSpPr>
        <p:spPr>
          <a:xfrm>
            <a:off x="3029963" y="5805264"/>
            <a:ext cx="1340457" cy="288032"/>
          </a:xfrm>
          <a:prstGeom prst="flowChartManualOperatio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87253" tIns="43627" rIns="87253" bIns="43627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Openness</a:t>
            </a:r>
          </a:p>
        </p:txBody>
      </p:sp>
      <p:sp>
        <p:nvSpPr>
          <p:cNvPr id="54" name="Flowchart: Manual Operation 74"/>
          <p:cNvSpPr/>
          <p:nvPr/>
        </p:nvSpPr>
        <p:spPr>
          <a:xfrm>
            <a:off x="4403847" y="5805264"/>
            <a:ext cx="1340457" cy="288032"/>
          </a:xfrm>
          <a:prstGeom prst="flowChartManualOperatio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87253" tIns="43627" rIns="87253" bIns="43627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Reliability</a:t>
            </a:r>
          </a:p>
        </p:txBody>
      </p:sp>
      <p:sp>
        <p:nvSpPr>
          <p:cNvPr id="55" name="Flowchart: Manual Operation 75"/>
          <p:cNvSpPr/>
          <p:nvPr/>
        </p:nvSpPr>
        <p:spPr>
          <a:xfrm>
            <a:off x="5777732" y="5805264"/>
            <a:ext cx="1340457" cy="288032"/>
          </a:xfrm>
          <a:prstGeom prst="flowChartManualOperatio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87253" tIns="43627" rIns="87253" bIns="43627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Innovation</a:t>
            </a:r>
          </a:p>
        </p:txBody>
      </p:sp>
      <p:sp>
        <p:nvSpPr>
          <p:cNvPr id="56" name="Flowchart: Manual Operation 76"/>
          <p:cNvSpPr/>
          <p:nvPr/>
        </p:nvSpPr>
        <p:spPr>
          <a:xfrm>
            <a:off x="7151615" y="5805264"/>
            <a:ext cx="1340457" cy="288032"/>
          </a:xfrm>
          <a:prstGeom prst="flowChartManualOperatio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87253" tIns="43627" rIns="87253" bIns="43627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Commitment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427" y="1124744"/>
            <a:ext cx="1022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Overarching </a:t>
            </a:r>
          </a:p>
          <a:p>
            <a:r>
              <a:rPr lang="en-GB" sz="1200" dirty="0" smtClean="0"/>
              <a:t>vision</a:t>
            </a:r>
            <a:endParaRPr lang="en-GB" sz="1200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24744"/>
            <a:ext cx="1835696" cy="42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2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844824"/>
            <a:ext cx="8075612" cy="4176464"/>
          </a:xfrm>
        </p:spPr>
        <p:txBody>
          <a:bodyPr/>
          <a:lstStyle/>
          <a:p>
            <a:r>
              <a:rPr lang="en-US" dirty="0" smtClean="0"/>
              <a:t>EGI Strategy 2010-2014</a:t>
            </a:r>
          </a:p>
          <a:p>
            <a:endParaRPr lang="en-US" dirty="0" smtClean="0"/>
          </a:p>
          <a:p>
            <a:r>
              <a:rPr lang="en-US" dirty="0" smtClean="0"/>
              <a:t>Initiative for Developing a new Strategy</a:t>
            </a:r>
          </a:p>
          <a:p>
            <a:endParaRPr lang="en-US" dirty="0" smtClean="0"/>
          </a:p>
          <a:p>
            <a:r>
              <a:rPr lang="en-US" dirty="0" smtClean="0"/>
              <a:t>EGI Strategy 2015-2020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- EGI-InSPIRE 5th EC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AA264-474B-4FCF-BC4F-D5F43632E46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44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Big Shifts in the EGI Strategy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4896544"/>
          </a:xfrm>
        </p:spPr>
        <p:txBody>
          <a:bodyPr/>
          <a:lstStyle/>
          <a:p>
            <a:r>
              <a:rPr lang="en-US" sz="3600" dirty="0" smtClean="0"/>
              <a:t>Overall vision, policy context and positioning</a:t>
            </a:r>
          </a:p>
          <a:p>
            <a:pPr lvl="1"/>
            <a:r>
              <a:rPr lang="en-US" dirty="0" smtClean="0"/>
              <a:t>From an </a:t>
            </a:r>
            <a:r>
              <a:rPr lang="en-US" dirty="0" smtClean="0">
                <a:solidFill>
                  <a:srgbClr val="4F81BD"/>
                </a:solidFill>
              </a:rPr>
              <a:t>e-Infrastructure Commons </a:t>
            </a:r>
            <a:r>
              <a:rPr lang="en-US" dirty="0" smtClean="0"/>
              <a:t>to </a:t>
            </a:r>
            <a:br>
              <a:rPr lang="en-US" dirty="0" smtClean="0"/>
            </a:br>
            <a:r>
              <a:rPr lang="en-US" dirty="0" smtClean="0"/>
              <a:t>an </a:t>
            </a:r>
            <a:r>
              <a:rPr lang="en-US" dirty="0" smtClean="0">
                <a:solidFill>
                  <a:srgbClr val="4F81BD"/>
                </a:solidFill>
              </a:rPr>
              <a:t>Open Science Commons</a:t>
            </a:r>
          </a:p>
          <a:p>
            <a:pPr lvl="1"/>
            <a:r>
              <a:rPr lang="en-US" dirty="0" smtClean="0"/>
              <a:t>From </a:t>
            </a:r>
            <a:r>
              <a:rPr lang="en-US" dirty="0" smtClean="0">
                <a:solidFill>
                  <a:schemeClr val="accent1"/>
                </a:solidFill>
              </a:rPr>
              <a:t>following policies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chemeClr val="accent1"/>
                </a:solidFill>
              </a:rPr>
              <a:t>co-creating policies</a:t>
            </a:r>
          </a:p>
          <a:p>
            <a:pPr lvl="1"/>
            <a:r>
              <a:rPr lang="en-US" dirty="0" smtClean="0"/>
              <a:t>From “</a:t>
            </a:r>
            <a:r>
              <a:rPr lang="en-US" dirty="0" smtClean="0">
                <a:solidFill>
                  <a:schemeClr val="accent1"/>
                </a:solidFill>
              </a:rPr>
              <a:t>Grid of Clusters/Clouds” </a:t>
            </a:r>
            <a:r>
              <a:rPr lang="en-US" dirty="0" smtClean="0"/>
              <a:t>to</a:t>
            </a:r>
            <a:r>
              <a:rPr lang="en-US" dirty="0" smtClean="0">
                <a:solidFill>
                  <a:schemeClr val="accent1"/>
                </a:solidFill>
              </a:rPr>
              <a:t> “Grid of capabilities”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- EGI-InSPIRE 5th EC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AA264-474B-4FCF-BC4F-D5F43632E46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8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Big Shifts in the EGI Strategy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847253"/>
            <a:ext cx="8964488" cy="4525963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Customers </a:t>
            </a:r>
            <a:r>
              <a:rPr lang="en-GB" dirty="0"/>
              <a:t>and Users</a:t>
            </a:r>
          </a:p>
          <a:p>
            <a:pPr lvl="1"/>
            <a:r>
              <a:rPr lang="en-GB" dirty="0"/>
              <a:t>From </a:t>
            </a:r>
            <a:r>
              <a:rPr lang="en-GB" dirty="0">
                <a:solidFill>
                  <a:srgbClr val="4F81BD"/>
                </a:solidFill>
              </a:rPr>
              <a:t>research only </a:t>
            </a:r>
            <a:r>
              <a:rPr lang="en-GB" dirty="0"/>
              <a:t>to </a:t>
            </a:r>
            <a:r>
              <a:rPr lang="en-GB" dirty="0">
                <a:solidFill>
                  <a:schemeClr val="accent1"/>
                </a:solidFill>
              </a:rPr>
              <a:t>research and </a:t>
            </a:r>
            <a:r>
              <a:rPr lang="en-GB" dirty="0" smtClean="0">
                <a:solidFill>
                  <a:schemeClr val="accent1"/>
                </a:solidFill>
              </a:rPr>
              <a:t>innovation (including SMEs)</a:t>
            </a:r>
            <a:endParaRPr lang="en-GB" dirty="0">
              <a:solidFill>
                <a:schemeClr val="accent1"/>
              </a:solidFill>
            </a:endParaRPr>
          </a:p>
          <a:p>
            <a:pPr lvl="1"/>
            <a:r>
              <a:rPr lang="en-GB" dirty="0"/>
              <a:t>From </a:t>
            </a:r>
            <a:r>
              <a:rPr lang="en-GB" dirty="0">
                <a:solidFill>
                  <a:schemeClr val="accent1"/>
                </a:solidFill>
              </a:rPr>
              <a:t>big communities </a:t>
            </a:r>
            <a:r>
              <a:rPr lang="en-GB" dirty="0"/>
              <a:t>to</a:t>
            </a:r>
            <a:r>
              <a:rPr lang="en-GB" dirty="0">
                <a:solidFill>
                  <a:schemeClr val="accent1"/>
                </a:solidFill>
              </a:rPr>
              <a:t> big communities and long tail</a:t>
            </a:r>
          </a:p>
          <a:p>
            <a:pPr lvl="1"/>
            <a:r>
              <a:rPr lang="en-GB" dirty="0"/>
              <a:t>From </a:t>
            </a:r>
            <a:r>
              <a:rPr lang="en-GB" dirty="0">
                <a:solidFill>
                  <a:schemeClr val="accent1"/>
                </a:solidFill>
              </a:rPr>
              <a:t>teach our services </a:t>
            </a:r>
            <a:r>
              <a:rPr lang="en-GB" dirty="0"/>
              <a:t>to </a:t>
            </a:r>
            <a:r>
              <a:rPr lang="en-GB" dirty="0">
                <a:solidFill>
                  <a:schemeClr val="accent1"/>
                </a:solidFill>
              </a:rPr>
              <a:t>co-create solutions</a:t>
            </a:r>
          </a:p>
          <a:p>
            <a:pPr lvl="1"/>
            <a:r>
              <a:rPr lang="en-GB" dirty="0"/>
              <a:t>From </a:t>
            </a:r>
            <a:r>
              <a:rPr lang="en-GB" dirty="0">
                <a:solidFill>
                  <a:srgbClr val="4F81BD"/>
                </a:solidFill>
              </a:rPr>
              <a:t>provider/customer </a:t>
            </a:r>
            <a:r>
              <a:rPr lang="en-GB" dirty="0"/>
              <a:t>to </a:t>
            </a:r>
            <a:r>
              <a:rPr lang="en-GB" dirty="0">
                <a:solidFill>
                  <a:srgbClr val="4F81BD"/>
                </a:solidFill>
              </a:rPr>
              <a:t>joint competence centre </a:t>
            </a:r>
            <a:endParaRPr lang="en-GB" dirty="0" smtClean="0">
              <a:solidFill>
                <a:srgbClr val="4F81BD"/>
              </a:solidFill>
            </a:endParaRPr>
          </a:p>
          <a:p>
            <a:pPr lvl="1"/>
            <a:r>
              <a:rPr lang="en-GB" dirty="0" smtClean="0"/>
              <a:t>From</a:t>
            </a:r>
            <a:r>
              <a:rPr lang="en-GB" dirty="0" smtClean="0">
                <a:solidFill>
                  <a:srgbClr val="4F81BD"/>
                </a:solidFill>
              </a:rPr>
              <a:t> high entry barrier </a:t>
            </a:r>
            <a:r>
              <a:rPr lang="en-GB" dirty="0" smtClean="0">
                <a:solidFill>
                  <a:srgbClr val="000000"/>
                </a:solidFill>
              </a:rPr>
              <a:t>to </a:t>
            </a:r>
            <a:r>
              <a:rPr lang="en-GB" dirty="0" smtClean="0">
                <a:solidFill>
                  <a:schemeClr val="accent1"/>
                </a:solidFill>
              </a:rPr>
              <a:t>easy sign up and try out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- EGI-InSPIRE 5th EC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AA264-474B-4FCF-BC4F-D5F43632E46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5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Big Shifts in the EGI Strategy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484784"/>
            <a:ext cx="8964488" cy="4104456"/>
          </a:xfrm>
        </p:spPr>
        <p:txBody>
          <a:bodyPr/>
          <a:lstStyle/>
          <a:p>
            <a:r>
              <a:rPr lang="en-GB" dirty="0" smtClean="0"/>
              <a:t>Services &amp; Solutions</a:t>
            </a:r>
          </a:p>
          <a:p>
            <a:pPr lvl="1"/>
            <a:r>
              <a:rPr lang="en-GB" dirty="0" smtClean="0"/>
              <a:t>From </a:t>
            </a:r>
            <a:r>
              <a:rPr lang="en-GB" dirty="0" smtClean="0">
                <a:solidFill>
                  <a:srgbClr val="4F81BD"/>
                </a:solidFill>
              </a:rPr>
              <a:t>Grid of </a:t>
            </a:r>
            <a:r>
              <a:rPr lang="en-GB" dirty="0" err="1" smtClean="0">
                <a:solidFill>
                  <a:srgbClr val="4F81BD"/>
                </a:solidFill>
              </a:rPr>
              <a:t>IaaS</a:t>
            </a:r>
            <a:r>
              <a:rPr lang="en-GB" dirty="0" smtClean="0">
                <a:solidFill>
                  <a:srgbClr val="4F81BD"/>
                </a:solidFill>
              </a:rPr>
              <a:t> Cloud </a:t>
            </a:r>
            <a:r>
              <a:rPr lang="en-GB" dirty="0" smtClean="0"/>
              <a:t>to </a:t>
            </a:r>
            <a:r>
              <a:rPr lang="en-GB" dirty="0" smtClean="0">
                <a:solidFill>
                  <a:schemeClr val="accent1"/>
                </a:solidFill>
              </a:rPr>
              <a:t>Grid of </a:t>
            </a:r>
            <a:r>
              <a:rPr lang="en-GB" dirty="0" err="1" smtClean="0">
                <a:solidFill>
                  <a:schemeClr val="accent1"/>
                </a:solidFill>
              </a:rPr>
              <a:t>IaaS</a:t>
            </a:r>
            <a:r>
              <a:rPr lang="en-GB" dirty="0" smtClean="0">
                <a:solidFill>
                  <a:schemeClr val="accent1"/>
                </a:solidFill>
              </a:rPr>
              <a:t>/</a:t>
            </a:r>
            <a:r>
              <a:rPr lang="en-GB" dirty="0" err="1" smtClean="0">
                <a:solidFill>
                  <a:schemeClr val="accent1"/>
                </a:solidFill>
              </a:rPr>
              <a:t>PaaS</a:t>
            </a:r>
            <a:r>
              <a:rPr lang="en-GB" dirty="0" smtClean="0">
                <a:solidFill>
                  <a:schemeClr val="accent1"/>
                </a:solidFill>
              </a:rPr>
              <a:t>/</a:t>
            </a:r>
            <a:r>
              <a:rPr lang="en-GB" dirty="0" err="1" smtClean="0">
                <a:solidFill>
                  <a:schemeClr val="accent1"/>
                </a:solidFill>
              </a:rPr>
              <a:t>SaaS</a:t>
            </a:r>
            <a:r>
              <a:rPr lang="en-GB" dirty="0" smtClean="0">
                <a:solidFill>
                  <a:schemeClr val="accent1"/>
                </a:solidFill>
              </a:rPr>
              <a:t> Cloud</a:t>
            </a:r>
          </a:p>
          <a:p>
            <a:pPr lvl="1"/>
            <a:r>
              <a:rPr lang="en-GB" dirty="0" smtClean="0"/>
              <a:t>From </a:t>
            </a:r>
            <a:r>
              <a:rPr lang="en-GB" dirty="0" smtClean="0">
                <a:solidFill>
                  <a:schemeClr val="accent1"/>
                </a:solidFill>
              </a:rPr>
              <a:t>private data </a:t>
            </a:r>
            <a:r>
              <a:rPr lang="en-GB" dirty="0" smtClean="0"/>
              <a:t>to</a:t>
            </a:r>
            <a:r>
              <a:rPr lang="en-GB" dirty="0" smtClean="0">
                <a:solidFill>
                  <a:schemeClr val="accent1"/>
                </a:solidFill>
              </a:rPr>
              <a:t> open data enabling services</a:t>
            </a:r>
          </a:p>
          <a:p>
            <a:pPr lvl="1"/>
            <a:r>
              <a:rPr lang="en-GB" dirty="0" smtClean="0"/>
              <a:t>From </a:t>
            </a:r>
            <a:r>
              <a:rPr lang="en-GB" dirty="0" err="1" smtClean="0">
                <a:solidFill>
                  <a:schemeClr val="accent1"/>
                </a:solidFill>
              </a:rPr>
              <a:t>FedOps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smtClean="0"/>
              <a:t>to </a:t>
            </a:r>
            <a:r>
              <a:rPr lang="en-GB" dirty="0" err="1" smtClean="0">
                <a:solidFill>
                  <a:schemeClr val="accent1"/>
                </a:solidFill>
              </a:rPr>
              <a:t>FedOps</a:t>
            </a:r>
            <a:r>
              <a:rPr lang="en-GB" dirty="0" smtClean="0">
                <a:solidFill>
                  <a:schemeClr val="accent1"/>
                </a:solidFill>
              </a:rPr>
              <a:t>-as-a-Service</a:t>
            </a:r>
          </a:p>
          <a:p>
            <a:pPr lvl="1"/>
            <a:r>
              <a:rPr lang="en-GB" dirty="0" smtClean="0"/>
              <a:t>From </a:t>
            </a:r>
            <a:r>
              <a:rPr lang="en-GB" dirty="0" smtClean="0">
                <a:solidFill>
                  <a:srgbClr val="4F81BD"/>
                </a:solidFill>
              </a:rPr>
              <a:t>some human networks </a:t>
            </a:r>
            <a:r>
              <a:rPr lang="en-GB" dirty="0" smtClean="0"/>
              <a:t>to </a:t>
            </a:r>
            <a:r>
              <a:rPr lang="en-GB" dirty="0" smtClean="0">
                <a:solidFill>
                  <a:srgbClr val="4F81BD"/>
                </a:solidFill>
              </a:rPr>
              <a:t>more human networks</a:t>
            </a:r>
          </a:p>
          <a:p>
            <a:endParaRPr lang="en-US" dirty="0">
              <a:solidFill>
                <a:srgbClr val="4F81BD"/>
              </a:solidFill>
            </a:endParaRPr>
          </a:p>
          <a:p>
            <a:endParaRPr lang="en-GB" dirty="0" smtClean="0">
              <a:solidFill>
                <a:srgbClr val="4F81BD"/>
              </a:solidFill>
            </a:endParaRPr>
          </a:p>
          <a:p>
            <a:pPr lvl="1"/>
            <a:endParaRPr lang="en-GB" sz="2400" dirty="0">
              <a:solidFill>
                <a:schemeClr val="accent1"/>
              </a:solidFill>
            </a:endParaRPr>
          </a:p>
          <a:p>
            <a:pPr lvl="1"/>
            <a:endParaRPr lang="en-GB" sz="2400" dirty="0" smtClean="0"/>
          </a:p>
          <a:p>
            <a:endParaRPr lang="en-GB" dirty="0" smtClean="0"/>
          </a:p>
          <a:p>
            <a:pPr lvl="1"/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- EGI-InSPIRE 5th EC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AA264-474B-4FCF-BC4F-D5F43632E46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1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Big Shifts in the EGI Strategy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412776"/>
            <a:ext cx="8964488" cy="4176464"/>
          </a:xfrm>
        </p:spPr>
        <p:txBody>
          <a:bodyPr/>
          <a:lstStyle/>
          <a:p>
            <a:r>
              <a:rPr lang="en-GB" sz="2800" dirty="0" smtClean="0"/>
              <a:t>The </a:t>
            </a:r>
            <a:r>
              <a:rPr lang="en-GB" sz="2800" dirty="0"/>
              <a:t>Federation</a:t>
            </a:r>
          </a:p>
          <a:p>
            <a:pPr lvl="1"/>
            <a:r>
              <a:rPr lang="en-GB" sz="2400" dirty="0">
                <a:solidFill>
                  <a:srgbClr val="000000"/>
                </a:solidFill>
              </a:rPr>
              <a:t>From</a:t>
            </a:r>
            <a:r>
              <a:rPr lang="en-GB" sz="2400" dirty="0">
                <a:solidFill>
                  <a:schemeClr val="accent1"/>
                </a:solidFill>
              </a:rPr>
              <a:t> central </a:t>
            </a:r>
            <a:r>
              <a:rPr lang="en-GB" sz="2400" dirty="0"/>
              <a:t>to</a:t>
            </a:r>
            <a:r>
              <a:rPr lang="en-GB" sz="2400" dirty="0">
                <a:solidFill>
                  <a:schemeClr val="accent1"/>
                </a:solidFill>
              </a:rPr>
              <a:t> collaborative strategic planning</a:t>
            </a:r>
          </a:p>
          <a:p>
            <a:pPr lvl="1"/>
            <a:r>
              <a:rPr lang="en-GB" sz="2400" dirty="0">
                <a:solidFill>
                  <a:srgbClr val="000000"/>
                </a:solidFill>
              </a:rPr>
              <a:t>From </a:t>
            </a:r>
            <a:r>
              <a:rPr lang="en-GB" sz="2400" dirty="0">
                <a:solidFill>
                  <a:srgbClr val="4F81BD"/>
                </a:solidFill>
              </a:rPr>
              <a:t>diverse</a:t>
            </a:r>
            <a:r>
              <a:rPr lang="en-GB" sz="2400" dirty="0">
                <a:solidFill>
                  <a:srgbClr val="000000"/>
                </a:solidFill>
              </a:rPr>
              <a:t> to </a:t>
            </a:r>
            <a:r>
              <a:rPr lang="en-GB" sz="2400" dirty="0">
                <a:solidFill>
                  <a:schemeClr val="accent1"/>
                </a:solidFill>
              </a:rPr>
              <a:t>standardised </a:t>
            </a:r>
            <a:r>
              <a:rPr lang="en-GB" sz="2400" dirty="0" smtClean="0">
                <a:solidFill>
                  <a:schemeClr val="accent1"/>
                </a:solidFill>
              </a:rPr>
              <a:t>service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smtClean="0">
                <a:solidFill>
                  <a:schemeClr val="accent1"/>
                </a:solidFill>
              </a:rPr>
              <a:t>management</a:t>
            </a:r>
          </a:p>
          <a:p>
            <a:pPr lvl="1"/>
            <a:r>
              <a:rPr lang="en-GB" sz="2400" dirty="0">
                <a:solidFill>
                  <a:srgbClr val="000000"/>
                </a:solidFill>
              </a:rPr>
              <a:t>From </a:t>
            </a:r>
            <a:r>
              <a:rPr lang="en-GB" sz="2400" dirty="0">
                <a:solidFill>
                  <a:srgbClr val="4F81BD"/>
                </a:solidFill>
              </a:rPr>
              <a:t>diverse</a:t>
            </a:r>
            <a:r>
              <a:rPr lang="en-GB" sz="2400" dirty="0">
                <a:solidFill>
                  <a:srgbClr val="000000"/>
                </a:solidFill>
              </a:rPr>
              <a:t> to </a:t>
            </a:r>
            <a:r>
              <a:rPr lang="en-GB" sz="2400" dirty="0">
                <a:solidFill>
                  <a:schemeClr val="accent1"/>
                </a:solidFill>
              </a:rPr>
              <a:t>standardised </a:t>
            </a:r>
            <a:r>
              <a:rPr lang="en-GB" sz="2400" dirty="0" smtClean="0">
                <a:solidFill>
                  <a:schemeClr val="accent1"/>
                </a:solidFill>
              </a:rPr>
              <a:t>project/team management</a:t>
            </a:r>
            <a:endParaRPr lang="en-GB" sz="2400" dirty="0">
              <a:solidFill>
                <a:schemeClr val="accent1"/>
              </a:solidFill>
            </a:endParaRPr>
          </a:p>
          <a:p>
            <a:pPr lvl="1"/>
            <a:r>
              <a:rPr lang="en-GB" sz="2400" dirty="0" smtClean="0">
                <a:solidFill>
                  <a:srgbClr val="000000"/>
                </a:solidFill>
              </a:rPr>
              <a:t>From </a:t>
            </a:r>
            <a:r>
              <a:rPr lang="en-GB" sz="2400" dirty="0">
                <a:solidFill>
                  <a:schemeClr val="accent1"/>
                </a:solidFill>
              </a:rPr>
              <a:t>sharing services </a:t>
            </a:r>
            <a:r>
              <a:rPr lang="en-GB" sz="2400" dirty="0">
                <a:solidFill>
                  <a:srgbClr val="000000"/>
                </a:solidFill>
              </a:rPr>
              <a:t>to </a:t>
            </a:r>
            <a:r>
              <a:rPr lang="en-GB" sz="2400" dirty="0">
                <a:solidFill>
                  <a:srgbClr val="4F81BD"/>
                </a:solidFill>
              </a:rPr>
              <a:t>creating </a:t>
            </a:r>
            <a:r>
              <a:rPr lang="en-GB" sz="2400" dirty="0" smtClean="0">
                <a:solidFill>
                  <a:srgbClr val="4F81BD"/>
                </a:solidFill>
              </a:rPr>
              <a:t>new opportunities</a:t>
            </a:r>
            <a:endParaRPr lang="en-GB" sz="2400" dirty="0">
              <a:solidFill>
                <a:srgbClr val="4F81BD"/>
              </a:solidFill>
            </a:endParaRPr>
          </a:p>
          <a:p>
            <a:pPr lvl="1"/>
            <a:r>
              <a:rPr lang="en-GB" sz="2400" dirty="0">
                <a:solidFill>
                  <a:srgbClr val="000000"/>
                </a:solidFill>
              </a:rPr>
              <a:t>From</a:t>
            </a:r>
            <a:r>
              <a:rPr lang="en-GB" sz="2400" dirty="0">
                <a:solidFill>
                  <a:schemeClr val="accent1"/>
                </a:solidFill>
              </a:rPr>
              <a:t> one business model </a:t>
            </a:r>
            <a:r>
              <a:rPr lang="en-GB" sz="2400" dirty="0"/>
              <a:t>to</a:t>
            </a:r>
            <a:r>
              <a:rPr lang="en-GB" sz="2400" dirty="0">
                <a:solidFill>
                  <a:schemeClr val="accent1"/>
                </a:solidFill>
              </a:rPr>
              <a:t> many business </a:t>
            </a:r>
            <a:r>
              <a:rPr lang="en-GB" sz="2400" dirty="0" smtClean="0">
                <a:solidFill>
                  <a:schemeClr val="accent1"/>
                </a:solidFill>
              </a:rPr>
              <a:t>models</a:t>
            </a:r>
          </a:p>
          <a:p>
            <a:pPr lvl="1"/>
            <a:r>
              <a:rPr lang="en-GB" sz="2400" dirty="0" smtClean="0"/>
              <a:t>From </a:t>
            </a:r>
            <a:r>
              <a:rPr lang="en-GB" sz="2400" dirty="0" smtClean="0">
                <a:solidFill>
                  <a:schemeClr val="accent1"/>
                </a:solidFill>
              </a:rPr>
              <a:t>internal</a:t>
            </a:r>
            <a:r>
              <a:rPr lang="en-GB" sz="2400" dirty="0" smtClean="0"/>
              <a:t> to </a:t>
            </a:r>
            <a:r>
              <a:rPr lang="en-GB" sz="2400" dirty="0" smtClean="0">
                <a:solidFill>
                  <a:srgbClr val="4F81BD"/>
                </a:solidFill>
              </a:rPr>
              <a:t>open innovation</a:t>
            </a:r>
            <a:endParaRPr lang="en-US" dirty="0">
              <a:solidFill>
                <a:srgbClr val="4F81BD"/>
              </a:solidFill>
            </a:endParaRPr>
          </a:p>
          <a:p>
            <a:endParaRPr lang="en-US" dirty="0">
              <a:solidFill>
                <a:srgbClr val="4F81BD"/>
              </a:solidFill>
            </a:endParaRPr>
          </a:p>
          <a:p>
            <a:endParaRPr lang="en-GB" dirty="0" smtClean="0">
              <a:solidFill>
                <a:srgbClr val="4F81BD"/>
              </a:solidFill>
            </a:endParaRPr>
          </a:p>
          <a:p>
            <a:pPr lvl="1"/>
            <a:endParaRPr lang="en-GB" sz="2400" dirty="0">
              <a:solidFill>
                <a:schemeClr val="accent1"/>
              </a:solidFill>
            </a:endParaRPr>
          </a:p>
          <a:p>
            <a:pPr lvl="1"/>
            <a:endParaRPr lang="en-GB" sz="2400" dirty="0" smtClean="0"/>
          </a:p>
          <a:p>
            <a:endParaRPr lang="en-GB" dirty="0" smtClean="0"/>
          </a:p>
          <a:p>
            <a:pPr lvl="1"/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- EGI-InSPIRE 5th EC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AA264-474B-4FCF-BC4F-D5F43632E46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96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- EGI-InSPIRE 5th EC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AA264-474B-4FCF-BC4F-D5F43632E46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123728" y="1484784"/>
            <a:ext cx="2736305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EGI Council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123728" y="2636912"/>
            <a:ext cx="2736305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EGI.eu</a:t>
            </a:r>
            <a:r>
              <a:rPr lang="en-US" dirty="0" smtClean="0"/>
              <a:t> Executive Board + </a:t>
            </a:r>
            <a:r>
              <a:rPr lang="en-US" dirty="0" err="1" smtClean="0"/>
              <a:t>EGI.eu</a:t>
            </a:r>
            <a:r>
              <a:rPr lang="en-US" dirty="0" smtClean="0"/>
              <a:t> senior managers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619672" y="4725144"/>
            <a:ext cx="149910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EGI.eu</a:t>
            </a:r>
            <a:r>
              <a:rPr lang="en-US" dirty="0" smtClean="0"/>
              <a:t> Managers Meeting</a:t>
            </a:r>
            <a:endParaRPr lang="en-US" dirty="0"/>
          </a:p>
        </p:txBody>
      </p:sp>
      <p:sp>
        <p:nvSpPr>
          <p:cNvPr id="12" name="Curved Left Arrow 11"/>
          <p:cNvSpPr/>
          <p:nvPr/>
        </p:nvSpPr>
        <p:spPr>
          <a:xfrm flipH="1" flipV="1">
            <a:off x="1331640" y="1484784"/>
            <a:ext cx="792088" cy="648072"/>
          </a:xfrm>
          <a:prstGeom prst="curvedLeftArrow">
            <a:avLst>
              <a:gd name="adj1" fmla="val 11500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1467361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High-level review of progress in strategy implementation, project execution, and service delivery</a:t>
            </a:r>
            <a:endParaRPr lang="en-US" sz="1600" dirty="0"/>
          </a:p>
        </p:txBody>
      </p:sp>
      <p:sp>
        <p:nvSpPr>
          <p:cNvPr id="14" name="Curved Left Arrow 13"/>
          <p:cNvSpPr/>
          <p:nvPr/>
        </p:nvSpPr>
        <p:spPr>
          <a:xfrm flipH="1" flipV="1">
            <a:off x="1331640" y="2636912"/>
            <a:ext cx="792088" cy="648072"/>
          </a:xfrm>
          <a:prstGeom prst="curvedLeftArrow">
            <a:avLst>
              <a:gd name="adj1" fmla="val 11500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0072" y="2721694"/>
            <a:ext cx="32403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Detailed look at progress towards objectives and blocking issues</a:t>
            </a:r>
            <a:endParaRPr lang="en-US" sz="1600" dirty="0"/>
          </a:p>
        </p:txBody>
      </p:sp>
      <p:sp>
        <p:nvSpPr>
          <p:cNvPr id="16" name="Up Arrow 15"/>
          <p:cNvSpPr/>
          <p:nvPr/>
        </p:nvSpPr>
        <p:spPr>
          <a:xfrm>
            <a:off x="3851920" y="2204864"/>
            <a:ext cx="216024" cy="43204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rved Left Arrow 19"/>
          <p:cNvSpPr/>
          <p:nvPr/>
        </p:nvSpPr>
        <p:spPr>
          <a:xfrm flipH="1" flipV="1">
            <a:off x="814518" y="4725144"/>
            <a:ext cx="792088" cy="648072"/>
          </a:xfrm>
          <a:prstGeom prst="curvedLeftArrow">
            <a:avLst>
              <a:gd name="adj1" fmla="val 11500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5656" y="5661248"/>
            <a:ext cx="19442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Weekly progress</a:t>
            </a:r>
          </a:p>
          <a:p>
            <a:pPr algn="ctr"/>
            <a:r>
              <a:rPr lang="en-US" sz="1600" dirty="0" smtClean="0"/>
              <a:t> on projects</a:t>
            </a:r>
            <a:endParaRPr lang="en-US" sz="1600" dirty="0"/>
          </a:p>
        </p:txBody>
      </p:sp>
      <p:sp>
        <p:nvSpPr>
          <p:cNvPr id="22" name="Up Arrow 21"/>
          <p:cNvSpPr/>
          <p:nvPr/>
        </p:nvSpPr>
        <p:spPr>
          <a:xfrm flipV="1">
            <a:off x="2987824" y="2204864"/>
            <a:ext cx="216024" cy="43204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9512" y="2852936"/>
            <a:ext cx="103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weeks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9512" y="1628800"/>
            <a:ext cx="113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months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-23446" y="4869160"/>
            <a:ext cx="903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weekly</a:t>
            </a:r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200" dirty="0" smtClean="0"/>
              <a:t>Governing the Strategy </a:t>
            </a:r>
            <a:br>
              <a:rPr lang="en-US" sz="3200" dirty="0" smtClean="0"/>
            </a:br>
            <a:r>
              <a:rPr lang="en-US" sz="3200" dirty="0" smtClean="0"/>
              <a:t>Execution and Revision</a:t>
            </a:r>
            <a:endParaRPr lang="en-US" sz="32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267744" y="3356992"/>
            <a:ext cx="504056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55776" y="3356992"/>
            <a:ext cx="504056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3275856" y="4725144"/>
            <a:ext cx="2304256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Policy Boards &amp; </a:t>
            </a:r>
          </a:p>
          <a:p>
            <a:pPr algn="ctr"/>
            <a:r>
              <a:rPr lang="en-US" dirty="0" err="1" smtClean="0"/>
              <a:t>FitSM</a:t>
            </a:r>
            <a:r>
              <a:rPr lang="en-US" dirty="0" smtClean="0"/>
              <a:t> process owners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3491882" y="3356992"/>
            <a:ext cx="648070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779912" y="3429000"/>
            <a:ext cx="648072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275856" y="5661248"/>
            <a:ext cx="2520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Report about operations, user satisfaction, 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9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/>
      <p:bldP spid="16" grpId="0" animBg="1"/>
      <p:bldP spid="20" grpId="0" animBg="1"/>
      <p:bldP spid="21" grpId="0"/>
      <p:bldP spid="22" grpId="0" animBg="1"/>
      <p:bldP spid="24" grpId="0"/>
      <p:bldP spid="26" grpId="0"/>
      <p:bldP spid="33" grpId="0" animBg="1"/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4525963"/>
          </a:xfrm>
        </p:spPr>
        <p:txBody>
          <a:bodyPr/>
          <a:lstStyle/>
          <a:p>
            <a:r>
              <a:rPr lang="en-US" dirty="0" smtClean="0"/>
              <a:t>Established an open and collaborative strategic planning process</a:t>
            </a:r>
          </a:p>
          <a:p>
            <a:r>
              <a:rPr lang="en-US" dirty="0" smtClean="0"/>
              <a:t>Developed a new vision and high-level policy paper</a:t>
            </a:r>
          </a:p>
          <a:p>
            <a:r>
              <a:rPr lang="en-US" dirty="0" smtClean="0"/>
              <a:t>Developed a new EGI strategy and execution plan</a:t>
            </a:r>
            <a:endParaRPr lang="en-US" dirty="0"/>
          </a:p>
          <a:p>
            <a:r>
              <a:rPr lang="en-US" dirty="0" smtClean="0"/>
              <a:t>Improved governance for strategy execution and revision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- EGI-InSPIRE 5th EC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AA264-474B-4FCF-BC4F-D5F43632E46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0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80112" y="5167733"/>
            <a:ext cx="3322712" cy="853555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smtClean="0"/>
              <a:t>Members of the EGI-</a:t>
            </a:r>
            <a:r>
              <a:rPr lang="en-US" sz="1800" dirty="0" err="1" smtClean="0"/>
              <a:t>InSPIRE</a:t>
            </a:r>
            <a:r>
              <a:rPr lang="en-US" sz="1800" dirty="0" smtClean="0"/>
              <a:t> collaboration thank the EC for supporting EGI</a:t>
            </a:r>
            <a:endParaRPr lang="en-US" sz="18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10" descr="2011.8.28-Question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2908367" cy="3877822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699792" y="6376243"/>
            <a:ext cx="446449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Strategy - EGI-InSPIRE 5th EC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11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780928"/>
            <a:ext cx="8075612" cy="108012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EGI Strategy 2010-2014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- EGI-InSPIRE 5th EC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AA264-474B-4FCF-BC4F-D5F43632E46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55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Timeline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EGI strategy development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7864" y="6376243"/>
            <a:ext cx="2952328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Strategy - EGI-</a:t>
            </a:r>
            <a:r>
              <a:rPr lang="en-US" dirty="0" err="1" smtClean="0"/>
              <a:t>InSPIRE</a:t>
            </a:r>
            <a:r>
              <a:rPr lang="en-US" dirty="0" smtClean="0"/>
              <a:t> 5th EC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76243"/>
            <a:ext cx="2133600" cy="365125"/>
          </a:xfrm>
        </p:spPr>
        <p:txBody>
          <a:bodyPr/>
          <a:lstStyle/>
          <a:p>
            <a:pPr>
              <a:defRPr/>
            </a:pPr>
            <a:fld id="{B77AA264-474B-4FCF-BC4F-D5F43632E46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Bent Arrow 6"/>
          <p:cNvSpPr/>
          <p:nvPr/>
        </p:nvSpPr>
        <p:spPr>
          <a:xfrm>
            <a:off x="1187624" y="1844824"/>
            <a:ext cx="6048672" cy="4392488"/>
          </a:xfrm>
          <a:prstGeom prst="bentArrow">
            <a:avLst>
              <a:gd name="adj1" fmla="val 14625"/>
              <a:gd name="adj2" fmla="val 2789"/>
              <a:gd name="adj3" fmla="val 22695"/>
              <a:gd name="adj4" fmla="val 437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115616" y="5454516"/>
            <a:ext cx="360040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4927" y="5445224"/>
            <a:ext cx="89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2.2010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115616" y="4806444"/>
            <a:ext cx="360040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4927" y="4797152"/>
            <a:ext cx="89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5.2010</a:t>
            </a:r>
            <a:endParaRPr lang="en-US" dirty="0"/>
          </a:p>
        </p:txBody>
      </p:sp>
      <p:sp>
        <p:nvSpPr>
          <p:cNvPr id="19" name="Line Callout 2 (Accent Bar) 18"/>
          <p:cNvSpPr/>
          <p:nvPr/>
        </p:nvSpPr>
        <p:spPr>
          <a:xfrm>
            <a:off x="2555776" y="5085145"/>
            <a:ext cx="1944216" cy="50405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067"/>
              <a:gd name="adj6" fmla="val -543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EGI-</a:t>
            </a:r>
            <a:r>
              <a:rPr lang="en-US" sz="1400" dirty="0" err="1" smtClean="0"/>
              <a:t>InSPIRE</a:t>
            </a:r>
            <a:r>
              <a:rPr lang="en-US" sz="1400" dirty="0" smtClean="0"/>
              <a:t> Kick-start</a:t>
            </a:r>
            <a:endParaRPr lang="en-US" sz="1400" i="1" dirty="0"/>
          </a:p>
        </p:txBody>
      </p:sp>
      <p:sp>
        <p:nvSpPr>
          <p:cNvPr id="20" name="Line Callout 2 (Accent Bar) 19"/>
          <p:cNvSpPr/>
          <p:nvPr/>
        </p:nvSpPr>
        <p:spPr>
          <a:xfrm>
            <a:off x="2195736" y="5661248"/>
            <a:ext cx="1512168" cy="50405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789"/>
              <a:gd name="adj6" fmla="val -46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/>
              <a:t>EGI.eu</a:t>
            </a:r>
            <a:r>
              <a:rPr lang="en-US" sz="1400" dirty="0" smtClean="0"/>
              <a:t>  was born</a:t>
            </a:r>
            <a:endParaRPr lang="en-US" sz="1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4927" y="4077072"/>
            <a:ext cx="89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4.2012</a:t>
            </a:r>
            <a:endParaRPr lang="en-US" dirty="0"/>
          </a:p>
        </p:txBody>
      </p:sp>
      <p:sp>
        <p:nvSpPr>
          <p:cNvPr id="23" name="Line Callout 2 (Accent Bar) 22"/>
          <p:cNvSpPr/>
          <p:nvPr/>
        </p:nvSpPr>
        <p:spPr>
          <a:xfrm>
            <a:off x="2987824" y="4509100"/>
            <a:ext cx="5544616" cy="504000"/>
          </a:xfrm>
          <a:prstGeom prst="accentCallout2">
            <a:avLst>
              <a:gd name="adj1" fmla="val 59655"/>
              <a:gd name="adj2" fmla="val -3648"/>
              <a:gd name="adj3" fmla="val 42464"/>
              <a:gd name="adj4" fmla="val -16332"/>
              <a:gd name="adj5" fmla="val -22257"/>
              <a:gd name="adj6" fmla="val -277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First </a:t>
            </a:r>
            <a:r>
              <a:rPr lang="en-US" sz="1400" b="1" dirty="0"/>
              <a:t>EGI Strategy </a:t>
            </a:r>
            <a:r>
              <a:rPr lang="en-US" sz="1400" dirty="0"/>
              <a:t>document: “Seeking new Horizons: EGI’s role in 2020</a:t>
            </a:r>
            <a:r>
              <a:rPr lang="en-US" sz="1400" dirty="0" smtClean="0"/>
              <a:t>”</a:t>
            </a:r>
            <a:endParaRPr lang="en-US" sz="14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96549" y="3347700"/>
            <a:ext cx="101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10.2013</a:t>
            </a:r>
            <a:endParaRPr lang="en-US" dirty="0"/>
          </a:p>
        </p:txBody>
      </p:sp>
      <p:sp>
        <p:nvSpPr>
          <p:cNvPr id="27" name="Line Callout 2 (Accent Bar) 26"/>
          <p:cNvSpPr/>
          <p:nvPr/>
        </p:nvSpPr>
        <p:spPr>
          <a:xfrm>
            <a:off x="3347864" y="3932999"/>
            <a:ext cx="5616624" cy="504056"/>
          </a:xfrm>
          <a:prstGeom prst="accentCallout2">
            <a:avLst>
              <a:gd name="adj1" fmla="val 42464"/>
              <a:gd name="adj2" fmla="val -3177"/>
              <a:gd name="adj3" fmla="val 18751"/>
              <a:gd name="adj4" fmla="val -14863"/>
              <a:gd name="adj5" fmla="val -63163"/>
              <a:gd name="adj6" fmla="val -33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Update on the </a:t>
            </a:r>
            <a:r>
              <a:rPr lang="en-US" sz="1400" b="1" dirty="0"/>
              <a:t>EGI strategy</a:t>
            </a:r>
            <a:r>
              <a:rPr lang="en-US" sz="1400" dirty="0"/>
              <a:t>: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i="1" dirty="0" smtClean="0"/>
              <a:t>“</a:t>
            </a:r>
            <a:r>
              <a:rPr lang="en-US" sz="1400" i="1" dirty="0"/>
              <a:t>Secure, federated data-analysis capability for the European Research </a:t>
            </a:r>
            <a:r>
              <a:rPr lang="en-US" sz="1400" i="1" dirty="0" smtClean="0"/>
              <a:t>Area</a:t>
            </a:r>
            <a:endParaRPr lang="en-US" sz="1400" i="1" dirty="0"/>
          </a:p>
        </p:txBody>
      </p:sp>
      <p:sp>
        <p:nvSpPr>
          <p:cNvPr id="28" name="Oval 27"/>
          <p:cNvSpPr/>
          <p:nvPr/>
        </p:nvSpPr>
        <p:spPr>
          <a:xfrm>
            <a:off x="1115616" y="3356992"/>
            <a:ext cx="360040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5536" y="2348880"/>
            <a:ext cx="89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4.2014</a:t>
            </a:r>
            <a:endParaRPr lang="en-US" dirty="0"/>
          </a:p>
        </p:txBody>
      </p:sp>
      <p:sp>
        <p:nvSpPr>
          <p:cNvPr id="37" name="Line Callout 2 (Accent Bar) 36"/>
          <p:cNvSpPr/>
          <p:nvPr/>
        </p:nvSpPr>
        <p:spPr>
          <a:xfrm>
            <a:off x="4716016" y="2204864"/>
            <a:ext cx="3672408" cy="504000"/>
          </a:xfrm>
          <a:prstGeom prst="accentCallout2">
            <a:avLst>
              <a:gd name="adj1" fmla="val 43452"/>
              <a:gd name="adj2" fmla="val -3177"/>
              <a:gd name="adj3" fmla="val 42971"/>
              <a:gd name="adj4" fmla="val -20100"/>
              <a:gd name="adj5" fmla="val -18931"/>
              <a:gd name="adj6" fmla="val -38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Full draft new EGI Strategy based on OSC vision &amp; strategy workshop</a:t>
            </a:r>
            <a:endParaRPr lang="en-US" sz="14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1259632" y="1628800"/>
            <a:ext cx="1001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11.2014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3131840" y="1772816"/>
            <a:ext cx="360040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2771800" y="1340768"/>
            <a:ext cx="89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2.2015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115616" y="4086364"/>
            <a:ext cx="360040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ine Callout 2 (Accent Bar) 37"/>
          <p:cNvSpPr/>
          <p:nvPr/>
        </p:nvSpPr>
        <p:spPr>
          <a:xfrm>
            <a:off x="3779912" y="3356954"/>
            <a:ext cx="2736304" cy="504000"/>
          </a:xfrm>
          <a:prstGeom prst="accentCallout2">
            <a:avLst>
              <a:gd name="adj1" fmla="val 43452"/>
              <a:gd name="adj2" fmla="val -3177"/>
              <a:gd name="adj3" fmla="val 26162"/>
              <a:gd name="adj4" fmla="val -38857"/>
              <a:gd name="adj5" fmla="val -106885"/>
              <a:gd name="adj6" fmla="val -7414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Open Science Commons vision</a:t>
            </a:r>
            <a:endParaRPr lang="en-US" sz="1400" i="1" dirty="0"/>
          </a:p>
        </p:txBody>
      </p:sp>
      <p:sp>
        <p:nvSpPr>
          <p:cNvPr id="30" name="Oval 29"/>
          <p:cNvSpPr/>
          <p:nvPr/>
        </p:nvSpPr>
        <p:spPr>
          <a:xfrm>
            <a:off x="1475656" y="2492896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ine Callout 2 (Accent Bar) 38"/>
          <p:cNvSpPr/>
          <p:nvPr/>
        </p:nvSpPr>
        <p:spPr>
          <a:xfrm>
            <a:off x="4139952" y="2780909"/>
            <a:ext cx="2736304" cy="504000"/>
          </a:xfrm>
          <a:prstGeom prst="accentCallout2">
            <a:avLst>
              <a:gd name="adj1" fmla="val 43452"/>
              <a:gd name="adj2" fmla="val -3177"/>
              <a:gd name="adj3" fmla="val -5947"/>
              <a:gd name="adj4" fmla="val -37219"/>
              <a:gd name="adj5" fmla="val -120222"/>
              <a:gd name="adj6" fmla="val -6322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Open Science Commons policy paper and presentation at e-IRG</a:t>
            </a:r>
            <a:endParaRPr lang="en-US" sz="1400" i="1" dirty="0"/>
          </a:p>
        </p:txBody>
      </p:sp>
      <p:sp>
        <p:nvSpPr>
          <p:cNvPr id="36" name="Oval 35"/>
          <p:cNvSpPr/>
          <p:nvPr/>
        </p:nvSpPr>
        <p:spPr>
          <a:xfrm>
            <a:off x="2195736" y="1916832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9" grpId="0" animBg="1"/>
      <p:bldP spid="20" grpId="0" animBg="1"/>
      <p:bldP spid="22" grpId="0"/>
      <p:bldP spid="23" grpId="0" animBg="1"/>
      <p:bldP spid="26" grpId="0"/>
      <p:bldP spid="27" grpId="0" animBg="1"/>
      <p:bldP spid="28" grpId="0" animBg="1"/>
      <p:bldP spid="31" grpId="0"/>
      <p:bldP spid="37" grpId="0" animBg="1"/>
      <p:bldP spid="56" grpId="0"/>
      <p:bldP spid="58" grpId="0" animBg="1"/>
      <p:bldP spid="59" grpId="0"/>
      <p:bldP spid="21" grpId="0" animBg="1"/>
      <p:bldP spid="38" grpId="0" animBg="1"/>
      <p:bldP spid="30" grpId="0" animBg="1"/>
      <p:bldP spid="39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44624"/>
            <a:ext cx="6840538" cy="865187"/>
          </a:xfrm>
        </p:spPr>
        <p:txBody>
          <a:bodyPr/>
          <a:lstStyle/>
          <a:p>
            <a:pPr lvl="1"/>
            <a:r>
              <a:rPr lang="en-US" sz="3200" dirty="0" smtClean="0"/>
              <a:t>EGI Strategy document (2012-2013)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Major Strategic Shifts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248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Customers &amp; Users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From </a:t>
            </a:r>
            <a:r>
              <a:rPr lang="en-US" sz="2400" dirty="0" smtClean="0"/>
              <a:t>consolidating current user communities to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chemeClr val="accent1"/>
                </a:solidFill>
              </a:rPr>
              <a:t>proactive outreach </a:t>
            </a:r>
            <a:r>
              <a:rPr lang="en-US" sz="2400" dirty="0">
                <a:solidFill>
                  <a:srgbClr val="000000"/>
                </a:solidFill>
              </a:rPr>
              <a:t>with </a:t>
            </a:r>
            <a:r>
              <a:rPr lang="en-US" sz="2400" dirty="0" smtClean="0">
                <a:solidFill>
                  <a:srgbClr val="000000"/>
                </a:solidFill>
              </a:rPr>
              <a:t>champions/NILs </a:t>
            </a:r>
            <a:r>
              <a:rPr lang="en-US" sz="2400" dirty="0" smtClean="0"/>
              <a:t>to new user communities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From teaching the customer to </a:t>
            </a:r>
            <a:r>
              <a:rPr lang="en-US" sz="2400" dirty="0">
                <a:solidFill>
                  <a:srgbClr val="4F81BD"/>
                </a:solidFill>
              </a:rPr>
              <a:t>learning from each </a:t>
            </a:r>
            <a:r>
              <a:rPr lang="en-US" sz="2400" dirty="0" smtClean="0">
                <a:solidFill>
                  <a:srgbClr val="4F81BD"/>
                </a:solidFill>
              </a:rPr>
              <a:t>other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Services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From </a:t>
            </a:r>
            <a:r>
              <a:rPr lang="en-US" sz="2400" dirty="0" smtClean="0">
                <a:solidFill>
                  <a:srgbClr val="000000"/>
                </a:solidFill>
              </a:rPr>
              <a:t>Grid of Clusters </a:t>
            </a:r>
            <a:r>
              <a:rPr lang="en-US" sz="2400" dirty="0" smtClean="0"/>
              <a:t>to “</a:t>
            </a:r>
            <a:r>
              <a:rPr lang="en-US" sz="2400" dirty="0" smtClean="0">
                <a:solidFill>
                  <a:srgbClr val="4F81BD"/>
                </a:solidFill>
              </a:rPr>
              <a:t>Grid of </a:t>
            </a:r>
            <a:r>
              <a:rPr lang="en-US" sz="2400" dirty="0" smtClean="0">
                <a:solidFill>
                  <a:srgbClr val="4F81BD"/>
                </a:solidFill>
              </a:rPr>
              <a:t>Clusters &amp; </a:t>
            </a:r>
            <a:r>
              <a:rPr lang="en-US" sz="2400" dirty="0" err="1" smtClean="0">
                <a:solidFill>
                  <a:srgbClr val="4F81BD"/>
                </a:solidFill>
              </a:rPr>
              <a:t>IaaS</a:t>
            </a:r>
            <a:r>
              <a:rPr lang="en-US" sz="2400" dirty="0" smtClean="0">
                <a:solidFill>
                  <a:srgbClr val="4F81BD"/>
                </a:solidFill>
              </a:rPr>
              <a:t> </a:t>
            </a:r>
            <a:r>
              <a:rPr lang="en-US" sz="2400" dirty="0" smtClean="0">
                <a:solidFill>
                  <a:srgbClr val="4F81BD"/>
                </a:solidFill>
              </a:rPr>
              <a:t>Clouds” </a:t>
            </a:r>
            <a:br>
              <a:rPr lang="en-US" sz="2400" dirty="0" smtClean="0">
                <a:solidFill>
                  <a:srgbClr val="4F81BD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until “</a:t>
            </a:r>
            <a:r>
              <a:rPr lang="en-US" sz="2400" dirty="0" smtClean="0">
                <a:solidFill>
                  <a:schemeClr val="accent1"/>
                </a:solidFill>
              </a:rPr>
              <a:t>Cloud First”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From </a:t>
            </a:r>
            <a:r>
              <a:rPr lang="en-US" sz="2400" dirty="0" smtClean="0">
                <a:solidFill>
                  <a:srgbClr val="000000"/>
                </a:solidFill>
              </a:rPr>
              <a:t>command line + generic web portals </a:t>
            </a:r>
            <a:r>
              <a:rPr lang="en-US" sz="2400" dirty="0" smtClean="0"/>
              <a:t>to </a:t>
            </a:r>
            <a:r>
              <a:rPr lang="en-US" sz="2400" dirty="0" smtClean="0">
                <a:solidFill>
                  <a:srgbClr val="4F81BD"/>
                </a:solidFill>
              </a:rPr>
              <a:t>domain-specific science gateways</a:t>
            </a:r>
            <a:endParaRPr lang="en-US" sz="2400" dirty="0">
              <a:solidFill>
                <a:srgbClr val="4F81BD"/>
              </a:solidFill>
            </a:endParaRP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- EGI-InSPIRE 5th EC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AA264-474B-4FCF-BC4F-D5F43632E46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1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44624"/>
            <a:ext cx="6840538" cy="865187"/>
          </a:xfrm>
        </p:spPr>
        <p:txBody>
          <a:bodyPr/>
          <a:lstStyle/>
          <a:p>
            <a:pPr lvl="1"/>
            <a:r>
              <a:rPr lang="en-US" sz="3200" dirty="0" smtClean="0"/>
              <a:t>EGI Strategy document (2012-2013)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Major Strategic Shifts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424936" cy="4176464"/>
          </a:xfrm>
        </p:spPr>
        <p:txBody>
          <a:bodyPr/>
          <a:lstStyle/>
          <a:p>
            <a:r>
              <a:rPr lang="en-US" dirty="0" smtClean="0"/>
              <a:t>Federation</a:t>
            </a:r>
          </a:p>
          <a:p>
            <a:pPr lvl="1"/>
            <a:r>
              <a:rPr lang="en-US" sz="2400" dirty="0" smtClean="0"/>
              <a:t>From </a:t>
            </a:r>
            <a:r>
              <a:rPr lang="en-US" sz="2400" dirty="0"/>
              <a:t>a </a:t>
            </a:r>
            <a:r>
              <a:rPr lang="en-US" sz="2400" dirty="0">
                <a:solidFill>
                  <a:srgbClr val="000000"/>
                </a:solidFill>
              </a:rPr>
              <a:t>single business model </a:t>
            </a:r>
            <a:r>
              <a:rPr lang="en-US" sz="2400" dirty="0"/>
              <a:t>to </a:t>
            </a:r>
            <a:r>
              <a:rPr lang="en-US" sz="2400" dirty="0">
                <a:solidFill>
                  <a:srgbClr val="4F81BD"/>
                </a:solidFill>
              </a:rPr>
              <a:t>multiple business </a:t>
            </a:r>
            <a:r>
              <a:rPr lang="en-US" sz="2400" dirty="0" smtClean="0">
                <a:solidFill>
                  <a:srgbClr val="4F81BD"/>
                </a:solidFill>
              </a:rPr>
              <a:t>models</a:t>
            </a:r>
          </a:p>
          <a:p>
            <a:pPr lvl="1"/>
            <a:r>
              <a:rPr lang="en-US" sz="2400" dirty="0" smtClean="0"/>
              <a:t>From </a:t>
            </a:r>
            <a:r>
              <a:rPr lang="en-US" sz="2400" dirty="0">
                <a:solidFill>
                  <a:srgbClr val="000000"/>
                </a:solidFill>
              </a:rPr>
              <a:t>loose collaborations among e-infrastructures </a:t>
            </a:r>
            <a:r>
              <a:rPr lang="en-US" sz="2400" dirty="0"/>
              <a:t>to </a:t>
            </a:r>
            <a:br>
              <a:rPr lang="en-US" sz="2400" dirty="0"/>
            </a:br>
            <a:r>
              <a:rPr lang="en-US" sz="2400" dirty="0"/>
              <a:t>an </a:t>
            </a:r>
            <a:r>
              <a:rPr lang="en-US" sz="2400" dirty="0">
                <a:solidFill>
                  <a:srgbClr val="4F81BD"/>
                </a:solidFill>
              </a:rPr>
              <a:t>e</a:t>
            </a:r>
            <a:r>
              <a:rPr lang="en-US" sz="2400" dirty="0">
                <a:solidFill>
                  <a:schemeClr val="accent1"/>
                </a:solidFill>
              </a:rPr>
              <a:t>-infrastructure </a:t>
            </a:r>
            <a:r>
              <a:rPr lang="en-US" sz="2400" dirty="0" smtClean="0">
                <a:solidFill>
                  <a:schemeClr val="accent1"/>
                </a:solidFill>
              </a:rPr>
              <a:t>commons</a:t>
            </a:r>
            <a:endParaRPr lang="en-US" sz="2400" dirty="0">
              <a:solidFill>
                <a:srgbClr val="4F81BD"/>
              </a:solidFill>
            </a:endParaRPr>
          </a:p>
          <a:p>
            <a:pPr lvl="1"/>
            <a:r>
              <a:rPr lang="en-US" sz="2400" dirty="0" smtClean="0"/>
              <a:t>From </a:t>
            </a:r>
            <a:r>
              <a:rPr lang="en-US" sz="2400" dirty="0" smtClean="0">
                <a:solidFill>
                  <a:srgbClr val="4F81BD"/>
                </a:solidFill>
              </a:rPr>
              <a:t>federated operations </a:t>
            </a:r>
            <a:r>
              <a:rPr lang="en-US" sz="2400" dirty="0" smtClean="0">
                <a:solidFill>
                  <a:srgbClr val="000000"/>
                </a:solidFill>
              </a:rPr>
              <a:t>supported by EC projects </a:t>
            </a:r>
            <a:r>
              <a:rPr lang="en-US" sz="2400" dirty="0" smtClean="0"/>
              <a:t>to </a:t>
            </a:r>
            <a:r>
              <a:rPr lang="en-US" sz="2400" dirty="0" smtClean="0">
                <a:solidFill>
                  <a:srgbClr val="4F81BD"/>
                </a:solidFill>
              </a:rPr>
              <a:t>sustained by the members </a:t>
            </a:r>
          </a:p>
          <a:p>
            <a:pPr lvl="1"/>
            <a:r>
              <a:rPr lang="en-US" sz="2400" dirty="0" smtClean="0"/>
              <a:t>From </a:t>
            </a:r>
            <a:r>
              <a:rPr lang="en-US" sz="2400" dirty="0" smtClean="0">
                <a:solidFill>
                  <a:srgbClr val="000000"/>
                </a:solidFill>
              </a:rPr>
              <a:t>internal federated operation </a:t>
            </a:r>
            <a:r>
              <a:rPr lang="en-US" sz="2400" dirty="0" smtClean="0"/>
              <a:t>to </a:t>
            </a:r>
            <a:r>
              <a:rPr lang="en-US" sz="2400" dirty="0" smtClean="0">
                <a:solidFill>
                  <a:srgbClr val="4F81BD"/>
                </a:solidFill>
              </a:rPr>
              <a:t>federated operation as a service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- EGI-InSPIRE 5th EC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AA264-474B-4FCF-BC4F-D5F43632E46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7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836" y="2780928"/>
            <a:ext cx="8291636" cy="108012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Initiative for </a:t>
            </a:r>
            <a:r>
              <a:rPr lang="en-US" sz="3600" dirty="0" smtClean="0"/>
              <a:t>Developing </a:t>
            </a:r>
            <a:r>
              <a:rPr lang="en-US" sz="3600" dirty="0"/>
              <a:t>a new </a:t>
            </a:r>
            <a:r>
              <a:rPr lang="en-US" sz="3600" dirty="0" smtClean="0"/>
              <a:t>Strategy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- EGI-InSPIRE 5th EC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AA264-474B-4FCF-BC4F-D5F43632E46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- EGI-InSPIRE 5th EC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AA264-474B-4FCF-BC4F-D5F43632E46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" name="Picture 9" descr="Screen Shot 2015-02-05 at 22.35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63428"/>
            <a:ext cx="7056784" cy="340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6372200" y="2852936"/>
            <a:ext cx="1728192" cy="8640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From </a:t>
            </a:r>
            <a:br>
              <a:rPr lang="en-US" sz="1600" dirty="0" smtClean="0"/>
            </a:br>
            <a:r>
              <a:rPr lang="en-US" sz="1600" dirty="0" smtClean="0"/>
              <a:t>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EGI-</a:t>
            </a:r>
            <a:r>
              <a:rPr lang="en-US" sz="1600" dirty="0" err="1" smtClean="0"/>
              <a:t>InSPIRE</a:t>
            </a:r>
            <a:r>
              <a:rPr lang="en-US" sz="1600" dirty="0" smtClean="0"/>
              <a:t> review report</a:t>
            </a:r>
            <a:endParaRPr lang="en-US" sz="16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216" y="1196752"/>
            <a:ext cx="5580112" cy="127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8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5541"/>
            <a:ext cx="6840538" cy="865187"/>
          </a:xfrm>
        </p:spPr>
        <p:txBody>
          <a:bodyPr/>
          <a:lstStyle/>
          <a:p>
            <a:r>
              <a:rPr lang="en-US" dirty="0"/>
              <a:t>Goals of the </a:t>
            </a:r>
            <a:r>
              <a:rPr lang="en-US" dirty="0" smtClean="0"/>
              <a:t>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525963"/>
          </a:xfrm>
        </p:spPr>
        <p:txBody>
          <a:bodyPr/>
          <a:lstStyle/>
          <a:p>
            <a:r>
              <a:rPr lang="en-US" sz="2400" dirty="0" smtClean="0"/>
              <a:t>Develop </a:t>
            </a:r>
            <a:r>
              <a:rPr lang="en-US" sz="2400" dirty="0"/>
              <a:t>a </a:t>
            </a:r>
            <a:r>
              <a:rPr lang="en-US" sz="2400" dirty="0">
                <a:solidFill>
                  <a:schemeClr val="accent1"/>
                </a:solidFill>
              </a:rPr>
              <a:t>new EGI </a:t>
            </a:r>
            <a:r>
              <a:rPr lang="en-US" sz="2400" dirty="0">
                <a:solidFill>
                  <a:srgbClr val="4F81BD"/>
                </a:solidFill>
              </a:rPr>
              <a:t>strategy </a:t>
            </a:r>
          </a:p>
          <a:p>
            <a:pPr lvl="1"/>
            <a:r>
              <a:rPr lang="en-US" sz="2000" dirty="0"/>
              <a:t>Based on the Open Science Commons vision</a:t>
            </a:r>
          </a:p>
          <a:p>
            <a:pPr lvl="1"/>
            <a:r>
              <a:rPr lang="en-US" sz="2000" dirty="0"/>
              <a:t>Involving </a:t>
            </a:r>
            <a:r>
              <a:rPr lang="en-US" sz="2000" dirty="0" err="1"/>
              <a:t>EGI.eu</a:t>
            </a:r>
            <a:r>
              <a:rPr lang="en-US" sz="2000" dirty="0"/>
              <a:t> </a:t>
            </a:r>
            <a:r>
              <a:rPr lang="en-US" sz="2000" dirty="0" smtClean="0"/>
              <a:t>senior managers, </a:t>
            </a:r>
            <a:r>
              <a:rPr lang="en-US" sz="2000" dirty="0"/>
              <a:t>the EB and the Council</a:t>
            </a:r>
          </a:p>
          <a:p>
            <a:pPr lvl="1"/>
            <a:r>
              <a:rPr lang="en-US" sz="2000" dirty="0"/>
              <a:t>Gather the viewpoint of key representatives of user </a:t>
            </a:r>
            <a:r>
              <a:rPr lang="en-US" sz="2000" dirty="0" smtClean="0"/>
              <a:t>communities</a:t>
            </a:r>
          </a:p>
          <a:p>
            <a:r>
              <a:rPr lang="en-US" sz="2400" dirty="0" smtClean="0">
                <a:solidFill>
                  <a:srgbClr val="4F81BD"/>
                </a:solidFill>
              </a:rPr>
              <a:t>Increase skills </a:t>
            </a:r>
            <a:r>
              <a:rPr lang="en-US" sz="2400" dirty="0" smtClean="0"/>
              <a:t>among </a:t>
            </a:r>
            <a:r>
              <a:rPr lang="en-US" sz="2400" dirty="0" err="1" smtClean="0"/>
              <a:t>EGI.eu</a:t>
            </a:r>
            <a:r>
              <a:rPr lang="en-US" sz="2400" dirty="0" smtClean="0"/>
              <a:t> staff</a:t>
            </a:r>
            <a:endParaRPr lang="en-US" sz="2400" dirty="0"/>
          </a:p>
          <a:p>
            <a:r>
              <a:rPr lang="en-US" sz="2400" dirty="0">
                <a:solidFill>
                  <a:srgbClr val="4F81BD"/>
                </a:solidFill>
              </a:rPr>
              <a:t>Increase maturity </a:t>
            </a:r>
            <a:r>
              <a:rPr lang="en-US" sz="2400" dirty="0"/>
              <a:t>of the strategic planning process</a:t>
            </a:r>
          </a:p>
          <a:p>
            <a:r>
              <a:rPr lang="en-US" sz="2400" dirty="0">
                <a:solidFill>
                  <a:srgbClr val="4F81BD"/>
                </a:solidFill>
              </a:rPr>
              <a:t>Improve quality </a:t>
            </a:r>
            <a:r>
              <a:rPr lang="en-US" sz="2400" dirty="0"/>
              <a:t>of conversation on strategy</a:t>
            </a:r>
          </a:p>
          <a:p>
            <a:r>
              <a:rPr lang="en-US" sz="2400" dirty="0">
                <a:solidFill>
                  <a:srgbClr val="4F81BD"/>
                </a:solidFill>
              </a:rPr>
              <a:t>Improve communication </a:t>
            </a:r>
            <a:r>
              <a:rPr lang="en-US" sz="2400" dirty="0"/>
              <a:t>of strategy</a:t>
            </a:r>
          </a:p>
          <a:p>
            <a:pPr lvl="1"/>
            <a:r>
              <a:rPr lang="en-US" sz="2000" dirty="0"/>
              <a:t>Both internally and externally	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Strategy - EGI-InSPIRE 5th EC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AA264-474B-4FCF-BC4F-D5F43632E46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</Template>
  <TotalTime>6928</TotalTime>
  <Words>1521</Words>
  <Application>Microsoft Macintosh PowerPoint</Application>
  <PresentationFormat>On-screen Show (4:3)</PresentationFormat>
  <Paragraphs>318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EGI-InSPIRE-Slide-Template_v4</vt:lpstr>
      <vt:lpstr>Strategy</vt:lpstr>
      <vt:lpstr>Outline</vt:lpstr>
      <vt:lpstr>PowerPoint Presentation</vt:lpstr>
      <vt:lpstr>Timeline EGI strategy development</vt:lpstr>
      <vt:lpstr>EGI Strategy document (2012-2013) Major Strategic Shifts</vt:lpstr>
      <vt:lpstr>EGI Strategy document (2012-2013) Major Strategic Shifts</vt:lpstr>
      <vt:lpstr>PowerPoint Presentation</vt:lpstr>
      <vt:lpstr>Motivation</vt:lpstr>
      <vt:lpstr>Goals of the Initiative</vt:lpstr>
      <vt:lpstr>Tools</vt:lpstr>
      <vt:lpstr>Work-Plan</vt:lpstr>
      <vt:lpstr>Outputs in PY5</vt:lpstr>
      <vt:lpstr>PowerPoint Presentation</vt:lpstr>
      <vt:lpstr>Structure of the Strategy Document</vt:lpstr>
      <vt:lpstr>Overarching Vision</vt:lpstr>
      <vt:lpstr>What is a ‘Commons’?</vt:lpstr>
      <vt:lpstr>Principles of the Commons </vt:lpstr>
      <vt:lpstr>In the context of European open science, research and innovation…</vt:lpstr>
      <vt:lpstr>Top-Level Strategy Map</vt:lpstr>
      <vt:lpstr>Big Shifts in the EGI Strategy</vt:lpstr>
      <vt:lpstr>Big Shifts in the EGI Strategy</vt:lpstr>
      <vt:lpstr>Big Shifts in the EGI Strategy</vt:lpstr>
      <vt:lpstr>Big Shifts in the EGI Strategy</vt:lpstr>
      <vt:lpstr>Governing the Strategy  Execution and Revision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qki</dc:creator>
  <cp:lastModifiedBy>Sergio Andreozzi</cp:lastModifiedBy>
  <cp:revision>529</cp:revision>
  <cp:lastPrinted>2015-02-12T14:43:37Z</cp:lastPrinted>
  <dcterms:created xsi:type="dcterms:W3CDTF">2012-08-01T06:03:05Z</dcterms:created>
  <dcterms:modified xsi:type="dcterms:W3CDTF">2015-02-13T13:35:25Z</dcterms:modified>
</cp:coreProperties>
</file>