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5" r:id="rId3"/>
    <p:sldId id="287" r:id="rId4"/>
    <p:sldId id="290" r:id="rId5"/>
    <p:sldId id="288" r:id="rId6"/>
    <p:sldId id="292" r:id="rId7"/>
    <p:sldId id="331" r:id="rId8"/>
    <p:sldId id="335" r:id="rId9"/>
    <p:sldId id="323" r:id="rId10"/>
    <p:sldId id="339" r:id="rId11"/>
    <p:sldId id="340" r:id="rId12"/>
    <p:sldId id="342" r:id="rId13"/>
    <p:sldId id="325" r:id="rId14"/>
    <p:sldId id="333" r:id="rId15"/>
    <p:sldId id="324" r:id="rId16"/>
    <p:sldId id="338" r:id="rId17"/>
    <p:sldId id="326" r:id="rId18"/>
    <p:sldId id="328" r:id="rId19"/>
    <p:sldId id="343" r:id="rId20"/>
    <p:sldId id="311" r:id="rId21"/>
    <p:sldId id="334" r:id="rId22"/>
    <p:sldId id="309" r:id="rId23"/>
    <p:sldId id="286" r:id="rId24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1" autoAdjust="0"/>
    <p:restoredTop sz="93245" autoAdjust="0"/>
  </p:normalViewPr>
  <p:slideViewPr>
    <p:cSldViewPr>
      <p:cViewPr>
        <p:scale>
          <a:sx n="70" d="100"/>
          <a:sy n="70" d="100"/>
        </p:scale>
        <p:origin x="-157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85F8645-188C-FD49-B20B-A586CE036089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FB94B5E-10D7-E042-A067-689615FED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03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9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7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7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VTs are important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1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309320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200" dirty="0" smtClean="0">
              <a:solidFill>
                <a:srgbClr val="FFFFFF"/>
              </a:solidFill>
              <a:ea typeface="SimSun" charset="0"/>
              <a:cs typeface="Arial" pitchFamily="34" charset="0"/>
            </a:endParaRP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 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309320"/>
            <a:ext cx="2286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</a:b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 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engagementstrateg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.egi.eu/c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63688" y="2030983"/>
            <a:ext cx="7200800" cy="1470025"/>
          </a:xfrm>
        </p:spPr>
        <p:txBody>
          <a:bodyPr/>
          <a:lstStyle/>
          <a:p>
            <a:r>
              <a:rPr lang="en-GB" sz="4000" dirty="0"/>
              <a:t>Community-Driven Innovation and Support Solution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Gergely Sipos</a:t>
            </a:r>
          </a:p>
          <a:p>
            <a:r>
              <a:rPr lang="en-US" sz="2800" dirty="0"/>
              <a:t>EGI.eu</a:t>
            </a:r>
          </a:p>
          <a:p>
            <a:r>
              <a:rPr lang="en-US" sz="2800" dirty="0">
                <a:hlinkClick r:id="rId2"/>
              </a:rPr>
              <a:t>gergely.sipos@egi.eu</a:t>
            </a:r>
            <a:r>
              <a:rPr lang="en-US" sz="2800" dirty="0"/>
              <a:t> 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Teams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67263"/>
              </p:ext>
            </p:extLst>
          </p:nvPr>
        </p:nvGraphicFramePr>
        <p:xfrm>
          <a:off x="611560" y="1844824"/>
          <a:ext cx="7848873" cy="35581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48472"/>
                <a:gridCol w="1800200"/>
                <a:gridCol w="1800201"/>
              </a:tblGrid>
              <a:tr h="49246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PROJECT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START DATE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END DATE</a:t>
                      </a:r>
                      <a:endParaRPr lang="en-GB" sz="2000" dirty="0"/>
                    </a:p>
                  </a:txBody>
                  <a:tcPr/>
                </a:tc>
              </a:tr>
              <a:tr h="7316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Promoting Desktop Grids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Nov 2013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Feb 2015</a:t>
                      </a:r>
                      <a:endParaRPr lang="en-GB" sz="2000" dirty="0"/>
                    </a:p>
                  </a:txBody>
                  <a:tcPr/>
                </a:tc>
              </a:tr>
              <a:tr h="7847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 for genome analysis and protein folding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Apr2014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Ongoing</a:t>
                      </a:r>
                      <a:endParaRPr lang="en-GB" sz="2000" dirty="0"/>
                    </a:p>
                  </a:txBody>
                  <a:tcPr/>
                </a:tc>
              </a:tr>
              <a:tr h="76440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Platform for the long-tail of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Oct</a:t>
                      </a:r>
                      <a:r>
                        <a:rPr lang="en-GB" sz="2000" baseline="0" dirty="0" smtClean="0"/>
                        <a:t> 2014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Ongoing</a:t>
                      </a:r>
                      <a:endParaRPr lang="en-GB" sz="2000" dirty="0"/>
                    </a:p>
                  </a:txBody>
                  <a:tcPr/>
                </a:tc>
              </a:tr>
              <a:tr h="78478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Integrating ELIXIR Reference Datasets into 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Dec</a:t>
                      </a:r>
                      <a:r>
                        <a:rPr lang="en-GB" sz="2000" baseline="0" dirty="0" smtClean="0"/>
                        <a:t> 2014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Ongoing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32316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Promoting Desktop Grids VT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140" y="1207293"/>
            <a:ext cx="8281292" cy="4525963"/>
          </a:xfrm>
          <a:noFill/>
        </p:spPr>
        <p:txBody>
          <a:bodyPr/>
          <a:lstStyle/>
          <a:p>
            <a:r>
              <a:rPr lang="en-GB" sz="2400" b="1" dirty="0" smtClean="0"/>
              <a:t>Goals/Tasks:</a:t>
            </a:r>
            <a:endParaRPr lang="en-GB" sz="2400" b="1" dirty="0"/>
          </a:p>
          <a:p>
            <a:pPr marL="630238" lvl="1"/>
            <a:r>
              <a:rPr lang="en-GB" sz="2000" dirty="0" smtClean="0"/>
              <a:t>Promote DG technology and support uptake</a:t>
            </a:r>
          </a:p>
          <a:p>
            <a:r>
              <a:rPr lang="en-US" sz="2400" b="1" dirty="0" smtClean="0"/>
              <a:t>Members:</a:t>
            </a:r>
          </a:p>
          <a:p>
            <a:pPr marL="630238" lvl="1"/>
            <a:r>
              <a:rPr lang="en-US" sz="1800" dirty="0" smtClean="0"/>
              <a:t>Albania</a:t>
            </a:r>
            <a:r>
              <a:rPr lang="en-US" sz="1800" dirty="0"/>
              <a:t>, Bulgaria, Hungary (leader), Italy, Malaysia,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Netherlands</a:t>
            </a:r>
            <a:r>
              <a:rPr lang="en-US" sz="1800" dirty="0"/>
              <a:t>, Serbia, Spain, Taiwan, UK, Ukraine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Achievements: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Integrating 5000 </a:t>
            </a:r>
            <a:r>
              <a:rPr lang="en-GB" sz="2000" dirty="0"/>
              <a:t>cores from 65 </a:t>
            </a:r>
            <a:r>
              <a:rPr lang="en-GB" sz="2000" dirty="0" smtClean="0"/>
              <a:t>countries</a:t>
            </a:r>
            <a:endParaRPr lang="en-GB" sz="2000" dirty="0"/>
          </a:p>
          <a:p>
            <a:pPr marL="1314450" lvl="2" indent="-236538"/>
            <a:r>
              <a:rPr lang="en-GB" sz="1800" dirty="0" smtClean="0"/>
              <a:t>New European </a:t>
            </a:r>
            <a:r>
              <a:rPr lang="en-GB" sz="1800" dirty="0"/>
              <a:t>DG Operations Centre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New applications from</a:t>
            </a:r>
          </a:p>
          <a:p>
            <a:pPr marL="1314450" lvl="2" indent="-236538"/>
            <a:r>
              <a:rPr lang="en-GB" sz="1800" dirty="0" smtClean="0"/>
              <a:t>Structural biology </a:t>
            </a:r>
          </a:p>
          <a:p>
            <a:pPr marL="1314450" lvl="2" indent="-236538"/>
            <a:r>
              <a:rPr lang="en-GB" sz="1800" dirty="0" smtClean="0"/>
              <a:t>Biodiversity science</a:t>
            </a:r>
            <a:endParaRPr lang="en-GB" sz="1800" dirty="0"/>
          </a:p>
          <a:p>
            <a:pPr marL="1314450" lvl="2" indent="-236538"/>
            <a:r>
              <a:rPr lang="en-GB" sz="1800" dirty="0" smtClean="0"/>
              <a:t>Mathematics (prime numbers; linear algebra) </a:t>
            </a:r>
          </a:p>
          <a:p>
            <a:pPr marL="1314450" lvl="2" indent="-457200"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1026" name="Picture 2" descr="International Desktop Grid Fed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74" y="1052737"/>
            <a:ext cx="226825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8"/>
          <a:stretch/>
        </p:blipFill>
        <p:spPr bwMode="auto">
          <a:xfrm>
            <a:off x="6516216" y="1723218"/>
            <a:ext cx="2520280" cy="45140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34524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8"/>
          <p:cNvSpPr/>
          <p:nvPr/>
        </p:nvSpPr>
        <p:spPr>
          <a:xfrm>
            <a:off x="5076056" y="2276872"/>
            <a:ext cx="3635896" cy="20882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dirty="0" smtClean="0"/>
              <a:t>Life sciences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44624"/>
            <a:ext cx="6840538" cy="865187"/>
          </a:xfrm>
        </p:spPr>
        <p:txBody>
          <a:bodyPr/>
          <a:lstStyle/>
          <a:p>
            <a:r>
              <a:rPr lang="en-GB" sz="3600" dirty="0"/>
              <a:t>Support for genome analysis and protein </a:t>
            </a:r>
            <a:r>
              <a:rPr lang="en-GB" sz="3600" dirty="0" smtClean="0"/>
              <a:t>folding VT</a:t>
            </a:r>
            <a:endParaRPr lang="en-GB" sz="36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69740" y="1124744"/>
            <a:ext cx="78230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Goals/Tasks: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1. Identify and integrate relevant tools from the domain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2.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Raise awareness about EGI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tools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and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323528" y="4016385"/>
            <a:ext cx="83271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GB" sz="2400" b="1" dirty="0" smtClean="0">
                <a:ea typeface="Calibri" pitchFamily="34" charset="0"/>
              </a:rPr>
              <a:t>Achievements: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</a:pPr>
            <a:r>
              <a:rPr lang="en-GB" sz="2400" dirty="0" smtClean="0">
                <a:ea typeface="Calibri" pitchFamily="34" charset="0"/>
              </a:rPr>
              <a:t>1. Integration of 4 tool from the domain with EGI</a:t>
            </a:r>
          </a:p>
          <a:p>
            <a:pPr marL="627063" indent="-163513" eaLnBrk="0" hangingPunct="0">
              <a:spcBef>
                <a:spcPct val="0"/>
              </a:spcBef>
            </a:pPr>
            <a:r>
              <a:rPr lang="pt-PT" sz="1800" dirty="0" smtClean="0"/>
              <a:t>READemption (DE), Trufa (ES), Chipster (FI), RSTAT (FR)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</a:pPr>
            <a:r>
              <a:rPr lang="en-GB" sz="2400" dirty="0" smtClean="0">
                <a:ea typeface="Calibri" pitchFamily="34" charset="0"/>
              </a:rPr>
              <a:t>2. Promotion of 17 applications/tools</a:t>
            </a:r>
          </a:p>
          <a:p>
            <a:pPr marL="630238" lvl="2" indent="-179388" eaLnBrk="0" hangingPunct="0">
              <a:spcBef>
                <a:spcPct val="0"/>
              </a:spcBef>
            </a:pPr>
            <a:r>
              <a:rPr lang="en-GB" sz="1800" dirty="0" smtClean="0">
                <a:ea typeface="Calibri" pitchFamily="34" charset="0"/>
              </a:rPr>
              <a:t>1 webinar and 3 face-to-face events</a:t>
            </a:r>
          </a:p>
          <a:p>
            <a:pPr marL="630238" lvl="2" indent="-179388" eaLnBrk="0" hangingPunct="0">
              <a:spcBef>
                <a:spcPct val="0"/>
              </a:spcBef>
            </a:pPr>
            <a:r>
              <a:rPr lang="en-GB" sz="1800" dirty="0" smtClean="0">
                <a:ea typeface="Calibri" pitchFamily="34" charset="0"/>
              </a:rPr>
              <a:t>Reaching approx. 100 scientists</a:t>
            </a:r>
            <a:endParaRPr lang="en-GB" sz="1800" dirty="0" smtClean="0"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369740" y="2204864"/>
            <a:ext cx="78230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GB" sz="2000" b="1" dirty="0" smtClean="0">
                <a:ea typeface="Calibri" pitchFamily="34" charset="0"/>
              </a:rPr>
              <a:t>Members:</a:t>
            </a:r>
          </a:p>
          <a:p>
            <a:pPr indent="-168275">
              <a:spcBef>
                <a:spcPct val="0"/>
              </a:spcBef>
            </a:pPr>
            <a:r>
              <a:rPr lang="en-GB" sz="2000" dirty="0" smtClean="0">
                <a:ea typeface="Calibri" pitchFamily="34" charset="0"/>
              </a:rPr>
              <a:t>2 EGI Champions</a:t>
            </a:r>
          </a:p>
          <a:p>
            <a:pPr indent="-168275">
              <a:spcBef>
                <a:spcPct val="0"/>
              </a:spcBef>
            </a:pPr>
            <a:r>
              <a:rPr lang="en-GB" sz="2000" dirty="0" smtClean="0">
                <a:ea typeface="Calibri" pitchFamily="34" charset="0"/>
              </a:rPr>
              <a:t>3 NGIs</a:t>
            </a:r>
          </a:p>
          <a:p>
            <a:pPr indent="-168275">
              <a:spcBef>
                <a:spcPct val="0"/>
              </a:spcBef>
            </a:pPr>
            <a:r>
              <a:rPr lang="en-GB" sz="2000" dirty="0" smtClean="0">
                <a:ea typeface="Calibri" pitchFamily="34" charset="0"/>
              </a:rPr>
              <a:t>3 scientific communities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n-GB" sz="2000" dirty="0" smtClean="0">
              <a:ea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70534" y="2580030"/>
            <a:ext cx="1520636" cy="6329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Genomics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83812" y="3084086"/>
            <a:ext cx="1520636" cy="6329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Structural Biology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56575" y="3588142"/>
            <a:ext cx="1519070" cy="6329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Bioinformatics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92080" y="3084086"/>
            <a:ext cx="1620373" cy="6329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Proteomics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40172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Platform for the long tail VT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351309"/>
            <a:ext cx="8964488" cy="4525963"/>
          </a:xfrm>
        </p:spPr>
        <p:txBody>
          <a:bodyPr/>
          <a:lstStyle/>
          <a:p>
            <a:r>
              <a:rPr lang="en-US" sz="2400" dirty="0" smtClean="0"/>
              <a:t>National solutions exist in several countries. But </a:t>
            </a:r>
            <a:r>
              <a:rPr lang="en-US" sz="2400" dirty="0" smtClean="0"/>
              <a:t>we need</a:t>
            </a:r>
          </a:p>
          <a:p>
            <a:pPr lvl="1"/>
            <a:r>
              <a:rPr lang="en-US" sz="2000" dirty="0" smtClean="0"/>
              <a:t>More </a:t>
            </a:r>
            <a:r>
              <a:rPr lang="en-US" sz="2000" dirty="0" smtClean="0"/>
              <a:t>consistent support across all countries with simplified access</a:t>
            </a:r>
          </a:p>
          <a:p>
            <a:pPr lvl="1"/>
            <a:r>
              <a:rPr lang="en-US" sz="2000" dirty="0" smtClean="0"/>
              <a:t>Facilitation of interactions between researchers and NGIs</a:t>
            </a:r>
          </a:p>
          <a:p>
            <a:pPr lvl="1"/>
            <a:r>
              <a:rPr lang="en-US" sz="2000" dirty="0" smtClean="0"/>
              <a:t>Lower cost of operation</a:t>
            </a:r>
          </a:p>
          <a:p>
            <a:r>
              <a:rPr lang="en-US" sz="2400" dirty="0" smtClean="0"/>
              <a:t>Long tail platform</a:t>
            </a:r>
          </a:p>
          <a:p>
            <a:pPr lvl="1"/>
            <a:r>
              <a:rPr lang="en-US" sz="2000" dirty="0" smtClean="0"/>
              <a:t>User registration portal and science gateways</a:t>
            </a:r>
          </a:p>
          <a:p>
            <a:pPr lvl="1"/>
            <a:r>
              <a:rPr lang="en-US" sz="2000" dirty="0" smtClean="0"/>
              <a:t>Dedicated resources in a Global VO (grid and cloud)</a:t>
            </a:r>
          </a:p>
          <a:p>
            <a:pPr lvl="1"/>
            <a:r>
              <a:rPr lang="en-US" sz="2000" dirty="0" smtClean="0"/>
              <a:t>New security mechanism: User-specific robot proxies</a:t>
            </a:r>
          </a:p>
          <a:p>
            <a:r>
              <a:rPr lang="en-US" sz="2400" dirty="0" smtClean="0"/>
              <a:t>Development started in October 2014</a:t>
            </a:r>
          </a:p>
          <a:p>
            <a:pPr lvl="1"/>
            <a:r>
              <a:rPr lang="en-US" sz="2000" dirty="0" smtClean="0"/>
              <a:t>Release in Spring 2015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5881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Integrating ELIXIR Reference Datasets into EGI VT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64" y="1412776"/>
            <a:ext cx="8281292" cy="4525963"/>
          </a:xfrm>
        </p:spPr>
        <p:txBody>
          <a:bodyPr/>
          <a:lstStyle/>
          <a:p>
            <a:r>
              <a:rPr lang="en-GB" sz="2400" b="1" dirty="0" smtClean="0"/>
              <a:t>Goals/Tasks:</a:t>
            </a:r>
            <a:endParaRPr lang="en-GB" sz="2400" b="1" dirty="0"/>
          </a:p>
          <a:p>
            <a:pPr marL="630238" lvl="1"/>
            <a:r>
              <a:rPr lang="en-GB" sz="2000" dirty="0"/>
              <a:t>Identify </a:t>
            </a:r>
            <a:r>
              <a:rPr lang="en-GB" sz="2000" dirty="0" smtClean="0"/>
              <a:t>and replicate life </a:t>
            </a:r>
            <a:r>
              <a:rPr lang="en-GB" sz="2000" dirty="0"/>
              <a:t>science </a:t>
            </a:r>
            <a:r>
              <a:rPr lang="en-GB" sz="2000" dirty="0" smtClean="0"/>
              <a:t>datasets into EGI</a:t>
            </a:r>
          </a:p>
          <a:p>
            <a:pPr marL="630238" lvl="1"/>
            <a:r>
              <a:rPr lang="en-GB" sz="2000" dirty="0" smtClean="0"/>
              <a:t>Extend </a:t>
            </a:r>
            <a:r>
              <a:rPr lang="en-GB" sz="2000" dirty="0"/>
              <a:t>Applications Database (AppDB) </a:t>
            </a:r>
            <a:r>
              <a:rPr lang="en-GB" sz="2000" dirty="0" smtClean="0"/>
              <a:t>and ELIXIR-BMB Registry towards dataset registries</a:t>
            </a:r>
          </a:p>
          <a:p>
            <a:pPr marL="630238" lvl="1"/>
            <a:r>
              <a:rPr lang="en-GB" sz="2000" dirty="0"/>
              <a:t>Propose analysis tools </a:t>
            </a:r>
            <a:r>
              <a:rPr lang="en-GB" sz="2000" dirty="0" smtClean="0"/>
              <a:t>for researchers to </a:t>
            </a:r>
            <a:r>
              <a:rPr lang="en-GB" sz="2000" dirty="0"/>
              <a:t>work with data replicas</a:t>
            </a:r>
          </a:p>
          <a:p>
            <a:pPr marL="344488" lvl="1" indent="0">
              <a:buNone/>
            </a:pPr>
            <a:endParaRPr lang="en-GB" sz="2000" dirty="0" smtClean="0"/>
          </a:p>
          <a:p>
            <a:r>
              <a:rPr lang="en-US" sz="2400" b="1" dirty="0" smtClean="0"/>
              <a:t>Members:</a:t>
            </a:r>
          </a:p>
          <a:p>
            <a:pPr marL="630238" lvl="1"/>
            <a:r>
              <a:rPr lang="en-US" sz="1800" dirty="0" smtClean="0"/>
              <a:t>EGI.eu, EUDAT, ELIXIR Hub + ELIXIR nodes of DK, GR, IT, PT, SI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Project started </a:t>
            </a:r>
            <a:r>
              <a:rPr lang="en-US" sz="2400" b="1" dirty="0"/>
              <a:t>in </a:t>
            </a:r>
            <a:r>
              <a:rPr lang="en-US" sz="2400" b="1" dirty="0" smtClean="0"/>
              <a:t>December 2014</a:t>
            </a:r>
            <a:endParaRPr lang="en-US" sz="2400" b="1" dirty="0"/>
          </a:p>
          <a:p>
            <a:pPr lvl="1"/>
            <a:r>
              <a:rPr lang="en-US" sz="2000" dirty="0" smtClean="0"/>
              <a:t>Expected end </a:t>
            </a:r>
            <a:r>
              <a:rPr lang="en-US" sz="2000" dirty="0"/>
              <a:t>in </a:t>
            </a:r>
            <a:r>
              <a:rPr lang="en-US" sz="2000" dirty="0" smtClean="0"/>
              <a:t>Autumn 2015</a:t>
            </a:r>
            <a:endParaRPr lang="en-GB" sz="2000" dirty="0"/>
          </a:p>
          <a:p>
            <a:pPr marL="630238"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9210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Distributed Competence Centre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525963"/>
          </a:xfrm>
        </p:spPr>
        <p:txBody>
          <a:bodyPr/>
          <a:lstStyle/>
          <a:p>
            <a:r>
              <a:rPr lang="en-US" sz="2400" dirty="0" smtClean="0"/>
              <a:t>PY5: Distributed Competence Centre</a:t>
            </a:r>
          </a:p>
          <a:p>
            <a:pPr lvl="1"/>
            <a:r>
              <a:rPr lang="en-US" sz="2000" dirty="0" smtClean="0"/>
              <a:t>‘Flat’ list of 32 institutes</a:t>
            </a:r>
          </a:p>
          <a:p>
            <a:pPr lvl="1"/>
            <a:r>
              <a:rPr lang="en-US" sz="1800" dirty="0" smtClean="0"/>
              <a:t>Technical engagement with local communities</a:t>
            </a:r>
          </a:p>
          <a:p>
            <a:pPr lvl="2"/>
            <a:r>
              <a:rPr lang="en-US" sz="1400" dirty="0" smtClean="0"/>
              <a:t>Nanotechnology, Agricultural sciences, Humanities, life sciences, Marine research, etc.</a:t>
            </a:r>
          </a:p>
          <a:p>
            <a:pPr lvl="1"/>
            <a:r>
              <a:rPr lang="en-US" sz="1800" dirty="0" smtClean="0"/>
              <a:t>Support for application Integration, gateways, etc.</a:t>
            </a:r>
            <a:endParaRPr lang="en-US" sz="2200" dirty="0" smtClean="0"/>
          </a:p>
          <a:p>
            <a:r>
              <a:rPr lang="en-US" sz="2200" dirty="0" smtClean="0"/>
              <a:t>From 2015: Network of 8 Competence Centres</a:t>
            </a:r>
            <a:endParaRPr lang="en-US" sz="2200" dirty="0"/>
          </a:p>
          <a:p>
            <a:pPr lvl="1"/>
            <a:r>
              <a:rPr lang="en-GB" sz="1800" dirty="0" smtClean="0"/>
              <a:t>Each focussed on a specific scientific discipline</a:t>
            </a:r>
          </a:p>
          <a:p>
            <a:pPr lvl="1"/>
            <a:r>
              <a:rPr lang="en-GB" sz="1800" dirty="0" smtClean="0"/>
              <a:t>Joining </a:t>
            </a:r>
            <a:r>
              <a:rPr lang="en-GB" sz="1800" dirty="0"/>
              <a:t>effort from </a:t>
            </a:r>
            <a:r>
              <a:rPr lang="en-GB" sz="1800" dirty="0" smtClean="0"/>
              <a:t>NGIs</a:t>
            </a:r>
            <a:r>
              <a:rPr lang="en-GB" sz="1800" dirty="0"/>
              <a:t>, </a:t>
            </a:r>
            <a:r>
              <a:rPr lang="en-GB" sz="1800" dirty="0" smtClean="0"/>
              <a:t>ESFRI institutes, </a:t>
            </a:r>
            <a:r>
              <a:rPr lang="en-GB" sz="1800" dirty="0"/>
              <a:t>technology and service </a:t>
            </a:r>
            <a:r>
              <a:rPr lang="en-GB" sz="1800" dirty="0" smtClean="0"/>
              <a:t>providers</a:t>
            </a:r>
          </a:p>
          <a:p>
            <a:pPr lvl="1"/>
            <a:r>
              <a:rPr lang="en-GB" sz="1800" dirty="0" smtClean="0"/>
              <a:t>Community-specific </a:t>
            </a:r>
            <a:r>
              <a:rPr lang="en-GB" sz="1800" dirty="0" smtClean="0"/>
              <a:t>work plans </a:t>
            </a:r>
            <a:r>
              <a:rPr lang="en-GB" sz="1800" dirty="0" smtClean="0"/>
              <a:t>building on EGI cloud, AAI, Data, GPGPU, etc.</a:t>
            </a:r>
          </a:p>
          <a:p>
            <a:pPr lvl="1"/>
            <a:r>
              <a:rPr lang="en-GB" sz="1800" dirty="0" smtClean="0"/>
              <a:t>Outreach, support and training</a:t>
            </a:r>
          </a:p>
          <a:p>
            <a:r>
              <a:rPr lang="en-GB" sz="2200" dirty="0" smtClean="0"/>
              <a:t>Additional CCs are expected to emerge from recent collaborations, </a:t>
            </a:r>
          </a:p>
          <a:p>
            <a:pPr lvl="1"/>
            <a:r>
              <a:rPr lang="en-US" sz="1800" dirty="0" smtClean="0"/>
              <a:t>E.g. CLARIN, ELI, ESS, ICOS, KM3NET, LOFAR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1128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SME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67333"/>
            <a:ext cx="8424936" cy="4525963"/>
          </a:xfrm>
        </p:spPr>
        <p:txBody>
          <a:bodyPr/>
          <a:lstStyle/>
          <a:p>
            <a:r>
              <a:rPr lang="en-GB" sz="2400" dirty="0" smtClean="0"/>
              <a:t>Local/project initiatives continued in PY5</a:t>
            </a:r>
          </a:p>
          <a:p>
            <a:pPr lvl="1"/>
            <a:r>
              <a:rPr lang="en-GB" sz="2000" dirty="0" smtClean="0"/>
              <a:t>Federated Cloud is seen as a facilitator</a:t>
            </a:r>
          </a:p>
          <a:p>
            <a:pPr lvl="1"/>
            <a:r>
              <a:rPr lang="en-GB" sz="2000" dirty="0" smtClean="0"/>
              <a:t>6 cloud use cases from private companies: </a:t>
            </a:r>
            <a:r>
              <a:rPr lang="en-US" sz="2000" dirty="0"/>
              <a:t>Electric grids, Digital archiving, Music score analysis, Virtual screening, Data </a:t>
            </a:r>
            <a:r>
              <a:rPr lang="en-US" sz="2000" dirty="0" smtClean="0"/>
              <a:t>backup, Water quality prediction</a:t>
            </a:r>
            <a:endParaRPr lang="en-GB" sz="2000" dirty="0"/>
          </a:p>
          <a:p>
            <a:r>
              <a:rPr lang="en-US" sz="2400" dirty="0" smtClean="0"/>
              <a:t>European approach</a:t>
            </a:r>
            <a:endParaRPr lang="en-GB" sz="2400" dirty="0" smtClean="0"/>
          </a:p>
          <a:p>
            <a:pPr lvl="1"/>
            <a:r>
              <a:rPr lang="en-GB" sz="2000" dirty="0" smtClean="0"/>
              <a:t>EGI </a:t>
            </a:r>
            <a:r>
              <a:rPr lang="en-GB" sz="2000" dirty="0"/>
              <a:t>Business Engagement Programme defined by a Virtual </a:t>
            </a:r>
            <a:r>
              <a:rPr lang="en-GB" sz="2000" dirty="0" smtClean="0"/>
              <a:t>Team</a:t>
            </a:r>
            <a:endParaRPr lang="en-GB" sz="2000" dirty="0"/>
          </a:p>
          <a:p>
            <a:pPr lvl="2"/>
            <a:r>
              <a:rPr lang="en-GB" sz="1600" dirty="0" smtClean="0"/>
              <a:t>Including an implementation </a:t>
            </a:r>
            <a:r>
              <a:rPr lang="en-GB" sz="1600" dirty="0"/>
              <a:t>plan </a:t>
            </a:r>
            <a:endParaRPr lang="en-GB" sz="1600" dirty="0" smtClean="0"/>
          </a:p>
          <a:p>
            <a:pPr lvl="1"/>
            <a:r>
              <a:rPr lang="en-GB" sz="2000" dirty="0" smtClean="0"/>
              <a:t>Council requested revision in February</a:t>
            </a:r>
          </a:p>
          <a:p>
            <a:pPr lvl="2"/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35477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 - Support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6" y="1412776"/>
            <a:ext cx="5760640" cy="4525963"/>
          </a:xfrm>
        </p:spPr>
        <p:txBody>
          <a:bodyPr/>
          <a:lstStyle/>
          <a:p>
            <a:pPr indent="-255588"/>
            <a:r>
              <a:rPr lang="en-US" sz="2800" dirty="0" smtClean="0"/>
              <a:t>A new EGI platform</a:t>
            </a:r>
          </a:p>
          <a:p>
            <a:pPr lvl="1"/>
            <a:r>
              <a:rPr lang="en-US" sz="2400" dirty="0" smtClean="0"/>
              <a:t>Production launch in May 2014</a:t>
            </a:r>
          </a:p>
          <a:p>
            <a:pPr indent="-255588"/>
            <a:r>
              <a:rPr lang="en-US" sz="2800" dirty="0" smtClean="0"/>
              <a:t>Established user support</a:t>
            </a:r>
          </a:p>
          <a:p>
            <a:pPr lvl="1"/>
            <a:r>
              <a:rPr lang="en-US" sz="2400" dirty="0" smtClean="0"/>
              <a:t>Online guides, tutorials, guides</a:t>
            </a:r>
            <a:endParaRPr lang="en-US" sz="2000" dirty="0" smtClean="0"/>
          </a:p>
          <a:p>
            <a:pPr lvl="1"/>
            <a:r>
              <a:rPr lang="en-US" sz="2400" dirty="0" smtClean="0"/>
              <a:t>Incubator resource pool</a:t>
            </a:r>
            <a:endParaRPr lang="en-US" sz="2400" dirty="0"/>
          </a:p>
          <a:p>
            <a:pPr lvl="1"/>
            <a:r>
              <a:rPr lang="en-US" sz="2400" dirty="0" smtClean="0"/>
              <a:t>Formalised support workflow</a:t>
            </a:r>
          </a:p>
          <a:p>
            <a:pPr lvl="1"/>
            <a:r>
              <a:rPr lang="en-US" sz="2400" dirty="0" smtClean="0"/>
              <a:t>Network </a:t>
            </a:r>
            <a:r>
              <a:rPr lang="en-US" sz="2400" dirty="0"/>
              <a:t>of </a:t>
            </a:r>
            <a:r>
              <a:rPr lang="en-US" sz="2400" dirty="0" smtClean="0"/>
              <a:t>cloud user </a:t>
            </a:r>
            <a:r>
              <a:rPr lang="en-US" sz="2400" dirty="0"/>
              <a:t>support </a:t>
            </a:r>
            <a:r>
              <a:rPr lang="en-US" sz="2400" dirty="0" smtClean="0"/>
              <a:t>teams in  the NGIs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78" y="1268760"/>
            <a:ext cx="3663730" cy="2060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092760" cy="282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9825"/>
            <a:ext cx="3296066" cy="2585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39463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 - Impact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5192" y="1556792"/>
            <a:ext cx="8507288" cy="4104456"/>
          </a:xfrm>
        </p:spPr>
        <p:txBody>
          <a:bodyPr/>
          <a:lstStyle/>
          <a:p>
            <a:r>
              <a:rPr lang="en-GB" sz="2400" dirty="0" smtClean="0"/>
              <a:t>Supported 50 use cases from 26 communities in PY5</a:t>
            </a:r>
            <a:endParaRPr lang="en-GB" sz="2400" dirty="0"/>
          </a:p>
          <a:p>
            <a:pPr lvl="1"/>
            <a:r>
              <a:rPr lang="en-GB" sz="2000" dirty="0" smtClean="0"/>
              <a:t>Biological sciences – 18</a:t>
            </a:r>
          </a:p>
          <a:p>
            <a:pPr lvl="1"/>
            <a:r>
              <a:rPr lang="en-GB" sz="2000" dirty="0" smtClean="0"/>
              <a:t>Physical sciences – 11</a:t>
            </a:r>
          </a:p>
          <a:p>
            <a:pPr lvl="1"/>
            <a:r>
              <a:rPr lang="en-GB" sz="2000" dirty="0" smtClean="0"/>
              <a:t>Earth sciences – 5</a:t>
            </a:r>
          </a:p>
          <a:p>
            <a:pPr lvl="1"/>
            <a:r>
              <a:rPr lang="en-GB" sz="2000" dirty="0" smtClean="0"/>
              <a:t>+ Computer science, Digital archives, Arts, Language and literature, …</a:t>
            </a:r>
          </a:p>
          <a:p>
            <a:r>
              <a:rPr lang="en-GB" sz="2400" dirty="0" smtClean="0"/>
              <a:t>Usage statistics:</a:t>
            </a:r>
          </a:p>
          <a:p>
            <a:pPr lvl="1"/>
            <a:r>
              <a:rPr lang="en-GB" sz="2000" dirty="0" smtClean="0"/>
              <a:t>11 VOs</a:t>
            </a:r>
          </a:p>
          <a:p>
            <a:pPr lvl="1"/>
            <a:r>
              <a:rPr lang="en-GB" sz="2000" dirty="0" smtClean="0"/>
              <a:t>31 VM images in AppDB registry</a:t>
            </a:r>
          </a:p>
          <a:p>
            <a:pPr lvl="1"/>
            <a:r>
              <a:rPr lang="en-GB" sz="2000" dirty="0" smtClean="0"/>
              <a:t>200.000 VM instantiated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7611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resources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8072" y="1124744"/>
            <a:ext cx="766834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NA4 (Community engagement)</a:t>
            </a:r>
          </a:p>
          <a:p>
            <a:pPr indent="-255588"/>
            <a:r>
              <a:rPr lang="en-GB" sz="2000" dirty="0" smtClean="0"/>
              <a:t>EGI.eu with 44 PM</a:t>
            </a:r>
          </a:p>
          <a:p>
            <a:pPr indent="-255588"/>
            <a:r>
              <a:rPr lang="en-GB" sz="2000" dirty="0" smtClean="0"/>
              <a:t>28 partners with 162 PM (~6 PM / partner)</a:t>
            </a:r>
          </a:p>
          <a:p>
            <a:pPr indent="-255588"/>
            <a:r>
              <a:rPr lang="en-GB" sz="2000" dirty="0" smtClean="0"/>
              <a:t>Achieved PMs</a:t>
            </a:r>
          </a:p>
          <a:p>
            <a:pPr lvl="1"/>
            <a:r>
              <a:rPr lang="en-GB" sz="1800" dirty="0" smtClean="0"/>
              <a:t>NA4.1: 90%</a:t>
            </a:r>
          </a:p>
          <a:p>
            <a:pPr lvl="1"/>
            <a:r>
              <a:rPr lang="en-GB" sz="1800" dirty="0" smtClean="0"/>
              <a:t>NA4.2: 106% (EGI.eu)</a:t>
            </a:r>
          </a:p>
          <a:p>
            <a:pPr lvl="1"/>
            <a:r>
              <a:rPr lang="en-GB" sz="1800" dirty="0" smtClean="0"/>
              <a:t>NA4.3: 99%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SA5.2 (Cloud use cases)</a:t>
            </a:r>
          </a:p>
          <a:p>
            <a:pPr indent="-255588"/>
            <a:r>
              <a:rPr lang="en-GB" sz="2000" dirty="0" smtClean="0"/>
              <a:t>18 partners with 63 PM</a:t>
            </a:r>
          </a:p>
          <a:p>
            <a:pPr indent="-255588"/>
            <a:r>
              <a:rPr lang="en-GB" sz="2000" dirty="0" smtClean="0"/>
              <a:t>Achieved PMs: 41% </a:t>
            </a:r>
          </a:p>
          <a:p>
            <a:pPr lvl="1"/>
            <a:r>
              <a:rPr lang="en-GB" sz="1800" dirty="0" smtClean="0"/>
              <a:t>Reason of difference comes from: CESNET, CSIC, GRNET</a:t>
            </a:r>
          </a:p>
          <a:p>
            <a:pPr lvl="1"/>
            <a:r>
              <a:rPr lang="en-GB" sz="1800" dirty="0" smtClean="0"/>
              <a:t>Activities were covered from other funding sources</a:t>
            </a:r>
          </a:p>
          <a:p>
            <a:pPr lvl="1"/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24171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268760"/>
            <a:ext cx="7056784" cy="4525963"/>
          </a:xfrm>
          <a:noFill/>
        </p:spPr>
        <p:txBody>
          <a:bodyPr/>
          <a:lstStyle/>
          <a:p>
            <a:r>
              <a:rPr lang="en-GB" sz="2800" dirty="0"/>
              <a:t>Objectives</a:t>
            </a:r>
          </a:p>
          <a:p>
            <a:r>
              <a:rPr lang="en-US" sz="2800" dirty="0" smtClean="0"/>
              <a:t>Structure of activities</a:t>
            </a:r>
            <a:endParaRPr lang="en-GB" sz="2800" dirty="0"/>
          </a:p>
          <a:p>
            <a:r>
              <a:rPr lang="en-US" sz="2800" dirty="0" smtClean="0"/>
              <a:t>Results in PY5</a:t>
            </a:r>
          </a:p>
          <a:p>
            <a:pPr lvl="1"/>
            <a:r>
              <a:rPr lang="en-GB" sz="2000" dirty="0"/>
              <a:t>Events and communications</a:t>
            </a:r>
          </a:p>
          <a:p>
            <a:pPr lvl="1"/>
            <a:r>
              <a:rPr lang="en-GB" sz="2000" dirty="0" smtClean="0"/>
              <a:t>Virtual Teams</a:t>
            </a:r>
          </a:p>
          <a:p>
            <a:pPr lvl="1"/>
            <a:r>
              <a:rPr lang="en-GB" sz="2000" dirty="0" smtClean="0"/>
              <a:t>Distributed Competence Centre</a:t>
            </a:r>
          </a:p>
          <a:p>
            <a:pPr lvl="1"/>
            <a:r>
              <a:rPr lang="en-GB" sz="2000" dirty="0" smtClean="0"/>
              <a:t>SME engagement</a:t>
            </a:r>
          </a:p>
          <a:p>
            <a:pPr lvl="1"/>
            <a:r>
              <a:rPr lang="en-GB" sz="2000" dirty="0" smtClean="0"/>
              <a:t>Federated </a:t>
            </a:r>
            <a:r>
              <a:rPr lang="en-GB" sz="2000" dirty="0"/>
              <a:t>Cloud</a:t>
            </a:r>
          </a:p>
          <a:p>
            <a:r>
              <a:rPr lang="en-GB" sz="2800" dirty="0" smtClean="0"/>
              <a:t>Use of resources</a:t>
            </a:r>
          </a:p>
          <a:p>
            <a:r>
              <a:rPr lang="en-GB" sz="2800" dirty="0" smtClean="0"/>
              <a:t>Next steps</a:t>
            </a:r>
          </a:p>
          <a:p>
            <a:r>
              <a:rPr lang="en-GB" sz="2800" dirty="0" smtClean="0"/>
              <a:t>Conclusions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8767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4000" dirty="0" smtClean="0"/>
              <a:t>Key achievements of 5 years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4437112"/>
            <a:ext cx="4824537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Production Infrastructure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183" y="2708920"/>
            <a:ext cx="4810890" cy="15121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Virtual Research Communities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2708920"/>
            <a:ext cx="3326223" cy="34563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Community coord.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5536" y="1196752"/>
            <a:ext cx="8366783" cy="129614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Excellent science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4249" y="3284984"/>
            <a:ext cx="325421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+"/>
            </a:pPr>
            <a:r>
              <a:rPr lang="en-US" b="1" dirty="0" smtClean="0"/>
              <a:t>82</a:t>
            </a:r>
            <a:r>
              <a:rPr lang="en-US" dirty="0" smtClean="0"/>
              <a:t> partners: </a:t>
            </a:r>
            <a:br>
              <a:rPr lang="en-US" dirty="0" smtClean="0"/>
            </a:br>
            <a:r>
              <a:rPr lang="en-US" dirty="0" smtClean="0"/>
              <a:t>NILs</a:t>
            </a:r>
            <a:r>
              <a:rPr lang="en-US" dirty="0"/>
              <a:t>, </a:t>
            </a:r>
            <a:r>
              <a:rPr lang="en-US" dirty="0" smtClean="0"/>
              <a:t>UCB, Champions</a:t>
            </a:r>
            <a:br>
              <a:rPr lang="en-US" dirty="0" smtClean="0"/>
            </a:br>
            <a:r>
              <a:rPr lang="en-US" sz="1400" dirty="0" smtClean="0"/>
              <a:t>(only ~10 FTE from EGI-InSPIRE)</a:t>
            </a:r>
            <a:endParaRPr lang="en-US" dirty="0" smtClean="0"/>
          </a:p>
          <a:p>
            <a:pPr marL="285750" lvl="1" indent="-196850"/>
            <a:endParaRPr lang="en-US" dirty="0" smtClean="0"/>
          </a:p>
          <a:p>
            <a:pPr marL="285750" indent="-196850">
              <a:buFont typeface="Arial" panose="020B0604020202020204" pitchFamily="34" charset="0"/>
              <a:buChar char="+"/>
            </a:pPr>
            <a:r>
              <a:rPr lang="en-US" b="1" dirty="0" smtClean="0"/>
              <a:t>23</a:t>
            </a:r>
            <a:r>
              <a:rPr lang="en-US" dirty="0" smtClean="0"/>
              <a:t> Virtual Team projects</a:t>
            </a:r>
          </a:p>
          <a:p>
            <a:pPr marL="285750" indent="-196850">
              <a:buFont typeface="Arial" panose="020B0604020202020204" pitchFamily="34" charset="0"/>
              <a:buChar char="+"/>
            </a:pPr>
            <a:endParaRPr lang="en-US" dirty="0" smtClean="0"/>
          </a:p>
          <a:p>
            <a:pPr marL="285750" indent="-196850">
              <a:buFont typeface="Arial" panose="020B0604020202020204" pitchFamily="34" charset="0"/>
              <a:buChar char="+"/>
            </a:pPr>
            <a:r>
              <a:rPr lang="en-US" b="1" dirty="0" smtClean="0"/>
              <a:t>257</a:t>
            </a:r>
            <a:r>
              <a:rPr lang="en-US" dirty="0" smtClean="0"/>
              <a:t>  software and</a:t>
            </a:r>
            <a:r>
              <a:rPr lang="en-US" b="1" dirty="0" smtClean="0"/>
              <a:t> </a:t>
            </a:r>
          </a:p>
          <a:p>
            <a:pPr marL="285750" indent="-196850">
              <a:buFont typeface="Arial" panose="020B0604020202020204" pitchFamily="34" charset="0"/>
              <a:buChar char="+"/>
            </a:pPr>
            <a:r>
              <a:rPr lang="en-US" b="1" dirty="0" smtClean="0"/>
              <a:t>31</a:t>
            </a:r>
            <a:r>
              <a:rPr lang="en-US" dirty="0" smtClean="0"/>
              <a:t> VM image registration </a:t>
            </a:r>
            <a:r>
              <a:rPr lang="en-US" dirty="0"/>
              <a:t>in the Applications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7543" y="4869161"/>
            <a:ext cx="4752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+"/>
            </a:pPr>
            <a:r>
              <a:rPr lang="en-US" b="1" dirty="0" smtClean="0"/>
              <a:t>49</a:t>
            </a:r>
            <a:r>
              <a:rPr lang="en-US" dirty="0" smtClean="0"/>
              <a:t> multi-national  </a:t>
            </a:r>
            <a:r>
              <a:rPr lang="en-US" b="1" dirty="0" smtClean="0"/>
              <a:t>+ 27 </a:t>
            </a:r>
            <a:r>
              <a:rPr lang="en-US" dirty="0"/>
              <a:t>national new VOs</a:t>
            </a:r>
          </a:p>
          <a:p>
            <a:pPr marL="285750" indent="-196850">
              <a:buFont typeface="Arial" panose="020B0604020202020204" pitchFamily="34" charset="0"/>
              <a:buChar char="+"/>
            </a:pPr>
            <a:r>
              <a:rPr lang="en-US" b="1" dirty="0" smtClean="0"/>
              <a:t>6</a:t>
            </a:r>
            <a:r>
              <a:rPr lang="en-US" dirty="0" smtClean="0"/>
              <a:t> </a:t>
            </a:r>
            <a:r>
              <a:rPr lang="en-US" dirty="0"/>
              <a:t>ESFRI VOs </a:t>
            </a:r>
            <a:r>
              <a:rPr lang="en-US" sz="1000" dirty="0" smtClean="0"/>
              <a:t>ELI , CTA, LifeWatch</a:t>
            </a:r>
            <a:r>
              <a:rPr lang="en-US" sz="1000" dirty="0"/>
              <a:t>, </a:t>
            </a:r>
            <a:r>
              <a:rPr lang="en-US" sz="1000" dirty="0" smtClean="0"/>
              <a:t>EISCAT, </a:t>
            </a:r>
            <a:r>
              <a:rPr lang="en-US" sz="1000" dirty="0"/>
              <a:t>Km3Net, </a:t>
            </a:r>
            <a:r>
              <a:rPr lang="en-US" sz="1000" dirty="0" smtClean="0"/>
              <a:t>BBMRI</a:t>
            </a:r>
            <a:endParaRPr lang="en-US" dirty="0"/>
          </a:p>
          <a:p>
            <a:pPr marL="285750" indent="-196850">
              <a:buFont typeface="Arial" panose="020B0604020202020204" pitchFamily="34" charset="0"/>
              <a:buChar char="+"/>
            </a:pPr>
            <a:r>
              <a:rPr lang="en-US" b="1" dirty="0" smtClean="0"/>
              <a:t>61 </a:t>
            </a:r>
            <a:r>
              <a:rPr lang="en-US" dirty="0" smtClean="0"/>
              <a:t>billion CPUh consumed</a:t>
            </a:r>
          </a:p>
          <a:p>
            <a:pPr marL="285750" indent="-196850">
              <a:buFont typeface="Arial" panose="020B0604020202020204" pitchFamily="34" charset="0"/>
              <a:buChar char="+"/>
            </a:pPr>
            <a:r>
              <a:rPr lang="en-US" b="1" dirty="0" smtClean="0"/>
              <a:t>200.000</a:t>
            </a:r>
            <a:r>
              <a:rPr lang="en-US" dirty="0" smtClean="0"/>
              <a:t> Virtual Machine instantiation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536" y="3212976"/>
            <a:ext cx="4752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+"/>
            </a:pPr>
            <a:r>
              <a:rPr lang="en-GB" b="1" dirty="0" smtClean="0"/>
              <a:t>8</a:t>
            </a:r>
            <a:r>
              <a:rPr lang="en-GB" dirty="0" smtClean="0"/>
              <a:t> RIs with Competence Centres</a:t>
            </a:r>
          </a:p>
          <a:p>
            <a:pPr marL="285750" indent="-196850">
              <a:buFont typeface="Arial" panose="020B0604020202020204" pitchFamily="34" charset="0"/>
              <a:buChar char="+"/>
            </a:pPr>
            <a:r>
              <a:rPr lang="en-GB" b="1" dirty="0" smtClean="0"/>
              <a:t>6</a:t>
            </a:r>
            <a:r>
              <a:rPr lang="en-GB" dirty="0" smtClean="0"/>
              <a:t> additional RIs in early engagement </a:t>
            </a:r>
            <a:endParaRPr lang="en-GB" dirty="0"/>
          </a:p>
          <a:p>
            <a:pPr marL="285750" indent="-196850">
              <a:buFont typeface="Arial" panose="020B0604020202020204" pitchFamily="34" charset="0"/>
              <a:buChar char="+"/>
            </a:pPr>
            <a:r>
              <a:rPr lang="en-GB" b="1" dirty="0" smtClean="0"/>
              <a:t>76 </a:t>
            </a:r>
            <a:r>
              <a:rPr lang="en-GB" dirty="0" smtClean="0"/>
              <a:t>science projects supported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50821" y="1916832"/>
            <a:ext cx="8469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/>
            <a:r>
              <a:rPr lang="en-GB" sz="2400" b="1" dirty="0" smtClean="0"/>
              <a:t>+  &gt;2000 publications with support </a:t>
            </a:r>
            <a:r>
              <a:rPr lang="en-GB" sz="2400" b="1" dirty="0"/>
              <a:t>from </a:t>
            </a:r>
            <a:r>
              <a:rPr lang="en-GB" sz="2400" b="1" dirty="0" smtClean="0"/>
              <a:t>EGI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8204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23317"/>
            <a:ext cx="8640960" cy="4525963"/>
          </a:xfrm>
        </p:spPr>
        <p:txBody>
          <a:bodyPr/>
          <a:lstStyle/>
          <a:p>
            <a:r>
              <a:rPr lang="en-US" sz="2800" dirty="0" smtClean="0"/>
              <a:t>Keeping the diversified engagement approach</a:t>
            </a:r>
          </a:p>
          <a:p>
            <a:pPr lvl="1"/>
            <a:r>
              <a:rPr lang="en-US" sz="2000" dirty="0" smtClean="0"/>
              <a:t>Setup service agreements with heavy user communities</a:t>
            </a:r>
          </a:p>
          <a:p>
            <a:pPr lvl="1"/>
            <a:r>
              <a:rPr lang="en-US" sz="2000" dirty="0" smtClean="0"/>
              <a:t>Launch Competence Centres with ESFRIs</a:t>
            </a:r>
          </a:p>
          <a:p>
            <a:pPr lvl="1"/>
            <a:r>
              <a:rPr lang="en-US" sz="2000" dirty="0" smtClean="0"/>
              <a:t>Roll-out the long-tail platform</a:t>
            </a:r>
          </a:p>
          <a:p>
            <a:pPr lvl="1"/>
            <a:r>
              <a:rPr lang="en-US" sz="2000" dirty="0" smtClean="0"/>
              <a:t>Expand support for the Federated Cloud</a:t>
            </a:r>
          </a:p>
          <a:p>
            <a:pPr lvl="2"/>
            <a:r>
              <a:rPr lang="en-US" sz="1800" dirty="0" smtClean="0"/>
              <a:t>High level platforms (e.g. Hadoop clusters)</a:t>
            </a:r>
          </a:p>
          <a:p>
            <a:pPr lvl="1"/>
            <a:r>
              <a:rPr lang="en-US" sz="2000" dirty="0" smtClean="0"/>
              <a:t>Implement the EGI Business engagement programme</a:t>
            </a:r>
          </a:p>
          <a:p>
            <a:r>
              <a:rPr lang="en-US" sz="2800" dirty="0" smtClean="0"/>
              <a:t>Reinforce the human networks</a:t>
            </a:r>
          </a:p>
          <a:p>
            <a:pPr lvl="1"/>
            <a:r>
              <a:rPr lang="en-US" sz="2000" dirty="0" smtClean="0"/>
              <a:t>NILs, Champions, UCB, Operation Managers</a:t>
            </a:r>
          </a:p>
          <a:p>
            <a:pPr lvl="1"/>
            <a:r>
              <a:rPr lang="en-US" sz="2000" dirty="0" smtClean="0"/>
              <a:t>E-infrastructure partnerships (joint calls)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0802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525963"/>
          </a:xfrm>
        </p:spPr>
        <p:txBody>
          <a:bodyPr/>
          <a:lstStyle/>
          <a:p>
            <a:r>
              <a:rPr lang="en-US" sz="2800" dirty="0" smtClean="0"/>
              <a:t>Engagement activity at the </a:t>
            </a:r>
            <a:r>
              <a:rPr lang="en-US" sz="2800" dirty="0"/>
              <a:t>p</a:t>
            </a:r>
            <a:r>
              <a:rPr lang="en-US" sz="2800" dirty="0" smtClean="0"/>
              <a:t>an-European scale would not be possible without EGI-InSPIRE</a:t>
            </a:r>
          </a:p>
          <a:p>
            <a:pPr lvl="1"/>
            <a:r>
              <a:rPr lang="en-US" sz="2400" dirty="0" smtClean="0"/>
              <a:t>Successfully established framework, tools and human networks</a:t>
            </a:r>
            <a:endParaRPr lang="en-US" dirty="0" smtClean="0"/>
          </a:p>
          <a:p>
            <a:pPr lvl="1"/>
            <a:r>
              <a:rPr lang="en-US" sz="2400" dirty="0" smtClean="0"/>
              <a:t>Customised approaches for each user segment</a:t>
            </a:r>
          </a:p>
          <a:p>
            <a:r>
              <a:rPr lang="en-US" sz="2800" dirty="0" smtClean="0"/>
              <a:t>Intensified activities in PY5</a:t>
            </a:r>
          </a:p>
          <a:p>
            <a:pPr lvl="1"/>
            <a:r>
              <a:rPr lang="en-US" sz="2400" dirty="0" smtClean="0"/>
              <a:t>Virtual Team projects</a:t>
            </a:r>
          </a:p>
          <a:p>
            <a:pPr lvl="1"/>
            <a:r>
              <a:rPr lang="en-US" sz="2400" dirty="0" smtClean="0"/>
              <a:t>Structured Competence Centres</a:t>
            </a:r>
          </a:p>
          <a:p>
            <a:pPr lvl="1"/>
            <a:r>
              <a:rPr lang="en-US" sz="2400" dirty="0"/>
              <a:t>Federated </a:t>
            </a:r>
            <a:r>
              <a:rPr lang="en-US" sz="2400" dirty="0" smtClean="0"/>
              <a:t>Cloud</a:t>
            </a:r>
          </a:p>
          <a:p>
            <a:r>
              <a:rPr lang="en-US" sz="2800" dirty="0" smtClean="0"/>
              <a:t>To focus and intensify activities in 2015 with </a:t>
            </a:r>
            <a:br>
              <a:rPr lang="en-US" sz="2800" dirty="0" smtClean="0"/>
            </a:br>
            <a:r>
              <a:rPr lang="en-US" sz="2400" dirty="0" smtClean="0"/>
              <a:t>RIs and SMEs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0403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80112" y="5167733"/>
            <a:ext cx="3322712" cy="8535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smtClean="0"/>
              <a:t>Members of the EGI-InSPIRE collaboration thank the EC for supporting EGI</a:t>
            </a:r>
            <a:endParaRPr lang="en-US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 descr="2011.8.28-Questi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908367" cy="3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784976" cy="3672408"/>
          </a:xfrm>
        </p:spPr>
        <p:txBody>
          <a:bodyPr>
            <a:noAutofit/>
          </a:bodyPr>
          <a:lstStyle/>
          <a:p>
            <a:r>
              <a:rPr lang="en-GB" sz="2800" dirty="0" smtClean="0"/>
              <a:t>Enabling excellent science through EGI solutions </a:t>
            </a:r>
          </a:p>
          <a:p>
            <a:pPr lvl="1"/>
            <a:r>
              <a:rPr lang="en-US" sz="2000" dirty="0" smtClean="0"/>
              <a:t>Raising awareness of EGI</a:t>
            </a:r>
          </a:p>
          <a:p>
            <a:pPr lvl="1"/>
            <a:r>
              <a:rPr lang="en-US" sz="2000" dirty="0" smtClean="0"/>
              <a:t>Technical engagement with community representatives</a:t>
            </a:r>
            <a:endParaRPr lang="en-GB" sz="2000" dirty="0" smtClean="0"/>
          </a:p>
          <a:p>
            <a:pPr lvl="1"/>
            <a:r>
              <a:rPr lang="en-GB" sz="2000" dirty="0" smtClean="0"/>
              <a:t>Requirement-driven customisation and extension of EGI solutions</a:t>
            </a:r>
          </a:p>
          <a:p>
            <a:r>
              <a:rPr lang="en-GB" sz="2800" dirty="0" smtClean="0"/>
              <a:t>Target groups:</a:t>
            </a:r>
          </a:p>
          <a:p>
            <a:pPr lvl="1"/>
            <a:r>
              <a:rPr lang="en-GB" sz="2000" dirty="0" smtClean="0"/>
              <a:t>Research Infrastructures</a:t>
            </a:r>
          </a:p>
          <a:p>
            <a:pPr lvl="1"/>
            <a:r>
              <a:rPr lang="en-US" sz="2000" dirty="0" smtClean="0"/>
              <a:t>Scientific collaborations (international &amp; national projects)</a:t>
            </a:r>
            <a:endParaRPr lang="en-GB" sz="2000" dirty="0" smtClean="0"/>
          </a:p>
          <a:p>
            <a:pPr lvl="1"/>
            <a:r>
              <a:rPr lang="en-GB" sz="2000" dirty="0" smtClean="0"/>
              <a:t>The ‘long tail’</a:t>
            </a:r>
          </a:p>
          <a:p>
            <a:pPr lvl="1"/>
            <a:r>
              <a:rPr lang="en-GB" sz="2000" dirty="0" smtClean="0"/>
              <a:t>SMEs and industry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4359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1" dirty="0"/>
              <a:t>Engagement </a:t>
            </a:r>
            <a:r>
              <a:rPr lang="en-GB" sz="2400" b="1" dirty="0" smtClean="0"/>
              <a:t>strategy defined </a:t>
            </a:r>
            <a:r>
              <a:rPr lang="en-GB" sz="2400" b="1" dirty="0"/>
              <a:t>and driven from EGI-InSPIRE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9985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7338" y="1196752"/>
            <a:ext cx="8856662" cy="2159446"/>
          </a:xfrm>
        </p:spPr>
        <p:txBody>
          <a:bodyPr/>
          <a:lstStyle/>
          <a:p>
            <a:r>
              <a:rPr lang="en-GB" sz="2400" dirty="0"/>
              <a:t>Engagement strategy</a:t>
            </a:r>
          </a:p>
          <a:p>
            <a:pPr lvl="1"/>
            <a:r>
              <a:rPr lang="en-US" sz="2000" dirty="0">
                <a:hlinkClick r:id="rId3"/>
              </a:rPr>
              <a:t>http://go.egi.eu/engagementstrategy</a:t>
            </a:r>
            <a:r>
              <a:rPr lang="en-US" sz="2000" dirty="0"/>
              <a:t> </a:t>
            </a:r>
            <a:endParaRPr lang="en-GB" sz="2000" dirty="0"/>
          </a:p>
          <a:p>
            <a:pPr lvl="1"/>
            <a:r>
              <a:rPr lang="en-GB" sz="2000" dirty="0" smtClean="0"/>
              <a:t>To define what</a:t>
            </a:r>
            <a:r>
              <a:rPr lang="en-GB" sz="2000" dirty="0"/>
              <a:t>, </a:t>
            </a:r>
            <a:r>
              <a:rPr lang="en-GB" sz="2000" dirty="0" smtClean="0"/>
              <a:t>why, who</a:t>
            </a:r>
            <a:r>
              <a:rPr lang="en-GB" sz="2000" dirty="0"/>
              <a:t>, how, </a:t>
            </a:r>
            <a:r>
              <a:rPr lang="en-GB" sz="2000" dirty="0" smtClean="0"/>
              <a:t>when</a:t>
            </a:r>
          </a:p>
          <a:p>
            <a:pPr lvl="1"/>
            <a:r>
              <a:rPr lang="en-US" sz="2000" dirty="0" smtClean="0"/>
              <a:t>Monthly Engagement meetings</a:t>
            </a:r>
            <a:endParaRPr lang="en-GB" dirty="0"/>
          </a:p>
          <a:p>
            <a:r>
              <a:rPr lang="en-US" sz="2400" dirty="0" smtClean="0"/>
              <a:t>Coordination, implementation and support from EGI-InSPIRE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16216" y="4005064"/>
            <a:ext cx="2153928" cy="3362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NGI International Liaisons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16" y="4437112"/>
            <a:ext cx="2153928" cy="336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Champions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520" y="4897377"/>
            <a:ext cx="2153928" cy="336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Heavy User Communities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(User Community Board)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6216" y="3573016"/>
            <a:ext cx="2153928" cy="33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EGI.eu teams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4205838" y="4564616"/>
            <a:ext cx="1446282" cy="4835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Communication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2032" y="3937067"/>
            <a:ext cx="1449743" cy="4835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Coordination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5838" y="5237378"/>
            <a:ext cx="1446282" cy="4835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Support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6216" y="5829017"/>
            <a:ext cx="2153928" cy="336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Collaborating projects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724128" y="3861048"/>
            <a:ext cx="648072" cy="1999712"/>
          </a:xfrm>
          <a:prstGeom prst="rightArrow">
            <a:avLst>
              <a:gd name="adj1" fmla="val 76777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2195736" y="4276584"/>
            <a:ext cx="1171089" cy="1081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EGI-InSPIRE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14" idx="2"/>
          </p:cNvCxnSpPr>
          <p:nvPr/>
        </p:nvCxnSpPr>
        <p:spPr>
          <a:xfrm flipV="1">
            <a:off x="3366825" y="4178834"/>
            <a:ext cx="835207" cy="241766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47864" y="451903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NA4.2</a:t>
            </a:r>
            <a:endParaRPr lang="en-GB" sz="1100" dirty="0"/>
          </a:p>
        </p:txBody>
      </p:sp>
      <p:cxnSp>
        <p:nvCxnSpPr>
          <p:cNvPr id="29" name="Straight Arrow Connector 28"/>
          <p:cNvCxnSpPr>
            <a:stCxn id="24" idx="3"/>
            <a:endCxn id="13" idx="2"/>
          </p:cNvCxnSpPr>
          <p:nvPr/>
        </p:nvCxnSpPr>
        <p:spPr>
          <a:xfrm flipV="1">
            <a:off x="3366825" y="4806383"/>
            <a:ext cx="839013" cy="1104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5" idx="2"/>
          </p:cNvCxnSpPr>
          <p:nvPr/>
        </p:nvCxnSpPr>
        <p:spPr>
          <a:xfrm>
            <a:off x="3366825" y="5237378"/>
            <a:ext cx="839013" cy="2417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47864" y="4064022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NA4.1</a:t>
            </a:r>
            <a:endParaRPr lang="en-GB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3347864" y="4996664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NA4.3, SA5.2</a:t>
            </a:r>
            <a:endParaRPr lang="en-GB" sz="1100" dirty="0"/>
          </a:p>
        </p:txBody>
      </p:sp>
      <p:sp>
        <p:nvSpPr>
          <p:cNvPr id="34" name="Right Bracket 33"/>
          <p:cNvSpPr/>
          <p:nvPr/>
        </p:nvSpPr>
        <p:spPr>
          <a:xfrm>
            <a:off x="8670144" y="3501008"/>
            <a:ext cx="150328" cy="27363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Elbow Connector 35"/>
          <p:cNvCxnSpPr>
            <a:stCxn id="34" idx="2"/>
            <a:endCxn id="1026" idx="1"/>
          </p:cNvCxnSpPr>
          <p:nvPr/>
        </p:nvCxnSpPr>
        <p:spPr>
          <a:xfrm rot="10800000" flipV="1">
            <a:off x="395538" y="4869160"/>
            <a:ext cx="8424935" cy="108808"/>
          </a:xfrm>
          <a:prstGeom prst="bentConnector5">
            <a:avLst>
              <a:gd name="adj1" fmla="val -1794"/>
              <a:gd name="adj2" fmla="val -1404730"/>
              <a:gd name="adj3" fmla="val 102713"/>
            </a:avLst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62639"/>
            <a:ext cx="1512168" cy="223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9" name="Straight Arrow Connector 48"/>
          <p:cNvCxnSpPr>
            <a:endCxn id="24" idx="1"/>
          </p:cNvCxnSpPr>
          <p:nvPr/>
        </p:nvCxnSpPr>
        <p:spPr>
          <a:xfrm flipV="1">
            <a:off x="1907705" y="4817423"/>
            <a:ext cx="288031" cy="1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522520" y="5378114"/>
            <a:ext cx="2153928" cy="33628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Distributed Competence Centre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788024" y="6093296"/>
            <a:ext cx="1445297" cy="504056"/>
          </a:xfrm>
          <a:prstGeom prst="wedgeRectCallout">
            <a:avLst>
              <a:gd name="adj1" fmla="val 71901"/>
              <a:gd name="adj2" fmla="val -149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in PY5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needs to solutions</a:t>
            </a:r>
            <a:endParaRPr lang="en-GB" sz="4800" dirty="0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Flowchart: Process 11"/>
          <p:cNvSpPr/>
          <p:nvPr/>
        </p:nvSpPr>
        <p:spPr bwMode="auto">
          <a:xfrm>
            <a:off x="7092280" y="4691742"/>
            <a:ext cx="1506420" cy="781031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Excellent science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630572" y="3381591"/>
            <a:ext cx="7333916" cy="7481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Callout 6"/>
          <p:cNvSpPr/>
          <p:nvPr/>
        </p:nvSpPr>
        <p:spPr bwMode="auto">
          <a:xfrm>
            <a:off x="1475656" y="2069262"/>
            <a:ext cx="1729792" cy="1629168"/>
          </a:xfrm>
          <a:prstGeom prst="downArrowCallout">
            <a:avLst>
              <a:gd name="adj1" fmla="val 23980"/>
              <a:gd name="adj2" fmla="val 25825"/>
              <a:gd name="adj3" fmla="val 25000"/>
              <a:gd name="adj4" fmla="val 67411"/>
            </a:avLst>
          </a:prstGeom>
          <a:solidFill>
            <a:srgbClr val="FFFC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Events and communication</a:t>
            </a:r>
          </a:p>
        </p:txBody>
      </p:sp>
      <p:sp>
        <p:nvSpPr>
          <p:cNvPr id="8" name="Down Arrow Callout 7"/>
          <p:cNvSpPr/>
          <p:nvPr/>
        </p:nvSpPr>
        <p:spPr bwMode="auto">
          <a:xfrm>
            <a:off x="4214292" y="2089978"/>
            <a:ext cx="1653852" cy="166064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021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Consultancy and support</a:t>
            </a:r>
            <a:endParaRPr lang="en-GB" sz="1600" b="1" dirty="0" smtClean="0">
              <a:latin typeface="Arial" charset="0"/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5400000">
            <a:off x="2098386" y="3817104"/>
            <a:ext cx="907622" cy="727237"/>
          </a:xfrm>
          <a:prstGeom prst="stripedRightArrow">
            <a:avLst/>
          </a:prstGeom>
          <a:solidFill>
            <a:srgbClr val="EBF6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triped Right Arrow 10"/>
          <p:cNvSpPr/>
          <p:nvPr/>
        </p:nvSpPr>
        <p:spPr bwMode="auto">
          <a:xfrm rot="5400000">
            <a:off x="7433476" y="3855773"/>
            <a:ext cx="907622" cy="727237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Callout 35"/>
          <p:cNvSpPr/>
          <p:nvPr/>
        </p:nvSpPr>
        <p:spPr bwMode="auto">
          <a:xfrm>
            <a:off x="6808652" y="2089978"/>
            <a:ext cx="1723788" cy="166064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522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Virtual Teams 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AND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/>
            </a:r>
            <a:br>
              <a:rPr kumimoji="0" lang="en-GB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</a:br>
            <a:r>
              <a:rPr kumimoji="0" lang="en-GB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Competence Centres</a:t>
            </a:r>
            <a:endParaRPr lang="en-GB" sz="1600" b="1" dirty="0" smtClean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630244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Outreach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67944" y="1260912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Technical</a:t>
            </a:r>
            <a:br>
              <a:rPr lang="en-GB" sz="2400" b="1" dirty="0" smtClean="0"/>
            </a:br>
            <a:r>
              <a:rPr lang="en-GB" sz="2400" b="1" dirty="0" smtClean="0"/>
              <a:t>engagement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15397" y="1625572"/>
            <a:ext cx="1895659" cy="394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Implementation</a:t>
            </a:r>
            <a:endParaRPr lang="en-GB" sz="2400" b="1" dirty="0"/>
          </a:p>
        </p:txBody>
      </p:sp>
      <p:sp>
        <p:nvSpPr>
          <p:cNvPr id="22" name="Striped Right Arrow 21"/>
          <p:cNvSpPr/>
          <p:nvPr/>
        </p:nvSpPr>
        <p:spPr bwMode="auto">
          <a:xfrm rot="5400000">
            <a:off x="4769840" y="3881631"/>
            <a:ext cx="907622" cy="727237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520" y="4634534"/>
            <a:ext cx="785365" cy="28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Outcome</a:t>
            </a:r>
            <a:endParaRPr lang="en-GB" sz="1600" i="1" dirty="0"/>
          </a:p>
        </p:txBody>
      </p:sp>
      <p:sp>
        <p:nvSpPr>
          <p:cNvPr id="21" name="Flowchart: Process 20"/>
          <p:cNvSpPr/>
          <p:nvPr/>
        </p:nvSpPr>
        <p:spPr bwMode="auto">
          <a:xfrm>
            <a:off x="5244231" y="4706542"/>
            <a:ext cx="1199977" cy="78103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latin typeface="Arial" charset="0"/>
              </a:rPr>
              <a:t>Joint activity plan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lowchart: Process 9"/>
          <p:cNvSpPr/>
          <p:nvPr/>
        </p:nvSpPr>
        <p:spPr bwMode="auto">
          <a:xfrm>
            <a:off x="1769436" y="4691742"/>
            <a:ext cx="1506420" cy="781031"/>
          </a:xfrm>
          <a:prstGeom prst="flowChartProcess">
            <a:avLst/>
          </a:prstGeom>
          <a:solidFill>
            <a:srgbClr val="EBF6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Awareness and interest in EGI</a:t>
            </a:r>
          </a:p>
        </p:txBody>
      </p:sp>
      <p:cxnSp>
        <p:nvCxnSpPr>
          <p:cNvPr id="30" name="Elbow Connector 29"/>
          <p:cNvCxnSpPr>
            <a:stCxn id="12" idx="2"/>
            <a:endCxn id="7" idx="1"/>
          </p:cNvCxnSpPr>
          <p:nvPr/>
        </p:nvCxnSpPr>
        <p:spPr>
          <a:xfrm rot="5400000" flipH="1">
            <a:off x="3233377" y="860660"/>
            <a:ext cx="2854392" cy="6369834"/>
          </a:xfrm>
          <a:prstGeom prst="bentConnector4">
            <a:avLst>
              <a:gd name="adj1" fmla="val -8009"/>
              <a:gd name="adj2" fmla="val 103589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19078" y="5713511"/>
            <a:ext cx="4289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Success cases, tools, champions</a:t>
            </a:r>
            <a:r>
              <a:rPr lang="en-GB" sz="1400" i="1" dirty="0"/>
              <a:t>, etc</a:t>
            </a:r>
            <a:r>
              <a:rPr lang="en-GB" sz="1400" i="1" dirty="0" smtClean="0"/>
              <a:t>.</a:t>
            </a:r>
            <a:endParaRPr lang="en-GB" sz="1400" i="1" dirty="0"/>
          </a:p>
        </p:txBody>
      </p:sp>
      <p:sp>
        <p:nvSpPr>
          <p:cNvPr id="31" name="Flowchart: Process 30"/>
          <p:cNvSpPr/>
          <p:nvPr/>
        </p:nvSpPr>
        <p:spPr bwMode="auto">
          <a:xfrm>
            <a:off x="4020095" y="4706542"/>
            <a:ext cx="1199977" cy="781031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latin typeface="Arial" charset="0"/>
              </a:rPr>
              <a:t>Existing solutions</a:t>
            </a:r>
            <a:endParaRPr kumimoji="0" lang="en-GB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338157" y="2867565"/>
            <a:ext cx="1306572" cy="1832521"/>
          </a:xfrm>
          <a:prstGeom prst="triangle">
            <a:avLst>
              <a:gd name="adj" fmla="val 50001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5" name="Elbow Connector 24"/>
          <p:cNvCxnSpPr>
            <a:stCxn id="12" idx="2"/>
            <a:endCxn id="8" idx="1"/>
          </p:cNvCxnSpPr>
          <p:nvPr/>
        </p:nvCxnSpPr>
        <p:spPr>
          <a:xfrm rot="5400000" flipH="1">
            <a:off x="4608435" y="2235719"/>
            <a:ext cx="2842911" cy="3631198"/>
          </a:xfrm>
          <a:prstGeom prst="bentConnector4">
            <a:avLst>
              <a:gd name="adj1" fmla="val -8041"/>
              <a:gd name="adj2" fmla="val 114307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QTEhUUEhMWFRQWFxsYFxUUFyEeFhoYIxkWHhkaHyAYHSggJBsnHSEYIjMhJik3Li4uFx8zODMsOigtLywBCgoKDg0OGxAQGy8mICQvNCwsLCw3LDYsLCwsLi80LCwsLS8vLCw0LCwsLCwsLCwsLCwsLCwsLCwsLCwsLCwsLP/AABEIAGIAoAMBEQACEQEDEQH/xAAbAAEAAQUBAAAAAAAAAAAAAAAAAwECBAYHBf/EAEUQAAEDAQQEBw4DBgcAAAAAAAEAAgMRBAUSIRMxQVEGByJhcZGxFDI0QlJTcoGSobLB0dIjguEzc3Sis/AIFhdik9Px/8QAGgEBAAMBAQEAAAAAAAAAAAAAAAECAwUEBv/EADURAAIBAgQCBwYGAwEAAAAAAAABAgMRBBIhMQVREzJBcYGhsRQiNDXB8DNSYZHR4SNC8RX/2gAMAwEAAhEDEQA/AO4oAgCAIC17gAScgNaAiE7jqY6nPQdpVrLmRcuZI4nNhHPUfJRZApJK4OoGEjLlVHzNVjKclKyjdc9DWMYtXcvDUvkcRqbX1j5rZGZZpXebPWPqllzIGld5s9Y+qWXMDSu82esfVLLmBpXebPWPqllzA0rvNnrH1Sy5gaV3mz1j6pZcwNK7zZ6x9UsuYLo3k6209Y+SNEkigBAEAJQGN3YNYa4t8oDLp30VspFzIa4EVGYKqSVQGPbdQ9JvaFaJDJJ5cNKCpJoAoSuSUjL65hoHMST2I7AtkdJi5LWluVSXEHnyw/NYydXN7qVu/X0NIqnl1bv3f2SSF3igHpNOwFbK3aZkeKTyWe0ftTQjUYpPJZ7R+1NBqMUnks9o/amg1GKTyWe0ftTQajFJ5LPaP2poNRik8lntH7U0GoxSeSz2j9qaDUYpPJZ7R+1NBqXML65htOYmvYmhJKoAQENsYSxwGsj+wpi7MhlrbWzDXEBzHWOam9TldxcrYmkMFRTWabgSSAktwidVJMe2ah6Te0K0SGJu/Z+bsRbMGQqkniXlfD47QyIBuFxbUkGuZodq4+L4jUo4qNGKVnbzZ0cPg4VKEqjbur+SPbXYOcEAQBAEAQBAEAQBAEAQBAY7mDSg0FcJ7Wq3+pHaZCqSEBj2zUPSb2hWiQys3fs/N2ItmCdVJNTv3w2Lpj+JfL8S+Y0++PqdzB/CT8fQ2xfUHDCAIAgCAIAgCAIAgCAIAgIHftR6Du1qt/qR2k6qSEBBbBkPSb2hWiQxN37PzdiLZgnVSTU798Ni6Y/iXy/EvmNPvj6ncwfwk/H0NsX1BwwgOc8b/Cy1WEWcWajGyY8cpbizbgwtFchWpPPTLUV0MBh6dW+fs7DKpJx2Nm4B3tLarDDNO3DI4GtBQOoSA4DYCM/WvNiacadVxjsXg7q7PE41OGU93NgNnZE4yl4dpWuNMIaRTC9u9b4LDQrt5r6citSbjsbjdVpMkEUjqBz42PIGqpaCaV2LxzWWTRdbGUqkhAEAQBAEAQGPOcLmuPe0IJ3VoQejJWWqsQXd1M8tvtBRlfIXPO4S8I4LDFpbQ/CDk1oze87mjb8lpRozqyyxQlJJXZzCfjetkrj3HYQWDymySO9eioB0VK6a4dSiv8k/Repj0sn1Ue1wM4z3Wq0Ns1osjmSu1OjBIG8ua4YmjnzWOIwKpwzwldFo1LuzR0xc01NTv3w2Lpj+JfL8S+Y0++PqdzB/CT8fQ2xfUHDCA8Dhnwhs1jha+1tL43vwABgdysLnajzArfD0Z1ZWhuVk0lqejZbyY6zNtDQRGY9IBTPDhrq302LNwanle+xN9LnDONXhnZ7xZZxZ8f4ZeXY2074NAp1FdvA4adByz9p56s1LY6DwN4xrJN3NZGaTSljY82cnE1meddWRXgxGCqRzVHsaxqJ6G73jb44I3SzPDI2irnOOQ/XmXihCU3litTRuxy28ON+WSQsu+xOlp4zw5zj+SMEgdJ9S6cOHRir1ZW++bMXVv1ULv44JI5Ay8LE6GvjMDmuH5JACR0H1JPh0ZK9KV/vmgqtusjqV3W+OeNssL2vjcKtc05H9eZcycJQeWS1Nk7mSqgIAgCAt0Y3DqU3BxC3wG+b8fDI49zwFzaNPiMIDwNxc/Ku4LtRfsuGUlu/r/R5+vOx1Wa97BYcMDpoLPRoLYy5rOTqBoejXzLlKnVq+8k3+ptdLQxv83XXj0ndlkx0w49IzFTdWtaK/s1e1srF0epdV/Wa0lws9oimLQC4RvDqA6q0KynSnDrJolNM8S/fDYumP4l8nxL5jT74+p3cH8JPx9DbF9QcMIDmHH94FZ/4kf0pl0+F/iS7vqjKt1TdOB7AbvswIqDAwEHURhFQvFX0qy7zSOxzDj0uqGBll0MTI6ulrgaBWjWUrRdPhk5TcszvsYVklY6TwXuOzNgs0jYIxJoozjDBiqWCprv19a5tarNykm9Lm0UrHP+NieS2XjZbtjdhacJduxOqcR34WAkDeTzU6GBUaVGVZ/f8A0zqXcsp0SyRWK7IWR44bOzUDK9rS8jWSXEYnbT0rnydWvJuzb/Q0SUVY8+/r2um1xOhntlkc0jI6ePE0+U04siN6vSp4inLNGL/Zh5WrM0biavIwW20WDStmiOJ0b2GrC5pze0g0o5pBIG1vTX3cQgp041bWfaZU3Z5Tsy45uEAQEFoJJa0Glakka6Cn1CsuZBdHZ2g1Az37feobbJscVuC0i7r/AJ2TnAyZ7wHuyFJHY2Gu6vJquzVj0+Ei47r6GC92ep0DhZxeWa3zCaaSZrgwMpG5obQEnxmE1z3rwUMZOjHLFLxLypqTuzU+EXFhdtks8k8s9pDWDIGRnKd4rR+HrJoF6qWPr1JqKS8/5KOlFK5H/h/u54FptDhRrsETTsJbic+nMKtHXuVuKTXuwXeTRXabnfvhsXTH8S+A4l8xp98fU+iwfwk/H0NsX1BwwgOYcf3gVn/iR/SmXT4X+JLu+qMq3VN24GeAWX9xH8IXixH4su80jsc6/wAQn7OyelL8LF0OFby8DGv2HTeDvgln/cx/A1c2r15d7Nlscq4w5u4r8stskB0Tg0kgbGhzJOkgOa6nQuphF0uFlTW/3b0MZ6TTOhcKeCtnvSOHSSPwMJex0Lm0diFK1LXAim5eChiJ4duy/c0lFSRrn+jFh87av+Rn/WvR/wCnV5Lz/kp0MT1eDPFtZbDaBaIXzueGuaBI5pbQ68gwGvrWVbG1KsMski0aai7o3JeM0CAjnkwtLtwUpXdgQdzvPKL6OpqAGEast+7aputrEWJrPLibUih1Ec41qGrMlGq8YHASO8WA4tHOwEMkpUEHxXja33j1lerC4uVB80yk4ZjQYW8IrCNExrpmDJpAbK2nMSQ8DpXvfsVX3np5f0ZrpEXQ8Cr1vORr7ykMUTTUBxbiG/AxnJB53ZqHisPQVqSu/vtGSUusdfui7I7NCyGFuGNgo0fMnaTrquTUnKcnKW7NkrKyPC4Q2SU2hr42F2ENIIGVQSV8vxTD4iWKjUpRbtb90dvA1qSoOE5Wvcp3dbvN/wAn6qPauK/k8h0GB/N5ju63eb/k/VPauKfk8iegwH5vM8Ljwu+WayQNhiklcLRUiNhcQNFKKkNByqRnzr7fhs4xqNydtPqjgVU3HQ3DgjE5tiszXNLXCFgLXChBwioIO1eOu06kmuZeOxofHtds0zLLoYZJcLpcWiY51KtZSuEGi9/DJxi5ZnbYyrJu1jolwsLbLAHAgiGMEEUIOBtQQdq51R3m+81WxicLODUNvgMMwIzqx7e+Y7Y4V942hXoV5UZZoiUU1ZnMYLjv27Pw7IRaINgGFzR+SQhzehpouk6uEr6z0ZiozjsZl3WbhFaZ43yvFmYx2Kjw0MO8FkZLnZZcojXkVSbwUItR1v8Ae5KU2zri5RsEAQFksYcCDqIopTsCEaUClGn/AHV99FPukaksEWFoGvn3naVDdySRQCFx/EaNmF3a1T2ECyGrc957SktwiZQSUxKLomxTGN6jMr2FmVDq5hSmmroNNDEEzIWZTSDeozx5jKyjpWggEgEgkAnOgpU9AqOsK9mQW90sw4sQw0rXYRStRvy3JlewKmdoIbUVOzq+o60s9wXB4OohQAXjeOtLAB4OohAWsnaagEZEj1jWFNmC9prmFAKoAgCAICMx8oO3AjrLfopvoCyx976z8RSW5CJ1BJE+Ktc//VnKne5dSsWx2elSdZ/X6qsaSTu9yZVL6Idyjn1U9VP7PqToI/f34k9KxoKatfu2J0VtiOkvuGWcAAbqZ9X0SNFKKQdRttkNvhjJDpHYaZCpAy8Zuex2QI3BemLeyMmRy3c1wa0O8UjUDyaMFRXbk3Pn6KSptaixa+yRtcHukAHKA1DvnBxz1nMepFJtWSFi5t0MwhpJyINW5VoABXqaeloTpHe4sJLpaRQuNKZ1AxE4S2tabaknnRVGLErbIxjy+oAzOew0oc91BqUZm1YWLZLuaXE1pU1OXPXI7DXbtRTdhYy4Yg1oa0UDQABzBVbu7kl6gBAEAQBAUa0DUgKoAgCAIAgCAxrTZyXNc0ioDm0O44a5jMHIe9WT0syDHbdlAOViI14hk48nXTo96tnFi9lic0MwltWsLOUMqGmYzqNWquajMne4sUN3VdUkUrUinfZg0OeoUy6Uz6CxA+6TyQ0imEgk1qCQwBwz15E1Vuk5kWJpbuLq4neiaZjv89evle5Qp2JsWS3eRm2jqmpa7UT+Ian2h1Ip8xYzrLGWsa0mpa0AneQAKqknd3JJVA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304" y="3429000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User</a:t>
            </a:r>
            <a:br>
              <a:rPr lang="en-US" sz="1600" b="1" dirty="0" smtClean="0"/>
            </a:br>
            <a:r>
              <a:rPr lang="en-US" sz="1600" b="1" dirty="0" smtClean="0"/>
              <a:t>communities</a:t>
            </a:r>
            <a:endParaRPr lang="en-GB" sz="1600" b="1" dirty="0"/>
          </a:p>
        </p:txBody>
      </p:sp>
      <p:sp>
        <p:nvSpPr>
          <p:cNvPr id="26" name="Rectangular Callout 25"/>
          <p:cNvSpPr/>
          <p:nvPr/>
        </p:nvSpPr>
        <p:spPr>
          <a:xfrm>
            <a:off x="5824464" y="3783825"/>
            <a:ext cx="1445297" cy="504056"/>
          </a:xfrm>
          <a:prstGeom prst="wedgeRectCallout">
            <a:avLst>
              <a:gd name="adj1" fmla="val 40700"/>
              <a:gd name="adj2" fmla="val -2046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in PY5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17637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Results from PY5</a:t>
            </a:r>
            <a:endParaRPr lang="en-GB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24608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PY5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Events and 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Virtual Team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Distributed Competence Centre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SME engagement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Federated </a:t>
            </a:r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31925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4525963"/>
          </a:xfrm>
        </p:spPr>
        <p:txBody>
          <a:bodyPr/>
          <a:lstStyle/>
          <a:p>
            <a:pPr marL="174625" indent="-174625"/>
            <a:r>
              <a:rPr lang="en-GB" sz="2400" dirty="0"/>
              <a:t>EGI events</a:t>
            </a:r>
          </a:p>
          <a:p>
            <a:pPr marL="542925" lvl="1"/>
            <a:r>
              <a:rPr lang="en-GB" sz="1800" dirty="0"/>
              <a:t>EGI Community </a:t>
            </a:r>
            <a:r>
              <a:rPr lang="en-GB" sz="1800" dirty="0" smtClean="0"/>
              <a:t>Forum, Helsinki, May 2014</a:t>
            </a:r>
            <a:endParaRPr lang="en-GB" sz="1800" dirty="0"/>
          </a:p>
          <a:p>
            <a:pPr marL="904875" lvl="2"/>
            <a:r>
              <a:rPr lang="en-GB" sz="1600" dirty="0"/>
              <a:t>Ca. 400 </a:t>
            </a:r>
            <a:r>
              <a:rPr lang="en-GB" sz="1600" dirty="0" smtClean="0"/>
              <a:t>participants</a:t>
            </a:r>
          </a:p>
          <a:p>
            <a:pPr marL="904875" lvl="2"/>
            <a:r>
              <a:rPr lang="en-GB" sz="1600" dirty="0" smtClean="0"/>
              <a:t>Technical tracks, Hackathons</a:t>
            </a:r>
            <a:r>
              <a:rPr lang="en-GB" sz="1600" dirty="0" smtClean="0"/>
              <a:t>, Tutorials</a:t>
            </a:r>
            <a:r>
              <a:rPr lang="en-GB" sz="1600" dirty="0" smtClean="0"/>
              <a:t>, Workshops, …</a:t>
            </a:r>
          </a:p>
          <a:p>
            <a:pPr marL="542925" lvl="1"/>
            <a:r>
              <a:rPr lang="en-GB" sz="1800" dirty="0" smtClean="0"/>
              <a:t>EGI Conference on Challenges and Solutions for </a:t>
            </a:r>
            <a:br>
              <a:rPr lang="en-GB" sz="1800" dirty="0" smtClean="0"/>
            </a:br>
            <a:r>
              <a:rPr lang="en-GB" sz="1800" dirty="0" smtClean="0"/>
              <a:t>Big Data Processing on Cloud, Amsterdam, Sep 2014.</a:t>
            </a:r>
          </a:p>
          <a:p>
            <a:pPr marL="904875" lvl="2"/>
            <a:r>
              <a:rPr lang="en-GB" sz="1600" dirty="0" smtClean="0"/>
              <a:t>Ca</a:t>
            </a:r>
            <a:r>
              <a:rPr lang="en-GB" sz="1600" dirty="0"/>
              <a:t>. 160 </a:t>
            </a:r>
            <a:r>
              <a:rPr lang="en-GB" sz="1600" dirty="0" smtClean="0"/>
              <a:t>participants</a:t>
            </a:r>
          </a:p>
          <a:p>
            <a:pPr marL="904875" lvl="2"/>
            <a:r>
              <a:rPr lang="en-US" sz="1600" dirty="0" smtClean="0"/>
              <a:t>Technical sessions on AAI, Data, Storage; EGI-GEANT Symposium</a:t>
            </a:r>
          </a:p>
          <a:p>
            <a:pPr marL="174625" indent="-174625"/>
            <a:r>
              <a:rPr lang="en-US" sz="2400" dirty="0" smtClean="0"/>
              <a:t>Contributions to external events</a:t>
            </a:r>
          </a:p>
          <a:p>
            <a:pPr marL="542925" lvl="1"/>
            <a:r>
              <a:rPr lang="en-US" sz="1800" dirty="0" smtClean="0"/>
              <a:t>Conferences </a:t>
            </a:r>
          </a:p>
          <a:p>
            <a:pPr marL="904875" lvl="2"/>
            <a:r>
              <a:rPr lang="en-GB" sz="1400" dirty="0" smtClean="0"/>
              <a:t>Bioenergetics, </a:t>
            </a:r>
            <a:r>
              <a:rPr lang="en-GB" sz="1400" dirty="0"/>
              <a:t>Computational </a:t>
            </a:r>
            <a:r>
              <a:rPr lang="en-GB" sz="1400" dirty="0" smtClean="0"/>
              <a:t>Biology, Climate modelling, Low-frequency</a:t>
            </a:r>
            <a:br>
              <a:rPr lang="en-GB" sz="1400" dirty="0" smtClean="0"/>
            </a:br>
            <a:r>
              <a:rPr lang="en-GB" sz="1400" dirty="0" smtClean="0"/>
              <a:t>Radio </a:t>
            </a:r>
            <a:r>
              <a:rPr lang="en-GB" sz="1400" dirty="0"/>
              <a:t>Telescopes</a:t>
            </a:r>
            <a:endParaRPr lang="en-GB" sz="1400" dirty="0" smtClean="0"/>
          </a:p>
          <a:p>
            <a:pPr marL="542925" lvl="1"/>
            <a:r>
              <a:rPr lang="en-US" sz="1800" dirty="0" smtClean="0"/>
              <a:t>ESFRI workshops</a:t>
            </a:r>
          </a:p>
          <a:p>
            <a:pPr marL="904875" lvl="2"/>
            <a:r>
              <a:rPr lang="en-US" sz="1400" dirty="0" smtClean="0"/>
              <a:t>BioMedBridges</a:t>
            </a:r>
            <a:r>
              <a:rPr lang="en-US" sz="1400" dirty="0"/>
              <a:t>,</a:t>
            </a:r>
            <a:r>
              <a:rPr lang="en-US" sz="1400" dirty="0" smtClean="0"/>
              <a:t> DASISH, BBMRI, ELIXIR, EPOS, LifeWatch, DARIAH</a:t>
            </a:r>
          </a:p>
          <a:p>
            <a:pPr marL="542925" lvl="1"/>
            <a:r>
              <a:rPr lang="en-US" sz="1800" dirty="0" smtClean="0"/>
              <a:t>EC consultation events</a:t>
            </a:r>
          </a:p>
          <a:p>
            <a:pPr marL="904875" lvl="2"/>
            <a:r>
              <a:rPr lang="en-US" sz="1400" dirty="0" smtClean="0"/>
              <a:t>E-infrastructures for Mathematics; E-infrastructures for Africa, </a:t>
            </a:r>
            <a:br>
              <a:rPr lang="en-US" sz="1400" dirty="0" smtClean="0"/>
            </a:br>
            <a:r>
              <a:rPr lang="en-GB" sz="1400" dirty="0" smtClean="0"/>
              <a:t>Research </a:t>
            </a:r>
            <a:r>
              <a:rPr lang="en-GB" sz="1400" dirty="0"/>
              <a:t>e-infrastructures and innovation clusters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 descr="http://www.isgtw.org/sites/default/files/14050898248_956c667864_z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7064"/>
            <a:ext cx="2583837" cy="17239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2014.egi.eu/export/sites/cf2014/cf14-images/EGI_poster_400x567px_72dpi.jpg_659878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424711"/>
            <a:ext cx="1728192" cy="24540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31163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Communications: Publications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16996" cy="4525963"/>
          </a:xfrm>
        </p:spPr>
        <p:txBody>
          <a:bodyPr/>
          <a:lstStyle/>
          <a:p>
            <a:r>
              <a:rPr lang="en-GB" sz="2800" dirty="0" smtClean="0"/>
              <a:t>Solutions’ brochures</a:t>
            </a:r>
          </a:p>
          <a:p>
            <a:r>
              <a:rPr lang="en-GB" sz="2800" dirty="0" smtClean="0"/>
              <a:t>EGI CF2014 </a:t>
            </a:r>
          </a:p>
          <a:p>
            <a:pPr lvl="1"/>
            <a:r>
              <a:rPr lang="en-GB" sz="2400" dirty="0" smtClean="0"/>
              <a:t>Book of Abstracts</a:t>
            </a:r>
          </a:p>
          <a:p>
            <a:r>
              <a:rPr lang="en-GB" sz="2800" dirty="0" smtClean="0"/>
              <a:t>Case studies</a:t>
            </a:r>
          </a:p>
          <a:p>
            <a:pPr lvl="1"/>
            <a:r>
              <a:rPr lang="en-GB" sz="2400" dirty="0"/>
              <a:t>Six new case </a:t>
            </a:r>
            <a:r>
              <a:rPr lang="en-GB" sz="2400" dirty="0" smtClean="0"/>
              <a:t>studies</a:t>
            </a:r>
          </a:p>
          <a:p>
            <a:pPr marL="801688" lvl="2" indent="0">
              <a:buNone/>
            </a:pPr>
            <a:r>
              <a:rPr lang="en-US" sz="1600" dirty="0" smtClean="0"/>
              <a:t>Astro-seismology, Crystallography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Environmental science, Physics, </a:t>
            </a:r>
            <a:br>
              <a:rPr lang="en-US" sz="1600" dirty="0" smtClean="0"/>
            </a:br>
            <a:r>
              <a:rPr lang="en-US" sz="1600" dirty="0" smtClean="0"/>
              <a:t>Medical, Space science</a:t>
            </a:r>
          </a:p>
          <a:p>
            <a:pPr lvl="1"/>
            <a:r>
              <a:rPr lang="en-US" sz="2400" dirty="0" smtClean="0"/>
              <a:t>Case studies booklet</a:t>
            </a:r>
            <a:r>
              <a:rPr lang="en-GB" sz="2400" dirty="0"/>
              <a:t> </a:t>
            </a:r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www.go.egi.eu/cst</a:t>
            </a:r>
            <a:r>
              <a:rPr lang="en-GB" sz="2400" dirty="0" smtClean="0"/>
              <a:t>  </a:t>
            </a:r>
            <a:endParaRPr lang="en-GB" sz="2400" dirty="0"/>
          </a:p>
          <a:p>
            <a:r>
              <a:rPr lang="en-GB" sz="2800" dirty="0" smtClean="0"/>
              <a:t>Newsletters </a:t>
            </a:r>
          </a:p>
          <a:p>
            <a:pPr lvl="1"/>
            <a:r>
              <a:rPr lang="en-GB" sz="2400" dirty="0" smtClean="0"/>
              <a:t>2 issues of </a:t>
            </a:r>
            <a:r>
              <a:rPr lang="en-GB" sz="2400" i="1" dirty="0" smtClean="0"/>
              <a:t>Inspired</a:t>
            </a:r>
            <a:endParaRPr lang="en-GB" sz="2400" dirty="0" smtClean="0"/>
          </a:p>
        </p:txBody>
      </p:sp>
      <p:pic>
        <p:nvPicPr>
          <p:cNvPr id="9" name="Picture 8" descr="2014_EGI_Solutions_Booklet 4 in 1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65" y="1196752"/>
            <a:ext cx="1850985" cy="236794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Book of Abstracts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6751"/>
            <a:ext cx="1728302" cy="236794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01" y="3746281"/>
            <a:ext cx="1814544" cy="243663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79" y="3734241"/>
            <a:ext cx="1727371" cy="244489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71800" y="643359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Community-Driven Innovation and Support Solution</a:t>
            </a:r>
          </a:p>
        </p:txBody>
      </p:sp>
    </p:spTree>
    <p:extLst>
      <p:ext uri="{BB962C8B-B14F-4D97-AF65-F5344CB8AC3E}">
        <p14:creationId xmlns:p14="http://schemas.microsoft.com/office/powerpoint/2010/main" val="25098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12388</TotalTime>
  <Words>1226</Words>
  <Application>Microsoft Office PowerPoint</Application>
  <PresentationFormat>On-screen Show (4:3)</PresentationFormat>
  <Paragraphs>314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EGI-InSPIRE-Slide-Template_v4</vt:lpstr>
      <vt:lpstr>Community-Driven Innovation and Support Solution</vt:lpstr>
      <vt:lpstr>Outline</vt:lpstr>
      <vt:lpstr>Objectives</vt:lpstr>
      <vt:lpstr>Approach</vt:lpstr>
      <vt:lpstr>From needs to solutions</vt:lpstr>
      <vt:lpstr>PowerPoint Presentation</vt:lpstr>
      <vt:lpstr>Results from PY5</vt:lpstr>
      <vt:lpstr>Events</vt:lpstr>
      <vt:lpstr>Communications: Publications</vt:lpstr>
      <vt:lpstr>Virtual Teams</vt:lpstr>
      <vt:lpstr>Promoting Desktop Grids VT</vt:lpstr>
      <vt:lpstr>Support for genome analysis and protein folding VT</vt:lpstr>
      <vt:lpstr>Platform for the long tail VT</vt:lpstr>
      <vt:lpstr>Integrating ELIXIR Reference Datasets into EGI VT</vt:lpstr>
      <vt:lpstr>Distributed Competence Centre</vt:lpstr>
      <vt:lpstr>SME engagement</vt:lpstr>
      <vt:lpstr>Federated Cloud - Support</vt:lpstr>
      <vt:lpstr>Federated Cloud - Impact</vt:lpstr>
      <vt:lpstr>Use of resources</vt:lpstr>
      <vt:lpstr>Key achievements of 5 years</vt:lpstr>
      <vt:lpstr>Next steps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Ferrari</dc:creator>
  <cp:lastModifiedBy>S C</cp:lastModifiedBy>
  <cp:revision>608</cp:revision>
  <cp:lastPrinted>2015-02-12T14:09:22Z</cp:lastPrinted>
  <dcterms:created xsi:type="dcterms:W3CDTF">2014-05-15T06:16:35Z</dcterms:created>
  <dcterms:modified xsi:type="dcterms:W3CDTF">2015-02-12T14:09:58Z</dcterms:modified>
</cp:coreProperties>
</file>