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0"/>
  </p:notesMasterIdLst>
  <p:sldIdLst>
    <p:sldId id="256" r:id="rId2"/>
    <p:sldId id="478" r:id="rId3"/>
    <p:sldId id="480" r:id="rId4"/>
    <p:sldId id="482" r:id="rId5"/>
    <p:sldId id="481" r:id="rId6"/>
    <p:sldId id="483" r:id="rId7"/>
    <p:sldId id="484" r:id="rId8"/>
    <p:sldId id="470" r:id="rId9"/>
    <p:sldId id="472" r:id="rId10"/>
    <p:sldId id="479" r:id="rId11"/>
    <p:sldId id="475" r:id="rId12"/>
    <p:sldId id="477" r:id="rId13"/>
    <p:sldId id="485" r:id="rId14"/>
    <p:sldId id="486" r:id="rId15"/>
    <p:sldId id="487" r:id="rId16"/>
    <p:sldId id="488" r:id="rId17"/>
    <p:sldId id="489" r:id="rId18"/>
    <p:sldId id="3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ki" initials="q"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98" autoAdjust="0"/>
  </p:normalViewPr>
  <p:slideViewPr>
    <p:cSldViewPr>
      <p:cViewPr varScale="1">
        <p:scale>
          <a:sx n="97" d="100"/>
          <a:sy n="97" d="100"/>
        </p:scale>
        <p:origin x="-1296"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AA6F03-1452-EF4A-A5DC-E614A98CCAD0}" type="doc">
      <dgm:prSet loTypeId="urn:microsoft.com/office/officeart/2005/8/layout/hList1" loCatId="" qsTypeId="urn:microsoft.com/office/officeart/2005/8/quickstyle/simple4" qsCatId="simple" csTypeId="urn:microsoft.com/office/officeart/2005/8/colors/colorful1" csCatId="colorful" phldr="1"/>
      <dgm:spPr/>
      <dgm:t>
        <a:bodyPr/>
        <a:lstStyle/>
        <a:p>
          <a:endParaRPr lang="en-US"/>
        </a:p>
      </dgm:t>
    </dgm:pt>
    <dgm:pt modelId="{19FBEC66-2EFA-BC48-984E-C1AA967F6F80}">
      <dgm:prSet/>
      <dgm:spPr/>
      <dgm:t>
        <a:bodyPr/>
        <a:lstStyle/>
        <a:p>
          <a:pPr rtl="0"/>
          <a:r>
            <a:rPr lang="en-GB" noProof="0" dirty="0" smtClean="0"/>
            <a:t>Coordination</a:t>
          </a:r>
          <a:endParaRPr lang="en-GB" noProof="0" dirty="0"/>
        </a:p>
      </dgm:t>
    </dgm:pt>
    <dgm:pt modelId="{CF4A037D-2619-144F-9691-130B56C5F2A9}" type="parTrans" cxnId="{11336C71-9678-3443-8085-61ADC2449D00}">
      <dgm:prSet/>
      <dgm:spPr/>
      <dgm:t>
        <a:bodyPr/>
        <a:lstStyle/>
        <a:p>
          <a:endParaRPr lang="en-US"/>
        </a:p>
      </dgm:t>
    </dgm:pt>
    <dgm:pt modelId="{96568930-05C6-424A-A0EC-BFDDA365BFC4}" type="sibTrans" cxnId="{11336C71-9678-3443-8085-61ADC2449D00}">
      <dgm:prSet/>
      <dgm:spPr/>
      <dgm:t>
        <a:bodyPr/>
        <a:lstStyle/>
        <a:p>
          <a:endParaRPr lang="en-US"/>
        </a:p>
      </dgm:t>
    </dgm:pt>
    <dgm:pt modelId="{0978CFCC-9232-D249-ADDA-F9392D921FFD}">
      <dgm:prSet/>
      <dgm:spPr/>
      <dgm:t>
        <a:bodyPr/>
        <a:lstStyle/>
        <a:p>
          <a:pPr rtl="0"/>
          <a:r>
            <a:rPr lang="en-GB" noProof="0" dirty="0" smtClean="0"/>
            <a:t>Consulting and Support</a:t>
          </a:r>
          <a:endParaRPr lang="en-GB" noProof="0" dirty="0"/>
        </a:p>
      </dgm:t>
    </dgm:pt>
    <dgm:pt modelId="{330992DE-DF00-1E49-A361-7783E63A50A8}" type="parTrans" cxnId="{C16D1EB7-7697-FB4C-A4E4-EB8126FD3537}">
      <dgm:prSet/>
      <dgm:spPr/>
      <dgm:t>
        <a:bodyPr/>
        <a:lstStyle/>
        <a:p>
          <a:endParaRPr lang="en-US"/>
        </a:p>
      </dgm:t>
    </dgm:pt>
    <dgm:pt modelId="{77A7AA6A-F884-E841-A080-2CB7BCE8095E}" type="sibTrans" cxnId="{C16D1EB7-7697-FB4C-A4E4-EB8126FD3537}">
      <dgm:prSet/>
      <dgm:spPr/>
      <dgm:t>
        <a:bodyPr/>
        <a:lstStyle/>
        <a:p>
          <a:endParaRPr lang="en-US"/>
        </a:p>
      </dgm:t>
    </dgm:pt>
    <dgm:pt modelId="{CC1FD5E6-0733-6346-8740-4D9F9A9AFDBD}">
      <dgm:prSet/>
      <dgm:spPr/>
      <dgm:t>
        <a:bodyPr/>
        <a:lstStyle/>
        <a:p>
          <a:pPr rtl="0"/>
          <a:r>
            <a:rPr lang="en-GB" noProof="0" smtClean="0"/>
            <a:t>Marketing and Outreach</a:t>
          </a:r>
          <a:endParaRPr lang="en-GB" noProof="0"/>
        </a:p>
      </dgm:t>
    </dgm:pt>
    <dgm:pt modelId="{E119C4C3-26D9-2448-BEC3-CBB0AD7D1B8F}" type="parTrans" cxnId="{5B4D5F0C-C274-9549-97E2-BBB500545A70}">
      <dgm:prSet/>
      <dgm:spPr/>
      <dgm:t>
        <a:bodyPr/>
        <a:lstStyle/>
        <a:p>
          <a:endParaRPr lang="en-US"/>
        </a:p>
      </dgm:t>
    </dgm:pt>
    <dgm:pt modelId="{E0E187A0-946A-0D46-8637-295A43F717A2}" type="sibTrans" cxnId="{5B4D5F0C-C274-9549-97E2-BBB500545A70}">
      <dgm:prSet/>
      <dgm:spPr/>
      <dgm:t>
        <a:bodyPr/>
        <a:lstStyle/>
        <a:p>
          <a:endParaRPr lang="en-US"/>
        </a:p>
      </dgm:t>
    </dgm:pt>
    <dgm:pt modelId="{A24AA164-36BA-2641-A9A9-0714A2EAA662}">
      <dgm:prSet/>
      <dgm:spPr/>
      <dgm:t>
        <a:bodyPr/>
        <a:lstStyle/>
        <a:p>
          <a:pPr rtl="0"/>
          <a:r>
            <a:rPr lang="en-GB" noProof="0" smtClean="0"/>
            <a:t>Software and Services</a:t>
          </a:r>
        </a:p>
      </dgm:t>
    </dgm:pt>
    <dgm:pt modelId="{966AE032-8459-5140-9FB0-B97AFF2BAA2A}" type="parTrans" cxnId="{F432D80F-D162-2941-8429-19F714D468A0}">
      <dgm:prSet/>
      <dgm:spPr/>
      <dgm:t>
        <a:bodyPr/>
        <a:lstStyle/>
        <a:p>
          <a:endParaRPr lang="en-US"/>
        </a:p>
      </dgm:t>
    </dgm:pt>
    <dgm:pt modelId="{8BDFCE3A-7CE5-754D-BEB7-17C3738B4A66}" type="sibTrans" cxnId="{F432D80F-D162-2941-8429-19F714D468A0}">
      <dgm:prSet/>
      <dgm:spPr/>
      <dgm:t>
        <a:bodyPr/>
        <a:lstStyle/>
        <a:p>
          <a:endParaRPr lang="en-US"/>
        </a:p>
      </dgm:t>
    </dgm:pt>
    <dgm:pt modelId="{3F39FF8A-4D03-D244-8AFD-EE7673F3D355}">
      <dgm:prSet/>
      <dgm:spPr/>
      <dgm:t>
        <a:bodyPr/>
        <a:lstStyle/>
        <a:p>
          <a:pPr rtl="0"/>
          <a:r>
            <a:rPr lang="en-GB" noProof="0" dirty="0" smtClean="0"/>
            <a:t>Project and Programme Management</a:t>
          </a:r>
          <a:endParaRPr lang="en-GB" noProof="0" dirty="0"/>
        </a:p>
      </dgm:t>
    </dgm:pt>
    <dgm:pt modelId="{64B069A6-F581-AF48-B6AC-1731903F03E5}" type="parTrans" cxnId="{CA80F71E-8340-C145-995F-C7D3C4A92D36}">
      <dgm:prSet/>
      <dgm:spPr/>
      <dgm:t>
        <a:bodyPr/>
        <a:lstStyle/>
        <a:p>
          <a:endParaRPr lang="en-US"/>
        </a:p>
      </dgm:t>
    </dgm:pt>
    <dgm:pt modelId="{DB2B6FF4-AC03-A045-A216-91B37BB2F9F3}" type="sibTrans" cxnId="{CA80F71E-8340-C145-995F-C7D3C4A92D36}">
      <dgm:prSet/>
      <dgm:spPr/>
      <dgm:t>
        <a:bodyPr/>
        <a:lstStyle/>
        <a:p>
          <a:endParaRPr lang="en-US"/>
        </a:p>
      </dgm:t>
    </dgm:pt>
    <dgm:pt modelId="{9C9A27FA-00C7-A844-9D61-900FA9EFBD1A}">
      <dgm:prSet/>
      <dgm:spPr/>
      <dgm:t>
        <a:bodyPr/>
        <a:lstStyle/>
        <a:p>
          <a:pPr rtl="0"/>
          <a:r>
            <a:rPr lang="en-GB" b="0" noProof="0" dirty="0" smtClean="0"/>
            <a:t>Operations Coordination</a:t>
          </a:r>
          <a:endParaRPr lang="en-GB" b="0" noProof="0" dirty="0"/>
        </a:p>
      </dgm:t>
    </dgm:pt>
    <dgm:pt modelId="{FC75A7B9-CD21-FC41-9F68-A17F23D17667}" type="parTrans" cxnId="{7544FF86-9AA7-EC41-AE1C-B22D926D5A0B}">
      <dgm:prSet/>
      <dgm:spPr/>
      <dgm:t>
        <a:bodyPr/>
        <a:lstStyle/>
        <a:p>
          <a:endParaRPr lang="en-US"/>
        </a:p>
      </dgm:t>
    </dgm:pt>
    <dgm:pt modelId="{B29172AA-F851-AA41-AA41-14D65A5EE18A}" type="sibTrans" cxnId="{7544FF86-9AA7-EC41-AE1C-B22D926D5A0B}">
      <dgm:prSet/>
      <dgm:spPr/>
      <dgm:t>
        <a:bodyPr/>
        <a:lstStyle/>
        <a:p>
          <a:endParaRPr lang="en-US"/>
        </a:p>
      </dgm:t>
    </dgm:pt>
    <dgm:pt modelId="{46664F2B-FC90-D846-9844-1515A10EEC50}">
      <dgm:prSet/>
      <dgm:spPr/>
      <dgm:t>
        <a:bodyPr/>
        <a:lstStyle/>
        <a:p>
          <a:pPr rtl="0"/>
          <a:r>
            <a:rPr lang="en-GB" noProof="0" dirty="0" smtClean="0"/>
            <a:t>Technology Coordination</a:t>
          </a:r>
          <a:endParaRPr lang="en-GB" noProof="0" dirty="0"/>
        </a:p>
      </dgm:t>
    </dgm:pt>
    <dgm:pt modelId="{A4117BA6-92CC-FA4E-AA4F-CFC9B9E0E8BF}" type="parTrans" cxnId="{8D6F8CE8-6B3A-C84B-B1EB-5C01954EAD1C}">
      <dgm:prSet/>
      <dgm:spPr/>
      <dgm:t>
        <a:bodyPr/>
        <a:lstStyle/>
        <a:p>
          <a:endParaRPr lang="en-US"/>
        </a:p>
      </dgm:t>
    </dgm:pt>
    <dgm:pt modelId="{B84FD52E-C092-0B4A-9C36-32E29DD92B59}" type="sibTrans" cxnId="{8D6F8CE8-6B3A-C84B-B1EB-5C01954EAD1C}">
      <dgm:prSet/>
      <dgm:spPr/>
      <dgm:t>
        <a:bodyPr/>
        <a:lstStyle/>
        <a:p>
          <a:endParaRPr lang="en-US"/>
        </a:p>
      </dgm:t>
    </dgm:pt>
    <dgm:pt modelId="{21743CE6-4903-9A4A-B591-FC79BC88438B}">
      <dgm:prSet/>
      <dgm:spPr/>
      <dgm:t>
        <a:bodyPr/>
        <a:lstStyle/>
        <a:p>
          <a:pPr rtl="0"/>
          <a:r>
            <a:rPr lang="en-GB" b="0" noProof="0" dirty="0" smtClean="0"/>
            <a:t>Security Coordination</a:t>
          </a:r>
          <a:endParaRPr lang="en-GB" b="0" noProof="0" dirty="0"/>
        </a:p>
      </dgm:t>
    </dgm:pt>
    <dgm:pt modelId="{1C0F14F9-510F-C646-86F6-A608B2506240}" type="parTrans" cxnId="{BBF4CA9E-D266-C142-AD90-B9E96B8C106C}">
      <dgm:prSet/>
      <dgm:spPr/>
      <dgm:t>
        <a:bodyPr/>
        <a:lstStyle/>
        <a:p>
          <a:endParaRPr lang="en-US"/>
        </a:p>
      </dgm:t>
    </dgm:pt>
    <dgm:pt modelId="{4F6EC292-206F-454B-AB04-AA740FDE0704}" type="sibTrans" cxnId="{BBF4CA9E-D266-C142-AD90-B9E96B8C106C}">
      <dgm:prSet/>
      <dgm:spPr/>
      <dgm:t>
        <a:bodyPr/>
        <a:lstStyle/>
        <a:p>
          <a:endParaRPr lang="en-US"/>
        </a:p>
      </dgm:t>
    </dgm:pt>
    <dgm:pt modelId="{98591D4D-75CB-6C44-ADBA-E7AD3B4A9C70}">
      <dgm:prSet/>
      <dgm:spPr/>
      <dgm:t>
        <a:bodyPr/>
        <a:lstStyle/>
        <a:p>
          <a:pPr rtl="0"/>
          <a:r>
            <a:rPr lang="en-GB" noProof="0" dirty="0" smtClean="0"/>
            <a:t>Governance &amp; Project Consultancy </a:t>
          </a:r>
          <a:endParaRPr lang="en-GB" noProof="0" dirty="0"/>
        </a:p>
      </dgm:t>
    </dgm:pt>
    <dgm:pt modelId="{ED1B250D-061F-FC43-8E31-BDD5129D5C69}" type="parTrans" cxnId="{012010F5-7F2B-EE4C-91EA-190DC56F7140}">
      <dgm:prSet/>
      <dgm:spPr/>
      <dgm:t>
        <a:bodyPr/>
        <a:lstStyle/>
        <a:p>
          <a:endParaRPr lang="en-US"/>
        </a:p>
      </dgm:t>
    </dgm:pt>
    <dgm:pt modelId="{D11FADDC-AB65-9F4A-9AA2-CE97CA78B710}" type="sibTrans" cxnId="{012010F5-7F2B-EE4C-91EA-190DC56F7140}">
      <dgm:prSet/>
      <dgm:spPr/>
      <dgm:t>
        <a:bodyPr/>
        <a:lstStyle/>
        <a:p>
          <a:endParaRPr lang="en-US"/>
        </a:p>
      </dgm:t>
    </dgm:pt>
    <dgm:pt modelId="{CEF26233-C178-E142-A37D-D46D539DD989}">
      <dgm:prSet/>
      <dgm:spPr/>
      <dgm:t>
        <a:bodyPr/>
        <a:lstStyle/>
        <a:p>
          <a:pPr rtl="0"/>
          <a:r>
            <a:rPr lang="en-GB" b="0" noProof="0" dirty="0" smtClean="0"/>
            <a:t>Strategy &amp; Policy Decision Support</a:t>
          </a:r>
          <a:endParaRPr lang="en-GB" b="0" noProof="0" dirty="0"/>
        </a:p>
      </dgm:t>
    </dgm:pt>
    <dgm:pt modelId="{2C662A3C-0D7B-B049-8EEA-AB27DC4BB20E}" type="parTrans" cxnId="{1CC02651-DC9B-6446-A1FD-D21FD03259B7}">
      <dgm:prSet/>
      <dgm:spPr/>
      <dgm:t>
        <a:bodyPr/>
        <a:lstStyle/>
        <a:p>
          <a:endParaRPr lang="en-US"/>
        </a:p>
      </dgm:t>
    </dgm:pt>
    <dgm:pt modelId="{FB6E4127-58E3-8B4B-BD70-B16781A521E9}" type="sibTrans" cxnId="{1CC02651-DC9B-6446-A1FD-D21FD03259B7}">
      <dgm:prSet/>
      <dgm:spPr/>
      <dgm:t>
        <a:bodyPr/>
        <a:lstStyle/>
        <a:p>
          <a:endParaRPr lang="en-US"/>
        </a:p>
      </dgm:t>
    </dgm:pt>
    <dgm:pt modelId="{EE0D98DD-85ED-034C-9E50-E20EE0B78A16}">
      <dgm:prSet/>
      <dgm:spPr/>
      <dgm:t>
        <a:bodyPr/>
        <a:lstStyle/>
        <a:p>
          <a:pPr rtl="0"/>
          <a:r>
            <a:rPr lang="en-GB" noProof="0" dirty="0" smtClean="0"/>
            <a:t>Policy Development</a:t>
          </a:r>
          <a:endParaRPr lang="en-GB" noProof="0" dirty="0"/>
        </a:p>
      </dgm:t>
    </dgm:pt>
    <dgm:pt modelId="{265FBF34-2501-5744-A1F6-B7168FDD8DCD}" type="parTrans" cxnId="{23C6ECE3-2677-5542-8004-FAC2170D7931}">
      <dgm:prSet/>
      <dgm:spPr/>
      <dgm:t>
        <a:bodyPr/>
        <a:lstStyle/>
        <a:p>
          <a:endParaRPr lang="en-US"/>
        </a:p>
      </dgm:t>
    </dgm:pt>
    <dgm:pt modelId="{904F16B3-38AA-0B42-8A2C-8CDC5BE563FA}" type="sibTrans" cxnId="{23C6ECE3-2677-5542-8004-FAC2170D7931}">
      <dgm:prSet/>
      <dgm:spPr/>
      <dgm:t>
        <a:bodyPr/>
        <a:lstStyle/>
        <a:p>
          <a:endParaRPr lang="en-US"/>
        </a:p>
      </dgm:t>
    </dgm:pt>
    <dgm:pt modelId="{98935C1D-E1A3-A947-A42D-EB57812B5B28}">
      <dgm:prSet/>
      <dgm:spPr/>
      <dgm:t>
        <a:bodyPr/>
        <a:lstStyle/>
        <a:p>
          <a:pPr rtl="0"/>
          <a:r>
            <a:rPr lang="en-GB" b="0" noProof="0" dirty="0" smtClean="0"/>
            <a:t>Technical Consultancy and Support</a:t>
          </a:r>
          <a:endParaRPr lang="en-GB" b="0" noProof="0" dirty="0"/>
        </a:p>
      </dgm:t>
    </dgm:pt>
    <dgm:pt modelId="{C0BFC434-3ECB-0040-B08F-926AFD0CAE59}" type="parTrans" cxnId="{5FF7C23A-8705-014B-A116-448350FA83E9}">
      <dgm:prSet/>
      <dgm:spPr/>
      <dgm:t>
        <a:bodyPr/>
        <a:lstStyle/>
        <a:p>
          <a:endParaRPr lang="en-US"/>
        </a:p>
      </dgm:t>
    </dgm:pt>
    <dgm:pt modelId="{9942C3B8-2AF1-0245-ABD7-93827112524F}" type="sibTrans" cxnId="{5FF7C23A-8705-014B-A116-448350FA83E9}">
      <dgm:prSet/>
      <dgm:spPr/>
      <dgm:t>
        <a:bodyPr/>
        <a:lstStyle/>
        <a:p>
          <a:endParaRPr lang="en-US"/>
        </a:p>
      </dgm:t>
    </dgm:pt>
    <dgm:pt modelId="{82E9D5D2-21FB-5E40-95A6-98E74EFA1101}">
      <dgm:prSet/>
      <dgm:spPr/>
      <dgm:t>
        <a:bodyPr/>
        <a:lstStyle/>
        <a:p>
          <a:pPr rtl="0"/>
          <a:r>
            <a:rPr lang="en-GB" noProof="0" smtClean="0"/>
            <a:t>Helpdesk Support</a:t>
          </a:r>
          <a:endParaRPr lang="en-GB" noProof="0"/>
        </a:p>
      </dgm:t>
    </dgm:pt>
    <dgm:pt modelId="{BED5A8F1-8EB1-B140-A04F-B811121EE95F}" type="parTrans" cxnId="{320743D7-5F6E-A24D-9FCE-A8FD33353A56}">
      <dgm:prSet/>
      <dgm:spPr/>
      <dgm:t>
        <a:bodyPr/>
        <a:lstStyle/>
        <a:p>
          <a:endParaRPr lang="en-US"/>
        </a:p>
      </dgm:t>
    </dgm:pt>
    <dgm:pt modelId="{132443FB-EAB2-7247-8DB4-7A314D1354AC}" type="sibTrans" cxnId="{320743D7-5F6E-A24D-9FCE-A8FD33353A56}">
      <dgm:prSet/>
      <dgm:spPr/>
      <dgm:t>
        <a:bodyPr/>
        <a:lstStyle/>
        <a:p>
          <a:endParaRPr lang="en-US"/>
        </a:p>
      </dgm:t>
    </dgm:pt>
    <dgm:pt modelId="{FC33AE37-A034-FD4F-A23D-4740DEBABB1C}">
      <dgm:prSet/>
      <dgm:spPr/>
      <dgm:t>
        <a:bodyPr/>
        <a:lstStyle/>
        <a:p>
          <a:pPr rtl="0"/>
          <a:r>
            <a:rPr lang="en-GB" noProof="0" smtClean="0"/>
            <a:t>Marketing</a:t>
          </a:r>
          <a:endParaRPr lang="en-GB" noProof="0"/>
        </a:p>
      </dgm:t>
    </dgm:pt>
    <dgm:pt modelId="{2EA0B743-5577-1146-910F-AC570ED171B3}" type="parTrans" cxnId="{62D8F586-95B6-984A-A89A-D1082DD44FFF}">
      <dgm:prSet/>
      <dgm:spPr/>
      <dgm:t>
        <a:bodyPr/>
        <a:lstStyle/>
        <a:p>
          <a:endParaRPr lang="en-US"/>
        </a:p>
      </dgm:t>
    </dgm:pt>
    <dgm:pt modelId="{B03B30E6-679B-084C-9618-5D7DCA5384BD}" type="sibTrans" cxnId="{62D8F586-95B6-984A-A89A-D1082DD44FFF}">
      <dgm:prSet/>
      <dgm:spPr/>
      <dgm:t>
        <a:bodyPr/>
        <a:lstStyle/>
        <a:p>
          <a:endParaRPr lang="en-US"/>
        </a:p>
      </dgm:t>
    </dgm:pt>
    <dgm:pt modelId="{D5EA256C-8A75-AD48-948B-0B7F158E2FCD}">
      <dgm:prSet/>
      <dgm:spPr/>
      <dgm:t>
        <a:bodyPr/>
        <a:lstStyle/>
        <a:p>
          <a:pPr rtl="0"/>
          <a:r>
            <a:rPr lang="en-GB" b="0" noProof="0" dirty="0" smtClean="0"/>
            <a:t>Outreach</a:t>
          </a:r>
          <a:endParaRPr lang="en-GB" b="0" noProof="0" dirty="0"/>
        </a:p>
      </dgm:t>
    </dgm:pt>
    <dgm:pt modelId="{90B60135-BC3E-C943-9D8F-5A9CAE9F8F44}" type="parTrans" cxnId="{DB7B8453-1FDC-A049-9B34-74A41A968AE7}">
      <dgm:prSet/>
      <dgm:spPr/>
      <dgm:t>
        <a:bodyPr/>
        <a:lstStyle/>
        <a:p>
          <a:endParaRPr lang="en-US"/>
        </a:p>
      </dgm:t>
    </dgm:pt>
    <dgm:pt modelId="{E8249DF1-542C-374B-95F0-775A7B859E02}" type="sibTrans" cxnId="{DB7B8453-1FDC-A049-9B34-74A41A968AE7}">
      <dgm:prSet/>
      <dgm:spPr/>
      <dgm:t>
        <a:bodyPr/>
        <a:lstStyle/>
        <a:p>
          <a:endParaRPr lang="en-US"/>
        </a:p>
      </dgm:t>
    </dgm:pt>
    <dgm:pt modelId="{DCF18E2D-EDF8-2A40-A810-949B1EAEB4B1}">
      <dgm:prSet/>
      <dgm:spPr/>
      <dgm:t>
        <a:bodyPr/>
        <a:lstStyle/>
        <a:p>
          <a:pPr rtl="0"/>
          <a:r>
            <a:rPr lang="en-GB" noProof="0" smtClean="0"/>
            <a:t>Federated Operations</a:t>
          </a:r>
        </a:p>
      </dgm:t>
    </dgm:pt>
    <dgm:pt modelId="{C4F83A6E-ED65-4F48-9E3A-FAF28D64AB5C}" type="parTrans" cxnId="{D4808947-EBEC-CD40-9B4F-F3E8184355B1}">
      <dgm:prSet/>
      <dgm:spPr/>
      <dgm:t>
        <a:bodyPr/>
        <a:lstStyle/>
        <a:p>
          <a:endParaRPr lang="en-US"/>
        </a:p>
      </dgm:t>
    </dgm:pt>
    <dgm:pt modelId="{28352A43-2ABF-1740-ACA5-BD02EE2D5F1E}" type="sibTrans" cxnId="{D4808947-EBEC-CD40-9B4F-F3E8184355B1}">
      <dgm:prSet/>
      <dgm:spPr/>
      <dgm:t>
        <a:bodyPr/>
        <a:lstStyle/>
        <a:p>
          <a:endParaRPr lang="en-US"/>
        </a:p>
      </dgm:t>
    </dgm:pt>
    <dgm:pt modelId="{0B290BD6-8C82-224F-AD29-EB7D4EAA5948}">
      <dgm:prSet/>
      <dgm:spPr/>
      <dgm:t>
        <a:bodyPr/>
        <a:lstStyle/>
        <a:p>
          <a:pPr rtl="0"/>
          <a:r>
            <a:rPr lang="en-GB" noProof="0" dirty="0" smtClean="0"/>
            <a:t>Applications Database</a:t>
          </a:r>
        </a:p>
      </dgm:t>
    </dgm:pt>
    <dgm:pt modelId="{3FD77736-266D-8642-8D45-97888A9E2E7D}" type="parTrans" cxnId="{54025C5B-FA46-BA48-AD8F-E7C3A5BF9B4E}">
      <dgm:prSet/>
      <dgm:spPr/>
      <dgm:t>
        <a:bodyPr/>
        <a:lstStyle/>
        <a:p>
          <a:endParaRPr lang="en-US"/>
        </a:p>
      </dgm:t>
    </dgm:pt>
    <dgm:pt modelId="{0E19917E-F2EE-8541-BB6C-4224969FB79F}" type="sibTrans" cxnId="{54025C5B-FA46-BA48-AD8F-E7C3A5BF9B4E}">
      <dgm:prSet/>
      <dgm:spPr/>
      <dgm:t>
        <a:bodyPr/>
        <a:lstStyle/>
        <a:p>
          <a:endParaRPr lang="en-US"/>
        </a:p>
      </dgm:t>
    </dgm:pt>
    <dgm:pt modelId="{0F3B8888-33CD-FF45-BD0D-8E9B40C340E2}">
      <dgm:prSet/>
      <dgm:spPr/>
      <dgm:t>
        <a:bodyPr/>
        <a:lstStyle/>
        <a:p>
          <a:pPr rtl="0"/>
          <a:r>
            <a:rPr lang="en-GB" b="0" noProof="0" dirty="0" smtClean="0"/>
            <a:t>Training Marketplace</a:t>
          </a:r>
        </a:p>
      </dgm:t>
    </dgm:pt>
    <dgm:pt modelId="{2EA5DC5C-ED88-3444-8271-F94274244BCD}" type="parTrans" cxnId="{9EC6F2CC-5603-9C4B-894E-94ACBEF44315}">
      <dgm:prSet/>
      <dgm:spPr/>
      <dgm:t>
        <a:bodyPr/>
        <a:lstStyle/>
        <a:p>
          <a:endParaRPr lang="en-US"/>
        </a:p>
      </dgm:t>
    </dgm:pt>
    <dgm:pt modelId="{611E1CCA-3BE1-6F42-B4A0-FFD5B3B0B7BD}" type="sibTrans" cxnId="{9EC6F2CC-5603-9C4B-894E-94ACBEF44315}">
      <dgm:prSet/>
      <dgm:spPr/>
      <dgm:t>
        <a:bodyPr/>
        <a:lstStyle/>
        <a:p>
          <a:endParaRPr lang="en-US"/>
        </a:p>
      </dgm:t>
    </dgm:pt>
    <dgm:pt modelId="{84C169D5-A758-A94A-92BF-D735AD704BEF}">
      <dgm:prSet/>
      <dgm:spPr/>
      <dgm:t>
        <a:bodyPr/>
        <a:lstStyle/>
        <a:p>
          <a:pPr rtl="0"/>
          <a:r>
            <a:rPr lang="en-GB" b="0" noProof="0" dirty="0" smtClean="0"/>
            <a:t>Repository of Validated Software</a:t>
          </a:r>
        </a:p>
      </dgm:t>
    </dgm:pt>
    <dgm:pt modelId="{87FE1040-99B0-EF4D-B681-F6BE9B2B1FEA}" type="parTrans" cxnId="{EFA33266-EBA7-7649-BAF3-94FEAAE68D8B}">
      <dgm:prSet/>
      <dgm:spPr/>
      <dgm:t>
        <a:bodyPr/>
        <a:lstStyle/>
        <a:p>
          <a:endParaRPr lang="en-US"/>
        </a:p>
      </dgm:t>
    </dgm:pt>
    <dgm:pt modelId="{E9E555EF-FB20-A94D-ACD7-5CFEFD69BE0A}" type="sibTrans" cxnId="{EFA33266-EBA7-7649-BAF3-94FEAAE68D8B}">
      <dgm:prSet/>
      <dgm:spPr/>
      <dgm:t>
        <a:bodyPr/>
        <a:lstStyle/>
        <a:p>
          <a:endParaRPr lang="en-US"/>
        </a:p>
      </dgm:t>
    </dgm:pt>
    <dgm:pt modelId="{D73F0C50-5C3A-8645-9BA2-885E17C9398C}">
      <dgm:prSet/>
      <dgm:spPr/>
      <dgm:t>
        <a:bodyPr/>
        <a:lstStyle/>
        <a:p>
          <a:pPr rtl="0"/>
          <a:r>
            <a:rPr lang="en-GB" b="0" noProof="0" dirty="0" smtClean="0"/>
            <a:t>HTC Platform</a:t>
          </a:r>
        </a:p>
      </dgm:t>
    </dgm:pt>
    <dgm:pt modelId="{3ABBF6AA-3208-CE4A-81CC-44F7F0E473CB}" type="parTrans" cxnId="{9C6F9C71-7844-4247-84F5-586D19F05868}">
      <dgm:prSet/>
      <dgm:spPr/>
      <dgm:t>
        <a:bodyPr/>
        <a:lstStyle/>
        <a:p>
          <a:endParaRPr lang="en-US"/>
        </a:p>
      </dgm:t>
    </dgm:pt>
    <dgm:pt modelId="{D2BB0241-6294-7143-A018-0D95C898F345}" type="sibTrans" cxnId="{9C6F9C71-7844-4247-84F5-586D19F05868}">
      <dgm:prSet/>
      <dgm:spPr/>
      <dgm:t>
        <a:bodyPr/>
        <a:lstStyle/>
        <a:p>
          <a:endParaRPr lang="en-US"/>
        </a:p>
      </dgm:t>
    </dgm:pt>
    <dgm:pt modelId="{804A0BDB-EF36-5F4C-9CD1-1C6A8DCEF58C}">
      <dgm:prSet/>
      <dgm:spPr/>
      <dgm:t>
        <a:bodyPr/>
        <a:lstStyle/>
        <a:p>
          <a:pPr rtl="0"/>
          <a:r>
            <a:rPr lang="en-GB" noProof="0" dirty="0" smtClean="0"/>
            <a:t>Grid Compute</a:t>
          </a:r>
          <a:endParaRPr lang="en-GB" b="0" noProof="0" dirty="0" smtClean="0"/>
        </a:p>
      </dgm:t>
    </dgm:pt>
    <dgm:pt modelId="{1122331C-E33D-9A44-B823-BA9DBE66F12D}" type="parTrans" cxnId="{6435013D-75D6-A04F-A449-D312B9F4F2E4}">
      <dgm:prSet/>
      <dgm:spPr/>
      <dgm:t>
        <a:bodyPr/>
        <a:lstStyle/>
        <a:p>
          <a:endParaRPr lang="en-US"/>
        </a:p>
      </dgm:t>
    </dgm:pt>
    <dgm:pt modelId="{C81A5AF6-9F9B-3740-B07D-B166DB11008C}" type="sibTrans" cxnId="{6435013D-75D6-A04F-A449-D312B9F4F2E4}">
      <dgm:prSet/>
      <dgm:spPr/>
      <dgm:t>
        <a:bodyPr/>
        <a:lstStyle/>
        <a:p>
          <a:endParaRPr lang="en-US"/>
        </a:p>
      </dgm:t>
    </dgm:pt>
    <dgm:pt modelId="{2BE0C5CF-BBAE-E440-B914-29E709FD4D5F}">
      <dgm:prSet/>
      <dgm:spPr/>
      <dgm:t>
        <a:bodyPr/>
        <a:lstStyle/>
        <a:p>
          <a:pPr rtl="0"/>
          <a:r>
            <a:rPr lang="en-GB" b="0" noProof="0" dirty="0" smtClean="0"/>
            <a:t>Grid Storage</a:t>
          </a:r>
          <a:endParaRPr lang="en-GB" b="0" noProof="0" dirty="0"/>
        </a:p>
      </dgm:t>
    </dgm:pt>
    <dgm:pt modelId="{32C0B869-DE2A-874D-8499-F7155F3B5307}" type="parTrans" cxnId="{93B8EB01-3A04-D54D-8245-705D8991813F}">
      <dgm:prSet/>
      <dgm:spPr/>
      <dgm:t>
        <a:bodyPr/>
        <a:lstStyle/>
        <a:p>
          <a:endParaRPr lang="en-US"/>
        </a:p>
      </dgm:t>
    </dgm:pt>
    <dgm:pt modelId="{41514169-D0B8-1C4D-BFE9-098610E9AA6B}" type="sibTrans" cxnId="{93B8EB01-3A04-D54D-8245-705D8991813F}">
      <dgm:prSet/>
      <dgm:spPr/>
      <dgm:t>
        <a:bodyPr/>
        <a:lstStyle/>
        <a:p>
          <a:endParaRPr lang="en-US"/>
        </a:p>
      </dgm:t>
    </dgm:pt>
    <dgm:pt modelId="{5A601B51-B247-4D43-A807-C7E6D8FED18C}">
      <dgm:prSet/>
      <dgm:spPr/>
      <dgm:t>
        <a:bodyPr/>
        <a:lstStyle/>
        <a:p>
          <a:pPr rtl="0"/>
          <a:r>
            <a:rPr lang="en-GB" noProof="0" dirty="0" smtClean="0"/>
            <a:t>File Transfer</a:t>
          </a:r>
          <a:endParaRPr lang="en-GB" noProof="0" dirty="0"/>
        </a:p>
      </dgm:t>
    </dgm:pt>
    <dgm:pt modelId="{FDEA4C38-4BD6-7D49-B035-17DCC7FFC4B1}" type="parTrans" cxnId="{FBD9CAB1-A655-9843-96C8-B7E8A6595DDD}">
      <dgm:prSet/>
      <dgm:spPr/>
      <dgm:t>
        <a:bodyPr/>
        <a:lstStyle/>
        <a:p>
          <a:endParaRPr lang="en-US"/>
        </a:p>
      </dgm:t>
    </dgm:pt>
    <dgm:pt modelId="{5EB8B775-D0BD-A54E-AF2A-DE1F4155375D}" type="sibTrans" cxnId="{FBD9CAB1-A655-9843-96C8-B7E8A6595DDD}">
      <dgm:prSet/>
      <dgm:spPr/>
      <dgm:t>
        <a:bodyPr/>
        <a:lstStyle/>
        <a:p>
          <a:endParaRPr lang="en-US"/>
        </a:p>
      </dgm:t>
    </dgm:pt>
    <dgm:pt modelId="{9B320AB8-429B-DB49-B96E-42B348D376B1}">
      <dgm:prSet/>
      <dgm:spPr/>
      <dgm:t>
        <a:bodyPr/>
        <a:lstStyle/>
        <a:p>
          <a:pPr rtl="0"/>
          <a:r>
            <a:rPr lang="en-GB" b="0" noProof="0" dirty="0" smtClean="0"/>
            <a:t>File Metadata Catalogue</a:t>
          </a:r>
          <a:endParaRPr lang="en-GB" b="0" noProof="0" dirty="0"/>
        </a:p>
      </dgm:t>
    </dgm:pt>
    <dgm:pt modelId="{34B8A297-B2B4-9645-B4D1-6CF1A48AEF86}" type="parTrans" cxnId="{6A0B77C0-A734-6A4F-B2FF-BDCAB4A10BA3}">
      <dgm:prSet/>
      <dgm:spPr/>
      <dgm:t>
        <a:bodyPr/>
        <a:lstStyle/>
        <a:p>
          <a:endParaRPr lang="en-US"/>
        </a:p>
      </dgm:t>
    </dgm:pt>
    <dgm:pt modelId="{785980BA-4CD7-9F4C-84AA-9CEF0F7D383C}" type="sibTrans" cxnId="{6A0B77C0-A734-6A4F-B2FF-BDCAB4A10BA3}">
      <dgm:prSet/>
      <dgm:spPr/>
      <dgm:t>
        <a:bodyPr/>
        <a:lstStyle/>
        <a:p>
          <a:endParaRPr lang="en-US"/>
        </a:p>
      </dgm:t>
    </dgm:pt>
    <dgm:pt modelId="{7AA116EC-98BA-4445-BA02-488189A7521D}">
      <dgm:prSet/>
      <dgm:spPr/>
      <dgm:t>
        <a:bodyPr/>
        <a:lstStyle/>
        <a:p>
          <a:pPr rtl="0"/>
          <a:r>
            <a:rPr lang="en-GB" b="0" noProof="0" dirty="0" smtClean="0"/>
            <a:t>Cloud Platform</a:t>
          </a:r>
          <a:endParaRPr lang="en-GB" b="0" noProof="0" dirty="0"/>
        </a:p>
      </dgm:t>
    </dgm:pt>
    <dgm:pt modelId="{353A0655-72AC-0740-8C6E-D68407A56784}" type="parTrans" cxnId="{2C6AC4AD-6DF2-C944-80D2-0B25639FEE6D}">
      <dgm:prSet/>
      <dgm:spPr/>
      <dgm:t>
        <a:bodyPr/>
        <a:lstStyle/>
        <a:p>
          <a:endParaRPr lang="en-US"/>
        </a:p>
      </dgm:t>
    </dgm:pt>
    <dgm:pt modelId="{F8FA3BDC-E6D8-FD42-BF3E-F1DDEDAEC1BB}" type="sibTrans" cxnId="{2C6AC4AD-6DF2-C944-80D2-0B25639FEE6D}">
      <dgm:prSet/>
      <dgm:spPr/>
      <dgm:t>
        <a:bodyPr/>
        <a:lstStyle/>
        <a:p>
          <a:endParaRPr lang="en-US"/>
        </a:p>
      </dgm:t>
    </dgm:pt>
    <dgm:pt modelId="{AC06B791-3FA9-2E41-BCD0-58B73D6751F7}">
      <dgm:prSet/>
      <dgm:spPr/>
      <dgm:t>
        <a:bodyPr/>
        <a:lstStyle/>
        <a:p>
          <a:pPr rtl="0"/>
          <a:r>
            <a:rPr lang="en-GB" noProof="0" dirty="0" smtClean="0"/>
            <a:t>Cloud Compute</a:t>
          </a:r>
          <a:endParaRPr lang="en-GB" b="0" noProof="0" dirty="0"/>
        </a:p>
      </dgm:t>
    </dgm:pt>
    <dgm:pt modelId="{AAA394EC-B53E-524F-A830-8B71E1C9E967}" type="parTrans" cxnId="{213FBA21-FEDE-E04A-A8B2-6E35B2383669}">
      <dgm:prSet/>
      <dgm:spPr/>
      <dgm:t>
        <a:bodyPr/>
        <a:lstStyle/>
        <a:p>
          <a:endParaRPr lang="en-US"/>
        </a:p>
      </dgm:t>
    </dgm:pt>
    <dgm:pt modelId="{86DCA64B-8168-0B4B-B702-7CF33FF1434D}" type="sibTrans" cxnId="{213FBA21-FEDE-E04A-A8B2-6E35B2383669}">
      <dgm:prSet/>
      <dgm:spPr/>
      <dgm:t>
        <a:bodyPr/>
        <a:lstStyle/>
        <a:p>
          <a:endParaRPr lang="en-US"/>
        </a:p>
      </dgm:t>
    </dgm:pt>
    <dgm:pt modelId="{C1B20067-2B6B-7D4F-B00A-6A4C462543BA}">
      <dgm:prSet/>
      <dgm:spPr/>
      <dgm:t>
        <a:bodyPr/>
        <a:lstStyle/>
        <a:p>
          <a:pPr rtl="0"/>
          <a:r>
            <a:rPr lang="en-GB" b="0" noProof="0" dirty="0" smtClean="0"/>
            <a:t>Cloud Storage</a:t>
          </a:r>
          <a:endParaRPr lang="en-GB" b="0" noProof="0" dirty="0"/>
        </a:p>
      </dgm:t>
    </dgm:pt>
    <dgm:pt modelId="{802846DD-6EC8-4F41-9C58-3EB31B8426F3}" type="parTrans" cxnId="{2A9020BE-08B9-AF48-8CFB-F9EBB3F5E068}">
      <dgm:prSet/>
      <dgm:spPr/>
      <dgm:t>
        <a:bodyPr/>
        <a:lstStyle/>
        <a:p>
          <a:endParaRPr lang="en-US"/>
        </a:p>
      </dgm:t>
    </dgm:pt>
    <dgm:pt modelId="{A2DC80A5-B913-2646-90B3-17D2DF642417}" type="sibTrans" cxnId="{2A9020BE-08B9-AF48-8CFB-F9EBB3F5E068}">
      <dgm:prSet/>
      <dgm:spPr/>
      <dgm:t>
        <a:bodyPr/>
        <a:lstStyle/>
        <a:p>
          <a:endParaRPr lang="en-US"/>
        </a:p>
      </dgm:t>
    </dgm:pt>
    <dgm:pt modelId="{D7545630-72B4-1640-B997-FDB0697A881B}">
      <dgm:prSet/>
      <dgm:spPr/>
      <dgm:t>
        <a:bodyPr/>
        <a:lstStyle/>
        <a:p>
          <a:pPr rtl="0"/>
          <a:r>
            <a:rPr lang="en-GB" b="0" noProof="0" smtClean="0"/>
            <a:t>Virtual Appliance Marketplace</a:t>
          </a:r>
          <a:endParaRPr lang="en-GB" b="0" noProof="0" dirty="0"/>
        </a:p>
      </dgm:t>
    </dgm:pt>
    <dgm:pt modelId="{96DD8893-06A0-8C41-B628-83DF60B811E4}" type="parTrans" cxnId="{F7531615-545D-3B4A-92B9-C72A3F2B6144}">
      <dgm:prSet/>
      <dgm:spPr/>
      <dgm:t>
        <a:bodyPr/>
        <a:lstStyle/>
        <a:p>
          <a:endParaRPr lang="en-US"/>
        </a:p>
      </dgm:t>
    </dgm:pt>
    <dgm:pt modelId="{B45CB30C-7523-CF48-BB40-C9B415EBB062}" type="sibTrans" cxnId="{F7531615-545D-3B4A-92B9-C72A3F2B6144}">
      <dgm:prSet/>
      <dgm:spPr/>
      <dgm:t>
        <a:bodyPr/>
        <a:lstStyle/>
        <a:p>
          <a:endParaRPr lang="en-US"/>
        </a:p>
      </dgm:t>
    </dgm:pt>
    <dgm:pt modelId="{E22B8E9C-497C-3D47-BB13-2E6611BE24D0}" type="pres">
      <dgm:prSet presAssocID="{8BAA6F03-1452-EF4A-A5DC-E614A98CCAD0}" presName="Name0" presStyleCnt="0">
        <dgm:presLayoutVars>
          <dgm:dir/>
          <dgm:animLvl val="lvl"/>
          <dgm:resizeHandles val="exact"/>
        </dgm:presLayoutVars>
      </dgm:prSet>
      <dgm:spPr/>
      <dgm:t>
        <a:bodyPr/>
        <a:lstStyle/>
        <a:p>
          <a:endParaRPr lang="en-US"/>
        </a:p>
      </dgm:t>
    </dgm:pt>
    <dgm:pt modelId="{4AE3A7E8-6B49-A140-BAED-00A90912AC20}" type="pres">
      <dgm:prSet presAssocID="{19FBEC66-2EFA-BC48-984E-C1AA967F6F80}" presName="composite" presStyleCnt="0"/>
      <dgm:spPr/>
      <dgm:t>
        <a:bodyPr/>
        <a:lstStyle/>
        <a:p>
          <a:endParaRPr lang="en-GB"/>
        </a:p>
      </dgm:t>
    </dgm:pt>
    <dgm:pt modelId="{3B347E69-3EF0-AB4A-99B8-1F9D7701CFE6}" type="pres">
      <dgm:prSet presAssocID="{19FBEC66-2EFA-BC48-984E-C1AA967F6F80}" presName="parTx" presStyleLbl="alignNode1" presStyleIdx="0" presStyleCnt="6">
        <dgm:presLayoutVars>
          <dgm:chMax val="0"/>
          <dgm:chPref val="0"/>
          <dgm:bulletEnabled val="1"/>
        </dgm:presLayoutVars>
      </dgm:prSet>
      <dgm:spPr/>
      <dgm:t>
        <a:bodyPr/>
        <a:lstStyle/>
        <a:p>
          <a:endParaRPr lang="en-US"/>
        </a:p>
      </dgm:t>
    </dgm:pt>
    <dgm:pt modelId="{EAF38A24-E0E1-D947-9C13-DB8F4A625B96}" type="pres">
      <dgm:prSet presAssocID="{19FBEC66-2EFA-BC48-984E-C1AA967F6F80}" presName="desTx" presStyleLbl="alignAccFollowNode1" presStyleIdx="0" presStyleCnt="6">
        <dgm:presLayoutVars>
          <dgm:bulletEnabled val="1"/>
        </dgm:presLayoutVars>
      </dgm:prSet>
      <dgm:spPr/>
      <dgm:t>
        <a:bodyPr/>
        <a:lstStyle/>
        <a:p>
          <a:endParaRPr lang="en-US"/>
        </a:p>
      </dgm:t>
    </dgm:pt>
    <dgm:pt modelId="{D3B33774-3666-A745-8300-D209B1D86C5B}" type="pres">
      <dgm:prSet presAssocID="{96568930-05C6-424A-A0EC-BFDDA365BFC4}" presName="space" presStyleCnt="0"/>
      <dgm:spPr/>
      <dgm:t>
        <a:bodyPr/>
        <a:lstStyle/>
        <a:p>
          <a:endParaRPr lang="en-GB"/>
        </a:p>
      </dgm:t>
    </dgm:pt>
    <dgm:pt modelId="{D49EF6FC-4D14-2246-A7D0-2AE541C17DE8}" type="pres">
      <dgm:prSet presAssocID="{0978CFCC-9232-D249-ADDA-F9392D921FFD}" presName="composite" presStyleCnt="0"/>
      <dgm:spPr/>
      <dgm:t>
        <a:bodyPr/>
        <a:lstStyle/>
        <a:p>
          <a:endParaRPr lang="en-GB"/>
        </a:p>
      </dgm:t>
    </dgm:pt>
    <dgm:pt modelId="{B7DFD2C2-F204-8D41-A7E4-1D88CF6BA76D}" type="pres">
      <dgm:prSet presAssocID="{0978CFCC-9232-D249-ADDA-F9392D921FFD}" presName="parTx" presStyleLbl="alignNode1" presStyleIdx="1" presStyleCnt="6">
        <dgm:presLayoutVars>
          <dgm:chMax val="0"/>
          <dgm:chPref val="0"/>
          <dgm:bulletEnabled val="1"/>
        </dgm:presLayoutVars>
      </dgm:prSet>
      <dgm:spPr/>
      <dgm:t>
        <a:bodyPr/>
        <a:lstStyle/>
        <a:p>
          <a:endParaRPr lang="en-US"/>
        </a:p>
      </dgm:t>
    </dgm:pt>
    <dgm:pt modelId="{025465E3-1E96-6547-B09B-4CB4CFD3511F}" type="pres">
      <dgm:prSet presAssocID="{0978CFCC-9232-D249-ADDA-F9392D921FFD}" presName="desTx" presStyleLbl="alignAccFollowNode1" presStyleIdx="1" presStyleCnt="6">
        <dgm:presLayoutVars>
          <dgm:bulletEnabled val="1"/>
        </dgm:presLayoutVars>
      </dgm:prSet>
      <dgm:spPr/>
      <dgm:t>
        <a:bodyPr/>
        <a:lstStyle/>
        <a:p>
          <a:endParaRPr lang="en-US"/>
        </a:p>
      </dgm:t>
    </dgm:pt>
    <dgm:pt modelId="{3670E338-57EA-2A44-B3BC-0DCC5EA2962C}" type="pres">
      <dgm:prSet presAssocID="{77A7AA6A-F884-E841-A080-2CB7BCE8095E}" presName="space" presStyleCnt="0"/>
      <dgm:spPr/>
      <dgm:t>
        <a:bodyPr/>
        <a:lstStyle/>
        <a:p>
          <a:endParaRPr lang="en-GB"/>
        </a:p>
      </dgm:t>
    </dgm:pt>
    <dgm:pt modelId="{41FEBB30-0472-724B-9697-90A644672158}" type="pres">
      <dgm:prSet presAssocID="{CC1FD5E6-0733-6346-8740-4D9F9A9AFDBD}" presName="composite" presStyleCnt="0"/>
      <dgm:spPr/>
      <dgm:t>
        <a:bodyPr/>
        <a:lstStyle/>
        <a:p>
          <a:endParaRPr lang="en-GB"/>
        </a:p>
      </dgm:t>
    </dgm:pt>
    <dgm:pt modelId="{7D92B7AB-B7D8-6C4B-821E-93DD00C7FD9C}" type="pres">
      <dgm:prSet presAssocID="{CC1FD5E6-0733-6346-8740-4D9F9A9AFDBD}" presName="parTx" presStyleLbl="alignNode1" presStyleIdx="2" presStyleCnt="6">
        <dgm:presLayoutVars>
          <dgm:chMax val="0"/>
          <dgm:chPref val="0"/>
          <dgm:bulletEnabled val="1"/>
        </dgm:presLayoutVars>
      </dgm:prSet>
      <dgm:spPr/>
      <dgm:t>
        <a:bodyPr/>
        <a:lstStyle/>
        <a:p>
          <a:endParaRPr lang="en-US"/>
        </a:p>
      </dgm:t>
    </dgm:pt>
    <dgm:pt modelId="{34363548-64D3-384B-A2E4-6E04BFC22BE4}" type="pres">
      <dgm:prSet presAssocID="{CC1FD5E6-0733-6346-8740-4D9F9A9AFDBD}" presName="desTx" presStyleLbl="alignAccFollowNode1" presStyleIdx="2" presStyleCnt="6">
        <dgm:presLayoutVars>
          <dgm:bulletEnabled val="1"/>
        </dgm:presLayoutVars>
      </dgm:prSet>
      <dgm:spPr/>
      <dgm:t>
        <a:bodyPr/>
        <a:lstStyle/>
        <a:p>
          <a:endParaRPr lang="en-US"/>
        </a:p>
      </dgm:t>
    </dgm:pt>
    <dgm:pt modelId="{ADBB4D51-7ECD-EB4B-BCC9-D4454A48BCA7}" type="pres">
      <dgm:prSet presAssocID="{E0E187A0-946A-0D46-8637-295A43F717A2}" presName="space" presStyleCnt="0"/>
      <dgm:spPr/>
      <dgm:t>
        <a:bodyPr/>
        <a:lstStyle/>
        <a:p>
          <a:endParaRPr lang="en-GB"/>
        </a:p>
      </dgm:t>
    </dgm:pt>
    <dgm:pt modelId="{2CA9EAC0-959B-4742-879F-1032B2E1869D}" type="pres">
      <dgm:prSet presAssocID="{A24AA164-36BA-2641-A9A9-0714A2EAA662}" presName="composite" presStyleCnt="0"/>
      <dgm:spPr/>
      <dgm:t>
        <a:bodyPr/>
        <a:lstStyle/>
        <a:p>
          <a:endParaRPr lang="en-GB"/>
        </a:p>
      </dgm:t>
    </dgm:pt>
    <dgm:pt modelId="{063C707F-EAED-FF47-A200-60BB6320BFAB}" type="pres">
      <dgm:prSet presAssocID="{A24AA164-36BA-2641-A9A9-0714A2EAA662}" presName="parTx" presStyleLbl="alignNode1" presStyleIdx="3" presStyleCnt="6">
        <dgm:presLayoutVars>
          <dgm:chMax val="0"/>
          <dgm:chPref val="0"/>
          <dgm:bulletEnabled val="1"/>
        </dgm:presLayoutVars>
      </dgm:prSet>
      <dgm:spPr/>
      <dgm:t>
        <a:bodyPr/>
        <a:lstStyle/>
        <a:p>
          <a:endParaRPr lang="en-US"/>
        </a:p>
      </dgm:t>
    </dgm:pt>
    <dgm:pt modelId="{B156E3C6-41D6-9942-BAF6-FABB06194C21}" type="pres">
      <dgm:prSet presAssocID="{A24AA164-36BA-2641-A9A9-0714A2EAA662}" presName="desTx" presStyleLbl="alignAccFollowNode1" presStyleIdx="3" presStyleCnt="6">
        <dgm:presLayoutVars>
          <dgm:bulletEnabled val="1"/>
        </dgm:presLayoutVars>
      </dgm:prSet>
      <dgm:spPr/>
      <dgm:t>
        <a:bodyPr/>
        <a:lstStyle/>
        <a:p>
          <a:endParaRPr lang="en-US"/>
        </a:p>
      </dgm:t>
    </dgm:pt>
    <dgm:pt modelId="{2C28201D-B879-AE42-A194-80B063246C41}" type="pres">
      <dgm:prSet presAssocID="{8BDFCE3A-7CE5-754D-BEB7-17C3738B4A66}" presName="space" presStyleCnt="0"/>
      <dgm:spPr/>
      <dgm:t>
        <a:bodyPr/>
        <a:lstStyle/>
        <a:p>
          <a:endParaRPr lang="en-US"/>
        </a:p>
      </dgm:t>
    </dgm:pt>
    <dgm:pt modelId="{D27792E3-323D-0049-810C-3DA7A39343E2}" type="pres">
      <dgm:prSet presAssocID="{D73F0C50-5C3A-8645-9BA2-885E17C9398C}" presName="composite" presStyleCnt="0"/>
      <dgm:spPr/>
      <dgm:t>
        <a:bodyPr/>
        <a:lstStyle/>
        <a:p>
          <a:endParaRPr lang="en-US"/>
        </a:p>
      </dgm:t>
    </dgm:pt>
    <dgm:pt modelId="{C2828393-C514-BA47-970A-C9334D08450E}" type="pres">
      <dgm:prSet presAssocID="{D73F0C50-5C3A-8645-9BA2-885E17C9398C}" presName="parTx" presStyleLbl="alignNode1" presStyleIdx="4" presStyleCnt="6">
        <dgm:presLayoutVars>
          <dgm:chMax val="0"/>
          <dgm:chPref val="0"/>
          <dgm:bulletEnabled val="1"/>
        </dgm:presLayoutVars>
      </dgm:prSet>
      <dgm:spPr/>
      <dgm:t>
        <a:bodyPr/>
        <a:lstStyle/>
        <a:p>
          <a:endParaRPr lang="en-US"/>
        </a:p>
      </dgm:t>
    </dgm:pt>
    <dgm:pt modelId="{25A53575-203C-AC40-9F21-7E73D2196CD8}" type="pres">
      <dgm:prSet presAssocID="{D73F0C50-5C3A-8645-9BA2-885E17C9398C}" presName="desTx" presStyleLbl="alignAccFollowNode1" presStyleIdx="4" presStyleCnt="6">
        <dgm:presLayoutVars>
          <dgm:bulletEnabled val="1"/>
        </dgm:presLayoutVars>
      </dgm:prSet>
      <dgm:spPr/>
      <dgm:t>
        <a:bodyPr/>
        <a:lstStyle/>
        <a:p>
          <a:endParaRPr lang="en-US"/>
        </a:p>
      </dgm:t>
    </dgm:pt>
    <dgm:pt modelId="{05B31741-EE0F-A24F-8F58-6554F51A6ED9}" type="pres">
      <dgm:prSet presAssocID="{D2BB0241-6294-7143-A018-0D95C898F345}" presName="space" presStyleCnt="0"/>
      <dgm:spPr/>
      <dgm:t>
        <a:bodyPr/>
        <a:lstStyle/>
        <a:p>
          <a:endParaRPr lang="en-US"/>
        </a:p>
      </dgm:t>
    </dgm:pt>
    <dgm:pt modelId="{B5A9BA11-E416-EE40-A1A4-F6860907FCDC}" type="pres">
      <dgm:prSet presAssocID="{7AA116EC-98BA-4445-BA02-488189A7521D}" presName="composite" presStyleCnt="0"/>
      <dgm:spPr/>
      <dgm:t>
        <a:bodyPr/>
        <a:lstStyle/>
        <a:p>
          <a:endParaRPr lang="en-US"/>
        </a:p>
      </dgm:t>
    </dgm:pt>
    <dgm:pt modelId="{BAE5D83D-20B6-AE42-A3D7-574973769C5C}" type="pres">
      <dgm:prSet presAssocID="{7AA116EC-98BA-4445-BA02-488189A7521D}" presName="parTx" presStyleLbl="alignNode1" presStyleIdx="5" presStyleCnt="6">
        <dgm:presLayoutVars>
          <dgm:chMax val="0"/>
          <dgm:chPref val="0"/>
          <dgm:bulletEnabled val="1"/>
        </dgm:presLayoutVars>
      </dgm:prSet>
      <dgm:spPr/>
      <dgm:t>
        <a:bodyPr/>
        <a:lstStyle/>
        <a:p>
          <a:endParaRPr lang="en-US"/>
        </a:p>
      </dgm:t>
    </dgm:pt>
    <dgm:pt modelId="{AC520DAD-DA8A-554D-950F-5CF3AAA910F9}" type="pres">
      <dgm:prSet presAssocID="{7AA116EC-98BA-4445-BA02-488189A7521D}" presName="desTx" presStyleLbl="alignAccFollowNode1" presStyleIdx="5" presStyleCnt="6">
        <dgm:presLayoutVars>
          <dgm:bulletEnabled val="1"/>
        </dgm:presLayoutVars>
      </dgm:prSet>
      <dgm:spPr/>
      <dgm:t>
        <a:bodyPr/>
        <a:lstStyle/>
        <a:p>
          <a:endParaRPr lang="en-US"/>
        </a:p>
      </dgm:t>
    </dgm:pt>
  </dgm:ptLst>
  <dgm:cxnLst>
    <dgm:cxn modelId="{7B86E7E8-7204-D140-A6ED-CBAB4BBFCBFC}" type="presOf" srcId="{EE0D98DD-85ED-034C-9E50-E20EE0B78A16}" destId="{025465E3-1E96-6547-B09B-4CB4CFD3511F}" srcOrd="0" destOrd="2" presId="urn:microsoft.com/office/officeart/2005/8/layout/hList1"/>
    <dgm:cxn modelId="{EBFCDD61-9527-D440-9E5F-DD02D321ECF2}" type="presOf" srcId="{0978CFCC-9232-D249-ADDA-F9392D921FFD}" destId="{B7DFD2C2-F204-8D41-A7E4-1D88CF6BA76D}" srcOrd="0" destOrd="0" presId="urn:microsoft.com/office/officeart/2005/8/layout/hList1"/>
    <dgm:cxn modelId="{2C6AC4AD-6DF2-C944-80D2-0B25639FEE6D}" srcId="{8BAA6F03-1452-EF4A-A5DC-E614A98CCAD0}" destId="{7AA116EC-98BA-4445-BA02-488189A7521D}" srcOrd="5" destOrd="0" parTransId="{353A0655-72AC-0740-8C6E-D68407A56784}" sibTransId="{F8FA3BDC-E6D8-FD42-BF3E-F1DDEDAEC1BB}"/>
    <dgm:cxn modelId="{34B812EB-8042-1747-9949-83B71F149CDD}" type="presOf" srcId="{A24AA164-36BA-2641-A9A9-0714A2EAA662}" destId="{063C707F-EAED-FF47-A200-60BB6320BFAB}" srcOrd="0" destOrd="0" presId="urn:microsoft.com/office/officeart/2005/8/layout/hList1"/>
    <dgm:cxn modelId="{E990C2F4-2407-3347-9316-142B096C65C8}" type="presOf" srcId="{7AA116EC-98BA-4445-BA02-488189A7521D}" destId="{BAE5D83D-20B6-AE42-A3D7-574973769C5C}" srcOrd="0" destOrd="0" presId="urn:microsoft.com/office/officeart/2005/8/layout/hList1"/>
    <dgm:cxn modelId="{D74E6055-389E-F947-991E-F06433A334BC}" type="presOf" srcId="{C1B20067-2B6B-7D4F-B00A-6A4C462543BA}" destId="{AC520DAD-DA8A-554D-950F-5CF3AAA910F9}" srcOrd="0" destOrd="1" presId="urn:microsoft.com/office/officeart/2005/8/layout/hList1"/>
    <dgm:cxn modelId="{416DE51E-EB12-2449-A02D-972216480E9E}" type="presOf" srcId="{98591D4D-75CB-6C44-ADBA-E7AD3B4A9C70}" destId="{025465E3-1E96-6547-B09B-4CB4CFD3511F}" srcOrd="0" destOrd="0" presId="urn:microsoft.com/office/officeart/2005/8/layout/hList1"/>
    <dgm:cxn modelId="{75084A7A-8F2F-8B43-BAC9-36E6187151C3}" type="presOf" srcId="{0F3B8888-33CD-FF45-BD0D-8E9B40C340E2}" destId="{B156E3C6-41D6-9942-BAF6-FABB06194C21}" srcOrd="0" destOrd="3" presId="urn:microsoft.com/office/officeart/2005/8/layout/hList1"/>
    <dgm:cxn modelId="{4946BB3F-053C-C242-B363-788746CA18CF}" type="presOf" srcId="{82E9D5D2-21FB-5E40-95A6-98E74EFA1101}" destId="{025465E3-1E96-6547-B09B-4CB4CFD3511F}" srcOrd="0" destOrd="4" presId="urn:microsoft.com/office/officeart/2005/8/layout/hList1"/>
    <dgm:cxn modelId="{012010F5-7F2B-EE4C-91EA-190DC56F7140}" srcId="{0978CFCC-9232-D249-ADDA-F9392D921FFD}" destId="{98591D4D-75CB-6C44-ADBA-E7AD3B4A9C70}" srcOrd="0" destOrd="0" parTransId="{ED1B250D-061F-FC43-8E31-BDD5129D5C69}" sibTransId="{D11FADDC-AB65-9F4A-9AA2-CE97CA78B710}"/>
    <dgm:cxn modelId="{7544FF86-9AA7-EC41-AE1C-B22D926D5A0B}" srcId="{19FBEC66-2EFA-BC48-984E-C1AA967F6F80}" destId="{9C9A27FA-00C7-A844-9D61-900FA9EFBD1A}" srcOrd="1" destOrd="0" parTransId="{FC75A7B9-CD21-FC41-9F68-A17F23D17667}" sibTransId="{B29172AA-F851-AA41-AA41-14D65A5EE18A}"/>
    <dgm:cxn modelId="{9EC6F2CC-5603-9C4B-894E-94ACBEF44315}" srcId="{A24AA164-36BA-2641-A9A9-0714A2EAA662}" destId="{0F3B8888-33CD-FF45-BD0D-8E9B40C340E2}" srcOrd="3" destOrd="0" parTransId="{2EA5DC5C-ED88-3444-8271-F94274244BCD}" sibTransId="{611E1CCA-3BE1-6F42-B4A0-FFD5B3B0B7BD}"/>
    <dgm:cxn modelId="{1CC02651-DC9B-6446-A1FD-D21FD03259B7}" srcId="{0978CFCC-9232-D249-ADDA-F9392D921FFD}" destId="{CEF26233-C178-E142-A37D-D46D539DD989}" srcOrd="1" destOrd="0" parTransId="{2C662A3C-0D7B-B049-8EEA-AB27DC4BB20E}" sibTransId="{FB6E4127-58E3-8B4B-BD70-B16781A521E9}"/>
    <dgm:cxn modelId="{C17FA963-0449-274D-A973-360BF62E129D}" type="presOf" srcId="{3F39FF8A-4D03-D244-8AFD-EE7673F3D355}" destId="{EAF38A24-E0E1-D947-9C13-DB8F4A625B96}" srcOrd="0" destOrd="0" presId="urn:microsoft.com/office/officeart/2005/8/layout/hList1"/>
    <dgm:cxn modelId="{C75D795A-49D6-CB48-A29D-7CDA56C0FC21}" type="presOf" srcId="{804A0BDB-EF36-5F4C-9CD1-1C6A8DCEF58C}" destId="{25A53575-203C-AC40-9F21-7E73D2196CD8}" srcOrd="0" destOrd="0" presId="urn:microsoft.com/office/officeart/2005/8/layout/hList1"/>
    <dgm:cxn modelId="{3ACD683E-7400-A24F-AF3C-E9A8ABE52472}" type="presOf" srcId="{98935C1D-E1A3-A947-A42D-EB57812B5B28}" destId="{025465E3-1E96-6547-B09B-4CB4CFD3511F}" srcOrd="0" destOrd="3" presId="urn:microsoft.com/office/officeart/2005/8/layout/hList1"/>
    <dgm:cxn modelId="{824BB41A-A57C-FC48-8783-2E28D6C5B727}" type="presOf" srcId="{21743CE6-4903-9A4A-B591-FC79BC88438B}" destId="{EAF38A24-E0E1-D947-9C13-DB8F4A625B96}" srcOrd="0" destOrd="3" presId="urn:microsoft.com/office/officeart/2005/8/layout/hList1"/>
    <dgm:cxn modelId="{D4808947-EBEC-CD40-9B4F-F3E8184355B1}" srcId="{A24AA164-36BA-2641-A9A9-0714A2EAA662}" destId="{DCF18E2D-EDF8-2A40-A810-949B1EAEB4B1}" srcOrd="0" destOrd="0" parTransId="{C4F83A6E-ED65-4F48-9E3A-FAF28D64AB5C}" sibTransId="{28352A43-2ABF-1740-ACA5-BD02EE2D5F1E}"/>
    <dgm:cxn modelId="{6A0B77C0-A734-6A4F-B2FF-BDCAB4A10BA3}" srcId="{D73F0C50-5C3A-8645-9BA2-885E17C9398C}" destId="{9B320AB8-429B-DB49-B96E-42B348D376B1}" srcOrd="3" destOrd="0" parTransId="{34B8A297-B2B4-9645-B4D1-6CF1A48AEF86}" sibTransId="{785980BA-4CD7-9F4C-84AA-9CEF0F7D383C}"/>
    <dgm:cxn modelId="{320743D7-5F6E-A24D-9FCE-A8FD33353A56}" srcId="{0978CFCC-9232-D249-ADDA-F9392D921FFD}" destId="{82E9D5D2-21FB-5E40-95A6-98E74EFA1101}" srcOrd="4" destOrd="0" parTransId="{BED5A8F1-8EB1-B140-A04F-B811121EE95F}" sibTransId="{132443FB-EAB2-7247-8DB4-7A314D1354AC}"/>
    <dgm:cxn modelId="{AE0BED48-A920-7B4F-9A1F-993F76ABE0F4}" type="presOf" srcId="{84C169D5-A758-A94A-92BF-D735AD704BEF}" destId="{B156E3C6-41D6-9942-BAF6-FABB06194C21}" srcOrd="0" destOrd="1" presId="urn:microsoft.com/office/officeart/2005/8/layout/hList1"/>
    <dgm:cxn modelId="{5FF7C23A-8705-014B-A116-448350FA83E9}" srcId="{0978CFCC-9232-D249-ADDA-F9392D921FFD}" destId="{98935C1D-E1A3-A947-A42D-EB57812B5B28}" srcOrd="3" destOrd="0" parTransId="{C0BFC434-3ECB-0040-B08F-926AFD0CAE59}" sibTransId="{9942C3B8-2AF1-0245-ABD7-93827112524F}"/>
    <dgm:cxn modelId="{213FBA21-FEDE-E04A-A8B2-6E35B2383669}" srcId="{7AA116EC-98BA-4445-BA02-488189A7521D}" destId="{AC06B791-3FA9-2E41-BCD0-58B73D6751F7}" srcOrd="0" destOrd="0" parTransId="{AAA394EC-B53E-524F-A830-8B71E1C9E967}" sibTransId="{86DCA64B-8168-0B4B-B702-7CF33FF1434D}"/>
    <dgm:cxn modelId="{CFED8CAB-B6DE-514C-AAE5-78925DDEAEB1}" type="presOf" srcId="{FC33AE37-A034-FD4F-A23D-4740DEBABB1C}" destId="{34363548-64D3-384B-A2E4-6E04BFC22BE4}" srcOrd="0" destOrd="0" presId="urn:microsoft.com/office/officeart/2005/8/layout/hList1"/>
    <dgm:cxn modelId="{2A9020BE-08B9-AF48-8CFB-F9EBB3F5E068}" srcId="{7AA116EC-98BA-4445-BA02-488189A7521D}" destId="{C1B20067-2B6B-7D4F-B00A-6A4C462543BA}" srcOrd="1" destOrd="0" parTransId="{802846DD-6EC8-4F41-9C58-3EB31B8426F3}" sibTransId="{A2DC80A5-B913-2646-90B3-17D2DF642417}"/>
    <dgm:cxn modelId="{23C6ECE3-2677-5542-8004-FAC2170D7931}" srcId="{0978CFCC-9232-D249-ADDA-F9392D921FFD}" destId="{EE0D98DD-85ED-034C-9E50-E20EE0B78A16}" srcOrd="2" destOrd="0" parTransId="{265FBF34-2501-5744-A1F6-B7168FDD8DCD}" sibTransId="{904F16B3-38AA-0B42-8A2C-8CDC5BE563FA}"/>
    <dgm:cxn modelId="{EA4406CB-486E-BB4D-8B0C-01B5EBEF3E22}" type="presOf" srcId="{46664F2B-FC90-D846-9844-1515A10EEC50}" destId="{EAF38A24-E0E1-D947-9C13-DB8F4A625B96}" srcOrd="0" destOrd="2" presId="urn:microsoft.com/office/officeart/2005/8/layout/hList1"/>
    <dgm:cxn modelId="{62D8F586-95B6-984A-A89A-D1082DD44FFF}" srcId="{CC1FD5E6-0733-6346-8740-4D9F9A9AFDBD}" destId="{FC33AE37-A034-FD4F-A23D-4740DEBABB1C}" srcOrd="0" destOrd="0" parTransId="{2EA0B743-5577-1146-910F-AC570ED171B3}" sibTransId="{B03B30E6-679B-084C-9618-5D7DCA5384BD}"/>
    <dgm:cxn modelId="{0EC081DA-3303-EB4E-A94E-A1531FAF0125}" type="presOf" srcId="{0B290BD6-8C82-224F-AD29-EB7D4EAA5948}" destId="{B156E3C6-41D6-9942-BAF6-FABB06194C21}" srcOrd="0" destOrd="2" presId="urn:microsoft.com/office/officeart/2005/8/layout/hList1"/>
    <dgm:cxn modelId="{2E1441CF-9343-9E42-9FD0-A9E89D0004EB}" type="presOf" srcId="{D5EA256C-8A75-AD48-948B-0B7F158E2FCD}" destId="{34363548-64D3-384B-A2E4-6E04BFC22BE4}" srcOrd="0" destOrd="1" presId="urn:microsoft.com/office/officeart/2005/8/layout/hList1"/>
    <dgm:cxn modelId="{9FD9D53B-5AD0-E445-9AC3-E8A0FBF86BCC}" type="presOf" srcId="{CC1FD5E6-0733-6346-8740-4D9F9A9AFDBD}" destId="{7D92B7AB-B7D8-6C4B-821E-93DD00C7FD9C}" srcOrd="0" destOrd="0" presId="urn:microsoft.com/office/officeart/2005/8/layout/hList1"/>
    <dgm:cxn modelId="{8D6F8CE8-6B3A-C84B-B1EB-5C01954EAD1C}" srcId="{19FBEC66-2EFA-BC48-984E-C1AA967F6F80}" destId="{46664F2B-FC90-D846-9844-1515A10EEC50}" srcOrd="2" destOrd="0" parTransId="{A4117BA6-92CC-FA4E-AA4F-CFC9B9E0E8BF}" sibTransId="{B84FD52E-C092-0B4A-9C36-32E29DD92B59}"/>
    <dgm:cxn modelId="{00265920-8D72-A148-8ACC-E89DBDD96562}" type="presOf" srcId="{19FBEC66-2EFA-BC48-984E-C1AA967F6F80}" destId="{3B347E69-3EF0-AB4A-99B8-1F9D7701CFE6}" srcOrd="0" destOrd="0" presId="urn:microsoft.com/office/officeart/2005/8/layout/hList1"/>
    <dgm:cxn modelId="{4C0FBB85-CE9D-C741-B025-402EFA2BF47B}" type="presOf" srcId="{AC06B791-3FA9-2E41-BCD0-58B73D6751F7}" destId="{AC520DAD-DA8A-554D-950F-5CF3AAA910F9}" srcOrd="0" destOrd="0" presId="urn:microsoft.com/office/officeart/2005/8/layout/hList1"/>
    <dgm:cxn modelId="{F432D80F-D162-2941-8429-19F714D468A0}" srcId="{8BAA6F03-1452-EF4A-A5DC-E614A98CCAD0}" destId="{A24AA164-36BA-2641-A9A9-0714A2EAA662}" srcOrd="3" destOrd="0" parTransId="{966AE032-8459-5140-9FB0-B97AFF2BAA2A}" sibTransId="{8BDFCE3A-7CE5-754D-BEB7-17C3738B4A66}"/>
    <dgm:cxn modelId="{EFA33266-EBA7-7649-BAF3-94FEAAE68D8B}" srcId="{A24AA164-36BA-2641-A9A9-0714A2EAA662}" destId="{84C169D5-A758-A94A-92BF-D735AD704BEF}" srcOrd="1" destOrd="0" parTransId="{87FE1040-99B0-EF4D-B681-F6BE9B2B1FEA}" sibTransId="{E9E555EF-FB20-A94D-ACD7-5CFEFD69BE0A}"/>
    <dgm:cxn modelId="{CC908A50-ED8F-474D-BB5D-E1322723E979}" type="presOf" srcId="{DCF18E2D-EDF8-2A40-A810-949B1EAEB4B1}" destId="{B156E3C6-41D6-9942-BAF6-FABB06194C21}" srcOrd="0" destOrd="0" presId="urn:microsoft.com/office/officeart/2005/8/layout/hList1"/>
    <dgm:cxn modelId="{2D004034-5DCF-C048-8CB4-580182102931}" type="presOf" srcId="{2BE0C5CF-BBAE-E440-B914-29E709FD4D5F}" destId="{25A53575-203C-AC40-9F21-7E73D2196CD8}" srcOrd="0" destOrd="1" presId="urn:microsoft.com/office/officeart/2005/8/layout/hList1"/>
    <dgm:cxn modelId="{8D79942D-E081-0F48-9D8E-67EE31F91CB0}" type="presOf" srcId="{D73F0C50-5C3A-8645-9BA2-885E17C9398C}" destId="{C2828393-C514-BA47-970A-C9334D08450E}" srcOrd="0" destOrd="0" presId="urn:microsoft.com/office/officeart/2005/8/layout/hList1"/>
    <dgm:cxn modelId="{F22B8B96-48C8-8B4A-BFC4-0B0852707ACF}" type="presOf" srcId="{8BAA6F03-1452-EF4A-A5DC-E614A98CCAD0}" destId="{E22B8E9C-497C-3D47-BB13-2E6611BE24D0}" srcOrd="0" destOrd="0" presId="urn:microsoft.com/office/officeart/2005/8/layout/hList1"/>
    <dgm:cxn modelId="{6435013D-75D6-A04F-A449-D312B9F4F2E4}" srcId="{D73F0C50-5C3A-8645-9BA2-885E17C9398C}" destId="{804A0BDB-EF36-5F4C-9CD1-1C6A8DCEF58C}" srcOrd="0" destOrd="0" parTransId="{1122331C-E33D-9A44-B823-BA9DBE66F12D}" sibTransId="{C81A5AF6-9F9B-3740-B07D-B166DB11008C}"/>
    <dgm:cxn modelId="{436573DC-DDF3-0D4F-BBF7-A526CE802CDC}" type="presOf" srcId="{5A601B51-B247-4D43-A807-C7E6D8FED18C}" destId="{25A53575-203C-AC40-9F21-7E73D2196CD8}" srcOrd="0" destOrd="2" presId="urn:microsoft.com/office/officeart/2005/8/layout/hList1"/>
    <dgm:cxn modelId="{C16D1EB7-7697-FB4C-A4E4-EB8126FD3537}" srcId="{8BAA6F03-1452-EF4A-A5DC-E614A98CCAD0}" destId="{0978CFCC-9232-D249-ADDA-F9392D921FFD}" srcOrd="1" destOrd="0" parTransId="{330992DE-DF00-1E49-A361-7783E63A50A8}" sibTransId="{77A7AA6A-F884-E841-A080-2CB7BCE8095E}"/>
    <dgm:cxn modelId="{93B8EB01-3A04-D54D-8245-705D8991813F}" srcId="{D73F0C50-5C3A-8645-9BA2-885E17C9398C}" destId="{2BE0C5CF-BBAE-E440-B914-29E709FD4D5F}" srcOrd="1" destOrd="0" parTransId="{32C0B869-DE2A-874D-8499-F7155F3B5307}" sibTransId="{41514169-D0B8-1C4D-BFE9-098610E9AA6B}"/>
    <dgm:cxn modelId="{F7531615-545D-3B4A-92B9-C72A3F2B6144}" srcId="{7AA116EC-98BA-4445-BA02-488189A7521D}" destId="{D7545630-72B4-1640-B997-FDB0697A881B}" srcOrd="2" destOrd="0" parTransId="{96DD8893-06A0-8C41-B628-83DF60B811E4}" sibTransId="{B45CB30C-7523-CF48-BB40-C9B415EBB062}"/>
    <dgm:cxn modelId="{CA80F71E-8340-C145-995F-C7D3C4A92D36}" srcId="{19FBEC66-2EFA-BC48-984E-C1AA967F6F80}" destId="{3F39FF8A-4D03-D244-8AFD-EE7673F3D355}" srcOrd="0" destOrd="0" parTransId="{64B069A6-F581-AF48-B6AC-1731903F03E5}" sibTransId="{DB2B6FF4-AC03-A045-A216-91B37BB2F9F3}"/>
    <dgm:cxn modelId="{BBF4CA9E-D266-C142-AD90-B9E96B8C106C}" srcId="{19FBEC66-2EFA-BC48-984E-C1AA967F6F80}" destId="{21743CE6-4903-9A4A-B591-FC79BC88438B}" srcOrd="3" destOrd="0" parTransId="{1C0F14F9-510F-C646-86F6-A608B2506240}" sibTransId="{4F6EC292-206F-454B-AB04-AA740FDE0704}"/>
    <dgm:cxn modelId="{11336C71-9678-3443-8085-61ADC2449D00}" srcId="{8BAA6F03-1452-EF4A-A5DC-E614A98CCAD0}" destId="{19FBEC66-2EFA-BC48-984E-C1AA967F6F80}" srcOrd="0" destOrd="0" parTransId="{CF4A037D-2619-144F-9691-130B56C5F2A9}" sibTransId="{96568930-05C6-424A-A0EC-BFDDA365BFC4}"/>
    <dgm:cxn modelId="{9C6F9C71-7844-4247-84F5-586D19F05868}" srcId="{8BAA6F03-1452-EF4A-A5DC-E614A98CCAD0}" destId="{D73F0C50-5C3A-8645-9BA2-885E17C9398C}" srcOrd="4" destOrd="0" parTransId="{3ABBF6AA-3208-CE4A-81CC-44F7F0E473CB}" sibTransId="{D2BB0241-6294-7143-A018-0D95C898F345}"/>
    <dgm:cxn modelId="{5B1CECCD-5AD8-404C-8895-25B2D0AC188B}" type="presOf" srcId="{CEF26233-C178-E142-A37D-D46D539DD989}" destId="{025465E3-1E96-6547-B09B-4CB4CFD3511F}" srcOrd="0" destOrd="1" presId="urn:microsoft.com/office/officeart/2005/8/layout/hList1"/>
    <dgm:cxn modelId="{37F4CA1D-5DF4-E540-9C43-7E40D504617B}" type="presOf" srcId="{9B320AB8-429B-DB49-B96E-42B348D376B1}" destId="{25A53575-203C-AC40-9F21-7E73D2196CD8}" srcOrd="0" destOrd="3" presId="urn:microsoft.com/office/officeart/2005/8/layout/hList1"/>
    <dgm:cxn modelId="{DB7B8453-1FDC-A049-9B34-74A41A968AE7}" srcId="{CC1FD5E6-0733-6346-8740-4D9F9A9AFDBD}" destId="{D5EA256C-8A75-AD48-948B-0B7F158E2FCD}" srcOrd="1" destOrd="0" parTransId="{90B60135-BC3E-C943-9D8F-5A9CAE9F8F44}" sibTransId="{E8249DF1-542C-374B-95F0-775A7B859E02}"/>
    <dgm:cxn modelId="{424EC21D-E8E7-7D43-AC70-B0215033906D}" type="presOf" srcId="{9C9A27FA-00C7-A844-9D61-900FA9EFBD1A}" destId="{EAF38A24-E0E1-D947-9C13-DB8F4A625B96}" srcOrd="0" destOrd="1" presId="urn:microsoft.com/office/officeart/2005/8/layout/hList1"/>
    <dgm:cxn modelId="{54025C5B-FA46-BA48-AD8F-E7C3A5BF9B4E}" srcId="{A24AA164-36BA-2641-A9A9-0714A2EAA662}" destId="{0B290BD6-8C82-224F-AD29-EB7D4EAA5948}" srcOrd="2" destOrd="0" parTransId="{3FD77736-266D-8642-8D45-97888A9E2E7D}" sibTransId="{0E19917E-F2EE-8541-BB6C-4224969FB79F}"/>
    <dgm:cxn modelId="{5B4D5F0C-C274-9549-97E2-BBB500545A70}" srcId="{8BAA6F03-1452-EF4A-A5DC-E614A98CCAD0}" destId="{CC1FD5E6-0733-6346-8740-4D9F9A9AFDBD}" srcOrd="2" destOrd="0" parTransId="{E119C4C3-26D9-2448-BEC3-CBB0AD7D1B8F}" sibTransId="{E0E187A0-946A-0D46-8637-295A43F717A2}"/>
    <dgm:cxn modelId="{FBD9CAB1-A655-9843-96C8-B7E8A6595DDD}" srcId="{D73F0C50-5C3A-8645-9BA2-885E17C9398C}" destId="{5A601B51-B247-4D43-A807-C7E6D8FED18C}" srcOrd="2" destOrd="0" parTransId="{FDEA4C38-4BD6-7D49-B035-17DCC7FFC4B1}" sibTransId="{5EB8B775-D0BD-A54E-AF2A-DE1F4155375D}"/>
    <dgm:cxn modelId="{DDC12CCF-B253-CF44-8D09-2BFB88558334}" type="presOf" srcId="{D7545630-72B4-1640-B997-FDB0697A881B}" destId="{AC520DAD-DA8A-554D-950F-5CF3AAA910F9}" srcOrd="0" destOrd="2" presId="urn:microsoft.com/office/officeart/2005/8/layout/hList1"/>
    <dgm:cxn modelId="{37545FA5-920A-D045-948E-D75DAB5E9B02}" type="presParOf" srcId="{E22B8E9C-497C-3D47-BB13-2E6611BE24D0}" destId="{4AE3A7E8-6B49-A140-BAED-00A90912AC20}" srcOrd="0" destOrd="0" presId="urn:microsoft.com/office/officeart/2005/8/layout/hList1"/>
    <dgm:cxn modelId="{35CFBE08-1755-AB4E-A518-658850F86E59}" type="presParOf" srcId="{4AE3A7E8-6B49-A140-BAED-00A90912AC20}" destId="{3B347E69-3EF0-AB4A-99B8-1F9D7701CFE6}" srcOrd="0" destOrd="0" presId="urn:microsoft.com/office/officeart/2005/8/layout/hList1"/>
    <dgm:cxn modelId="{6398287E-74D4-6445-94C3-2B02794A0367}" type="presParOf" srcId="{4AE3A7E8-6B49-A140-BAED-00A90912AC20}" destId="{EAF38A24-E0E1-D947-9C13-DB8F4A625B96}" srcOrd="1" destOrd="0" presId="urn:microsoft.com/office/officeart/2005/8/layout/hList1"/>
    <dgm:cxn modelId="{4B6985AD-D525-9A44-B6A9-6FF021DEA956}" type="presParOf" srcId="{E22B8E9C-497C-3D47-BB13-2E6611BE24D0}" destId="{D3B33774-3666-A745-8300-D209B1D86C5B}" srcOrd="1" destOrd="0" presId="urn:microsoft.com/office/officeart/2005/8/layout/hList1"/>
    <dgm:cxn modelId="{C61D347E-DAD4-AB48-BC9F-4B2BFFE1D59C}" type="presParOf" srcId="{E22B8E9C-497C-3D47-BB13-2E6611BE24D0}" destId="{D49EF6FC-4D14-2246-A7D0-2AE541C17DE8}" srcOrd="2" destOrd="0" presId="urn:microsoft.com/office/officeart/2005/8/layout/hList1"/>
    <dgm:cxn modelId="{19C7A58B-3984-E740-800C-22CC13C7F90C}" type="presParOf" srcId="{D49EF6FC-4D14-2246-A7D0-2AE541C17DE8}" destId="{B7DFD2C2-F204-8D41-A7E4-1D88CF6BA76D}" srcOrd="0" destOrd="0" presId="urn:microsoft.com/office/officeart/2005/8/layout/hList1"/>
    <dgm:cxn modelId="{DC036251-A975-8945-A340-421F6C710226}" type="presParOf" srcId="{D49EF6FC-4D14-2246-A7D0-2AE541C17DE8}" destId="{025465E3-1E96-6547-B09B-4CB4CFD3511F}" srcOrd="1" destOrd="0" presId="urn:microsoft.com/office/officeart/2005/8/layout/hList1"/>
    <dgm:cxn modelId="{8C329ADB-3072-BF41-9A2F-3C3D7364987D}" type="presParOf" srcId="{E22B8E9C-497C-3D47-BB13-2E6611BE24D0}" destId="{3670E338-57EA-2A44-B3BC-0DCC5EA2962C}" srcOrd="3" destOrd="0" presId="urn:microsoft.com/office/officeart/2005/8/layout/hList1"/>
    <dgm:cxn modelId="{420947FD-E4BB-DF4C-B881-3712943A73AA}" type="presParOf" srcId="{E22B8E9C-497C-3D47-BB13-2E6611BE24D0}" destId="{41FEBB30-0472-724B-9697-90A644672158}" srcOrd="4" destOrd="0" presId="urn:microsoft.com/office/officeart/2005/8/layout/hList1"/>
    <dgm:cxn modelId="{1F073AB2-F6D2-2640-9049-63FE7E0E9635}" type="presParOf" srcId="{41FEBB30-0472-724B-9697-90A644672158}" destId="{7D92B7AB-B7D8-6C4B-821E-93DD00C7FD9C}" srcOrd="0" destOrd="0" presId="urn:microsoft.com/office/officeart/2005/8/layout/hList1"/>
    <dgm:cxn modelId="{DF62850F-3460-7149-9E27-352B13133C20}" type="presParOf" srcId="{41FEBB30-0472-724B-9697-90A644672158}" destId="{34363548-64D3-384B-A2E4-6E04BFC22BE4}" srcOrd="1" destOrd="0" presId="urn:microsoft.com/office/officeart/2005/8/layout/hList1"/>
    <dgm:cxn modelId="{7620A0AC-F9FB-3D4D-867A-C9612D18571C}" type="presParOf" srcId="{E22B8E9C-497C-3D47-BB13-2E6611BE24D0}" destId="{ADBB4D51-7ECD-EB4B-BCC9-D4454A48BCA7}" srcOrd="5" destOrd="0" presId="urn:microsoft.com/office/officeart/2005/8/layout/hList1"/>
    <dgm:cxn modelId="{86B305C2-4FD0-414F-8915-AAC660A13131}" type="presParOf" srcId="{E22B8E9C-497C-3D47-BB13-2E6611BE24D0}" destId="{2CA9EAC0-959B-4742-879F-1032B2E1869D}" srcOrd="6" destOrd="0" presId="urn:microsoft.com/office/officeart/2005/8/layout/hList1"/>
    <dgm:cxn modelId="{DD24C561-21DE-4041-98D6-E3B028EAA7B2}" type="presParOf" srcId="{2CA9EAC0-959B-4742-879F-1032B2E1869D}" destId="{063C707F-EAED-FF47-A200-60BB6320BFAB}" srcOrd="0" destOrd="0" presId="urn:microsoft.com/office/officeart/2005/8/layout/hList1"/>
    <dgm:cxn modelId="{BE9ACD86-CE73-774D-8E1F-666EABEA85E7}" type="presParOf" srcId="{2CA9EAC0-959B-4742-879F-1032B2E1869D}" destId="{B156E3C6-41D6-9942-BAF6-FABB06194C21}" srcOrd="1" destOrd="0" presId="urn:microsoft.com/office/officeart/2005/8/layout/hList1"/>
    <dgm:cxn modelId="{FC406D23-E208-9947-968C-0658111BF2B6}" type="presParOf" srcId="{E22B8E9C-497C-3D47-BB13-2E6611BE24D0}" destId="{2C28201D-B879-AE42-A194-80B063246C41}" srcOrd="7" destOrd="0" presId="urn:microsoft.com/office/officeart/2005/8/layout/hList1"/>
    <dgm:cxn modelId="{C4FE18DA-8A95-8147-8562-BCE10E12267C}" type="presParOf" srcId="{E22B8E9C-497C-3D47-BB13-2E6611BE24D0}" destId="{D27792E3-323D-0049-810C-3DA7A39343E2}" srcOrd="8" destOrd="0" presId="urn:microsoft.com/office/officeart/2005/8/layout/hList1"/>
    <dgm:cxn modelId="{73407182-5E08-B142-9ED8-EF821C487EE2}" type="presParOf" srcId="{D27792E3-323D-0049-810C-3DA7A39343E2}" destId="{C2828393-C514-BA47-970A-C9334D08450E}" srcOrd="0" destOrd="0" presId="urn:microsoft.com/office/officeart/2005/8/layout/hList1"/>
    <dgm:cxn modelId="{57D86281-AB34-F242-AC16-CED0F622B536}" type="presParOf" srcId="{D27792E3-323D-0049-810C-3DA7A39343E2}" destId="{25A53575-203C-AC40-9F21-7E73D2196CD8}" srcOrd="1" destOrd="0" presId="urn:microsoft.com/office/officeart/2005/8/layout/hList1"/>
    <dgm:cxn modelId="{E30681B8-B596-2640-82A8-A65EF792ABA1}" type="presParOf" srcId="{E22B8E9C-497C-3D47-BB13-2E6611BE24D0}" destId="{05B31741-EE0F-A24F-8F58-6554F51A6ED9}" srcOrd="9" destOrd="0" presId="urn:microsoft.com/office/officeart/2005/8/layout/hList1"/>
    <dgm:cxn modelId="{F235BD36-EC63-4743-B151-A38AA26D709F}" type="presParOf" srcId="{E22B8E9C-497C-3D47-BB13-2E6611BE24D0}" destId="{B5A9BA11-E416-EE40-A1A4-F6860907FCDC}" srcOrd="10" destOrd="0" presId="urn:microsoft.com/office/officeart/2005/8/layout/hList1"/>
    <dgm:cxn modelId="{BC2A2CD2-35F6-E046-9A00-703B8F8C95C5}" type="presParOf" srcId="{B5A9BA11-E416-EE40-A1A4-F6860907FCDC}" destId="{BAE5D83D-20B6-AE42-A3D7-574973769C5C}" srcOrd="0" destOrd="0" presId="urn:microsoft.com/office/officeart/2005/8/layout/hList1"/>
    <dgm:cxn modelId="{68D05DD2-2D8F-D845-ABFA-E038F3A9CC12}" type="presParOf" srcId="{B5A9BA11-E416-EE40-A1A4-F6860907FCDC}" destId="{AC520DAD-DA8A-554D-950F-5CF3AAA910F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47E69-3EF0-AB4A-99B8-1F9D7701CFE6}">
      <dsp:nvSpPr>
        <dsp:cNvPr id="0" name=""/>
        <dsp:cNvSpPr/>
      </dsp:nvSpPr>
      <dsp:spPr>
        <a:xfrm>
          <a:off x="2506" y="524448"/>
          <a:ext cx="1331937" cy="50443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GB" sz="1400" kern="1200" noProof="0" dirty="0" smtClean="0"/>
            <a:t>Coordination</a:t>
          </a:r>
          <a:endParaRPr lang="en-GB" sz="1400" kern="1200" noProof="0" dirty="0"/>
        </a:p>
      </dsp:txBody>
      <dsp:txXfrm>
        <a:off x="2506" y="524448"/>
        <a:ext cx="1331937" cy="504430"/>
      </dsp:txXfrm>
    </dsp:sp>
    <dsp:sp modelId="{EAF38A24-E0E1-D947-9C13-DB8F4A625B96}">
      <dsp:nvSpPr>
        <dsp:cNvPr id="0" name=""/>
        <dsp:cNvSpPr/>
      </dsp:nvSpPr>
      <dsp:spPr>
        <a:xfrm>
          <a:off x="2506" y="1028878"/>
          <a:ext cx="1331937" cy="3055184"/>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GB" sz="1400" kern="1200" noProof="0" dirty="0" smtClean="0"/>
            <a:t>Project and Programme Management</a:t>
          </a:r>
          <a:endParaRPr lang="en-GB" sz="1400" kern="1200" noProof="0" dirty="0"/>
        </a:p>
        <a:p>
          <a:pPr marL="114300" lvl="1" indent="-114300" algn="l" defTabSz="622300" rtl="0">
            <a:lnSpc>
              <a:spcPct val="90000"/>
            </a:lnSpc>
            <a:spcBef>
              <a:spcPct val="0"/>
            </a:spcBef>
            <a:spcAft>
              <a:spcPct val="15000"/>
            </a:spcAft>
            <a:buChar char="••"/>
          </a:pPr>
          <a:r>
            <a:rPr lang="en-GB" sz="1400" b="0" kern="1200" noProof="0" dirty="0" smtClean="0"/>
            <a:t>Operations Coordination</a:t>
          </a:r>
          <a:endParaRPr lang="en-GB" sz="1400" b="0" kern="1200" noProof="0" dirty="0"/>
        </a:p>
        <a:p>
          <a:pPr marL="114300" lvl="1" indent="-114300" algn="l" defTabSz="622300" rtl="0">
            <a:lnSpc>
              <a:spcPct val="90000"/>
            </a:lnSpc>
            <a:spcBef>
              <a:spcPct val="0"/>
            </a:spcBef>
            <a:spcAft>
              <a:spcPct val="15000"/>
            </a:spcAft>
            <a:buChar char="••"/>
          </a:pPr>
          <a:r>
            <a:rPr lang="en-GB" sz="1400" kern="1200" noProof="0" dirty="0" smtClean="0"/>
            <a:t>Technology Coordination</a:t>
          </a:r>
          <a:endParaRPr lang="en-GB" sz="1400" kern="1200" noProof="0" dirty="0"/>
        </a:p>
        <a:p>
          <a:pPr marL="114300" lvl="1" indent="-114300" algn="l" defTabSz="622300" rtl="0">
            <a:lnSpc>
              <a:spcPct val="90000"/>
            </a:lnSpc>
            <a:spcBef>
              <a:spcPct val="0"/>
            </a:spcBef>
            <a:spcAft>
              <a:spcPct val="15000"/>
            </a:spcAft>
            <a:buChar char="••"/>
          </a:pPr>
          <a:r>
            <a:rPr lang="en-GB" sz="1400" b="0" kern="1200" noProof="0" dirty="0" smtClean="0"/>
            <a:t>Security Coordination</a:t>
          </a:r>
          <a:endParaRPr lang="en-GB" sz="1400" b="0" kern="1200" noProof="0" dirty="0"/>
        </a:p>
      </dsp:txBody>
      <dsp:txXfrm>
        <a:off x="2506" y="1028878"/>
        <a:ext cx="1331937" cy="3055184"/>
      </dsp:txXfrm>
    </dsp:sp>
    <dsp:sp modelId="{B7DFD2C2-F204-8D41-A7E4-1D88CF6BA76D}">
      <dsp:nvSpPr>
        <dsp:cNvPr id="0" name=""/>
        <dsp:cNvSpPr/>
      </dsp:nvSpPr>
      <dsp:spPr>
        <a:xfrm>
          <a:off x="1520915" y="524448"/>
          <a:ext cx="1331937" cy="50443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GB" sz="1400" kern="1200" noProof="0" dirty="0" smtClean="0"/>
            <a:t>Consulting and Support</a:t>
          </a:r>
          <a:endParaRPr lang="en-GB" sz="1400" kern="1200" noProof="0" dirty="0"/>
        </a:p>
      </dsp:txBody>
      <dsp:txXfrm>
        <a:off x="1520915" y="524448"/>
        <a:ext cx="1331937" cy="504430"/>
      </dsp:txXfrm>
    </dsp:sp>
    <dsp:sp modelId="{025465E3-1E96-6547-B09B-4CB4CFD3511F}">
      <dsp:nvSpPr>
        <dsp:cNvPr id="0" name=""/>
        <dsp:cNvSpPr/>
      </dsp:nvSpPr>
      <dsp:spPr>
        <a:xfrm>
          <a:off x="1520915" y="1028878"/>
          <a:ext cx="1331937" cy="3055184"/>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GB" sz="1400" kern="1200" noProof="0" dirty="0" smtClean="0"/>
            <a:t>Governance &amp; Project Consultancy </a:t>
          </a:r>
          <a:endParaRPr lang="en-GB" sz="1400" kern="1200" noProof="0" dirty="0"/>
        </a:p>
        <a:p>
          <a:pPr marL="114300" lvl="1" indent="-114300" algn="l" defTabSz="622300" rtl="0">
            <a:lnSpc>
              <a:spcPct val="90000"/>
            </a:lnSpc>
            <a:spcBef>
              <a:spcPct val="0"/>
            </a:spcBef>
            <a:spcAft>
              <a:spcPct val="15000"/>
            </a:spcAft>
            <a:buChar char="••"/>
          </a:pPr>
          <a:r>
            <a:rPr lang="en-GB" sz="1400" b="0" kern="1200" noProof="0" dirty="0" smtClean="0"/>
            <a:t>Strategy &amp; Policy Decision Support</a:t>
          </a:r>
          <a:endParaRPr lang="en-GB" sz="1400" b="0" kern="1200" noProof="0" dirty="0"/>
        </a:p>
        <a:p>
          <a:pPr marL="114300" lvl="1" indent="-114300" algn="l" defTabSz="622300" rtl="0">
            <a:lnSpc>
              <a:spcPct val="90000"/>
            </a:lnSpc>
            <a:spcBef>
              <a:spcPct val="0"/>
            </a:spcBef>
            <a:spcAft>
              <a:spcPct val="15000"/>
            </a:spcAft>
            <a:buChar char="••"/>
          </a:pPr>
          <a:r>
            <a:rPr lang="en-GB" sz="1400" kern="1200" noProof="0" dirty="0" smtClean="0"/>
            <a:t>Policy Development</a:t>
          </a:r>
          <a:endParaRPr lang="en-GB" sz="1400" kern="1200" noProof="0" dirty="0"/>
        </a:p>
        <a:p>
          <a:pPr marL="114300" lvl="1" indent="-114300" algn="l" defTabSz="622300" rtl="0">
            <a:lnSpc>
              <a:spcPct val="90000"/>
            </a:lnSpc>
            <a:spcBef>
              <a:spcPct val="0"/>
            </a:spcBef>
            <a:spcAft>
              <a:spcPct val="15000"/>
            </a:spcAft>
            <a:buChar char="••"/>
          </a:pPr>
          <a:r>
            <a:rPr lang="en-GB" sz="1400" b="0" kern="1200" noProof="0" dirty="0" smtClean="0"/>
            <a:t>Technical Consultancy and Support</a:t>
          </a:r>
          <a:endParaRPr lang="en-GB" sz="1400" b="0" kern="1200" noProof="0" dirty="0"/>
        </a:p>
        <a:p>
          <a:pPr marL="114300" lvl="1" indent="-114300" algn="l" defTabSz="622300" rtl="0">
            <a:lnSpc>
              <a:spcPct val="90000"/>
            </a:lnSpc>
            <a:spcBef>
              <a:spcPct val="0"/>
            </a:spcBef>
            <a:spcAft>
              <a:spcPct val="15000"/>
            </a:spcAft>
            <a:buChar char="••"/>
          </a:pPr>
          <a:r>
            <a:rPr lang="en-GB" sz="1400" kern="1200" noProof="0" smtClean="0"/>
            <a:t>Helpdesk Support</a:t>
          </a:r>
          <a:endParaRPr lang="en-GB" sz="1400" kern="1200" noProof="0"/>
        </a:p>
      </dsp:txBody>
      <dsp:txXfrm>
        <a:off x="1520915" y="1028878"/>
        <a:ext cx="1331937" cy="3055184"/>
      </dsp:txXfrm>
    </dsp:sp>
    <dsp:sp modelId="{7D92B7AB-B7D8-6C4B-821E-93DD00C7FD9C}">
      <dsp:nvSpPr>
        <dsp:cNvPr id="0" name=""/>
        <dsp:cNvSpPr/>
      </dsp:nvSpPr>
      <dsp:spPr>
        <a:xfrm>
          <a:off x="3039323" y="524448"/>
          <a:ext cx="1331937" cy="50443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GB" sz="1400" kern="1200" noProof="0" smtClean="0"/>
            <a:t>Marketing and Outreach</a:t>
          </a:r>
          <a:endParaRPr lang="en-GB" sz="1400" kern="1200" noProof="0"/>
        </a:p>
      </dsp:txBody>
      <dsp:txXfrm>
        <a:off x="3039323" y="524448"/>
        <a:ext cx="1331937" cy="504430"/>
      </dsp:txXfrm>
    </dsp:sp>
    <dsp:sp modelId="{34363548-64D3-384B-A2E4-6E04BFC22BE4}">
      <dsp:nvSpPr>
        <dsp:cNvPr id="0" name=""/>
        <dsp:cNvSpPr/>
      </dsp:nvSpPr>
      <dsp:spPr>
        <a:xfrm>
          <a:off x="3039323" y="1028878"/>
          <a:ext cx="1331937" cy="3055184"/>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GB" sz="1400" kern="1200" noProof="0" smtClean="0"/>
            <a:t>Marketing</a:t>
          </a:r>
          <a:endParaRPr lang="en-GB" sz="1400" kern="1200" noProof="0"/>
        </a:p>
        <a:p>
          <a:pPr marL="114300" lvl="1" indent="-114300" algn="l" defTabSz="622300" rtl="0">
            <a:lnSpc>
              <a:spcPct val="90000"/>
            </a:lnSpc>
            <a:spcBef>
              <a:spcPct val="0"/>
            </a:spcBef>
            <a:spcAft>
              <a:spcPct val="15000"/>
            </a:spcAft>
            <a:buChar char="••"/>
          </a:pPr>
          <a:r>
            <a:rPr lang="en-GB" sz="1400" b="0" kern="1200" noProof="0" dirty="0" smtClean="0"/>
            <a:t>Outreach</a:t>
          </a:r>
          <a:endParaRPr lang="en-GB" sz="1400" b="0" kern="1200" noProof="0" dirty="0"/>
        </a:p>
      </dsp:txBody>
      <dsp:txXfrm>
        <a:off x="3039323" y="1028878"/>
        <a:ext cx="1331937" cy="3055184"/>
      </dsp:txXfrm>
    </dsp:sp>
    <dsp:sp modelId="{063C707F-EAED-FF47-A200-60BB6320BFAB}">
      <dsp:nvSpPr>
        <dsp:cNvPr id="0" name=""/>
        <dsp:cNvSpPr/>
      </dsp:nvSpPr>
      <dsp:spPr>
        <a:xfrm>
          <a:off x="4557731" y="524448"/>
          <a:ext cx="1331937" cy="504430"/>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GB" sz="1400" kern="1200" noProof="0" smtClean="0"/>
            <a:t>Software and Services</a:t>
          </a:r>
        </a:p>
      </dsp:txBody>
      <dsp:txXfrm>
        <a:off x="4557731" y="524448"/>
        <a:ext cx="1331937" cy="504430"/>
      </dsp:txXfrm>
    </dsp:sp>
    <dsp:sp modelId="{B156E3C6-41D6-9942-BAF6-FABB06194C21}">
      <dsp:nvSpPr>
        <dsp:cNvPr id="0" name=""/>
        <dsp:cNvSpPr/>
      </dsp:nvSpPr>
      <dsp:spPr>
        <a:xfrm>
          <a:off x="4557731" y="1028878"/>
          <a:ext cx="1331937" cy="3055184"/>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GB" sz="1400" kern="1200" noProof="0" smtClean="0"/>
            <a:t>Federated Operations</a:t>
          </a:r>
        </a:p>
        <a:p>
          <a:pPr marL="114300" lvl="1" indent="-114300" algn="l" defTabSz="622300" rtl="0">
            <a:lnSpc>
              <a:spcPct val="90000"/>
            </a:lnSpc>
            <a:spcBef>
              <a:spcPct val="0"/>
            </a:spcBef>
            <a:spcAft>
              <a:spcPct val="15000"/>
            </a:spcAft>
            <a:buChar char="••"/>
          </a:pPr>
          <a:r>
            <a:rPr lang="en-GB" sz="1400" b="0" kern="1200" noProof="0" dirty="0" smtClean="0"/>
            <a:t>Repository of Validated Software</a:t>
          </a:r>
        </a:p>
        <a:p>
          <a:pPr marL="114300" lvl="1" indent="-114300" algn="l" defTabSz="622300" rtl="0">
            <a:lnSpc>
              <a:spcPct val="90000"/>
            </a:lnSpc>
            <a:spcBef>
              <a:spcPct val="0"/>
            </a:spcBef>
            <a:spcAft>
              <a:spcPct val="15000"/>
            </a:spcAft>
            <a:buChar char="••"/>
          </a:pPr>
          <a:r>
            <a:rPr lang="en-GB" sz="1400" kern="1200" noProof="0" dirty="0" smtClean="0"/>
            <a:t>Applications Database</a:t>
          </a:r>
        </a:p>
        <a:p>
          <a:pPr marL="114300" lvl="1" indent="-114300" algn="l" defTabSz="622300" rtl="0">
            <a:lnSpc>
              <a:spcPct val="90000"/>
            </a:lnSpc>
            <a:spcBef>
              <a:spcPct val="0"/>
            </a:spcBef>
            <a:spcAft>
              <a:spcPct val="15000"/>
            </a:spcAft>
            <a:buChar char="••"/>
          </a:pPr>
          <a:r>
            <a:rPr lang="en-GB" sz="1400" b="0" kern="1200" noProof="0" dirty="0" smtClean="0"/>
            <a:t>Training Marketplace</a:t>
          </a:r>
        </a:p>
      </dsp:txBody>
      <dsp:txXfrm>
        <a:off x="4557731" y="1028878"/>
        <a:ext cx="1331937" cy="3055184"/>
      </dsp:txXfrm>
    </dsp:sp>
    <dsp:sp modelId="{C2828393-C514-BA47-970A-C9334D08450E}">
      <dsp:nvSpPr>
        <dsp:cNvPr id="0" name=""/>
        <dsp:cNvSpPr/>
      </dsp:nvSpPr>
      <dsp:spPr>
        <a:xfrm>
          <a:off x="6076139" y="524448"/>
          <a:ext cx="1331937" cy="50443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GB" sz="1400" b="0" kern="1200" noProof="0" dirty="0" smtClean="0"/>
            <a:t>HTC Platform</a:t>
          </a:r>
        </a:p>
      </dsp:txBody>
      <dsp:txXfrm>
        <a:off x="6076139" y="524448"/>
        <a:ext cx="1331937" cy="504430"/>
      </dsp:txXfrm>
    </dsp:sp>
    <dsp:sp modelId="{25A53575-203C-AC40-9F21-7E73D2196CD8}">
      <dsp:nvSpPr>
        <dsp:cNvPr id="0" name=""/>
        <dsp:cNvSpPr/>
      </dsp:nvSpPr>
      <dsp:spPr>
        <a:xfrm>
          <a:off x="6076139" y="1028878"/>
          <a:ext cx="1331937" cy="3055184"/>
        </a:xfrm>
        <a:prstGeom prst="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GB" sz="1400" kern="1200" noProof="0" dirty="0" smtClean="0"/>
            <a:t>Grid Compute</a:t>
          </a:r>
          <a:endParaRPr lang="en-GB" sz="1400" b="0" kern="1200" noProof="0" dirty="0" smtClean="0"/>
        </a:p>
        <a:p>
          <a:pPr marL="114300" lvl="1" indent="-114300" algn="l" defTabSz="622300" rtl="0">
            <a:lnSpc>
              <a:spcPct val="90000"/>
            </a:lnSpc>
            <a:spcBef>
              <a:spcPct val="0"/>
            </a:spcBef>
            <a:spcAft>
              <a:spcPct val="15000"/>
            </a:spcAft>
            <a:buChar char="••"/>
          </a:pPr>
          <a:r>
            <a:rPr lang="en-GB" sz="1400" b="0" kern="1200" noProof="0" dirty="0" smtClean="0"/>
            <a:t>Grid Storage</a:t>
          </a:r>
          <a:endParaRPr lang="en-GB" sz="1400" b="0" kern="1200" noProof="0" dirty="0"/>
        </a:p>
        <a:p>
          <a:pPr marL="114300" lvl="1" indent="-114300" algn="l" defTabSz="622300" rtl="0">
            <a:lnSpc>
              <a:spcPct val="90000"/>
            </a:lnSpc>
            <a:spcBef>
              <a:spcPct val="0"/>
            </a:spcBef>
            <a:spcAft>
              <a:spcPct val="15000"/>
            </a:spcAft>
            <a:buChar char="••"/>
          </a:pPr>
          <a:r>
            <a:rPr lang="en-GB" sz="1400" kern="1200" noProof="0" dirty="0" smtClean="0"/>
            <a:t>File Transfer</a:t>
          </a:r>
          <a:endParaRPr lang="en-GB" sz="1400" kern="1200" noProof="0" dirty="0"/>
        </a:p>
        <a:p>
          <a:pPr marL="114300" lvl="1" indent="-114300" algn="l" defTabSz="622300" rtl="0">
            <a:lnSpc>
              <a:spcPct val="90000"/>
            </a:lnSpc>
            <a:spcBef>
              <a:spcPct val="0"/>
            </a:spcBef>
            <a:spcAft>
              <a:spcPct val="15000"/>
            </a:spcAft>
            <a:buChar char="••"/>
          </a:pPr>
          <a:r>
            <a:rPr lang="en-GB" sz="1400" b="0" kern="1200" noProof="0" dirty="0" smtClean="0"/>
            <a:t>File Metadata Catalogue</a:t>
          </a:r>
          <a:endParaRPr lang="en-GB" sz="1400" b="0" kern="1200" noProof="0" dirty="0"/>
        </a:p>
      </dsp:txBody>
      <dsp:txXfrm>
        <a:off x="6076139" y="1028878"/>
        <a:ext cx="1331937" cy="3055184"/>
      </dsp:txXfrm>
    </dsp:sp>
    <dsp:sp modelId="{BAE5D83D-20B6-AE42-A3D7-574973769C5C}">
      <dsp:nvSpPr>
        <dsp:cNvPr id="0" name=""/>
        <dsp:cNvSpPr/>
      </dsp:nvSpPr>
      <dsp:spPr>
        <a:xfrm>
          <a:off x="7594548" y="524448"/>
          <a:ext cx="1331937" cy="50443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GB" sz="1400" b="0" kern="1200" noProof="0" dirty="0" smtClean="0"/>
            <a:t>Cloud Platform</a:t>
          </a:r>
          <a:endParaRPr lang="en-GB" sz="1400" b="0" kern="1200" noProof="0" dirty="0"/>
        </a:p>
      </dsp:txBody>
      <dsp:txXfrm>
        <a:off x="7594548" y="524448"/>
        <a:ext cx="1331937" cy="504430"/>
      </dsp:txXfrm>
    </dsp:sp>
    <dsp:sp modelId="{AC520DAD-DA8A-554D-950F-5CF3AAA910F9}">
      <dsp:nvSpPr>
        <dsp:cNvPr id="0" name=""/>
        <dsp:cNvSpPr/>
      </dsp:nvSpPr>
      <dsp:spPr>
        <a:xfrm>
          <a:off x="7594548" y="1028878"/>
          <a:ext cx="1331937" cy="3055184"/>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GB" sz="1400" kern="1200" noProof="0" dirty="0" smtClean="0"/>
            <a:t>Cloud Compute</a:t>
          </a:r>
          <a:endParaRPr lang="en-GB" sz="1400" b="0" kern="1200" noProof="0" dirty="0"/>
        </a:p>
        <a:p>
          <a:pPr marL="114300" lvl="1" indent="-114300" algn="l" defTabSz="622300" rtl="0">
            <a:lnSpc>
              <a:spcPct val="90000"/>
            </a:lnSpc>
            <a:spcBef>
              <a:spcPct val="0"/>
            </a:spcBef>
            <a:spcAft>
              <a:spcPct val="15000"/>
            </a:spcAft>
            <a:buChar char="••"/>
          </a:pPr>
          <a:r>
            <a:rPr lang="en-GB" sz="1400" b="0" kern="1200" noProof="0" dirty="0" smtClean="0"/>
            <a:t>Cloud Storage</a:t>
          </a:r>
          <a:endParaRPr lang="en-GB" sz="1400" b="0" kern="1200" noProof="0" dirty="0"/>
        </a:p>
        <a:p>
          <a:pPr marL="114300" lvl="1" indent="-114300" algn="l" defTabSz="622300" rtl="0">
            <a:lnSpc>
              <a:spcPct val="90000"/>
            </a:lnSpc>
            <a:spcBef>
              <a:spcPct val="0"/>
            </a:spcBef>
            <a:spcAft>
              <a:spcPct val="15000"/>
            </a:spcAft>
            <a:buChar char="••"/>
          </a:pPr>
          <a:r>
            <a:rPr lang="en-GB" sz="1400" b="0" kern="1200" noProof="0" smtClean="0"/>
            <a:t>Virtual Appliance Marketplace</a:t>
          </a:r>
          <a:endParaRPr lang="en-GB" sz="1400" b="0" kern="1200" noProof="0" dirty="0"/>
        </a:p>
      </dsp:txBody>
      <dsp:txXfrm>
        <a:off x="7594548" y="1028878"/>
        <a:ext cx="1331937" cy="305518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20A0516-2816-43AB-A909-56233CD5A85C}" type="datetimeFigureOut">
              <a:rPr lang="en-US"/>
              <a:pPr>
                <a:defRPr/>
              </a:pPr>
              <a:t>09/02/15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86A22EF-E40A-4C8E-8B20-BD01E9B983B5}" type="slidenum">
              <a:rPr lang="en-US"/>
              <a:pPr>
                <a:defRPr/>
              </a:pPr>
              <a:t>‹#›</a:t>
            </a:fld>
            <a:endParaRPr lang="en-US"/>
          </a:p>
        </p:txBody>
      </p:sp>
    </p:spTree>
    <p:extLst>
      <p:ext uri="{BB962C8B-B14F-4D97-AF65-F5344CB8AC3E}">
        <p14:creationId xmlns:p14="http://schemas.microsoft.com/office/powerpoint/2010/main" val="9991009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2</a:t>
            </a:fld>
            <a:endParaRPr lang="en-US"/>
          </a:p>
        </p:txBody>
      </p:sp>
    </p:spTree>
    <p:extLst>
      <p:ext uri="{BB962C8B-B14F-4D97-AF65-F5344CB8AC3E}">
        <p14:creationId xmlns:p14="http://schemas.microsoft.com/office/powerpoint/2010/main" val="1665461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E072388-C497-3245-9A11-626F7686188A}" type="slidenum">
              <a:rPr lang="en-US" smtClean="0"/>
              <a:t>18</a:t>
            </a:fld>
            <a:endParaRPr lang="en-US"/>
          </a:p>
        </p:txBody>
      </p:sp>
    </p:spTree>
    <p:extLst>
      <p:ext uri="{BB962C8B-B14F-4D97-AF65-F5344CB8AC3E}">
        <p14:creationId xmlns:p14="http://schemas.microsoft.com/office/powerpoint/2010/main" val="3155833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t>REC </a:t>
            </a:r>
            <a:r>
              <a:rPr lang="en-US" sz="1200" dirty="0" smtClean="0"/>
              <a:t>3</a:t>
            </a:r>
            <a:r>
              <a:rPr lang="en-US" sz="1200" kern="1200" dirty="0" smtClean="0"/>
              <a:t>. </a:t>
            </a:r>
            <a:r>
              <a:rPr lang="en-US" sz="1200" dirty="0" smtClean="0"/>
              <a:t>Sustainability planning needs more development, especially in respect of achieving longer-term sustainability</a:t>
            </a:r>
            <a:endParaRPr lang="en-US" sz="1200" kern="1200" dirty="0" smtClean="0"/>
          </a:p>
          <a:p>
            <a:endParaRPr lang="en-GB" dirty="0"/>
          </a:p>
        </p:txBody>
      </p:sp>
      <p:sp>
        <p:nvSpPr>
          <p:cNvPr id="4" name="Slide Number Placeholder 3"/>
          <p:cNvSpPr>
            <a:spLocks noGrp="1"/>
          </p:cNvSpPr>
          <p:nvPr>
            <p:ph type="sldNum" sz="quarter" idx="10"/>
          </p:nvPr>
        </p:nvSpPr>
        <p:spPr/>
        <p:txBody>
          <a:bodyPr/>
          <a:lstStyle/>
          <a:p>
            <a:pPr>
              <a:defRPr/>
            </a:pPr>
            <a:fld id="{386A22EF-E40A-4C8E-8B20-BD01E9B983B5}" type="slidenum">
              <a:rPr lang="en-US" smtClean="0"/>
              <a:pPr>
                <a:defRPr/>
              </a:pPr>
              <a:t>3</a:t>
            </a:fld>
            <a:endParaRPr lang="en-US"/>
          </a:p>
        </p:txBody>
      </p:sp>
    </p:spTree>
    <p:extLst>
      <p:ext uri="{BB962C8B-B14F-4D97-AF65-F5344CB8AC3E}">
        <p14:creationId xmlns:p14="http://schemas.microsoft.com/office/powerpoint/2010/main" val="3555401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GB">
              <a:latin typeface="Arial"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D3AD0B5-65CE-8549-B676-0DD15587B7C4}" type="slidenum">
              <a:rPr lang="en-US" sz="1200"/>
              <a:pPr/>
              <a:t>7</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GB">
              <a:latin typeface="Arial"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D3AD0B5-65CE-8549-B676-0DD15587B7C4}" type="slidenum">
              <a:rPr lang="en-US" sz="1200"/>
              <a:pPr/>
              <a:t>8</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GB">
              <a:latin typeface="Arial"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D3AD0B5-65CE-8549-B676-0DD15587B7C4}" type="slidenum">
              <a:rPr lang="en-US" sz="1200"/>
              <a:pPr/>
              <a:t>9</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86FC97E-D4CA-4D5D-8F3D-BA3B2C598123}" type="slidenum">
              <a:rPr lang="en-US" smtClean="0"/>
              <a:pPr>
                <a:defRPr/>
              </a:pPr>
              <a:t>10</a:t>
            </a:fld>
            <a:endParaRPr lang="en-US"/>
          </a:p>
        </p:txBody>
      </p:sp>
    </p:spTree>
    <p:extLst>
      <p:ext uri="{BB962C8B-B14F-4D97-AF65-F5344CB8AC3E}">
        <p14:creationId xmlns:p14="http://schemas.microsoft.com/office/powerpoint/2010/main" val="1665461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r>
              <a:rPr lang="en-GB" b="1" u="sng" dirty="0" smtClean="0">
                <a:latin typeface="Arial" charset="0"/>
              </a:rPr>
              <a:t>Participants: </a:t>
            </a:r>
            <a:r>
              <a:rPr lang="en-GB" dirty="0" smtClean="0">
                <a:latin typeface="Arial" charset="0"/>
              </a:rPr>
              <a:t>France, United Kingdom, Italy, Spain, Turkey, Netherlands, Switzerland, Sweden, Poland, Belgium, Israel, Finland, Greece, Portugal, Czech Republic, Romania, Hungary, Slovakia, Croatia, Bulgaria, Slovenia, Estonia, Macedonia, CERN, EMBL</a:t>
            </a:r>
          </a:p>
          <a:p>
            <a:endParaRPr lang="en-GB" dirty="0" smtClean="0">
              <a:latin typeface="Arial" charset="0"/>
            </a:endParaRPr>
          </a:p>
          <a:p>
            <a:r>
              <a:rPr lang="en-GB" b="1" u="sng" dirty="0" smtClean="0">
                <a:latin typeface="Arial" charset="0"/>
              </a:rPr>
              <a:t>Under discussion: </a:t>
            </a:r>
            <a:r>
              <a:rPr lang="en-GB" dirty="0" smtClean="0">
                <a:latin typeface="Arial" charset="0"/>
              </a:rPr>
              <a:t>Germany, Denmark, Norway, Russia, Austria, Armenia, Moldova, Belarus, Ukraine</a:t>
            </a:r>
          </a:p>
          <a:p>
            <a:endParaRPr lang="en-GB" dirty="0" smtClean="0">
              <a:latin typeface="Arial" charset="0"/>
            </a:endParaRPr>
          </a:p>
          <a:p>
            <a:r>
              <a:rPr lang="en-GB" b="1" u="sng" dirty="0" smtClean="0">
                <a:latin typeface="Arial" charset="0"/>
              </a:rPr>
              <a:t>Countries who have left: </a:t>
            </a:r>
            <a:r>
              <a:rPr lang="en-GB" dirty="0" smtClean="0">
                <a:latin typeface="Arial" charset="0"/>
              </a:rPr>
              <a:t>Luxembourg, Lithuania, Serbia, Latvia, Cyprus, Bosnia &amp; Herzegovina and Montenegro</a:t>
            </a:r>
            <a:endParaRPr lang="en-GB" dirty="0">
              <a:latin typeface="Arial"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D3AD0B5-65CE-8549-B676-0DD15587B7C4}" type="slidenum">
              <a:rPr lang="en-US" sz="1200"/>
              <a:pPr/>
              <a:t>11</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GB">
              <a:latin typeface="Arial" charset="0"/>
            </a:endParaRP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D3AD0B5-65CE-8549-B676-0DD15587B7C4}" type="slidenum">
              <a:rPr lang="en-US" sz="1200"/>
              <a:pPr/>
              <a:t>12</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86A22EF-E40A-4C8E-8B20-BD01E9B983B5}" type="slidenum">
              <a:rPr lang="en-US" smtClean="0"/>
              <a:pPr>
                <a:defRPr/>
              </a:pPr>
              <a:t>15</a:t>
            </a:fld>
            <a:endParaRPr lang="en-US"/>
          </a:p>
        </p:txBody>
      </p:sp>
    </p:spTree>
    <p:extLst>
      <p:ext uri="{BB962C8B-B14F-4D97-AF65-F5344CB8AC3E}">
        <p14:creationId xmlns:p14="http://schemas.microsoft.com/office/powerpoint/2010/main" val="18898618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1.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1447800" cy="579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pl-PL">
              <a:latin typeface="Calibri" pitchFamily="34" charset="0"/>
            </a:endParaRPr>
          </a:p>
        </p:txBody>
      </p:sp>
      <p:pic>
        <p:nvPicPr>
          <p:cNvPr id="1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3888" y="5713413"/>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www.egi.eu</a:t>
            </a:r>
          </a:p>
        </p:txBody>
      </p:sp>
      <p:sp>
        <p:nvSpPr>
          <p:cNvPr id="15"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EGI-InSPIRE RI-261323</a:t>
            </a:r>
          </a:p>
        </p:txBody>
      </p:sp>
      <p:sp>
        <p:nvSpPr>
          <p:cNvPr id="2" name="Title 1"/>
          <p:cNvSpPr>
            <a:spLocks noGrp="1"/>
          </p:cNvSpPr>
          <p:nvPr>
            <p:ph type="ctrTitle"/>
          </p:nvPr>
        </p:nvSpPr>
        <p:spPr>
          <a:xfrm>
            <a:off x="1619672" y="2130425"/>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p:txBody>
          <a:bodyPr/>
          <a:lstStyle>
            <a:lvl1pPr>
              <a:defRPr>
                <a:solidFill>
                  <a:schemeClr val="bg1"/>
                </a:solidFill>
                <a:latin typeface="Arial" pitchFamily="34" charset="0"/>
                <a:cs typeface="Arial" pitchFamily="34" charset="0"/>
              </a:defRPr>
            </a:lvl1pPr>
          </a:lstStyle>
          <a:p>
            <a:pPr>
              <a:defRPr/>
            </a:pPr>
            <a:fld id="{5D30BDEB-DAC9-4436-925D-F77FA7140691}" type="datetime1">
              <a:rPr lang="en-US"/>
              <a:pPr>
                <a:defRPr/>
              </a:pPr>
              <a:t>09/02/15</a:t>
            </a:fld>
            <a:endParaRPr lang="en-US" dirty="0"/>
          </a:p>
        </p:txBody>
      </p:sp>
      <p:sp>
        <p:nvSpPr>
          <p:cNvPr id="17" name="Footer Placeholder 4"/>
          <p:cNvSpPr>
            <a:spLocks noGrp="1"/>
          </p:cNvSpPr>
          <p:nvPr>
            <p:ph type="ftr" sz="quarter" idx="11"/>
          </p:nvPr>
        </p:nvSpPr>
        <p:spPr/>
        <p:txBody>
          <a:bodyPr/>
          <a:lstStyle>
            <a:lvl1pPr>
              <a:defRPr>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6975475" y="6356350"/>
            <a:ext cx="2133600" cy="365125"/>
          </a:xfrm>
        </p:spPr>
        <p:txBody>
          <a:bodyPr/>
          <a:lstStyle>
            <a:lvl1pPr>
              <a:defRPr>
                <a:solidFill>
                  <a:schemeClr val="bg1"/>
                </a:solidFill>
                <a:latin typeface="Arial" pitchFamily="34" charset="0"/>
                <a:cs typeface="Arial" pitchFamily="34" charset="0"/>
              </a:defRPr>
            </a:lvl1pPr>
          </a:lstStyle>
          <a:p>
            <a:pPr>
              <a:defRPr/>
            </a:pPr>
            <a:fld id="{AB6B9B1D-45A1-4052-A25E-A159C5BE409A}" type="slidenum">
              <a:rPr lang="en-US"/>
              <a:pPr>
                <a:defRPr/>
              </a:pPr>
              <a:t>‹#›</a:t>
            </a:fld>
            <a:endParaRPr lang="en-US" dirty="0"/>
          </a:p>
        </p:txBody>
      </p:sp>
      <p:pic>
        <p:nvPicPr>
          <p:cNvPr id="19" name="Picture 18" descr="Untitled.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27384"/>
            <a:ext cx="9144000" cy="1059291"/>
          </a:xfrm>
          <a:prstGeom prst="rect">
            <a:avLst/>
          </a:prstGeom>
        </p:spPr>
      </p:pic>
      <p:sp>
        <p:nvSpPr>
          <p:cNvPr id="13" name="Text Box 12"/>
          <p:cNvSpPr txBox="1">
            <a:spLocks noChangeArrowheads="1"/>
          </p:cNvSpPr>
          <p:nvPr userDrawn="1"/>
        </p:nvSpPr>
        <p:spPr bwMode="auto">
          <a:xfrm>
            <a:off x="6551613" y="503238"/>
            <a:ext cx="2663825" cy="577850"/>
          </a:xfrm>
          <a:prstGeom prst="rect">
            <a:avLst/>
          </a:prstGeom>
          <a:noFill/>
          <a:ln w="9525">
            <a:noFill/>
            <a:round/>
            <a:headEnd/>
            <a:tailEnd/>
          </a:ln>
          <a:effectLst/>
        </p:spPr>
        <p:txBody>
          <a:bodyPr lIns="90000" tIns="45000" rIns="90000" bIns="45000"/>
          <a:lstStyle/>
          <a:p>
            <a:pPr fontAlgn="auto">
              <a:spcBef>
                <a:spcPts val="0"/>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3200" b="1" dirty="0">
                <a:solidFill>
                  <a:srgbClr val="FFFFFF"/>
                </a:solidFill>
                <a:ea typeface="SimSun" charset="0"/>
                <a:cs typeface="Arial" pitchFamily="34" charset="0"/>
              </a:rPr>
              <a:t>EGI-</a:t>
            </a:r>
            <a:r>
              <a:rPr lang="en-GB" sz="3200" b="1" dirty="0" err="1">
                <a:solidFill>
                  <a:srgbClr val="FFFFFF"/>
                </a:solidFill>
                <a:ea typeface="SimSun" charset="0"/>
                <a:cs typeface="Arial" pitchFamily="34" charset="0"/>
              </a:rPr>
              <a:t>InSPIRE</a:t>
            </a:r>
            <a:endParaRPr lang="en-GB" sz="3200" b="1" dirty="0">
              <a:solidFill>
                <a:srgbClr val="FFFFFF"/>
              </a:solidFill>
              <a:ea typeface="SimSun" charset="0"/>
              <a:cs typeface="Arial" pitchFamily="34" charset="0"/>
            </a:endParaRPr>
          </a:p>
        </p:txBody>
      </p:sp>
    </p:spTree>
    <p:extLst>
      <p:ext uri="{BB962C8B-B14F-4D97-AF65-F5344CB8AC3E}">
        <p14:creationId xmlns:p14="http://schemas.microsoft.com/office/powerpoint/2010/main" val="3909650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C426CF0-CCE1-49C5-91B2-BD7880559DB9}" type="datetimeFigureOut">
              <a:rPr lang="en-US"/>
              <a:pPr>
                <a:defRPr/>
              </a:pPr>
              <a:t>09/02/15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7AA264-474B-4FCF-BC4F-D5F43632E466}" type="slidenum">
              <a:rPr lang="en-US"/>
              <a:pPr>
                <a:defRPr/>
              </a:pPr>
              <a:t>‹#›</a:t>
            </a:fld>
            <a:endParaRPr lang="en-US" dirty="0"/>
          </a:p>
        </p:txBody>
      </p:sp>
    </p:spTree>
    <p:extLst>
      <p:ext uri="{BB962C8B-B14F-4D97-AF65-F5344CB8AC3E}">
        <p14:creationId xmlns:p14="http://schemas.microsoft.com/office/powerpoint/2010/main" val="2962202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70A70AE-0114-47E4-A55C-0E4E5040C02C}" type="datetimeFigureOut">
              <a:rPr lang="en-US"/>
              <a:pPr>
                <a:defRPr/>
              </a:pPr>
              <a:t>09/02/15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C680990-8988-4776-BAE7-92C629E8DFAB}" type="slidenum">
              <a:rPr lang="en-US"/>
              <a:pPr>
                <a:defRPr/>
              </a:pPr>
              <a:t>‹#›</a:t>
            </a:fld>
            <a:endParaRPr lang="en-US" dirty="0"/>
          </a:p>
        </p:txBody>
      </p:sp>
    </p:spTree>
    <p:extLst>
      <p:ext uri="{BB962C8B-B14F-4D97-AF65-F5344CB8AC3E}">
        <p14:creationId xmlns:p14="http://schemas.microsoft.com/office/powerpoint/2010/main" val="33781697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6" name="Picture 15" descr="Untitled.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27384"/>
            <a:ext cx="9144000" cy="1059291"/>
          </a:xfrm>
          <a:prstGeom prst="rect">
            <a:avLst/>
          </a:prstGeom>
        </p:spPr>
      </p:pic>
      <p:sp>
        <p:nvSpPr>
          <p:cNvPr id="1026" name="Text Box 2"/>
          <p:cNvSpPr txBox="1">
            <a:spLocks noChangeArrowheads="1"/>
          </p:cNvSpPr>
          <p:nvPr/>
        </p:nvSpPr>
        <p:spPr bwMode="auto">
          <a:xfrm>
            <a:off x="0" y="6308725"/>
            <a:ext cx="9144000" cy="549275"/>
          </a:xfrm>
          <a:prstGeom prst="rect">
            <a:avLst/>
          </a:prstGeom>
          <a:solidFill>
            <a:srgbClr val="0067B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pl-PL">
              <a:latin typeface="Calibri" pitchFamily="34" charset="0"/>
            </a:endParaRPr>
          </a:p>
        </p:txBody>
      </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Text Placeholder 2"/>
          <p:cNvSpPr>
            <a:spLocks noGrp="1"/>
          </p:cNvSpPr>
          <p:nvPr>
            <p:ph type="body" idx="1"/>
          </p:nvPr>
        </p:nvSpPr>
        <p:spPr bwMode="auto">
          <a:xfrm>
            <a:off x="611188" y="1600200"/>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913" y="63769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Arial" pitchFamily="34" charset="0"/>
                <a:cs typeface="Arial" pitchFamily="34" charset="0"/>
              </a:defRPr>
            </a:lvl1pPr>
          </a:lstStyle>
          <a:p>
            <a:pPr>
              <a:defRPr/>
            </a:pPr>
            <a:fld id="{84793D29-345A-4AEA-9318-00664121D698}" type="datetimeFigureOut">
              <a:rPr lang="en-US"/>
              <a:pPr>
                <a:defRPr/>
              </a:pPr>
              <a:t>09/02/15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Arial" pitchFamily="34" charset="0"/>
                <a:cs typeface="Arial" pitchFamily="34" charset="0"/>
              </a:defRPr>
            </a:lvl1pPr>
          </a:lstStyle>
          <a:p>
            <a:pPr>
              <a:defRPr/>
            </a:pPr>
            <a:fld id="{7A7F0AA2-8494-42EF-8E82-1A897FAAD537}" type="slidenum">
              <a:rPr lang="en-US"/>
              <a:pPr>
                <a:defRPr/>
              </a:pPr>
              <a:t>‹#›</a:t>
            </a:fld>
            <a:endParaRPr lang="en-US" dirty="0"/>
          </a:p>
        </p:txBody>
      </p:sp>
      <p:sp>
        <p:nvSpPr>
          <p:cNvPr id="1033" name="Rectangle 17"/>
          <p:cNvSpPr>
            <a:spLocks noChangeArrowheads="1"/>
          </p:cNvSpPr>
          <p:nvPr/>
        </p:nvSpPr>
        <p:spPr bwMode="auto">
          <a:xfrm>
            <a:off x="7667625" y="6586538"/>
            <a:ext cx="14478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www.egi.eu</a:t>
            </a:r>
          </a:p>
        </p:txBody>
      </p:sp>
      <p:sp>
        <p:nvSpPr>
          <p:cNvPr id="1034" name="Rectangle 18"/>
          <p:cNvSpPr>
            <a:spLocks noChangeArrowheads="1"/>
          </p:cNvSpPr>
          <p:nvPr/>
        </p:nvSpPr>
        <p:spPr bwMode="auto">
          <a:xfrm>
            <a:off x="53975" y="6605588"/>
            <a:ext cx="2286000"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spcBef>
                <a:spcPts val="875"/>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1200">
                <a:solidFill>
                  <a:srgbClr val="FFFFFF"/>
                </a:solidFill>
                <a:ea typeface="SimSun" pitchFamily="2" charset="-122"/>
                <a:cs typeface="Arial" charset="0"/>
              </a:rPr>
              <a:t>EGI-InSPIRE RI-261323</a:t>
            </a:r>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61" r:id="rId3"/>
  </p:sldLayoutIdLst>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hyperlink" Target="http://www.egi.eu/services/" TargetMode="Externa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77168DF8-5A64-4A85-BCF0-8573A7C4D3BF}" type="slidenum">
              <a:rPr lang="en-US" smtClean="0">
                <a:solidFill>
                  <a:schemeClr val="bg1"/>
                </a:solidFill>
                <a:cs typeface="Arial" charset="0"/>
              </a:rPr>
              <a:pPr eaLnBrk="1" fontAlgn="base" hangingPunct="1">
                <a:spcBef>
                  <a:spcPct val="0"/>
                </a:spcBef>
                <a:spcAft>
                  <a:spcPct val="0"/>
                </a:spcAft>
              </a:pPr>
              <a:t>1</a:t>
            </a:fld>
            <a:endParaRPr lang="en-US" smtClean="0">
              <a:solidFill>
                <a:schemeClr val="bg1"/>
              </a:solidFill>
              <a:cs typeface="Arial" charset="0"/>
            </a:endParaRPr>
          </a:p>
        </p:txBody>
      </p:sp>
      <p:sp>
        <p:nvSpPr>
          <p:cNvPr id="8" name="Rectangle 2"/>
          <p:cNvSpPr>
            <a:spLocks noGrp="1" noChangeArrowheads="1"/>
          </p:cNvSpPr>
          <p:nvPr>
            <p:ph type="ctrTitle"/>
          </p:nvPr>
        </p:nvSpPr>
        <p:spPr>
          <a:xfrm>
            <a:off x="1691680" y="1412776"/>
            <a:ext cx="7200800" cy="2160240"/>
          </a:xfrm>
        </p:spPr>
        <p:txBody>
          <a:bodyPr/>
          <a:lstStyle/>
          <a:p>
            <a:r>
              <a:rPr lang="en-GB" sz="4000" dirty="0" smtClean="0"/>
              <a:t>EGI </a:t>
            </a:r>
            <a:r>
              <a:rPr lang="en-GB" sz="4000" dirty="0" smtClean="0"/>
              <a:t>Governance Model</a:t>
            </a:r>
            <a:endParaRPr lang="en-GB" sz="4000" dirty="0" smtClean="0"/>
          </a:p>
        </p:txBody>
      </p:sp>
      <p:sp>
        <p:nvSpPr>
          <p:cNvPr id="11" name="Rectangle 3"/>
          <p:cNvSpPr>
            <a:spLocks noGrp="1" noChangeArrowheads="1"/>
          </p:cNvSpPr>
          <p:nvPr>
            <p:ph type="subTitle" idx="1"/>
          </p:nvPr>
        </p:nvSpPr>
        <p:spPr>
          <a:xfrm>
            <a:off x="2267744" y="3429000"/>
            <a:ext cx="5904656" cy="1703040"/>
          </a:xfrm>
        </p:spPr>
        <p:txBody>
          <a:bodyPr/>
          <a:lstStyle/>
          <a:p>
            <a:r>
              <a:rPr lang="en-GB" altLang="en-US" sz="2400" dirty="0">
                <a:ea typeface="ＭＳ Ｐゴシック" pitchFamily="34" charset="-128"/>
              </a:rPr>
              <a:t>Yannick Legré</a:t>
            </a:r>
            <a:br>
              <a:rPr lang="en-GB" altLang="en-US" sz="2400" dirty="0">
                <a:ea typeface="ＭＳ Ｐゴシック" pitchFamily="34" charset="-128"/>
              </a:rPr>
            </a:br>
            <a:r>
              <a:rPr lang="en-GB" altLang="en-US" sz="2400" dirty="0">
                <a:ea typeface="ＭＳ Ｐゴシック" pitchFamily="34" charset="-128"/>
              </a:rPr>
              <a:t>Director, EGI.eu</a:t>
            </a:r>
            <a:br>
              <a:rPr lang="en-GB" altLang="en-US" sz="2400" dirty="0">
                <a:ea typeface="ＭＳ Ｐゴシック" pitchFamily="34" charset="-128"/>
              </a:rPr>
            </a:br>
            <a:endParaRPr lang="en-GB" altLang="en-US" sz="1200" dirty="0">
              <a:ea typeface="ＭＳ Ｐゴシック" pitchFamily="34" charset="-128"/>
            </a:endParaRPr>
          </a:p>
          <a:p>
            <a:r>
              <a:rPr lang="en-GB" altLang="en-US" sz="2400" dirty="0" err="1" smtClean="0">
                <a:solidFill>
                  <a:schemeClr val="tx1">
                    <a:lumMod val="65000"/>
                    <a:lumOff val="35000"/>
                  </a:schemeClr>
                </a:solidFill>
              </a:rPr>
              <a:t>yannick.legre</a:t>
            </a:r>
            <a:r>
              <a:rPr lang="en-GB" altLang="en-US" sz="2400" dirty="0" err="1">
                <a:solidFill>
                  <a:schemeClr val="tx1">
                    <a:lumMod val="65000"/>
                    <a:lumOff val="35000"/>
                  </a:schemeClr>
                </a:solidFill>
              </a:rPr>
              <a:t>@</a:t>
            </a:r>
            <a:r>
              <a:rPr lang="en-GB" altLang="en-US" sz="2400" dirty="0" err="1" smtClean="0">
                <a:solidFill>
                  <a:schemeClr val="tx1">
                    <a:lumMod val="65000"/>
                    <a:lumOff val="35000"/>
                  </a:schemeClr>
                </a:solidFill>
              </a:rPr>
              <a:t>egi.eu</a:t>
            </a:r>
            <a:endParaRPr lang="en-GB" sz="2400" dirty="0">
              <a:solidFill>
                <a:schemeClr val="tx1">
                  <a:lumMod val="65000"/>
                  <a:lumOff val="35000"/>
                </a:schemeClr>
              </a:solidFill>
            </a:endParaRPr>
          </a:p>
        </p:txBody>
      </p:sp>
      <p:sp>
        <p:nvSpPr>
          <p:cNvPr id="7"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2124075" y="44624"/>
            <a:ext cx="6840538" cy="865187"/>
          </a:xfrm>
        </p:spPr>
        <p:txBody>
          <a:bodyPr/>
          <a:lstStyle/>
          <a:p>
            <a:pPr eaLnBrk="1" hangingPunct="1"/>
            <a:r>
              <a:rPr lang="en-GB" sz="3600" dirty="0" smtClean="0"/>
              <a:t>Key changes</a:t>
            </a:r>
            <a:endParaRPr lang="en-GB" sz="3600" dirty="0" smtClean="0"/>
          </a:p>
        </p:txBody>
      </p:sp>
      <p:sp>
        <p:nvSpPr>
          <p:cNvPr id="12294" name="Slide Number Placeholder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fld id="{AAFEE19D-AC68-44E0-A9F3-793CC42538E7}" type="slidenum">
              <a:rPr lang="fi-FI">
                <a:solidFill>
                  <a:schemeClr val="bg1"/>
                </a:solidFill>
              </a:rPr>
              <a:pPr fontAlgn="base">
                <a:spcBef>
                  <a:spcPct val="0"/>
                </a:spcBef>
                <a:spcAft>
                  <a:spcPct val="0"/>
                </a:spcAft>
              </a:pPr>
              <a:t>10</a:t>
            </a:fld>
            <a:endParaRPr lang="fi-FI" dirty="0">
              <a:solidFill>
                <a:schemeClr val="bg1"/>
              </a:solidFill>
            </a:endParaRPr>
          </a:p>
        </p:txBody>
      </p:sp>
      <p:sp>
        <p:nvSpPr>
          <p:cNvPr id="7"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113266127"/>
              </p:ext>
            </p:extLst>
          </p:nvPr>
        </p:nvGraphicFramePr>
        <p:xfrm>
          <a:off x="539552" y="1539592"/>
          <a:ext cx="8280920" cy="3977640"/>
        </p:xfrm>
        <a:graphic>
          <a:graphicData uri="http://schemas.openxmlformats.org/drawingml/2006/table">
            <a:tbl>
              <a:tblPr firstRow="1" bandRow="1">
                <a:tableStyleId>{5C22544A-7EE6-4342-B048-85BDC9FD1C3A}</a:tableStyleId>
              </a:tblPr>
              <a:tblGrid>
                <a:gridCol w="4248472"/>
                <a:gridCol w="4032448"/>
              </a:tblGrid>
              <a:tr h="370840">
                <a:tc>
                  <a:txBody>
                    <a:bodyPr/>
                    <a:lstStyle/>
                    <a:p>
                      <a:r>
                        <a:rPr lang="en-GB" dirty="0" smtClean="0"/>
                        <a:t>Previous</a:t>
                      </a:r>
                      <a:r>
                        <a:rPr lang="en-GB" baseline="0" dirty="0" smtClean="0"/>
                        <a:t> </a:t>
                      </a:r>
                      <a:r>
                        <a:rPr lang="en-GB" dirty="0" smtClean="0"/>
                        <a:t>Governance</a:t>
                      </a:r>
                      <a:endParaRPr lang="en-GB" dirty="0"/>
                    </a:p>
                  </a:txBody>
                  <a:tcPr/>
                </a:tc>
                <a:tc>
                  <a:txBody>
                    <a:bodyPr/>
                    <a:lstStyle/>
                    <a:p>
                      <a:r>
                        <a:rPr lang="en-GB" dirty="0" smtClean="0"/>
                        <a:t>New Governance</a:t>
                      </a:r>
                      <a:endParaRPr lang="en-GB" dirty="0"/>
                    </a:p>
                  </a:txBody>
                  <a:tcPr/>
                </a:tc>
              </a:tr>
              <a:tr h="370840">
                <a:tc>
                  <a:txBody>
                    <a:bodyPr/>
                    <a:lstStyle/>
                    <a:p>
                      <a:r>
                        <a:rPr lang="en-GB" dirty="0" smtClean="0"/>
                        <a:t>Eligible NGIs</a:t>
                      </a:r>
                      <a:r>
                        <a:rPr lang="en-GB" baseline="0" dirty="0" smtClean="0"/>
                        <a:t> as Full participants</a:t>
                      </a:r>
                      <a:endParaRPr lang="en-GB" dirty="0"/>
                    </a:p>
                  </a:txBody>
                  <a:tcPr anchor="ctr"/>
                </a:tc>
                <a:tc rowSpan="3">
                  <a:txBody>
                    <a:bodyPr/>
                    <a:lstStyle/>
                    <a:p>
                      <a:r>
                        <a:rPr lang="en-GB" dirty="0" smtClean="0"/>
                        <a:t>NGIs (both</a:t>
                      </a:r>
                      <a:r>
                        <a:rPr lang="en-GB" baseline="0" dirty="0" smtClean="0"/>
                        <a:t> European and non-European), EIROs, ESFRIs, ERICs, …  can be either Full or Associated participants</a:t>
                      </a:r>
                      <a:endParaRPr lang="en-GB" dirty="0"/>
                    </a:p>
                  </a:txBody>
                  <a:tcPr anchor="ctr"/>
                </a:tc>
              </a:tr>
              <a:tr h="370840">
                <a:tc>
                  <a:txBody>
                    <a:bodyPr/>
                    <a:lstStyle/>
                    <a:p>
                      <a:r>
                        <a:rPr lang="en-GB" dirty="0" smtClean="0"/>
                        <a:t>Non-eligible NGIs</a:t>
                      </a:r>
                      <a:r>
                        <a:rPr lang="en-GB" baseline="0" dirty="0" smtClean="0"/>
                        <a:t> / EIROs as Associated participants</a:t>
                      </a:r>
                      <a:endParaRPr lang="en-GB" dirty="0"/>
                    </a:p>
                  </a:txBody>
                  <a:tcPr anchor="ctr"/>
                </a:tc>
                <a:tc vMerge="1">
                  <a:txBody>
                    <a:bodyPr/>
                    <a:lstStyle/>
                    <a:p>
                      <a:endParaRPr lang="en-GB" dirty="0"/>
                    </a:p>
                  </a:txBody>
                  <a:tcPr/>
                </a:tc>
              </a:tr>
              <a:tr h="370840">
                <a:tc>
                  <a:txBody>
                    <a:bodyPr/>
                    <a:lstStyle/>
                    <a:p>
                      <a:r>
                        <a:rPr lang="en-GB" dirty="0" smtClean="0"/>
                        <a:t>ESFRIs / ERICs / … couldn’t be participants</a:t>
                      </a:r>
                      <a:endParaRPr lang="en-GB" dirty="0"/>
                    </a:p>
                  </a:txBody>
                  <a:tcPr anchor="ctr"/>
                </a:tc>
                <a:tc vMerge="1">
                  <a:txBody>
                    <a:bodyPr/>
                    <a:lstStyle/>
                    <a:p>
                      <a:endParaRPr lang="en-GB" dirty="0"/>
                    </a:p>
                  </a:txBody>
                  <a:tcPr/>
                </a:tc>
              </a:tr>
              <a:tr h="370840">
                <a:tc>
                  <a:txBody>
                    <a:bodyPr/>
                    <a:lstStyle/>
                    <a:p>
                      <a:endParaRPr lang="en-GB" dirty="0"/>
                    </a:p>
                  </a:txBody>
                  <a:tcPr anchor="ctr"/>
                </a:tc>
                <a:tc>
                  <a:txBody>
                    <a:bodyPr/>
                    <a:lstStyle/>
                    <a:p>
                      <a:endParaRPr lang="en-GB" dirty="0"/>
                    </a:p>
                  </a:txBody>
                  <a:tcPr anchor="ctr"/>
                </a:tc>
              </a:tr>
              <a:tr h="370840">
                <a:tc>
                  <a:txBody>
                    <a:bodyPr/>
                    <a:lstStyle/>
                    <a:p>
                      <a:r>
                        <a:rPr lang="en-GB" dirty="0" smtClean="0"/>
                        <a:t>No proportionality between votes </a:t>
                      </a:r>
                      <a:r>
                        <a:rPr lang="en-GB" baseline="0" dirty="0" smtClean="0"/>
                        <a:t>and fees</a:t>
                      </a:r>
                      <a:endParaRPr lang="en-GB" dirty="0"/>
                    </a:p>
                  </a:txBody>
                  <a:tcPr anchor="ctr"/>
                </a:tc>
                <a:tc>
                  <a:txBody>
                    <a:bodyPr/>
                    <a:lstStyle/>
                    <a:p>
                      <a:r>
                        <a:rPr lang="en-GB" dirty="0" smtClean="0"/>
                        <a:t>Proportionality between votes and fees</a:t>
                      </a:r>
                      <a:endParaRPr lang="en-GB" dirty="0"/>
                    </a:p>
                  </a:txBody>
                  <a:tcPr anchor="ctr"/>
                </a:tc>
              </a:tr>
              <a:tr h="370840">
                <a:tc>
                  <a:txBody>
                    <a:bodyPr/>
                    <a:lstStyle/>
                    <a:p>
                      <a:r>
                        <a:rPr lang="en-GB" dirty="0" smtClean="0"/>
                        <a:t>Voting weight 1:35</a:t>
                      </a:r>
                      <a:endParaRPr lang="en-GB" dirty="0"/>
                    </a:p>
                  </a:txBody>
                  <a:tcPr anchor="ctr"/>
                </a:tc>
                <a:tc>
                  <a:txBody>
                    <a:bodyPr/>
                    <a:lstStyle/>
                    <a:p>
                      <a:r>
                        <a:rPr lang="en-GB" dirty="0" smtClean="0"/>
                        <a:t>Voting weight 1:9</a:t>
                      </a:r>
                      <a:endParaRPr lang="en-GB" dirty="0"/>
                    </a:p>
                  </a:txBody>
                  <a:tcPr anchor="ctr"/>
                </a:tc>
              </a:tr>
              <a:tr h="370840">
                <a:tc>
                  <a:txBody>
                    <a:bodyPr/>
                    <a:lstStyle/>
                    <a:p>
                      <a:endParaRPr lang="en-GB" dirty="0"/>
                    </a:p>
                  </a:txBody>
                  <a:tcPr anchor="ctr"/>
                </a:tc>
                <a:tc>
                  <a:txBody>
                    <a:bodyPr/>
                    <a:lstStyle/>
                    <a:p>
                      <a:endParaRPr lang="en-GB" dirty="0"/>
                    </a:p>
                  </a:txBody>
                  <a:tcPr anchor="ctr"/>
                </a:tc>
              </a:tr>
              <a:tr h="370840">
                <a:tc>
                  <a:txBody>
                    <a:bodyPr/>
                    <a:lstStyle/>
                    <a:p>
                      <a:r>
                        <a:rPr lang="en-GB" dirty="0" smtClean="0"/>
                        <a:t>13 fee levels</a:t>
                      </a:r>
                      <a:endParaRPr lang="en-GB" dirty="0"/>
                    </a:p>
                  </a:txBody>
                  <a:tcPr anchor="ctr"/>
                </a:tc>
                <a:tc>
                  <a:txBody>
                    <a:bodyPr/>
                    <a:lstStyle/>
                    <a:p>
                      <a:r>
                        <a:rPr lang="en-GB" dirty="0" smtClean="0"/>
                        <a:t>6 fee levels</a:t>
                      </a:r>
                      <a:endParaRPr lang="en-GB" dirty="0"/>
                    </a:p>
                  </a:txBody>
                  <a:tcPr anchor="ctr"/>
                </a:tc>
              </a:tr>
              <a:tr h="370840">
                <a:tc>
                  <a:txBody>
                    <a:bodyPr/>
                    <a:lstStyle/>
                    <a:p>
                      <a:r>
                        <a:rPr lang="en-GB" dirty="0" smtClean="0"/>
                        <a:t>No minimal</a:t>
                      </a:r>
                      <a:r>
                        <a:rPr lang="en-GB" baseline="0" dirty="0" smtClean="0"/>
                        <a:t> fee</a:t>
                      </a:r>
                      <a:endParaRPr lang="en-GB" dirty="0"/>
                    </a:p>
                  </a:txBody>
                  <a:tcPr anchor="ctr"/>
                </a:tc>
                <a:tc>
                  <a:txBody>
                    <a:bodyPr/>
                    <a:lstStyle/>
                    <a:p>
                      <a:r>
                        <a:rPr lang="en-GB" dirty="0" smtClean="0"/>
                        <a:t>Minimal</a:t>
                      </a:r>
                      <a:r>
                        <a:rPr lang="en-GB" baseline="0" dirty="0" smtClean="0"/>
                        <a:t> </a:t>
                      </a:r>
                      <a:r>
                        <a:rPr lang="en-GB" baseline="0" dirty="0" smtClean="0"/>
                        <a:t>fee</a:t>
                      </a:r>
                      <a:endParaRPr lang="en-GB" dirty="0"/>
                    </a:p>
                  </a:txBody>
                  <a:tcPr anchor="ctr"/>
                </a:tc>
              </a:tr>
            </a:tbl>
          </a:graphicData>
        </a:graphic>
      </p:graphicFrame>
    </p:spTree>
    <p:extLst>
      <p:ext uri="{BB962C8B-B14F-4D97-AF65-F5344CB8AC3E}">
        <p14:creationId xmlns:p14="http://schemas.microsoft.com/office/powerpoint/2010/main" val="15062185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GB" sz="3200" dirty="0" smtClean="0">
                <a:latin typeface="Arial" charset="0"/>
              </a:rPr>
              <a:t>New Council composition</a:t>
            </a:r>
            <a:endParaRPr lang="en-GB" sz="3200" dirty="0">
              <a:latin typeface="Arial" charset="0"/>
            </a:endParaRPr>
          </a:p>
        </p:txBody>
      </p:sp>
      <p:sp>
        <p:nvSpPr>
          <p:cNvPr id="4" name="Slide Number Placeholder 4"/>
          <p:cNvSpPr>
            <a:spLocks noGrp="1"/>
          </p:cNvSpPr>
          <p:nvPr>
            <p:ph type="sldNum" sz="quarter" idx="12"/>
          </p:nvPr>
        </p:nvSpPr>
        <p:spPr>
          <a:xfrm>
            <a:off x="6975475" y="6356350"/>
            <a:ext cx="2133600" cy="365125"/>
          </a:xfrm>
        </p:spPr>
        <p:txBody>
          <a:bodyPr/>
          <a:lstStyle/>
          <a:p>
            <a:fld id="{A7360669-D146-462A-B665-86ABCB311C31}" type="slidenum">
              <a:rPr lang="en-US" altLang="en-US" smtClean="0"/>
              <a:pPr/>
              <a:t>11</a:t>
            </a:fld>
            <a:endParaRPr lang="en-US" altLang="en-US" dirty="0"/>
          </a:p>
        </p:txBody>
      </p:sp>
      <p:sp>
        <p:nvSpPr>
          <p:cNvPr id="6"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pic>
        <p:nvPicPr>
          <p:cNvPr id="3" name="Picture 2" descr="council members 2015.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9632" y="1124744"/>
            <a:ext cx="7099374" cy="5085048"/>
          </a:xfrm>
          <a:prstGeom prst="rect">
            <a:avLst/>
          </a:prstGeom>
        </p:spPr>
      </p:pic>
    </p:spTree>
    <p:extLst>
      <p:ext uri="{BB962C8B-B14F-4D97-AF65-F5344CB8AC3E}">
        <p14:creationId xmlns:p14="http://schemas.microsoft.com/office/powerpoint/2010/main" val="4902583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GB" sz="3200" dirty="0" smtClean="0">
                <a:latin typeface="Arial" charset="0"/>
              </a:rPr>
              <a:t>Affiliation programme</a:t>
            </a:r>
            <a:endParaRPr lang="en-GB" sz="3200" dirty="0">
              <a:latin typeface="Arial" charset="0"/>
            </a:endParaRPr>
          </a:p>
        </p:txBody>
      </p:sp>
      <p:sp>
        <p:nvSpPr>
          <p:cNvPr id="15362" name="Content Placeholder 2"/>
          <p:cNvSpPr>
            <a:spLocks noGrp="1"/>
          </p:cNvSpPr>
          <p:nvPr>
            <p:ph idx="1"/>
          </p:nvPr>
        </p:nvSpPr>
        <p:spPr>
          <a:xfrm>
            <a:off x="611188" y="1340768"/>
            <a:ext cx="8075612" cy="4525963"/>
          </a:xfrm>
        </p:spPr>
        <p:txBody>
          <a:bodyPr/>
          <a:lstStyle/>
          <a:p>
            <a:r>
              <a:rPr lang="en-GB" sz="2400" dirty="0" smtClean="0"/>
              <a:t>On boarding mechanism approved by the Council on February 12</a:t>
            </a:r>
            <a:r>
              <a:rPr lang="en-GB" sz="2400" baseline="30000" dirty="0" smtClean="0"/>
              <a:t>th </a:t>
            </a:r>
            <a:r>
              <a:rPr lang="en-GB" sz="2400" dirty="0" smtClean="0"/>
              <a:t>2015.</a:t>
            </a:r>
          </a:p>
          <a:p>
            <a:pPr lvl="5"/>
            <a:endParaRPr lang="en-GB" sz="800" dirty="0"/>
          </a:p>
          <a:p>
            <a:r>
              <a:rPr lang="en-GB" sz="2400" dirty="0" smtClean="0"/>
              <a:t>Legal entities can apply to the EGI affiliation programme</a:t>
            </a:r>
          </a:p>
          <a:p>
            <a:pPr marL="2743200" lvl="6" indent="0">
              <a:buNone/>
            </a:pPr>
            <a:endParaRPr lang="en-GB" sz="1000" dirty="0" smtClean="0"/>
          </a:p>
          <a:p>
            <a:pPr lvl="1"/>
            <a:r>
              <a:rPr lang="en-GB" sz="2000" dirty="0" smtClean="0"/>
              <a:t>Discount on the Associated Participant fee</a:t>
            </a:r>
          </a:p>
          <a:p>
            <a:endParaRPr lang="en-GB" sz="800" dirty="0" smtClean="0"/>
          </a:p>
          <a:p>
            <a:pPr lvl="1"/>
            <a:r>
              <a:rPr lang="en-GB" sz="2000" dirty="0" smtClean="0"/>
              <a:t>For a limited period of time</a:t>
            </a:r>
          </a:p>
          <a:p>
            <a:endParaRPr lang="en-GB" sz="800" dirty="0" smtClean="0"/>
          </a:p>
          <a:p>
            <a:r>
              <a:rPr lang="en-GB" sz="2400" dirty="0" smtClean="0"/>
              <a:t>Affiliation requests have to be approved by the Council</a:t>
            </a:r>
          </a:p>
          <a:p>
            <a:endParaRPr lang="en-GB" sz="2400" dirty="0"/>
          </a:p>
          <a:p>
            <a:pPr marL="0" indent="0" algn="ctr">
              <a:buNone/>
            </a:pPr>
            <a:r>
              <a:rPr lang="en-GB" sz="2400" b="1" dirty="0" smtClean="0">
                <a:solidFill>
                  <a:srgbClr val="FF0000"/>
                </a:solidFill>
              </a:rPr>
              <a:t>Work in progress!</a:t>
            </a:r>
          </a:p>
        </p:txBody>
      </p:sp>
      <p:sp>
        <p:nvSpPr>
          <p:cNvPr id="4" name="Slide Number Placeholder 4"/>
          <p:cNvSpPr>
            <a:spLocks noGrp="1"/>
          </p:cNvSpPr>
          <p:nvPr>
            <p:ph type="sldNum" sz="quarter" idx="12"/>
          </p:nvPr>
        </p:nvSpPr>
        <p:spPr>
          <a:xfrm>
            <a:off x="6975475" y="6356350"/>
            <a:ext cx="2133600" cy="365125"/>
          </a:xfrm>
        </p:spPr>
        <p:txBody>
          <a:bodyPr/>
          <a:lstStyle/>
          <a:p>
            <a:fld id="{A7360669-D146-462A-B665-86ABCB311C31}" type="slidenum">
              <a:rPr lang="en-US" altLang="en-US" smtClean="0"/>
              <a:pPr/>
              <a:t>12</a:t>
            </a:fld>
            <a:endParaRPr lang="en-US" altLang="en-US" dirty="0"/>
          </a:p>
        </p:txBody>
      </p:sp>
      <p:sp>
        <p:nvSpPr>
          <p:cNvPr id="6"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spTree>
    <p:extLst>
      <p:ext uri="{BB962C8B-B14F-4D97-AF65-F5344CB8AC3E}">
        <p14:creationId xmlns:p14="http://schemas.microsoft.com/office/powerpoint/2010/main" val="38557692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a:xfrm>
            <a:off x="2124075" y="44624"/>
            <a:ext cx="6840538" cy="865187"/>
          </a:xfrm>
        </p:spPr>
        <p:txBody>
          <a:bodyPr/>
          <a:lstStyle/>
          <a:p>
            <a:r>
              <a:rPr lang="en-US" sz="3200" dirty="0" smtClean="0">
                <a:latin typeface="Arial" charset="0"/>
              </a:rPr>
              <a:t>EGI </a:t>
            </a:r>
            <a:r>
              <a:rPr lang="en-US" sz="3200" dirty="0">
                <a:latin typeface="Arial" charset="0"/>
              </a:rPr>
              <a:t>Service </a:t>
            </a:r>
            <a:r>
              <a:rPr lang="en-US" sz="3200" dirty="0" smtClean="0">
                <a:latin typeface="Arial" charset="0"/>
              </a:rPr>
              <a:t>Portfolios</a:t>
            </a:r>
            <a:endParaRPr lang="en-US" sz="32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497009"/>
              </p:ext>
            </p:extLst>
          </p:nvPr>
        </p:nvGraphicFramePr>
        <p:xfrm>
          <a:off x="107504" y="1772816"/>
          <a:ext cx="8928992"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36512" y="1196752"/>
            <a:ext cx="3960440" cy="584776"/>
          </a:xfrm>
          <a:prstGeom prst="rect">
            <a:avLst/>
          </a:prstGeom>
          <a:noFill/>
        </p:spPr>
        <p:txBody>
          <a:bodyPr wrap="square" rtlCol="0">
            <a:spAutoFit/>
          </a:bodyPr>
          <a:lstStyle/>
          <a:p>
            <a:pPr algn="ctr"/>
            <a:r>
              <a:rPr lang="en-US" dirty="0" err="1" smtClean="0"/>
              <a:t>EGI.eu</a:t>
            </a:r>
            <a:r>
              <a:rPr lang="en-US" dirty="0" smtClean="0"/>
              <a:t> services </a:t>
            </a:r>
          </a:p>
          <a:p>
            <a:pPr algn="ctr"/>
            <a:r>
              <a:rPr lang="en-US" sz="1400" dirty="0" smtClean="0"/>
              <a:t>delivered in collaboration with </a:t>
            </a:r>
            <a:r>
              <a:rPr lang="en-US" sz="1400" dirty="0" smtClean="0"/>
              <a:t>Participants</a:t>
            </a:r>
            <a:endParaRPr lang="en-US" sz="1400" dirty="0"/>
          </a:p>
        </p:txBody>
      </p:sp>
      <p:sp>
        <p:nvSpPr>
          <p:cNvPr id="7" name="TextBox 4"/>
          <p:cNvSpPr txBox="1">
            <a:spLocks noChangeArrowheads="1"/>
          </p:cNvSpPr>
          <p:nvPr/>
        </p:nvSpPr>
        <p:spPr bwMode="auto">
          <a:xfrm>
            <a:off x="6663407" y="6032321"/>
            <a:ext cx="2157065" cy="276999"/>
          </a:xfrm>
          <a:prstGeom prst="rect">
            <a:avLst/>
          </a:prstGeom>
          <a:solidFill>
            <a:schemeClr val="bg1"/>
          </a:solidFill>
          <a:ln>
            <a:noFill/>
          </a:ln>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b="1" dirty="0">
                <a:hlinkClick r:id="rId7"/>
              </a:rPr>
              <a:t>http://</a:t>
            </a:r>
            <a:r>
              <a:rPr lang="en-US" sz="1200" b="1" dirty="0" err="1">
                <a:hlinkClick r:id="rId7"/>
              </a:rPr>
              <a:t>www.egi.eu</a:t>
            </a:r>
            <a:r>
              <a:rPr lang="en-US" sz="1200" b="1" dirty="0">
                <a:hlinkClick r:id="rId7"/>
              </a:rPr>
              <a:t>/services/</a:t>
            </a:r>
            <a:endParaRPr lang="en-US" sz="1200" b="1" dirty="0"/>
          </a:p>
        </p:txBody>
      </p:sp>
      <p:sp>
        <p:nvSpPr>
          <p:cNvPr id="5" name="Slide Number Placeholder 4"/>
          <p:cNvSpPr>
            <a:spLocks noGrp="1"/>
          </p:cNvSpPr>
          <p:nvPr>
            <p:ph type="sldNum" sz="quarter" idx="12"/>
          </p:nvPr>
        </p:nvSpPr>
        <p:spPr/>
        <p:txBody>
          <a:bodyPr/>
          <a:lstStyle/>
          <a:p>
            <a:pPr>
              <a:defRPr/>
            </a:pPr>
            <a:fld id="{B0ADEF26-A65D-420E-806B-5DECF286FE21}" type="slidenum">
              <a:rPr lang="en-US" smtClean="0"/>
              <a:pPr>
                <a:defRPr/>
              </a:pPr>
              <a:t>13</a:t>
            </a:fld>
            <a:endParaRPr lang="en-US" dirty="0"/>
          </a:p>
        </p:txBody>
      </p:sp>
      <p:sp>
        <p:nvSpPr>
          <p:cNvPr id="10" name="Left Brace 9"/>
          <p:cNvSpPr/>
          <p:nvPr/>
        </p:nvSpPr>
        <p:spPr>
          <a:xfrm rot="5400000">
            <a:off x="2754052" y="-981237"/>
            <a:ext cx="576064" cy="6084168"/>
          </a:xfrm>
          <a:prstGeom prst="leftBrace">
            <a:avLst>
              <a:gd name="adj1" fmla="val 112753"/>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Left Brace 12"/>
          <p:cNvSpPr/>
          <p:nvPr/>
        </p:nvSpPr>
        <p:spPr>
          <a:xfrm rot="5400000">
            <a:off x="7326052" y="530932"/>
            <a:ext cx="576064" cy="3059832"/>
          </a:xfrm>
          <a:prstGeom prst="leftBrace">
            <a:avLst>
              <a:gd name="adj1" fmla="val 112753"/>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4" name="TextBox 13"/>
          <p:cNvSpPr txBox="1"/>
          <p:nvPr/>
        </p:nvSpPr>
        <p:spPr>
          <a:xfrm>
            <a:off x="5724128" y="1196752"/>
            <a:ext cx="2376264" cy="646331"/>
          </a:xfrm>
          <a:prstGeom prst="rect">
            <a:avLst/>
          </a:prstGeom>
          <a:noFill/>
        </p:spPr>
        <p:txBody>
          <a:bodyPr wrap="square" rtlCol="0">
            <a:spAutoFit/>
          </a:bodyPr>
          <a:lstStyle/>
          <a:p>
            <a:pPr algn="ctr"/>
            <a:r>
              <a:rPr lang="en-US" dirty="0" smtClean="0"/>
              <a:t>EGI Federation</a:t>
            </a:r>
          </a:p>
          <a:p>
            <a:pPr algn="ctr"/>
            <a:r>
              <a:rPr lang="en-US" dirty="0" smtClean="0"/>
              <a:t>Services</a:t>
            </a:r>
            <a:endParaRPr lang="en-US" dirty="0"/>
          </a:p>
        </p:txBody>
      </p:sp>
      <p:grpSp>
        <p:nvGrpSpPr>
          <p:cNvPr id="8" name="Group 7"/>
          <p:cNvGrpSpPr/>
          <p:nvPr/>
        </p:nvGrpSpPr>
        <p:grpSpPr>
          <a:xfrm>
            <a:off x="3707904" y="1215916"/>
            <a:ext cx="1440160" cy="576064"/>
            <a:chOff x="3707904" y="1215916"/>
            <a:chExt cx="1440160" cy="576064"/>
          </a:xfrm>
        </p:grpSpPr>
        <p:sp>
          <p:nvSpPr>
            <p:cNvPr id="15" name="Folded Corner 14"/>
            <p:cNvSpPr/>
            <p:nvPr/>
          </p:nvSpPr>
          <p:spPr>
            <a:xfrm>
              <a:off x="3707904" y="1215916"/>
              <a:ext cx="432048" cy="576064"/>
            </a:xfrm>
            <a:prstGeom prst="foldedCorner">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4211960" y="1268760"/>
              <a:ext cx="936104" cy="523220"/>
            </a:xfrm>
            <a:prstGeom prst="rect">
              <a:avLst/>
            </a:prstGeom>
            <a:noFill/>
          </p:spPr>
          <p:txBody>
            <a:bodyPr wrap="square" rtlCol="0">
              <a:spAutoFit/>
            </a:bodyPr>
            <a:lstStyle/>
            <a:p>
              <a:r>
                <a:rPr lang="en-US" sz="1400" b="1" i="1" dirty="0" err="1" smtClean="0">
                  <a:solidFill>
                    <a:srgbClr val="4F81BD"/>
                  </a:solidFill>
                </a:rPr>
                <a:t>EGI.eu</a:t>
              </a:r>
              <a:endParaRPr lang="en-US" sz="1400" b="1" i="1" dirty="0" smtClean="0">
                <a:solidFill>
                  <a:srgbClr val="4F81BD"/>
                </a:solidFill>
              </a:endParaRPr>
            </a:p>
            <a:p>
              <a:r>
                <a:rPr lang="en-US" sz="1400" b="1" i="1" dirty="0" smtClean="0"/>
                <a:t>portfolio</a:t>
              </a:r>
              <a:endParaRPr lang="en-US" sz="1400" b="1" i="1" dirty="0"/>
            </a:p>
          </p:txBody>
        </p:sp>
      </p:grpSp>
      <p:grpSp>
        <p:nvGrpSpPr>
          <p:cNvPr id="9" name="Group 8"/>
          <p:cNvGrpSpPr/>
          <p:nvPr/>
        </p:nvGrpSpPr>
        <p:grpSpPr>
          <a:xfrm>
            <a:off x="7793278" y="1196752"/>
            <a:ext cx="1819282" cy="576064"/>
            <a:chOff x="7793278" y="1196752"/>
            <a:chExt cx="1819282" cy="576064"/>
          </a:xfrm>
        </p:grpSpPr>
        <p:sp>
          <p:nvSpPr>
            <p:cNvPr id="17" name="Folded Corner 16"/>
            <p:cNvSpPr/>
            <p:nvPr/>
          </p:nvSpPr>
          <p:spPr>
            <a:xfrm>
              <a:off x="7793278" y="1196752"/>
              <a:ext cx="432048" cy="576064"/>
            </a:xfrm>
            <a:prstGeom prst="foldedCorner">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8297334" y="1196752"/>
              <a:ext cx="1315226" cy="523220"/>
            </a:xfrm>
            <a:prstGeom prst="rect">
              <a:avLst/>
            </a:prstGeom>
            <a:noFill/>
          </p:spPr>
          <p:txBody>
            <a:bodyPr wrap="square" rtlCol="0">
              <a:spAutoFit/>
            </a:bodyPr>
            <a:lstStyle>
              <a:defPPr>
                <a:defRPr lang="en-US"/>
              </a:defPPr>
              <a:lvl1pPr>
                <a:defRPr sz="1400" b="1" i="1"/>
              </a:lvl1pPr>
            </a:lstStyle>
            <a:p>
              <a:r>
                <a:rPr lang="en-US" dirty="0" smtClean="0">
                  <a:solidFill>
                    <a:srgbClr val="4F81BD"/>
                  </a:solidFill>
                </a:rPr>
                <a:t>EGI</a:t>
              </a:r>
              <a:endParaRPr lang="en-US" dirty="0"/>
            </a:p>
            <a:p>
              <a:r>
                <a:rPr lang="en-US" dirty="0" smtClean="0"/>
                <a:t>portfolio</a:t>
              </a:r>
              <a:endParaRPr lang="en-US" dirty="0"/>
            </a:p>
          </p:txBody>
        </p:sp>
      </p:grpSp>
      <p:sp>
        <p:nvSpPr>
          <p:cNvPr id="19"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spTree>
    <p:extLst>
      <p:ext uri="{BB962C8B-B14F-4D97-AF65-F5344CB8AC3E}">
        <p14:creationId xmlns:p14="http://schemas.microsoft.com/office/powerpoint/2010/main" val="7722596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animBg="1"/>
      <p:bldP spid="13" grpId="0" animBg="1"/>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to value</a:t>
            </a:r>
            <a:endParaRPr lang="en-US" dirty="0"/>
          </a:p>
        </p:txBody>
      </p:sp>
      <p:sp>
        <p:nvSpPr>
          <p:cNvPr id="6" name="Slide Number Placeholder 5"/>
          <p:cNvSpPr>
            <a:spLocks noGrp="1"/>
          </p:cNvSpPr>
          <p:nvPr>
            <p:ph type="sldNum" sz="quarter" idx="12"/>
          </p:nvPr>
        </p:nvSpPr>
        <p:spPr/>
        <p:txBody>
          <a:bodyPr/>
          <a:lstStyle/>
          <a:p>
            <a:pPr>
              <a:defRPr/>
            </a:pPr>
            <a:fld id="{B77AA264-474B-4FCF-BC4F-D5F43632E466}" type="slidenum">
              <a:rPr lang="en-US" smtClean="0"/>
              <a:pPr>
                <a:defRPr/>
              </a:pPr>
              <a:t>14</a:t>
            </a:fld>
            <a:endParaRPr lang="en-US" dirty="0"/>
          </a:p>
        </p:txBody>
      </p:sp>
      <p:grpSp>
        <p:nvGrpSpPr>
          <p:cNvPr id="7" name="Group 6"/>
          <p:cNvGrpSpPr/>
          <p:nvPr/>
        </p:nvGrpSpPr>
        <p:grpSpPr>
          <a:xfrm>
            <a:off x="935807" y="2996578"/>
            <a:ext cx="1331937" cy="504430"/>
            <a:chOff x="2506" y="524448"/>
            <a:chExt cx="1331937" cy="504430"/>
          </a:xfrm>
        </p:grpSpPr>
        <p:sp>
          <p:nvSpPr>
            <p:cNvPr id="17" name="Rectangle 16"/>
            <p:cNvSpPr/>
            <p:nvPr/>
          </p:nvSpPr>
          <p:spPr>
            <a:xfrm>
              <a:off x="2506" y="524448"/>
              <a:ext cx="1331937" cy="504430"/>
            </a:xfrm>
            <a:prstGeom prst="rect">
              <a:avLst/>
            </a:prstGeom>
          </p:spPr>
          <p:style>
            <a:lnRef idx="1">
              <a:schemeClr val="accent2">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8" name="Rectangle 17"/>
            <p:cNvSpPr/>
            <p:nvPr/>
          </p:nvSpPr>
          <p:spPr>
            <a:xfrm>
              <a:off x="2506" y="524448"/>
              <a:ext cx="1331937" cy="504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GB" sz="1400" kern="1200" noProof="0" dirty="0" smtClean="0"/>
                <a:t>Coordination</a:t>
              </a:r>
              <a:endParaRPr lang="en-GB" sz="1400" kern="1200" noProof="0" dirty="0"/>
            </a:p>
          </p:txBody>
        </p:sp>
      </p:grpSp>
      <p:grpSp>
        <p:nvGrpSpPr>
          <p:cNvPr id="8" name="Group 7"/>
          <p:cNvGrpSpPr/>
          <p:nvPr/>
        </p:nvGrpSpPr>
        <p:grpSpPr>
          <a:xfrm>
            <a:off x="935807" y="3572642"/>
            <a:ext cx="1331937" cy="504430"/>
            <a:chOff x="1520915" y="524448"/>
            <a:chExt cx="1331937" cy="504430"/>
          </a:xfrm>
        </p:grpSpPr>
        <p:sp>
          <p:nvSpPr>
            <p:cNvPr id="15" name="Rectangle 14"/>
            <p:cNvSpPr/>
            <p:nvPr/>
          </p:nvSpPr>
          <p:spPr>
            <a:xfrm>
              <a:off x="1520915" y="524448"/>
              <a:ext cx="1331937" cy="504430"/>
            </a:xfrm>
            <a:prstGeom prst="rect">
              <a:avLst/>
            </a:prstGeom>
          </p:spPr>
          <p:style>
            <a:lnRef idx="1">
              <a:schemeClr val="accent3">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16" name="Rectangle 15"/>
            <p:cNvSpPr/>
            <p:nvPr/>
          </p:nvSpPr>
          <p:spPr>
            <a:xfrm>
              <a:off x="1520915" y="524448"/>
              <a:ext cx="1331937" cy="504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GB" sz="1400" kern="1200" noProof="0" dirty="0" smtClean="0"/>
                <a:t>Consulting and Support</a:t>
              </a:r>
              <a:endParaRPr lang="en-GB" sz="1400" kern="1200" noProof="0" dirty="0"/>
            </a:p>
          </p:txBody>
        </p:sp>
      </p:grpSp>
      <p:grpSp>
        <p:nvGrpSpPr>
          <p:cNvPr id="9" name="Group 8"/>
          <p:cNvGrpSpPr/>
          <p:nvPr/>
        </p:nvGrpSpPr>
        <p:grpSpPr>
          <a:xfrm>
            <a:off x="935807" y="4148706"/>
            <a:ext cx="1331937" cy="504430"/>
            <a:chOff x="3039323" y="524448"/>
            <a:chExt cx="1331937" cy="504430"/>
          </a:xfrm>
        </p:grpSpPr>
        <p:sp>
          <p:nvSpPr>
            <p:cNvPr id="13" name="Rectangle 12"/>
            <p:cNvSpPr/>
            <p:nvPr/>
          </p:nvSpPr>
          <p:spPr>
            <a:xfrm>
              <a:off x="3039323" y="524448"/>
              <a:ext cx="1331937" cy="504430"/>
            </a:xfrm>
            <a:prstGeom prst="rect">
              <a:avLst/>
            </a:prstGeom>
          </p:spPr>
          <p:style>
            <a:lnRef idx="1">
              <a:schemeClr val="accent4">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4" name="Rectangle 13"/>
            <p:cNvSpPr/>
            <p:nvPr/>
          </p:nvSpPr>
          <p:spPr>
            <a:xfrm>
              <a:off x="3039323" y="524448"/>
              <a:ext cx="1331937" cy="504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GB" sz="1400" kern="1200" noProof="0" smtClean="0"/>
                <a:t>Marketing and Outreach</a:t>
              </a:r>
              <a:endParaRPr lang="en-GB" sz="1400" kern="1200" noProof="0"/>
            </a:p>
          </p:txBody>
        </p:sp>
      </p:grpSp>
      <p:grpSp>
        <p:nvGrpSpPr>
          <p:cNvPr id="10" name="Group 9"/>
          <p:cNvGrpSpPr/>
          <p:nvPr/>
        </p:nvGrpSpPr>
        <p:grpSpPr>
          <a:xfrm>
            <a:off x="935807" y="4724770"/>
            <a:ext cx="1331937" cy="504430"/>
            <a:chOff x="4557731" y="524448"/>
            <a:chExt cx="1331937" cy="504430"/>
          </a:xfrm>
        </p:grpSpPr>
        <p:sp>
          <p:nvSpPr>
            <p:cNvPr id="11" name="Rectangle 10"/>
            <p:cNvSpPr/>
            <p:nvPr/>
          </p:nvSpPr>
          <p:spPr>
            <a:xfrm>
              <a:off x="4557731" y="524448"/>
              <a:ext cx="1331937" cy="504430"/>
            </a:xfrm>
            <a:prstGeom prst="rect">
              <a:avLst/>
            </a:prstGeom>
          </p:spPr>
          <p:style>
            <a:lnRef idx="1">
              <a:schemeClr val="accent5">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2" name="Rectangle 11"/>
            <p:cNvSpPr/>
            <p:nvPr/>
          </p:nvSpPr>
          <p:spPr>
            <a:xfrm>
              <a:off x="4557731" y="524448"/>
              <a:ext cx="1331937" cy="50443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9568" tIns="56896" rIns="99568" bIns="56896" numCol="1" spcCol="1270" anchor="ctr" anchorCtr="0">
              <a:noAutofit/>
            </a:bodyPr>
            <a:lstStyle/>
            <a:p>
              <a:pPr lvl="0" algn="ctr" defTabSz="622300" rtl="0">
                <a:lnSpc>
                  <a:spcPct val="90000"/>
                </a:lnSpc>
                <a:spcBef>
                  <a:spcPct val="0"/>
                </a:spcBef>
                <a:spcAft>
                  <a:spcPct val="35000"/>
                </a:spcAft>
              </a:pPr>
              <a:r>
                <a:rPr lang="en-GB" sz="1400" kern="1200" noProof="0" dirty="0" smtClean="0"/>
                <a:t>Software and Services</a:t>
              </a:r>
            </a:p>
          </p:txBody>
        </p:sp>
      </p:grpSp>
      <p:sp>
        <p:nvSpPr>
          <p:cNvPr id="20" name="Notched Right Arrow 19"/>
          <p:cNvSpPr/>
          <p:nvPr/>
        </p:nvSpPr>
        <p:spPr>
          <a:xfrm>
            <a:off x="2627784" y="3716658"/>
            <a:ext cx="2232248" cy="792088"/>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5004048" y="3068586"/>
            <a:ext cx="3672408" cy="936104"/>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smtClean="0"/>
              <a:t>Value</a:t>
            </a:r>
            <a:endParaRPr lang="en-US" dirty="0"/>
          </a:p>
        </p:txBody>
      </p:sp>
      <p:sp>
        <p:nvSpPr>
          <p:cNvPr id="22" name="Rectangle 21"/>
          <p:cNvSpPr/>
          <p:nvPr/>
        </p:nvSpPr>
        <p:spPr>
          <a:xfrm>
            <a:off x="5004048" y="4148706"/>
            <a:ext cx="1800200" cy="93610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Increased benefits</a:t>
            </a:r>
            <a:endParaRPr lang="en-US" dirty="0"/>
          </a:p>
        </p:txBody>
      </p:sp>
      <p:sp>
        <p:nvSpPr>
          <p:cNvPr id="24" name="Rectangle 23"/>
          <p:cNvSpPr/>
          <p:nvPr/>
        </p:nvSpPr>
        <p:spPr>
          <a:xfrm>
            <a:off x="6876256" y="4148706"/>
            <a:ext cx="1800200" cy="93610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smtClean="0"/>
              <a:t>Decreased barriers</a:t>
            </a:r>
            <a:endParaRPr lang="en-US" dirty="0"/>
          </a:p>
        </p:txBody>
      </p:sp>
      <p:sp>
        <p:nvSpPr>
          <p:cNvPr id="25" name="TextBox 24"/>
          <p:cNvSpPr txBox="1"/>
          <p:nvPr/>
        </p:nvSpPr>
        <p:spPr>
          <a:xfrm>
            <a:off x="-36512" y="1844824"/>
            <a:ext cx="3312368" cy="1015663"/>
          </a:xfrm>
          <a:prstGeom prst="rect">
            <a:avLst/>
          </a:prstGeom>
          <a:noFill/>
        </p:spPr>
        <p:txBody>
          <a:bodyPr wrap="square" rtlCol="0">
            <a:spAutoFit/>
          </a:bodyPr>
          <a:lstStyle/>
          <a:p>
            <a:pPr algn="ctr"/>
            <a:r>
              <a:rPr lang="en-US" sz="2400" dirty="0" err="1" smtClean="0"/>
              <a:t>EGI.eu</a:t>
            </a:r>
            <a:r>
              <a:rPr lang="en-US" sz="2400" dirty="0" smtClean="0"/>
              <a:t> services</a:t>
            </a:r>
          </a:p>
          <a:p>
            <a:pPr algn="ctr"/>
            <a:r>
              <a:rPr lang="en-US" dirty="0" smtClean="0"/>
              <a:t>Delivered together with subcontracting </a:t>
            </a:r>
            <a:r>
              <a:rPr lang="en-US" dirty="0" smtClean="0"/>
              <a:t>Participants</a:t>
            </a:r>
            <a:endParaRPr lang="en-US" dirty="0"/>
          </a:p>
        </p:txBody>
      </p:sp>
      <p:sp>
        <p:nvSpPr>
          <p:cNvPr id="23"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spTree>
    <p:extLst>
      <p:ext uri="{BB962C8B-B14F-4D97-AF65-F5344CB8AC3E}">
        <p14:creationId xmlns:p14="http://schemas.microsoft.com/office/powerpoint/2010/main" val="127162612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Value for </a:t>
            </a:r>
            <a:r>
              <a:rPr lang="en-US" sz="3600" dirty="0" err="1"/>
              <a:t>EGI.eu</a:t>
            </a:r>
            <a:r>
              <a:rPr lang="en-US" sz="3600" dirty="0"/>
              <a:t> participants</a:t>
            </a:r>
          </a:p>
        </p:txBody>
      </p:sp>
      <p:sp>
        <p:nvSpPr>
          <p:cNvPr id="6" name="Slide Number Placeholder 5"/>
          <p:cNvSpPr>
            <a:spLocks noGrp="1"/>
          </p:cNvSpPr>
          <p:nvPr>
            <p:ph type="sldNum" sz="quarter" idx="12"/>
          </p:nvPr>
        </p:nvSpPr>
        <p:spPr/>
        <p:txBody>
          <a:bodyPr/>
          <a:lstStyle/>
          <a:p>
            <a:pPr>
              <a:defRPr/>
            </a:pPr>
            <a:fld id="{B77AA264-474B-4FCF-BC4F-D5F43632E466}" type="slidenum">
              <a:rPr lang="en-US" smtClean="0"/>
              <a:pPr>
                <a:defRPr/>
              </a:pPr>
              <a:t>15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932756630"/>
              </p:ext>
            </p:extLst>
          </p:nvPr>
        </p:nvGraphicFramePr>
        <p:xfrm>
          <a:off x="107505" y="1124744"/>
          <a:ext cx="8856984" cy="5137412"/>
        </p:xfrm>
        <a:graphic>
          <a:graphicData uri="http://schemas.openxmlformats.org/drawingml/2006/table">
            <a:tbl>
              <a:tblPr firstRow="1" bandRow="1">
                <a:tableStyleId>{5C22544A-7EE6-4342-B048-85BDC9FD1C3A}</a:tableStyleId>
              </a:tblPr>
              <a:tblGrid>
                <a:gridCol w="720079"/>
                <a:gridCol w="2376265"/>
                <a:gridCol w="5760640"/>
              </a:tblGrid>
              <a:tr h="423172">
                <a:tc>
                  <a:txBody>
                    <a:bodyPr/>
                    <a:lstStyle/>
                    <a:p>
                      <a:r>
                        <a:rPr lang="en-US" sz="2000" dirty="0" smtClean="0"/>
                        <a:t>Area</a:t>
                      </a:r>
                      <a:endParaRPr lang="en-US" sz="2000" dirty="0"/>
                    </a:p>
                  </a:txBody>
                  <a:tcPr/>
                </a:tc>
                <a:tc>
                  <a:txBody>
                    <a:bodyPr/>
                    <a:lstStyle/>
                    <a:p>
                      <a:r>
                        <a:rPr lang="en-US" sz="2000" dirty="0" smtClean="0"/>
                        <a:t>Value</a:t>
                      </a:r>
                      <a:endParaRPr lang="en-US" sz="2000" dirty="0"/>
                    </a:p>
                  </a:txBody>
                  <a:tcPr/>
                </a:tc>
                <a:tc>
                  <a:txBody>
                    <a:bodyPr/>
                    <a:lstStyle/>
                    <a:p>
                      <a:r>
                        <a:rPr lang="en-US" sz="2000" dirty="0" smtClean="0"/>
                        <a:t>Benefit for </a:t>
                      </a:r>
                      <a:r>
                        <a:rPr lang="en-US" sz="2000" dirty="0" err="1" smtClean="0"/>
                        <a:t>EGI.eu</a:t>
                      </a:r>
                      <a:r>
                        <a:rPr lang="en-US" sz="2000" dirty="0" smtClean="0"/>
                        <a:t> participants</a:t>
                      </a:r>
                      <a:endParaRPr lang="en-US" sz="2000" dirty="0"/>
                    </a:p>
                  </a:txBody>
                  <a:tcPr/>
                </a:tc>
              </a:tr>
              <a:tr h="1154347">
                <a:tc rowSpan="4">
                  <a:txBody>
                    <a:bodyPr/>
                    <a:lstStyle/>
                    <a:p>
                      <a:pPr algn="ctr"/>
                      <a:r>
                        <a:rPr lang="en-US" sz="2400" dirty="0" smtClean="0"/>
                        <a:t>Strategy &amp; Policy</a:t>
                      </a:r>
                      <a:endParaRPr lang="en-US" sz="2400" dirty="0"/>
                    </a:p>
                  </a:txBody>
                  <a:tcPr vert="vert270"/>
                </a:tc>
                <a:tc>
                  <a:txBody>
                    <a:bodyPr/>
                    <a:lstStyle/>
                    <a:p>
                      <a:pPr algn="l">
                        <a:lnSpc>
                          <a:spcPct val="115000"/>
                        </a:lnSpc>
                        <a:spcAft>
                          <a:spcPts val="0"/>
                        </a:spcAft>
                      </a:pPr>
                      <a:r>
                        <a:rPr lang="en-GB" sz="1500" dirty="0">
                          <a:solidFill>
                            <a:srgbClr val="000000"/>
                          </a:solidFill>
                          <a:effectLst/>
                          <a:latin typeface="Arial"/>
                          <a:ea typeface="Arial"/>
                        </a:rPr>
                        <a:t>Increase your visibility and relevance with funding agencies</a:t>
                      </a:r>
                    </a:p>
                  </a:txBody>
                  <a:tcPr marL="63500" marR="63500" marT="63500" marB="63500"/>
                </a:tc>
                <a:tc>
                  <a:txBody>
                    <a:bodyPr/>
                    <a:lstStyle/>
                    <a:p>
                      <a:pPr algn="l">
                        <a:lnSpc>
                          <a:spcPct val="115000"/>
                        </a:lnSpc>
                        <a:spcAft>
                          <a:spcPts val="0"/>
                        </a:spcAft>
                      </a:pPr>
                      <a:r>
                        <a:rPr lang="en-GB" sz="1500">
                          <a:solidFill>
                            <a:srgbClr val="000000"/>
                          </a:solidFill>
                          <a:effectLst/>
                          <a:latin typeface="Arial"/>
                          <a:ea typeface="Arial"/>
                        </a:rPr>
                        <a:t>Show funding agencies you are committed to cooperation, be highlighted as sector leaders, in European scale research and e-Infrastructures. Higher profile increases likelihood of funding in all proposals. </a:t>
                      </a:r>
                    </a:p>
                  </a:txBody>
                  <a:tcPr marL="63500" marR="63500" marT="63500" marB="63500"/>
                </a:tc>
              </a:tr>
              <a:tr h="1669325">
                <a:tc vMerge="1">
                  <a:txBody>
                    <a:bodyPr/>
                    <a:lstStyle/>
                    <a:p>
                      <a:endParaRPr lang="en-US" dirty="0"/>
                    </a:p>
                  </a:txBody>
                  <a:tcPr/>
                </a:tc>
                <a:tc>
                  <a:txBody>
                    <a:bodyPr/>
                    <a:lstStyle/>
                    <a:p>
                      <a:pPr algn="l">
                        <a:lnSpc>
                          <a:spcPct val="115000"/>
                        </a:lnSpc>
                        <a:spcAft>
                          <a:spcPts val="0"/>
                        </a:spcAft>
                      </a:pPr>
                      <a:r>
                        <a:rPr lang="en-GB" sz="1500">
                          <a:solidFill>
                            <a:srgbClr val="000000"/>
                          </a:solidFill>
                          <a:effectLst/>
                          <a:latin typeface="Arial"/>
                          <a:ea typeface="Arial"/>
                        </a:rPr>
                        <a:t>Influence European-level policy on e-Infrastructure</a:t>
                      </a:r>
                    </a:p>
                  </a:txBody>
                  <a:tcPr marL="63500" marR="63500" marT="63500" marB="63500"/>
                </a:tc>
                <a:tc>
                  <a:txBody>
                    <a:bodyPr/>
                    <a:lstStyle/>
                    <a:p>
                      <a:pPr algn="l">
                        <a:lnSpc>
                          <a:spcPct val="115000"/>
                        </a:lnSpc>
                        <a:spcAft>
                          <a:spcPts val="0"/>
                        </a:spcAft>
                      </a:pPr>
                      <a:r>
                        <a:rPr lang="en-GB" sz="1500" dirty="0">
                          <a:solidFill>
                            <a:srgbClr val="000000"/>
                          </a:solidFill>
                          <a:effectLst/>
                          <a:latin typeface="Arial"/>
                          <a:ea typeface="Arial"/>
                        </a:rPr>
                        <a:t>Improve your access to policy makers, ensure your issues are considered, e.g. to H2020 work programmes, with the support of </a:t>
                      </a:r>
                      <a:r>
                        <a:rPr lang="en-GB" sz="1500" dirty="0" err="1">
                          <a:solidFill>
                            <a:srgbClr val="000000"/>
                          </a:solidFill>
                          <a:effectLst/>
                          <a:latin typeface="Arial"/>
                          <a:ea typeface="Arial"/>
                        </a:rPr>
                        <a:t>EGI.eu</a:t>
                      </a:r>
                      <a:r>
                        <a:rPr lang="en-GB" sz="1500" dirty="0">
                          <a:solidFill>
                            <a:srgbClr val="000000"/>
                          </a:solidFill>
                          <a:effectLst/>
                          <a:latin typeface="Arial"/>
                          <a:ea typeface="Arial"/>
                        </a:rPr>
                        <a:t>. Increase your policy impact as part of a pan-European collaboration.  Ensure your efforts are aligned with other countries, simplify international collaboration and support transnational access.</a:t>
                      </a:r>
                    </a:p>
                  </a:txBody>
                  <a:tcPr marL="63500" marR="63500" marT="63500" marB="63500"/>
                </a:tc>
              </a:tr>
              <a:tr h="896858">
                <a:tc vMerge="1">
                  <a:txBody>
                    <a:bodyPr/>
                    <a:lstStyle/>
                    <a:p>
                      <a:endParaRPr lang="en-US" dirty="0"/>
                    </a:p>
                  </a:txBody>
                  <a:tcPr/>
                </a:tc>
                <a:tc>
                  <a:txBody>
                    <a:bodyPr/>
                    <a:lstStyle/>
                    <a:p>
                      <a:pPr algn="l">
                        <a:lnSpc>
                          <a:spcPct val="115000"/>
                        </a:lnSpc>
                        <a:spcAft>
                          <a:spcPts val="0"/>
                        </a:spcAft>
                      </a:pPr>
                      <a:r>
                        <a:rPr lang="en-GB" sz="1500">
                          <a:solidFill>
                            <a:srgbClr val="000000"/>
                          </a:solidFill>
                          <a:effectLst/>
                          <a:latin typeface="Arial"/>
                          <a:ea typeface="Arial"/>
                        </a:rPr>
                        <a:t>Improve your transfer of innovation to the private sector</a:t>
                      </a:r>
                    </a:p>
                  </a:txBody>
                  <a:tcPr marL="63500" marR="63500" marT="63500" marB="63500"/>
                </a:tc>
                <a:tc>
                  <a:txBody>
                    <a:bodyPr/>
                    <a:lstStyle/>
                    <a:p>
                      <a:pPr algn="l">
                        <a:lnSpc>
                          <a:spcPct val="115000"/>
                        </a:lnSpc>
                        <a:spcAft>
                          <a:spcPts val="0"/>
                        </a:spcAft>
                      </a:pPr>
                      <a:r>
                        <a:rPr lang="en-GB" sz="1500" dirty="0">
                          <a:solidFill>
                            <a:srgbClr val="000000"/>
                          </a:solidFill>
                          <a:effectLst/>
                          <a:latin typeface="Arial"/>
                          <a:ea typeface="Arial"/>
                        </a:rPr>
                        <a:t>Simplify your engagement with the private sector to achieve impact for your research and demonstrate resulting innovations. Be seen as more commercially relevant by funding bodies. </a:t>
                      </a:r>
                    </a:p>
                  </a:txBody>
                  <a:tcPr marL="63500" marR="63500" marT="63500" marB="63500"/>
                </a:tc>
              </a:tr>
              <a:tr h="896858">
                <a:tc vMerge="1">
                  <a:txBody>
                    <a:bodyPr/>
                    <a:lstStyle/>
                    <a:p>
                      <a:endParaRPr lang="en-US" dirty="0"/>
                    </a:p>
                  </a:txBody>
                  <a:tcPr/>
                </a:tc>
                <a:tc>
                  <a:txBody>
                    <a:bodyPr/>
                    <a:lstStyle/>
                    <a:p>
                      <a:pPr algn="l">
                        <a:lnSpc>
                          <a:spcPct val="115000"/>
                        </a:lnSpc>
                        <a:spcAft>
                          <a:spcPts val="0"/>
                        </a:spcAft>
                      </a:pPr>
                      <a:r>
                        <a:rPr lang="en-GB" sz="1500">
                          <a:solidFill>
                            <a:srgbClr val="000000"/>
                          </a:solidFill>
                          <a:effectLst/>
                          <a:latin typeface="Arial"/>
                          <a:ea typeface="Arial"/>
                        </a:rPr>
                        <a:t>Influence EGI service strategy to better support your users</a:t>
                      </a:r>
                    </a:p>
                  </a:txBody>
                  <a:tcPr marL="63500" marR="63500" marT="63500" marB="63500"/>
                </a:tc>
                <a:tc>
                  <a:txBody>
                    <a:bodyPr/>
                    <a:lstStyle/>
                    <a:p>
                      <a:pPr algn="l">
                        <a:lnSpc>
                          <a:spcPct val="115000"/>
                        </a:lnSpc>
                        <a:spcAft>
                          <a:spcPts val="0"/>
                        </a:spcAft>
                      </a:pPr>
                      <a:r>
                        <a:rPr lang="en-GB" sz="1500" dirty="0">
                          <a:solidFill>
                            <a:srgbClr val="000000"/>
                          </a:solidFill>
                          <a:effectLst/>
                          <a:latin typeface="Arial"/>
                          <a:ea typeface="Arial"/>
                        </a:rPr>
                        <a:t>Influence the evolving joint European service portfolio; check that it matches the needs of your local/national research groups.</a:t>
                      </a:r>
                    </a:p>
                  </a:txBody>
                  <a:tcPr marL="63500" marR="63500" marT="63500" marB="63500"/>
                </a:tc>
              </a:tr>
            </a:tbl>
          </a:graphicData>
        </a:graphic>
      </p:graphicFrame>
      <p:sp>
        <p:nvSpPr>
          <p:cNvPr id="8"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spTree>
    <p:extLst>
      <p:ext uri="{BB962C8B-B14F-4D97-AF65-F5344CB8AC3E}">
        <p14:creationId xmlns:p14="http://schemas.microsoft.com/office/powerpoint/2010/main" val="92094716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Value for </a:t>
            </a:r>
            <a:r>
              <a:rPr lang="en-US" sz="3600" dirty="0" err="1"/>
              <a:t>EGI.eu</a:t>
            </a:r>
            <a:r>
              <a:rPr lang="en-US" sz="3600" dirty="0"/>
              <a:t> participants</a:t>
            </a:r>
          </a:p>
        </p:txBody>
      </p:sp>
      <p:sp>
        <p:nvSpPr>
          <p:cNvPr id="4" name="Date Placeholder 3"/>
          <p:cNvSpPr>
            <a:spLocks noGrp="1"/>
          </p:cNvSpPr>
          <p:nvPr>
            <p:ph type="dt" sz="half" idx="10"/>
          </p:nvPr>
        </p:nvSpPr>
        <p:spPr/>
        <p:txBody>
          <a:bodyPr/>
          <a:lstStyle/>
          <a:p>
            <a:pPr>
              <a:defRPr/>
            </a:pPr>
            <a:r>
              <a:rPr lang="en-US" smtClean="0"/>
              <a:t>12/02/2015</a:t>
            </a:r>
            <a:endParaRPr lang="en-US" dirty="0"/>
          </a:p>
        </p:txBody>
      </p:sp>
      <p:sp>
        <p:nvSpPr>
          <p:cNvPr id="5" name="Footer Placeholder 4"/>
          <p:cNvSpPr>
            <a:spLocks noGrp="1"/>
          </p:cNvSpPr>
          <p:nvPr>
            <p:ph type="ftr" sz="quarter" idx="11"/>
          </p:nvPr>
        </p:nvSpPr>
        <p:spPr/>
        <p:txBody>
          <a:bodyPr/>
          <a:lstStyle/>
          <a:p>
            <a:pPr>
              <a:defRPr/>
            </a:pPr>
            <a:r>
              <a:rPr lang="en-US" smtClean="0"/>
              <a:t>EGI Council - 12 Feb 2015</a:t>
            </a:r>
            <a:endParaRPr lang="en-US"/>
          </a:p>
        </p:txBody>
      </p:sp>
      <p:sp>
        <p:nvSpPr>
          <p:cNvPr id="6" name="Slide Number Placeholder 5"/>
          <p:cNvSpPr>
            <a:spLocks noGrp="1"/>
          </p:cNvSpPr>
          <p:nvPr>
            <p:ph type="sldNum" sz="quarter" idx="12"/>
          </p:nvPr>
        </p:nvSpPr>
        <p:spPr/>
        <p:txBody>
          <a:bodyPr/>
          <a:lstStyle/>
          <a:p>
            <a:pPr>
              <a:defRPr/>
            </a:pPr>
            <a:fld id="{B77AA264-474B-4FCF-BC4F-D5F43632E466}" type="slidenum">
              <a:rPr lang="en-US" smtClean="0"/>
              <a:pPr>
                <a:defRPr/>
              </a:pPr>
              <a:t>16</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456479206"/>
              </p:ext>
            </p:extLst>
          </p:nvPr>
        </p:nvGraphicFramePr>
        <p:xfrm>
          <a:off x="72008" y="1052736"/>
          <a:ext cx="9071992" cy="5768677"/>
        </p:xfrm>
        <a:graphic>
          <a:graphicData uri="http://schemas.openxmlformats.org/drawingml/2006/table">
            <a:tbl>
              <a:tblPr firstRow="1" bandRow="1">
                <a:tableStyleId>{5C22544A-7EE6-4342-B048-85BDC9FD1C3A}</a:tableStyleId>
              </a:tblPr>
              <a:tblGrid>
                <a:gridCol w="817965"/>
                <a:gridCol w="2564917"/>
                <a:gridCol w="5689110"/>
              </a:tblGrid>
              <a:tr h="497189">
                <a:tc>
                  <a:txBody>
                    <a:bodyPr/>
                    <a:lstStyle/>
                    <a:p>
                      <a:r>
                        <a:rPr lang="en-US" sz="2000" dirty="0" smtClean="0"/>
                        <a:t>Area</a:t>
                      </a:r>
                      <a:endParaRPr lang="en-US" sz="2000" dirty="0"/>
                    </a:p>
                  </a:txBody>
                  <a:tcPr/>
                </a:tc>
                <a:tc>
                  <a:txBody>
                    <a:bodyPr/>
                    <a:lstStyle/>
                    <a:p>
                      <a:r>
                        <a:rPr lang="en-US" sz="2000" dirty="0" smtClean="0"/>
                        <a:t>Value</a:t>
                      </a:r>
                      <a:endParaRPr lang="en-US" sz="2000" dirty="0"/>
                    </a:p>
                  </a:txBody>
                  <a:tcPr/>
                </a:tc>
                <a:tc>
                  <a:txBody>
                    <a:bodyPr/>
                    <a:lstStyle/>
                    <a:p>
                      <a:r>
                        <a:rPr lang="en-US" sz="2000" dirty="0" smtClean="0"/>
                        <a:t>Benefit for </a:t>
                      </a:r>
                      <a:r>
                        <a:rPr lang="en-US" sz="2000" dirty="0" err="1" smtClean="0"/>
                        <a:t>EGI.eu</a:t>
                      </a:r>
                      <a:r>
                        <a:rPr lang="en-US" sz="2000" dirty="0" smtClean="0"/>
                        <a:t> participants</a:t>
                      </a:r>
                      <a:endParaRPr lang="en-US" sz="2000" dirty="0"/>
                    </a:p>
                  </a:txBody>
                  <a:tcPr/>
                </a:tc>
              </a:tr>
              <a:tr h="1225652">
                <a:tc rowSpan="4">
                  <a:txBody>
                    <a:bodyPr/>
                    <a:lstStyle/>
                    <a:p>
                      <a:pPr algn="ctr">
                        <a:lnSpc>
                          <a:spcPct val="115000"/>
                        </a:lnSpc>
                        <a:spcAft>
                          <a:spcPts val="0"/>
                        </a:spcAft>
                      </a:pPr>
                      <a:r>
                        <a:rPr lang="en-GB" sz="2400" dirty="0" smtClean="0">
                          <a:solidFill>
                            <a:srgbClr val="000000"/>
                          </a:solidFill>
                          <a:effectLst/>
                          <a:latin typeface="Arial"/>
                          <a:ea typeface="Arial"/>
                        </a:rPr>
                        <a:t>Funding</a:t>
                      </a:r>
                      <a:endParaRPr lang="en-GB" sz="1800" dirty="0">
                        <a:solidFill>
                          <a:srgbClr val="000000"/>
                        </a:solidFill>
                        <a:effectLst/>
                        <a:latin typeface="Arial"/>
                        <a:ea typeface="Arial"/>
                      </a:endParaRPr>
                    </a:p>
                  </a:txBody>
                  <a:tcPr marL="63500" marR="63500" marT="63500" marB="63500" vert="vert270"/>
                </a:tc>
                <a:tc>
                  <a:txBody>
                    <a:bodyPr/>
                    <a:lstStyle/>
                    <a:p>
                      <a:pPr algn="l">
                        <a:lnSpc>
                          <a:spcPct val="115000"/>
                        </a:lnSpc>
                        <a:spcAft>
                          <a:spcPts val="0"/>
                        </a:spcAft>
                      </a:pPr>
                      <a:r>
                        <a:rPr lang="en-GB" sz="1500" dirty="0">
                          <a:solidFill>
                            <a:srgbClr val="000000"/>
                          </a:solidFill>
                          <a:effectLst/>
                          <a:latin typeface="Arial"/>
                          <a:ea typeface="Arial"/>
                        </a:rPr>
                        <a:t>Improve access to H2020 funding</a:t>
                      </a:r>
                    </a:p>
                  </a:txBody>
                  <a:tcPr marL="63500" marR="63500" marT="63500" marB="63500"/>
                </a:tc>
                <a:tc>
                  <a:txBody>
                    <a:bodyPr/>
                    <a:lstStyle/>
                    <a:p>
                      <a:pPr algn="l">
                        <a:lnSpc>
                          <a:spcPct val="115000"/>
                        </a:lnSpc>
                        <a:spcAft>
                          <a:spcPts val="0"/>
                        </a:spcAft>
                      </a:pPr>
                      <a:r>
                        <a:rPr lang="en-GB" sz="1500">
                          <a:solidFill>
                            <a:srgbClr val="000000"/>
                          </a:solidFill>
                          <a:effectLst/>
                          <a:latin typeface="Arial"/>
                          <a:ea typeface="Arial"/>
                        </a:rPr>
                        <a:t>Take a leading role in H2020 calls, benefit from the shared reputation of the EGI community, get invited to proposals directly or as a third party due to your EGI participation (such as VRE &amp; CoE calls)</a:t>
                      </a:r>
                    </a:p>
                  </a:txBody>
                  <a:tcPr marL="63500" marR="63500" marT="63500" marB="63500"/>
                </a:tc>
              </a:tr>
              <a:tr h="678863">
                <a:tc vMerge="1">
                  <a:txBody>
                    <a:bodyPr/>
                    <a:lstStyle/>
                    <a:p>
                      <a:pPr algn="l">
                        <a:lnSpc>
                          <a:spcPct val="115000"/>
                        </a:lnSpc>
                        <a:spcAft>
                          <a:spcPts val="0"/>
                        </a:spcAft>
                      </a:pPr>
                      <a:endParaRPr lang="en-GB" sz="1500" dirty="0">
                        <a:solidFill>
                          <a:srgbClr val="000000"/>
                        </a:solidFill>
                        <a:effectLst/>
                        <a:latin typeface="Arial"/>
                        <a:ea typeface="Arial"/>
                      </a:endParaRPr>
                    </a:p>
                  </a:txBody>
                  <a:tcPr marL="63500" marR="63500" marT="63500" marB="63500"/>
                </a:tc>
                <a:tc>
                  <a:txBody>
                    <a:bodyPr/>
                    <a:lstStyle/>
                    <a:p>
                      <a:pPr algn="l">
                        <a:lnSpc>
                          <a:spcPct val="115000"/>
                        </a:lnSpc>
                        <a:spcAft>
                          <a:spcPts val="0"/>
                        </a:spcAft>
                      </a:pPr>
                      <a:r>
                        <a:rPr lang="en-GB" sz="1500" dirty="0">
                          <a:solidFill>
                            <a:srgbClr val="000000"/>
                          </a:solidFill>
                          <a:effectLst/>
                          <a:latin typeface="Arial"/>
                          <a:ea typeface="Arial"/>
                        </a:rPr>
                        <a:t>Get privileged access to EGI-targeted funding</a:t>
                      </a:r>
                    </a:p>
                  </a:txBody>
                  <a:tcPr marL="63500" marR="63500" marT="63500" marB="63500"/>
                </a:tc>
                <a:tc>
                  <a:txBody>
                    <a:bodyPr/>
                    <a:lstStyle/>
                    <a:p>
                      <a:pPr algn="l">
                        <a:lnSpc>
                          <a:spcPct val="115000"/>
                        </a:lnSpc>
                        <a:spcAft>
                          <a:spcPts val="0"/>
                        </a:spcAft>
                      </a:pPr>
                      <a:r>
                        <a:rPr lang="en-GB" sz="1500" dirty="0">
                          <a:solidFill>
                            <a:srgbClr val="000000"/>
                          </a:solidFill>
                          <a:effectLst/>
                          <a:latin typeface="Arial"/>
                          <a:ea typeface="Arial"/>
                        </a:rPr>
                        <a:t>Be invited to specialised proposals only available to </a:t>
                      </a:r>
                      <a:r>
                        <a:rPr lang="en-GB" sz="1500" dirty="0" err="1">
                          <a:solidFill>
                            <a:srgbClr val="000000"/>
                          </a:solidFill>
                          <a:effectLst/>
                          <a:latin typeface="Arial"/>
                          <a:ea typeface="Arial"/>
                        </a:rPr>
                        <a:t>EGI.eu</a:t>
                      </a:r>
                      <a:r>
                        <a:rPr lang="en-GB" sz="1500" dirty="0">
                          <a:solidFill>
                            <a:srgbClr val="000000"/>
                          </a:solidFill>
                          <a:effectLst/>
                          <a:latin typeface="Arial"/>
                          <a:ea typeface="Arial"/>
                        </a:rPr>
                        <a:t> participants (e.g. EGI-</a:t>
                      </a:r>
                      <a:r>
                        <a:rPr lang="en-GB" sz="1500" dirty="0" err="1">
                          <a:solidFill>
                            <a:srgbClr val="000000"/>
                          </a:solidFill>
                          <a:effectLst/>
                          <a:latin typeface="Arial"/>
                          <a:ea typeface="Arial"/>
                        </a:rPr>
                        <a:t>InSPIRE</a:t>
                      </a:r>
                      <a:r>
                        <a:rPr lang="en-GB" sz="1500" dirty="0">
                          <a:solidFill>
                            <a:srgbClr val="000000"/>
                          </a:solidFill>
                          <a:effectLst/>
                          <a:latin typeface="Arial"/>
                          <a:ea typeface="Arial"/>
                        </a:rPr>
                        <a:t> and EGI-Engage)</a:t>
                      </a:r>
                    </a:p>
                  </a:txBody>
                  <a:tcPr marL="63500" marR="63500" marT="63500" marB="63500"/>
                </a:tc>
              </a:tr>
              <a:tr h="952257">
                <a:tc vMerge="1">
                  <a:txBody>
                    <a:bodyPr/>
                    <a:lstStyle/>
                    <a:p>
                      <a:pPr algn="l">
                        <a:lnSpc>
                          <a:spcPct val="115000"/>
                        </a:lnSpc>
                        <a:spcAft>
                          <a:spcPts val="0"/>
                        </a:spcAft>
                      </a:pPr>
                      <a:endParaRPr lang="en-GB" sz="1500" dirty="0">
                        <a:solidFill>
                          <a:srgbClr val="000000"/>
                        </a:solidFill>
                        <a:effectLst/>
                        <a:latin typeface="Arial"/>
                        <a:ea typeface="Arial"/>
                      </a:endParaRPr>
                    </a:p>
                  </a:txBody>
                  <a:tcPr marL="63500" marR="63500" marT="63500" marB="63500"/>
                </a:tc>
                <a:tc>
                  <a:txBody>
                    <a:bodyPr/>
                    <a:lstStyle/>
                    <a:p>
                      <a:pPr algn="l">
                        <a:lnSpc>
                          <a:spcPct val="115000"/>
                        </a:lnSpc>
                        <a:spcAft>
                          <a:spcPts val="0"/>
                        </a:spcAft>
                      </a:pPr>
                      <a:r>
                        <a:rPr lang="en-GB" sz="1500">
                          <a:solidFill>
                            <a:srgbClr val="000000"/>
                          </a:solidFill>
                          <a:effectLst/>
                          <a:latin typeface="Arial"/>
                          <a:ea typeface="Arial"/>
                        </a:rPr>
                        <a:t>Access innovative revenue generation models</a:t>
                      </a:r>
                    </a:p>
                  </a:txBody>
                  <a:tcPr marL="63500" marR="63500" marT="63500" marB="63500"/>
                </a:tc>
                <a:tc>
                  <a:txBody>
                    <a:bodyPr/>
                    <a:lstStyle/>
                    <a:p>
                      <a:pPr algn="l">
                        <a:lnSpc>
                          <a:spcPct val="115000"/>
                        </a:lnSpc>
                        <a:spcAft>
                          <a:spcPts val="0"/>
                        </a:spcAft>
                      </a:pPr>
                      <a:r>
                        <a:rPr lang="en-GB" sz="1500">
                          <a:solidFill>
                            <a:srgbClr val="000000"/>
                          </a:solidFill>
                          <a:effectLst/>
                          <a:latin typeface="Arial"/>
                          <a:ea typeface="Arial"/>
                        </a:rPr>
                        <a:t>Benefit from new revenue generating activities, such as acting as an EGI subcontractor or participating in the ‘pay for use’ programme to receive money in return for resource access.</a:t>
                      </a:r>
                    </a:p>
                  </a:txBody>
                  <a:tcPr marL="63500" marR="63500" marT="63500" marB="63500"/>
                </a:tc>
              </a:tr>
              <a:tr h="750495">
                <a:tc vMerge="1">
                  <a:txBody>
                    <a:bodyPr/>
                    <a:lstStyle/>
                    <a:p>
                      <a:pPr algn="l">
                        <a:lnSpc>
                          <a:spcPct val="115000"/>
                        </a:lnSpc>
                        <a:spcAft>
                          <a:spcPts val="0"/>
                        </a:spcAft>
                      </a:pPr>
                      <a:endParaRPr lang="en-GB" sz="1500" dirty="0">
                        <a:solidFill>
                          <a:srgbClr val="000000"/>
                        </a:solidFill>
                        <a:effectLst/>
                        <a:latin typeface="Arial"/>
                        <a:ea typeface="Arial"/>
                      </a:endParaRPr>
                    </a:p>
                  </a:txBody>
                  <a:tcPr marL="63500" marR="63500" marT="63500" marB="63500"/>
                </a:tc>
                <a:tc>
                  <a:txBody>
                    <a:bodyPr/>
                    <a:lstStyle/>
                    <a:p>
                      <a:pPr algn="l">
                        <a:lnSpc>
                          <a:spcPct val="115000"/>
                        </a:lnSpc>
                        <a:spcAft>
                          <a:spcPts val="0"/>
                        </a:spcAft>
                      </a:pPr>
                      <a:r>
                        <a:rPr lang="en-GB" sz="1500" dirty="0">
                          <a:solidFill>
                            <a:srgbClr val="000000"/>
                          </a:solidFill>
                          <a:effectLst/>
                          <a:latin typeface="Arial"/>
                          <a:ea typeface="Arial"/>
                        </a:rPr>
                        <a:t>See greater impact for your investment in e-Infrastructure</a:t>
                      </a:r>
                    </a:p>
                  </a:txBody>
                  <a:tcPr marL="63500" marR="63500" marT="63500" marB="63500"/>
                </a:tc>
                <a:tc>
                  <a:txBody>
                    <a:bodyPr/>
                    <a:lstStyle/>
                    <a:p>
                      <a:pPr algn="l">
                        <a:lnSpc>
                          <a:spcPct val="115000"/>
                        </a:lnSpc>
                        <a:spcAft>
                          <a:spcPts val="0"/>
                        </a:spcAft>
                      </a:pPr>
                      <a:r>
                        <a:rPr lang="en-GB" sz="1500">
                          <a:solidFill>
                            <a:srgbClr val="000000"/>
                          </a:solidFill>
                          <a:effectLst/>
                          <a:latin typeface="Arial"/>
                          <a:ea typeface="Arial"/>
                        </a:rPr>
                        <a:t>Pay only a small fraction of tasks that benefit you, and for each person month you invest, see major achievements based on all participants acting in a coordinated way to achieve change. </a:t>
                      </a:r>
                    </a:p>
                  </a:txBody>
                  <a:tcPr marL="63500" marR="63500" marT="63500" marB="63500"/>
                </a:tc>
              </a:tr>
              <a:tr h="1499046">
                <a:tc>
                  <a:txBody>
                    <a:bodyPr/>
                    <a:lstStyle/>
                    <a:p>
                      <a:pPr algn="ctr">
                        <a:lnSpc>
                          <a:spcPct val="115000"/>
                        </a:lnSpc>
                        <a:spcAft>
                          <a:spcPts val="0"/>
                        </a:spcAft>
                      </a:pPr>
                      <a:r>
                        <a:rPr lang="en-GB" sz="1800" dirty="0" smtClean="0">
                          <a:solidFill>
                            <a:srgbClr val="000000"/>
                          </a:solidFill>
                          <a:effectLst/>
                          <a:latin typeface="Arial"/>
                          <a:ea typeface="Arial"/>
                        </a:rPr>
                        <a:t>Skills development </a:t>
                      </a:r>
                      <a:endParaRPr lang="en-GB" sz="1800" dirty="0">
                        <a:solidFill>
                          <a:srgbClr val="000000"/>
                        </a:solidFill>
                        <a:effectLst/>
                        <a:latin typeface="Arial"/>
                        <a:ea typeface="Arial"/>
                      </a:endParaRPr>
                    </a:p>
                  </a:txBody>
                  <a:tcPr marL="63500" marR="63500" marT="63500" marB="63500" vert="vert270"/>
                </a:tc>
                <a:tc>
                  <a:txBody>
                    <a:bodyPr/>
                    <a:lstStyle/>
                    <a:p>
                      <a:pPr algn="l">
                        <a:lnSpc>
                          <a:spcPct val="115000"/>
                        </a:lnSpc>
                        <a:spcAft>
                          <a:spcPts val="0"/>
                        </a:spcAft>
                      </a:pPr>
                      <a:r>
                        <a:rPr lang="en-GB" sz="1500" dirty="0">
                          <a:solidFill>
                            <a:srgbClr val="000000"/>
                          </a:solidFill>
                          <a:effectLst/>
                          <a:latin typeface="Arial"/>
                          <a:ea typeface="Arial"/>
                        </a:rPr>
                        <a:t>Improve the skills of your personnel through accessing community knowledge, expertise and training</a:t>
                      </a:r>
                    </a:p>
                  </a:txBody>
                  <a:tcPr marL="63500" marR="63500" marT="63500" marB="63500"/>
                </a:tc>
                <a:tc>
                  <a:txBody>
                    <a:bodyPr/>
                    <a:lstStyle/>
                    <a:p>
                      <a:pPr algn="l">
                        <a:lnSpc>
                          <a:spcPct val="115000"/>
                        </a:lnSpc>
                        <a:spcAft>
                          <a:spcPts val="0"/>
                        </a:spcAft>
                      </a:pPr>
                      <a:r>
                        <a:rPr lang="en-GB" sz="1500" dirty="0">
                          <a:solidFill>
                            <a:srgbClr val="000000"/>
                          </a:solidFill>
                          <a:effectLst/>
                          <a:latin typeface="Arial"/>
                          <a:ea typeface="Arial"/>
                        </a:rPr>
                        <a:t>Share knowledge with other EGI participants and increase your community skill levels through working with European experts in many areas, e.g. service management and data science.</a:t>
                      </a:r>
                    </a:p>
                  </a:txBody>
                  <a:tcPr marL="63500" marR="63500" marT="63500" marB="63500"/>
                </a:tc>
              </a:tr>
            </a:tbl>
          </a:graphicData>
        </a:graphic>
      </p:graphicFrame>
    </p:spTree>
    <p:extLst>
      <p:ext uri="{BB962C8B-B14F-4D97-AF65-F5344CB8AC3E}">
        <p14:creationId xmlns:p14="http://schemas.microsoft.com/office/powerpoint/2010/main" val="362503078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Value for </a:t>
            </a:r>
            <a:r>
              <a:rPr lang="en-US" sz="3600" dirty="0" err="1"/>
              <a:t>EGI.eu</a:t>
            </a:r>
            <a:r>
              <a:rPr lang="en-US" sz="3600" dirty="0"/>
              <a:t> participants</a:t>
            </a:r>
          </a:p>
        </p:txBody>
      </p:sp>
      <p:sp>
        <p:nvSpPr>
          <p:cNvPr id="4" name="Date Placeholder 3"/>
          <p:cNvSpPr>
            <a:spLocks noGrp="1"/>
          </p:cNvSpPr>
          <p:nvPr>
            <p:ph type="dt" sz="half" idx="10"/>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77AA264-474B-4FCF-BC4F-D5F43632E466}" type="slidenum">
              <a:rPr lang="en-US" smtClean="0"/>
              <a:pPr>
                <a:defRPr/>
              </a:pPr>
              <a:t>17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801405328"/>
              </p:ext>
            </p:extLst>
          </p:nvPr>
        </p:nvGraphicFramePr>
        <p:xfrm>
          <a:off x="179512" y="1052737"/>
          <a:ext cx="8784975" cy="5688631"/>
        </p:xfrm>
        <a:graphic>
          <a:graphicData uri="http://schemas.openxmlformats.org/drawingml/2006/table">
            <a:tbl>
              <a:tblPr firstRow="1" bandRow="1">
                <a:tableStyleId>{5C22544A-7EE6-4342-B048-85BDC9FD1C3A}</a:tableStyleId>
              </a:tblPr>
              <a:tblGrid>
                <a:gridCol w="792087"/>
                <a:gridCol w="2592288"/>
                <a:gridCol w="5400600"/>
              </a:tblGrid>
              <a:tr h="435671">
                <a:tc>
                  <a:txBody>
                    <a:bodyPr/>
                    <a:lstStyle/>
                    <a:p>
                      <a:r>
                        <a:rPr lang="en-US" sz="2000" dirty="0" smtClean="0"/>
                        <a:t>Area</a:t>
                      </a:r>
                      <a:endParaRPr lang="en-US" sz="2000" dirty="0"/>
                    </a:p>
                  </a:txBody>
                  <a:tcPr/>
                </a:tc>
                <a:tc>
                  <a:txBody>
                    <a:bodyPr/>
                    <a:lstStyle/>
                    <a:p>
                      <a:r>
                        <a:rPr lang="en-US" sz="2000" dirty="0" smtClean="0"/>
                        <a:t>Value</a:t>
                      </a:r>
                      <a:endParaRPr lang="en-US" sz="2000" dirty="0"/>
                    </a:p>
                  </a:txBody>
                  <a:tcPr/>
                </a:tc>
                <a:tc>
                  <a:txBody>
                    <a:bodyPr/>
                    <a:lstStyle/>
                    <a:p>
                      <a:r>
                        <a:rPr lang="en-US" sz="2000" dirty="0" smtClean="0"/>
                        <a:t>Benefit for </a:t>
                      </a:r>
                      <a:r>
                        <a:rPr lang="en-US" sz="2000" dirty="0" err="1" smtClean="0"/>
                        <a:t>EGI.eu</a:t>
                      </a:r>
                      <a:r>
                        <a:rPr lang="en-US" sz="2000" dirty="0" smtClean="0"/>
                        <a:t> participants</a:t>
                      </a:r>
                      <a:endParaRPr lang="en-US" sz="2000" dirty="0"/>
                    </a:p>
                  </a:txBody>
                  <a:tcPr/>
                </a:tc>
              </a:tr>
              <a:tr h="1409354">
                <a:tc rowSpan="3">
                  <a:txBody>
                    <a:bodyPr/>
                    <a:lstStyle/>
                    <a:p>
                      <a:pPr algn="ctr">
                        <a:lnSpc>
                          <a:spcPct val="115000"/>
                        </a:lnSpc>
                        <a:spcAft>
                          <a:spcPts val="0"/>
                        </a:spcAft>
                      </a:pPr>
                      <a:r>
                        <a:rPr lang="en-GB" sz="2000" dirty="0" smtClean="0">
                          <a:solidFill>
                            <a:srgbClr val="000000"/>
                          </a:solidFill>
                          <a:effectLst/>
                          <a:latin typeface="Arial"/>
                          <a:ea typeface="Arial"/>
                        </a:rPr>
                        <a:t>Technical</a:t>
                      </a:r>
                      <a:endParaRPr lang="en-GB" sz="2000" dirty="0">
                        <a:solidFill>
                          <a:srgbClr val="000000"/>
                        </a:solidFill>
                        <a:effectLst/>
                        <a:latin typeface="Arial"/>
                        <a:ea typeface="Arial"/>
                      </a:endParaRPr>
                    </a:p>
                  </a:txBody>
                  <a:tcPr marL="63500" marR="63500" marT="63500" marB="63500" vert="vert270"/>
                </a:tc>
                <a:tc>
                  <a:txBody>
                    <a:bodyPr/>
                    <a:lstStyle/>
                    <a:p>
                      <a:pPr algn="l">
                        <a:lnSpc>
                          <a:spcPct val="115000"/>
                        </a:lnSpc>
                        <a:spcAft>
                          <a:spcPts val="0"/>
                        </a:spcAft>
                      </a:pPr>
                      <a:r>
                        <a:rPr lang="en-GB" sz="1450">
                          <a:solidFill>
                            <a:srgbClr val="000000"/>
                          </a:solidFill>
                          <a:effectLst/>
                          <a:latin typeface="Arial"/>
                          <a:ea typeface="Arial"/>
                        </a:rPr>
                        <a:t>Access common tools, services and processes to operate a federated infrastructure</a:t>
                      </a:r>
                    </a:p>
                  </a:txBody>
                  <a:tcPr marL="63500" marR="63500" marT="63500" marB="63500"/>
                </a:tc>
                <a:tc>
                  <a:txBody>
                    <a:bodyPr/>
                    <a:lstStyle/>
                    <a:p>
                      <a:pPr algn="l">
                        <a:lnSpc>
                          <a:spcPct val="115000"/>
                        </a:lnSpc>
                        <a:spcAft>
                          <a:spcPts val="0"/>
                        </a:spcAft>
                      </a:pPr>
                      <a:r>
                        <a:rPr lang="en-GB" sz="1450">
                          <a:solidFill>
                            <a:srgbClr val="000000"/>
                          </a:solidFill>
                          <a:effectLst/>
                          <a:latin typeface="Arial"/>
                          <a:ea typeface="Arial"/>
                        </a:rPr>
                        <a:t>Benefit from a suite of technical tools, internal services and management processes that support federated operations in support of High Throughput Computing, Cloud and Data services. Avoid building your own alternatives and facilitate simple cooperation.</a:t>
                      </a:r>
                    </a:p>
                  </a:txBody>
                  <a:tcPr marL="63500" marR="63500" marT="63500" marB="63500"/>
                </a:tc>
              </a:tr>
              <a:tr h="1153095">
                <a:tc vMerge="1">
                  <a:txBody>
                    <a:bodyPr/>
                    <a:lstStyle/>
                    <a:p>
                      <a:pPr algn="l">
                        <a:lnSpc>
                          <a:spcPct val="115000"/>
                        </a:lnSpc>
                        <a:spcAft>
                          <a:spcPts val="0"/>
                        </a:spcAft>
                      </a:pPr>
                      <a:endParaRPr lang="en-GB" sz="1500" dirty="0">
                        <a:solidFill>
                          <a:srgbClr val="000000"/>
                        </a:solidFill>
                        <a:effectLst/>
                        <a:latin typeface="Arial"/>
                        <a:ea typeface="Arial"/>
                      </a:endParaRPr>
                    </a:p>
                  </a:txBody>
                  <a:tcPr marL="63500" marR="63500" marT="63500" marB="63500"/>
                </a:tc>
                <a:tc>
                  <a:txBody>
                    <a:bodyPr/>
                    <a:lstStyle/>
                    <a:p>
                      <a:pPr algn="l">
                        <a:lnSpc>
                          <a:spcPct val="115000"/>
                        </a:lnSpc>
                        <a:spcAft>
                          <a:spcPts val="0"/>
                        </a:spcAft>
                      </a:pPr>
                      <a:r>
                        <a:rPr lang="en-GB" sz="1450" dirty="0">
                          <a:solidFill>
                            <a:srgbClr val="000000"/>
                          </a:solidFill>
                          <a:effectLst/>
                          <a:latin typeface="Arial"/>
                          <a:ea typeface="Arial"/>
                        </a:rPr>
                        <a:t>Promote your services in a shared marketplace supporting smaller and long tail communities</a:t>
                      </a:r>
                    </a:p>
                  </a:txBody>
                  <a:tcPr marL="63500" marR="63500" marT="63500" marB="63500"/>
                </a:tc>
                <a:tc>
                  <a:txBody>
                    <a:bodyPr/>
                    <a:lstStyle/>
                    <a:p>
                      <a:pPr algn="l">
                        <a:lnSpc>
                          <a:spcPct val="115000"/>
                        </a:lnSpc>
                        <a:spcAft>
                          <a:spcPts val="0"/>
                        </a:spcAft>
                      </a:pPr>
                      <a:r>
                        <a:rPr lang="en-GB" sz="1450">
                          <a:solidFill>
                            <a:srgbClr val="000000"/>
                          </a:solidFill>
                          <a:effectLst/>
                          <a:latin typeface="Arial"/>
                          <a:ea typeface="Arial"/>
                        </a:rPr>
                        <a:t>Get access to a common marketplace supporting a wide range of commodity services, supporting independent use by smaller communities and the long tail. </a:t>
                      </a:r>
                    </a:p>
                  </a:txBody>
                  <a:tcPr marL="63500" marR="63500" marT="63500" marB="63500"/>
                </a:tc>
              </a:tr>
              <a:tr h="896837">
                <a:tc vMerge="1">
                  <a:txBody>
                    <a:bodyPr/>
                    <a:lstStyle/>
                    <a:p>
                      <a:pPr algn="l">
                        <a:lnSpc>
                          <a:spcPct val="115000"/>
                        </a:lnSpc>
                        <a:spcAft>
                          <a:spcPts val="0"/>
                        </a:spcAft>
                      </a:pPr>
                      <a:endParaRPr lang="en-GB" sz="1500" dirty="0">
                        <a:solidFill>
                          <a:srgbClr val="000000"/>
                        </a:solidFill>
                        <a:effectLst/>
                        <a:latin typeface="Arial"/>
                        <a:ea typeface="Arial"/>
                      </a:endParaRPr>
                    </a:p>
                  </a:txBody>
                  <a:tcPr marL="63500" marR="63500" marT="63500" marB="63500"/>
                </a:tc>
                <a:tc>
                  <a:txBody>
                    <a:bodyPr/>
                    <a:lstStyle/>
                    <a:p>
                      <a:pPr algn="l">
                        <a:lnSpc>
                          <a:spcPct val="115000"/>
                        </a:lnSpc>
                        <a:spcAft>
                          <a:spcPts val="0"/>
                        </a:spcAft>
                      </a:pPr>
                      <a:r>
                        <a:rPr lang="en-GB" sz="1450" dirty="0">
                          <a:solidFill>
                            <a:srgbClr val="000000"/>
                          </a:solidFill>
                          <a:effectLst/>
                          <a:latin typeface="Arial"/>
                          <a:ea typeface="Arial"/>
                        </a:rPr>
                        <a:t>Make your services more trustworthy and attractive</a:t>
                      </a:r>
                    </a:p>
                  </a:txBody>
                  <a:tcPr marL="63500" marR="63500" marT="63500" marB="63500"/>
                </a:tc>
                <a:tc>
                  <a:txBody>
                    <a:bodyPr/>
                    <a:lstStyle/>
                    <a:p>
                      <a:pPr algn="l">
                        <a:lnSpc>
                          <a:spcPct val="115000"/>
                        </a:lnSpc>
                        <a:spcAft>
                          <a:spcPts val="0"/>
                        </a:spcAft>
                      </a:pPr>
                      <a:r>
                        <a:rPr lang="en-GB" sz="1450">
                          <a:solidFill>
                            <a:srgbClr val="000000"/>
                          </a:solidFill>
                          <a:effectLst/>
                          <a:latin typeface="Arial"/>
                          <a:ea typeface="Arial"/>
                        </a:rPr>
                        <a:t>Be recognised for the quality and reliability of your services through being certified as EGI sites, and so increase the trust user communities have in your services.</a:t>
                      </a:r>
                    </a:p>
                  </a:txBody>
                  <a:tcPr marL="63500" marR="63500" marT="63500" marB="63500"/>
                </a:tc>
              </a:tr>
              <a:tr h="896837">
                <a:tc rowSpan="2">
                  <a:txBody>
                    <a:bodyPr/>
                    <a:lstStyle/>
                    <a:p>
                      <a:pPr algn="ctr">
                        <a:lnSpc>
                          <a:spcPct val="115000"/>
                        </a:lnSpc>
                        <a:spcAft>
                          <a:spcPts val="0"/>
                        </a:spcAft>
                      </a:pPr>
                      <a:r>
                        <a:rPr lang="en-GB" sz="2000" dirty="0" smtClean="0">
                          <a:solidFill>
                            <a:srgbClr val="000000"/>
                          </a:solidFill>
                          <a:effectLst/>
                          <a:latin typeface="Arial"/>
                          <a:ea typeface="Arial"/>
                        </a:rPr>
                        <a:t>Community building</a:t>
                      </a:r>
                      <a:endParaRPr lang="en-GB" sz="2000" dirty="0">
                        <a:solidFill>
                          <a:srgbClr val="000000"/>
                        </a:solidFill>
                        <a:effectLst/>
                        <a:latin typeface="Arial"/>
                        <a:ea typeface="Arial"/>
                      </a:endParaRPr>
                    </a:p>
                  </a:txBody>
                  <a:tcPr marL="63500" marR="63500" marT="63500" marB="63500" vert="vert270"/>
                </a:tc>
                <a:tc>
                  <a:txBody>
                    <a:bodyPr/>
                    <a:lstStyle/>
                    <a:p>
                      <a:pPr algn="l">
                        <a:lnSpc>
                          <a:spcPct val="115000"/>
                        </a:lnSpc>
                        <a:spcAft>
                          <a:spcPts val="0"/>
                        </a:spcAft>
                      </a:pPr>
                      <a:r>
                        <a:rPr lang="en-GB" sz="1450" dirty="0">
                          <a:solidFill>
                            <a:srgbClr val="000000"/>
                          </a:solidFill>
                          <a:effectLst/>
                          <a:latin typeface="Arial"/>
                          <a:ea typeface="Arial"/>
                        </a:rPr>
                        <a:t>Improve your access to ESFRIs and emerging user communities</a:t>
                      </a:r>
                    </a:p>
                  </a:txBody>
                  <a:tcPr marL="63500" marR="63500" marT="63500" marB="63500"/>
                </a:tc>
                <a:tc>
                  <a:txBody>
                    <a:bodyPr/>
                    <a:lstStyle/>
                    <a:p>
                      <a:pPr algn="l">
                        <a:lnSpc>
                          <a:spcPct val="115000"/>
                        </a:lnSpc>
                        <a:spcAft>
                          <a:spcPts val="0"/>
                        </a:spcAft>
                      </a:pPr>
                      <a:r>
                        <a:rPr lang="en-GB" sz="1450" dirty="0">
                          <a:solidFill>
                            <a:srgbClr val="000000"/>
                          </a:solidFill>
                          <a:effectLst/>
                          <a:latin typeface="Arial"/>
                          <a:ea typeface="Arial"/>
                        </a:rPr>
                        <a:t>Use EGIs strong connections to user communities and ESFRIs to better serve their users. Recruit new users and maximise your European research profile. </a:t>
                      </a:r>
                    </a:p>
                  </a:txBody>
                  <a:tcPr marL="63500" marR="63500" marT="63500" marB="63500"/>
                </a:tc>
              </a:tr>
              <a:tr h="896837">
                <a:tc vMerge="1">
                  <a:txBody>
                    <a:bodyPr/>
                    <a:lstStyle/>
                    <a:p>
                      <a:pPr algn="l">
                        <a:lnSpc>
                          <a:spcPct val="115000"/>
                        </a:lnSpc>
                        <a:spcAft>
                          <a:spcPts val="0"/>
                        </a:spcAft>
                      </a:pPr>
                      <a:endParaRPr lang="en-GB" sz="1500" dirty="0">
                        <a:solidFill>
                          <a:srgbClr val="000000"/>
                        </a:solidFill>
                        <a:effectLst/>
                        <a:latin typeface="Arial"/>
                        <a:ea typeface="Arial"/>
                      </a:endParaRPr>
                    </a:p>
                  </a:txBody>
                  <a:tcPr marL="63500" marR="63500" marT="63500" marB="63500"/>
                </a:tc>
                <a:tc>
                  <a:txBody>
                    <a:bodyPr/>
                    <a:lstStyle/>
                    <a:p>
                      <a:pPr algn="l">
                        <a:lnSpc>
                          <a:spcPct val="115000"/>
                        </a:lnSpc>
                        <a:spcAft>
                          <a:spcPts val="0"/>
                        </a:spcAft>
                      </a:pPr>
                      <a:r>
                        <a:rPr lang="en-GB" sz="1450" dirty="0">
                          <a:solidFill>
                            <a:srgbClr val="000000"/>
                          </a:solidFill>
                          <a:effectLst/>
                          <a:latin typeface="Arial"/>
                          <a:ea typeface="Arial"/>
                        </a:rPr>
                        <a:t>Connect your local users with international collaborations</a:t>
                      </a:r>
                    </a:p>
                  </a:txBody>
                  <a:tcPr marL="63500" marR="63500" marT="63500" marB="63500"/>
                </a:tc>
                <a:tc>
                  <a:txBody>
                    <a:bodyPr/>
                    <a:lstStyle/>
                    <a:p>
                      <a:pPr algn="l">
                        <a:lnSpc>
                          <a:spcPct val="115000"/>
                        </a:lnSpc>
                        <a:spcAft>
                          <a:spcPts val="0"/>
                        </a:spcAft>
                      </a:pPr>
                      <a:r>
                        <a:rPr lang="en-GB" sz="1450" dirty="0">
                          <a:solidFill>
                            <a:srgbClr val="000000"/>
                          </a:solidFill>
                          <a:effectLst/>
                          <a:latin typeface="Arial"/>
                          <a:ea typeface="Arial"/>
                        </a:rPr>
                        <a:t>Help your local research communities grow to a European or global scale. Enable their interaction with leading researchers to find collaborators and highlight their successes.</a:t>
                      </a:r>
                    </a:p>
                  </a:txBody>
                  <a:tcPr marL="63500" marR="63500" marT="63500" marB="63500"/>
                </a:tc>
              </a:tr>
            </a:tbl>
          </a:graphicData>
        </a:graphic>
      </p:graphicFrame>
    </p:spTree>
    <p:extLst>
      <p:ext uri="{BB962C8B-B14F-4D97-AF65-F5344CB8AC3E}">
        <p14:creationId xmlns:p14="http://schemas.microsoft.com/office/powerpoint/2010/main" val="29208669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43507AEB-23B8-F142-83A3-458C56B10093}" type="slidenum">
              <a:rPr lang="en-US" smtClean="0"/>
              <a:t>18</a:t>
            </a:fld>
            <a:endParaRPr lang="en-US" dirty="0"/>
          </a:p>
        </p:txBody>
      </p:sp>
      <p:sp>
        <p:nvSpPr>
          <p:cNvPr id="9" name="Content Placeholder 2"/>
          <p:cNvSpPr>
            <a:spLocks noGrp="1"/>
          </p:cNvSpPr>
          <p:nvPr>
            <p:ph idx="1"/>
          </p:nvPr>
        </p:nvSpPr>
        <p:spPr>
          <a:xfrm>
            <a:off x="5580112" y="5167733"/>
            <a:ext cx="3322712" cy="853555"/>
          </a:xfrm>
        </p:spPr>
        <p:txBody>
          <a:bodyPr/>
          <a:lstStyle/>
          <a:p>
            <a:pPr marL="0" indent="0" algn="ctr">
              <a:buNone/>
            </a:pPr>
            <a:r>
              <a:rPr lang="en-US" sz="1800" dirty="0" smtClean="0"/>
              <a:t>Members of the EGI-</a:t>
            </a:r>
            <a:r>
              <a:rPr lang="en-US" sz="1800" dirty="0" err="1" smtClean="0"/>
              <a:t>InSPIRE</a:t>
            </a:r>
            <a:r>
              <a:rPr lang="en-US" sz="1800" dirty="0" smtClean="0"/>
              <a:t> collaboration thank the EC for supporting EGI</a:t>
            </a:r>
            <a:endParaRPr lang="en-US" sz="1800" dirty="0"/>
          </a:p>
        </p:txBody>
      </p:sp>
      <p:pic>
        <p:nvPicPr>
          <p:cNvPr id="1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4509120"/>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1" name="Picture 10" descr="2011.8.28-Question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7664" y="1628800"/>
            <a:ext cx="2908367" cy="3877822"/>
          </a:xfrm>
          <a:prstGeom prst="rect">
            <a:avLst/>
          </a:prstGeom>
        </p:spPr>
      </p:pic>
      <p:sp>
        <p:nvSpPr>
          <p:cNvPr id="8"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spTree>
    <p:extLst>
      <p:ext uri="{BB962C8B-B14F-4D97-AF65-F5344CB8AC3E}">
        <p14:creationId xmlns:p14="http://schemas.microsoft.com/office/powerpoint/2010/main" val="23271192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2124075" y="44624"/>
            <a:ext cx="6840538" cy="865187"/>
          </a:xfrm>
        </p:spPr>
        <p:txBody>
          <a:bodyPr/>
          <a:lstStyle/>
          <a:p>
            <a:pPr eaLnBrk="1" hangingPunct="1"/>
            <a:r>
              <a:rPr lang="en-GB" sz="3600" dirty="0" smtClean="0"/>
              <a:t>Content</a:t>
            </a:r>
            <a:endParaRPr lang="en-GB" sz="3600" dirty="0" smtClean="0"/>
          </a:p>
        </p:txBody>
      </p:sp>
      <p:sp>
        <p:nvSpPr>
          <p:cNvPr id="8" name="Content Placeholder 1"/>
          <p:cNvSpPr txBox="1">
            <a:spLocks/>
          </p:cNvSpPr>
          <p:nvPr/>
        </p:nvSpPr>
        <p:spPr bwMode="auto">
          <a:xfrm>
            <a:off x="395536" y="1268760"/>
            <a:ext cx="8075612" cy="489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Context</a:t>
            </a:r>
            <a:endParaRPr lang="en-US" dirty="0"/>
          </a:p>
          <a:p>
            <a:r>
              <a:rPr lang="en-US" dirty="0" smtClean="0"/>
              <a:t>Previous Governance</a:t>
            </a:r>
          </a:p>
          <a:p>
            <a:r>
              <a:rPr lang="en-US" dirty="0" smtClean="0"/>
              <a:t>Process</a:t>
            </a:r>
            <a:endParaRPr lang="en-US" dirty="0" smtClean="0"/>
          </a:p>
          <a:p>
            <a:r>
              <a:rPr lang="en-US" dirty="0" smtClean="0"/>
              <a:t>New Governance</a:t>
            </a:r>
          </a:p>
          <a:p>
            <a:r>
              <a:rPr lang="en-US" dirty="0" smtClean="0"/>
              <a:t>Current council composition</a:t>
            </a:r>
          </a:p>
          <a:p>
            <a:r>
              <a:rPr lang="en-US" dirty="0" smtClean="0"/>
              <a:t>EGI.eu Value proposition</a:t>
            </a:r>
            <a:endParaRPr lang="en-US" dirty="0"/>
          </a:p>
        </p:txBody>
      </p:sp>
      <p:sp>
        <p:nvSpPr>
          <p:cNvPr id="7"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sp>
        <p:nvSpPr>
          <p:cNvPr id="6" name="Slide Number Placeholder 4"/>
          <p:cNvSpPr>
            <a:spLocks noGrp="1"/>
          </p:cNvSpPr>
          <p:nvPr>
            <p:ph type="sldNum" sz="quarter" idx="12"/>
          </p:nvPr>
        </p:nvSpPr>
        <p:spPr>
          <a:xfrm>
            <a:off x="6975475" y="6356350"/>
            <a:ext cx="2133600" cy="365125"/>
          </a:xfrm>
        </p:spPr>
        <p:txBody>
          <a:bodyPr/>
          <a:lstStyle/>
          <a:p>
            <a:fld id="{A7360669-D146-462A-B665-86ABCB311C31}" type="slidenum">
              <a:rPr lang="en-US" altLang="en-US" smtClean="0"/>
              <a:pPr/>
              <a:t>2</a:t>
            </a:fld>
            <a:endParaRPr lang="en-US" altLang="en-US" dirty="0"/>
          </a:p>
        </p:txBody>
      </p:sp>
    </p:spTree>
    <p:extLst>
      <p:ext uri="{BB962C8B-B14F-4D97-AF65-F5344CB8AC3E}">
        <p14:creationId xmlns:p14="http://schemas.microsoft.com/office/powerpoint/2010/main" val="29512670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Context</a:t>
            </a:r>
            <a:endParaRPr lang="en-GB" sz="4000" dirty="0"/>
          </a:p>
        </p:txBody>
      </p:sp>
      <p:sp>
        <p:nvSpPr>
          <p:cNvPr id="3" name="Content Placeholder 2"/>
          <p:cNvSpPr>
            <a:spLocks noGrp="1"/>
          </p:cNvSpPr>
          <p:nvPr>
            <p:ph idx="1"/>
          </p:nvPr>
        </p:nvSpPr>
        <p:spPr>
          <a:xfrm>
            <a:off x="395536" y="1412776"/>
            <a:ext cx="8424936" cy="4464496"/>
          </a:xfrm>
        </p:spPr>
        <p:txBody>
          <a:bodyPr/>
          <a:lstStyle/>
          <a:p>
            <a:r>
              <a:rPr lang="en-GB" sz="2400" dirty="0" smtClean="0"/>
              <a:t>Tensions on previous Governance model</a:t>
            </a:r>
            <a:r>
              <a:rPr lang="en-GB" sz="2400" dirty="0"/>
              <a:t> </a:t>
            </a:r>
            <a:r>
              <a:rPr lang="en-GB" sz="2400" dirty="0" smtClean="0"/>
              <a:t>between small and big NGIs</a:t>
            </a:r>
          </a:p>
          <a:p>
            <a:pPr lvl="5"/>
            <a:endParaRPr lang="en-GB" sz="1200" dirty="0" smtClean="0"/>
          </a:p>
          <a:p>
            <a:r>
              <a:rPr lang="en-GB" sz="2400" dirty="0" smtClean="0"/>
              <a:t>Necessity to respond to the erosion of some NGIs</a:t>
            </a:r>
          </a:p>
          <a:p>
            <a:pPr lvl="5"/>
            <a:endParaRPr lang="en-GB" sz="1200" dirty="0" smtClean="0"/>
          </a:p>
          <a:p>
            <a:r>
              <a:rPr lang="en-GB" sz="2400" dirty="0"/>
              <a:t>Need for a </a:t>
            </a:r>
            <a:r>
              <a:rPr lang="en-GB" sz="2400" dirty="0" smtClean="0"/>
              <a:t>mechanism </a:t>
            </a:r>
            <a:r>
              <a:rPr lang="en-GB" sz="2400" dirty="0"/>
              <a:t>to involve more user </a:t>
            </a:r>
            <a:r>
              <a:rPr lang="en-GB" sz="2400" dirty="0" smtClean="0"/>
              <a:t>communities in the governance</a:t>
            </a:r>
          </a:p>
          <a:p>
            <a:pPr lvl="6"/>
            <a:endParaRPr lang="en-GB" sz="1200" dirty="0"/>
          </a:p>
          <a:p>
            <a:r>
              <a:rPr lang="en-GB" sz="2400" dirty="0" smtClean="0"/>
              <a:t>Willingness to involve international participation in the governance</a:t>
            </a:r>
          </a:p>
          <a:p>
            <a:pPr lvl="5"/>
            <a:endParaRPr lang="en-GB" sz="1200" dirty="0" smtClean="0"/>
          </a:p>
          <a:p>
            <a:r>
              <a:rPr lang="en-GB" sz="2400" dirty="0" smtClean="0"/>
              <a:t>Necessity </a:t>
            </a:r>
            <a:r>
              <a:rPr lang="en-GB" sz="2400" dirty="0"/>
              <a:t>to maintain a steady income from membership fees</a:t>
            </a:r>
            <a:endParaRPr lang="en-GB" sz="2400" dirty="0" smtClean="0"/>
          </a:p>
        </p:txBody>
      </p:sp>
      <p:sp>
        <p:nvSpPr>
          <p:cNvPr id="5"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sp>
        <p:nvSpPr>
          <p:cNvPr id="6" name="Slide Number Placeholder 4"/>
          <p:cNvSpPr>
            <a:spLocks noGrp="1"/>
          </p:cNvSpPr>
          <p:nvPr>
            <p:ph type="sldNum" sz="quarter" idx="12"/>
          </p:nvPr>
        </p:nvSpPr>
        <p:spPr>
          <a:xfrm>
            <a:off x="6975475" y="6356350"/>
            <a:ext cx="2133600" cy="365125"/>
          </a:xfrm>
        </p:spPr>
        <p:txBody>
          <a:bodyPr/>
          <a:lstStyle/>
          <a:p>
            <a:fld id="{A7360669-D146-462A-B665-86ABCB311C31}" type="slidenum">
              <a:rPr lang="en-US" altLang="en-US" smtClean="0"/>
              <a:pPr/>
              <a:t>3</a:t>
            </a:fld>
            <a:endParaRPr lang="en-US" altLang="en-US" dirty="0"/>
          </a:p>
        </p:txBody>
      </p:sp>
    </p:spTree>
    <p:extLst>
      <p:ext uri="{BB962C8B-B14F-4D97-AF65-F5344CB8AC3E}">
        <p14:creationId xmlns:p14="http://schemas.microsoft.com/office/powerpoint/2010/main" val="23645662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Previous Governance (1/2)</a:t>
            </a:r>
            <a:endParaRPr lang="en-GB" sz="4000" dirty="0"/>
          </a:p>
        </p:txBody>
      </p:sp>
      <p:sp>
        <p:nvSpPr>
          <p:cNvPr id="3" name="Content Placeholder 2"/>
          <p:cNvSpPr>
            <a:spLocks noGrp="1"/>
          </p:cNvSpPr>
          <p:nvPr>
            <p:ph idx="1"/>
          </p:nvPr>
        </p:nvSpPr>
        <p:spPr>
          <a:xfrm>
            <a:off x="395536" y="1351309"/>
            <a:ext cx="8640960" cy="4525963"/>
          </a:xfrm>
        </p:spPr>
        <p:txBody>
          <a:bodyPr/>
          <a:lstStyle/>
          <a:p>
            <a:r>
              <a:rPr lang="en-GB" sz="2800" dirty="0" smtClean="0"/>
              <a:t>Only eligible (European) NGIs were allowed to be Full </a:t>
            </a:r>
            <a:r>
              <a:rPr lang="en-GB" sz="2800" dirty="0"/>
              <a:t>P</a:t>
            </a:r>
            <a:r>
              <a:rPr lang="en-GB" sz="2800" dirty="0" smtClean="0"/>
              <a:t>articipant and could only be Full </a:t>
            </a:r>
            <a:r>
              <a:rPr lang="en-GB" sz="2800" dirty="0"/>
              <a:t>P</a:t>
            </a:r>
            <a:r>
              <a:rPr lang="en-GB" sz="2800" dirty="0" smtClean="0"/>
              <a:t>articipant</a:t>
            </a:r>
          </a:p>
          <a:p>
            <a:pPr lvl="4"/>
            <a:endParaRPr lang="en-GB" sz="1800" dirty="0"/>
          </a:p>
          <a:p>
            <a:r>
              <a:rPr lang="en-GB" sz="2800" dirty="0" smtClean="0"/>
              <a:t>Non-eligible NGIs and EIROs could only be Associated </a:t>
            </a:r>
            <a:r>
              <a:rPr lang="en-GB" sz="2800" dirty="0"/>
              <a:t>P</a:t>
            </a:r>
            <a:r>
              <a:rPr lang="en-GB" sz="2800" dirty="0" smtClean="0"/>
              <a:t>articipant</a:t>
            </a:r>
          </a:p>
          <a:p>
            <a:pPr lvl="4"/>
            <a:endParaRPr lang="en-GB" sz="1800" dirty="0"/>
          </a:p>
          <a:p>
            <a:r>
              <a:rPr lang="en-GB" sz="2800" dirty="0" smtClean="0"/>
              <a:t>ESFRIs/ERICs and organisations representing user communities could not join.</a:t>
            </a:r>
          </a:p>
          <a:p>
            <a:endParaRPr lang="en-GB" sz="2800" dirty="0"/>
          </a:p>
          <a:p>
            <a:r>
              <a:rPr lang="en-GB" sz="2800" dirty="0" smtClean="0"/>
              <a:t>Council = Participants + Associated Participants</a:t>
            </a:r>
            <a:endParaRPr lang="en-GB" sz="2800" dirty="0"/>
          </a:p>
        </p:txBody>
      </p:sp>
      <p:sp>
        <p:nvSpPr>
          <p:cNvPr id="4"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sp>
        <p:nvSpPr>
          <p:cNvPr id="5" name="Slide Number Placeholder 4"/>
          <p:cNvSpPr>
            <a:spLocks noGrp="1"/>
          </p:cNvSpPr>
          <p:nvPr>
            <p:ph type="sldNum" sz="quarter" idx="12"/>
          </p:nvPr>
        </p:nvSpPr>
        <p:spPr>
          <a:xfrm>
            <a:off x="6975475" y="6356350"/>
            <a:ext cx="2133600" cy="365125"/>
          </a:xfrm>
        </p:spPr>
        <p:txBody>
          <a:bodyPr/>
          <a:lstStyle/>
          <a:p>
            <a:fld id="{A7360669-D146-462A-B665-86ABCB311C31}" type="slidenum">
              <a:rPr lang="en-US" altLang="en-US" smtClean="0"/>
              <a:pPr/>
              <a:t>4</a:t>
            </a:fld>
            <a:endParaRPr lang="en-US" altLang="en-US" dirty="0"/>
          </a:p>
        </p:txBody>
      </p:sp>
    </p:spTree>
    <p:extLst>
      <p:ext uri="{BB962C8B-B14F-4D97-AF65-F5344CB8AC3E}">
        <p14:creationId xmlns:p14="http://schemas.microsoft.com/office/powerpoint/2010/main" val="17600316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Previous Governance (2/2)</a:t>
            </a:r>
            <a:endParaRPr lang="en-GB" sz="4000" dirty="0"/>
          </a:p>
        </p:txBody>
      </p:sp>
      <p:sp>
        <p:nvSpPr>
          <p:cNvPr id="3" name="Content Placeholder 2"/>
          <p:cNvSpPr>
            <a:spLocks noGrp="1"/>
          </p:cNvSpPr>
          <p:nvPr>
            <p:ph idx="1"/>
          </p:nvPr>
        </p:nvSpPr>
        <p:spPr>
          <a:xfrm>
            <a:off x="395536" y="1351309"/>
            <a:ext cx="8424936" cy="4525963"/>
          </a:xfrm>
        </p:spPr>
        <p:txBody>
          <a:bodyPr/>
          <a:lstStyle/>
          <a:p>
            <a:r>
              <a:rPr lang="en-GB" sz="2800" dirty="0"/>
              <a:t>No </a:t>
            </a:r>
            <a:r>
              <a:rPr lang="en-GB" sz="2800" dirty="0"/>
              <a:t>proportionality between fees and voting rights</a:t>
            </a:r>
          </a:p>
          <a:p>
            <a:pPr lvl="5"/>
            <a:endParaRPr lang="en-GB" sz="1800" dirty="0"/>
          </a:p>
          <a:p>
            <a:r>
              <a:rPr lang="en-GB" sz="2800" dirty="0" smtClean="0"/>
              <a:t>13 Fee levels</a:t>
            </a:r>
          </a:p>
          <a:p>
            <a:pPr lvl="5"/>
            <a:endParaRPr lang="en-GB" sz="1800" dirty="0"/>
          </a:p>
          <a:p>
            <a:r>
              <a:rPr lang="en-GB" sz="2800" dirty="0" smtClean="0"/>
              <a:t>3-band option</a:t>
            </a:r>
          </a:p>
          <a:p>
            <a:pPr lvl="5"/>
            <a:endParaRPr lang="en-GB" sz="1600" dirty="0"/>
          </a:p>
          <a:p>
            <a:r>
              <a:rPr lang="en-GB" sz="2800" dirty="0" smtClean="0"/>
              <a:t>Associate Participant fees and voting rights “a la carte”</a:t>
            </a:r>
          </a:p>
          <a:p>
            <a:pPr marL="2743200" lvl="6" indent="0">
              <a:buNone/>
            </a:pPr>
            <a:endParaRPr lang="en-GB" sz="1800" dirty="0"/>
          </a:p>
          <a:p>
            <a:r>
              <a:rPr lang="en-GB" sz="2800" dirty="0" smtClean="0"/>
              <a:t>No clear vision on the value of EGI.eu services</a:t>
            </a:r>
            <a:endParaRPr lang="en-GB" sz="2800" dirty="0"/>
          </a:p>
        </p:txBody>
      </p:sp>
      <p:sp>
        <p:nvSpPr>
          <p:cNvPr id="4"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sp>
        <p:nvSpPr>
          <p:cNvPr id="5" name="Slide Number Placeholder 4"/>
          <p:cNvSpPr>
            <a:spLocks noGrp="1"/>
          </p:cNvSpPr>
          <p:nvPr>
            <p:ph type="sldNum" sz="quarter" idx="12"/>
          </p:nvPr>
        </p:nvSpPr>
        <p:spPr>
          <a:xfrm>
            <a:off x="6975475" y="6356350"/>
            <a:ext cx="2133600" cy="365125"/>
          </a:xfrm>
        </p:spPr>
        <p:txBody>
          <a:bodyPr/>
          <a:lstStyle/>
          <a:p>
            <a:fld id="{A7360669-D146-462A-B665-86ABCB311C31}" type="slidenum">
              <a:rPr lang="en-US" altLang="en-US" smtClean="0"/>
              <a:pPr/>
              <a:t>5</a:t>
            </a:fld>
            <a:endParaRPr lang="en-US" altLang="en-US" dirty="0"/>
          </a:p>
        </p:txBody>
      </p:sp>
    </p:spTree>
    <p:extLst>
      <p:ext uri="{BB962C8B-B14F-4D97-AF65-F5344CB8AC3E}">
        <p14:creationId xmlns:p14="http://schemas.microsoft.com/office/powerpoint/2010/main" val="8967309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Process</a:t>
            </a:r>
            <a:endParaRPr lang="en-GB" sz="4000" dirty="0"/>
          </a:p>
        </p:txBody>
      </p:sp>
      <p:sp>
        <p:nvSpPr>
          <p:cNvPr id="3" name="Content Placeholder 2"/>
          <p:cNvSpPr>
            <a:spLocks noGrp="1"/>
          </p:cNvSpPr>
          <p:nvPr>
            <p:ph idx="1"/>
          </p:nvPr>
        </p:nvSpPr>
        <p:spPr>
          <a:xfrm>
            <a:off x="395536" y="1351309"/>
            <a:ext cx="8424936" cy="4525963"/>
          </a:xfrm>
        </p:spPr>
        <p:txBody>
          <a:bodyPr/>
          <a:lstStyle/>
          <a:p>
            <a:r>
              <a:rPr lang="en-GB" sz="2400" dirty="0" smtClean="0"/>
              <a:t>Creation of a Task Force in March 2014</a:t>
            </a:r>
          </a:p>
          <a:p>
            <a:pPr lvl="1"/>
            <a:r>
              <a:rPr lang="en-GB" sz="1600" dirty="0">
                <a:latin typeface="Arial" charset="0"/>
                <a:cs typeface="Arial" charset="0"/>
              </a:rPr>
              <a:t>Matthew </a:t>
            </a:r>
            <a:r>
              <a:rPr lang="en-GB" sz="1600" dirty="0" err="1">
                <a:latin typeface="Arial" charset="0"/>
                <a:cs typeface="Arial" charset="0"/>
              </a:rPr>
              <a:t>Dovey</a:t>
            </a:r>
            <a:r>
              <a:rPr lang="en-GB" sz="1600" dirty="0">
                <a:latin typeface="Arial" charset="0"/>
                <a:cs typeface="Arial" charset="0"/>
              </a:rPr>
              <a:t> (</a:t>
            </a:r>
            <a:r>
              <a:rPr lang="en-GB" sz="1600" dirty="0" err="1" smtClean="0">
                <a:latin typeface="Arial" charset="0"/>
                <a:cs typeface="Arial" charset="0"/>
              </a:rPr>
              <a:t>Jisc</a:t>
            </a:r>
            <a:r>
              <a:rPr lang="en-GB" sz="1600" dirty="0" smtClean="0">
                <a:latin typeface="Arial" charset="0"/>
                <a:cs typeface="Arial" charset="0"/>
              </a:rPr>
              <a:t>) </a:t>
            </a:r>
            <a:r>
              <a:rPr lang="en-GB" sz="1600" dirty="0">
                <a:latin typeface="Arial" charset="0"/>
                <a:cs typeface="Arial" charset="0"/>
              </a:rPr>
              <a:t>– Chair; Luciano </a:t>
            </a:r>
            <a:r>
              <a:rPr lang="en-GB" sz="1600" dirty="0" err="1">
                <a:latin typeface="Arial" charset="0"/>
                <a:cs typeface="Arial" charset="0"/>
              </a:rPr>
              <a:t>Gaido</a:t>
            </a:r>
            <a:r>
              <a:rPr lang="en-GB" sz="1600" dirty="0">
                <a:latin typeface="Arial" charset="0"/>
                <a:cs typeface="Arial" charset="0"/>
              </a:rPr>
              <a:t> (</a:t>
            </a:r>
            <a:r>
              <a:rPr lang="en-GB" sz="1600" dirty="0" smtClean="0">
                <a:latin typeface="Arial" charset="0"/>
                <a:cs typeface="Arial" charset="0"/>
              </a:rPr>
              <a:t>INFN); </a:t>
            </a:r>
            <a:r>
              <a:rPr lang="en-GB" sz="1600" dirty="0" err="1" smtClean="0">
                <a:latin typeface="Arial" charset="0"/>
                <a:cs typeface="Arial" charset="0"/>
              </a:rPr>
              <a:t>Jacko</a:t>
            </a:r>
            <a:r>
              <a:rPr lang="en-GB" sz="1600" dirty="0" smtClean="0">
                <a:latin typeface="Arial" charset="0"/>
                <a:cs typeface="Arial" charset="0"/>
              </a:rPr>
              <a:t> </a:t>
            </a:r>
            <a:r>
              <a:rPr lang="en-GB" sz="1600" dirty="0" err="1">
                <a:latin typeface="Arial" charset="0"/>
                <a:cs typeface="Arial" charset="0"/>
              </a:rPr>
              <a:t>Koster</a:t>
            </a:r>
            <a:r>
              <a:rPr lang="en-GB" sz="1600" dirty="0">
                <a:latin typeface="Arial" charset="0"/>
                <a:cs typeface="Arial" charset="0"/>
              </a:rPr>
              <a:t> (</a:t>
            </a:r>
            <a:r>
              <a:rPr lang="en-GB" sz="1600" dirty="0" smtClean="0">
                <a:latin typeface="Arial" charset="0"/>
                <a:cs typeface="Arial" charset="0"/>
              </a:rPr>
              <a:t>SNIC)</a:t>
            </a:r>
            <a:r>
              <a:rPr lang="en-GB" sz="1600" dirty="0">
                <a:latin typeface="Arial" charset="0"/>
                <a:cs typeface="Arial" charset="0"/>
              </a:rPr>
              <a:t>; Steven Newhouse (</a:t>
            </a:r>
            <a:r>
              <a:rPr lang="en-GB" sz="1600" dirty="0" smtClean="0">
                <a:latin typeface="Arial" charset="0"/>
                <a:cs typeface="Arial" charset="0"/>
              </a:rPr>
              <a:t>EBI)</a:t>
            </a:r>
            <a:r>
              <a:rPr lang="en-GB" sz="1600" dirty="0">
                <a:latin typeface="Arial" charset="0"/>
                <a:cs typeface="Arial" charset="0"/>
              </a:rPr>
              <a:t>; </a:t>
            </a:r>
            <a:r>
              <a:rPr lang="en-GB" sz="1600" dirty="0" err="1">
                <a:latin typeface="Arial" charset="0"/>
                <a:cs typeface="Arial" charset="0"/>
              </a:rPr>
              <a:t>Arjen</a:t>
            </a:r>
            <a:r>
              <a:rPr lang="en-GB" sz="1600" dirty="0">
                <a:latin typeface="Arial" charset="0"/>
                <a:cs typeface="Arial" charset="0"/>
              </a:rPr>
              <a:t> van Rijn (</a:t>
            </a:r>
            <a:r>
              <a:rPr lang="en-GB" sz="1600" dirty="0" smtClean="0">
                <a:latin typeface="Arial" charset="0"/>
                <a:cs typeface="Arial" charset="0"/>
              </a:rPr>
              <a:t>NIKHEF)</a:t>
            </a:r>
            <a:r>
              <a:rPr lang="en-GB" sz="1600" dirty="0">
                <a:latin typeface="Arial" charset="0"/>
                <a:cs typeface="Arial" charset="0"/>
              </a:rPr>
              <a:t>; Yannick Legré (EGI.eu</a:t>
            </a:r>
            <a:r>
              <a:rPr lang="en-GB" sz="1600" dirty="0" smtClean="0">
                <a:latin typeface="Arial" charset="0"/>
                <a:cs typeface="Arial" charset="0"/>
              </a:rPr>
              <a:t>)</a:t>
            </a:r>
            <a:endParaRPr lang="en-GB" sz="1600" dirty="0" smtClean="0"/>
          </a:p>
          <a:p>
            <a:pPr lvl="3"/>
            <a:endParaRPr lang="en-GB" sz="1400" dirty="0" smtClean="0"/>
          </a:p>
          <a:p>
            <a:r>
              <a:rPr lang="en-GB" sz="2400" dirty="0" smtClean="0"/>
              <a:t>Interviews</a:t>
            </a:r>
          </a:p>
          <a:p>
            <a:pPr lvl="4"/>
            <a:endParaRPr lang="en-GB" sz="1400" dirty="0"/>
          </a:p>
          <a:p>
            <a:r>
              <a:rPr lang="en-GB" sz="2400" dirty="0" smtClean="0"/>
              <a:t>Several presentations to the Council</a:t>
            </a:r>
          </a:p>
          <a:p>
            <a:pPr lvl="4"/>
            <a:endParaRPr lang="en-GB" sz="1400" dirty="0"/>
          </a:p>
          <a:p>
            <a:r>
              <a:rPr lang="en-GB" sz="2400" dirty="0" smtClean="0"/>
              <a:t>Multiple revision by the Executive Board</a:t>
            </a:r>
          </a:p>
          <a:p>
            <a:pPr lvl="5"/>
            <a:endParaRPr lang="en-GB" sz="1400" dirty="0" smtClean="0"/>
          </a:p>
          <a:p>
            <a:r>
              <a:rPr lang="en-GB" sz="2400" dirty="0" smtClean="0"/>
              <a:t>Dedicated Council Workshop in September 2014</a:t>
            </a:r>
          </a:p>
          <a:p>
            <a:pPr lvl="5"/>
            <a:endParaRPr lang="en-GB" sz="1400" dirty="0" smtClean="0"/>
          </a:p>
          <a:p>
            <a:r>
              <a:rPr lang="en-GB" sz="2400" dirty="0" smtClean="0"/>
              <a:t>Adoption by the Council in October 2014</a:t>
            </a:r>
            <a:endParaRPr lang="en-GB" sz="2400" dirty="0"/>
          </a:p>
        </p:txBody>
      </p:sp>
      <p:sp>
        <p:nvSpPr>
          <p:cNvPr id="4"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sp>
        <p:nvSpPr>
          <p:cNvPr id="5" name="Slide Number Placeholder 4"/>
          <p:cNvSpPr>
            <a:spLocks noGrp="1"/>
          </p:cNvSpPr>
          <p:nvPr>
            <p:ph type="sldNum" sz="quarter" idx="12"/>
          </p:nvPr>
        </p:nvSpPr>
        <p:spPr>
          <a:xfrm>
            <a:off x="6975475" y="6356350"/>
            <a:ext cx="2133600" cy="365125"/>
          </a:xfrm>
        </p:spPr>
        <p:txBody>
          <a:bodyPr/>
          <a:lstStyle/>
          <a:p>
            <a:fld id="{A7360669-D146-462A-B665-86ABCB311C31}" type="slidenum">
              <a:rPr lang="en-US" altLang="en-US" smtClean="0"/>
              <a:pPr/>
              <a:t>6</a:t>
            </a:fld>
            <a:endParaRPr lang="en-US" altLang="en-US" dirty="0"/>
          </a:p>
        </p:txBody>
      </p:sp>
    </p:spTree>
    <p:extLst>
      <p:ext uri="{BB962C8B-B14F-4D97-AF65-F5344CB8AC3E}">
        <p14:creationId xmlns:p14="http://schemas.microsoft.com/office/powerpoint/2010/main" val="3298925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907704" y="115888"/>
            <a:ext cx="7236296" cy="865187"/>
          </a:xfrm>
        </p:spPr>
        <p:txBody>
          <a:bodyPr/>
          <a:lstStyle/>
          <a:p>
            <a:r>
              <a:rPr lang="en-GB" sz="4000" dirty="0" smtClean="0">
                <a:latin typeface="Arial" charset="0"/>
              </a:rPr>
              <a:t>New Governance: main assets</a:t>
            </a:r>
            <a:endParaRPr lang="en-GB" sz="4000" dirty="0">
              <a:latin typeface="Arial" charset="0"/>
            </a:endParaRPr>
          </a:p>
        </p:txBody>
      </p:sp>
      <p:sp>
        <p:nvSpPr>
          <p:cNvPr id="15362" name="Content Placeholder 2"/>
          <p:cNvSpPr>
            <a:spLocks noGrp="1"/>
          </p:cNvSpPr>
          <p:nvPr>
            <p:ph idx="1"/>
          </p:nvPr>
        </p:nvSpPr>
        <p:spPr>
          <a:xfrm>
            <a:off x="395536" y="1412875"/>
            <a:ext cx="8640960" cy="4525963"/>
          </a:xfrm>
        </p:spPr>
        <p:txBody>
          <a:bodyPr/>
          <a:lstStyle/>
          <a:p>
            <a:r>
              <a:rPr lang="en-GB" sz="2400" dirty="0" smtClean="0">
                <a:latin typeface="Arial" charset="0"/>
                <a:ea typeface="ＭＳ Ｐゴシック" charset="0"/>
                <a:cs typeface="ＭＳ Ｐゴシック" charset="0"/>
              </a:rPr>
              <a:t>Clear distinction between Full and Associated Participants</a:t>
            </a:r>
          </a:p>
          <a:p>
            <a:pPr marL="2743200" lvl="6" indent="0">
              <a:buNone/>
            </a:pPr>
            <a:r>
              <a:rPr lang="en-GB" sz="1200" dirty="0" smtClean="0">
                <a:latin typeface="Arial" charset="0"/>
                <a:ea typeface="ＭＳ Ｐゴシック" charset="0"/>
                <a:cs typeface="ＭＳ Ｐゴシック" charset="0"/>
              </a:rPr>
              <a:t>	</a:t>
            </a:r>
            <a:endParaRPr lang="en-GB" sz="1600" dirty="0">
              <a:latin typeface="Arial" charset="0"/>
              <a:ea typeface="ＭＳ Ｐゴシック" charset="0"/>
              <a:cs typeface="ＭＳ Ｐゴシック" charset="0"/>
            </a:endParaRPr>
          </a:p>
          <a:p>
            <a:r>
              <a:rPr lang="en-GB" sz="2400" dirty="0">
                <a:latin typeface="Arial" charset="0"/>
                <a:ea typeface="ＭＳ Ｐゴシック" charset="0"/>
                <a:cs typeface="ＭＳ Ｐゴシック" charset="0"/>
              </a:rPr>
              <a:t>Council </a:t>
            </a:r>
            <a:r>
              <a:rPr lang="en-GB" sz="2400" dirty="0" smtClean="0">
                <a:latin typeface="Arial" charset="0"/>
                <a:ea typeface="ＭＳ Ｐゴシック" charset="0"/>
                <a:cs typeface="ＭＳ Ｐゴシック" charset="0"/>
              </a:rPr>
              <a:t>only composed of </a:t>
            </a:r>
            <a:r>
              <a:rPr lang="en-GB" sz="2400" dirty="0">
                <a:latin typeface="Arial" charset="0"/>
                <a:ea typeface="ＭＳ Ｐゴシック" charset="0"/>
                <a:cs typeface="ＭＳ Ｐゴシック" charset="0"/>
              </a:rPr>
              <a:t>Full participants</a:t>
            </a:r>
          </a:p>
          <a:p>
            <a:pPr lvl="4"/>
            <a:endParaRPr lang="en-GB" sz="1200" dirty="0" smtClean="0">
              <a:latin typeface="Arial" charset="0"/>
              <a:ea typeface="ＭＳ Ｐゴシック" charset="0"/>
              <a:cs typeface="ＭＳ Ｐゴシック" charset="0"/>
            </a:endParaRPr>
          </a:p>
          <a:p>
            <a:r>
              <a:rPr lang="en-GB" sz="2400" dirty="0" smtClean="0">
                <a:latin typeface="Arial" charset="0"/>
                <a:ea typeface="ＭＳ Ｐゴシック" charset="0"/>
                <a:cs typeface="ＭＳ Ｐゴシック" charset="0"/>
              </a:rPr>
              <a:t>Possibility for any NGI to be Full or Associated Participant</a:t>
            </a:r>
          </a:p>
          <a:p>
            <a:pPr lvl="6"/>
            <a:endParaRPr lang="en-GB" sz="1200" dirty="0">
              <a:latin typeface="Arial" charset="0"/>
              <a:ea typeface="ＭＳ Ｐゴシック" charset="0"/>
              <a:cs typeface="ＭＳ Ｐゴシック" charset="0"/>
            </a:endParaRPr>
          </a:p>
          <a:p>
            <a:r>
              <a:rPr lang="en-GB" sz="2400" dirty="0" smtClean="0">
                <a:latin typeface="Arial" charset="0"/>
                <a:ea typeface="ＭＳ Ｐゴシック" charset="0"/>
                <a:cs typeface="ＭＳ Ｐゴシック" charset="0"/>
              </a:rPr>
              <a:t>Possibility for EIROs, ERICs and other International organisations to become Full Participant</a:t>
            </a:r>
          </a:p>
          <a:p>
            <a:pPr lvl="4"/>
            <a:endParaRPr lang="en-GB" sz="1200" dirty="0">
              <a:latin typeface="Arial" charset="0"/>
              <a:ea typeface="ＭＳ Ｐゴシック" charset="0"/>
              <a:cs typeface="ＭＳ Ｐゴシック" charset="0"/>
            </a:endParaRPr>
          </a:p>
          <a:p>
            <a:r>
              <a:rPr lang="en-GB" sz="2400" dirty="0" smtClean="0">
                <a:latin typeface="Arial" charset="0"/>
                <a:ea typeface="ＭＳ Ｐゴシック" charset="0"/>
                <a:cs typeface="ＭＳ Ｐゴシック" charset="0"/>
              </a:rPr>
              <a:t>Possibility for non-European NGIs to become Full Participant</a:t>
            </a:r>
          </a:p>
        </p:txBody>
      </p:sp>
      <p:sp>
        <p:nvSpPr>
          <p:cNvPr id="4" name="Slide Number Placeholder 4"/>
          <p:cNvSpPr>
            <a:spLocks noGrp="1"/>
          </p:cNvSpPr>
          <p:nvPr>
            <p:ph type="sldNum" sz="quarter" idx="12"/>
          </p:nvPr>
        </p:nvSpPr>
        <p:spPr>
          <a:xfrm>
            <a:off x="6975475" y="6356350"/>
            <a:ext cx="2133600" cy="365125"/>
          </a:xfrm>
        </p:spPr>
        <p:txBody>
          <a:bodyPr/>
          <a:lstStyle/>
          <a:p>
            <a:fld id="{A7360669-D146-462A-B665-86ABCB311C31}" type="slidenum">
              <a:rPr lang="en-US" altLang="en-US" smtClean="0"/>
              <a:pPr/>
              <a:t>7</a:t>
            </a:fld>
            <a:endParaRPr lang="en-US" altLang="en-US" dirty="0"/>
          </a:p>
        </p:txBody>
      </p:sp>
      <p:sp>
        <p:nvSpPr>
          <p:cNvPr id="6"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spTree>
    <p:extLst>
      <p:ext uri="{BB962C8B-B14F-4D97-AF65-F5344CB8AC3E}">
        <p14:creationId xmlns:p14="http://schemas.microsoft.com/office/powerpoint/2010/main" val="37163479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GB" sz="3200" dirty="0">
                <a:latin typeface="Arial" charset="0"/>
              </a:rPr>
              <a:t>Membership </a:t>
            </a:r>
            <a:r>
              <a:rPr lang="en-GB" sz="3200" dirty="0" smtClean="0">
                <a:latin typeface="Arial" charset="0"/>
              </a:rPr>
              <a:t>Fees </a:t>
            </a:r>
            <a:r>
              <a:rPr lang="en-GB" sz="3200" dirty="0">
                <a:latin typeface="Arial" charset="0"/>
              </a:rPr>
              <a:t>and </a:t>
            </a:r>
            <a:r>
              <a:rPr lang="en-GB" sz="3200" dirty="0" smtClean="0">
                <a:latin typeface="Arial" charset="0"/>
              </a:rPr>
              <a:t>Votes (1/2)</a:t>
            </a:r>
            <a:endParaRPr lang="en-GB" sz="3200" dirty="0">
              <a:latin typeface="Arial" charset="0"/>
            </a:endParaRPr>
          </a:p>
        </p:txBody>
      </p:sp>
      <p:sp>
        <p:nvSpPr>
          <p:cNvPr id="15362" name="Content Placeholder 2"/>
          <p:cNvSpPr>
            <a:spLocks noGrp="1"/>
          </p:cNvSpPr>
          <p:nvPr>
            <p:ph idx="1"/>
          </p:nvPr>
        </p:nvSpPr>
        <p:spPr>
          <a:xfrm>
            <a:off x="611188" y="1412875"/>
            <a:ext cx="8075612" cy="4525963"/>
          </a:xfrm>
        </p:spPr>
        <p:txBody>
          <a:bodyPr/>
          <a:lstStyle/>
          <a:p>
            <a:r>
              <a:rPr lang="en-GB" sz="2400" dirty="0" smtClean="0">
                <a:latin typeface="Arial" charset="0"/>
                <a:ea typeface="ＭＳ Ｐゴシック" charset="0"/>
                <a:cs typeface="ＭＳ Ｐゴシック" charset="0"/>
              </a:rPr>
              <a:t>Reordering of the participants based on</a:t>
            </a:r>
          </a:p>
          <a:p>
            <a:pPr lvl="1"/>
            <a:r>
              <a:rPr lang="en-GB" sz="2000" dirty="0" smtClean="0">
                <a:latin typeface="Arial" charset="0"/>
                <a:ea typeface="ＭＳ Ｐゴシック" charset="0"/>
                <a:cs typeface="ＭＳ Ｐゴシック" charset="0"/>
              </a:rPr>
              <a:t>GDP for Countries (2013 list by International Monetary Fund)</a:t>
            </a:r>
          </a:p>
          <a:p>
            <a:pPr lvl="1"/>
            <a:r>
              <a:rPr lang="en-GB" sz="2000" dirty="0" smtClean="0">
                <a:latin typeface="Arial" charset="0"/>
                <a:ea typeface="ＭＳ Ｐゴシック" charset="0"/>
                <a:cs typeface="ＭＳ Ｐゴシック" charset="0"/>
              </a:rPr>
              <a:t>Budget/1000 for EIROs/ERICs/ESFRIs/…</a:t>
            </a:r>
          </a:p>
          <a:p>
            <a:pPr lvl="4"/>
            <a:endParaRPr lang="en-GB" sz="1200" dirty="0">
              <a:latin typeface="Arial" charset="0"/>
              <a:ea typeface="ＭＳ Ｐゴシック" charset="0"/>
              <a:cs typeface="ＭＳ Ｐゴシック" charset="0"/>
            </a:endParaRPr>
          </a:p>
          <a:p>
            <a:r>
              <a:rPr lang="en-GB" sz="2400" dirty="0" smtClean="0">
                <a:latin typeface="Arial" charset="0"/>
                <a:ea typeface="ＭＳ Ｐゴシック" charset="0"/>
                <a:cs typeface="ＭＳ Ｐゴシック" charset="0"/>
              </a:rPr>
              <a:t>From 13 levels down to 6 buckets</a:t>
            </a:r>
          </a:p>
          <a:p>
            <a:pPr lvl="5"/>
            <a:endParaRPr lang="en-GB" sz="1200" dirty="0" smtClean="0">
              <a:latin typeface="Arial" charset="0"/>
              <a:ea typeface="ＭＳ Ｐゴシック" charset="0"/>
              <a:cs typeface="ＭＳ Ｐゴシック" charset="0"/>
            </a:endParaRPr>
          </a:p>
          <a:p>
            <a:r>
              <a:rPr lang="en-GB" sz="2400" dirty="0" smtClean="0">
                <a:latin typeface="Arial" charset="0"/>
                <a:ea typeface="ＭＳ Ｐゴシック" charset="0"/>
                <a:cs typeface="ＭＳ Ｐゴシック" charset="0"/>
              </a:rPr>
              <a:t>Proportionality between fees and votes</a:t>
            </a:r>
            <a:endParaRPr lang="en-GB" sz="2400" dirty="0">
              <a:latin typeface="Arial" charset="0"/>
              <a:ea typeface="ＭＳ Ｐゴシック" charset="0"/>
              <a:cs typeface="ＭＳ Ｐゴシック" charset="0"/>
            </a:endParaRPr>
          </a:p>
        </p:txBody>
      </p:sp>
      <p:sp>
        <p:nvSpPr>
          <p:cNvPr id="4" name="Slide Number Placeholder 4"/>
          <p:cNvSpPr>
            <a:spLocks noGrp="1"/>
          </p:cNvSpPr>
          <p:nvPr>
            <p:ph type="sldNum" sz="quarter" idx="12"/>
          </p:nvPr>
        </p:nvSpPr>
        <p:spPr>
          <a:xfrm>
            <a:off x="6975475" y="6356350"/>
            <a:ext cx="2133600" cy="365125"/>
          </a:xfrm>
        </p:spPr>
        <p:txBody>
          <a:bodyPr/>
          <a:lstStyle/>
          <a:p>
            <a:fld id="{A7360669-D146-462A-B665-86ABCB311C31}" type="slidenum">
              <a:rPr lang="en-US" altLang="en-US" smtClean="0"/>
              <a:pPr/>
              <a:t>8</a:t>
            </a:fld>
            <a:endParaRPr lang="en-US" altLang="en-US" dirty="0"/>
          </a:p>
        </p:txBody>
      </p:sp>
      <p:sp>
        <p:nvSpPr>
          <p:cNvPr id="6"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pic>
        <p:nvPicPr>
          <p:cNvPr id="8" name="Picture 7" descr="Screen Shot 2015-02-09 at 14.56.3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4227" y="4071874"/>
            <a:ext cx="7442269" cy="2165438"/>
          </a:xfrm>
          <a:prstGeom prst="rect">
            <a:avLst/>
          </a:prstGeom>
        </p:spPr>
      </p:pic>
    </p:spTree>
    <p:extLst>
      <p:ext uri="{BB962C8B-B14F-4D97-AF65-F5344CB8AC3E}">
        <p14:creationId xmlns:p14="http://schemas.microsoft.com/office/powerpoint/2010/main" val="1945249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GB" sz="3200" dirty="0">
                <a:latin typeface="Arial" charset="0"/>
              </a:rPr>
              <a:t>Membership </a:t>
            </a:r>
            <a:r>
              <a:rPr lang="en-GB" sz="3200" dirty="0" smtClean="0">
                <a:latin typeface="Arial" charset="0"/>
              </a:rPr>
              <a:t>Fees </a:t>
            </a:r>
            <a:r>
              <a:rPr lang="en-GB" sz="3200" dirty="0">
                <a:latin typeface="Arial" charset="0"/>
              </a:rPr>
              <a:t>and </a:t>
            </a:r>
            <a:r>
              <a:rPr lang="en-GB" sz="3200" dirty="0" smtClean="0">
                <a:latin typeface="Arial" charset="0"/>
              </a:rPr>
              <a:t>Votes (2/2)</a:t>
            </a:r>
            <a:endParaRPr lang="en-GB" sz="3200" dirty="0">
              <a:latin typeface="Arial" charset="0"/>
            </a:endParaRPr>
          </a:p>
        </p:txBody>
      </p:sp>
      <p:sp>
        <p:nvSpPr>
          <p:cNvPr id="15362" name="Content Placeholder 2"/>
          <p:cNvSpPr>
            <a:spLocks noGrp="1"/>
          </p:cNvSpPr>
          <p:nvPr>
            <p:ph idx="1"/>
          </p:nvPr>
        </p:nvSpPr>
        <p:spPr>
          <a:xfrm>
            <a:off x="611188" y="1412875"/>
            <a:ext cx="8075612" cy="4525963"/>
          </a:xfrm>
        </p:spPr>
        <p:txBody>
          <a:bodyPr/>
          <a:lstStyle/>
          <a:p>
            <a:r>
              <a:rPr lang="en-GB" sz="2400" dirty="0" smtClean="0">
                <a:latin typeface="Arial" charset="0"/>
                <a:ea typeface="ＭＳ Ｐゴシック" charset="0"/>
                <a:cs typeface="ＭＳ Ｐゴシック" charset="0"/>
              </a:rPr>
              <a:t>Introduction of a transitional fee </a:t>
            </a:r>
          </a:p>
          <a:p>
            <a:pPr lvl="1"/>
            <a:r>
              <a:rPr lang="en-GB" sz="2000" dirty="0" smtClean="0">
                <a:latin typeface="Arial" charset="0"/>
                <a:ea typeface="ＭＳ Ｐゴシック" charset="0"/>
                <a:cs typeface="ＭＳ Ｐゴシック" charset="0"/>
              </a:rPr>
              <a:t>F</a:t>
            </a:r>
            <a:r>
              <a:rPr lang="en-GB" sz="2000" dirty="0" smtClean="0">
                <a:latin typeface="Arial" charset="0"/>
                <a:ea typeface="ＭＳ Ｐゴシック" charset="0"/>
                <a:cs typeface="ＭＳ Ｐゴシック" charset="0"/>
              </a:rPr>
              <a:t>or 2015 only</a:t>
            </a:r>
          </a:p>
          <a:p>
            <a:pPr lvl="1"/>
            <a:r>
              <a:rPr lang="en-GB" sz="2000" dirty="0" smtClean="0">
                <a:latin typeface="Arial" charset="0"/>
                <a:ea typeface="ＭＳ Ｐゴシック" charset="0"/>
                <a:cs typeface="ＭＳ Ｐゴシック" charset="0"/>
              </a:rPr>
              <a:t>For participants with an increase &gt; 1.7 x</a:t>
            </a:r>
          </a:p>
          <a:p>
            <a:pPr lvl="5"/>
            <a:endParaRPr lang="en-GB" sz="1200" dirty="0" smtClean="0">
              <a:latin typeface="Arial" charset="0"/>
              <a:ea typeface="ＭＳ Ｐゴシック" charset="0"/>
              <a:cs typeface="ＭＳ Ｐゴシック" charset="0"/>
            </a:endParaRPr>
          </a:p>
          <a:p>
            <a:pPr lvl="5"/>
            <a:endParaRPr lang="en-GB" sz="1200" dirty="0">
              <a:latin typeface="Arial" charset="0"/>
              <a:ea typeface="ＭＳ Ｐゴシック" charset="0"/>
              <a:cs typeface="ＭＳ Ｐゴシック" charset="0"/>
            </a:endParaRPr>
          </a:p>
          <a:p>
            <a:r>
              <a:rPr lang="en-GB" sz="2400" dirty="0" smtClean="0">
                <a:latin typeface="Arial" charset="0"/>
                <a:ea typeface="ＭＳ Ｐゴシック" charset="0"/>
                <a:cs typeface="ＭＳ Ｐゴシック" charset="0"/>
              </a:rPr>
              <a:t>Participants opting for the transitional fee in 2015</a:t>
            </a:r>
          </a:p>
          <a:p>
            <a:pPr lvl="1"/>
            <a:r>
              <a:rPr lang="en-GB" sz="2000" dirty="0" smtClean="0">
                <a:latin typeface="Arial" charset="0"/>
                <a:ea typeface="ＭＳ Ｐゴシック" charset="0"/>
                <a:cs typeface="ＭＳ Ｐゴシック" charset="0"/>
              </a:rPr>
              <a:t>have to commit to pay the full fee in 2016</a:t>
            </a:r>
          </a:p>
          <a:p>
            <a:pPr lvl="1"/>
            <a:r>
              <a:rPr lang="en-GB" sz="2000" dirty="0">
                <a:latin typeface="Arial" charset="0"/>
                <a:ea typeface="ＭＳ Ｐゴシック" charset="0"/>
                <a:cs typeface="ＭＳ Ｐゴシック" charset="0"/>
              </a:rPr>
              <a:t>g</a:t>
            </a:r>
            <a:r>
              <a:rPr lang="en-GB" sz="2000" dirty="0" smtClean="0">
                <a:latin typeface="Arial" charset="0"/>
                <a:ea typeface="ＭＳ Ｐゴシック" charset="0"/>
                <a:cs typeface="ＭＳ Ｐゴシック" charset="0"/>
              </a:rPr>
              <a:t>et the full voting rights from 2015</a:t>
            </a:r>
            <a:endParaRPr lang="en-GB" sz="2400" dirty="0" smtClean="0">
              <a:latin typeface="Arial" charset="0"/>
              <a:ea typeface="ＭＳ Ｐゴシック" charset="0"/>
              <a:cs typeface="ＭＳ Ｐゴシック" charset="0"/>
            </a:endParaRPr>
          </a:p>
          <a:p>
            <a:pPr lvl="6"/>
            <a:endParaRPr lang="en-GB" sz="1100" dirty="0" smtClean="0">
              <a:latin typeface="Arial" charset="0"/>
              <a:ea typeface="ＭＳ Ｐゴシック" charset="0"/>
              <a:cs typeface="ＭＳ Ｐゴシック" charset="0"/>
            </a:endParaRPr>
          </a:p>
        </p:txBody>
      </p:sp>
      <p:sp>
        <p:nvSpPr>
          <p:cNvPr id="4" name="Slide Number Placeholder 4"/>
          <p:cNvSpPr>
            <a:spLocks noGrp="1"/>
          </p:cNvSpPr>
          <p:nvPr>
            <p:ph type="sldNum" sz="quarter" idx="12"/>
          </p:nvPr>
        </p:nvSpPr>
        <p:spPr>
          <a:xfrm>
            <a:off x="6975475" y="6356350"/>
            <a:ext cx="2133600" cy="365125"/>
          </a:xfrm>
        </p:spPr>
        <p:txBody>
          <a:bodyPr/>
          <a:lstStyle/>
          <a:p>
            <a:fld id="{A7360669-D146-462A-B665-86ABCB311C31}" type="slidenum">
              <a:rPr lang="en-US" altLang="en-US" smtClean="0"/>
              <a:pPr/>
              <a:t>9</a:t>
            </a:fld>
            <a:endParaRPr lang="en-US" altLang="en-US" dirty="0"/>
          </a:p>
        </p:txBody>
      </p:sp>
      <p:sp>
        <p:nvSpPr>
          <p:cNvPr id="6" name="Footer Placeholder 5"/>
          <p:cNvSpPr>
            <a:spLocks noGrp="1"/>
          </p:cNvSpPr>
          <p:nvPr>
            <p:ph type="ftr" sz="quarter" idx="11"/>
          </p:nvPr>
        </p:nvSpPr>
        <p:spPr bwMode="auto">
          <a:xfrm>
            <a:off x="2699792" y="6376243"/>
            <a:ext cx="4464496"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fontAlgn="base">
              <a:spcBef>
                <a:spcPct val="0"/>
              </a:spcBef>
              <a:spcAft>
                <a:spcPct val="0"/>
              </a:spcAft>
            </a:pPr>
            <a:r>
              <a:rPr lang="en-US" dirty="0" smtClean="0">
                <a:solidFill>
                  <a:schemeClr val="bg1"/>
                </a:solidFill>
              </a:rPr>
              <a:t>EGI </a:t>
            </a:r>
            <a:r>
              <a:rPr lang="en-US" dirty="0" smtClean="0">
                <a:solidFill>
                  <a:schemeClr val="bg1"/>
                </a:solidFill>
              </a:rPr>
              <a:t>Governance - </a:t>
            </a:r>
            <a:r>
              <a:rPr lang="en-US" dirty="0" smtClean="0">
                <a:solidFill>
                  <a:schemeClr val="bg1"/>
                </a:solidFill>
              </a:rPr>
              <a:t>EGI-InSPIRE 5</a:t>
            </a:r>
            <a:r>
              <a:rPr lang="en-US" baseline="30000" dirty="0" smtClean="0">
                <a:solidFill>
                  <a:schemeClr val="bg1"/>
                </a:solidFill>
              </a:rPr>
              <a:t>th</a:t>
            </a:r>
            <a:r>
              <a:rPr lang="en-US" dirty="0" smtClean="0">
                <a:solidFill>
                  <a:schemeClr val="bg1"/>
                </a:solidFill>
              </a:rPr>
              <a:t> EC Review </a:t>
            </a:r>
          </a:p>
          <a:p>
            <a:pPr fontAlgn="base">
              <a:spcBef>
                <a:spcPct val="0"/>
              </a:spcBef>
              <a:spcAft>
                <a:spcPct val="0"/>
              </a:spcAft>
            </a:pPr>
            <a:r>
              <a:rPr lang="en-US" dirty="0" smtClean="0">
                <a:solidFill>
                  <a:schemeClr val="bg1"/>
                </a:solidFill>
              </a:rPr>
              <a:t>Amsterdam – 13 Feb 2014</a:t>
            </a:r>
            <a:endParaRPr lang="en-US" dirty="0">
              <a:solidFill>
                <a:schemeClr val="bg1"/>
              </a:solidFill>
            </a:endParaRPr>
          </a:p>
        </p:txBody>
      </p:sp>
    </p:spTree>
    <p:extLst>
      <p:ext uri="{BB962C8B-B14F-4D97-AF65-F5344CB8AC3E}">
        <p14:creationId xmlns:p14="http://schemas.microsoft.com/office/powerpoint/2010/main" val="13847100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GI-InSPIRE-Slide-Template_v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EGI-InSPIRE-Slide-Template_v4</Template>
  <TotalTime>13757</TotalTime>
  <Words>1594</Words>
  <Application>Microsoft Macintosh PowerPoint</Application>
  <PresentationFormat>On-screen Show (4:3)</PresentationFormat>
  <Paragraphs>268</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EGI-InSPIRE-Slide-Template_v4</vt:lpstr>
      <vt:lpstr>EGI Governance Model</vt:lpstr>
      <vt:lpstr>Content</vt:lpstr>
      <vt:lpstr>Context</vt:lpstr>
      <vt:lpstr>Previous Governance (1/2)</vt:lpstr>
      <vt:lpstr>Previous Governance (2/2)</vt:lpstr>
      <vt:lpstr>Process</vt:lpstr>
      <vt:lpstr>New Governance: main assets</vt:lpstr>
      <vt:lpstr>Membership Fees and Votes (1/2)</vt:lpstr>
      <vt:lpstr>Membership Fees and Votes (2/2)</vt:lpstr>
      <vt:lpstr>Key changes</vt:lpstr>
      <vt:lpstr>New Council composition</vt:lpstr>
      <vt:lpstr>Affiliation programme</vt:lpstr>
      <vt:lpstr>EGI Service Portfolios</vt:lpstr>
      <vt:lpstr>Service to value</vt:lpstr>
      <vt:lpstr>Value for EGI.eu participants</vt:lpstr>
      <vt:lpstr>Value for EGI.eu participants</vt:lpstr>
      <vt:lpstr>Value for EGI.eu participants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qki</dc:creator>
  <cp:lastModifiedBy>Yannick LEGRE</cp:lastModifiedBy>
  <cp:revision>494</cp:revision>
  <dcterms:created xsi:type="dcterms:W3CDTF">2012-08-01T06:03:05Z</dcterms:created>
  <dcterms:modified xsi:type="dcterms:W3CDTF">2015-02-13T13:31:43Z</dcterms:modified>
</cp:coreProperties>
</file>