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4"/>
  </p:notesMasterIdLst>
  <p:sldIdLst>
    <p:sldId id="256" r:id="rId2"/>
    <p:sldId id="449" r:id="rId3"/>
    <p:sldId id="293" r:id="rId4"/>
    <p:sldId id="459" r:id="rId5"/>
    <p:sldId id="439" r:id="rId6"/>
    <p:sldId id="448" r:id="rId7"/>
    <p:sldId id="442" r:id="rId8"/>
    <p:sldId id="443" r:id="rId9"/>
    <p:sldId id="453" r:id="rId10"/>
    <p:sldId id="455" r:id="rId11"/>
    <p:sldId id="456" r:id="rId12"/>
    <p:sldId id="444" r:id="rId13"/>
    <p:sldId id="461" r:id="rId14"/>
    <p:sldId id="438" r:id="rId15"/>
    <p:sldId id="429" r:id="rId16"/>
    <p:sldId id="430" r:id="rId17"/>
    <p:sldId id="431" r:id="rId18"/>
    <p:sldId id="468" r:id="rId19"/>
    <p:sldId id="469" r:id="rId20"/>
    <p:sldId id="432" r:id="rId21"/>
    <p:sldId id="434" r:id="rId22"/>
    <p:sldId id="464" r:id="rId23"/>
    <p:sldId id="437" r:id="rId24"/>
    <p:sldId id="447" r:id="rId25"/>
    <p:sldId id="463" r:id="rId26"/>
    <p:sldId id="404" r:id="rId27"/>
    <p:sldId id="466" r:id="rId28"/>
    <p:sldId id="462" r:id="rId29"/>
    <p:sldId id="395" r:id="rId30"/>
    <p:sldId id="465" r:id="rId31"/>
    <p:sldId id="457" r:id="rId32"/>
    <p:sldId id="373" r:id="rId3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qki" initials="q"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0000"/>
    <a:srgbClr val="14BC00"/>
    <a:srgbClr val="28D6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349" autoAdjust="0"/>
  </p:normalViewPr>
  <p:slideViewPr>
    <p:cSldViewPr>
      <p:cViewPr varScale="1">
        <p:scale>
          <a:sx n="68" d="100"/>
          <a:sy n="68" d="100"/>
        </p:scale>
        <p:origin x="-2192" y="-1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commentAuthors" Target="commentAuthor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AA6F03-1452-EF4A-A5DC-E614A98CCAD0}" type="doc">
      <dgm:prSet loTypeId="urn:microsoft.com/office/officeart/2005/8/layout/hList1" loCatId="" qsTypeId="urn:microsoft.com/office/officeart/2005/8/quickstyle/simple4" qsCatId="simple" csTypeId="urn:microsoft.com/office/officeart/2005/8/colors/colorful1" csCatId="colorful" phldr="1"/>
      <dgm:spPr/>
      <dgm:t>
        <a:bodyPr/>
        <a:lstStyle/>
        <a:p>
          <a:endParaRPr lang="en-US"/>
        </a:p>
      </dgm:t>
    </dgm:pt>
    <dgm:pt modelId="{19FBEC66-2EFA-BC48-984E-C1AA967F6F80}">
      <dgm:prSet/>
      <dgm:spPr/>
      <dgm:t>
        <a:bodyPr/>
        <a:lstStyle/>
        <a:p>
          <a:pPr rtl="0"/>
          <a:r>
            <a:rPr lang="en-GB" noProof="0" dirty="0" smtClean="0"/>
            <a:t>Coordination</a:t>
          </a:r>
          <a:endParaRPr lang="en-GB" noProof="0" dirty="0"/>
        </a:p>
      </dgm:t>
    </dgm:pt>
    <dgm:pt modelId="{CF4A037D-2619-144F-9691-130B56C5F2A9}" type="parTrans" cxnId="{11336C71-9678-3443-8085-61ADC2449D00}">
      <dgm:prSet/>
      <dgm:spPr/>
      <dgm:t>
        <a:bodyPr/>
        <a:lstStyle/>
        <a:p>
          <a:endParaRPr lang="en-US"/>
        </a:p>
      </dgm:t>
    </dgm:pt>
    <dgm:pt modelId="{96568930-05C6-424A-A0EC-BFDDA365BFC4}" type="sibTrans" cxnId="{11336C71-9678-3443-8085-61ADC2449D00}">
      <dgm:prSet/>
      <dgm:spPr/>
      <dgm:t>
        <a:bodyPr/>
        <a:lstStyle/>
        <a:p>
          <a:endParaRPr lang="en-US"/>
        </a:p>
      </dgm:t>
    </dgm:pt>
    <dgm:pt modelId="{0978CFCC-9232-D249-ADDA-F9392D921FFD}">
      <dgm:prSet/>
      <dgm:spPr/>
      <dgm:t>
        <a:bodyPr/>
        <a:lstStyle/>
        <a:p>
          <a:pPr rtl="0"/>
          <a:r>
            <a:rPr lang="en-GB" noProof="0" dirty="0" smtClean="0"/>
            <a:t>Consulting and Support</a:t>
          </a:r>
          <a:endParaRPr lang="en-GB" noProof="0" dirty="0"/>
        </a:p>
      </dgm:t>
    </dgm:pt>
    <dgm:pt modelId="{330992DE-DF00-1E49-A361-7783E63A50A8}" type="parTrans" cxnId="{C16D1EB7-7697-FB4C-A4E4-EB8126FD3537}">
      <dgm:prSet/>
      <dgm:spPr/>
      <dgm:t>
        <a:bodyPr/>
        <a:lstStyle/>
        <a:p>
          <a:endParaRPr lang="en-US"/>
        </a:p>
      </dgm:t>
    </dgm:pt>
    <dgm:pt modelId="{77A7AA6A-F884-E841-A080-2CB7BCE8095E}" type="sibTrans" cxnId="{C16D1EB7-7697-FB4C-A4E4-EB8126FD3537}">
      <dgm:prSet/>
      <dgm:spPr/>
      <dgm:t>
        <a:bodyPr/>
        <a:lstStyle/>
        <a:p>
          <a:endParaRPr lang="en-US"/>
        </a:p>
      </dgm:t>
    </dgm:pt>
    <dgm:pt modelId="{CC1FD5E6-0733-6346-8740-4D9F9A9AFDBD}">
      <dgm:prSet/>
      <dgm:spPr/>
      <dgm:t>
        <a:bodyPr/>
        <a:lstStyle/>
        <a:p>
          <a:pPr rtl="0"/>
          <a:r>
            <a:rPr lang="en-GB" noProof="0" smtClean="0"/>
            <a:t>Marketing and Outreach</a:t>
          </a:r>
          <a:endParaRPr lang="en-GB" noProof="0"/>
        </a:p>
      </dgm:t>
    </dgm:pt>
    <dgm:pt modelId="{E119C4C3-26D9-2448-BEC3-CBB0AD7D1B8F}" type="parTrans" cxnId="{5B4D5F0C-C274-9549-97E2-BBB500545A70}">
      <dgm:prSet/>
      <dgm:spPr/>
      <dgm:t>
        <a:bodyPr/>
        <a:lstStyle/>
        <a:p>
          <a:endParaRPr lang="en-US"/>
        </a:p>
      </dgm:t>
    </dgm:pt>
    <dgm:pt modelId="{E0E187A0-946A-0D46-8637-295A43F717A2}" type="sibTrans" cxnId="{5B4D5F0C-C274-9549-97E2-BBB500545A70}">
      <dgm:prSet/>
      <dgm:spPr/>
      <dgm:t>
        <a:bodyPr/>
        <a:lstStyle/>
        <a:p>
          <a:endParaRPr lang="en-US"/>
        </a:p>
      </dgm:t>
    </dgm:pt>
    <dgm:pt modelId="{A24AA164-36BA-2641-A9A9-0714A2EAA662}">
      <dgm:prSet/>
      <dgm:spPr/>
      <dgm:t>
        <a:bodyPr/>
        <a:lstStyle/>
        <a:p>
          <a:pPr rtl="0"/>
          <a:r>
            <a:rPr lang="en-GB" noProof="0" smtClean="0"/>
            <a:t>Software and Services</a:t>
          </a:r>
        </a:p>
      </dgm:t>
    </dgm:pt>
    <dgm:pt modelId="{966AE032-8459-5140-9FB0-B97AFF2BAA2A}" type="parTrans" cxnId="{F432D80F-D162-2941-8429-19F714D468A0}">
      <dgm:prSet/>
      <dgm:spPr/>
      <dgm:t>
        <a:bodyPr/>
        <a:lstStyle/>
        <a:p>
          <a:endParaRPr lang="en-US"/>
        </a:p>
      </dgm:t>
    </dgm:pt>
    <dgm:pt modelId="{8BDFCE3A-7CE5-754D-BEB7-17C3738B4A66}" type="sibTrans" cxnId="{F432D80F-D162-2941-8429-19F714D468A0}">
      <dgm:prSet/>
      <dgm:spPr/>
      <dgm:t>
        <a:bodyPr/>
        <a:lstStyle/>
        <a:p>
          <a:endParaRPr lang="en-US"/>
        </a:p>
      </dgm:t>
    </dgm:pt>
    <dgm:pt modelId="{3F39FF8A-4D03-D244-8AFD-EE7673F3D355}">
      <dgm:prSet/>
      <dgm:spPr/>
      <dgm:t>
        <a:bodyPr/>
        <a:lstStyle/>
        <a:p>
          <a:pPr rtl="0"/>
          <a:r>
            <a:rPr lang="en-GB" noProof="0" dirty="0" smtClean="0"/>
            <a:t>Project and Programme Management</a:t>
          </a:r>
          <a:endParaRPr lang="en-GB" noProof="0" dirty="0"/>
        </a:p>
      </dgm:t>
    </dgm:pt>
    <dgm:pt modelId="{64B069A6-F581-AF48-B6AC-1731903F03E5}" type="parTrans" cxnId="{CA80F71E-8340-C145-995F-C7D3C4A92D36}">
      <dgm:prSet/>
      <dgm:spPr/>
      <dgm:t>
        <a:bodyPr/>
        <a:lstStyle/>
        <a:p>
          <a:endParaRPr lang="en-US"/>
        </a:p>
      </dgm:t>
    </dgm:pt>
    <dgm:pt modelId="{DB2B6FF4-AC03-A045-A216-91B37BB2F9F3}" type="sibTrans" cxnId="{CA80F71E-8340-C145-995F-C7D3C4A92D36}">
      <dgm:prSet/>
      <dgm:spPr/>
      <dgm:t>
        <a:bodyPr/>
        <a:lstStyle/>
        <a:p>
          <a:endParaRPr lang="en-US"/>
        </a:p>
      </dgm:t>
    </dgm:pt>
    <dgm:pt modelId="{9C9A27FA-00C7-A844-9D61-900FA9EFBD1A}">
      <dgm:prSet/>
      <dgm:spPr/>
      <dgm:t>
        <a:bodyPr/>
        <a:lstStyle/>
        <a:p>
          <a:pPr rtl="0"/>
          <a:r>
            <a:rPr lang="en-GB" b="0" noProof="0" dirty="0" smtClean="0"/>
            <a:t>Operations Coordination</a:t>
          </a:r>
          <a:endParaRPr lang="en-GB" b="0" noProof="0" dirty="0"/>
        </a:p>
      </dgm:t>
    </dgm:pt>
    <dgm:pt modelId="{FC75A7B9-CD21-FC41-9F68-A17F23D17667}" type="parTrans" cxnId="{7544FF86-9AA7-EC41-AE1C-B22D926D5A0B}">
      <dgm:prSet/>
      <dgm:spPr/>
      <dgm:t>
        <a:bodyPr/>
        <a:lstStyle/>
        <a:p>
          <a:endParaRPr lang="en-US"/>
        </a:p>
      </dgm:t>
    </dgm:pt>
    <dgm:pt modelId="{B29172AA-F851-AA41-AA41-14D65A5EE18A}" type="sibTrans" cxnId="{7544FF86-9AA7-EC41-AE1C-B22D926D5A0B}">
      <dgm:prSet/>
      <dgm:spPr/>
      <dgm:t>
        <a:bodyPr/>
        <a:lstStyle/>
        <a:p>
          <a:endParaRPr lang="en-US"/>
        </a:p>
      </dgm:t>
    </dgm:pt>
    <dgm:pt modelId="{46664F2B-FC90-D846-9844-1515A10EEC50}">
      <dgm:prSet/>
      <dgm:spPr/>
      <dgm:t>
        <a:bodyPr/>
        <a:lstStyle/>
        <a:p>
          <a:pPr rtl="0"/>
          <a:r>
            <a:rPr lang="en-GB" noProof="0" dirty="0" smtClean="0"/>
            <a:t>Technology Coordination</a:t>
          </a:r>
          <a:endParaRPr lang="en-GB" noProof="0" dirty="0"/>
        </a:p>
      </dgm:t>
    </dgm:pt>
    <dgm:pt modelId="{A4117BA6-92CC-FA4E-AA4F-CFC9B9E0E8BF}" type="parTrans" cxnId="{8D6F8CE8-6B3A-C84B-B1EB-5C01954EAD1C}">
      <dgm:prSet/>
      <dgm:spPr/>
      <dgm:t>
        <a:bodyPr/>
        <a:lstStyle/>
        <a:p>
          <a:endParaRPr lang="en-US"/>
        </a:p>
      </dgm:t>
    </dgm:pt>
    <dgm:pt modelId="{B84FD52E-C092-0B4A-9C36-32E29DD92B59}" type="sibTrans" cxnId="{8D6F8CE8-6B3A-C84B-B1EB-5C01954EAD1C}">
      <dgm:prSet/>
      <dgm:spPr/>
      <dgm:t>
        <a:bodyPr/>
        <a:lstStyle/>
        <a:p>
          <a:endParaRPr lang="en-US"/>
        </a:p>
      </dgm:t>
    </dgm:pt>
    <dgm:pt modelId="{21743CE6-4903-9A4A-B591-FC79BC88438B}">
      <dgm:prSet/>
      <dgm:spPr/>
      <dgm:t>
        <a:bodyPr/>
        <a:lstStyle/>
        <a:p>
          <a:pPr rtl="0"/>
          <a:r>
            <a:rPr lang="en-GB" b="0" noProof="0" dirty="0" smtClean="0"/>
            <a:t>Security Coordination</a:t>
          </a:r>
          <a:endParaRPr lang="en-GB" b="0" noProof="0" dirty="0"/>
        </a:p>
      </dgm:t>
    </dgm:pt>
    <dgm:pt modelId="{1C0F14F9-510F-C646-86F6-A608B2506240}" type="parTrans" cxnId="{BBF4CA9E-D266-C142-AD90-B9E96B8C106C}">
      <dgm:prSet/>
      <dgm:spPr/>
      <dgm:t>
        <a:bodyPr/>
        <a:lstStyle/>
        <a:p>
          <a:endParaRPr lang="en-US"/>
        </a:p>
      </dgm:t>
    </dgm:pt>
    <dgm:pt modelId="{4F6EC292-206F-454B-AB04-AA740FDE0704}" type="sibTrans" cxnId="{BBF4CA9E-D266-C142-AD90-B9E96B8C106C}">
      <dgm:prSet/>
      <dgm:spPr/>
      <dgm:t>
        <a:bodyPr/>
        <a:lstStyle/>
        <a:p>
          <a:endParaRPr lang="en-US"/>
        </a:p>
      </dgm:t>
    </dgm:pt>
    <dgm:pt modelId="{98591D4D-75CB-6C44-ADBA-E7AD3B4A9C70}">
      <dgm:prSet/>
      <dgm:spPr/>
      <dgm:t>
        <a:bodyPr/>
        <a:lstStyle/>
        <a:p>
          <a:pPr rtl="0"/>
          <a:r>
            <a:rPr lang="en-GB" noProof="0" dirty="0" smtClean="0"/>
            <a:t>Governance &amp; Project Consultancy </a:t>
          </a:r>
          <a:endParaRPr lang="en-GB" noProof="0" dirty="0"/>
        </a:p>
      </dgm:t>
    </dgm:pt>
    <dgm:pt modelId="{ED1B250D-061F-FC43-8E31-BDD5129D5C69}" type="parTrans" cxnId="{012010F5-7F2B-EE4C-91EA-190DC56F7140}">
      <dgm:prSet/>
      <dgm:spPr/>
      <dgm:t>
        <a:bodyPr/>
        <a:lstStyle/>
        <a:p>
          <a:endParaRPr lang="en-US"/>
        </a:p>
      </dgm:t>
    </dgm:pt>
    <dgm:pt modelId="{D11FADDC-AB65-9F4A-9AA2-CE97CA78B710}" type="sibTrans" cxnId="{012010F5-7F2B-EE4C-91EA-190DC56F7140}">
      <dgm:prSet/>
      <dgm:spPr/>
      <dgm:t>
        <a:bodyPr/>
        <a:lstStyle/>
        <a:p>
          <a:endParaRPr lang="en-US"/>
        </a:p>
      </dgm:t>
    </dgm:pt>
    <dgm:pt modelId="{CEF26233-C178-E142-A37D-D46D539DD989}">
      <dgm:prSet/>
      <dgm:spPr/>
      <dgm:t>
        <a:bodyPr/>
        <a:lstStyle/>
        <a:p>
          <a:pPr rtl="0"/>
          <a:r>
            <a:rPr lang="en-GB" b="0" noProof="0" dirty="0" smtClean="0"/>
            <a:t>Strategy &amp; Policy Decision Support</a:t>
          </a:r>
          <a:endParaRPr lang="en-GB" b="0" noProof="0" dirty="0"/>
        </a:p>
      </dgm:t>
    </dgm:pt>
    <dgm:pt modelId="{2C662A3C-0D7B-B049-8EEA-AB27DC4BB20E}" type="parTrans" cxnId="{1CC02651-DC9B-6446-A1FD-D21FD03259B7}">
      <dgm:prSet/>
      <dgm:spPr/>
      <dgm:t>
        <a:bodyPr/>
        <a:lstStyle/>
        <a:p>
          <a:endParaRPr lang="en-US"/>
        </a:p>
      </dgm:t>
    </dgm:pt>
    <dgm:pt modelId="{FB6E4127-58E3-8B4B-BD70-B16781A521E9}" type="sibTrans" cxnId="{1CC02651-DC9B-6446-A1FD-D21FD03259B7}">
      <dgm:prSet/>
      <dgm:spPr/>
      <dgm:t>
        <a:bodyPr/>
        <a:lstStyle/>
        <a:p>
          <a:endParaRPr lang="en-US"/>
        </a:p>
      </dgm:t>
    </dgm:pt>
    <dgm:pt modelId="{EE0D98DD-85ED-034C-9E50-E20EE0B78A16}">
      <dgm:prSet/>
      <dgm:spPr/>
      <dgm:t>
        <a:bodyPr/>
        <a:lstStyle/>
        <a:p>
          <a:pPr rtl="0"/>
          <a:r>
            <a:rPr lang="en-GB" noProof="0" dirty="0" smtClean="0"/>
            <a:t>Policy Development</a:t>
          </a:r>
          <a:endParaRPr lang="en-GB" noProof="0" dirty="0"/>
        </a:p>
      </dgm:t>
    </dgm:pt>
    <dgm:pt modelId="{265FBF34-2501-5744-A1F6-B7168FDD8DCD}" type="parTrans" cxnId="{23C6ECE3-2677-5542-8004-FAC2170D7931}">
      <dgm:prSet/>
      <dgm:spPr/>
      <dgm:t>
        <a:bodyPr/>
        <a:lstStyle/>
        <a:p>
          <a:endParaRPr lang="en-US"/>
        </a:p>
      </dgm:t>
    </dgm:pt>
    <dgm:pt modelId="{904F16B3-38AA-0B42-8A2C-8CDC5BE563FA}" type="sibTrans" cxnId="{23C6ECE3-2677-5542-8004-FAC2170D7931}">
      <dgm:prSet/>
      <dgm:spPr/>
      <dgm:t>
        <a:bodyPr/>
        <a:lstStyle/>
        <a:p>
          <a:endParaRPr lang="en-US"/>
        </a:p>
      </dgm:t>
    </dgm:pt>
    <dgm:pt modelId="{98935C1D-E1A3-A947-A42D-EB57812B5B28}">
      <dgm:prSet/>
      <dgm:spPr/>
      <dgm:t>
        <a:bodyPr/>
        <a:lstStyle/>
        <a:p>
          <a:pPr rtl="0"/>
          <a:r>
            <a:rPr lang="en-GB" b="0" noProof="0" dirty="0" smtClean="0"/>
            <a:t>Technical Consultancy and Support</a:t>
          </a:r>
          <a:endParaRPr lang="en-GB" b="0" noProof="0" dirty="0"/>
        </a:p>
      </dgm:t>
    </dgm:pt>
    <dgm:pt modelId="{C0BFC434-3ECB-0040-B08F-926AFD0CAE59}" type="parTrans" cxnId="{5FF7C23A-8705-014B-A116-448350FA83E9}">
      <dgm:prSet/>
      <dgm:spPr/>
      <dgm:t>
        <a:bodyPr/>
        <a:lstStyle/>
        <a:p>
          <a:endParaRPr lang="en-US"/>
        </a:p>
      </dgm:t>
    </dgm:pt>
    <dgm:pt modelId="{9942C3B8-2AF1-0245-ABD7-93827112524F}" type="sibTrans" cxnId="{5FF7C23A-8705-014B-A116-448350FA83E9}">
      <dgm:prSet/>
      <dgm:spPr/>
      <dgm:t>
        <a:bodyPr/>
        <a:lstStyle/>
        <a:p>
          <a:endParaRPr lang="en-US"/>
        </a:p>
      </dgm:t>
    </dgm:pt>
    <dgm:pt modelId="{82E9D5D2-21FB-5E40-95A6-98E74EFA1101}">
      <dgm:prSet/>
      <dgm:spPr/>
      <dgm:t>
        <a:bodyPr/>
        <a:lstStyle/>
        <a:p>
          <a:pPr rtl="0"/>
          <a:r>
            <a:rPr lang="en-GB" noProof="0" smtClean="0"/>
            <a:t>Helpdesk Support</a:t>
          </a:r>
          <a:endParaRPr lang="en-GB" noProof="0"/>
        </a:p>
      </dgm:t>
    </dgm:pt>
    <dgm:pt modelId="{BED5A8F1-8EB1-B140-A04F-B811121EE95F}" type="parTrans" cxnId="{320743D7-5F6E-A24D-9FCE-A8FD33353A56}">
      <dgm:prSet/>
      <dgm:spPr/>
      <dgm:t>
        <a:bodyPr/>
        <a:lstStyle/>
        <a:p>
          <a:endParaRPr lang="en-US"/>
        </a:p>
      </dgm:t>
    </dgm:pt>
    <dgm:pt modelId="{132443FB-EAB2-7247-8DB4-7A314D1354AC}" type="sibTrans" cxnId="{320743D7-5F6E-A24D-9FCE-A8FD33353A56}">
      <dgm:prSet/>
      <dgm:spPr/>
      <dgm:t>
        <a:bodyPr/>
        <a:lstStyle/>
        <a:p>
          <a:endParaRPr lang="en-US"/>
        </a:p>
      </dgm:t>
    </dgm:pt>
    <dgm:pt modelId="{FC33AE37-A034-FD4F-A23D-4740DEBABB1C}">
      <dgm:prSet/>
      <dgm:spPr/>
      <dgm:t>
        <a:bodyPr/>
        <a:lstStyle/>
        <a:p>
          <a:pPr rtl="0"/>
          <a:r>
            <a:rPr lang="en-GB" noProof="0" smtClean="0"/>
            <a:t>Marketing</a:t>
          </a:r>
          <a:endParaRPr lang="en-GB" noProof="0"/>
        </a:p>
      </dgm:t>
    </dgm:pt>
    <dgm:pt modelId="{2EA0B743-5577-1146-910F-AC570ED171B3}" type="parTrans" cxnId="{62D8F586-95B6-984A-A89A-D1082DD44FFF}">
      <dgm:prSet/>
      <dgm:spPr/>
      <dgm:t>
        <a:bodyPr/>
        <a:lstStyle/>
        <a:p>
          <a:endParaRPr lang="en-US"/>
        </a:p>
      </dgm:t>
    </dgm:pt>
    <dgm:pt modelId="{B03B30E6-679B-084C-9618-5D7DCA5384BD}" type="sibTrans" cxnId="{62D8F586-95B6-984A-A89A-D1082DD44FFF}">
      <dgm:prSet/>
      <dgm:spPr/>
      <dgm:t>
        <a:bodyPr/>
        <a:lstStyle/>
        <a:p>
          <a:endParaRPr lang="en-US"/>
        </a:p>
      </dgm:t>
    </dgm:pt>
    <dgm:pt modelId="{D5EA256C-8A75-AD48-948B-0B7F158E2FCD}">
      <dgm:prSet/>
      <dgm:spPr/>
      <dgm:t>
        <a:bodyPr/>
        <a:lstStyle/>
        <a:p>
          <a:pPr rtl="0"/>
          <a:r>
            <a:rPr lang="en-GB" b="0" noProof="0" dirty="0" smtClean="0"/>
            <a:t>Outreach</a:t>
          </a:r>
          <a:endParaRPr lang="en-GB" b="0" noProof="0" dirty="0"/>
        </a:p>
      </dgm:t>
    </dgm:pt>
    <dgm:pt modelId="{90B60135-BC3E-C943-9D8F-5A9CAE9F8F44}" type="parTrans" cxnId="{DB7B8453-1FDC-A049-9B34-74A41A968AE7}">
      <dgm:prSet/>
      <dgm:spPr/>
      <dgm:t>
        <a:bodyPr/>
        <a:lstStyle/>
        <a:p>
          <a:endParaRPr lang="en-US"/>
        </a:p>
      </dgm:t>
    </dgm:pt>
    <dgm:pt modelId="{E8249DF1-542C-374B-95F0-775A7B859E02}" type="sibTrans" cxnId="{DB7B8453-1FDC-A049-9B34-74A41A968AE7}">
      <dgm:prSet/>
      <dgm:spPr/>
      <dgm:t>
        <a:bodyPr/>
        <a:lstStyle/>
        <a:p>
          <a:endParaRPr lang="en-US"/>
        </a:p>
      </dgm:t>
    </dgm:pt>
    <dgm:pt modelId="{DCF18E2D-EDF8-2A40-A810-949B1EAEB4B1}">
      <dgm:prSet/>
      <dgm:spPr/>
      <dgm:t>
        <a:bodyPr/>
        <a:lstStyle/>
        <a:p>
          <a:pPr rtl="0"/>
          <a:r>
            <a:rPr lang="en-GB" noProof="0" smtClean="0"/>
            <a:t>Federated Operations</a:t>
          </a:r>
        </a:p>
      </dgm:t>
    </dgm:pt>
    <dgm:pt modelId="{C4F83A6E-ED65-4F48-9E3A-FAF28D64AB5C}" type="parTrans" cxnId="{D4808947-EBEC-CD40-9B4F-F3E8184355B1}">
      <dgm:prSet/>
      <dgm:spPr/>
      <dgm:t>
        <a:bodyPr/>
        <a:lstStyle/>
        <a:p>
          <a:endParaRPr lang="en-US"/>
        </a:p>
      </dgm:t>
    </dgm:pt>
    <dgm:pt modelId="{28352A43-2ABF-1740-ACA5-BD02EE2D5F1E}" type="sibTrans" cxnId="{D4808947-EBEC-CD40-9B4F-F3E8184355B1}">
      <dgm:prSet/>
      <dgm:spPr/>
      <dgm:t>
        <a:bodyPr/>
        <a:lstStyle/>
        <a:p>
          <a:endParaRPr lang="en-US"/>
        </a:p>
      </dgm:t>
    </dgm:pt>
    <dgm:pt modelId="{0B290BD6-8C82-224F-AD29-EB7D4EAA5948}">
      <dgm:prSet/>
      <dgm:spPr/>
      <dgm:t>
        <a:bodyPr/>
        <a:lstStyle/>
        <a:p>
          <a:pPr rtl="0"/>
          <a:r>
            <a:rPr lang="en-GB" noProof="0" dirty="0" smtClean="0"/>
            <a:t>Applications Database</a:t>
          </a:r>
        </a:p>
      </dgm:t>
    </dgm:pt>
    <dgm:pt modelId="{3FD77736-266D-8642-8D45-97888A9E2E7D}" type="parTrans" cxnId="{54025C5B-FA46-BA48-AD8F-E7C3A5BF9B4E}">
      <dgm:prSet/>
      <dgm:spPr/>
      <dgm:t>
        <a:bodyPr/>
        <a:lstStyle/>
        <a:p>
          <a:endParaRPr lang="en-US"/>
        </a:p>
      </dgm:t>
    </dgm:pt>
    <dgm:pt modelId="{0E19917E-F2EE-8541-BB6C-4224969FB79F}" type="sibTrans" cxnId="{54025C5B-FA46-BA48-AD8F-E7C3A5BF9B4E}">
      <dgm:prSet/>
      <dgm:spPr/>
      <dgm:t>
        <a:bodyPr/>
        <a:lstStyle/>
        <a:p>
          <a:endParaRPr lang="en-US"/>
        </a:p>
      </dgm:t>
    </dgm:pt>
    <dgm:pt modelId="{0F3B8888-33CD-FF45-BD0D-8E9B40C340E2}">
      <dgm:prSet/>
      <dgm:spPr/>
      <dgm:t>
        <a:bodyPr/>
        <a:lstStyle/>
        <a:p>
          <a:pPr rtl="0"/>
          <a:r>
            <a:rPr lang="en-GB" b="0" noProof="0" dirty="0" smtClean="0"/>
            <a:t>Training Marketplace</a:t>
          </a:r>
        </a:p>
      </dgm:t>
    </dgm:pt>
    <dgm:pt modelId="{2EA5DC5C-ED88-3444-8271-F94274244BCD}" type="parTrans" cxnId="{9EC6F2CC-5603-9C4B-894E-94ACBEF44315}">
      <dgm:prSet/>
      <dgm:spPr/>
      <dgm:t>
        <a:bodyPr/>
        <a:lstStyle/>
        <a:p>
          <a:endParaRPr lang="en-US"/>
        </a:p>
      </dgm:t>
    </dgm:pt>
    <dgm:pt modelId="{611E1CCA-3BE1-6F42-B4A0-FFD5B3B0B7BD}" type="sibTrans" cxnId="{9EC6F2CC-5603-9C4B-894E-94ACBEF44315}">
      <dgm:prSet/>
      <dgm:spPr/>
      <dgm:t>
        <a:bodyPr/>
        <a:lstStyle/>
        <a:p>
          <a:endParaRPr lang="en-US"/>
        </a:p>
      </dgm:t>
    </dgm:pt>
    <dgm:pt modelId="{84C169D5-A758-A94A-92BF-D735AD704BEF}">
      <dgm:prSet/>
      <dgm:spPr/>
      <dgm:t>
        <a:bodyPr/>
        <a:lstStyle/>
        <a:p>
          <a:pPr rtl="0"/>
          <a:r>
            <a:rPr lang="en-GB" b="0" noProof="0" dirty="0" smtClean="0"/>
            <a:t>Repository of Validated Software</a:t>
          </a:r>
        </a:p>
      </dgm:t>
    </dgm:pt>
    <dgm:pt modelId="{87FE1040-99B0-EF4D-B681-F6BE9B2B1FEA}" type="parTrans" cxnId="{EFA33266-EBA7-7649-BAF3-94FEAAE68D8B}">
      <dgm:prSet/>
      <dgm:spPr/>
      <dgm:t>
        <a:bodyPr/>
        <a:lstStyle/>
        <a:p>
          <a:endParaRPr lang="en-US"/>
        </a:p>
      </dgm:t>
    </dgm:pt>
    <dgm:pt modelId="{E9E555EF-FB20-A94D-ACD7-5CFEFD69BE0A}" type="sibTrans" cxnId="{EFA33266-EBA7-7649-BAF3-94FEAAE68D8B}">
      <dgm:prSet/>
      <dgm:spPr/>
      <dgm:t>
        <a:bodyPr/>
        <a:lstStyle/>
        <a:p>
          <a:endParaRPr lang="en-US"/>
        </a:p>
      </dgm:t>
    </dgm:pt>
    <dgm:pt modelId="{D73F0C50-5C3A-8645-9BA2-885E17C9398C}">
      <dgm:prSet/>
      <dgm:spPr/>
      <dgm:t>
        <a:bodyPr/>
        <a:lstStyle/>
        <a:p>
          <a:pPr rtl="0"/>
          <a:r>
            <a:rPr lang="en-GB" b="0" noProof="0" dirty="0" smtClean="0"/>
            <a:t>HTC Platform</a:t>
          </a:r>
        </a:p>
      </dgm:t>
    </dgm:pt>
    <dgm:pt modelId="{3ABBF6AA-3208-CE4A-81CC-44F7F0E473CB}" type="parTrans" cxnId="{9C6F9C71-7844-4247-84F5-586D19F05868}">
      <dgm:prSet/>
      <dgm:spPr/>
      <dgm:t>
        <a:bodyPr/>
        <a:lstStyle/>
        <a:p>
          <a:endParaRPr lang="en-US"/>
        </a:p>
      </dgm:t>
    </dgm:pt>
    <dgm:pt modelId="{D2BB0241-6294-7143-A018-0D95C898F345}" type="sibTrans" cxnId="{9C6F9C71-7844-4247-84F5-586D19F05868}">
      <dgm:prSet/>
      <dgm:spPr/>
      <dgm:t>
        <a:bodyPr/>
        <a:lstStyle/>
        <a:p>
          <a:endParaRPr lang="en-US"/>
        </a:p>
      </dgm:t>
    </dgm:pt>
    <dgm:pt modelId="{804A0BDB-EF36-5F4C-9CD1-1C6A8DCEF58C}">
      <dgm:prSet/>
      <dgm:spPr/>
      <dgm:t>
        <a:bodyPr/>
        <a:lstStyle/>
        <a:p>
          <a:pPr rtl="0"/>
          <a:r>
            <a:rPr lang="en-GB" noProof="0" dirty="0" smtClean="0"/>
            <a:t>Grid Compute</a:t>
          </a:r>
          <a:endParaRPr lang="en-GB" b="0" noProof="0" dirty="0" smtClean="0"/>
        </a:p>
      </dgm:t>
    </dgm:pt>
    <dgm:pt modelId="{1122331C-E33D-9A44-B823-BA9DBE66F12D}" type="parTrans" cxnId="{6435013D-75D6-A04F-A449-D312B9F4F2E4}">
      <dgm:prSet/>
      <dgm:spPr/>
      <dgm:t>
        <a:bodyPr/>
        <a:lstStyle/>
        <a:p>
          <a:endParaRPr lang="en-US"/>
        </a:p>
      </dgm:t>
    </dgm:pt>
    <dgm:pt modelId="{C81A5AF6-9F9B-3740-B07D-B166DB11008C}" type="sibTrans" cxnId="{6435013D-75D6-A04F-A449-D312B9F4F2E4}">
      <dgm:prSet/>
      <dgm:spPr/>
      <dgm:t>
        <a:bodyPr/>
        <a:lstStyle/>
        <a:p>
          <a:endParaRPr lang="en-US"/>
        </a:p>
      </dgm:t>
    </dgm:pt>
    <dgm:pt modelId="{2BE0C5CF-BBAE-E440-B914-29E709FD4D5F}">
      <dgm:prSet/>
      <dgm:spPr/>
      <dgm:t>
        <a:bodyPr/>
        <a:lstStyle/>
        <a:p>
          <a:pPr rtl="0"/>
          <a:r>
            <a:rPr lang="en-GB" b="0" noProof="0" dirty="0" smtClean="0"/>
            <a:t>Grid Storage</a:t>
          </a:r>
          <a:endParaRPr lang="en-GB" b="0" noProof="0" dirty="0"/>
        </a:p>
      </dgm:t>
    </dgm:pt>
    <dgm:pt modelId="{32C0B869-DE2A-874D-8499-F7155F3B5307}" type="parTrans" cxnId="{93B8EB01-3A04-D54D-8245-705D8991813F}">
      <dgm:prSet/>
      <dgm:spPr/>
      <dgm:t>
        <a:bodyPr/>
        <a:lstStyle/>
        <a:p>
          <a:endParaRPr lang="en-US"/>
        </a:p>
      </dgm:t>
    </dgm:pt>
    <dgm:pt modelId="{41514169-D0B8-1C4D-BFE9-098610E9AA6B}" type="sibTrans" cxnId="{93B8EB01-3A04-D54D-8245-705D8991813F}">
      <dgm:prSet/>
      <dgm:spPr/>
      <dgm:t>
        <a:bodyPr/>
        <a:lstStyle/>
        <a:p>
          <a:endParaRPr lang="en-US"/>
        </a:p>
      </dgm:t>
    </dgm:pt>
    <dgm:pt modelId="{5A601B51-B247-4D43-A807-C7E6D8FED18C}">
      <dgm:prSet/>
      <dgm:spPr/>
      <dgm:t>
        <a:bodyPr/>
        <a:lstStyle/>
        <a:p>
          <a:pPr rtl="0"/>
          <a:r>
            <a:rPr lang="en-GB" noProof="0" dirty="0" smtClean="0"/>
            <a:t>File Transfer</a:t>
          </a:r>
          <a:endParaRPr lang="en-GB" noProof="0" dirty="0"/>
        </a:p>
      </dgm:t>
    </dgm:pt>
    <dgm:pt modelId="{FDEA4C38-4BD6-7D49-B035-17DCC7FFC4B1}" type="parTrans" cxnId="{FBD9CAB1-A655-9843-96C8-B7E8A6595DDD}">
      <dgm:prSet/>
      <dgm:spPr/>
      <dgm:t>
        <a:bodyPr/>
        <a:lstStyle/>
        <a:p>
          <a:endParaRPr lang="en-US"/>
        </a:p>
      </dgm:t>
    </dgm:pt>
    <dgm:pt modelId="{5EB8B775-D0BD-A54E-AF2A-DE1F4155375D}" type="sibTrans" cxnId="{FBD9CAB1-A655-9843-96C8-B7E8A6595DDD}">
      <dgm:prSet/>
      <dgm:spPr/>
      <dgm:t>
        <a:bodyPr/>
        <a:lstStyle/>
        <a:p>
          <a:endParaRPr lang="en-US"/>
        </a:p>
      </dgm:t>
    </dgm:pt>
    <dgm:pt modelId="{9B320AB8-429B-DB49-B96E-42B348D376B1}">
      <dgm:prSet/>
      <dgm:spPr/>
      <dgm:t>
        <a:bodyPr/>
        <a:lstStyle/>
        <a:p>
          <a:pPr rtl="0"/>
          <a:r>
            <a:rPr lang="en-GB" b="0" noProof="0" dirty="0" smtClean="0"/>
            <a:t>File Metadata Catalogue</a:t>
          </a:r>
          <a:endParaRPr lang="en-GB" b="0" noProof="0" dirty="0"/>
        </a:p>
      </dgm:t>
    </dgm:pt>
    <dgm:pt modelId="{34B8A297-B2B4-9645-B4D1-6CF1A48AEF86}" type="parTrans" cxnId="{6A0B77C0-A734-6A4F-B2FF-BDCAB4A10BA3}">
      <dgm:prSet/>
      <dgm:spPr/>
      <dgm:t>
        <a:bodyPr/>
        <a:lstStyle/>
        <a:p>
          <a:endParaRPr lang="en-US"/>
        </a:p>
      </dgm:t>
    </dgm:pt>
    <dgm:pt modelId="{785980BA-4CD7-9F4C-84AA-9CEF0F7D383C}" type="sibTrans" cxnId="{6A0B77C0-A734-6A4F-B2FF-BDCAB4A10BA3}">
      <dgm:prSet/>
      <dgm:spPr/>
      <dgm:t>
        <a:bodyPr/>
        <a:lstStyle/>
        <a:p>
          <a:endParaRPr lang="en-US"/>
        </a:p>
      </dgm:t>
    </dgm:pt>
    <dgm:pt modelId="{7AA116EC-98BA-4445-BA02-488189A7521D}">
      <dgm:prSet/>
      <dgm:spPr/>
      <dgm:t>
        <a:bodyPr/>
        <a:lstStyle/>
        <a:p>
          <a:pPr rtl="0"/>
          <a:r>
            <a:rPr lang="en-GB" b="0" noProof="0" dirty="0" smtClean="0"/>
            <a:t>Cloud Platform</a:t>
          </a:r>
          <a:endParaRPr lang="en-GB" b="0" noProof="0" dirty="0"/>
        </a:p>
      </dgm:t>
    </dgm:pt>
    <dgm:pt modelId="{353A0655-72AC-0740-8C6E-D68407A56784}" type="parTrans" cxnId="{2C6AC4AD-6DF2-C944-80D2-0B25639FEE6D}">
      <dgm:prSet/>
      <dgm:spPr/>
      <dgm:t>
        <a:bodyPr/>
        <a:lstStyle/>
        <a:p>
          <a:endParaRPr lang="en-US"/>
        </a:p>
      </dgm:t>
    </dgm:pt>
    <dgm:pt modelId="{F8FA3BDC-E6D8-FD42-BF3E-F1DDEDAEC1BB}" type="sibTrans" cxnId="{2C6AC4AD-6DF2-C944-80D2-0B25639FEE6D}">
      <dgm:prSet/>
      <dgm:spPr/>
      <dgm:t>
        <a:bodyPr/>
        <a:lstStyle/>
        <a:p>
          <a:endParaRPr lang="en-US"/>
        </a:p>
      </dgm:t>
    </dgm:pt>
    <dgm:pt modelId="{AC06B791-3FA9-2E41-BCD0-58B73D6751F7}">
      <dgm:prSet/>
      <dgm:spPr/>
      <dgm:t>
        <a:bodyPr/>
        <a:lstStyle/>
        <a:p>
          <a:pPr rtl="0"/>
          <a:r>
            <a:rPr lang="en-GB" noProof="0" dirty="0" smtClean="0"/>
            <a:t>Cloud Compute</a:t>
          </a:r>
          <a:endParaRPr lang="en-GB" b="0" noProof="0" dirty="0"/>
        </a:p>
      </dgm:t>
    </dgm:pt>
    <dgm:pt modelId="{AAA394EC-B53E-524F-A830-8B71E1C9E967}" type="parTrans" cxnId="{213FBA21-FEDE-E04A-A8B2-6E35B2383669}">
      <dgm:prSet/>
      <dgm:spPr/>
      <dgm:t>
        <a:bodyPr/>
        <a:lstStyle/>
        <a:p>
          <a:endParaRPr lang="en-US"/>
        </a:p>
      </dgm:t>
    </dgm:pt>
    <dgm:pt modelId="{86DCA64B-8168-0B4B-B702-7CF33FF1434D}" type="sibTrans" cxnId="{213FBA21-FEDE-E04A-A8B2-6E35B2383669}">
      <dgm:prSet/>
      <dgm:spPr/>
      <dgm:t>
        <a:bodyPr/>
        <a:lstStyle/>
        <a:p>
          <a:endParaRPr lang="en-US"/>
        </a:p>
      </dgm:t>
    </dgm:pt>
    <dgm:pt modelId="{C1B20067-2B6B-7D4F-B00A-6A4C462543BA}">
      <dgm:prSet/>
      <dgm:spPr/>
      <dgm:t>
        <a:bodyPr/>
        <a:lstStyle/>
        <a:p>
          <a:pPr rtl="0"/>
          <a:r>
            <a:rPr lang="en-GB" b="0" noProof="0" dirty="0" smtClean="0"/>
            <a:t>Cloud Storage</a:t>
          </a:r>
          <a:endParaRPr lang="en-GB" b="0" noProof="0" dirty="0"/>
        </a:p>
      </dgm:t>
    </dgm:pt>
    <dgm:pt modelId="{802846DD-6EC8-4F41-9C58-3EB31B8426F3}" type="parTrans" cxnId="{2A9020BE-08B9-AF48-8CFB-F9EBB3F5E068}">
      <dgm:prSet/>
      <dgm:spPr/>
      <dgm:t>
        <a:bodyPr/>
        <a:lstStyle/>
        <a:p>
          <a:endParaRPr lang="en-US"/>
        </a:p>
      </dgm:t>
    </dgm:pt>
    <dgm:pt modelId="{A2DC80A5-B913-2646-90B3-17D2DF642417}" type="sibTrans" cxnId="{2A9020BE-08B9-AF48-8CFB-F9EBB3F5E068}">
      <dgm:prSet/>
      <dgm:spPr/>
      <dgm:t>
        <a:bodyPr/>
        <a:lstStyle/>
        <a:p>
          <a:endParaRPr lang="en-US"/>
        </a:p>
      </dgm:t>
    </dgm:pt>
    <dgm:pt modelId="{D7545630-72B4-1640-B997-FDB0697A881B}">
      <dgm:prSet/>
      <dgm:spPr/>
      <dgm:t>
        <a:bodyPr/>
        <a:lstStyle/>
        <a:p>
          <a:pPr rtl="0"/>
          <a:r>
            <a:rPr lang="en-GB" b="0" noProof="0" smtClean="0"/>
            <a:t>Virtual Appliance Marketplace</a:t>
          </a:r>
          <a:endParaRPr lang="en-GB" b="0" noProof="0" dirty="0"/>
        </a:p>
      </dgm:t>
    </dgm:pt>
    <dgm:pt modelId="{96DD8893-06A0-8C41-B628-83DF60B811E4}" type="parTrans" cxnId="{F7531615-545D-3B4A-92B9-C72A3F2B6144}">
      <dgm:prSet/>
      <dgm:spPr/>
      <dgm:t>
        <a:bodyPr/>
        <a:lstStyle/>
        <a:p>
          <a:endParaRPr lang="en-US"/>
        </a:p>
      </dgm:t>
    </dgm:pt>
    <dgm:pt modelId="{B45CB30C-7523-CF48-BB40-C9B415EBB062}" type="sibTrans" cxnId="{F7531615-545D-3B4A-92B9-C72A3F2B6144}">
      <dgm:prSet/>
      <dgm:spPr/>
      <dgm:t>
        <a:bodyPr/>
        <a:lstStyle/>
        <a:p>
          <a:endParaRPr lang="en-US"/>
        </a:p>
      </dgm:t>
    </dgm:pt>
    <dgm:pt modelId="{E22B8E9C-497C-3D47-BB13-2E6611BE24D0}" type="pres">
      <dgm:prSet presAssocID="{8BAA6F03-1452-EF4A-A5DC-E614A98CCAD0}" presName="Name0" presStyleCnt="0">
        <dgm:presLayoutVars>
          <dgm:dir/>
          <dgm:animLvl val="lvl"/>
          <dgm:resizeHandles val="exact"/>
        </dgm:presLayoutVars>
      </dgm:prSet>
      <dgm:spPr/>
      <dgm:t>
        <a:bodyPr/>
        <a:lstStyle/>
        <a:p>
          <a:endParaRPr lang="en-US"/>
        </a:p>
      </dgm:t>
    </dgm:pt>
    <dgm:pt modelId="{4AE3A7E8-6B49-A140-BAED-00A90912AC20}" type="pres">
      <dgm:prSet presAssocID="{19FBEC66-2EFA-BC48-984E-C1AA967F6F80}" presName="composite" presStyleCnt="0"/>
      <dgm:spPr/>
      <dgm:t>
        <a:bodyPr/>
        <a:lstStyle/>
        <a:p>
          <a:endParaRPr lang="en-GB"/>
        </a:p>
      </dgm:t>
    </dgm:pt>
    <dgm:pt modelId="{3B347E69-3EF0-AB4A-99B8-1F9D7701CFE6}" type="pres">
      <dgm:prSet presAssocID="{19FBEC66-2EFA-BC48-984E-C1AA967F6F80}" presName="parTx" presStyleLbl="alignNode1" presStyleIdx="0" presStyleCnt="6">
        <dgm:presLayoutVars>
          <dgm:chMax val="0"/>
          <dgm:chPref val="0"/>
          <dgm:bulletEnabled val="1"/>
        </dgm:presLayoutVars>
      </dgm:prSet>
      <dgm:spPr/>
      <dgm:t>
        <a:bodyPr/>
        <a:lstStyle/>
        <a:p>
          <a:endParaRPr lang="en-US"/>
        </a:p>
      </dgm:t>
    </dgm:pt>
    <dgm:pt modelId="{EAF38A24-E0E1-D947-9C13-DB8F4A625B96}" type="pres">
      <dgm:prSet presAssocID="{19FBEC66-2EFA-BC48-984E-C1AA967F6F80}" presName="desTx" presStyleLbl="alignAccFollowNode1" presStyleIdx="0" presStyleCnt="6">
        <dgm:presLayoutVars>
          <dgm:bulletEnabled val="1"/>
        </dgm:presLayoutVars>
      </dgm:prSet>
      <dgm:spPr/>
      <dgm:t>
        <a:bodyPr/>
        <a:lstStyle/>
        <a:p>
          <a:endParaRPr lang="en-US"/>
        </a:p>
      </dgm:t>
    </dgm:pt>
    <dgm:pt modelId="{D3B33774-3666-A745-8300-D209B1D86C5B}" type="pres">
      <dgm:prSet presAssocID="{96568930-05C6-424A-A0EC-BFDDA365BFC4}" presName="space" presStyleCnt="0"/>
      <dgm:spPr/>
      <dgm:t>
        <a:bodyPr/>
        <a:lstStyle/>
        <a:p>
          <a:endParaRPr lang="en-GB"/>
        </a:p>
      </dgm:t>
    </dgm:pt>
    <dgm:pt modelId="{D49EF6FC-4D14-2246-A7D0-2AE541C17DE8}" type="pres">
      <dgm:prSet presAssocID="{0978CFCC-9232-D249-ADDA-F9392D921FFD}" presName="composite" presStyleCnt="0"/>
      <dgm:spPr/>
      <dgm:t>
        <a:bodyPr/>
        <a:lstStyle/>
        <a:p>
          <a:endParaRPr lang="en-GB"/>
        </a:p>
      </dgm:t>
    </dgm:pt>
    <dgm:pt modelId="{B7DFD2C2-F204-8D41-A7E4-1D88CF6BA76D}" type="pres">
      <dgm:prSet presAssocID="{0978CFCC-9232-D249-ADDA-F9392D921FFD}" presName="parTx" presStyleLbl="alignNode1" presStyleIdx="1" presStyleCnt="6">
        <dgm:presLayoutVars>
          <dgm:chMax val="0"/>
          <dgm:chPref val="0"/>
          <dgm:bulletEnabled val="1"/>
        </dgm:presLayoutVars>
      </dgm:prSet>
      <dgm:spPr/>
      <dgm:t>
        <a:bodyPr/>
        <a:lstStyle/>
        <a:p>
          <a:endParaRPr lang="en-US"/>
        </a:p>
      </dgm:t>
    </dgm:pt>
    <dgm:pt modelId="{025465E3-1E96-6547-B09B-4CB4CFD3511F}" type="pres">
      <dgm:prSet presAssocID="{0978CFCC-9232-D249-ADDA-F9392D921FFD}" presName="desTx" presStyleLbl="alignAccFollowNode1" presStyleIdx="1" presStyleCnt="6">
        <dgm:presLayoutVars>
          <dgm:bulletEnabled val="1"/>
        </dgm:presLayoutVars>
      </dgm:prSet>
      <dgm:spPr/>
      <dgm:t>
        <a:bodyPr/>
        <a:lstStyle/>
        <a:p>
          <a:endParaRPr lang="en-US"/>
        </a:p>
      </dgm:t>
    </dgm:pt>
    <dgm:pt modelId="{3670E338-57EA-2A44-B3BC-0DCC5EA2962C}" type="pres">
      <dgm:prSet presAssocID="{77A7AA6A-F884-E841-A080-2CB7BCE8095E}" presName="space" presStyleCnt="0"/>
      <dgm:spPr/>
      <dgm:t>
        <a:bodyPr/>
        <a:lstStyle/>
        <a:p>
          <a:endParaRPr lang="en-GB"/>
        </a:p>
      </dgm:t>
    </dgm:pt>
    <dgm:pt modelId="{41FEBB30-0472-724B-9697-90A644672158}" type="pres">
      <dgm:prSet presAssocID="{CC1FD5E6-0733-6346-8740-4D9F9A9AFDBD}" presName="composite" presStyleCnt="0"/>
      <dgm:spPr/>
      <dgm:t>
        <a:bodyPr/>
        <a:lstStyle/>
        <a:p>
          <a:endParaRPr lang="en-GB"/>
        </a:p>
      </dgm:t>
    </dgm:pt>
    <dgm:pt modelId="{7D92B7AB-B7D8-6C4B-821E-93DD00C7FD9C}" type="pres">
      <dgm:prSet presAssocID="{CC1FD5E6-0733-6346-8740-4D9F9A9AFDBD}" presName="parTx" presStyleLbl="alignNode1" presStyleIdx="2" presStyleCnt="6">
        <dgm:presLayoutVars>
          <dgm:chMax val="0"/>
          <dgm:chPref val="0"/>
          <dgm:bulletEnabled val="1"/>
        </dgm:presLayoutVars>
      </dgm:prSet>
      <dgm:spPr/>
      <dgm:t>
        <a:bodyPr/>
        <a:lstStyle/>
        <a:p>
          <a:endParaRPr lang="en-US"/>
        </a:p>
      </dgm:t>
    </dgm:pt>
    <dgm:pt modelId="{34363548-64D3-384B-A2E4-6E04BFC22BE4}" type="pres">
      <dgm:prSet presAssocID="{CC1FD5E6-0733-6346-8740-4D9F9A9AFDBD}" presName="desTx" presStyleLbl="alignAccFollowNode1" presStyleIdx="2" presStyleCnt="6">
        <dgm:presLayoutVars>
          <dgm:bulletEnabled val="1"/>
        </dgm:presLayoutVars>
      </dgm:prSet>
      <dgm:spPr/>
      <dgm:t>
        <a:bodyPr/>
        <a:lstStyle/>
        <a:p>
          <a:endParaRPr lang="en-US"/>
        </a:p>
      </dgm:t>
    </dgm:pt>
    <dgm:pt modelId="{ADBB4D51-7ECD-EB4B-BCC9-D4454A48BCA7}" type="pres">
      <dgm:prSet presAssocID="{E0E187A0-946A-0D46-8637-295A43F717A2}" presName="space" presStyleCnt="0"/>
      <dgm:spPr/>
      <dgm:t>
        <a:bodyPr/>
        <a:lstStyle/>
        <a:p>
          <a:endParaRPr lang="en-GB"/>
        </a:p>
      </dgm:t>
    </dgm:pt>
    <dgm:pt modelId="{2CA9EAC0-959B-4742-879F-1032B2E1869D}" type="pres">
      <dgm:prSet presAssocID="{A24AA164-36BA-2641-A9A9-0714A2EAA662}" presName="composite" presStyleCnt="0"/>
      <dgm:spPr/>
      <dgm:t>
        <a:bodyPr/>
        <a:lstStyle/>
        <a:p>
          <a:endParaRPr lang="en-GB"/>
        </a:p>
      </dgm:t>
    </dgm:pt>
    <dgm:pt modelId="{063C707F-EAED-FF47-A200-60BB6320BFAB}" type="pres">
      <dgm:prSet presAssocID="{A24AA164-36BA-2641-A9A9-0714A2EAA662}" presName="parTx" presStyleLbl="alignNode1" presStyleIdx="3" presStyleCnt="6">
        <dgm:presLayoutVars>
          <dgm:chMax val="0"/>
          <dgm:chPref val="0"/>
          <dgm:bulletEnabled val="1"/>
        </dgm:presLayoutVars>
      </dgm:prSet>
      <dgm:spPr/>
      <dgm:t>
        <a:bodyPr/>
        <a:lstStyle/>
        <a:p>
          <a:endParaRPr lang="en-US"/>
        </a:p>
      </dgm:t>
    </dgm:pt>
    <dgm:pt modelId="{B156E3C6-41D6-9942-BAF6-FABB06194C21}" type="pres">
      <dgm:prSet presAssocID="{A24AA164-36BA-2641-A9A9-0714A2EAA662}" presName="desTx" presStyleLbl="alignAccFollowNode1" presStyleIdx="3" presStyleCnt="6">
        <dgm:presLayoutVars>
          <dgm:bulletEnabled val="1"/>
        </dgm:presLayoutVars>
      </dgm:prSet>
      <dgm:spPr/>
      <dgm:t>
        <a:bodyPr/>
        <a:lstStyle/>
        <a:p>
          <a:endParaRPr lang="en-US"/>
        </a:p>
      </dgm:t>
    </dgm:pt>
    <dgm:pt modelId="{2C28201D-B879-AE42-A194-80B063246C41}" type="pres">
      <dgm:prSet presAssocID="{8BDFCE3A-7CE5-754D-BEB7-17C3738B4A66}" presName="space" presStyleCnt="0"/>
      <dgm:spPr/>
      <dgm:t>
        <a:bodyPr/>
        <a:lstStyle/>
        <a:p>
          <a:endParaRPr lang="en-US"/>
        </a:p>
      </dgm:t>
    </dgm:pt>
    <dgm:pt modelId="{D27792E3-323D-0049-810C-3DA7A39343E2}" type="pres">
      <dgm:prSet presAssocID="{D73F0C50-5C3A-8645-9BA2-885E17C9398C}" presName="composite" presStyleCnt="0"/>
      <dgm:spPr/>
      <dgm:t>
        <a:bodyPr/>
        <a:lstStyle/>
        <a:p>
          <a:endParaRPr lang="en-US"/>
        </a:p>
      </dgm:t>
    </dgm:pt>
    <dgm:pt modelId="{C2828393-C514-BA47-970A-C9334D08450E}" type="pres">
      <dgm:prSet presAssocID="{D73F0C50-5C3A-8645-9BA2-885E17C9398C}" presName="parTx" presStyleLbl="alignNode1" presStyleIdx="4" presStyleCnt="6">
        <dgm:presLayoutVars>
          <dgm:chMax val="0"/>
          <dgm:chPref val="0"/>
          <dgm:bulletEnabled val="1"/>
        </dgm:presLayoutVars>
      </dgm:prSet>
      <dgm:spPr/>
      <dgm:t>
        <a:bodyPr/>
        <a:lstStyle/>
        <a:p>
          <a:endParaRPr lang="en-US"/>
        </a:p>
      </dgm:t>
    </dgm:pt>
    <dgm:pt modelId="{25A53575-203C-AC40-9F21-7E73D2196CD8}" type="pres">
      <dgm:prSet presAssocID="{D73F0C50-5C3A-8645-9BA2-885E17C9398C}" presName="desTx" presStyleLbl="alignAccFollowNode1" presStyleIdx="4" presStyleCnt="6">
        <dgm:presLayoutVars>
          <dgm:bulletEnabled val="1"/>
        </dgm:presLayoutVars>
      </dgm:prSet>
      <dgm:spPr/>
      <dgm:t>
        <a:bodyPr/>
        <a:lstStyle/>
        <a:p>
          <a:endParaRPr lang="en-US"/>
        </a:p>
      </dgm:t>
    </dgm:pt>
    <dgm:pt modelId="{05B31741-EE0F-A24F-8F58-6554F51A6ED9}" type="pres">
      <dgm:prSet presAssocID="{D2BB0241-6294-7143-A018-0D95C898F345}" presName="space" presStyleCnt="0"/>
      <dgm:spPr/>
      <dgm:t>
        <a:bodyPr/>
        <a:lstStyle/>
        <a:p>
          <a:endParaRPr lang="en-US"/>
        </a:p>
      </dgm:t>
    </dgm:pt>
    <dgm:pt modelId="{B5A9BA11-E416-EE40-A1A4-F6860907FCDC}" type="pres">
      <dgm:prSet presAssocID="{7AA116EC-98BA-4445-BA02-488189A7521D}" presName="composite" presStyleCnt="0"/>
      <dgm:spPr/>
      <dgm:t>
        <a:bodyPr/>
        <a:lstStyle/>
        <a:p>
          <a:endParaRPr lang="en-US"/>
        </a:p>
      </dgm:t>
    </dgm:pt>
    <dgm:pt modelId="{BAE5D83D-20B6-AE42-A3D7-574973769C5C}" type="pres">
      <dgm:prSet presAssocID="{7AA116EC-98BA-4445-BA02-488189A7521D}" presName="parTx" presStyleLbl="alignNode1" presStyleIdx="5" presStyleCnt="6">
        <dgm:presLayoutVars>
          <dgm:chMax val="0"/>
          <dgm:chPref val="0"/>
          <dgm:bulletEnabled val="1"/>
        </dgm:presLayoutVars>
      </dgm:prSet>
      <dgm:spPr/>
      <dgm:t>
        <a:bodyPr/>
        <a:lstStyle/>
        <a:p>
          <a:endParaRPr lang="en-US"/>
        </a:p>
      </dgm:t>
    </dgm:pt>
    <dgm:pt modelId="{AC520DAD-DA8A-554D-950F-5CF3AAA910F9}" type="pres">
      <dgm:prSet presAssocID="{7AA116EC-98BA-4445-BA02-488189A7521D}" presName="desTx" presStyleLbl="alignAccFollowNode1" presStyleIdx="5" presStyleCnt="6">
        <dgm:presLayoutVars>
          <dgm:bulletEnabled val="1"/>
        </dgm:presLayoutVars>
      </dgm:prSet>
      <dgm:spPr/>
      <dgm:t>
        <a:bodyPr/>
        <a:lstStyle/>
        <a:p>
          <a:endParaRPr lang="en-US"/>
        </a:p>
      </dgm:t>
    </dgm:pt>
  </dgm:ptLst>
  <dgm:cxnLst>
    <dgm:cxn modelId="{DB0780F6-7229-574C-9BF0-46795C8D14F0}" type="presOf" srcId="{84C169D5-A758-A94A-92BF-D735AD704BEF}" destId="{B156E3C6-41D6-9942-BAF6-FABB06194C21}" srcOrd="0" destOrd="1" presId="urn:microsoft.com/office/officeart/2005/8/layout/hList1"/>
    <dgm:cxn modelId="{2E8AF059-D492-EE44-A473-EB3660B1EC2D}" type="presOf" srcId="{98935C1D-E1A3-A947-A42D-EB57812B5B28}" destId="{025465E3-1E96-6547-B09B-4CB4CFD3511F}" srcOrd="0" destOrd="3" presId="urn:microsoft.com/office/officeart/2005/8/layout/hList1"/>
    <dgm:cxn modelId="{8D6F8CE8-6B3A-C84B-B1EB-5C01954EAD1C}" srcId="{19FBEC66-2EFA-BC48-984E-C1AA967F6F80}" destId="{46664F2B-FC90-D846-9844-1515A10EEC50}" srcOrd="2" destOrd="0" parTransId="{A4117BA6-92CC-FA4E-AA4F-CFC9B9E0E8BF}" sibTransId="{B84FD52E-C092-0B4A-9C36-32E29DD92B59}"/>
    <dgm:cxn modelId="{EFA33266-EBA7-7649-BAF3-94FEAAE68D8B}" srcId="{A24AA164-36BA-2641-A9A9-0714A2EAA662}" destId="{84C169D5-A758-A94A-92BF-D735AD704BEF}" srcOrd="1" destOrd="0" parTransId="{87FE1040-99B0-EF4D-B681-F6BE9B2B1FEA}" sibTransId="{E9E555EF-FB20-A94D-ACD7-5CFEFD69BE0A}"/>
    <dgm:cxn modelId="{9EC6F2CC-5603-9C4B-894E-94ACBEF44315}" srcId="{A24AA164-36BA-2641-A9A9-0714A2EAA662}" destId="{0F3B8888-33CD-FF45-BD0D-8E9B40C340E2}" srcOrd="3" destOrd="0" parTransId="{2EA5DC5C-ED88-3444-8271-F94274244BCD}" sibTransId="{611E1CCA-3BE1-6F42-B4A0-FFD5B3B0B7BD}"/>
    <dgm:cxn modelId="{93B8EB01-3A04-D54D-8245-705D8991813F}" srcId="{D73F0C50-5C3A-8645-9BA2-885E17C9398C}" destId="{2BE0C5CF-BBAE-E440-B914-29E709FD4D5F}" srcOrd="1" destOrd="0" parTransId="{32C0B869-DE2A-874D-8499-F7155F3B5307}" sibTransId="{41514169-D0B8-1C4D-BFE9-098610E9AA6B}"/>
    <dgm:cxn modelId="{C3CEDF8E-9787-D442-8764-6A47F1002299}" type="presOf" srcId="{DCF18E2D-EDF8-2A40-A810-949B1EAEB4B1}" destId="{B156E3C6-41D6-9942-BAF6-FABB06194C21}" srcOrd="0" destOrd="0" presId="urn:microsoft.com/office/officeart/2005/8/layout/hList1"/>
    <dgm:cxn modelId="{2C6AC4AD-6DF2-C944-80D2-0B25639FEE6D}" srcId="{8BAA6F03-1452-EF4A-A5DC-E614A98CCAD0}" destId="{7AA116EC-98BA-4445-BA02-488189A7521D}" srcOrd="5" destOrd="0" parTransId="{353A0655-72AC-0740-8C6E-D68407A56784}" sibTransId="{F8FA3BDC-E6D8-FD42-BF3E-F1DDEDAEC1BB}"/>
    <dgm:cxn modelId="{07088944-A6FF-1547-B931-2BDB87447400}" type="presOf" srcId="{9C9A27FA-00C7-A844-9D61-900FA9EFBD1A}" destId="{EAF38A24-E0E1-D947-9C13-DB8F4A625B96}" srcOrd="0" destOrd="1" presId="urn:microsoft.com/office/officeart/2005/8/layout/hList1"/>
    <dgm:cxn modelId="{11336C71-9678-3443-8085-61ADC2449D00}" srcId="{8BAA6F03-1452-EF4A-A5DC-E614A98CCAD0}" destId="{19FBEC66-2EFA-BC48-984E-C1AA967F6F80}" srcOrd="0" destOrd="0" parTransId="{CF4A037D-2619-144F-9691-130B56C5F2A9}" sibTransId="{96568930-05C6-424A-A0EC-BFDDA365BFC4}"/>
    <dgm:cxn modelId="{5B4D5F0C-C274-9549-97E2-BBB500545A70}" srcId="{8BAA6F03-1452-EF4A-A5DC-E614A98CCAD0}" destId="{CC1FD5E6-0733-6346-8740-4D9F9A9AFDBD}" srcOrd="2" destOrd="0" parTransId="{E119C4C3-26D9-2448-BEC3-CBB0AD7D1B8F}" sibTransId="{E0E187A0-946A-0D46-8637-295A43F717A2}"/>
    <dgm:cxn modelId="{BBF4CA9E-D266-C142-AD90-B9E96B8C106C}" srcId="{19FBEC66-2EFA-BC48-984E-C1AA967F6F80}" destId="{21743CE6-4903-9A4A-B591-FC79BC88438B}" srcOrd="3" destOrd="0" parTransId="{1C0F14F9-510F-C646-86F6-A608B2506240}" sibTransId="{4F6EC292-206F-454B-AB04-AA740FDE0704}"/>
    <dgm:cxn modelId="{F8CA7D70-597F-1C49-B073-0D262D28075B}" type="presOf" srcId="{D7545630-72B4-1640-B997-FDB0697A881B}" destId="{AC520DAD-DA8A-554D-950F-5CF3AAA910F9}" srcOrd="0" destOrd="2" presId="urn:microsoft.com/office/officeart/2005/8/layout/hList1"/>
    <dgm:cxn modelId="{320743D7-5F6E-A24D-9FCE-A8FD33353A56}" srcId="{0978CFCC-9232-D249-ADDA-F9392D921FFD}" destId="{82E9D5D2-21FB-5E40-95A6-98E74EFA1101}" srcOrd="4" destOrd="0" parTransId="{BED5A8F1-8EB1-B140-A04F-B811121EE95F}" sibTransId="{132443FB-EAB2-7247-8DB4-7A314D1354AC}"/>
    <dgm:cxn modelId="{4D8CDCF3-675F-CD48-BC66-980B838BAA08}" type="presOf" srcId="{0978CFCC-9232-D249-ADDA-F9392D921FFD}" destId="{B7DFD2C2-F204-8D41-A7E4-1D88CF6BA76D}" srcOrd="0" destOrd="0" presId="urn:microsoft.com/office/officeart/2005/8/layout/hList1"/>
    <dgm:cxn modelId="{E60508EA-04DB-7846-A9C0-F5936B5E7429}" type="presOf" srcId="{C1B20067-2B6B-7D4F-B00A-6A4C462543BA}" destId="{AC520DAD-DA8A-554D-950F-5CF3AAA910F9}" srcOrd="0" destOrd="1" presId="urn:microsoft.com/office/officeart/2005/8/layout/hList1"/>
    <dgm:cxn modelId="{23C6ECE3-2677-5542-8004-FAC2170D7931}" srcId="{0978CFCC-9232-D249-ADDA-F9392D921FFD}" destId="{EE0D98DD-85ED-034C-9E50-E20EE0B78A16}" srcOrd="2" destOrd="0" parTransId="{265FBF34-2501-5744-A1F6-B7168FDD8DCD}" sibTransId="{904F16B3-38AA-0B42-8A2C-8CDC5BE563FA}"/>
    <dgm:cxn modelId="{C4C71DB4-D107-1646-B234-33D9CE191CC3}" type="presOf" srcId="{98591D4D-75CB-6C44-ADBA-E7AD3B4A9C70}" destId="{025465E3-1E96-6547-B09B-4CB4CFD3511F}" srcOrd="0" destOrd="0" presId="urn:microsoft.com/office/officeart/2005/8/layout/hList1"/>
    <dgm:cxn modelId="{B6FFFB74-292F-E84E-8EAB-CF2A4AB701E0}" type="presOf" srcId="{46664F2B-FC90-D846-9844-1515A10EEC50}" destId="{EAF38A24-E0E1-D947-9C13-DB8F4A625B96}" srcOrd="0" destOrd="2" presId="urn:microsoft.com/office/officeart/2005/8/layout/hList1"/>
    <dgm:cxn modelId="{9C6F9C71-7844-4247-84F5-586D19F05868}" srcId="{8BAA6F03-1452-EF4A-A5DC-E614A98CCAD0}" destId="{D73F0C50-5C3A-8645-9BA2-885E17C9398C}" srcOrd="4" destOrd="0" parTransId="{3ABBF6AA-3208-CE4A-81CC-44F7F0E473CB}" sibTransId="{D2BB0241-6294-7143-A018-0D95C898F345}"/>
    <dgm:cxn modelId="{1F6DB543-4AD0-354C-A9CE-D70CA90D7439}" type="presOf" srcId="{CEF26233-C178-E142-A37D-D46D539DD989}" destId="{025465E3-1E96-6547-B09B-4CB4CFD3511F}" srcOrd="0" destOrd="1" presId="urn:microsoft.com/office/officeart/2005/8/layout/hList1"/>
    <dgm:cxn modelId="{DB7B8453-1FDC-A049-9B34-74A41A968AE7}" srcId="{CC1FD5E6-0733-6346-8740-4D9F9A9AFDBD}" destId="{D5EA256C-8A75-AD48-948B-0B7F158E2FCD}" srcOrd="1" destOrd="0" parTransId="{90B60135-BC3E-C943-9D8F-5A9CAE9F8F44}" sibTransId="{E8249DF1-542C-374B-95F0-775A7B859E02}"/>
    <dgm:cxn modelId="{68945165-DBDD-D747-A251-08E03C75965E}" type="presOf" srcId="{0F3B8888-33CD-FF45-BD0D-8E9B40C340E2}" destId="{B156E3C6-41D6-9942-BAF6-FABB06194C21}" srcOrd="0" destOrd="3" presId="urn:microsoft.com/office/officeart/2005/8/layout/hList1"/>
    <dgm:cxn modelId="{6A0B77C0-A734-6A4F-B2FF-BDCAB4A10BA3}" srcId="{D73F0C50-5C3A-8645-9BA2-885E17C9398C}" destId="{9B320AB8-429B-DB49-B96E-42B348D376B1}" srcOrd="3" destOrd="0" parTransId="{34B8A297-B2B4-9645-B4D1-6CF1A48AEF86}" sibTransId="{785980BA-4CD7-9F4C-84AA-9CEF0F7D383C}"/>
    <dgm:cxn modelId="{54025C5B-FA46-BA48-AD8F-E7C3A5BF9B4E}" srcId="{A24AA164-36BA-2641-A9A9-0714A2EAA662}" destId="{0B290BD6-8C82-224F-AD29-EB7D4EAA5948}" srcOrd="2" destOrd="0" parTransId="{3FD77736-266D-8642-8D45-97888A9E2E7D}" sibTransId="{0E19917E-F2EE-8541-BB6C-4224969FB79F}"/>
    <dgm:cxn modelId="{1CC02651-DC9B-6446-A1FD-D21FD03259B7}" srcId="{0978CFCC-9232-D249-ADDA-F9392D921FFD}" destId="{CEF26233-C178-E142-A37D-D46D539DD989}" srcOrd="1" destOrd="0" parTransId="{2C662A3C-0D7B-B049-8EEA-AB27DC4BB20E}" sibTransId="{FB6E4127-58E3-8B4B-BD70-B16781A521E9}"/>
    <dgm:cxn modelId="{CA80F71E-8340-C145-995F-C7D3C4A92D36}" srcId="{19FBEC66-2EFA-BC48-984E-C1AA967F6F80}" destId="{3F39FF8A-4D03-D244-8AFD-EE7673F3D355}" srcOrd="0" destOrd="0" parTransId="{64B069A6-F581-AF48-B6AC-1731903F03E5}" sibTransId="{DB2B6FF4-AC03-A045-A216-91B37BB2F9F3}"/>
    <dgm:cxn modelId="{7544FF86-9AA7-EC41-AE1C-B22D926D5A0B}" srcId="{19FBEC66-2EFA-BC48-984E-C1AA967F6F80}" destId="{9C9A27FA-00C7-A844-9D61-900FA9EFBD1A}" srcOrd="1" destOrd="0" parTransId="{FC75A7B9-CD21-FC41-9F68-A17F23D17667}" sibTransId="{B29172AA-F851-AA41-AA41-14D65A5EE18A}"/>
    <dgm:cxn modelId="{213FBA21-FEDE-E04A-A8B2-6E35B2383669}" srcId="{7AA116EC-98BA-4445-BA02-488189A7521D}" destId="{AC06B791-3FA9-2E41-BCD0-58B73D6751F7}" srcOrd="0" destOrd="0" parTransId="{AAA394EC-B53E-524F-A830-8B71E1C9E967}" sibTransId="{86DCA64B-8168-0B4B-B702-7CF33FF1434D}"/>
    <dgm:cxn modelId="{C781D8ED-307E-A342-8E8A-D3A9571BA28A}" type="presOf" srcId="{7AA116EC-98BA-4445-BA02-488189A7521D}" destId="{BAE5D83D-20B6-AE42-A3D7-574973769C5C}" srcOrd="0" destOrd="0" presId="urn:microsoft.com/office/officeart/2005/8/layout/hList1"/>
    <dgm:cxn modelId="{012010F5-7F2B-EE4C-91EA-190DC56F7140}" srcId="{0978CFCC-9232-D249-ADDA-F9392D921FFD}" destId="{98591D4D-75CB-6C44-ADBA-E7AD3B4A9C70}" srcOrd="0" destOrd="0" parTransId="{ED1B250D-061F-FC43-8E31-BDD5129D5C69}" sibTransId="{D11FADDC-AB65-9F4A-9AA2-CE97CA78B710}"/>
    <dgm:cxn modelId="{B4B544C8-6A94-5E49-A54A-45525F9AB6B7}" type="presOf" srcId="{21743CE6-4903-9A4A-B591-FC79BC88438B}" destId="{EAF38A24-E0E1-D947-9C13-DB8F4A625B96}" srcOrd="0" destOrd="3" presId="urn:microsoft.com/office/officeart/2005/8/layout/hList1"/>
    <dgm:cxn modelId="{F432D80F-D162-2941-8429-19F714D468A0}" srcId="{8BAA6F03-1452-EF4A-A5DC-E614A98CCAD0}" destId="{A24AA164-36BA-2641-A9A9-0714A2EAA662}" srcOrd="3" destOrd="0" parTransId="{966AE032-8459-5140-9FB0-B97AFF2BAA2A}" sibTransId="{8BDFCE3A-7CE5-754D-BEB7-17C3738B4A66}"/>
    <dgm:cxn modelId="{D9EA0832-50D5-0544-AC1B-B7C2BD25F83F}" type="presOf" srcId="{D5EA256C-8A75-AD48-948B-0B7F158E2FCD}" destId="{34363548-64D3-384B-A2E4-6E04BFC22BE4}" srcOrd="0" destOrd="1" presId="urn:microsoft.com/office/officeart/2005/8/layout/hList1"/>
    <dgm:cxn modelId="{993B4275-D87D-4845-A184-3AB5AA5F2782}" type="presOf" srcId="{19FBEC66-2EFA-BC48-984E-C1AA967F6F80}" destId="{3B347E69-3EF0-AB4A-99B8-1F9D7701CFE6}" srcOrd="0" destOrd="0" presId="urn:microsoft.com/office/officeart/2005/8/layout/hList1"/>
    <dgm:cxn modelId="{2A9020BE-08B9-AF48-8CFB-F9EBB3F5E068}" srcId="{7AA116EC-98BA-4445-BA02-488189A7521D}" destId="{C1B20067-2B6B-7D4F-B00A-6A4C462543BA}" srcOrd="1" destOrd="0" parTransId="{802846DD-6EC8-4F41-9C58-3EB31B8426F3}" sibTransId="{A2DC80A5-B913-2646-90B3-17D2DF642417}"/>
    <dgm:cxn modelId="{A48F95EA-B251-C44F-BBDC-EDB18BDEA348}" type="presOf" srcId="{82E9D5D2-21FB-5E40-95A6-98E74EFA1101}" destId="{025465E3-1E96-6547-B09B-4CB4CFD3511F}" srcOrd="0" destOrd="4" presId="urn:microsoft.com/office/officeart/2005/8/layout/hList1"/>
    <dgm:cxn modelId="{FBD9CAB1-A655-9843-96C8-B7E8A6595DDD}" srcId="{D73F0C50-5C3A-8645-9BA2-885E17C9398C}" destId="{5A601B51-B247-4D43-A807-C7E6D8FED18C}" srcOrd="2" destOrd="0" parTransId="{FDEA4C38-4BD6-7D49-B035-17DCC7FFC4B1}" sibTransId="{5EB8B775-D0BD-A54E-AF2A-DE1F4155375D}"/>
    <dgm:cxn modelId="{62D8F586-95B6-984A-A89A-D1082DD44FFF}" srcId="{CC1FD5E6-0733-6346-8740-4D9F9A9AFDBD}" destId="{FC33AE37-A034-FD4F-A23D-4740DEBABB1C}" srcOrd="0" destOrd="0" parTransId="{2EA0B743-5577-1146-910F-AC570ED171B3}" sibTransId="{B03B30E6-679B-084C-9618-5D7DCA5384BD}"/>
    <dgm:cxn modelId="{F7531615-545D-3B4A-92B9-C72A3F2B6144}" srcId="{7AA116EC-98BA-4445-BA02-488189A7521D}" destId="{D7545630-72B4-1640-B997-FDB0697A881B}" srcOrd="2" destOrd="0" parTransId="{96DD8893-06A0-8C41-B628-83DF60B811E4}" sibTransId="{B45CB30C-7523-CF48-BB40-C9B415EBB062}"/>
    <dgm:cxn modelId="{C2FF71B6-C5DA-5945-B1FB-991C8856A8F2}" type="presOf" srcId="{804A0BDB-EF36-5F4C-9CD1-1C6A8DCEF58C}" destId="{25A53575-203C-AC40-9F21-7E73D2196CD8}" srcOrd="0" destOrd="0" presId="urn:microsoft.com/office/officeart/2005/8/layout/hList1"/>
    <dgm:cxn modelId="{04CBA8A2-26FC-1048-8ABF-2DADC1DB4D48}" type="presOf" srcId="{5A601B51-B247-4D43-A807-C7E6D8FED18C}" destId="{25A53575-203C-AC40-9F21-7E73D2196CD8}" srcOrd="0" destOrd="2" presId="urn:microsoft.com/office/officeart/2005/8/layout/hList1"/>
    <dgm:cxn modelId="{72468688-653C-144A-974F-69373746DE06}" type="presOf" srcId="{3F39FF8A-4D03-D244-8AFD-EE7673F3D355}" destId="{EAF38A24-E0E1-D947-9C13-DB8F4A625B96}" srcOrd="0" destOrd="0" presId="urn:microsoft.com/office/officeart/2005/8/layout/hList1"/>
    <dgm:cxn modelId="{9720330B-EAF5-6342-9DA7-8382282A0EEC}" type="presOf" srcId="{AC06B791-3FA9-2E41-BCD0-58B73D6751F7}" destId="{AC520DAD-DA8A-554D-950F-5CF3AAA910F9}" srcOrd="0" destOrd="0" presId="urn:microsoft.com/office/officeart/2005/8/layout/hList1"/>
    <dgm:cxn modelId="{4141423A-88BF-F440-AFD3-B4065C414196}" type="presOf" srcId="{EE0D98DD-85ED-034C-9E50-E20EE0B78A16}" destId="{025465E3-1E96-6547-B09B-4CB4CFD3511F}" srcOrd="0" destOrd="2" presId="urn:microsoft.com/office/officeart/2005/8/layout/hList1"/>
    <dgm:cxn modelId="{5FF7C23A-8705-014B-A116-448350FA83E9}" srcId="{0978CFCC-9232-D249-ADDA-F9392D921FFD}" destId="{98935C1D-E1A3-A947-A42D-EB57812B5B28}" srcOrd="3" destOrd="0" parTransId="{C0BFC434-3ECB-0040-B08F-926AFD0CAE59}" sibTransId="{9942C3B8-2AF1-0245-ABD7-93827112524F}"/>
    <dgm:cxn modelId="{C16D1EB7-7697-FB4C-A4E4-EB8126FD3537}" srcId="{8BAA6F03-1452-EF4A-A5DC-E614A98CCAD0}" destId="{0978CFCC-9232-D249-ADDA-F9392D921FFD}" srcOrd="1" destOrd="0" parTransId="{330992DE-DF00-1E49-A361-7783E63A50A8}" sibTransId="{77A7AA6A-F884-E841-A080-2CB7BCE8095E}"/>
    <dgm:cxn modelId="{D4808947-EBEC-CD40-9B4F-F3E8184355B1}" srcId="{A24AA164-36BA-2641-A9A9-0714A2EAA662}" destId="{DCF18E2D-EDF8-2A40-A810-949B1EAEB4B1}" srcOrd="0" destOrd="0" parTransId="{C4F83A6E-ED65-4F48-9E3A-FAF28D64AB5C}" sibTransId="{28352A43-2ABF-1740-ACA5-BD02EE2D5F1E}"/>
    <dgm:cxn modelId="{BAA5B578-BCA3-C644-8CB6-F54A14C76A0F}" type="presOf" srcId="{D73F0C50-5C3A-8645-9BA2-885E17C9398C}" destId="{C2828393-C514-BA47-970A-C9334D08450E}" srcOrd="0" destOrd="0" presId="urn:microsoft.com/office/officeart/2005/8/layout/hList1"/>
    <dgm:cxn modelId="{6435013D-75D6-A04F-A449-D312B9F4F2E4}" srcId="{D73F0C50-5C3A-8645-9BA2-885E17C9398C}" destId="{804A0BDB-EF36-5F4C-9CD1-1C6A8DCEF58C}" srcOrd="0" destOrd="0" parTransId="{1122331C-E33D-9A44-B823-BA9DBE66F12D}" sibTransId="{C81A5AF6-9F9B-3740-B07D-B166DB11008C}"/>
    <dgm:cxn modelId="{85CE597B-D9CE-C648-B3A5-7CE2C68A8B56}" type="presOf" srcId="{2BE0C5CF-BBAE-E440-B914-29E709FD4D5F}" destId="{25A53575-203C-AC40-9F21-7E73D2196CD8}" srcOrd="0" destOrd="1" presId="urn:microsoft.com/office/officeart/2005/8/layout/hList1"/>
    <dgm:cxn modelId="{6E3116F1-6950-764C-85E9-0C9FFB8987BE}" type="presOf" srcId="{9B320AB8-429B-DB49-B96E-42B348D376B1}" destId="{25A53575-203C-AC40-9F21-7E73D2196CD8}" srcOrd="0" destOrd="3" presId="urn:microsoft.com/office/officeart/2005/8/layout/hList1"/>
    <dgm:cxn modelId="{5167D13A-1A8B-6049-854C-7477817B6C4E}" type="presOf" srcId="{FC33AE37-A034-FD4F-A23D-4740DEBABB1C}" destId="{34363548-64D3-384B-A2E4-6E04BFC22BE4}" srcOrd="0" destOrd="0" presId="urn:microsoft.com/office/officeart/2005/8/layout/hList1"/>
    <dgm:cxn modelId="{40D9F7EE-1F58-0147-A8B8-386EE7DB75D8}" type="presOf" srcId="{0B290BD6-8C82-224F-AD29-EB7D4EAA5948}" destId="{B156E3C6-41D6-9942-BAF6-FABB06194C21}" srcOrd="0" destOrd="2" presId="urn:microsoft.com/office/officeart/2005/8/layout/hList1"/>
    <dgm:cxn modelId="{9B204110-74DB-924F-B02A-EF183C109E84}" type="presOf" srcId="{CC1FD5E6-0733-6346-8740-4D9F9A9AFDBD}" destId="{7D92B7AB-B7D8-6C4B-821E-93DD00C7FD9C}" srcOrd="0" destOrd="0" presId="urn:microsoft.com/office/officeart/2005/8/layout/hList1"/>
    <dgm:cxn modelId="{F23DF75C-E384-3348-AE45-BF27AED6816E}" type="presOf" srcId="{A24AA164-36BA-2641-A9A9-0714A2EAA662}" destId="{063C707F-EAED-FF47-A200-60BB6320BFAB}" srcOrd="0" destOrd="0" presId="urn:microsoft.com/office/officeart/2005/8/layout/hList1"/>
    <dgm:cxn modelId="{91DEA54A-5534-3A42-9D2A-4211292CBBA3}" type="presOf" srcId="{8BAA6F03-1452-EF4A-A5DC-E614A98CCAD0}" destId="{E22B8E9C-497C-3D47-BB13-2E6611BE24D0}" srcOrd="0" destOrd="0" presId="urn:microsoft.com/office/officeart/2005/8/layout/hList1"/>
    <dgm:cxn modelId="{378B6450-9500-F04D-9685-DF94E131107A}" type="presParOf" srcId="{E22B8E9C-497C-3D47-BB13-2E6611BE24D0}" destId="{4AE3A7E8-6B49-A140-BAED-00A90912AC20}" srcOrd="0" destOrd="0" presId="urn:microsoft.com/office/officeart/2005/8/layout/hList1"/>
    <dgm:cxn modelId="{9E4E574B-1201-054B-B24F-8D889A0B3044}" type="presParOf" srcId="{4AE3A7E8-6B49-A140-BAED-00A90912AC20}" destId="{3B347E69-3EF0-AB4A-99B8-1F9D7701CFE6}" srcOrd="0" destOrd="0" presId="urn:microsoft.com/office/officeart/2005/8/layout/hList1"/>
    <dgm:cxn modelId="{DE5D1C68-6312-9C46-B929-28ED3F5D2E7A}" type="presParOf" srcId="{4AE3A7E8-6B49-A140-BAED-00A90912AC20}" destId="{EAF38A24-E0E1-D947-9C13-DB8F4A625B96}" srcOrd="1" destOrd="0" presId="urn:microsoft.com/office/officeart/2005/8/layout/hList1"/>
    <dgm:cxn modelId="{58D64A2C-FE4A-7740-B902-FA7574C1E731}" type="presParOf" srcId="{E22B8E9C-497C-3D47-BB13-2E6611BE24D0}" destId="{D3B33774-3666-A745-8300-D209B1D86C5B}" srcOrd="1" destOrd="0" presId="urn:microsoft.com/office/officeart/2005/8/layout/hList1"/>
    <dgm:cxn modelId="{D2E88F5D-A00C-BB41-AE65-0542836F4F15}" type="presParOf" srcId="{E22B8E9C-497C-3D47-BB13-2E6611BE24D0}" destId="{D49EF6FC-4D14-2246-A7D0-2AE541C17DE8}" srcOrd="2" destOrd="0" presId="urn:microsoft.com/office/officeart/2005/8/layout/hList1"/>
    <dgm:cxn modelId="{1E552B24-8064-CA4B-B76A-5EDF95BF9254}" type="presParOf" srcId="{D49EF6FC-4D14-2246-A7D0-2AE541C17DE8}" destId="{B7DFD2C2-F204-8D41-A7E4-1D88CF6BA76D}" srcOrd="0" destOrd="0" presId="urn:microsoft.com/office/officeart/2005/8/layout/hList1"/>
    <dgm:cxn modelId="{1622F664-1FF0-2E4D-89E4-C8728FAEAD21}" type="presParOf" srcId="{D49EF6FC-4D14-2246-A7D0-2AE541C17DE8}" destId="{025465E3-1E96-6547-B09B-4CB4CFD3511F}" srcOrd="1" destOrd="0" presId="urn:microsoft.com/office/officeart/2005/8/layout/hList1"/>
    <dgm:cxn modelId="{59150BBB-3303-674A-9503-3541F318D331}" type="presParOf" srcId="{E22B8E9C-497C-3D47-BB13-2E6611BE24D0}" destId="{3670E338-57EA-2A44-B3BC-0DCC5EA2962C}" srcOrd="3" destOrd="0" presId="urn:microsoft.com/office/officeart/2005/8/layout/hList1"/>
    <dgm:cxn modelId="{E42CD51F-38B5-E24C-9AF6-1970AF8AB1D0}" type="presParOf" srcId="{E22B8E9C-497C-3D47-BB13-2E6611BE24D0}" destId="{41FEBB30-0472-724B-9697-90A644672158}" srcOrd="4" destOrd="0" presId="urn:microsoft.com/office/officeart/2005/8/layout/hList1"/>
    <dgm:cxn modelId="{840E6E27-68A3-E843-B03F-C6C21A1A36F1}" type="presParOf" srcId="{41FEBB30-0472-724B-9697-90A644672158}" destId="{7D92B7AB-B7D8-6C4B-821E-93DD00C7FD9C}" srcOrd="0" destOrd="0" presId="urn:microsoft.com/office/officeart/2005/8/layout/hList1"/>
    <dgm:cxn modelId="{63DC4702-E203-B347-99DB-DE821EAA1B9C}" type="presParOf" srcId="{41FEBB30-0472-724B-9697-90A644672158}" destId="{34363548-64D3-384B-A2E4-6E04BFC22BE4}" srcOrd="1" destOrd="0" presId="urn:microsoft.com/office/officeart/2005/8/layout/hList1"/>
    <dgm:cxn modelId="{BE796522-9F83-AE44-AD69-B13528E1C0CB}" type="presParOf" srcId="{E22B8E9C-497C-3D47-BB13-2E6611BE24D0}" destId="{ADBB4D51-7ECD-EB4B-BCC9-D4454A48BCA7}" srcOrd="5" destOrd="0" presId="urn:microsoft.com/office/officeart/2005/8/layout/hList1"/>
    <dgm:cxn modelId="{0F35B4F5-B002-CE48-8F6B-A02C87183849}" type="presParOf" srcId="{E22B8E9C-497C-3D47-BB13-2E6611BE24D0}" destId="{2CA9EAC0-959B-4742-879F-1032B2E1869D}" srcOrd="6" destOrd="0" presId="urn:microsoft.com/office/officeart/2005/8/layout/hList1"/>
    <dgm:cxn modelId="{DB4124B2-252E-0542-996E-36F2E896D084}" type="presParOf" srcId="{2CA9EAC0-959B-4742-879F-1032B2E1869D}" destId="{063C707F-EAED-FF47-A200-60BB6320BFAB}" srcOrd="0" destOrd="0" presId="urn:microsoft.com/office/officeart/2005/8/layout/hList1"/>
    <dgm:cxn modelId="{2D42C4F0-8D52-EB4C-8E88-A0438410AC1A}" type="presParOf" srcId="{2CA9EAC0-959B-4742-879F-1032B2E1869D}" destId="{B156E3C6-41D6-9942-BAF6-FABB06194C21}" srcOrd="1" destOrd="0" presId="urn:microsoft.com/office/officeart/2005/8/layout/hList1"/>
    <dgm:cxn modelId="{A95D50EB-B998-F64D-8A42-3A41245534F4}" type="presParOf" srcId="{E22B8E9C-497C-3D47-BB13-2E6611BE24D0}" destId="{2C28201D-B879-AE42-A194-80B063246C41}" srcOrd="7" destOrd="0" presId="urn:microsoft.com/office/officeart/2005/8/layout/hList1"/>
    <dgm:cxn modelId="{E2303797-D803-CB45-B166-D3EBB120C1C6}" type="presParOf" srcId="{E22B8E9C-497C-3D47-BB13-2E6611BE24D0}" destId="{D27792E3-323D-0049-810C-3DA7A39343E2}" srcOrd="8" destOrd="0" presId="urn:microsoft.com/office/officeart/2005/8/layout/hList1"/>
    <dgm:cxn modelId="{BF012826-9BF7-914B-B4B4-CA4529636A05}" type="presParOf" srcId="{D27792E3-323D-0049-810C-3DA7A39343E2}" destId="{C2828393-C514-BA47-970A-C9334D08450E}" srcOrd="0" destOrd="0" presId="urn:microsoft.com/office/officeart/2005/8/layout/hList1"/>
    <dgm:cxn modelId="{B6B1B9B3-B51F-E841-95A8-FB2607D502C3}" type="presParOf" srcId="{D27792E3-323D-0049-810C-3DA7A39343E2}" destId="{25A53575-203C-AC40-9F21-7E73D2196CD8}" srcOrd="1" destOrd="0" presId="urn:microsoft.com/office/officeart/2005/8/layout/hList1"/>
    <dgm:cxn modelId="{0F1A03C6-ADAF-CB4F-898D-A3DFD6F91F24}" type="presParOf" srcId="{E22B8E9C-497C-3D47-BB13-2E6611BE24D0}" destId="{05B31741-EE0F-A24F-8F58-6554F51A6ED9}" srcOrd="9" destOrd="0" presId="urn:microsoft.com/office/officeart/2005/8/layout/hList1"/>
    <dgm:cxn modelId="{06996106-C570-3749-BBBF-D8A0806CC610}" type="presParOf" srcId="{E22B8E9C-497C-3D47-BB13-2E6611BE24D0}" destId="{B5A9BA11-E416-EE40-A1A4-F6860907FCDC}" srcOrd="10" destOrd="0" presId="urn:microsoft.com/office/officeart/2005/8/layout/hList1"/>
    <dgm:cxn modelId="{BB50C77B-AE5B-7548-885F-B252A16DC284}" type="presParOf" srcId="{B5A9BA11-E416-EE40-A1A4-F6860907FCDC}" destId="{BAE5D83D-20B6-AE42-A3D7-574973769C5C}" srcOrd="0" destOrd="0" presId="urn:microsoft.com/office/officeart/2005/8/layout/hList1"/>
    <dgm:cxn modelId="{101B5146-0C00-5243-A196-29D95C818A1B}" type="presParOf" srcId="{B5A9BA11-E416-EE40-A1A4-F6860907FCDC}" destId="{AC520DAD-DA8A-554D-950F-5CF3AAA910F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58CE4A-1514-944C-81FE-B229AB3C48F8}" type="doc">
      <dgm:prSet loTypeId="urn:microsoft.com/office/officeart/2005/8/layout/cycle8" loCatId="" qsTypeId="urn:microsoft.com/office/officeart/2005/8/quickstyle/simple1" qsCatId="simple" csTypeId="urn:microsoft.com/office/officeart/2005/8/colors/accent1_3" csCatId="accent1" phldr="1"/>
      <dgm:spPr/>
    </dgm:pt>
    <dgm:pt modelId="{BAF4BAD2-6E0E-4446-B6A6-A6D77538DFCB}">
      <dgm:prSet custT="1">
        <dgm:style>
          <a:lnRef idx="1">
            <a:schemeClr val="accent6"/>
          </a:lnRef>
          <a:fillRef idx="3">
            <a:schemeClr val="accent6"/>
          </a:fillRef>
          <a:effectRef idx="2">
            <a:schemeClr val="accent6"/>
          </a:effectRef>
          <a:fontRef idx="minor">
            <a:schemeClr val="lt1"/>
          </a:fontRef>
        </dgm:style>
      </dgm:prSet>
      <dgm:spPr/>
      <dgm:t>
        <a:bodyPr/>
        <a:lstStyle/>
        <a:p>
          <a:r>
            <a:rPr lang="en-US" sz="1600" b="1" dirty="0" smtClean="0">
              <a:solidFill>
                <a:schemeClr val="bg1"/>
              </a:solidFill>
            </a:rPr>
            <a:t>Federated Operations</a:t>
          </a:r>
          <a:endParaRPr lang="en-US" sz="1600" b="1" dirty="0">
            <a:solidFill>
              <a:schemeClr val="bg1"/>
            </a:solidFill>
          </a:endParaRPr>
        </a:p>
      </dgm:t>
    </dgm:pt>
    <dgm:pt modelId="{3C3718B5-9E2E-4F6A-B65E-CA5ADF3ECEA7}" type="parTrans" cxnId="{A16D14FB-B780-4874-94B3-B247A6946C5E}">
      <dgm:prSet/>
      <dgm:spPr/>
      <dgm:t>
        <a:bodyPr/>
        <a:lstStyle/>
        <a:p>
          <a:endParaRPr lang="en-GB"/>
        </a:p>
      </dgm:t>
    </dgm:pt>
    <dgm:pt modelId="{51089604-B16B-4B73-A5C5-5D8E2D56542F}" type="sibTrans" cxnId="{A16D14FB-B780-4874-94B3-B247A6946C5E}">
      <dgm:prSet/>
      <dgm:spPr/>
      <dgm:t>
        <a:bodyPr/>
        <a:lstStyle/>
        <a:p>
          <a:endParaRPr lang="en-GB"/>
        </a:p>
      </dgm:t>
    </dgm:pt>
    <dgm:pt modelId="{30DC3652-13DC-4ADB-9F08-1B30D4C68CD1}">
      <dgm:prSet custT="1">
        <dgm:style>
          <a:lnRef idx="1">
            <a:schemeClr val="accent1"/>
          </a:lnRef>
          <a:fillRef idx="3">
            <a:schemeClr val="accent1"/>
          </a:fillRef>
          <a:effectRef idx="2">
            <a:schemeClr val="accent1"/>
          </a:effectRef>
          <a:fontRef idx="minor">
            <a:schemeClr val="lt1"/>
          </a:fontRef>
        </dgm:style>
      </dgm:prSet>
      <dgm:spPr/>
      <dgm:t>
        <a:bodyPr/>
        <a:lstStyle/>
        <a:p>
          <a:r>
            <a:rPr lang="en-GB" sz="1600" b="1" dirty="0" smtClean="0">
              <a:solidFill>
                <a:schemeClr val="bg1"/>
              </a:solidFill>
            </a:rPr>
            <a:t>High-Throughput Data Analysis</a:t>
          </a:r>
          <a:endParaRPr lang="en-US" sz="1600" b="1" dirty="0">
            <a:solidFill>
              <a:schemeClr val="bg1"/>
            </a:solidFill>
          </a:endParaRPr>
        </a:p>
      </dgm:t>
    </dgm:pt>
    <dgm:pt modelId="{77DAF317-630D-4482-B9F6-2E2A9163EA02}" type="parTrans" cxnId="{A8B2F773-6009-4121-A0F6-3BC1D4D8DC7E}">
      <dgm:prSet/>
      <dgm:spPr/>
      <dgm:t>
        <a:bodyPr/>
        <a:lstStyle/>
        <a:p>
          <a:endParaRPr lang="en-GB"/>
        </a:p>
      </dgm:t>
    </dgm:pt>
    <dgm:pt modelId="{BB0907BC-D064-427C-BB84-F19D16E62D94}" type="sibTrans" cxnId="{A8B2F773-6009-4121-A0F6-3BC1D4D8DC7E}">
      <dgm:prSet/>
      <dgm:spPr/>
      <dgm:t>
        <a:bodyPr/>
        <a:lstStyle/>
        <a:p>
          <a:endParaRPr lang="en-GB"/>
        </a:p>
      </dgm:t>
    </dgm:pt>
    <dgm:pt modelId="{EEF953A5-D527-4EE9-A59B-961F6170A889}">
      <dgm:prSet custT="1">
        <dgm:style>
          <a:lnRef idx="1">
            <a:schemeClr val="accent1"/>
          </a:lnRef>
          <a:fillRef idx="3">
            <a:schemeClr val="accent1"/>
          </a:fillRef>
          <a:effectRef idx="2">
            <a:schemeClr val="accent1"/>
          </a:effectRef>
          <a:fontRef idx="minor">
            <a:schemeClr val="lt1"/>
          </a:fontRef>
        </dgm:style>
      </dgm:prSet>
      <dgm:spPr>
        <a:solidFill>
          <a:schemeClr val="accent2">
            <a:lumMod val="60000"/>
            <a:lumOff val="40000"/>
          </a:schemeClr>
        </a:solidFill>
      </dgm:spPr>
      <dgm:t>
        <a:bodyPr/>
        <a:lstStyle/>
        <a:p>
          <a:r>
            <a:rPr lang="en-US" sz="1600" b="1" dirty="0" smtClean="0">
              <a:solidFill>
                <a:schemeClr val="bg1"/>
              </a:solidFill>
            </a:rPr>
            <a:t>Federated Cloud</a:t>
          </a:r>
          <a:endParaRPr lang="en-US" sz="1600" b="1" dirty="0">
            <a:solidFill>
              <a:schemeClr val="bg1"/>
            </a:solidFill>
          </a:endParaRPr>
        </a:p>
      </dgm:t>
    </dgm:pt>
    <dgm:pt modelId="{2B4570EF-0001-42EA-8598-9DEDEC349BFB}" type="parTrans" cxnId="{6D150234-C83A-48E7-BF69-69BE34AF0329}">
      <dgm:prSet/>
      <dgm:spPr/>
      <dgm:t>
        <a:bodyPr/>
        <a:lstStyle/>
        <a:p>
          <a:endParaRPr lang="en-GB"/>
        </a:p>
      </dgm:t>
    </dgm:pt>
    <dgm:pt modelId="{2956024D-4D61-4253-87A0-AC1D6B9B266D}" type="sibTrans" cxnId="{6D150234-C83A-48E7-BF69-69BE34AF0329}">
      <dgm:prSet/>
      <dgm:spPr/>
      <dgm:t>
        <a:bodyPr/>
        <a:lstStyle/>
        <a:p>
          <a:endParaRPr lang="en-GB"/>
        </a:p>
      </dgm:t>
    </dgm:pt>
    <dgm:pt modelId="{F6B51503-B7D6-40E8-8FCD-A38A5080A9D9}">
      <dgm:prSet custT="1"/>
      <dgm:spPr>
        <a:solidFill>
          <a:schemeClr val="accent3"/>
        </a:solidFill>
      </dgm:spPr>
      <dgm:t>
        <a:bodyPr/>
        <a:lstStyle/>
        <a:p>
          <a:r>
            <a:rPr lang="en-GB" sz="1600" b="1" dirty="0" smtClean="0">
              <a:solidFill>
                <a:schemeClr val="bg1"/>
              </a:solidFill>
            </a:rPr>
            <a:t>Community Driven Innovation &amp; Support</a:t>
          </a:r>
          <a:endParaRPr lang="en-US" sz="1600" b="1" dirty="0">
            <a:solidFill>
              <a:schemeClr val="bg1"/>
            </a:solidFill>
          </a:endParaRPr>
        </a:p>
      </dgm:t>
    </dgm:pt>
    <dgm:pt modelId="{440100DA-3B74-47E7-8A45-36717287A116}" type="parTrans" cxnId="{7559B636-206F-4F60-8775-D3F1DC25102B}">
      <dgm:prSet/>
      <dgm:spPr/>
      <dgm:t>
        <a:bodyPr/>
        <a:lstStyle/>
        <a:p>
          <a:endParaRPr lang="en-GB"/>
        </a:p>
      </dgm:t>
    </dgm:pt>
    <dgm:pt modelId="{3579585D-E3C5-4770-9631-2F2F49419E0D}" type="sibTrans" cxnId="{7559B636-206F-4F60-8775-D3F1DC25102B}">
      <dgm:prSet/>
      <dgm:spPr/>
      <dgm:t>
        <a:bodyPr/>
        <a:lstStyle/>
        <a:p>
          <a:endParaRPr lang="en-GB"/>
        </a:p>
      </dgm:t>
    </dgm:pt>
    <dgm:pt modelId="{C1AB6106-2BE5-804E-B6C3-C7F2D76A8D32}" type="pres">
      <dgm:prSet presAssocID="{CB58CE4A-1514-944C-81FE-B229AB3C48F8}" presName="compositeShape" presStyleCnt="0">
        <dgm:presLayoutVars>
          <dgm:chMax val="7"/>
          <dgm:dir/>
          <dgm:resizeHandles val="exact"/>
        </dgm:presLayoutVars>
      </dgm:prSet>
      <dgm:spPr/>
    </dgm:pt>
    <dgm:pt modelId="{B51FE79A-82F8-BB4D-A548-9E0C95931871}" type="pres">
      <dgm:prSet presAssocID="{CB58CE4A-1514-944C-81FE-B229AB3C48F8}" presName="wedge1" presStyleLbl="node1" presStyleIdx="0" presStyleCnt="4" custLinFactNeighborY="-578"/>
      <dgm:spPr/>
      <dgm:t>
        <a:bodyPr/>
        <a:lstStyle/>
        <a:p>
          <a:endParaRPr lang="en-US"/>
        </a:p>
      </dgm:t>
    </dgm:pt>
    <dgm:pt modelId="{705C8AB6-07F4-9F4B-87F0-46B8C840C22B}" type="pres">
      <dgm:prSet presAssocID="{CB58CE4A-1514-944C-81FE-B229AB3C48F8}" presName="dummy1a" presStyleCnt="0"/>
      <dgm:spPr/>
    </dgm:pt>
    <dgm:pt modelId="{D298770A-DAE4-8F40-A1E8-7F5394387065}" type="pres">
      <dgm:prSet presAssocID="{CB58CE4A-1514-944C-81FE-B229AB3C48F8}" presName="dummy1b" presStyleCnt="0"/>
      <dgm:spPr/>
    </dgm:pt>
    <dgm:pt modelId="{5D3EBB9C-D0DB-A04F-8C69-3980DBA0A347}" type="pres">
      <dgm:prSet presAssocID="{CB58CE4A-1514-944C-81FE-B229AB3C48F8}" presName="wedge1Tx" presStyleLbl="node1" presStyleIdx="0" presStyleCnt="4">
        <dgm:presLayoutVars>
          <dgm:chMax val="0"/>
          <dgm:chPref val="0"/>
          <dgm:bulletEnabled val="1"/>
        </dgm:presLayoutVars>
      </dgm:prSet>
      <dgm:spPr/>
      <dgm:t>
        <a:bodyPr/>
        <a:lstStyle/>
        <a:p>
          <a:endParaRPr lang="en-US"/>
        </a:p>
      </dgm:t>
    </dgm:pt>
    <dgm:pt modelId="{591A4803-9161-404F-80F0-6635C9FB251F}" type="pres">
      <dgm:prSet presAssocID="{CB58CE4A-1514-944C-81FE-B229AB3C48F8}" presName="wedge2" presStyleLbl="node1" presStyleIdx="1" presStyleCnt="4"/>
      <dgm:spPr/>
      <dgm:t>
        <a:bodyPr/>
        <a:lstStyle/>
        <a:p>
          <a:endParaRPr lang="en-US"/>
        </a:p>
      </dgm:t>
    </dgm:pt>
    <dgm:pt modelId="{47251BC0-C938-8C43-8106-383575FA7DBC}" type="pres">
      <dgm:prSet presAssocID="{CB58CE4A-1514-944C-81FE-B229AB3C48F8}" presName="dummy2a" presStyleCnt="0"/>
      <dgm:spPr/>
    </dgm:pt>
    <dgm:pt modelId="{1C94465A-CDF7-8E43-B681-139D791B1387}" type="pres">
      <dgm:prSet presAssocID="{CB58CE4A-1514-944C-81FE-B229AB3C48F8}" presName="dummy2b" presStyleCnt="0"/>
      <dgm:spPr/>
    </dgm:pt>
    <dgm:pt modelId="{A01F02A2-235C-CE48-BF8C-CAB822D58D2A}" type="pres">
      <dgm:prSet presAssocID="{CB58CE4A-1514-944C-81FE-B229AB3C48F8}" presName="wedge2Tx" presStyleLbl="node1" presStyleIdx="1" presStyleCnt="4">
        <dgm:presLayoutVars>
          <dgm:chMax val="0"/>
          <dgm:chPref val="0"/>
          <dgm:bulletEnabled val="1"/>
        </dgm:presLayoutVars>
      </dgm:prSet>
      <dgm:spPr/>
      <dgm:t>
        <a:bodyPr/>
        <a:lstStyle/>
        <a:p>
          <a:endParaRPr lang="en-US"/>
        </a:p>
      </dgm:t>
    </dgm:pt>
    <dgm:pt modelId="{68A78B6C-BAED-9543-ABF9-EF748C194928}" type="pres">
      <dgm:prSet presAssocID="{CB58CE4A-1514-944C-81FE-B229AB3C48F8}" presName="wedge3" presStyleLbl="node1" presStyleIdx="2" presStyleCnt="4" custLinFactNeighborY="-662"/>
      <dgm:spPr/>
      <dgm:t>
        <a:bodyPr/>
        <a:lstStyle/>
        <a:p>
          <a:endParaRPr lang="en-US"/>
        </a:p>
      </dgm:t>
    </dgm:pt>
    <dgm:pt modelId="{59D713E5-0C59-AA4B-A67A-15ACE317B5D4}" type="pres">
      <dgm:prSet presAssocID="{CB58CE4A-1514-944C-81FE-B229AB3C48F8}" presName="dummy3a" presStyleCnt="0"/>
      <dgm:spPr/>
    </dgm:pt>
    <dgm:pt modelId="{0ED165D0-838E-284B-9E0B-2B63DCCE918C}" type="pres">
      <dgm:prSet presAssocID="{CB58CE4A-1514-944C-81FE-B229AB3C48F8}" presName="dummy3b" presStyleCnt="0"/>
      <dgm:spPr/>
    </dgm:pt>
    <dgm:pt modelId="{2048B1A1-B7B1-3E4C-B8D8-ED6AFA03B15C}" type="pres">
      <dgm:prSet presAssocID="{CB58CE4A-1514-944C-81FE-B229AB3C48F8}" presName="wedge3Tx" presStyleLbl="node1" presStyleIdx="2" presStyleCnt="4">
        <dgm:presLayoutVars>
          <dgm:chMax val="0"/>
          <dgm:chPref val="0"/>
          <dgm:bulletEnabled val="1"/>
        </dgm:presLayoutVars>
      </dgm:prSet>
      <dgm:spPr/>
      <dgm:t>
        <a:bodyPr/>
        <a:lstStyle/>
        <a:p>
          <a:endParaRPr lang="en-US"/>
        </a:p>
      </dgm:t>
    </dgm:pt>
    <dgm:pt modelId="{0191A99D-29BC-4F01-A4D7-44E75443DF7B}" type="pres">
      <dgm:prSet presAssocID="{CB58CE4A-1514-944C-81FE-B229AB3C48F8}" presName="wedge4" presStyleLbl="node1" presStyleIdx="3" presStyleCnt="4"/>
      <dgm:spPr/>
      <dgm:t>
        <a:bodyPr/>
        <a:lstStyle/>
        <a:p>
          <a:endParaRPr lang="en-GB"/>
        </a:p>
      </dgm:t>
    </dgm:pt>
    <dgm:pt modelId="{FC3952C9-5E4B-4DEB-B6E4-2E31DBB50419}" type="pres">
      <dgm:prSet presAssocID="{CB58CE4A-1514-944C-81FE-B229AB3C48F8}" presName="dummy4a" presStyleCnt="0"/>
      <dgm:spPr/>
    </dgm:pt>
    <dgm:pt modelId="{4A4E9FE7-1A84-4FD1-A9C8-586BC4A30C58}" type="pres">
      <dgm:prSet presAssocID="{CB58CE4A-1514-944C-81FE-B229AB3C48F8}" presName="dummy4b" presStyleCnt="0"/>
      <dgm:spPr/>
    </dgm:pt>
    <dgm:pt modelId="{E1D0987D-1000-4B33-9DC1-675C64078855}" type="pres">
      <dgm:prSet presAssocID="{CB58CE4A-1514-944C-81FE-B229AB3C48F8}" presName="wedge4Tx" presStyleLbl="node1" presStyleIdx="3" presStyleCnt="4">
        <dgm:presLayoutVars>
          <dgm:chMax val="0"/>
          <dgm:chPref val="0"/>
          <dgm:bulletEnabled val="1"/>
        </dgm:presLayoutVars>
      </dgm:prSet>
      <dgm:spPr/>
      <dgm:t>
        <a:bodyPr/>
        <a:lstStyle/>
        <a:p>
          <a:endParaRPr lang="en-GB"/>
        </a:p>
      </dgm:t>
    </dgm:pt>
    <dgm:pt modelId="{766B8DAE-6F06-4DF8-B1F9-DCD72483380B}" type="pres">
      <dgm:prSet presAssocID="{2956024D-4D61-4253-87A0-AC1D6B9B266D}" presName="arrowWedge1" presStyleLbl="fgSibTrans2D1" presStyleIdx="0" presStyleCnt="4"/>
      <dgm:spPr/>
    </dgm:pt>
    <dgm:pt modelId="{EE337BD1-8378-4762-BEB7-1B6781BD2196}" type="pres">
      <dgm:prSet presAssocID="{51089604-B16B-4B73-A5C5-5D8E2D56542F}" presName="arrowWedge2" presStyleLbl="fgSibTrans2D1" presStyleIdx="1" presStyleCnt="4"/>
      <dgm:spPr/>
    </dgm:pt>
    <dgm:pt modelId="{034CD96A-0242-4887-B355-CE7D2973983E}" type="pres">
      <dgm:prSet presAssocID="{3579585D-E3C5-4770-9631-2F2F49419E0D}" presName="arrowWedge3" presStyleLbl="fgSibTrans2D1" presStyleIdx="2" presStyleCnt="4"/>
      <dgm:spPr/>
    </dgm:pt>
    <dgm:pt modelId="{0663B528-3E80-4EC5-A3D3-F311065D2E11}" type="pres">
      <dgm:prSet presAssocID="{BB0907BC-D064-427C-BB84-F19D16E62D94}" presName="arrowWedge4" presStyleLbl="fgSibTrans2D1" presStyleIdx="3" presStyleCnt="4"/>
      <dgm:spPr/>
    </dgm:pt>
  </dgm:ptLst>
  <dgm:cxnLst>
    <dgm:cxn modelId="{A16D14FB-B780-4874-94B3-B247A6946C5E}" srcId="{CB58CE4A-1514-944C-81FE-B229AB3C48F8}" destId="{BAF4BAD2-6E0E-4446-B6A6-A6D77538DFCB}" srcOrd="1" destOrd="0" parTransId="{3C3718B5-9E2E-4F6A-B65E-CA5ADF3ECEA7}" sibTransId="{51089604-B16B-4B73-A5C5-5D8E2D56542F}"/>
    <dgm:cxn modelId="{5828F45C-6FCE-7947-BB9D-A875DB44D6BC}" type="presOf" srcId="{BAF4BAD2-6E0E-4446-B6A6-A6D77538DFCB}" destId="{591A4803-9161-404F-80F0-6635C9FB251F}" srcOrd="0" destOrd="0" presId="urn:microsoft.com/office/officeart/2005/8/layout/cycle8"/>
    <dgm:cxn modelId="{A21E3F3E-C8F0-DF49-8BC5-965CCBB192AA}" type="presOf" srcId="{CB58CE4A-1514-944C-81FE-B229AB3C48F8}" destId="{C1AB6106-2BE5-804E-B6C3-C7F2D76A8D32}" srcOrd="0" destOrd="0" presId="urn:microsoft.com/office/officeart/2005/8/layout/cycle8"/>
    <dgm:cxn modelId="{8AF4C997-E247-E242-A497-AAAE2B181B1B}" type="presOf" srcId="{F6B51503-B7D6-40E8-8FCD-A38A5080A9D9}" destId="{68A78B6C-BAED-9543-ABF9-EF748C194928}" srcOrd="0" destOrd="0" presId="urn:microsoft.com/office/officeart/2005/8/layout/cycle8"/>
    <dgm:cxn modelId="{35723933-E88C-684F-B806-AB6B3974AA1F}" type="presOf" srcId="{30DC3652-13DC-4ADB-9F08-1B30D4C68CD1}" destId="{0191A99D-29BC-4F01-A4D7-44E75443DF7B}" srcOrd="0" destOrd="0" presId="urn:microsoft.com/office/officeart/2005/8/layout/cycle8"/>
    <dgm:cxn modelId="{7559B636-206F-4F60-8775-D3F1DC25102B}" srcId="{CB58CE4A-1514-944C-81FE-B229AB3C48F8}" destId="{F6B51503-B7D6-40E8-8FCD-A38A5080A9D9}" srcOrd="2" destOrd="0" parTransId="{440100DA-3B74-47E7-8A45-36717287A116}" sibTransId="{3579585D-E3C5-4770-9631-2F2F49419E0D}"/>
    <dgm:cxn modelId="{C35C94D6-26B4-3E4C-A3AB-6D1CCFDA52FF}" type="presOf" srcId="{EEF953A5-D527-4EE9-A59B-961F6170A889}" destId="{5D3EBB9C-D0DB-A04F-8C69-3980DBA0A347}" srcOrd="1" destOrd="0" presId="urn:microsoft.com/office/officeart/2005/8/layout/cycle8"/>
    <dgm:cxn modelId="{A8B2F773-6009-4121-A0F6-3BC1D4D8DC7E}" srcId="{CB58CE4A-1514-944C-81FE-B229AB3C48F8}" destId="{30DC3652-13DC-4ADB-9F08-1B30D4C68CD1}" srcOrd="3" destOrd="0" parTransId="{77DAF317-630D-4482-B9F6-2E2A9163EA02}" sibTransId="{BB0907BC-D064-427C-BB84-F19D16E62D94}"/>
    <dgm:cxn modelId="{F2C8101E-A94D-7846-839C-D8D592EDE7FB}" type="presOf" srcId="{EEF953A5-D527-4EE9-A59B-961F6170A889}" destId="{B51FE79A-82F8-BB4D-A548-9E0C95931871}" srcOrd="0" destOrd="0" presId="urn:microsoft.com/office/officeart/2005/8/layout/cycle8"/>
    <dgm:cxn modelId="{A999768D-7D2C-6647-8027-3A789DB07AF3}" type="presOf" srcId="{F6B51503-B7D6-40E8-8FCD-A38A5080A9D9}" destId="{2048B1A1-B7B1-3E4C-B8D8-ED6AFA03B15C}" srcOrd="1" destOrd="0" presId="urn:microsoft.com/office/officeart/2005/8/layout/cycle8"/>
    <dgm:cxn modelId="{6D150234-C83A-48E7-BF69-69BE34AF0329}" srcId="{CB58CE4A-1514-944C-81FE-B229AB3C48F8}" destId="{EEF953A5-D527-4EE9-A59B-961F6170A889}" srcOrd="0" destOrd="0" parTransId="{2B4570EF-0001-42EA-8598-9DEDEC349BFB}" sibTransId="{2956024D-4D61-4253-87A0-AC1D6B9B266D}"/>
    <dgm:cxn modelId="{590F651E-F934-9B4D-BE0C-B21F58DFF12B}" type="presOf" srcId="{30DC3652-13DC-4ADB-9F08-1B30D4C68CD1}" destId="{E1D0987D-1000-4B33-9DC1-675C64078855}" srcOrd="1" destOrd="0" presId="urn:microsoft.com/office/officeart/2005/8/layout/cycle8"/>
    <dgm:cxn modelId="{CD4C2721-9404-9E47-B640-EBD508705777}" type="presOf" srcId="{BAF4BAD2-6E0E-4446-B6A6-A6D77538DFCB}" destId="{A01F02A2-235C-CE48-BF8C-CAB822D58D2A}" srcOrd="1" destOrd="0" presId="urn:microsoft.com/office/officeart/2005/8/layout/cycle8"/>
    <dgm:cxn modelId="{7B92C4CF-A15C-E24F-896E-63EBD90890DE}" type="presParOf" srcId="{C1AB6106-2BE5-804E-B6C3-C7F2D76A8D32}" destId="{B51FE79A-82F8-BB4D-A548-9E0C95931871}" srcOrd="0" destOrd="0" presId="urn:microsoft.com/office/officeart/2005/8/layout/cycle8"/>
    <dgm:cxn modelId="{0419BFFC-6C18-4B43-9DB5-623E73FDB6C4}" type="presParOf" srcId="{C1AB6106-2BE5-804E-B6C3-C7F2D76A8D32}" destId="{705C8AB6-07F4-9F4B-87F0-46B8C840C22B}" srcOrd="1" destOrd="0" presId="urn:microsoft.com/office/officeart/2005/8/layout/cycle8"/>
    <dgm:cxn modelId="{17A5D0A6-9C3C-D24F-8233-C884433B6617}" type="presParOf" srcId="{C1AB6106-2BE5-804E-B6C3-C7F2D76A8D32}" destId="{D298770A-DAE4-8F40-A1E8-7F5394387065}" srcOrd="2" destOrd="0" presId="urn:microsoft.com/office/officeart/2005/8/layout/cycle8"/>
    <dgm:cxn modelId="{99288227-90F2-8843-9A93-6AAFCE2BFB79}" type="presParOf" srcId="{C1AB6106-2BE5-804E-B6C3-C7F2D76A8D32}" destId="{5D3EBB9C-D0DB-A04F-8C69-3980DBA0A347}" srcOrd="3" destOrd="0" presId="urn:microsoft.com/office/officeart/2005/8/layout/cycle8"/>
    <dgm:cxn modelId="{ED626AEA-963E-C142-96FD-C056EF59E1EC}" type="presParOf" srcId="{C1AB6106-2BE5-804E-B6C3-C7F2D76A8D32}" destId="{591A4803-9161-404F-80F0-6635C9FB251F}" srcOrd="4" destOrd="0" presId="urn:microsoft.com/office/officeart/2005/8/layout/cycle8"/>
    <dgm:cxn modelId="{79D89A35-A609-A942-825B-67CF2CDE5D4C}" type="presParOf" srcId="{C1AB6106-2BE5-804E-B6C3-C7F2D76A8D32}" destId="{47251BC0-C938-8C43-8106-383575FA7DBC}" srcOrd="5" destOrd="0" presId="urn:microsoft.com/office/officeart/2005/8/layout/cycle8"/>
    <dgm:cxn modelId="{F17F21F7-2700-0C42-A41E-345356956FBD}" type="presParOf" srcId="{C1AB6106-2BE5-804E-B6C3-C7F2D76A8D32}" destId="{1C94465A-CDF7-8E43-B681-139D791B1387}" srcOrd="6" destOrd="0" presId="urn:microsoft.com/office/officeart/2005/8/layout/cycle8"/>
    <dgm:cxn modelId="{5D4CFC9C-3617-B742-9059-07B8BB483F97}" type="presParOf" srcId="{C1AB6106-2BE5-804E-B6C3-C7F2D76A8D32}" destId="{A01F02A2-235C-CE48-BF8C-CAB822D58D2A}" srcOrd="7" destOrd="0" presId="urn:microsoft.com/office/officeart/2005/8/layout/cycle8"/>
    <dgm:cxn modelId="{FA89F46F-0FE0-0E4B-8D06-521A09592F0F}" type="presParOf" srcId="{C1AB6106-2BE5-804E-B6C3-C7F2D76A8D32}" destId="{68A78B6C-BAED-9543-ABF9-EF748C194928}" srcOrd="8" destOrd="0" presId="urn:microsoft.com/office/officeart/2005/8/layout/cycle8"/>
    <dgm:cxn modelId="{F00F6781-4742-0F48-860C-BB1C7662A657}" type="presParOf" srcId="{C1AB6106-2BE5-804E-B6C3-C7F2D76A8D32}" destId="{59D713E5-0C59-AA4B-A67A-15ACE317B5D4}" srcOrd="9" destOrd="0" presId="urn:microsoft.com/office/officeart/2005/8/layout/cycle8"/>
    <dgm:cxn modelId="{9F999754-0DF1-E945-A7E0-A54346E40BE2}" type="presParOf" srcId="{C1AB6106-2BE5-804E-B6C3-C7F2D76A8D32}" destId="{0ED165D0-838E-284B-9E0B-2B63DCCE918C}" srcOrd="10" destOrd="0" presId="urn:microsoft.com/office/officeart/2005/8/layout/cycle8"/>
    <dgm:cxn modelId="{A508BCBC-9B55-AE41-9912-518E84A1B110}" type="presParOf" srcId="{C1AB6106-2BE5-804E-B6C3-C7F2D76A8D32}" destId="{2048B1A1-B7B1-3E4C-B8D8-ED6AFA03B15C}" srcOrd="11" destOrd="0" presId="urn:microsoft.com/office/officeart/2005/8/layout/cycle8"/>
    <dgm:cxn modelId="{9B811D9F-C45A-3D4F-9CF5-517D63ED9F29}" type="presParOf" srcId="{C1AB6106-2BE5-804E-B6C3-C7F2D76A8D32}" destId="{0191A99D-29BC-4F01-A4D7-44E75443DF7B}" srcOrd="12" destOrd="0" presId="urn:microsoft.com/office/officeart/2005/8/layout/cycle8"/>
    <dgm:cxn modelId="{80275398-3AA6-5C41-8EE2-11BC8526DDAF}" type="presParOf" srcId="{C1AB6106-2BE5-804E-B6C3-C7F2D76A8D32}" destId="{FC3952C9-5E4B-4DEB-B6E4-2E31DBB50419}" srcOrd="13" destOrd="0" presId="urn:microsoft.com/office/officeart/2005/8/layout/cycle8"/>
    <dgm:cxn modelId="{5CC63D90-08DF-E741-9863-F8C1E1BFFEB1}" type="presParOf" srcId="{C1AB6106-2BE5-804E-B6C3-C7F2D76A8D32}" destId="{4A4E9FE7-1A84-4FD1-A9C8-586BC4A30C58}" srcOrd="14" destOrd="0" presId="urn:microsoft.com/office/officeart/2005/8/layout/cycle8"/>
    <dgm:cxn modelId="{2C12CFE0-D3D2-9844-B2A1-98F3D4660776}" type="presParOf" srcId="{C1AB6106-2BE5-804E-B6C3-C7F2D76A8D32}" destId="{E1D0987D-1000-4B33-9DC1-675C64078855}" srcOrd="15" destOrd="0" presId="urn:microsoft.com/office/officeart/2005/8/layout/cycle8"/>
    <dgm:cxn modelId="{9CBF7E36-B84D-724E-B975-D2BDFC281E4A}" type="presParOf" srcId="{C1AB6106-2BE5-804E-B6C3-C7F2D76A8D32}" destId="{766B8DAE-6F06-4DF8-B1F9-DCD72483380B}" srcOrd="16" destOrd="0" presId="urn:microsoft.com/office/officeart/2005/8/layout/cycle8"/>
    <dgm:cxn modelId="{5E15C9F6-A4C5-784B-89E2-D864C65B8286}" type="presParOf" srcId="{C1AB6106-2BE5-804E-B6C3-C7F2D76A8D32}" destId="{EE337BD1-8378-4762-BEB7-1B6781BD2196}" srcOrd="17" destOrd="0" presId="urn:microsoft.com/office/officeart/2005/8/layout/cycle8"/>
    <dgm:cxn modelId="{81AF8176-1D42-F540-96A5-5F8551CD0D9F}" type="presParOf" srcId="{C1AB6106-2BE5-804E-B6C3-C7F2D76A8D32}" destId="{034CD96A-0242-4887-B355-CE7D2973983E}" srcOrd="18" destOrd="0" presId="urn:microsoft.com/office/officeart/2005/8/layout/cycle8"/>
    <dgm:cxn modelId="{A8F1CD71-DA0F-4F49-BF35-503A53CA9A4A}" type="presParOf" srcId="{C1AB6106-2BE5-804E-B6C3-C7F2D76A8D32}" destId="{0663B528-3E80-4EC5-A3D3-F311065D2E11}" srcOrd="1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9911272-E513-E845-8DE7-B18D5660BA15}" type="doc">
      <dgm:prSet loTypeId="urn:microsoft.com/office/officeart/2005/8/layout/arrow2" loCatId="" qsTypeId="urn:microsoft.com/office/officeart/2005/8/quickstyle/simple4" qsCatId="simple" csTypeId="urn:microsoft.com/office/officeart/2005/8/colors/colorful1" csCatId="colorful" phldr="1"/>
      <dgm:spPr/>
    </dgm:pt>
    <dgm:pt modelId="{55A810E2-7865-7C4D-88CE-6B9D39955B8A}">
      <dgm:prSet phldrT="[Text]" custT="1"/>
      <dgm:spPr/>
      <dgm:t>
        <a:bodyPr/>
        <a:lstStyle/>
        <a:p>
          <a:r>
            <a:rPr lang="en-US" sz="1400" dirty="0" smtClean="0"/>
            <a:t>2011</a:t>
          </a:r>
        </a:p>
        <a:p>
          <a:r>
            <a:rPr lang="en-US" sz="1400" dirty="0" smtClean="0"/>
            <a:t>EGI Ecosystem and Revenue Stream Options</a:t>
          </a:r>
          <a:endParaRPr lang="en-US" sz="1400" dirty="0"/>
        </a:p>
      </dgm:t>
    </dgm:pt>
    <dgm:pt modelId="{A2E05187-F194-5541-BE22-00234FD15A59}" type="parTrans" cxnId="{67A5EC49-6C7F-5D4F-9616-69201708B8CF}">
      <dgm:prSet/>
      <dgm:spPr/>
      <dgm:t>
        <a:bodyPr/>
        <a:lstStyle/>
        <a:p>
          <a:endParaRPr lang="en-US"/>
        </a:p>
      </dgm:t>
    </dgm:pt>
    <dgm:pt modelId="{E3BFBEA3-C984-3844-8548-50FA87FDB34D}" type="sibTrans" cxnId="{67A5EC49-6C7F-5D4F-9616-69201708B8CF}">
      <dgm:prSet/>
      <dgm:spPr/>
      <dgm:t>
        <a:bodyPr/>
        <a:lstStyle/>
        <a:p>
          <a:endParaRPr lang="en-US"/>
        </a:p>
      </dgm:t>
    </dgm:pt>
    <dgm:pt modelId="{50A89FDC-1CB8-8E4A-9F99-BD4DBDD68AEA}">
      <dgm:prSet phldrT="[Text]" custT="1"/>
      <dgm:spPr/>
      <dgm:t>
        <a:bodyPr/>
        <a:lstStyle/>
        <a:p>
          <a:r>
            <a:rPr lang="en-US" sz="1400" dirty="0" smtClean="0"/>
            <a:t>2014</a:t>
          </a:r>
        </a:p>
        <a:p>
          <a:r>
            <a:rPr lang="en-US" sz="1400" dirty="0" smtClean="0"/>
            <a:t>EGI Business Plan, revised strategy and implementation plan</a:t>
          </a:r>
        </a:p>
        <a:p>
          <a:endParaRPr lang="en-US" sz="1400" dirty="0"/>
        </a:p>
      </dgm:t>
    </dgm:pt>
    <dgm:pt modelId="{F88B05EF-9705-2541-A269-65049E32AFCE}" type="parTrans" cxnId="{0CB5F2D9-3A33-1B40-A228-BE69B392FA89}">
      <dgm:prSet/>
      <dgm:spPr/>
      <dgm:t>
        <a:bodyPr/>
        <a:lstStyle/>
        <a:p>
          <a:endParaRPr lang="en-US"/>
        </a:p>
      </dgm:t>
    </dgm:pt>
    <dgm:pt modelId="{E0605105-7D15-FD47-87C1-A17A2A5D38BD}" type="sibTrans" cxnId="{0CB5F2D9-3A33-1B40-A228-BE69B392FA89}">
      <dgm:prSet/>
      <dgm:spPr/>
      <dgm:t>
        <a:bodyPr/>
        <a:lstStyle/>
        <a:p>
          <a:endParaRPr lang="en-US"/>
        </a:p>
      </dgm:t>
    </dgm:pt>
    <dgm:pt modelId="{65FBB79E-D96C-804F-BA0B-B830AD7EF142}">
      <dgm:prSet phldrT="[Text]" custT="1"/>
      <dgm:spPr/>
      <dgm:t>
        <a:bodyPr/>
        <a:lstStyle/>
        <a:p>
          <a:r>
            <a:rPr lang="en-US" sz="1400" dirty="0" smtClean="0"/>
            <a:t>2012</a:t>
          </a:r>
        </a:p>
        <a:p>
          <a:r>
            <a:rPr lang="en-US" sz="1400" dirty="0" smtClean="0"/>
            <a:t>Organizational, Technological, Financial, Legal aspects</a:t>
          </a:r>
          <a:endParaRPr lang="en-US" sz="1400" dirty="0"/>
        </a:p>
      </dgm:t>
    </dgm:pt>
    <dgm:pt modelId="{7F8BCC81-187D-2D4E-954B-93B674788B62}" type="parTrans" cxnId="{1C032A5D-F376-F54B-9407-A78DB65BD364}">
      <dgm:prSet/>
      <dgm:spPr/>
      <dgm:t>
        <a:bodyPr/>
        <a:lstStyle/>
        <a:p>
          <a:endParaRPr lang="en-US"/>
        </a:p>
      </dgm:t>
    </dgm:pt>
    <dgm:pt modelId="{BF600ED9-E60D-974B-87CC-57892A4BED60}" type="sibTrans" cxnId="{1C032A5D-F376-F54B-9407-A78DB65BD364}">
      <dgm:prSet/>
      <dgm:spPr/>
      <dgm:t>
        <a:bodyPr/>
        <a:lstStyle/>
        <a:p>
          <a:endParaRPr lang="en-US"/>
        </a:p>
      </dgm:t>
    </dgm:pt>
    <dgm:pt modelId="{E4674365-FAE2-E945-ACBC-37C9F607F324}">
      <dgm:prSet phldrT="[Text]" custT="1"/>
      <dgm:spPr/>
      <dgm:t>
        <a:bodyPr/>
        <a:lstStyle/>
        <a:p>
          <a:r>
            <a:rPr lang="en-US" sz="1400" dirty="0" smtClean="0"/>
            <a:t>2013</a:t>
          </a:r>
        </a:p>
        <a:p>
          <a:r>
            <a:rPr lang="en-US" sz="1400" dirty="0" smtClean="0"/>
            <a:t>EGI2020 Strategy, Service Portfolio, Market Analysis, Scenario Planning</a:t>
          </a:r>
          <a:endParaRPr lang="en-US" sz="1400" dirty="0"/>
        </a:p>
      </dgm:t>
    </dgm:pt>
    <dgm:pt modelId="{07204AE6-84F6-174D-A4D8-B6D4B690F6C1}" type="parTrans" cxnId="{E2DEA759-72BA-5541-B534-81356990D11B}">
      <dgm:prSet/>
      <dgm:spPr/>
      <dgm:t>
        <a:bodyPr/>
        <a:lstStyle/>
        <a:p>
          <a:endParaRPr lang="en-US"/>
        </a:p>
      </dgm:t>
    </dgm:pt>
    <dgm:pt modelId="{711C2EBA-7F66-544B-AE58-E2B2F020F377}" type="sibTrans" cxnId="{E2DEA759-72BA-5541-B534-81356990D11B}">
      <dgm:prSet/>
      <dgm:spPr/>
      <dgm:t>
        <a:bodyPr/>
        <a:lstStyle/>
        <a:p>
          <a:endParaRPr lang="en-US"/>
        </a:p>
      </dgm:t>
    </dgm:pt>
    <dgm:pt modelId="{CC8C5B8D-047A-934E-92BA-61D7D8EC0093}">
      <dgm:prSet phldrT="[Text]" custT="1"/>
      <dgm:spPr/>
      <dgm:t>
        <a:bodyPr/>
        <a:lstStyle/>
        <a:p>
          <a:r>
            <a:rPr lang="en-US" sz="1400" dirty="0" smtClean="0"/>
            <a:t>2012 </a:t>
          </a:r>
        </a:p>
        <a:p>
          <a:r>
            <a:rPr lang="en-US" sz="1400" dirty="0" smtClean="0"/>
            <a:t>Evolving the EGI Business Model through established structure (Lean Canvas)</a:t>
          </a:r>
          <a:endParaRPr lang="en-US" sz="1400" dirty="0"/>
        </a:p>
      </dgm:t>
    </dgm:pt>
    <dgm:pt modelId="{09E208F8-A82E-3A42-A0F3-2A3278B0D204}" type="parTrans" cxnId="{1389CF23-99C2-954B-A117-E3C7A7436D88}">
      <dgm:prSet/>
      <dgm:spPr/>
      <dgm:t>
        <a:bodyPr/>
        <a:lstStyle/>
        <a:p>
          <a:endParaRPr lang="en-US"/>
        </a:p>
      </dgm:t>
    </dgm:pt>
    <dgm:pt modelId="{C0C46CD7-B1E7-A148-BF79-83B58B5600D1}" type="sibTrans" cxnId="{1389CF23-99C2-954B-A117-E3C7A7436D88}">
      <dgm:prSet/>
      <dgm:spPr/>
      <dgm:t>
        <a:bodyPr/>
        <a:lstStyle/>
        <a:p>
          <a:endParaRPr lang="en-US"/>
        </a:p>
      </dgm:t>
    </dgm:pt>
    <dgm:pt modelId="{9A7F9152-2EA8-2144-9334-40F2A277FBFC}" type="pres">
      <dgm:prSet presAssocID="{D9911272-E513-E845-8DE7-B18D5660BA15}" presName="arrowDiagram" presStyleCnt="0">
        <dgm:presLayoutVars>
          <dgm:chMax val="5"/>
          <dgm:dir/>
          <dgm:resizeHandles val="exact"/>
        </dgm:presLayoutVars>
      </dgm:prSet>
      <dgm:spPr/>
    </dgm:pt>
    <dgm:pt modelId="{05460693-75D2-C049-972E-CA1F8D94FFC9}" type="pres">
      <dgm:prSet presAssocID="{D9911272-E513-E845-8DE7-B18D5660BA15}" presName="arrow" presStyleLbl="bgShp" presStyleIdx="0" presStyleCnt="1" custScaleX="110179" custLinFactNeighborX="-562"/>
      <dgm:spPr/>
    </dgm:pt>
    <dgm:pt modelId="{C386268A-F2D9-FF41-8C1D-17E75D94DF73}" type="pres">
      <dgm:prSet presAssocID="{D9911272-E513-E845-8DE7-B18D5660BA15}" presName="arrowDiagram5" presStyleCnt="0"/>
      <dgm:spPr/>
    </dgm:pt>
    <dgm:pt modelId="{D674EF2A-010A-424B-A889-A137CDBB6A42}" type="pres">
      <dgm:prSet presAssocID="{55A810E2-7865-7C4D-88CE-6B9D39955B8A}" presName="bullet5a" presStyleLbl="node1" presStyleIdx="0" presStyleCnt="5" custLinFactX="-39706" custLinFactNeighborX="-100000"/>
      <dgm:spPr/>
    </dgm:pt>
    <dgm:pt modelId="{24A57B39-27DE-194F-84F4-5969EB4C2599}" type="pres">
      <dgm:prSet presAssocID="{55A810E2-7865-7C4D-88CE-6B9D39955B8A}" presName="textBox5a" presStyleLbl="revTx" presStyleIdx="0" presStyleCnt="5" custScaleX="151331" custScaleY="69386" custLinFactNeighborX="-16907">
        <dgm:presLayoutVars>
          <dgm:bulletEnabled val="1"/>
        </dgm:presLayoutVars>
      </dgm:prSet>
      <dgm:spPr/>
      <dgm:t>
        <a:bodyPr/>
        <a:lstStyle/>
        <a:p>
          <a:endParaRPr lang="en-US"/>
        </a:p>
      </dgm:t>
    </dgm:pt>
    <dgm:pt modelId="{63D9CF2A-38AA-5747-87FA-B47F0560CA55}" type="pres">
      <dgm:prSet presAssocID="{65FBB79E-D96C-804F-BA0B-B830AD7EF142}" presName="bullet5b" presStyleLbl="node1" presStyleIdx="1" presStyleCnt="5"/>
      <dgm:spPr/>
    </dgm:pt>
    <dgm:pt modelId="{5B08E5B5-0EF1-5540-9BDD-D6E9E5BBFEF6}" type="pres">
      <dgm:prSet presAssocID="{65FBB79E-D96C-804F-BA0B-B830AD7EF142}" presName="textBox5b" presStyleLbl="revTx" presStyleIdx="1" presStyleCnt="5" custScaleX="138233" custScaleY="48780" custLinFactNeighborX="13342" custLinFactNeighborY="-18879">
        <dgm:presLayoutVars>
          <dgm:bulletEnabled val="1"/>
        </dgm:presLayoutVars>
      </dgm:prSet>
      <dgm:spPr/>
      <dgm:t>
        <a:bodyPr/>
        <a:lstStyle/>
        <a:p>
          <a:endParaRPr lang="en-US"/>
        </a:p>
      </dgm:t>
    </dgm:pt>
    <dgm:pt modelId="{4A1CE99E-48F6-2E40-81C5-158D6AC28B2D}" type="pres">
      <dgm:prSet presAssocID="{CC8C5B8D-047A-934E-92BA-61D7D8EC0093}" presName="bullet5c" presStyleLbl="node1" presStyleIdx="2" presStyleCnt="5"/>
      <dgm:spPr/>
    </dgm:pt>
    <dgm:pt modelId="{F6860725-8729-644F-B2D3-14BFEB0F328D}" type="pres">
      <dgm:prSet presAssocID="{CC8C5B8D-047A-934E-92BA-61D7D8EC0093}" presName="textBox5c" presStyleLbl="revTx" presStyleIdx="2" presStyleCnt="5" custScaleX="119697" custScaleY="42896" custLinFactNeighborX="11476" custLinFactNeighborY="-26465">
        <dgm:presLayoutVars>
          <dgm:bulletEnabled val="1"/>
        </dgm:presLayoutVars>
      </dgm:prSet>
      <dgm:spPr/>
      <dgm:t>
        <a:bodyPr/>
        <a:lstStyle/>
        <a:p>
          <a:endParaRPr lang="en-US"/>
        </a:p>
      </dgm:t>
    </dgm:pt>
    <dgm:pt modelId="{1F1ED85F-2746-484E-92E1-56CC3F3E6811}" type="pres">
      <dgm:prSet presAssocID="{E4674365-FAE2-E945-ACBC-37C9F607F324}" presName="bullet5d" presStyleLbl="node1" presStyleIdx="3" presStyleCnt="5"/>
      <dgm:spPr/>
    </dgm:pt>
    <dgm:pt modelId="{13F10682-A8FF-964E-AD6C-A0C21ECABF92}" type="pres">
      <dgm:prSet presAssocID="{E4674365-FAE2-E945-ACBC-37C9F607F324}" presName="textBox5d" presStyleLbl="revTx" presStyleIdx="3" presStyleCnt="5" custScaleX="140488" custScaleY="46812" custLinFactNeighborX="22148" custLinFactNeighborY="-24591">
        <dgm:presLayoutVars>
          <dgm:bulletEnabled val="1"/>
        </dgm:presLayoutVars>
      </dgm:prSet>
      <dgm:spPr/>
      <dgm:t>
        <a:bodyPr/>
        <a:lstStyle/>
        <a:p>
          <a:endParaRPr lang="en-US"/>
        </a:p>
      </dgm:t>
    </dgm:pt>
    <dgm:pt modelId="{6CE29E49-BCDB-2D4A-85EB-D5B83C469905}" type="pres">
      <dgm:prSet presAssocID="{50A89FDC-1CB8-8E4A-9F99-BD4DBDD68AEA}" presName="bullet5e" presStyleLbl="node1" presStyleIdx="4" presStyleCnt="5" custLinFactNeighborX="59198"/>
      <dgm:spPr/>
    </dgm:pt>
    <dgm:pt modelId="{524C75BE-3123-8F44-8624-40372FE50709}" type="pres">
      <dgm:prSet presAssocID="{50A89FDC-1CB8-8E4A-9F99-BD4DBDD68AEA}" presName="textBox5e" presStyleLbl="revTx" presStyleIdx="4" presStyleCnt="5" custScaleX="110408" custScaleY="32322" custLinFactNeighborX="31318" custLinFactNeighborY="-30270">
        <dgm:presLayoutVars>
          <dgm:bulletEnabled val="1"/>
        </dgm:presLayoutVars>
      </dgm:prSet>
      <dgm:spPr/>
      <dgm:t>
        <a:bodyPr/>
        <a:lstStyle/>
        <a:p>
          <a:endParaRPr lang="en-US"/>
        </a:p>
      </dgm:t>
    </dgm:pt>
  </dgm:ptLst>
  <dgm:cxnLst>
    <dgm:cxn modelId="{CDF6AB67-6673-EC44-9918-3D4D8BA9CC0B}" type="presOf" srcId="{65FBB79E-D96C-804F-BA0B-B830AD7EF142}" destId="{5B08E5B5-0EF1-5540-9BDD-D6E9E5BBFEF6}" srcOrd="0" destOrd="0" presId="urn:microsoft.com/office/officeart/2005/8/layout/arrow2"/>
    <dgm:cxn modelId="{1C032A5D-F376-F54B-9407-A78DB65BD364}" srcId="{D9911272-E513-E845-8DE7-B18D5660BA15}" destId="{65FBB79E-D96C-804F-BA0B-B830AD7EF142}" srcOrd="1" destOrd="0" parTransId="{7F8BCC81-187D-2D4E-954B-93B674788B62}" sibTransId="{BF600ED9-E60D-974B-87CC-57892A4BED60}"/>
    <dgm:cxn modelId="{08FCA75D-542C-8A45-A0EE-25254609CE0D}" type="presOf" srcId="{55A810E2-7865-7C4D-88CE-6B9D39955B8A}" destId="{24A57B39-27DE-194F-84F4-5969EB4C2599}" srcOrd="0" destOrd="0" presId="urn:microsoft.com/office/officeart/2005/8/layout/arrow2"/>
    <dgm:cxn modelId="{0CB5F2D9-3A33-1B40-A228-BE69B392FA89}" srcId="{D9911272-E513-E845-8DE7-B18D5660BA15}" destId="{50A89FDC-1CB8-8E4A-9F99-BD4DBDD68AEA}" srcOrd="4" destOrd="0" parTransId="{F88B05EF-9705-2541-A269-65049E32AFCE}" sibTransId="{E0605105-7D15-FD47-87C1-A17A2A5D38BD}"/>
    <dgm:cxn modelId="{1389CF23-99C2-954B-A117-E3C7A7436D88}" srcId="{D9911272-E513-E845-8DE7-B18D5660BA15}" destId="{CC8C5B8D-047A-934E-92BA-61D7D8EC0093}" srcOrd="2" destOrd="0" parTransId="{09E208F8-A82E-3A42-A0F3-2A3278B0D204}" sibTransId="{C0C46CD7-B1E7-A148-BF79-83B58B5600D1}"/>
    <dgm:cxn modelId="{8709ACC9-1254-5246-BAA8-184B8F2DA9BE}" type="presOf" srcId="{50A89FDC-1CB8-8E4A-9F99-BD4DBDD68AEA}" destId="{524C75BE-3123-8F44-8624-40372FE50709}" srcOrd="0" destOrd="0" presId="urn:microsoft.com/office/officeart/2005/8/layout/arrow2"/>
    <dgm:cxn modelId="{0AB65E25-5BD2-CB41-A934-30FEB8711962}" type="presOf" srcId="{E4674365-FAE2-E945-ACBC-37C9F607F324}" destId="{13F10682-A8FF-964E-AD6C-A0C21ECABF92}" srcOrd="0" destOrd="0" presId="urn:microsoft.com/office/officeart/2005/8/layout/arrow2"/>
    <dgm:cxn modelId="{67A5EC49-6C7F-5D4F-9616-69201708B8CF}" srcId="{D9911272-E513-E845-8DE7-B18D5660BA15}" destId="{55A810E2-7865-7C4D-88CE-6B9D39955B8A}" srcOrd="0" destOrd="0" parTransId="{A2E05187-F194-5541-BE22-00234FD15A59}" sibTransId="{E3BFBEA3-C984-3844-8548-50FA87FDB34D}"/>
    <dgm:cxn modelId="{E2DEA759-72BA-5541-B534-81356990D11B}" srcId="{D9911272-E513-E845-8DE7-B18D5660BA15}" destId="{E4674365-FAE2-E945-ACBC-37C9F607F324}" srcOrd="3" destOrd="0" parTransId="{07204AE6-84F6-174D-A4D8-B6D4B690F6C1}" sibTransId="{711C2EBA-7F66-544B-AE58-E2B2F020F377}"/>
    <dgm:cxn modelId="{FD9BF831-83C9-E84B-A723-917F41BA2AC1}" type="presOf" srcId="{D9911272-E513-E845-8DE7-B18D5660BA15}" destId="{9A7F9152-2EA8-2144-9334-40F2A277FBFC}" srcOrd="0" destOrd="0" presId="urn:microsoft.com/office/officeart/2005/8/layout/arrow2"/>
    <dgm:cxn modelId="{0C71BFF0-796B-EE46-9125-B4E59D372A32}" type="presOf" srcId="{CC8C5B8D-047A-934E-92BA-61D7D8EC0093}" destId="{F6860725-8729-644F-B2D3-14BFEB0F328D}" srcOrd="0" destOrd="0" presId="urn:microsoft.com/office/officeart/2005/8/layout/arrow2"/>
    <dgm:cxn modelId="{BA328C59-6BA7-F745-97E1-77B39A1D2A85}" type="presParOf" srcId="{9A7F9152-2EA8-2144-9334-40F2A277FBFC}" destId="{05460693-75D2-C049-972E-CA1F8D94FFC9}" srcOrd="0" destOrd="0" presId="urn:microsoft.com/office/officeart/2005/8/layout/arrow2"/>
    <dgm:cxn modelId="{53A5198E-BB26-9041-91F1-96CF71DC4E3E}" type="presParOf" srcId="{9A7F9152-2EA8-2144-9334-40F2A277FBFC}" destId="{C386268A-F2D9-FF41-8C1D-17E75D94DF73}" srcOrd="1" destOrd="0" presId="urn:microsoft.com/office/officeart/2005/8/layout/arrow2"/>
    <dgm:cxn modelId="{48DC6F1A-3A85-B94C-872B-8BDB45559E35}" type="presParOf" srcId="{C386268A-F2D9-FF41-8C1D-17E75D94DF73}" destId="{D674EF2A-010A-424B-A889-A137CDBB6A42}" srcOrd="0" destOrd="0" presId="urn:microsoft.com/office/officeart/2005/8/layout/arrow2"/>
    <dgm:cxn modelId="{C083AF70-8843-104C-95B7-FE63D45F95B1}" type="presParOf" srcId="{C386268A-F2D9-FF41-8C1D-17E75D94DF73}" destId="{24A57B39-27DE-194F-84F4-5969EB4C2599}" srcOrd="1" destOrd="0" presId="urn:microsoft.com/office/officeart/2005/8/layout/arrow2"/>
    <dgm:cxn modelId="{166CBEAF-9CE3-7740-AC50-958EC9290192}" type="presParOf" srcId="{C386268A-F2D9-FF41-8C1D-17E75D94DF73}" destId="{63D9CF2A-38AA-5747-87FA-B47F0560CA55}" srcOrd="2" destOrd="0" presId="urn:microsoft.com/office/officeart/2005/8/layout/arrow2"/>
    <dgm:cxn modelId="{735E7F2D-0A36-2044-93BB-0199DAB76A5E}" type="presParOf" srcId="{C386268A-F2D9-FF41-8C1D-17E75D94DF73}" destId="{5B08E5B5-0EF1-5540-9BDD-D6E9E5BBFEF6}" srcOrd="3" destOrd="0" presId="urn:microsoft.com/office/officeart/2005/8/layout/arrow2"/>
    <dgm:cxn modelId="{4509493B-9C12-6C48-9302-6C46476EE028}" type="presParOf" srcId="{C386268A-F2D9-FF41-8C1D-17E75D94DF73}" destId="{4A1CE99E-48F6-2E40-81C5-158D6AC28B2D}" srcOrd="4" destOrd="0" presId="urn:microsoft.com/office/officeart/2005/8/layout/arrow2"/>
    <dgm:cxn modelId="{D139E85E-CF12-BE49-A51D-D35DF5F17DE4}" type="presParOf" srcId="{C386268A-F2D9-FF41-8C1D-17E75D94DF73}" destId="{F6860725-8729-644F-B2D3-14BFEB0F328D}" srcOrd="5" destOrd="0" presId="urn:microsoft.com/office/officeart/2005/8/layout/arrow2"/>
    <dgm:cxn modelId="{249E8955-E140-8E40-A6AD-A22A79137CD0}" type="presParOf" srcId="{C386268A-F2D9-FF41-8C1D-17E75D94DF73}" destId="{1F1ED85F-2746-484E-92E1-56CC3F3E6811}" srcOrd="6" destOrd="0" presId="urn:microsoft.com/office/officeart/2005/8/layout/arrow2"/>
    <dgm:cxn modelId="{730E3CFA-283A-E149-9C2C-165F6ABCA724}" type="presParOf" srcId="{C386268A-F2D9-FF41-8C1D-17E75D94DF73}" destId="{13F10682-A8FF-964E-AD6C-A0C21ECABF92}" srcOrd="7" destOrd="0" presId="urn:microsoft.com/office/officeart/2005/8/layout/arrow2"/>
    <dgm:cxn modelId="{293E26C4-4D68-9B4E-BB42-060EEDC33E16}" type="presParOf" srcId="{C386268A-F2D9-FF41-8C1D-17E75D94DF73}" destId="{6CE29E49-BCDB-2D4A-85EB-D5B83C469905}" srcOrd="8" destOrd="0" presId="urn:microsoft.com/office/officeart/2005/8/layout/arrow2"/>
    <dgm:cxn modelId="{83A0B7A3-5299-DD4C-B135-C6C5C185B91D}" type="presParOf" srcId="{C386268A-F2D9-FF41-8C1D-17E75D94DF73}" destId="{524C75BE-3123-8F44-8624-40372FE50709}"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347E69-3EF0-AB4A-99B8-1F9D7701CFE6}">
      <dsp:nvSpPr>
        <dsp:cNvPr id="0" name=""/>
        <dsp:cNvSpPr/>
      </dsp:nvSpPr>
      <dsp:spPr>
        <a:xfrm>
          <a:off x="2506" y="524448"/>
          <a:ext cx="1331937" cy="50443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en-GB" sz="1400" kern="1200" noProof="0" dirty="0" smtClean="0"/>
            <a:t>Coordination</a:t>
          </a:r>
          <a:endParaRPr lang="en-GB" sz="1400" kern="1200" noProof="0" dirty="0"/>
        </a:p>
      </dsp:txBody>
      <dsp:txXfrm>
        <a:off x="2506" y="524448"/>
        <a:ext cx="1331937" cy="504430"/>
      </dsp:txXfrm>
    </dsp:sp>
    <dsp:sp modelId="{EAF38A24-E0E1-D947-9C13-DB8F4A625B96}">
      <dsp:nvSpPr>
        <dsp:cNvPr id="0" name=""/>
        <dsp:cNvSpPr/>
      </dsp:nvSpPr>
      <dsp:spPr>
        <a:xfrm>
          <a:off x="2506" y="1028878"/>
          <a:ext cx="1331937" cy="3055184"/>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rtl="0">
            <a:lnSpc>
              <a:spcPct val="90000"/>
            </a:lnSpc>
            <a:spcBef>
              <a:spcPct val="0"/>
            </a:spcBef>
            <a:spcAft>
              <a:spcPct val="15000"/>
            </a:spcAft>
            <a:buChar char="••"/>
          </a:pPr>
          <a:r>
            <a:rPr lang="en-GB" sz="1400" kern="1200" noProof="0" dirty="0" smtClean="0"/>
            <a:t>Project and Programme Management</a:t>
          </a:r>
          <a:endParaRPr lang="en-GB" sz="1400" kern="1200" noProof="0" dirty="0"/>
        </a:p>
        <a:p>
          <a:pPr marL="114300" lvl="1" indent="-114300" algn="l" defTabSz="622300" rtl="0">
            <a:lnSpc>
              <a:spcPct val="90000"/>
            </a:lnSpc>
            <a:spcBef>
              <a:spcPct val="0"/>
            </a:spcBef>
            <a:spcAft>
              <a:spcPct val="15000"/>
            </a:spcAft>
            <a:buChar char="••"/>
          </a:pPr>
          <a:r>
            <a:rPr lang="en-GB" sz="1400" b="0" kern="1200" noProof="0" dirty="0" smtClean="0"/>
            <a:t>Operations Coordination</a:t>
          </a:r>
          <a:endParaRPr lang="en-GB" sz="1400" b="0" kern="1200" noProof="0" dirty="0"/>
        </a:p>
        <a:p>
          <a:pPr marL="114300" lvl="1" indent="-114300" algn="l" defTabSz="622300" rtl="0">
            <a:lnSpc>
              <a:spcPct val="90000"/>
            </a:lnSpc>
            <a:spcBef>
              <a:spcPct val="0"/>
            </a:spcBef>
            <a:spcAft>
              <a:spcPct val="15000"/>
            </a:spcAft>
            <a:buChar char="••"/>
          </a:pPr>
          <a:r>
            <a:rPr lang="en-GB" sz="1400" kern="1200" noProof="0" dirty="0" smtClean="0"/>
            <a:t>Technology Coordination</a:t>
          </a:r>
          <a:endParaRPr lang="en-GB" sz="1400" kern="1200" noProof="0" dirty="0"/>
        </a:p>
        <a:p>
          <a:pPr marL="114300" lvl="1" indent="-114300" algn="l" defTabSz="622300" rtl="0">
            <a:lnSpc>
              <a:spcPct val="90000"/>
            </a:lnSpc>
            <a:spcBef>
              <a:spcPct val="0"/>
            </a:spcBef>
            <a:spcAft>
              <a:spcPct val="15000"/>
            </a:spcAft>
            <a:buChar char="••"/>
          </a:pPr>
          <a:r>
            <a:rPr lang="en-GB" sz="1400" b="0" kern="1200" noProof="0" dirty="0" smtClean="0"/>
            <a:t>Security Coordination</a:t>
          </a:r>
          <a:endParaRPr lang="en-GB" sz="1400" b="0" kern="1200" noProof="0" dirty="0"/>
        </a:p>
      </dsp:txBody>
      <dsp:txXfrm>
        <a:off x="2506" y="1028878"/>
        <a:ext cx="1331937" cy="3055184"/>
      </dsp:txXfrm>
    </dsp:sp>
    <dsp:sp modelId="{B7DFD2C2-F204-8D41-A7E4-1D88CF6BA76D}">
      <dsp:nvSpPr>
        <dsp:cNvPr id="0" name=""/>
        <dsp:cNvSpPr/>
      </dsp:nvSpPr>
      <dsp:spPr>
        <a:xfrm>
          <a:off x="1520915" y="524448"/>
          <a:ext cx="1331937" cy="504430"/>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en-GB" sz="1400" kern="1200" noProof="0" dirty="0" smtClean="0"/>
            <a:t>Consulting and Support</a:t>
          </a:r>
          <a:endParaRPr lang="en-GB" sz="1400" kern="1200" noProof="0" dirty="0"/>
        </a:p>
      </dsp:txBody>
      <dsp:txXfrm>
        <a:off x="1520915" y="524448"/>
        <a:ext cx="1331937" cy="504430"/>
      </dsp:txXfrm>
    </dsp:sp>
    <dsp:sp modelId="{025465E3-1E96-6547-B09B-4CB4CFD3511F}">
      <dsp:nvSpPr>
        <dsp:cNvPr id="0" name=""/>
        <dsp:cNvSpPr/>
      </dsp:nvSpPr>
      <dsp:spPr>
        <a:xfrm>
          <a:off x="1520915" y="1028878"/>
          <a:ext cx="1331937" cy="3055184"/>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rtl="0">
            <a:lnSpc>
              <a:spcPct val="90000"/>
            </a:lnSpc>
            <a:spcBef>
              <a:spcPct val="0"/>
            </a:spcBef>
            <a:spcAft>
              <a:spcPct val="15000"/>
            </a:spcAft>
            <a:buChar char="••"/>
          </a:pPr>
          <a:r>
            <a:rPr lang="en-GB" sz="1400" kern="1200" noProof="0" dirty="0" smtClean="0"/>
            <a:t>Governance &amp; Project Consultancy </a:t>
          </a:r>
          <a:endParaRPr lang="en-GB" sz="1400" kern="1200" noProof="0" dirty="0"/>
        </a:p>
        <a:p>
          <a:pPr marL="114300" lvl="1" indent="-114300" algn="l" defTabSz="622300" rtl="0">
            <a:lnSpc>
              <a:spcPct val="90000"/>
            </a:lnSpc>
            <a:spcBef>
              <a:spcPct val="0"/>
            </a:spcBef>
            <a:spcAft>
              <a:spcPct val="15000"/>
            </a:spcAft>
            <a:buChar char="••"/>
          </a:pPr>
          <a:r>
            <a:rPr lang="en-GB" sz="1400" b="0" kern="1200" noProof="0" dirty="0" smtClean="0"/>
            <a:t>Strategy &amp; Policy Decision Support</a:t>
          </a:r>
          <a:endParaRPr lang="en-GB" sz="1400" b="0" kern="1200" noProof="0" dirty="0"/>
        </a:p>
        <a:p>
          <a:pPr marL="114300" lvl="1" indent="-114300" algn="l" defTabSz="622300" rtl="0">
            <a:lnSpc>
              <a:spcPct val="90000"/>
            </a:lnSpc>
            <a:spcBef>
              <a:spcPct val="0"/>
            </a:spcBef>
            <a:spcAft>
              <a:spcPct val="15000"/>
            </a:spcAft>
            <a:buChar char="••"/>
          </a:pPr>
          <a:r>
            <a:rPr lang="en-GB" sz="1400" kern="1200" noProof="0" dirty="0" smtClean="0"/>
            <a:t>Policy Development</a:t>
          </a:r>
          <a:endParaRPr lang="en-GB" sz="1400" kern="1200" noProof="0" dirty="0"/>
        </a:p>
        <a:p>
          <a:pPr marL="114300" lvl="1" indent="-114300" algn="l" defTabSz="622300" rtl="0">
            <a:lnSpc>
              <a:spcPct val="90000"/>
            </a:lnSpc>
            <a:spcBef>
              <a:spcPct val="0"/>
            </a:spcBef>
            <a:spcAft>
              <a:spcPct val="15000"/>
            </a:spcAft>
            <a:buChar char="••"/>
          </a:pPr>
          <a:r>
            <a:rPr lang="en-GB" sz="1400" b="0" kern="1200" noProof="0" dirty="0" smtClean="0"/>
            <a:t>Technical Consultancy and Support</a:t>
          </a:r>
          <a:endParaRPr lang="en-GB" sz="1400" b="0" kern="1200" noProof="0" dirty="0"/>
        </a:p>
        <a:p>
          <a:pPr marL="114300" lvl="1" indent="-114300" algn="l" defTabSz="622300" rtl="0">
            <a:lnSpc>
              <a:spcPct val="90000"/>
            </a:lnSpc>
            <a:spcBef>
              <a:spcPct val="0"/>
            </a:spcBef>
            <a:spcAft>
              <a:spcPct val="15000"/>
            </a:spcAft>
            <a:buChar char="••"/>
          </a:pPr>
          <a:r>
            <a:rPr lang="en-GB" sz="1400" kern="1200" noProof="0" smtClean="0"/>
            <a:t>Helpdesk Support</a:t>
          </a:r>
          <a:endParaRPr lang="en-GB" sz="1400" kern="1200" noProof="0"/>
        </a:p>
      </dsp:txBody>
      <dsp:txXfrm>
        <a:off x="1520915" y="1028878"/>
        <a:ext cx="1331937" cy="3055184"/>
      </dsp:txXfrm>
    </dsp:sp>
    <dsp:sp modelId="{7D92B7AB-B7D8-6C4B-821E-93DD00C7FD9C}">
      <dsp:nvSpPr>
        <dsp:cNvPr id="0" name=""/>
        <dsp:cNvSpPr/>
      </dsp:nvSpPr>
      <dsp:spPr>
        <a:xfrm>
          <a:off x="3039323" y="524448"/>
          <a:ext cx="1331937" cy="504430"/>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en-GB" sz="1400" kern="1200" noProof="0" smtClean="0"/>
            <a:t>Marketing and Outreach</a:t>
          </a:r>
          <a:endParaRPr lang="en-GB" sz="1400" kern="1200" noProof="0"/>
        </a:p>
      </dsp:txBody>
      <dsp:txXfrm>
        <a:off x="3039323" y="524448"/>
        <a:ext cx="1331937" cy="504430"/>
      </dsp:txXfrm>
    </dsp:sp>
    <dsp:sp modelId="{34363548-64D3-384B-A2E4-6E04BFC22BE4}">
      <dsp:nvSpPr>
        <dsp:cNvPr id="0" name=""/>
        <dsp:cNvSpPr/>
      </dsp:nvSpPr>
      <dsp:spPr>
        <a:xfrm>
          <a:off x="3039323" y="1028878"/>
          <a:ext cx="1331937" cy="3055184"/>
        </a:xfrm>
        <a:prstGeom prst="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rtl="0">
            <a:lnSpc>
              <a:spcPct val="90000"/>
            </a:lnSpc>
            <a:spcBef>
              <a:spcPct val="0"/>
            </a:spcBef>
            <a:spcAft>
              <a:spcPct val="15000"/>
            </a:spcAft>
            <a:buChar char="••"/>
          </a:pPr>
          <a:r>
            <a:rPr lang="en-GB" sz="1400" kern="1200" noProof="0" smtClean="0"/>
            <a:t>Marketing</a:t>
          </a:r>
          <a:endParaRPr lang="en-GB" sz="1400" kern="1200" noProof="0"/>
        </a:p>
        <a:p>
          <a:pPr marL="114300" lvl="1" indent="-114300" algn="l" defTabSz="622300" rtl="0">
            <a:lnSpc>
              <a:spcPct val="90000"/>
            </a:lnSpc>
            <a:spcBef>
              <a:spcPct val="0"/>
            </a:spcBef>
            <a:spcAft>
              <a:spcPct val="15000"/>
            </a:spcAft>
            <a:buChar char="••"/>
          </a:pPr>
          <a:r>
            <a:rPr lang="en-GB" sz="1400" b="0" kern="1200" noProof="0" dirty="0" smtClean="0"/>
            <a:t>Outreach</a:t>
          </a:r>
          <a:endParaRPr lang="en-GB" sz="1400" b="0" kern="1200" noProof="0" dirty="0"/>
        </a:p>
      </dsp:txBody>
      <dsp:txXfrm>
        <a:off x="3039323" y="1028878"/>
        <a:ext cx="1331937" cy="3055184"/>
      </dsp:txXfrm>
    </dsp:sp>
    <dsp:sp modelId="{063C707F-EAED-FF47-A200-60BB6320BFAB}">
      <dsp:nvSpPr>
        <dsp:cNvPr id="0" name=""/>
        <dsp:cNvSpPr/>
      </dsp:nvSpPr>
      <dsp:spPr>
        <a:xfrm>
          <a:off x="4557731" y="524448"/>
          <a:ext cx="1331937" cy="504430"/>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en-GB" sz="1400" kern="1200" noProof="0" smtClean="0"/>
            <a:t>Software and Services</a:t>
          </a:r>
        </a:p>
      </dsp:txBody>
      <dsp:txXfrm>
        <a:off x="4557731" y="524448"/>
        <a:ext cx="1331937" cy="504430"/>
      </dsp:txXfrm>
    </dsp:sp>
    <dsp:sp modelId="{B156E3C6-41D6-9942-BAF6-FABB06194C21}">
      <dsp:nvSpPr>
        <dsp:cNvPr id="0" name=""/>
        <dsp:cNvSpPr/>
      </dsp:nvSpPr>
      <dsp:spPr>
        <a:xfrm>
          <a:off x="4557731" y="1028878"/>
          <a:ext cx="1331937" cy="3055184"/>
        </a:xfrm>
        <a:prstGeom prst="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rtl="0">
            <a:lnSpc>
              <a:spcPct val="90000"/>
            </a:lnSpc>
            <a:spcBef>
              <a:spcPct val="0"/>
            </a:spcBef>
            <a:spcAft>
              <a:spcPct val="15000"/>
            </a:spcAft>
            <a:buChar char="••"/>
          </a:pPr>
          <a:r>
            <a:rPr lang="en-GB" sz="1400" kern="1200" noProof="0" smtClean="0"/>
            <a:t>Federated Operations</a:t>
          </a:r>
        </a:p>
        <a:p>
          <a:pPr marL="114300" lvl="1" indent="-114300" algn="l" defTabSz="622300" rtl="0">
            <a:lnSpc>
              <a:spcPct val="90000"/>
            </a:lnSpc>
            <a:spcBef>
              <a:spcPct val="0"/>
            </a:spcBef>
            <a:spcAft>
              <a:spcPct val="15000"/>
            </a:spcAft>
            <a:buChar char="••"/>
          </a:pPr>
          <a:r>
            <a:rPr lang="en-GB" sz="1400" b="0" kern="1200" noProof="0" dirty="0" smtClean="0"/>
            <a:t>Repository of Validated Software</a:t>
          </a:r>
        </a:p>
        <a:p>
          <a:pPr marL="114300" lvl="1" indent="-114300" algn="l" defTabSz="622300" rtl="0">
            <a:lnSpc>
              <a:spcPct val="90000"/>
            </a:lnSpc>
            <a:spcBef>
              <a:spcPct val="0"/>
            </a:spcBef>
            <a:spcAft>
              <a:spcPct val="15000"/>
            </a:spcAft>
            <a:buChar char="••"/>
          </a:pPr>
          <a:r>
            <a:rPr lang="en-GB" sz="1400" kern="1200" noProof="0" dirty="0" smtClean="0"/>
            <a:t>Applications Database</a:t>
          </a:r>
        </a:p>
        <a:p>
          <a:pPr marL="114300" lvl="1" indent="-114300" algn="l" defTabSz="622300" rtl="0">
            <a:lnSpc>
              <a:spcPct val="90000"/>
            </a:lnSpc>
            <a:spcBef>
              <a:spcPct val="0"/>
            </a:spcBef>
            <a:spcAft>
              <a:spcPct val="15000"/>
            </a:spcAft>
            <a:buChar char="••"/>
          </a:pPr>
          <a:r>
            <a:rPr lang="en-GB" sz="1400" b="0" kern="1200" noProof="0" dirty="0" smtClean="0"/>
            <a:t>Training Marketplace</a:t>
          </a:r>
        </a:p>
      </dsp:txBody>
      <dsp:txXfrm>
        <a:off x="4557731" y="1028878"/>
        <a:ext cx="1331937" cy="3055184"/>
      </dsp:txXfrm>
    </dsp:sp>
    <dsp:sp modelId="{C2828393-C514-BA47-970A-C9334D08450E}">
      <dsp:nvSpPr>
        <dsp:cNvPr id="0" name=""/>
        <dsp:cNvSpPr/>
      </dsp:nvSpPr>
      <dsp:spPr>
        <a:xfrm>
          <a:off x="6076139" y="524448"/>
          <a:ext cx="1331937" cy="504430"/>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en-GB" sz="1400" b="0" kern="1200" noProof="0" dirty="0" smtClean="0"/>
            <a:t>HTC Platform</a:t>
          </a:r>
        </a:p>
      </dsp:txBody>
      <dsp:txXfrm>
        <a:off x="6076139" y="524448"/>
        <a:ext cx="1331937" cy="504430"/>
      </dsp:txXfrm>
    </dsp:sp>
    <dsp:sp modelId="{25A53575-203C-AC40-9F21-7E73D2196CD8}">
      <dsp:nvSpPr>
        <dsp:cNvPr id="0" name=""/>
        <dsp:cNvSpPr/>
      </dsp:nvSpPr>
      <dsp:spPr>
        <a:xfrm>
          <a:off x="6076139" y="1028878"/>
          <a:ext cx="1331937" cy="3055184"/>
        </a:xfrm>
        <a:prstGeom prst="rect">
          <a:avLst/>
        </a:prstGeom>
        <a:solidFill>
          <a:schemeClr val="accent6">
            <a:tint val="40000"/>
            <a:alpha val="90000"/>
            <a:hueOff val="0"/>
            <a:satOff val="0"/>
            <a:lumOff val="0"/>
            <a:alphaOff val="0"/>
          </a:schemeClr>
        </a:solidFill>
        <a:ln w="9525" cap="flat" cmpd="sng" algn="ctr">
          <a:solidFill>
            <a:schemeClr val="accent6">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rtl="0">
            <a:lnSpc>
              <a:spcPct val="90000"/>
            </a:lnSpc>
            <a:spcBef>
              <a:spcPct val="0"/>
            </a:spcBef>
            <a:spcAft>
              <a:spcPct val="15000"/>
            </a:spcAft>
            <a:buChar char="••"/>
          </a:pPr>
          <a:r>
            <a:rPr lang="en-GB" sz="1400" kern="1200" noProof="0" dirty="0" smtClean="0"/>
            <a:t>Grid Compute</a:t>
          </a:r>
          <a:endParaRPr lang="en-GB" sz="1400" b="0" kern="1200" noProof="0" dirty="0" smtClean="0"/>
        </a:p>
        <a:p>
          <a:pPr marL="114300" lvl="1" indent="-114300" algn="l" defTabSz="622300" rtl="0">
            <a:lnSpc>
              <a:spcPct val="90000"/>
            </a:lnSpc>
            <a:spcBef>
              <a:spcPct val="0"/>
            </a:spcBef>
            <a:spcAft>
              <a:spcPct val="15000"/>
            </a:spcAft>
            <a:buChar char="••"/>
          </a:pPr>
          <a:r>
            <a:rPr lang="en-GB" sz="1400" b="0" kern="1200" noProof="0" dirty="0" smtClean="0"/>
            <a:t>Grid Storage</a:t>
          </a:r>
          <a:endParaRPr lang="en-GB" sz="1400" b="0" kern="1200" noProof="0" dirty="0"/>
        </a:p>
        <a:p>
          <a:pPr marL="114300" lvl="1" indent="-114300" algn="l" defTabSz="622300" rtl="0">
            <a:lnSpc>
              <a:spcPct val="90000"/>
            </a:lnSpc>
            <a:spcBef>
              <a:spcPct val="0"/>
            </a:spcBef>
            <a:spcAft>
              <a:spcPct val="15000"/>
            </a:spcAft>
            <a:buChar char="••"/>
          </a:pPr>
          <a:r>
            <a:rPr lang="en-GB" sz="1400" kern="1200" noProof="0" dirty="0" smtClean="0"/>
            <a:t>File Transfer</a:t>
          </a:r>
          <a:endParaRPr lang="en-GB" sz="1400" kern="1200" noProof="0" dirty="0"/>
        </a:p>
        <a:p>
          <a:pPr marL="114300" lvl="1" indent="-114300" algn="l" defTabSz="622300" rtl="0">
            <a:lnSpc>
              <a:spcPct val="90000"/>
            </a:lnSpc>
            <a:spcBef>
              <a:spcPct val="0"/>
            </a:spcBef>
            <a:spcAft>
              <a:spcPct val="15000"/>
            </a:spcAft>
            <a:buChar char="••"/>
          </a:pPr>
          <a:r>
            <a:rPr lang="en-GB" sz="1400" b="0" kern="1200" noProof="0" dirty="0" smtClean="0"/>
            <a:t>File Metadata Catalogue</a:t>
          </a:r>
          <a:endParaRPr lang="en-GB" sz="1400" b="0" kern="1200" noProof="0" dirty="0"/>
        </a:p>
      </dsp:txBody>
      <dsp:txXfrm>
        <a:off x="6076139" y="1028878"/>
        <a:ext cx="1331937" cy="3055184"/>
      </dsp:txXfrm>
    </dsp:sp>
    <dsp:sp modelId="{BAE5D83D-20B6-AE42-A3D7-574973769C5C}">
      <dsp:nvSpPr>
        <dsp:cNvPr id="0" name=""/>
        <dsp:cNvSpPr/>
      </dsp:nvSpPr>
      <dsp:spPr>
        <a:xfrm>
          <a:off x="7594548" y="524448"/>
          <a:ext cx="1331937" cy="50443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en-GB" sz="1400" b="0" kern="1200" noProof="0" dirty="0" smtClean="0"/>
            <a:t>Cloud Platform</a:t>
          </a:r>
          <a:endParaRPr lang="en-GB" sz="1400" b="0" kern="1200" noProof="0" dirty="0"/>
        </a:p>
      </dsp:txBody>
      <dsp:txXfrm>
        <a:off x="7594548" y="524448"/>
        <a:ext cx="1331937" cy="504430"/>
      </dsp:txXfrm>
    </dsp:sp>
    <dsp:sp modelId="{AC520DAD-DA8A-554D-950F-5CF3AAA910F9}">
      <dsp:nvSpPr>
        <dsp:cNvPr id="0" name=""/>
        <dsp:cNvSpPr/>
      </dsp:nvSpPr>
      <dsp:spPr>
        <a:xfrm>
          <a:off x="7594548" y="1028878"/>
          <a:ext cx="1331937" cy="3055184"/>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rtl="0">
            <a:lnSpc>
              <a:spcPct val="90000"/>
            </a:lnSpc>
            <a:spcBef>
              <a:spcPct val="0"/>
            </a:spcBef>
            <a:spcAft>
              <a:spcPct val="15000"/>
            </a:spcAft>
            <a:buChar char="••"/>
          </a:pPr>
          <a:r>
            <a:rPr lang="en-GB" sz="1400" kern="1200" noProof="0" dirty="0" smtClean="0"/>
            <a:t>Cloud Compute</a:t>
          </a:r>
          <a:endParaRPr lang="en-GB" sz="1400" b="0" kern="1200" noProof="0" dirty="0"/>
        </a:p>
        <a:p>
          <a:pPr marL="114300" lvl="1" indent="-114300" algn="l" defTabSz="622300" rtl="0">
            <a:lnSpc>
              <a:spcPct val="90000"/>
            </a:lnSpc>
            <a:spcBef>
              <a:spcPct val="0"/>
            </a:spcBef>
            <a:spcAft>
              <a:spcPct val="15000"/>
            </a:spcAft>
            <a:buChar char="••"/>
          </a:pPr>
          <a:r>
            <a:rPr lang="en-GB" sz="1400" b="0" kern="1200" noProof="0" dirty="0" smtClean="0"/>
            <a:t>Cloud Storage</a:t>
          </a:r>
          <a:endParaRPr lang="en-GB" sz="1400" b="0" kern="1200" noProof="0" dirty="0"/>
        </a:p>
        <a:p>
          <a:pPr marL="114300" lvl="1" indent="-114300" algn="l" defTabSz="622300" rtl="0">
            <a:lnSpc>
              <a:spcPct val="90000"/>
            </a:lnSpc>
            <a:spcBef>
              <a:spcPct val="0"/>
            </a:spcBef>
            <a:spcAft>
              <a:spcPct val="15000"/>
            </a:spcAft>
            <a:buChar char="••"/>
          </a:pPr>
          <a:r>
            <a:rPr lang="en-GB" sz="1400" b="0" kern="1200" noProof="0" smtClean="0"/>
            <a:t>Virtual Appliance Marketplace</a:t>
          </a:r>
          <a:endParaRPr lang="en-GB" sz="1400" b="0" kern="1200" noProof="0" dirty="0"/>
        </a:p>
      </dsp:txBody>
      <dsp:txXfrm>
        <a:off x="7594548" y="1028878"/>
        <a:ext cx="1331937" cy="30551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1FE79A-82F8-BB4D-A548-9E0C95931871}">
      <dsp:nvSpPr>
        <dsp:cNvPr id="0" name=""/>
        <dsp:cNvSpPr/>
      </dsp:nvSpPr>
      <dsp:spPr>
        <a:xfrm>
          <a:off x="379253" y="192994"/>
          <a:ext cx="2903362" cy="2903362"/>
        </a:xfrm>
        <a:prstGeom prst="pie">
          <a:avLst>
            <a:gd name="adj1" fmla="val 16200000"/>
            <a:gd name="adj2" fmla="val 0"/>
          </a:avLst>
        </a:prstGeom>
        <a:solidFill>
          <a:schemeClr val="accent2">
            <a:lumMod val="60000"/>
            <a:lumOff val="40000"/>
          </a:schemeClr>
        </a:soli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1"/>
              </a:solidFill>
            </a:rPr>
            <a:t>Federated Cloud</a:t>
          </a:r>
          <a:endParaRPr lang="en-US" sz="1600" b="1" kern="1200" dirty="0">
            <a:solidFill>
              <a:schemeClr val="bg1"/>
            </a:solidFill>
          </a:endParaRPr>
        </a:p>
      </dsp:txBody>
      <dsp:txXfrm>
        <a:off x="1920455" y="794750"/>
        <a:ext cx="1071479" cy="794968"/>
      </dsp:txXfrm>
    </dsp:sp>
    <dsp:sp modelId="{591A4803-9161-404F-80F0-6635C9FB251F}">
      <dsp:nvSpPr>
        <dsp:cNvPr id="0" name=""/>
        <dsp:cNvSpPr/>
      </dsp:nvSpPr>
      <dsp:spPr>
        <a:xfrm>
          <a:off x="379253" y="307245"/>
          <a:ext cx="2903362" cy="2903362"/>
        </a:xfrm>
        <a:prstGeom prst="pie">
          <a:avLst>
            <a:gd name="adj1" fmla="val 0"/>
            <a:gd name="adj2" fmla="val 5400000"/>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1"/>
              </a:solidFill>
            </a:rPr>
            <a:t>Federated Operations</a:t>
          </a:r>
          <a:endParaRPr lang="en-US" sz="1600" b="1" kern="1200" dirty="0">
            <a:solidFill>
              <a:schemeClr val="bg1"/>
            </a:solidFill>
          </a:endParaRPr>
        </a:p>
      </dsp:txBody>
      <dsp:txXfrm>
        <a:off x="1920455" y="1813883"/>
        <a:ext cx="1071479" cy="794968"/>
      </dsp:txXfrm>
    </dsp:sp>
    <dsp:sp modelId="{68A78B6C-BAED-9543-ABF9-EF748C194928}">
      <dsp:nvSpPr>
        <dsp:cNvPr id="0" name=""/>
        <dsp:cNvSpPr/>
      </dsp:nvSpPr>
      <dsp:spPr>
        <a:xfrm>
          <a:off x="281783" y="288025"/>
          <a:ext cx="2903362" cy="2903362"/>
        </a:xfrm>
        <a:prstGeom prst="pie">
          <a:avLst>
            <a:gd name="adj1" fmla="val 5400000"/>
            <a:gd name="adj2" fmla="val 1080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b="1" kern="1200" dirty="0" smtClean="0">
              <a:solidFill>
                <a:schemeClr val="bg1"/>
              </a:solidFill>
            </a:rPr>
            <a:t>Community Driven Innovation &amp; Support</a:t>
          </a:r>
          <a:endParaRPr lang="en-US" sz="1600" b="1" kern="1200" dirty="0">
            <a:solidFill>
              <a:schemeClr val="bg1"/>
            </a:solidFill>
          </a:endParaRPr>
        </a:p>
      </dsp:txBody>
      <dsp:txXfrm>
        <a:off x="572465" y="1794663"/>
        <a:ext cx="1071479" cy="794968"/>
      </dsp:txXfrm>
    </dsp:sp>
    <dsp:sp modelId="{0191A99D-29BC-4F01-A4D7-44E75443DF7B}">
      <dsp:nvSpPr>
        <dsp:cNvPr id="0" name=""/>
        <dsp:cNvSpPr/>
      </dsp:nvSpPr>
      <dsp:spPr>
        <a:xfrm>
          <a:off x="281783" y="209775"/>
          <a:ext cx="2903362" cy="2903362"/>
        </a:xfrm>
        <a:prstGeom prst="pie">
          <a:avLst>
            <a:gd name="adj1" fmla="val 10800000"/>
            <a:gd name="adj2" fmla="val 1620000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b="1" kern="1200" dirty="0" smtClean="0">
              <a:solidFill>
                <a:schemeClr val="bg1"/>
              </a:solidFill>
            </a:rPr>
            <a:t>High-Throughput Data Analysis</a:t>
          </a:r>
          <a:endParaRPr lang="en-US" sz="1600" b="1" kern="1200" dirty="0">
            <a:solidFill>
              <a:schemeClr val="bg1"/>
            </a:solidFill>
          </a:endParaRPr>
        </a:p>
      </dsp:txBody>
      <dsp:txXfrm>
        <a:off x="572465" y="811532"/>
        <a:ext cx="1071479" cy="794968"/>
      </dsp:txXfrm>
    </dsp:sp>
    <dsp:sp modelId="{766B8DAE-6F06-4DF8-B1F9-DCD72483380B}">
      <dsp:nvSpPr>
        <dsp:cNvPr id="0" name=""/>
        <dsp:cNvSpPr/>
      </dsp:nvSpPr>
      <dsp:spPr>
        <a:xfrm>
          <a:off x="199521" y="13262"/>
          <a:ext cx="3262826" cy="3262826"/>
        </a:xfrm>
        <a:prstGeom prst="circularArrow">
          <a:avLst>
            <a:gd name="adj1" fmla="val 5085"/>
            <a:gd name="adj2" fmla="val 327528"/>
            <a:gd name="adj3" fmla="val 21272472"/>
            <a:gd name="adj4" fmla="val 16200000"/>
            <a:gd name="adj5" fmla="val 5932"/>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E337BD1-8378-4762-BEB7-1B6781BD2196}">
      <dsp:nvSpPr>
        <dsp:cNvPr id="0" name=""/>
        <dsp:cNvSpPr/>
      </dsp:nvSpPr>
      <dsp:spPr>
        <a:xfrm>
          <a:off x="199521" y="127513"/>
          <a:ext cx="3262826" cy="3262826"/>
        </a:xfrm>
        <a:prstGeom prst="circularArrow">
          <a:avLst>
            <a:gd name="adj1" fmla="val 5085"/>
            <a:gd name="adj2" fmla="val 327528"/>
            <a:gd name="adj3" fmla="val 5072472"/>
            <a:gd name="adj4" fmla="val 0"/>
            <a:gd name="adj5" fmla="val 5932"/>
          </a:avLst>
        </a:prstGeom>
        <a:solidFill>
          <a:schemeClr val="accent1">
            <a:shade val="90000"/>
            <a:hueOff val="102100"/>
            <a:satOff val="-1418"/>
            <a:lumOff val="765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34CD96A-0242-4887-B355-CE7D2973983E}">
      <dsp:nvSpPr>
        <dsp:cNvPr id="0" name=""/>
        <dsp:cNvSpPr/>
      </dsp:nvSpPr>
      <dsp:spPr>
        <a:xfrm>
          <a:off x="102051" y="108293"/>
          <a:ext cx="3262826" cy="3262826"/>
        </a:xfrm>
        <a:prstGeom prst="circularArrow">
          <a:avLst>
            <a:gd name="adj1" fmla="val 5085"/>
            <a:gd name="adj2" fmla="val 327528"/>
            <a:gd name="adj3" fmla="val 10472472"/>
            <a:gd name="adj4" fmla="val 5400000"/>
            <a:gd name="adj5" fmla="val 5932"/>
          </a:avLst>
        </a:prstGeom>
        <a:solidFill>
          <a:schemeClr val="accent1">
            <a:shade val="90000"/>
            <a:hueOff val="204200"/>
            <a:satOff val="-2837"/>
            <a:lumOff val="1530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663B528-3E80-4EC5-A3D3-F311065D2E11}">
      <dsp:nvSpPr>
        <dsp:cNvPr id="0" name=""/>
        <dsp:cNvSpPr/>
      </dsp:nvSpPr>
      <dsp:spPr>
        <a:xfrm>
          <a:off x="102051" y="30043"/>
          <a:ext cx="3262826" cy="3262826"/>
        </a:xfrm>
        <a:prstGeom prst="circularArrow">
          <a:avLst>
            <a:gd name="adj1" fmla="val 5085"/>
            <a:gd name="adj2" fmla="val 327528"/>
            <a:gd name="adj3" fmla="val 15872472"/>
            <a:gd name="adj4" fmla="val 10800000"/>
            <a:gd name="adj5" fmla="val 5932"/>
          </a:avLst>
        </a:prstGeom>
        <a:solidFill>
          <a:schemeClr val="accent1">
            <a:shade val="90000"/>
            <a:hueOff val="306301"/>
            <a:satOff val="-4255"/>
            <a:lumOff val="22954"/>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460693-75D2-C049-972E-CA1F8D94FFC9}">
      <dsp:nvSpPr>
        <dsp:cNvPr id="0" name=""/>
        <dsp:cNvSpPr/>
      </dsp:nvSpPr>
      <dsp:spPr>
        <a:xfrm>
          <a:off x="107476" y="0"/>
          <a:ext cx="7164279" cy="4064000"/>
        </a:xfrm>
        <a:prstGeom prst="swooshArrow">
          <a:avLst>
            <a:gd name="adj1" fmla="val 25000"/>
            <a:gd name="adj2" fmla="val 25000"/>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D674EF2A-010A-424B-A889-A137CDBB6A42}">
      <dsp:nvSpPr>
        <dsp:cNvPr id="0" name=""/>
        <dsp:cNvSpPr/>
      </dsp:nvSpPr>
      <dsp:spPr>
        <a:xfrm>
          <a:off x="906508" y="3021990"/>
          <a:ext cx="149555" cy="149555"/>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4A57B39-27DE-194F-84F4-5969EB4C2599}">
      <dsp:nvSpPr>
        <dsp:cNvPr id="0" name=""/>
        <dsp:cNvSpPr/>
      </dsp:nvSpPr>
      <dsp:spPr>
        <a:xfrm>
          <a:off x="827585" y="3244822"/>
          <a:ext cx="1289059" cy="6711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246" tIns="0" rIns="0" bIns="0" numCol="1" spcCol="1270" anchor="t" anchorCtr="0">
          <a:noAutofit/>
        </a:bodyPr>
        <a:lstStyle/>
        <a:p>
          <a:pPr lvl="0" algn="l" defTabSz="622300">
            <a:lnSpc>
              <a:spcPct val="90000"/>
            </a:lnSpc>
            <a:spcBef>
              <a:spcPct val="0"/>
            </a:spcBef>
            <a:spcAft>
              <a:spcPct val="35000"/>
            </a:spcAft>
          </a:pPr>
          <a:r>
            <a:rPr lang="en-US" sz="1400" kern="1200" dirty="0" smtClean="0"/>
            <a:t>2011</a:t>
          </a:r>
        </a:p>
        <a:p>
          <a:pPr lvl="0" algn="l" defTabSz="622300">
            <a:lnSpc>
              <a:spcPct val="90000"/>
            </a:lnSpc>
            <a:spcBef>
              <a:spcPct val="0"/>
            </a:spcBef>
            <a:spcAft>
              <a:spcPct val="35000"/>
            </a:spcAft>
          </a:pPr>
          <a:r>
            <a:rPr lang="en-US" sz="1400" kern="1200" dirty="0" smtClean="0"/>
            <a:t>EGI Ecosystem and Revenue Stream Options</a:t>
          </a:r>
          <a:endParaRPr lang="en-US" sz="1400" kern="1200" dirty="0"/>
        </a:p>
      </dsp:txBody>
      <dsp:txXfrm>
        <a:off x="827585" y="3244822"/>
        <a:ext cx="1289059" cy="671123"/>
      </dsp:txXfrm>
    </dsp:sp>
    <dsp:sp modelId="{63D9CF2A-38AA-5747-87FA-B47F0560CA55}">
      <dsp:nvSpPr>
        <dsp:cNvPr id="0" name=""/>
        <dsp:cNvSpPr/>
      </dsp:nvSpPr>
      <dsp:spPr>
        <a:xfrm>
          <a:off x="1924995" y="2244140"/>
          <a:ext cx="234086" cy="234086"/>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B08E5B5-0EF1-5540-9BDD-D6E9E5BBFEF6}">
      <dsp:nvSpPr>
        <dsp:cNvPr id="0" name=""/>
        <dsp:cNvSpPr/>
      </dsp:nvSpPr>
      <dsp:spPr>
        <a:xfrm>
          <a:off x="1979708" y="2475800"/>
          <a:ext cx="1492084" cy="830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038" tIns="0" rIns="0" bIns="0" numCol="1" spcCol="1270" anchor="t" anchorCtr="0">
          <a:noAutofit/>
        </a:bodyPr>
        <a:lstStyle/>
        <a:p>
          <a:pPr lvl="0" algn="l" defTabSz="622300">
            <a:lnSpc>
              <a:spcPct val="90000"/>
            </a:lnSpc>
            <a:spcBef>
              <a:spcPct val="0"/>
            </a:spcBef>
            <a:spcAft>
              <a:spcPct val="35000"/>
            </a:spcAft>
          </a:pPr>
          <a:r>
            <a:rPr lang="en-US" sz="1400" kern="1200" dirty="0" smtClean="0"/>
            <a:t>2012</a:t>
          </a:r>
        </a:p>
        <a:p>
          <a:pPr lvl="0" algn="l" defTabSz="622300">
            <a:lnSpc>
              <a:spcPct val="90000"/>
            </a:lnSpc>
            <a:spcBef>
              <a:spcPct val="0"/>
            </a:spcBef>
            <a:spcAft>
              <a:spcPct val="35000"/>
            </a:spcAft>
          </a:pPr>
          <a:r>
            <a:rPr lang="en-US" sz="1400" kern="1200" dirty="0" smtClean="0"/>
            <a:t>Organizational, Technological, Financial, Legal aspects</a:t>
          </a:r>
          <a:endParaRPr lang="en-US" sz="1400" kern="1200" dirty="0"/>
        </a:p>
      </dsp:txBody>
      <dsp:txXfrm>
        <a:off x="1979708" y="2475800"/>
        <a:ext cx="1492084" cy="830633"/>
      </dsp:txXfrm>
    </dsp:sp>
    <dsp:sp modelId="{4A1CE99E-48F6-2E40-81C5-158D6AC28B2D}">
      <dsp:nvSpPr>
        <dsp:cNvPr id="0" name=""/>
        <dsp:cNvSpPr/>
      </dsp:nvSpPr>
      <dsp:spPr>
        <a:xfrm>
          <a:off x="2965379" y="1623974"/>
          <a:ext cx="312115" cy="312115"/>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6860725-8729-644F-B2D3-14BFEB0F328D}">
      <dsp:nvSpPr>
        <dsp:cNvPr id="0" name=""/>
        <dsp:cNvSpPr/>
      </dsp:nvSpPr>
      <dsp:spPr>
        <a:xfrm>
          <a:off x="3141861" y="1827698"/>
          <a:ext cx="1502153" cy="979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383" tIns="0" rIns="0" bIns="0" numCol="1" spcCol="1270" anchor="t" anchorCtr="0">
          <a:noAutofit/>
        </a:bodyPr>
        <a:lstStyle/>
        <a:p>
          <a:pPr lvl="0" algn="l" defTabSz="622300">
            <a:lnSpc>
              <a:spcPct val="90000"/>
            </a:lnSpc>
            <a:spcBef>
              <a:spcPct val="0"/>
            </a:spcBef>
            <a:spcAft>
              <a:spcPct val="35000"/>
            </a:spcAft>
          </a:pPr>
          <a:r>
            <a:rPr lang="en-US" sz="1400" kern="1200" dirty="0" smtClean="0"/>
            <a:t>2012 </a:t>
          </a:r>
        </a:p>
        <a:p>
          <a:pPr lvl="0" algn="l" defTabSz="622300">
            <a:lnSpc>
              <a:spcPct val="90000"/>
            </a:lnSpc>
            <a:spcBef>
              <a:spcPct val="0"/>
            </a:spcBef>
            <a:spcAft>
              <a:spcPct val="35000"/>
            </a:spcAft>
          </a:pPr>
          <a:r>
            <a:rPr lang="en-US" sz="1400" kern="1200" dirty="0" smtClean="0"/>
            <a:t>Evolving the EGI Business Model through established structure (Lean Canvas)</a:t>
          </a:r>
          <a:endParaRPr lang="en-US" sz="1400" kern="1200" dirty="0"/>
        </a:p>
      </dsp:txBody>
      <dsp:txXfrm>
        <a:off x="3141861" y="1827698"/>
        <a:ext cx="1502153" cy="979730"/>
      </dsp:txXfrm>
    </dsp:sp>
    <dsp:sp modelId="{1F1ED85F-2746-484E-92E1-56CC3F3E6811}">
      <dsp:nvSpPr>
        <dsp:cNvPr id="0" name=""/>
        <dsp:cNvSpPr/>
      </dsp:nvSpPr>
      <dsp:spPr>
        <a:xfrm>
          <a:off x="4174825" y="1139545"/>
          <a:ext cx="403148" cy="403148"/>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3F10682-A8FF-964E-AD6C-A0C21ECABF92}">
      <dsp:nvSpPr>
        <dsp:cNvPr id="0" name=""/>
        <dsp:cNvSpPr/>
      </dsp:nvSpPr>
      <dsp:spPr>
        <a:xfrm>
          <a:off x="4401161" y="1395659"/>
          <a:ext cx="1827018" cy="1274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620" tIns="0" rIns="0" bIns="0" numCol="1" spcCol="1270" anchor="t" anchorCtr="0">
          <a:noAutofit/>
        </a:bodyPr>
        <a:lstStyle/>
        <a:p>
          <a:pPr lvl="0" algn="l" defTabSz="622300">
            <a:lnSpc>
              <a:spcPct val="90000"/>
            </a:lnSpc>
            <a:spcBef>
              <a:spcPct val="0"/>
            </a:spcBef>
            <a:spcAft>
              <a:spcPct val="35000"/>
            </a:spcAft>
          </a:pPr>
          <a:r>
            <a:rPr lang="en-US" sz="1400" kern="1200" dirty="0" smtClean="0"/>
            <a:t>2013</a:t>
          </a:r>
        </a:p>
        <a:p>
          <a:pPr lvl="0" algn="l" defTabSz="622300">
            <a:lnSpc>
              <a:spcPct val="90000"/>
            </a:lnSpc>
            <a:spcBef>
              <a:spcPct val="0"/>
            </a:spcBef>
            <a:spcAft>
              <a:spcPct val="35000"/>
            </a:spcAft>
          </a:pPr>
          <a:r>
            <a:rPr lang="en-US" sz="1400" kern="1200" dirty="0" smtClean="0"/>
            <a:t>EGI2020 Strategy, Service Portfolio, Market Analysis, Scenario Planning</a:t>
          </a:r>
          <a:endParaRPr lang="en-US" sz="1400" kern="1200" dirty="0"/>
        </a:p>
      </dsp:txBody>
      <dsp:txXfrm>
        <a:off x="4401161" y="1395659"/>
        <a:ext cx="1827018" cy="1274634"/>
      </dsp:txXfrm>
    </dsp:sp>
    <dsp:sp modelId="{6CE29E49-BCDB-2D4A-85EB-D5B83C469905}">
      <dsp:nvSpPr>
        <dsp:cNvPr id="0" name=""/>
        <dsp:cNvSpPr/>
      </dsp:nvSpPr>
      <dsp:spPr>
        <a:xfrm>
          <a:off x="5724129" y="816051"/>
          <a:ext cx="513689" cy="513689"/>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24C75BE-3123-8F44-8624-40372FE50709}">
      <dsp:nvSpPr>
        <dsp:cNvPr id="0" name=""/>
        <dsp:cNvSpPr/>
      </dsp:nvSpPr>
      <dsp:spPr>
        <a:xfrm>
          <a:off x="6016486" y="1179648"/>
          <a:ext cx="1435833" cy="9667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193" tIns="0" rIns="0" bIns="0" numCol="1" spcCol="1270" anchor="t" anchorCtr="0">
          <a:noAutofit/>
        </a:bodyPr>
        <a:lstStyle/>
        <a:p>
          <a:pPr lvl="0" algn="l" defTabSz="622300">
            <a:lnSpc>
              <a:spcPct val="90000"/>
            </a:lnSpc>
            <a:spcBef>
              <a:spcPct val="0"/>
            </a:spcBef>
            <a:spcAft>
              <a:spcPct val="35000"/>
            </a:spcAft>
          </a:pPr>
          <a:r>
            <a:rPr lang="en-US" sz="1400" kern="1200" dirty="0" smtClean="0"/>
            <a:t>2014</a:t>
          </a:r>
        </a:p>
        <a:p>
          <a:pPr lvl="0" algn="l" defTabSz="622300">
            <a:lnSpc>
              <a:spcPct val="90000"/>
            </a:lnSpc>
            <a:spcBef>
              <a:spcPct val="0"/>
            </a:spcBef>
            <a:spcAft>
              <a:spcPct val="35000"/>
            </a:spcAft>
          </a:pPr>
          <a:r>
            <a:rPr lang="en-US" sz="1400" kern="1200" dirty="0" smtClean="0"/>
            <a:t>EGI Business Plan, revised strategy and implementation plan</a:t>
          </a:r>
        </a:p>
        <a:p>
          <a:pPr lvl="0" algn="l" defTabSz="622300">
            <a:lnSpc>
              <a:spcPct val="90000"/>
            </a:lnSpc>
            <a:spcBef>
              <a:spcPct val="0"/>
            </a:spcBef>
            <a:spcAft>
              <a:spcPct val="35000"/>
            </a:spcAft>
          </a:pPr>
          <a:endParaRPr lang="en-US" sz="1400" kern="1200" dirty="0"/>
        </a:p>
      </dsp:txBody>
      <dsp:txXfrm>
        <a:off x="6016486" y="1179648"/>
        <a:ext cx="1435833" cy="966784"/>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E20A0516-2816-43AB-A909-56233CD5A85C}" type="datetimeFigureOut">
              <a:rPr lang="en-US"/>
              <a:pPr>
                <a:defRPr/>
              </a:pPr>
              <a:t>12/02/15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386A22EF-E40A-4C8E-8B20-BD01E9B983B5}" type="slidenum">
              <a:rPr lang="en-US"/>
              <a:pPr>
                <a:defRPr/>
              </a:pPr>
              <a:t>‹#›</a:t>
            </a:fld>
            <a:endParaRPr lang="en-US"/>
          </a:p>
        </p:txBody>
      </p:sp>
    </p:spTree>
    <p:extLst>
      <p:ext uri="{BB962C8B-B14F-4D97-AF65-F5344CB8AC3E}">
        <p14:creationId xmlns:p14="http://schemas.microsoft.com/office/powerpoint/2010/main" val="9991009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aim is</a:t>
            </a:r>
            <a:r>
              <a:rPr lang="en-US" baseline="0" dirty="0" smtClean="0"/>
              <a:t> to:</a:t>
            </a:r>
          </a:p>
          <a:p>
            <a:r>
              <a:rPr lang="en-US" baseline="0" dirty="0" smtClean="0"/>
              <a:t>Look at how business models apply to EGI</a:t>
            </a:r>
          </a:p>
          <a:p>
            <a:r>
              <a:rPr lang="en-US" baseline="0" dirty="0" smtClean="0"/>
              <a:t>And the way they help us deliver value</a:t>
            </a:r>
          </a:p>
          <a:p>
            <a:r>
              <a:rPr lang="en-US" baseline="0" dirty="0" smtClean="0"/>
              <a:t>The revenue streams that support them</a:t>
            </a:r>
          </a:p>
          <a:p>
            <a:r>
              <a:rPr lang="en-US" baseline="0" dirty="0" smtClean="0"/>
              <a:t>Which combine to support EGI as a sustainable infrastructure for the longer-term</a:t>
            </a:r>
            <a:endParaRPr lang="en-US" dirty="0"/>
          </a:p>
        </p:txBody>
      </p:sp>
      <p:sp>
        <p:nvSpPr>
          <p:cNvPr id="4" name="Slide Number Placeholder 3"/>
          <p:cNvSpPr>
            <a:spLocks noGrp="1"/>
          </p:cNvSpPr>
          <p:nvPr>
            <p:ph type="sldNum" sz="quarter" idx="10"/>
          </p:nvPr>
        </p:nvSpPr>
        <p:spPr/>
        <p:txBody>
          <a:bodyPr/>
          <a:lstStyle/>
          <a:p>
            <a:pPr>
              <a:defRPr/>
            </a:pPr>
            <a:fld id="{386A22EF-E40A-4C8E-8B20-BD01E9B983B5}" type="slidenum">
              <a:rPr lang="en-US" smtClean="0"/>
              <a:pPr>
                <a:defRPr/>
              </a:pPr>
              <a:t>2</a:t>
            </a:fld>
            <a:endParaRPr lang="en-US"/>
          </a:p>
        </p:txBody>
      </p:sp>
    </p:spTree>
    <p:extLst>
      <p:ext uri="{BB962C8B-B14F-4D97-AF65-F5344CB8AC3E}">
        <p14:creationId xmlns:p14="http://schemas.microsoft.com/office/powerpoint/2010/main" val="29121796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a:t>
            </a:r>
            <a:r>
              <a:rPr lang="en-US" baseline="0" dirty="0" smtClean="0"/>
              <a:t> is the federated operations, which are the core EGI.eu services provided internally to the EGI Federation. This solution provides the means for the infrastructure to be federated across Europe and beyond.</a:t>
            </a:r>
          </a:p>
          <a:p>
            <a:r>
              <a:rPr lang="en-US" baseline="0" dirty="0" smtClean="0"/>
              <a:t>So our primary focus is on the resource providers and research infrastructures either already a participant within EGI or those looking to join,</a:t>
            </a:r>
          </a:p>
          <a:p>
            <a:r>
              <a:rPr lang="en-US" baseline="0" dirty="0" smtClean="0"/>
              <a:t>However, we are starting to see a secondary opportunity to provide this as a package to be taken and used out of EGI as a means of </a:t>
            </a:r>
            <a:r>
              <a:rPr lang="en-US" baseline="0" dirty="0" err="1" smtClean="0"/>
              <a:t>organisations</a:t>
            </a:r>
            <a:endParaRPr lang="en-US" baseline="0" dirty="0" smtClean="0"/>
          </a:p>
          <a:p>
            <a:r>
              <a:rPr lang="en-US" baseline="0" dirty="0" smtClean="0"/>
              <a:t>to federated their own distributed environment.</a:t>
            </a:r>
          </a:p>
          <a:p>
            <a:r>
              <a:rPr lang="en-US" baseline="0" dirty="0" smtClean="0"/>
              <a:t>The principle means of this being delivered is through the membership fees, with some strategic partnerships through collaboration agreements.</a:t>
            </a:r>
            <a:endParaRPr lang="en-US" dirty="0"/>
          </a:p>
        </p:txBody>
      </p:sp>
      <p:sp>
        <p:nvSpPr>
          <p:cNvPr id="4" name="Slide Number Placeholder 3"/>
          <p:cNvSpPr>
            <a:spLocks noGrp="1"/>
          </p:cNvSpPr>
          <p:nvPr>
            <p:ph type="sldNum" sz="quarter" idx="10"/>
          </p:nvPr>
        </p:nvSpPr>
        <p:spPr/>
        <p:txBody>
          <a:bodyPr/>
          <a:lstStyle/>
          <a:p>
            <a:pPr>
              <a:defRPr/>
            </a:pPr>
            <a:fld id="{386A22EF-E40A-4C8E-8B20-BD01E9B983B5}" type="slidenum">
              <a:rPr lang="en-US" smtClean="0"/>
              <a:pPr>
                <a:defRPr/>
              </a:pPr>
              <a:t>11</a:t>
            </a:fld>
            <a:endParaRPr lang="en-US"/>
          </a:p>
        </p:txBody>
      </p:sp>
    </p:spTree>
    <p:extLst>
      <p:ext uri="{BB962C8B-B14F-4D97-AF65-F5344CB8AC3E}">
        <p14:creationId xmlns:p14="http://schemas.microsoft.com/office/powerpoint/2010/main" val="3228145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 to</a:t>
            </a:r>
            <a:r>
              <a:rPr lang="en-US" sz="1200" kern="1200" baseline="0" dirty="0" smtClean="0">
                <a:solidFill>
                  <a:schemeClr val="tx1"/>
                </a:solidFill>
                <a:effectLst/>
                <a:latin typeface="+mn-lt"/>
                <a:ea typeface="+mn-ea"/>
                <a:cs typeface="+mn-cs"/>
              </a:rPr>
              <a:t> summarize the various delivery and revenue models, </a:t>
            </a:r>
          </a:p>
          <a:p>
            <a:r>
              <a:rPr lang="en-US" sz="1200" kern="1200" baseline="0" dirty="0" smtClean="0">
                <a:solidFill>
                  <a:schemeClr val="tx1"/>
                </a:solidFill>
                <a:effectLst/>
                <a:latin typeface="+mn-lt"/>
                <a:ea typeface="+mn-ea"/>
                <a:cs typeface="+mn-cs"/>
              </a:rPr>
              <a:t>The green shows the ones </a:t>
            </a:r>
            <a:r>
              <a:rPr lang="en-US" sz="1200" kern="1200" dirty="0" smtClean="0">
                <a:solidFill>
                  <a:schemeClr val="tx1"/>
                </a:solidFill>
                <a:effectLst/>
                <a:latin typeface="+mn-lt"/>
                <a:ea typeface="+mn-ea"/>
                <a:cs typeface="+mn-cs"/>
              </a:rPr>
              <a:t>that are</a:t>
            </a:r>
            <a:r>
              <a:rPr lang="en-US" sz="1200" kern="1200" baseline="0" dirty="0" smtClean="0">
                <a:solidFill>
                  <a:schemeClr val="tx1"/>
                </a:solidFill>
                <a:effectLst/>
                <a:latin typeface="+mn-lt"/>
                <a:ea typeface="+mn-ea"/>
                <a:cs typeface="+mn-cs"/>
              </a:rPr>
              <a:t> place or stable, with yellow are in progress such as the pay-for-use and</a:t>
            </a:r>
          </a:p>
          <a:p>
            <a:r>
              <a:rPr lang="en-US" sz="1200" kern="1200" baseline="0" dirty="0" smtClean="0">
                <a:solidFill>
                  <a:schemeClr val="tx1"/>
                </a:solidFill>
                <a:effectLst/>
                <a:latin typeface="+mn-lt"/>
                <a:ea typeface="+mn-ea"/>
                <a:cs typeface="+mn-cs"/>
              </a:rPr>
              <a:t>And red future opportunities.</a:t>
            </a:r>
          </a:p>
          <a:p>
            <a:r>
              <a:rPr lang="en-US" sz="1200" kern="1200" baseline="0" dirty="0" smtClean="0">
                <a:solidFill>
                  <a:schemeClr val="tx1"/>
                </a:solidFill>
                <a:effectLst/>
                <a:latin typeface="+mn-lt"/>
                <a:ea typeface="+mn-ea"/>
                <a:cs typeface="+mn-cs"/>
              </a:rPr>
              <a:t>This hybrid model is natural given the various services and solutions delivered, as well as a diversification to support sustainability</a:t>
            </a:r>
          </a:p>
          <a:p>
            <a:r>
              <a:rPr lang="en-US" sz="1200" kern="1200" baseline="0" dirty="0" smtClean="0">
                <a:solidFill>
                  <a:schemeClr val="tx1"/>
                </a:solidFill>
                <a:effectLst/>
                <a:latin typeface="+mn-lt"/>
                <a:ea typeface="+mn-ea"/>
                <a:cs typeface="+mn-cs"/>
              </a:rPr>
              <a:t>By not being completely dependent in one area.</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E072388-C497-3245-9A11-626F7686188A}" type="slidenum">
              <a:rPr lang="en-US" smtClean="0"/>
              <a:t>12</a:t>
            </a:fld>
            <a:endParaRPr lang="en-US"/>
          </a:p>
        </p:txBody>
      </p:sp>
    </p:spTree>
    <p:extLst>
      <p:ext uri="{BB962C8B-B14F-4D97-AF65-F5344CB8AC3E}">
        <p14:creationId xmlns:p14="http://schemas.microsoft.com/office/powerpoint/2010/main" val="27004658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 support</a:t>
            </a:r>
            <a:r>
              <a:rPr lang="en-GB" baseline="0" dirty="0" smtClean="0"/>
              <a:t> these business models, a number of activities need to and have taken place, so focusing on the last year….</a:t>
            </a:r>
          </a:p>
        </p:txBody>
      </p:sp>
      <p:sp>
        <p:nvSpPr>
          <p:cNvPr id="4" name="Slide Number Placeholder 3"/>
          <p:cNvSpPr>
            <a:spLocks noGrp="1"/>
          </p:cNvSpPr>
          <p:nvPr>
            <p:ph type="sldNum" sz="quarter" idx="10"/>
          </p:nvPr>
        </p:nvSpPr>
        <p:spPr/>
        <p:txBody>
          <a:bodyPr/>
          <a:lstStyle/>
          <a:p>
            <a:pPr>
              <a:defRPr/>
            </a:pPr>
            <a:fld id="{B86FC97E-D4CA-4D5D-8F3D-BA3B2C598123}" type="slidenum">
              <a:rPr lang="en-US" smtClean="0"/>
              <a:pPr>
                <a:defRPr/>
              </a:pPr>
              <a:t>13</a:t>
            </a:fld>
            <a:endParaRPr lang="en-US"/>
          </a:p>
        </p:txBody>
      </p:sp>
    </p:spTree>
    <p:extLst>
      <p:ext uri="{BB962C8B-B14F-4D97-AF65-F5344CB8AC3E}">
        <p14:creationId xmlns:p14="http://schemas.microsoft.com/office/powerpoint/2010/main" val="1665461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There was a dedicated </a:t>
            </a:r>
            <a:r>
              <a:rPr lang="en-US" sz="1200" kern="1200" dirty="0" err="1" smtClean="0">
                <a:solidFill>
                  <a:schemeClr val="tx1"/>
                </a:solidFill>
                <a:effectLst/>
                <a:latin typeface="+mn-lt"/>
                <a:ea typeface="+mn-ea"/>
                <a:cs typeface="+mn-cs"/>
              </a:rPr>
              <a:t>workpackage</a:t>
            </a:r>
            <a:r>
              <a:rPr lang="en-US" sz="1200" kern="1200" dirty="0" smtClean="0">
                <a:solidFill>
                  <a:schemeClr val="tx1"/>
                </a:solidFill>
                <a:effectLst/>
                <a:latin typeface="+mn-lt"/>
                <a:ea typeface="+mn-ea"/>
                <a:cs typeface="+mn-cs"/>
              </a:rPr>
              <a:t> created in the final</a:t>
            </a:r>
            <a:r>
              <a:rPr lang="en-US" sz="1200" kern="1200" baseline="0" dirty="0" smtClean="0">
                <a:solidFill>
                  <a:schemeClr val="tx1"/>
                </a:solidFill>
                <a:effectLst/>
                <a:latin typeface="+mn-lt"/>
                <a:ea typeface="+mn-ea"/>
                <a:cs typeface="+mn-cs"/>
              </a:rPr>
              <a:t> review of the description of work, which focused on</a:t>
            </a:r>
          </a:p>
          <a:p>
            <a:r>
              <a:rPr lang="en-US" sz="1200" kern="1200" baseline="0" dirty="0" smtClean="0">
                <a:solidFill>
                  <a:schemeClr val="tx1"/>
                </a:solidFill>
                <a:effectLst/>
                <a:latin typeface="+mn-lt"/>
                <a:ea typeface="+mn-ea"/>
                <a:cs typeface="+mn-cs"/>
              </a:rPr>
              <a:t>Strategy, policy and business development, which looks at the strategic topics and concepts,</a:t>
            </a:r>
          </a:p>
          <a:p>
            <a:r>
              <a:rPr lang="en-US" sz="1200" kern="1200" baseline="0" dirty="0" smtClean="0">
                <a:solidFill>
                  <a:schemeClr val="tx1"/>
                </a:solidFill>
                <a:effectLst/>
                <a:latin typeface="+mn-lt"/>
                <a:ea typeface="+mn-ea"/>
                <a:cs typeface="+mn-cs"/>
              </a:rPr>
              <a:t>Complimented with implementation activities such as proof of concepts.</a:t>
            </a:r>
          </a:p>
          <a:p>
            <a:r>
              <a:rPr lang="en-US" sz="1200" kern="1200" baseline="0" dirty="0" smtClean="0">
                <a:solidFill>
                  <a:schemeClr val="tx1"/>
                </a:solidFill>
                <a:effectLst/>
                <a:latin typeface="+mn-lt"/>
                <a:ea typeface="+mn-ea"/>
                <a:cs typeface="+mn-cs"/>
              </a:rPr>
              <a:t>You have heard about the open science commons and will hear in later presentations from </a:t>
            </a:r>
            <a:r>
              <a:rPr lang="en-US" sz="1200" kern="1200" baseline="0" dirty="0" err="1" smtClean="0">
                <a:solidFill>
                  <a:schemeClr val="tx1"/>
                </a:solidFill>
                <a:effectLst/>
                <a:latin typeface="+mn-lt"/>
                <a:ea typeface="+mn-ea"/>
                <a:cs typeface="+mn-cs"/>
              </a:rPr>
              <a:t>Yannick</a:t>
            </a:r>
            <a:r>
              <a:rPr lang="en-US" sz="1200" kern="1200" baseline="0" dirty="0" smtClean="0">
                <a:solidFill>
                  <a:schemeClr val="tx1"/>
                </a:solidFill>
                <a:effectLst/>
                <a:latin typeface="+mn-lt"/>
                <a:ea typeface="+mn-ea"/>
                <a:cs typeface="+mn-cs"/>
              </a:rPr>
              <a:t> and Sergio about EGI’s value and revised 2020 strategy.</a:t>
            </a:r>
          </a:p>
          <a:p>
            <a:r>
              <a:rPr lang="en-US" sz="1200" kern="1200" baseline="0" dirty="0" smtClean="0">
                <a:solidFill>
                  <a:schemeClr val="tx1"/>
                </a:solidFill>
                <a:effectLst/>
                <a:latin typeface="+mn-lt"/>
                <a:ea typeface="+mn-ea"/>
                <a:cs typeface="+mn-cs"/>
              </a:rPr>
              <a:t>So I will focus on the pay-for-use proof of concept, business engagement </a:t>
            </a:r>
            <a:r>
              <a:rPr lang="en-US" sz="1200" kern="1200" baseline="0" dirty="0" err="1" smtClean="0">
                <a:solidFill>
                  <a:schemeClr val="tx1"/>
                </a:solidFill>
                <a:effectLst/>
                <a:latin typeface="+mn-lt"/>
                <a:ea typeface="+mn-ea"/>
                <a:cs typeface="+mn-cs"/>
              </a:rPr>
              <a:t>programme</a:t>
            </a:r>
            <a:r>
              <a:rPr lang="en-US" sz="1200" kern="1200" baseline="0" dirty="0" smtClean="0">
                <a:solidFill>
                  <a:schemeClr val="tx1"/>
                </a:solidFill>
                <a:effectLst/>
                <a:latin typeface="+mn-lt"/>
                <a:ea typeface="+mn-ea"/>
                <a:cs typeface="+mn-cs"/>
              </a:rPr>
              <a:t>, and underpinning activities such as the</a:t>
            </a:r>
          </a:p>
          <a:p>
            <a:r>
              <a:rPr lang="en-US" sz="1200" kern="1200" baseline="0" dirty="0" smtClean="0">
                <a:solidFill>
                  <a:schemeClr val="tx1"/>
                </a:solidFill>
                <a:effectLst/>
                <a:latin typeface="+mn-lt"/>
                <a:ea typeface="+mn-ea"/>
                <a:cs typeface="+mn-cs"/>
              </a:rPr>
              <a:t>Agreement framework and the EGI marketplace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E072388-C497-3245-9A11-626F7686188A}" type="slidenum">
              <a:rPr lang="en-US" smtClean="0"/>
              <a:t>14</a:t>
            </a:fld>
            <a:endParaRPr lang="en-US"/>
          </a:p>
        </p:txBody>
      </p:sp>
    </p:spTree>
    <p:extLst>
      <p:ext uri="{BB962C8B-B14F-4D97-AF65-F5344CB8AC3E}">
        <p14:creationId xmlns:p14="http://schemas.microsoft.com/office/powerpoint/2010/main" val="27004658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pay-for-use proof of concept, which was based on a policy paper, started in early 2014 on a best effort basis, which was the supported with </a:t>
            </a:r>
          </a:p>
          <a:p>
            <a:r>
              <a:rPr lang="en-US" baseline="0" dirty="0" smtClean="0"/>
              <a:t>Dedicated effort within the revised Dow from May to Dec.</a:t>
            </a:r>
          </a:p>
          <a:p>
            <a:r>
              <a:rPr lang="en-US" baseline="0" dirty="0" smtClean="0"/>
              <a:t>The main objectives pick out key words)</a:t>
            </a:r>
          </a:p>
          <a:p>
            <a:r>
              <a:rPr lang="en-US" baseline="0" dirty="0" smtClean="0"/>
              <a:t>The final report was produced, which you will have received the executive summary, with a link to a full report, as a means for self-reflection over what was done and to have a record of activities as a foundation for continued activities in 2015.</a:t>
            </a:r>
            <a:endParaRPr lang="en-US" dirty="0"/>
          </a:p>
        </p:txBody>
      </p:sp>
      <p:sp>
        <p:nvSpPr>
          <p:cNvPr id="4" name="Slide Number Placeholder 3"/>
          <p:cNvSpPr>
            <a:spLocks noGrp="1"/>
          </p:cNvSpPr>
          <p:nvPr>
            <p:ph type="sldNum" sz="quarter" idx="10"/>
          </p:nvPr>
        </p:nvSpPr>
        <p:spPr/>
        <p:txBody>
          <a:bodyPr/>
          <a:lstStyle/>
          <a:p>
            <a:pPr>
              <a:defRPr/>
            </a:pPr>
            <a:fld id="{386A22EF-E40A-4C8E-8B20-BD01E9B983B5}" type="slidenum">
              <a:rPr lang="en-US" smtClean="0"/>
              <a:pPr>
                <a:defRPr/>
              </a:pPr>
              <a:t>15</a:t>
            </a:fld>
            <a:endParaRPr lang="en-US"/>
          </a:p>
        </p:txBody>
      </p:sp>
    </p:spTree>
    <p:extLst>
      <p:ext uri="{BB962C8B-B14F-4D97-AF65-F5344CB8AC3E}">
        <p14:creationId xmlns:p14="http://schemas.microsoft.com/office/powerpoint/2010/main" val="16722088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smtClean="0"/>
              <a:t>The</a:t>
            </a:r>
            <a:r>
              <a:rPr lang="en-US" baseline="0" dirty="0" smtClean="0"/>
              <a:t> pay-for-use group had quite diverse participation, with more than 40 coming from EGI.eu as the lead, </a:t>
            </a:r>
            <a:r>
              <a:rPr lang="en-US" sz="1800" dirty="0" smtClean="0"/>
              <a:t>Resource Centers, NGIs, and even a commercial company</a:t>
            </a:r>
            <a:endParaRPr lang="en-US" dirty="0" smtClean="0"/>
          </a:p>
          <a:p>
            <a:r>
              <a:rPr lang="en-US" dirty="0" smtClean="0"/>
              <a:t>So far, 30 providers are publishing</a:t>
            </a:r>
            <a:r>
              <a:rPr lang="en-US" baseline="0" dirty="0" smtClean="0"/>
              <a:t> pricing information comprising grid, cloud and storage services.</a:t>
            </a:r>
          </a:p>
          <a:p>
            <a:r>
              <a:rPr lang="en-US" baseline="0" dirty="0" smtClean="0"/>
              <a:t>Here you can see the various prices with the average working out to around 5 cents and hour for both grid and cloud, </a:t>
            </a:r>
            <a:endParaRPr lang="en-US" dirty="0" smtClean="0"/>
          </a:p>
          <a:p>
            <a:r>
              <a:rPr lang="en-US" dirty="0" smtClean="0"/>
              <a:t>Which is quite competitive</a:t>
            </a:r>
            <a:r>
              <a:rPr lang="en-US" baseline="0" dirty="0" smtClean="0"/>
              <a:t> considering they include support</a:t>
            </a:r>
          </a:p>
          <a:p>
            <a:r>
              <a:rPr lang="en-US" dirty="0" smtClean="0"/>
              <a:t>And the VAT that would need to be applied</a:t>
            </a:r>
            <a:r>
              <a:rPr lang="en-US" baseline="0" dirty="0" smtClean="0"/>
              <a:t> when applicable</a:t>
            </a:r>
            <a:endParaRPr lang="en-US" dirty="0"/>
          </a:p>
        </p:txBody>
      </p:sp>
      <p:sp>
        <p:nvSpPr>
          <p:cNvPr id="4" name="Slide Number Placeholder 3"/>
          <p:cNvSpPr>
            <a:spLocks noGrp="1"/>
          </p:cNvSpPr>
          <p:nvPr>
            <p:ph type="sldNum" sz="quarter" idx="10"/>
          </p:nvPr>
        </p:nvSpPr>
        <p:spPr/>
        <p:txBody>
          <a:bodyPr/>
          <a:lstStyle/>
          <a:p>
            <a:pPr>
              <a:defRPr/>
            </a:pPr>
            <a:fld id="{386A22EF-E40A-4C8E-8B20-BD01E9B983B5}" type="slidenum">
              <a:rPr lang="en-US" smtClean="0"/>
              <a:pPr>
                <a:defRPr/>
              </a:pPr>
              <a:t>16</a:t>
            </a:fld>
            <a:endParaRPr lang="en-US"/>
          </a:p>
        </p:txBody>
      </p:sp>
    </p:spTree>
    <p:extLst>
      <p:ext uri="{BB962C8B-B14F-4D97-AF65-F5344CB8AC3E}">
        <p14:creationId xmlns:p14="http://schemas.microsoft.com/office/powerpoint/2010/main" val="37698071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a:t>
            </a:r>
            <a:r>
              <a:rPr lang="en-GB" baseline="0" dirty="0" smtClean="0"/>
              <a:t> order to optimize the resources, we started by creating a general scenario from providing prices, accounting for them, etc. so we can easily identified what tool we already had that could be used, and what changes or development would be needed.</a:t>
            </a:r>
            <a:endParaRPr lang="en-GB" dirty="0" smtClean="0"/>
          </a:p>
          <a:p>
            <a:r>
              <a:rPr lang="en-GB" dirty="0" smtClean="0"/>
              <a:t>Currently, the</a:t>
            </a:r>
            <a:r>
              <a:rPr lang="en-GB" baseline="0" dirty="0" smtClean="0"/>
              <a:t> broker plays a support role, but…</a:t>
            </a:r>
          </a:p>
        </p:txBody>
      </p:sp>
      <p:sp>
        <p:nvSpPr>
          <p:cNvPr id="4" name="Slide Number Placeholder 3"/>
          <p:cNvSpPr>
            <a:spLocks noGrp="1"/>
          </p:cNvSpPr>
          <p:nvPr>
            <p:ph type="sldNum" sz="quarter" idx="10"/>
          </p:nvPr>
        </p:nvSpPr>
        <p:spPr/>
        <p:txBody>
          <a:bodyPr/>
          <a:lstStyle/>
          <a:p>
            <a:pPr>
              <a:defRPr/>
            </a:pPr>
            <a:fld id="{B86FC97E-D4CA-4D5D-8F3D-BA3B2C598123}" type="slidenum">
              <a:rPr lang="en-US" smtClean="0"/>
              <a:pPr>
                <a:defRPr/>
              </a:pPr>
              <a:t>17</a:t>
            </a:fld>
            <a:endParaRPr lang="en-US"/>
          </a:p>
        </p:txBody>
      </p:sp>
    </p:spTree>
    <p:extLst>
      <p:ext uri="{BB962C8B-B14F-4D97-AF65-F5344CB8AC3E}">
        <p14:creationId xmlns:p14="http://schemas.microsoft.com/office/powerpoint/2010/main" val="16654615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Moving forward we can see</a:t>
            </a:r>
            <a:r>
              <a:rPr lang="en-GB" baseline="0" dirty="0" smtClean="0"/>
              <a:t> emerging models and potential value for the broker to take a more central role.</a:t>
            </a:r>
          </a:p>
          <a:p>
            <a:r>
              <a:rPr lang="en-GB" baseline="0" dirty="0" smtClean="0"/>
              <a:t>Such as reducing many-to-many relationships.</a:t>
            </a:r>
            <a:endParaRPr lang="en-GB" dirty="0"/>
          </a:p>
        </p:txBody>
      </p:sp>
      <p:sp>
        <p:nvSpPr>
          <p:cNvPr id="4" name="Slide Number Placeholder 3"/>
          <p:cNvSpPr>
            <a:spLocks noGrp="1"/>
          </p:cNvSpPr>
          <p:nvPr>
            <p:ph type="sldNum" sz="quarter" idx="10"/>
          </p:nvPr>
        </p:nvSpPr>
        <p:spPr/>
        <p:txBody>
          <a:bodyPr/>
          <a:lstStyle/>
          <a:p>
            <a:pPr>
              <a:defRPr/>
            </a:pPr>
            <a:fld id="{B86FC97E-D4CA-4D5D-8F3D-BA3B2C598123}" type="slidenum">
              <a:rPr lang="en-US" smtClean="0"/>
              <a:pPr>
                <a:defRPr/>
              </a:pPr>
              <a:t>18</a:t>
            </a:fld>
            <a:endParaRPr lang="en-US"/>
          </a:p>
        </p:txBody>
      </p:sp>
    </p:spTree>
    <p:extLst>
      <p:ext uri="{BB962C8B-B14F-4D97-AF65-F5344CB8AC3E}">
        <p14:creationId xmlns:p14="http://schemas.microsoft.com/office/powerpoint/2010/main" val="16654615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normAutofit fontScale="70000" lnSpcReduction="20000"/>
          </a:bodyPr>
          <a:lstStyle/>
          <a:p>
            <a:pPr>
              <a:defRPr/>
            </a:pPr>
            <a:r>
              <a:rPr lang="en-US" dirty="0" smtClean="0"/>
              <a:t>From this a number of broker business models can</a:t>
            </a:r>
            <a:r>
              <a:rPr lang="en-US" baseline="0" dirty="0" smtClean="0"/>
              <a:t> be identified.</a:t>
            </a:r>
          </a:p>
          <a:p>
            <a:pPr>
              <a:defRPr/>
            </a:pPr>
            <a:r>
              <a:rPr lang="en-US" baseline="0" dirty="0" smtClean="0"/>
              <a:t>EGI.eu would be in the best position to provide this role, however there number of aspects to be clarified such as</a:t>
            </a:r>
          </a:p>
          <a:p>
            <a:pPr>
              <a:defRPr/>
            </a:pPr>
            <a:r>
              <a:rPr lang="en-US" baseline="0" dirty="0" smtClean="0"/>
              <a:t>-does the legal structure support a full broker model</a:t>
            </a:r>
          </a:p>
          <a:p>
            <a:pPr>
              <a:defRPr/>
            </a:pPr>
            <a:r>
              <a:rPr lang="en-US" baseline="0" dirty="0" smtClean="0"/>
              <a:t>-what is the pricing scheme, such as a registration or subscription fee, % of transaction, etc.</a:t>
            </a:r>
          </a:p>
          <a:p>
            <a:pPr>
              <a:defRPr/>
            </a:pPr>
            <a:r>
              <a:rPr lang="en-US" baseline="0" dirty="0" smtClean="0"/>
              <a:t>Finally, can we realistically support both models.</a:t>
            </a:r>
            <a:endParaRPr lang="en-US" dirty="0"/>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24BA037-06A8-DD42-BC15-1C03591FBB83}" type="slidenum">
              <a:rPr lang="en-US" sz="1200"/>
              <a:pPr eaLnBrk="1" hangingPunct="1"/>
              <a:t>19</a:t>
            </a:fld>
            <a:endParaRPr 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where are we now. We have:</a:t>
            </a:r>
          </a:p>
          <a:p>
            <a:pPr marL="171450" indent="-171450">
              <a:buFontTx/>
              <a:buChar char="-"/>
            </a:pPr>
            <a:r>
              <a:rPr lang="en-US" dirty="0" smtClean="0"/>
              <a:t>adapted the</a:t>
            </a:r>
            <a:r>
              <a:rPr lang="en-US" baseline="0" dirty="0" smtClean="0"/>
              <a:t> service registry with extensions for providers to be able to insert prices</a:t>
            </a:r>
          </a:p>
          <a:p>
            <a:pPr marL="171450" indent="-171450">
              <a:buFontTx/>
              <a:buChar char="-"/>
            </a:pPr>
            <a:r>
              <a:rPr lang="en-US" baseline="0" dirty="0" smtClean="0"/>
              <a:t>Accounting portal is able to account for the uses</a:t>
            </a:r>
          </a:p>
          <a:p>
            <a:pPr marL="171450" indent="-171450">
              <a:buFontTx/>
              <a:buChar char="-"/>
            </a:pPr>
            <a:r>
              <a:rPr lang="en-US" baseline="0" dirty="0" smtClean="0"/>
              <a:t>e-GRANT, which was already handling the federated resource allocation, to serve as the broker and user interface</a:t>
            </a:r>
          </a:p>
        </p:txBody>
      </p:sp>
      <p:sp>
        <p:nvSpPr>
          <p:cNvPr id="4" name="Slide Number Placeholder 3"/>
          <p:cNvSpPr>
            <a:spLocks noGrp="1"/>
          </p:cNvSpPr>
          <p:nvPr>
            <p:ph type="sldNum" sz="quarter" idx="10"/>
          </p:nvPr>
        </p:nvSpPr>
        <p:spPr/>
        <p:txBody>
          <a:bodyPr/>
          <a:lstStyle/>
          <a:p>
            <a:pPr>
              <a:defRPr/>
            </a:pPr>
            <a:fld id="{386A22EF-E40A-4C8E-8B20-BD01E9B983B5}" type="slidenum">
              <a:rPr lang="en-US" smtClean="0"/>
              <a:pPr>
                <a:defRPr/>
              </a:pPr>
              <a:t>20</a:t>
            </a:fld>
            <a:endParaRPr lang="en-US"/>
          </a:p>
        </p:txBody>
      </p:sp>
    </p:spTree>
    <p:extLst>
      <p:ext uri="{BB962C8B-B14F-4D97-AF65-F5344CB8AC3E}">
        <p14:creationId xmlns:p14="http://schemas.microsoft.com/office/powerpoint/2010/main" val="3979498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the presentation</a:t>
            </a:r>
            <a:r>
              <a:rPr lang="en-GB" baseline="0" dirty="0" smtClean="0"/>
              <a:t> is structure to:</a:t>
            </a:r>
          </a:p>
          <a:p>
            <a:r>
              <a:rPr lang="en-GB" baseline="0" dirty="0" smtClean="0"/>
              <a:t>Look at the EGI business modes in further detail</a:t>
            </a:r>
          </a:p>
          <a:p>
            <a:r>
              <a:rPr lang="en-GB" baseline="0" dirty="0" smtClean="0"/>
              <a:t>Highlight the main activities that support those business models and its development, focusing on project year 5</a:t>
            </a:r>
          </a:p>
          <a:p>
            <a:r>
              <a:rPr lang="en-GB" baseline="0" dirty="0" smtClean="0"/>
              <a:t>And concluding with some future plans and final remarks</a:t>
            </a:r>
            <a:endParaRPr lang="en-GB" dirty="0"/>
          </a:p>
        </p:txBody>
      </p:sp>
      <p:sp>
        <p:nvSpPr>
          <p:cNvPr id="4" name="Slide Number Placeholder 3"/>
          <p:cNvSpPr>
            <a:spLocks noGrp="1"/>
          </p:cNvSpPr>
          <p:nvPr>
            <p:ph type="sldNum" sz="quarter" idx="10"/>
          </p:nvPr>
        </p:nvSpPr>
        <p:spPr/>
        <p:txBody>
          <a:bodyPr/>
          <a:lstStyle/>
          <a:p>
            <a:pPr>
              <a:defRPr/>
            </a:pPr>
            <a:fld id="{B86FC97E-D4CA-4D5D-8F3D-BA3B2C598123}" type="slidenum">
              <a:rPr lang="en-US" smtClean="0"/>
              <a:pPr>
                <a:defRPr/>
              </a:pPr>
              <a:t>3</a:t>
            </a:fld>
            <a:endParaRPr lang="en-US"/>
          </a:p>
        </p:txBody>
      </p:sp>
    </p:spTree>
    <p:extLst>
      <p:ext uri="{BB962C8B-B14F-4D97-AF65-F5344CB8AC3E}">
        <p14:creationId xmlns:p14="http://schemas.microsoft.com/office/powerpoint/2010/main" val="16654615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a:t>
            </a:r>
            <a:r>
              <a:rPr lang="en-US" baseline="0" dirty="0" smtClean="0"/>
              <a:t> the user interface</a:t>
            </a:r>
            <a:endParaRPr lang="en-US" dirty="0"/>
          </a:p>
        </p:txBody>
      </p:sp>
      <p:sp>
        <p:nvSpPr>
          <p:cNvPr id="4" name="Slide Number Placeholder 3"/>
          <p:cNvSpPr>
            <a:spLocks noGrp="1"/>
          </p:cNvSpPr>
          <p:nvPr>
            <p:ph type="sldNum" sz="quarter" idx="10"/>
          </p:nvPr>
        </p:nvSpPr>
        <p:spPr/>
        <p:txBody>
          <a:bodyPr/>
          <a:lstStyle/>
          <a:p>
            <a:pPr>
              <a:defRPr/>
            </a:pPr>
            <a:fld id="{386A22EF-E40A-4C8E-8B20-BD01E9B983B5}" type="slidenum">
              <a:rPr lang="en-US" smtClean="0"/>
              <a:pPr>
                <a:defRPr/>
              </a:pPr>
              <a:t>21</a:t>
            </a:fld>
            <a:endParaRPr lang="en-US"/>
          </a:p>
        </p:txBody>
      </p:sp>
    </p:spTree>
    <p:extLst>
      <p:ext uri="{BB962C8B-B14F-4D97-AF65-F5344CB8AC3E}">
        <p14:creationId xmlns:p14="http://schemas.microsoft.com/office/powerpoint/2010/main" val="1071295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0" i="0" dirty="0" smtClean="0">
                <a:solidFill>
                  <a:schemeClr val="accent2">
                    <a:lumMod val="75000"/>
                  </a:schemeClr>
                </a:solidFill>
              </a:rPr>
              <a:t>IFCA (Spain) several use </a:t>
            </a:r>
            <a:r>
              <a:rPr lang="en-US" b="0" i="0" dirty="0" smtClean="0">
                <a:solidFill>
                  <a:schemeClr val="accent2">
                    <a:lumMod val="75000"/>
                  </a:schemeClr>
                </a:solidFill>
              </a:rPr>
              <a:t>cases</a:t>
            </a:r>
            <a:r>
              <a:rPr lang="en-US" b="0" i="0" baseline="0" dirty="0" smtClean="0">
                <a:solidFill>
                  <a:schemeClr val="accent2">
                    <a:lumMod val="75000"/>
                  </a:schemeClr>
                </a:solidFill>
              </a:rPr>
              <a:t> #2</a:t>
            </a:r>
          </a:p>
          <a:p>
            <a:pPr marL="0" marR="0" indent="0" algn="l" defTabSz="914400" rtl="0" eaLnBrk="0" fontAlgn="base" latinLnBrk="0" hangingPunct="0">
              <a:lnSpc>
                <a:spcPct val="100000"/>
              </a:lnSpc>
              <a:spcBef>
                <a:spcPct val="30000"/>
              </a:spcBef>
              <a:spcAft>
                <a:spcPct val="0"/>
              </a:spcAft>
              <a:buClrTx/>
              <a:buSzTx/>
              <a:buFontTx/>
              <a:buNone/>
              <a:tabLst/>
              <a:defRPr/>
            </a:pPr>
            <a:r>
              <a:rPr lang="en-US" b="0" i="0" baseline="0" dirty="0" smtClean="0">
                <a:solidFill>
                  <a:schemeClr val="accent2">
                    <a:lumMod val="75000"/>
                  </a:schemeClr>
                </a:solidFill>
              </a:rPr>
              <a:t>5FTE paid, then the number of CPU provided and expressed in terms of monetary value</a:t>
            </a:r>
          </a:p>
          <a:p>
            <a:pPr marL="0" marR="0" indent="0" algn="l" defTabSz="914400" rtl="0" eaLnBrk="0" fontAlgn="base" latinLnBrk="0" hangingPunct="0">
              <a:lnSpc>
                <a:spcPct val="100000"/>
              </a:lnSpc>
              <a:spcBef>
                <a:spcPct val="30000"/>
              </a:spcBef>
              <a:spcAft>
                <a:spcPct val="0"/>
              </a:spcAft>
              <a:buClrTx/>
              <a:buSzTx/>
              <a:buFontTx/>
              <a:buNone/>
              <a:tabLst/>
              <a:defRPr/>
            </a:pPr>
            <a:r>
              <a:rPr lang="en-US" b="0" i="0" baseline="0" dirty="0" smtClean="0">
                <a:solidFill>
                  <a:schemeClr val="accent2">
                    <a:lumMod val="75000"/>
                  </a:schemeClr>
                </a:solidFill>
              </a:rPr>
              <a:t>In addition, this could tool for communities receiving services “free at point of use” for us to demonstrate the value of the services they are consuming on a daily basis thanks to the national and European funding agencies.</a:t>
            </a:r>
            <a:endParaRPr lang="en-GB" b="0" i="0" dirty="0" smtClean="0">
              <a:solidFill>
                <a:schemeClr val="tx1"/>
              </a:solidFill>
            </a:endParaRPr>
          </a:p>
        </p:txBody>
      </p:sp>
      <p:sp>
        <p:nvSpPr>
          <p:cNvPr id="4" name="Slide Number Placeholder 3"/>
          <p:cNvSpPr>
            <a:spLocks noGrp="1"/>
          </p:cNvSpPr>
          <p:nvPr>
            <p:ph type="sldNum" sz="quarter" idx="10"/>
          </p:nvPr>
        </p:nvSpPr>
        <p:spPr/>
        <p:txBody>
          <a:bodyPr/>
          <a:lstStyle/>
          <a:p>
            <a:pPr>
              <a:defRPr/>
            </a:pPr>
            <a:fld id="{B86FC97E-D4CA-4D5D-8F3D-BA3B2C598123}" type="slidenum">
              <a:rPr lang="en-US" smtClean="0"/>
              <a:pPr>
                <a:defRPr/>
              </a:pPr>
              <a:t>22</a:t>
            </a:fld>
            <a:endParaRPr lang="en-US"/>
          </a:p>
        </p:txBody>
      </p:sp>
    </p:spTree>
    <p:extLst>
      <p:ext uri="{BB962C8B-B14F-4D97-AF65-F5344CB8AC3E}">
        <p14:creationId xmlns:p14="http://schemas.microsoft.com/office/powerpoint/2010/main" val="16654615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t>
            </a:r>
            <a:r>
              <a:rPr lang="en-US" dirty="0" err="1" smtClean="0"/>
              <a:t>tiziana</a:t>
            </a:r>
            <a:r>
              <a:rPr lang="en-US" baseline="0" dirty="0" smtClean="0"/>
              <a:t> mentioned this morning, we have defined a framework for working with business and industry.</a:t>
            </a:r>
          </a:p>
          <a:p>
            <a:r>
              <a:rPr lang="en-US" baseline="0" dirty="0" smtClean="0"/>
              <a:t>The </a:t>
            </a:r>
            <a:r>
              <a:rPr lang="en-US" baseline="0" dirty="0" err="1" smtClean="0"/>
              <a:t>programme</a:t>
            </a:r>
            <a:r>
              <a:rPr lang="en-US" baseline="0" dirty="0" smtClean="0"/>
              <a:t> outlines (pick high-level points)</a:t>
            </a:r>
            <a:endParaRPr lang="en-US" dirty="0" smtClean="0"/>
          </a:p>
          <a:p>
            <a:r>
              <a:rPr lang="en-US" dirty="0" smtClean="0"/>
              <a:t>Work is to match and scope activities according</a:t>
            </a:r>
            <a:r>
              <a:rPr lang="en-US" baseline="0" dirty="0" smtClean="0"/>
              <a:t> to priorities being discussed from our strategy work within the council and to understanding available funding mechanism such as….</a:t>
            </a:r>
            <a:endParaRPr lang="en-US" dirty="0"/>
          </a:p>
        </p:txBody>
      </p:sp>
      <p:sp>
        <p:nvSpPr>
          <p:cNvPr id="4" name="Slide Number Placeholder 3"/>
          <p:cNvSpPr>
            <a:spLocks noGrp="1"/>
          </p:cNvSpPr>
          <p:nvPr>
            <p:ph type="sldNum" sz="quarter" idx="10"/>
          </p:nvPr>
        </p:nvSpPr>
        <p:spPr/>
        <p:txBody>
          <a:bodyPr/>
          <a:lstStyle/>
          <a:p>
            <a:pPr>
              <a:defRPr/>
            </a:pPr>
            <a:fld id="{386A22EF-E40A-4C8E-8B20-BD01E9B983B5}" type="slidenum">
              <a:rPr lang="en-US" smtClean="0"/>
              <a:pPr>
                <a:defRPr/>
              </a:pPr>
              <a:t>24</a:t>
            </a:fld>
            <a:endParaRPr lang="en-US"/>
          </a:p>
        </p:txBody>
      </p:sp>
    </p:spTree>
    <p:extLst>
      <p:ext uri="{BB962C8B-B14F-4D97-AF65-F5344CB8AC3E}">
        <p14:creationId xmlns:p14="http://schemas.microsoft.com/office/powerpoint/2010/main" val="39547212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Pick the highlights</a:t>
            </a:r>
          </a:p>
          <a:p>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386A22EF-E40A-4C8E-8B20-BD01E9B983B5}" type="slidenum">
              <a:rPr lang="en-US" smtClean="0"/>
              <a:pPr>
                <a:defRPr/>
              </a:pPr>
              <a:t>25</a:t>
            </a:fld>
            <a:endParaRPr lang="en-US"/>
          </a:p>
        </p:txBody>
      </p:sp>
    </p:spTree>
    <p:extLst>
      <p:ext uri="{BB962C8B-B14F-4D97-AF65-F5344CB8AC3E}">
        <p14:creationId xmlns:p14="http://schemas.microsoft.com/office/powerpoint/2010/main" val="963376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Part of our efforts</a:t>
            </a:r>
            <a:r>
              <a:rPr lang="en-US" sz="1200" kern="1200" baseline="0" dirty="0" smtClean="0">
                <a:solidFill>
                  <a:schemeClr val="tx1"/>
                </a:solidFill>
                <a:effectLst/>
                <a:latin typeface="+mn-lt"/>
                <a:ea typeface="+mn-ea"/>
                <a:cs typeface="+mn-cs"/>
              </a:rPr>
              <a:t> with implementing service management, based on the FitSM standard, was aligning our agreements with the various providers across the federation to underpin the business models presented.</a:t>
            </a:r>
          </a:p>
          <a:p>
            <a:r>
              <a:rPr lang="en-US" sz="1200" kern="1200" baseline="0" dirty="0" smtClean="0">
                <a:solidFill>
                  <a:schemeClr val="tx1"/>
                </a:solidFill>
                <a:effectLst/>
                <a:latin typeface="+mn-lt"/>
                <a:ea typeface="+mn-ea"/>
                <a:cs typeface="+mn-cs"/>
              </a:rPr>
              <a:t>Taken the experience with aligning our OLAs for the core services, led by </a:t>
            </a:r>
            <a:r>
              <a:rPr lang="en-US" sz="1200" kern="1200" baseline="0" dirty="0" err="1" smtClean="0">
                <a:solidFill>
                  <a:schemeClr val="tx1"/>
                </a:solidFill>
                <a:effectLst/>
                <a:latin typeface="+mn-lt"/>
                <a:ea typeface="+mn-ea"/>
                <a:cs typeface="+mn-cs"/>
              </a:rPr>
              <a:t>Malgorzata</a:t>
            </a:r>
            <a:r>
              <a:rPr lang="en-US" sz="1200" kern="1200" baseline="0" dirty="0" smtClean="0">
                <a:solidFill>
                  <a:schemeClr val="tx1"/>
                </a:solidFill>
                <a:effectLst/>
                <a:latin typeface="+mn-lt"/>
                <a:ea typeface="+mn-ea"/>
                <a:cs typeface="+mn-cs"/>
              </a:rPr>
              <a:t>, we revised the agreements with resource providers.</a:t>
            </a:r>
          </a:p>
          <a:p>
            <a:r>
              <a:rPr lang="en-US" sz="1200" kern="1200" baseline="0" dirty="0" smtClean="0">
                <a:solidFill>
                  <a:schemeClr val="tx1"/>
                </a:solidFill>
                <a:effectLst/>
                <a:latin typeface="+mn-lt"/>
                <a:ea typeface="+mn-ea"/>
                <a:cs typeface="+mn-cs"/>
              </a:rPr>
              <a:t>In addition, being triggered user community demand (namely </a:t>
            </a:r>
            <a:r>
              <a:rPr lang="en-US" sz="1200" kern="1200" baseline="0" dirty="0" err="1" smtClean="0">
                <a:solidFill>
                  <a:schemeClr val="tx1"/>
                </a:solidFill>
                <a:effectLst/>
                <a:latin typeface="+mn-lt"/>
                <a:ea typeface="+mn-ea"/>
                <a:cs typeface="+mn-cs"/>
              </a:rPr>
              <a:t>BioVeL</a:t>
            </a:r>
            <a:r>
              <a:rPr lang="en-US" sz="1200" kern="1200" baseline="0" dirty="0" smtClean="0">
                <a:solidFill>
                  <a:schemeClr val="tx1"/>
                </a:solidFill>
                <a:effectLst/>
                <a:latin typeface="+mn-lt"/>
                <a:ea typeface="+mn-ea"/>
                <a:cs typeface="+mn-cs"/>
              </a:rPr>
              <a:t>), VO (user) facing SLAs were created (again, based on FitSM) through e-GRANT. </a:t>
            </a:r>
          </a:p>
          <a:p>
            <a:r>
              <a:rPr lang="en-US" sz="1200" kern="1200" baseline="0" dirty="0" smtClean="0">
                <a:solidFill>
                  <a:schemeClr val="tx1"/>
                </a:solidFill>
                <a:effectLst/>
                <a:latin typeface="+mn-lt"/>
                <a:ea typeface="+mn-ea"/>
                <a:cs typeface="+mn-cs"/>
              </a:rPr>
              <a:t>We now see other interested (DRIHMS – hydro-meteorology, Comp </a:t>
            </a:r>
            <a:r>
              <a:rPr lang="en-US" sz="1200" kern="1200" baseline="0" dirty="0" err="1" smtClean="0">
                <a:solidFill>
                  <a:schemeClr val="tx1"/>
                </a:solidFill>
                <a:effectLst/>
                <a:latin typeface="+mn-lt"/>
                <a:ea typeface="+mn-ea"/>
                <a:cs typeface="+mn-cs"/>
              </a:rPr>
              <a:t>Chem</a:t>
            </a:r>
            <a:r>
              <a:rPr lang="en-US" sz="1200" kern="1200" baseline="0" dirty="0" smtClean="0">
                <a:solidFill>
                  <a:schemeClr val="tx1"/>
                </a:solidFill>
                <a:effectLst/>
                <a:latin typeface="+mn-lt"/>
                <a:ea typeface="+mn-ea"/>
                <a:cs typeface="+mn-cs"/>
              </a:rPr>
              <a:t>)</a:t>
            </a:r>
          </a:p>
          <a:p>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E072388-C497-3245-9A11-626F7686188A}" type="slidenum">
              <a:rPr lang="en-US" smtClean="0"/>
              <a:t>26</a:t>
            </a:fld>
            <a:endParaRPr lang="en-US"/>
          </a:p>
        </p:txBody>
      </p:sp>
    </p:spTree>
    <p:extLst>
      <p:ext uri="{BB962C8B-B14F-4D97-AF65-F5344CB8AC3E}">
        <p14:creationId xmlns:p14="http://schemas.microsoft.com/office/powerpoint/2010/main" val="940029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We starting working on the conceptual</a:t>
            </a:r>
            <a:r>
              <a:rPr lang="en-US" baseline="0" dirty="0" smtClean="0"/>
              <a:t> model of an EGI marketplace over the last year as part of our strategy to improve our user oriented focus, where the idea that all users can have a single access point to discover the breadth of services, not only EGI services, but any service such as those within the </a:t>
            </a:r>
            <a:r>
              <a:rPr lang="en-US" baseline="0" dirty="0" smtClean="0"/>
              <a:t>NGIs/EIROs, research communities, </a:t>
            </a:r>
            <a:r>
              <a:rPr lang="en-US" baseline="0" dirty="0" err="1" smtClean="0"/>
              <a:t>etc</a:t>
            </a:r>
            <a:r>
              <a:rPr lang="en-US" baseline="0" dirty="0" smtClean="0"/>
              <a:t> </a:t>
            </a:r>
            <a:r>
              <a:rPr lang="en-US" baseline="0" dirty="0" smtClean="0"/>
              <a:t>that could support researchers in doing there science.</a:t>
            </a:r>
          </a:p>
          <a:p>
            <a:r>
              <a:rPr lang="en-US" baseline="0" dirty="0" smtClean="0"/>
              <a:t>As the marketplace matures, will see how it integrates with user portal style functionality and existing tools such as the </a:t>
            </a:r>
            <a:r>
              <a:rPr lang="en-US" baseline="0" dirty="0" err="1" smtClean="0"/>
              <a:t>FedOps</a:t>
            </a:r>
            <a:r>
              <a:rPr lang="en-US" baseline="0" dirty="0" smtClean="0"/>
              <a:t> tools, AppDB, e-GRANT</a:t>
            </a:r>
          </a:p>
          <a:p>
            <a:r>
              <a:rPr lang="en-US" baseline="0" dirty="0" smtClean="0"/>
              <a:t>This is the conceptual model that will serve as the foundation for 2015</a:t>
            </a:r>
            <a:endParaRPr lang="en-US" dirty="0"/>
          </a:p>
        </p:txBody>
      </p:sp>
      <p:sp>
        <p:nvSpPr>
          <p:cNvPr id="4" name="Slide Number Placeholder 3"/>
          <p:cNvSpPr>
            <a:spLocks noGrp="1"/>
          </p:cNvSpPr>
          <p:nvPr>
            <p:ph type="sldNum" sz="quarter" idx="10"/>
          </p:nvPr>
        </p:nvSpPr>
        <p:spPr/>
        <p:txBody>
          <a:bodyPr/>
          <a:lstStyle/>
          <a:p>
            <a:pPr>
              <a:defRPr/>
            </a:pPr>
            <a:fld id="{386A22EF-E40A-4C8E-8B20-BD01E9B983B5}" type="slidenum">
              <a:rPr lang="en-US" smtClean="0"/>
              <a:pPr>
                <a:defRPr/>
              </a:pPr>
              <a:t>27</a:t>
            </a:fld>
            <a:endParaRPr lang="en-US"/>
          </a:p>
        </p:txBody>
      </p:sp>
    </p:spTree>
    <p:extLst>
      <p:ext uri="{BB962C8B-B14F-4D97-AF65-F5344CB8AC3E}">
        <p14:creationId xmlns:p14="http://schemas.microsoft.com/office/powerpoint/2010/main" val="39398060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B86FC97E-D4CA-4D5D-8F3D-BA3B2C598123}" type="slidenum">
              <a:rPr lang="en-US" smtClean="0"/>
              <a:pPr>
                <a:defRPr/>
              </a:pPr>
              <a:t>28</a:t>
            </a:fld>
            <a:endParaRPr lang="en-US"/>
          </a:p>
        </p:txBody>
      </p:sp>
    </p:spTree>
    <p:extLst>
      <p:ext uri="{BB962C8B-B14F-4D97-AF65-F5344CB8AC3E}">
        <p14:creationId xmlns:p14="http://schemas.microsoft.com/office/powerpoint/2010/main" val="16654615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072388-C497-3245-9A11-626F7686188A}" type="slidenum">
              <a:rPr lang="en-US" smtClean="0"/>
              <a:t>29</a:t>
            </a:fld>
            <a:endParaRPr lang="en-US"/>
          </a:p>
        </p:txBody>
      </p:sp>
    </p:spTree>
    <p:extLst>
      <p:ext uri="{BB962C8B-B14F-4D97-AF65-F5344CB8AC3E}">
        <p14:creationId xmlns:p14="http://schemas.microsoft.com/office/powerpoint/2010/main" val="42921643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Looking back over</a:t>
            </a:r>
            <a:r>
              <a:rPr lang="en-US" baseline="0" dirty="0" smtClean="0"/>
              <a:t> the last 4 year and where we started and we are </a:t>
            </a:r>
          </a:p>
          <a:p>
            <a:endParaRPr lang="en-US" dirty="0"/>
          </a:p>
        </p:txBody>
      </p:sp>
      <p:sp>
        <p:nvSpPr>
          <p:cNvPr id="4" name="Slide Number Placeholder 3"/>
          <p:cNvSpPr>
            <a:spLocks noGrp="1"/>
          </p:cNvSpPr>
          <p:nvPr>
            <p:ph type="sldNum" sz="quarter" idx="10"/>
          </p:nvPr>
        </p:nvSpPr>
        <p:spPr/>
        <p:txBody>
          <a:bodyPr/>
          <a:lstStyle/>
          <a:p>
            <a:pPr>
              <a:defRPr/>
            </a:pPr>
            <a:fld id="{386A22EF-E40A-4C8E-8B20-BD01E9B983B5}" type="slidenum">
              <a:rPr lang="en-US" smtClean="0"/>
              <a:pPr>
                <a:defRPr/>
              </a:pPr>
              <a:t>30</a:t>
            </a:fld>
            <a:endParaRPr lang="en-US"/>
          </a:p>
        </p:txBody>
      </p:sp>
    </p:spTree>
    <p:extLst>
      <p:ext uri="{BB962C8B-B14F-4D97-AF65-F5344CB8AC3E}">
        <p14:creationId xmlns:p14="http://schemas.microsoft.com/office/powerpoint/2010/main" val="33713684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conclusion,</a:t>
            </a:r>
            <a:r>
              <a:rPr lang="en-US" baseline="0" dirty="0" smtClean="0"/>
              <a:t> it has been q</a:t>
            </a:r>
            <a:r>
              <a:rPr lang="en-US" dirty="0" smtClean="0"/>
              <a:t>uite a demanding year, but has been very interesting.</a:t>
            </a:r>
          </a:p>
          <a:p>
            <a:r>
              <a:rPr lang="en-US" dirty="0" smtClean="0"/>
              <a:t>The value</a:t>
            </a:r>
            <a:r>
              <a:rPr lang="en-US" baseline="0" dirty="0" smtClean="0"/>
              <a:t> of EGI is being generated and communicated.</a:t>
            </a:r>
            <a:endParaRPr lang="en-US" dirty="0" smtClean="0"/>
          </a:p>
          <a:p>
            <a:r>
              <a:rPr lang="en-US" dirty="0" smtClean="0"/>
              <a:t>We have clearly defined services with associated</a:t>
            </a:r>
            <a:r>
              <a:rPr lang="en-US" baseline="0" dirty="0" smtClean="0"/>
              <a:t> business models and financial means to support them</a:t>
            </a:r>
          </a:p>
          <a:p>
            <a:r>
              <a:rPr lang="en-US" baseline="0" dirty="0" smtClean="0"/>
              <a:t>We have taken diverse approaches to sustainability such as the pay-for-use </a:t>
            </a:r>
            <a:endParaRPr lang="en-US" dirty="0" smtClean="0"/>
          </a:p>
          <a:p>
            <a:r>
              <a:rPr lang="en-US" dirty="0" smtClean="0"/>
              <a:t>We are</a:t>
            </a:r>
            <a:r>
              <a:rPr lang="en-US" baseline="0" dirty="0" smtClean="0"/>
              <a:t> expanding our potential user base to include the long-tail of science and industry</a:t>
            </a:r>
          </a:p>
          <a:p>
            <a:r>
              <a:rPr lang="en-US" baseline="0" dirty="0" smtClean="0"/>
              <a:t>And through all of this, the EGI Community is moving forward as one to ensure EGI is a sustainable infrastructure able to support excellent science and research.</a:t>
            </a:r>
            <a:endParaRPr lang="en-US" dirty="0"/>
          </a:p>
        </p:txBody>
      </p:sp>
      <p:sp>
        <p:nvSpPr>
          <p:cNvPr id="4" name="Slide Number Placeholder 3"/>
          <p:cNvSpPr>
            <a:spLocks noGrp="1"/>
          </p:cNvSpPr>
          <p:nvPr>
            <p:ph type="sldNum" sz="quarter" idx="10"/>
          </p:nvPr>
        </p:nvSpPr>
        <p:spPr/>
        <p:txBody>
          <a:bodyPr/>
          <a:lstStyle/>
          <a:p>
            <a:fld id="{8E072388-C497-3245-9A11-626F7686188A}" type="slidenum">
              <a:rPr lang="en-US" smtClean="0"/>
              <a:t>31</a:t>
            </a:fld>
            <a:endParaRPr lang="en-US"/>
          </a:p>
        </p:txBody>
      </p:sp>
    </p:spTree>
    <p:extLst>
      <p:ext uri="{BB962C8B-B14F-4D97-AF65-F5344CB8AC3E}">
        <p14:creationId xmlns:p14="http://schemas.microsoft.com/office/powerpoint/2010/main" val="4292164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starting with the</a:t>
            </a:r>
            <a:r>
              <a:rPr lang="en-GB" baseline="0" dirty="0" smtClean="0"/>
              <a:t> EGI Business Models</a:t>
            </a:r>
            <a:endParaRPr lang="en-GB" dirty="0"/>
          </a:p>
        </p:txBody>
      </p:sp>
      <p:sp>
        <p:nvSpPr>
          <p:cNvPr id="4" name="Slide Number Placeholder 3"/>
          <p:cNvSpPr>
            <a:spLocks noGrp="1"/>
          </p:cNvSpPr>
          <p:nvPr>
            <p:ph type="sldNum" sz="quarter" idx="10"/>
          </p:nvPr>
        </p:nvSpPr>
        <p:spPr/>
        <p:txBody>
          <a:bodyPr/>
          <a:lstStyle/>
          <a:p>
            <a:pPr>
              <a:defRPr/>
            </a:pPr>
            <a:fld id="{B86FC97E-D4CA-4D5D-8F3D-BA3B2C598123}" type="slidenum">
              <a:rPr lang="en-US" smtClean="0"/>
              <a:pPr>
                <a:defRPr/>
              </a:pPr>
              <a:t>4</a:t>
            </a:fld>
            <a:endParaRPr lang="en-US"/>
          </a:p>
        </p:txBody>
      </p:sp>
    </p:spTree>
    <p:extLst>
      <p:ext uri="{BB962C8B-B14F-4D97-AF65-F5344CB8AC3E}">
        <p14:creationId xmlns:p14="http://schemas.microsoft.com/office/powerpoint/2010/main" val="16654615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8E072388-C497-3245-9A11-626F7686188A}" type="slidenum">
              <a:rPr lang="en-US" smtClean="0"/>
              <a:t>32</a:t>
            </a:fld>
            <a:endParaRPr lang="en-US"/>
          </a:p>
        </p:txBody>
      </p:sp>
    </p:spTree>
    <p:extLst>
      <p:ext uri="{BB962C8B-B14F-4D97-AF65-F5344CB8AC3E}">
        <p14:creationId xmlns:p14="http://schemas.microsoft.com/office/powerpoint/2010/main" val="3155833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 would</a:t>
            </a:r>
            <a:r>
              <a:rPr lang="en-GB" baseline="0" dirty="0" smtClean="0"/>
              <a:t> like to f</a:t>
            </a:r>
            <a:r>
              <a:rPr lang="en-GB" dirty="0" smtClean="0"/>
              <a:t>irst to just clarify our understanding or approach</a:t>
            </a:r>
            <a:r>
              <a:rPr lang="en-GB" baseline="0" dirty="0" smtClean="0"/>
              <a:t> to developing business models</a:t>
            </a:r>
          </a:p>
          <a:p>
            <a:r>
              <a:rPr lang="en-GB" baseline="0" dirty="0" smtClean="0"/>
              <a:t>As there is a tendency to focus only in on revenue streams, which is a component but not everything</a:t>
            </a:r>
          </a:p>
          <a:p>
            <a:r>
              <a:rPr lang="en-GB" baseline="0" dirty="0" smtClean="0"/>
              <a:t>And also that business models only relate to commercial organisations.</a:t>
            </a:r>
          </a:p>
          <a:p>
            <a:r>
              <a:rPr lang="en-GB" baseline="0" dirty="0" smtClean="0"/>
              <a:t>However, any organisation needs to understand what is the value that is being delivered, to who and how.</a:t>
            </a:r>
          </a:p>
          <a:p>
            <a:r>
              <a:rPr lang="en-GB" baseline="0" dirty="0" smtClean="0"/>
              <a:t>Therefore the EGI business model covers organisational aspects, the services it provides, as well as the delivery models and revenue streams</a:t>
            </a:r>
          </a:p>
          <a:p>
            <a:r>
              <a:rPr lang="en-GB" baseline="0" dirty="0" smtClean="0"/>
              <a:t> </a:t>
            </a:r>
          </a:p>
        </p:txBody>
      </p:sp>
      <p:sp>
        <p:nvSpPr>
          <p:cNvPr id="4" name="Slide Number Placeholder 3"/>
          <p:cNvSpPr>
            <a:spLocks noGrp="1"/>
          </p:cNvSpPr>
          <p:nvPr>
            <p:ph type="sldNum" sz="quarter" idx="10"/>
          </p:nvPr>
        </p:nvSpPr>
        <p:spPr/>
        <p:txBody>
          <a:bodyPr/>
          <a:lstStyle/>
          <a:p>
            <a:pPr>
              <a:defRPr/>
            </a:pPr>
            <a:fld id="{B86FC97E-D4CA-4D5D-8F3D-BA3B2C598123}" type="slidenum">
              <a:rPr lang="en-US" smtClean="0"/>
              <a:pPr>
                <a:defRPr/>
              </a:pPr>
              <a:t>5</a:t>
            </a:fld>
            <a:endParaRPr lang="en-US"/>
          </a:p>
        </p:txBody>
      </p:sp>
    </p:spTree>
    <p:extLst>
      <p:ext uri="{BB962C8B-B14F-4D97-AF65-F5344CB8AC3E}">
        <p14:creationId xmlns:p14="http://schemas.microsoft.com/office/powerpoint/2010/main" val="1665461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the organization</a:t>
            </a:r>
            <a:r>
              <a:rPr lang="en-US" baseline="0" dirty="0" smtClean="0"/>
              <a:t> model of EGI is the foundation for how the services are delivered and the associating business models</a:t>
            </a:r>
          </a:p>
          <a:p>
            <a:r>
              <a:rPr lang="en-US" dirty="0" smtClean="0"/>
              <a:t>There is the EGI</a:t>
            </a:r>
            <a:r>
              <a:rPr lang="en-US" baseline="0" dirty="0" smtClean="0"/>
              <a:t> federation, made of the NGIs and EIROs, EGI.eu as the coordinating body and the </a:t>
            </a:r>
            <a:endParaRPr lang="en-US" dirty="0" smtClean="0"/>
          </a:p>
          <a:p>
            <a:r>
              <a:rPr lang="en-US" dirty="0" smtClean="0"/>
              <a:t>Communities</a:t>
            </a:r>
            <a:r>
              <a:rPr lang="en-US" baseline="0" dirty="0" smtClean="0"/>
              <a:t> we serve</a:t>
            </a:r>
          </a:p>
          <a:p>
            <a:r>
              <a:rPr lang="en-US" dirty="0" smtClean="0"/>
              <a:t>Within the Federation,</a:t>
            </a:r>
            <a:r>
              <a:rPr lang="en-US" baseline="0" dirty="0" smtClean="0"/>
              <a:t> EGI.eu delivers services (in collaboration with the NGIs), that makes up what is called the EGI.eu portfolio</a:t>
            </a:r>
          </a:p>
          <a:p>
            <a:r>
              <a:rPr lang="en-US" baseline="0" dirty="0" smtClean="0"/>
              <a:t>Then as a federation, researcher-facing services that are coordinated by the NGIs/EIROs and provided to the various target communities,</a:t>
            </a:r>
          </a:p>
          <a:p>
            <a:r>
              <a:rPr lang="en-US" baseline="0" dirty="0" smtClean="0"/>
              <a:t>This defines the EGI portfolio.</a:t>
            </a:r>
            <a:endParaRPr lang="en-US" dirty="0"/>
          </a:p>
        </p:txBody>
      </p:sp>
      <p:sp>
        <p:nvSpPr>
          <p:cNvPr id="4" name="Slide Number Placeholder 3"/>
          <p:cNvSpPr>
            <a:spLocks noGrp="1"/>
          </p:cNvSpPr>
          <p:nvPr>
            <p:ph type="sldNum" sz="quarter" idx="10"/>
          </p:nvPr>
        </p:nvSpPr>
        <p:spPr/>
        <p:txBody>
          <a:bodyPr/>
          <a:lstStyle/>
          <a:p>
            <a:pPr>
              <a:defRPr/>
            </a:pPr>
            <a:fld id="{386A22EF-E40A-4C8E-8B20-BD01E9B983B5}" type="slidenum">
              <a:rPr lang="en-US" smtClean="0"/>
              <a:pPr>
                <a:defRPr/>
              </a:pPr>
              <a:t>6</a:t>
            </a:fld>
            <a:endParaRPr lang="en-US"/>
          </a:p>
        </p:txBody>
      </p:sp>
    </p:spTree>
    <p:extLst>
      <p:ext uri="{BB962C8B-B14F-4D97-AF65-F5344CB8AC3E}">
        <p14:creationId xmlns:p14="http://schemas.microsoft.com/office/powerpoint/2010/main" val="3143857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services</a:t>
            </a:r>
            <a:r>
              <a:rPr lang="en-US" baseline="0" dirty="0" smtClean="0"/>
              <a:t> within th</a:t>
            </a:r>
            <a:r>
              <a:rPr lang="en-US" dirty="0" smtClean="0"/>
              <a:t>ese two portfolios</a:t>
            </a:r>
            <a:r>
              <a:rPr lang="en-US" baseline="0" dirty="0" smtClean="0"/>
              <a:t> split between the services coordinate by EGI.eu (read across)</a:t>
            </a:r>
          </a:p>
          <a:p>
            <a:r>
              <a:rPr lang="en-US" baseline="0" dirty="0" smtClean="0"/>
              <a:t>And</a:t>
            </a:r>
          </a:p>
          <a:p>
            <a:r>
              <a:rPr lang="en-US" baseline="0" dirty="0" smtClean="0"/>
              <a:t>The services coordinated by the NGIs/EIROs and RCs (read both)</a:t>
            </a:r>
            <a:endParaRPr lang="en-US" dirty="0"/>
          </a:p>
        </p:txBody>
      </p:sp>
      <p:sp>
        <p:nvSpPr>
          <p:cNvPr id="4" name="Slide Number Placeholder 3"/>
          <p:cNvSpPr>
            <a:spLocks noGrp="1"/>
          </p:cNvSpPr>
          <p:nvPr>
            <p:ph type="sldNum" sz="quarter" idx="10"/>
          </p:nvPr>
        </p:nvSpPr>
        <p:spPr/>
        <p:txBody>
          <a:bodyPr/>
          <a:lstStyle/>
          <a:p>
            <a:pPr>
              <a:defRPr/>
            </a:pPr>
            <a:fld id="{386A22EF-E40A-4C8E-8B20-BD01E9B983B5}" type="slidenum">
              <a:rPr lang="en-US" smtClean="0"/>
              <a:pPr>
                <a:defRPr/>
              </a:pPr>
              <a:t>7</a:t>
            </a:fld>
            <a:endParaRPr lang="en-US"/>
          </a:p>
        </p:txBody>
      </p:sp>
    </p:spTree>
    <p:extLst>
      <p:ext uri="{BB962C8B-B14F-4D97-AF65-F5344CB8AC3E}">
        <p14:creationId xmlns:p14="http://schemas.microsoft.com/office/powerpoint/2010/main" val="906518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have heard this morning, these services are</a:t>
            </a:r>
            <a:r>
              <a:rPr lang="en-US" baseline="0" dirty="0" smtClean="0"/>
              <a:t> grouped within 4 solutions</a:t>
            </a:r>
          </a:p>
          <a:p>
            <a:r>
              <a:rPr lang="en-US" baseline="0" dirty="0" smtClean="0"/>
              <a:t>When defining business models, there are a number of delivery patterns that emerge around them.</a:t>
            </a:r>
          </a:p>
          <a:p>
            <a:r>
              <a:rPr lang="en-US" baseline="0" dirty="0" smtClean="0"/>
              <a:t>Therefore, we can look at how each solution is delivered, the access model and the revenue model applied.</a:t>
            </a:r>
            <a:endParaRPr lang="en-US" dirty="0"/>
          </a:p>
        </p:txBody>
      </p:sp>
      <p:sp>
        <p:nvSpPr>
          <p:cNvPr id="4" name="Slide Number Placeholder 3"/>
          <p:cNvSpPr>
            <a:spLocks noGrp="1"/>
          </p:cNvSpPr>
          <p:nvPr>
            <p:ph type="sldNum" sz="quarter" idx="10"/>
          </p:nvPr>
        </p:nvSpPr>
        <p:spPr/>
        <p:txBody>
          <a:bodyPr/>
          <a:lstStyle/>
          <a:p>
            <a:pPr>
              <a:defRPr/>
            </a:pPr>
            <a:fld id="{386A22EF-E40A-4C8E-8B20-BD01E9B983B5}" type="slidenum">
              <a:rPr lang="en-US" smtClean="0"/>
              <a:pPr>
                <a:defRPr/>
              </a:pPr>
              <a:t>8</a:t>
            </a:fld>
            <a:endParaRPr lang="en-US"/>
          </a:p>
        </p:txBody>
      </p:sp>
    </p:spTree>
    <p:extLst>
      <p:ext uri="{BB962C8B-B14F-4D97-AF65-F5344CB8AC3E}">
        <p14:creationId xmlns:p14="http://schemas.microsoft.com/office/powerpoint/2010/main" val="3884820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Starting with the two technical solutions, where the EGI federation, led by the NGIs/EIROs, provides</a:t>
            </a:r>
            <a:r>
              <a:rPr lang="en-US" baseline="0" dirty="0" smtClean="0"/>
              <a:t> infrastructure services to researchers,</a:t>
            </a:r>
          </a:p>
          <a:p>
            <a:r>
              <a:rPr lang="en-US" baseline="0" dirty="0" smtClean="0"/>
              <a:t>Whether to deploy on-demand services, to execute batch jobs.</a:t>
            </a:r>
            <a:endParaRPr lang="en-US" dirty="0" smtClean="0"/>
          </a:p>
          <a:p>
            <a:r>
              <a:rPr lang="en-US" dirty="0" smtClean="0"/>
              <a:t>Here,</a:t>
            </a:r>
            <a:r>
              <a:rPr lang="en-US" baseline="0" dirty="0" smtClean="0"/>
              <a:t> we have defined the access mode according to the categories provided in the ”</a:t>
            </a:r>
            <a:r>
              <a:rPr lang="en-US" dirty="0" smtClean="0"/>
              <a:t>European Charter for Access to Research Infrastructures” document.</a:t>
            </a:r>
          </a:p>
          <a:p>
            <a:r>
              <a:rPr lang="en-US" dirty="0" smtClean="0"/>
              <a:t>These solutions are currently being provided</a:t>
            </a:r>
            <a:r>
              <a:rPr lang="en-US" baseline="0" dirty="0" smtClean="0"/>
              <a:t> as quota-based through direct grants,</a:t>
            </a:r>
          </a:p>
          <a:p>
            <a:r>
              <a:rPr lang="en-US" baseline="0" dirty="0" smtClean="0"/>
              <a:t>But we are also working on a scientific review for quality-based access as well as market-based through pay-for-use which I will going into more detail later on.</a:t>
            </a:r>
          </a:p>
          <a:p>
            <a:r>
              <a:rPr lang="en-US" baseline="0" dirty="0" smtClean="0"/>
              <a:t>One new one we potentially see for the future is through transnational access.</a:t>
            </a:r>
            <a:endParaRPr lang="en-US" dirty="0"/>
          </a:p>
        </p:txBody>
      </p:sp>
      <p:sp>
        <p:nvSpPr>
          <p:cNvPr id="4" name="Slide Number Placeholder 3"/>
          <p:cNvSpPr>
            <a:spLocks noGrp="1"/>
          </p:cNvSpPr>
          <p:nvPr>
            <p:ph type="sldNum" sz="quarter" idx="10"/>
          </p:nvPr>
        </p:nvSpPr>
        <p:spPr/>
        <p:txBody>
          <a:bodyPr/>
          <a:lstStyle/>
          <a:p>
            <a:pPr>
              <a:defRPr/>
            </a:pPr>
            <a:fld id="{386A22EF-E40A-4C8E-8B20-BD01E9B983B5}" type="slidenum">
              <a:rPr lang="en-US" smtClean="0"/>
              <a:pPr>
                <a:defRPr/>
              </a:pPr>
              <a:t>9</a:t>
            </a:fld>
            <a:endParaRPr lang="en-US"/>
          </a:p>
        </p:txBody>
      </p:sp>
    </p:spTree>
    <p:extLst>
      <p:ext uri="{BB962C8B-B14F-4D97-AF65-F5344CB8AC3E}">
        <p14:creationId xmlns:p14="http://schemas.microsoft.com/office/powerpoint/2010/main" val="4025516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Moving</a:t>
            </a:r>
            <a:r>
              <a:rPr lang="en-US" baseline="0" dirty="0" smtClean="0"/>
              <a:t> to community driven innovation, where the EGI Federation, coordinated by EGI.eu, provides researchers with,</a:t>
            </a:r>
          </a:p>
          <a:p>
            <a:r>
              <a:rPr lang="en-US" baseline="0" dirty="0" smtClean="0"/>
              <a:t>The ability to best utilize the infrastructure providing basically knowledge as a service.</a:t>
            </a:r>
          </a:p>
          <a:p>
            <a:r>
              <a:rPr lang="en-US" baseline="0" dirty="0" smtClean="0"/>
              <a:t>This is mainly supported by the membership fees, but is also complimented by in-kind contributions through collaboration agreements and funded projects.</a:t>
            </a:r>
          </a:p>
          <a:p>
            <a:r>
              <a:rPr lang="en-US" baseline="0" dirty="0" smtClean="0"/>
              <a:t>Couple with the pay-for-use activities, will be an opportunity for paid consultancy as well. </a:t>
            </a:r>
          </a:p>
        </p:txBody>
      </p:sp>
      <p:sp>
        <p:nvSpPr>
          <p:cNvPr id="4" name="Slide Number Placeholder 3"/>
          <p:cNvSpPr>
            <a:spLocks noGrp="1"/>
          </p:cNvSpPr>
          <p:nvPr>
            <p:ph type="sldNum" sz="quarter" idx="10"/>
          </p:nvPr>
        </p:nvSpPr>
        <p:spPr/>
        <p:txBody>
          <a:bodyPr/>
          <a:lstStyle/>
          <a:p>
            <a:pPr>
              <a:defRPr/>
            </a:pPr>
            <a:fld id="{386A22EF-E40A-4C8E-8B20-BD01E9B983B5}" type="slidenum">
              <a:rPr lang="en-US" smtClean="0"/>
              <a:pPr>
                <a:defRPr/>
              </a:pPr>
              <a:t>10</a:t>
            </a:fld>
            <a:endParaRPr lang="en-US"/>
          </a:p>
        </p:txBody>
      </p:sp>
    </p:spTree>
    <p:extLst>
      <p:ext uri="{BB962C8B-B14F-4D97-AF65-F5344CB8AC3E}">
        <p14:creationId xmlns:p14="http://schemas.microsoft.com/office/powerpoint/2010/main" val="22270307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
            <a:ext cx="1447800" cy="579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 name="Text Box 2"/>
          <p:cNvSpPr txBox="1">
            <a:spLocks noChangeArrowheads="1"/>
          </p:cNvSpPr>
          <p:nvPr/>
        </p:nvSpPr>
        <p:spPr bwMode="auto">
          <a:xfrm>
            <a:off x="0" y="6308725"/>
            <a:ext cx="9144000" cy="549275"/>
          </a:xfrm>
          <a:prstGeom prst="rect">
            <a:avLst/>
          </a:prstGeom>
          <a:solidFill>
            <a:srgbClr val="0067B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pl-PL">
              <a:latin typeface="Calibri" pitchFamily="34" charset="0"/>
            </a:endParaRPr>
          </a:p>
        </p:txBody>
      </p:sp>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3888" y="5713413"/>
            <a:ext cx="7810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4" name="Rectangle 17"/>
          <p:cNvSpPr>
            <a:spLocks noChangeArrowheads="1"/>
          </p:cNvSpPr>
          <p:nvPr/>
        </p:nvSpPr>
        <p:spPr bwMode="auto">
          <a:xfrm>
            <a:off x="7667625" y="6586538"/>
            <a:ext cx="14478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p>
            <a:pPr algn="r">
              <a:spcBef>
                <a:spcPts val="8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200">
                <a:solidFill>
                  <a:srgbClr val="FFFFFF"/>
                </a:solidFill>
                <a:ea typeface="SimSun" pitchFamily="2" charset="-122"/>
                <a:cs typeface="Arial" charset="0"/>
              </a:rPr>
              <a:t>www.egi.eu</a:t>
            </a:r>
          </a:p>
        </p:txBody>
      </p:sp>
      <p:sp>
        <p:nvSpPr>
          <p:cNvPr id="15" name="Rectangle 18"/>
          <p:cNvSpPr>
            <a:spLocks noChangeArrowheads="1"/>
          </p:cNvSpPr>
          <p:nvPr/>
        </p:nvSpPr>
        <p:spPr bwMode="auto">
          <a:xfrm>
            <a:off x="53975" y="6605588"/>
            <a:ext cx="22860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p>
            <a:pPr>
              <a:spcBef>
                <a:spcPts val="8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200">
                <a:solidFill>
                  <a:srgbClr val="FFFFFF"/>
                </a:solidFill>
                <a:ea typeface="SimSun" pitchFamily="2" charset="-122"/>
                <a:cs typeface="Arial" charset="0"/>
              </a:rPr>
              <a:t>EGI-InSPIRE RI-261323</a:t>
            </a:r>
          </a:p>
        </p:txBody>
      </p:sp>
      <p:sp>
        <p:nvSpPr>
          <p:cNvPr id="2" name="Title 1"/>
          <p:cNvSpPr>
            <a:spLocks noGrp="1"/>
          </p:cNvSpPr>
          <p:nvPr>
            <p:ph type="ctrTitle"/>
          </p:nvPr>
        </p:nvSpPr>
        <p:spPr>
          <a:xfrm>
            <a:off x="1619672" y="2130425"/>
            <a:ext cx="7200800" cy="1470025"/>
          </a:xfrm>
        </p:spPr>
        <p:txBody>
          <a:bodyPr/>
          <a:lstStyle>
            <a:lvl1pPr>
              <a:defRPr>
                <a:solidFill>
                  <a:schemeClr val="tx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67744" y="3886200"/>
            <a:ext cx="5832648" cy="1343000"/>
          </a:xfrm>
        </p:spPr>
        <p:txBody>
          <a:bodyPr/>
          <a:lstStyle>
            <a:lvl1pPr marL="0" indent="0" algn="ctr">
              <a:buNone/>
              <a:defRPr>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Date Placeholder 3"/>
          <p:cNvSpPr>
            <a:spLocks noGrp="1"/>
          </p:cNvSpPr>
          <p:nvPr>
            <p:ph type="dt" sz="half" idx="10"/>
          </p:nvPr>
        </p:nvSpPr>
        <p:spPr/>
        <p:txBody>
          <a:bodyPr/>
          <a:lstStyle>
            <a:lvl1pPr>
              <a:defRPr>
                <a:solidFill>
                  <a:schemeClr val="bg1"/>
                </a:solidFill>
                <a:latin typeface="Arial" pitchFamily="34" charset="0"/>
                <a:cs typeface="Arial" pitchFamily="34" charset="0"/>
              </a:defRPr>
            </a:lvl1pPr>
          </a:lstStyle>
          <a:p>
            <a:pPr>
              <a:defRPr/>
            </a:pPr>
            <a:fld id="{5D30BDEB-DAC9-4436-925D-F77FA7140691}" type="datetime1">
              <a:rPr lang="en-US"/>
              <a:pPr>
                <a:defRPr/>
              </a:pPr>
              <a:t>12/02/15</a:t>
            </a:fld>
            <a:endParaRPr lang="en-US" dirty="0"/>
          </a:p>
        </p:txBody>
      </p:sp>
      <p:sp>
        <p:nvSpPr>
          <p:cNvPr id="17" name="Footer Placeholder 4"/>
          <p:cNvSpPr>
            <a:spLocks noGrp="1"/>
          </p:cNvSpPr>
          <p:nvPr>
            <p:ph type="ftr" sz="quarter" idx="11"/>
          </p:nvPr>
        </p:nvSpPr>
        <p:spPr/>
        <p:txBody>
          <a:bodyPr/>
          <a:lstStyle>
            <a:lvl1pPr>
              <a:defRPr>
                <a:solidFill>
                  <a:schemeClr val="bg1"/>
                </a:solidFill>
                <a:latin typeface="Arial" pitchFamily="34" charset="0"/>
                <a:cs typeface="Arial" pitchFamily="34" charset="0"/>
              </a:defRPr>
            </a:lvl1pPr>
          </a:lstStyle>
          <a:p>
            <a:pPr>
              <a:defRPr/>
            </a:pPr>
            <a:endParaRPr lang="en-US"/>
          </a:p>
        </p:txBody>
      </p:sp>
      <p:sp>
        <p:nvSpPr>
          <p:cNvPr id="18" name="Slide Number Placeholder 5"/>
          <p:cNvSpPr>
            <a:spLocks noGrp="1"/>
          </p:cNvSpPr>
          <p:nvPr>
            <p:ph type="sldNum" sz="quarter" idx="12"/>
          </p:nvPr>
        </p:nvSpPr>
        <p:spPr>
          <a:xfrm>
            <a:off x="6975475" y="6356350"/>
            <a:ext cx="2133600" cy="365125"/>
          </a:xfrm>
        </p:spPr>
        <p:txBody>
          <a:bodyPr/>
          <a:lstStyle>
            <a:lvl1pPr>
              <a:defRPr>
                <a:solidFill>
                  <a:schemeClr val="bg1"/>
                </a:solidFill>
                <a:latin typeface="Arial" pitchFamily="34" charset="0"/>
                <a:cs typeface="Arial" pitchFamily="34" charset="0"/>
              </a:defRPr>
            </a:lvl1pPr>
          </a:lstStyle>
          <a:p>
            <a:pPr>
              <a:defRPr/>
            </a:pPr>
            <a:fld id="{AB6B9B1D-45A1-4052-A25E-A159C5BE409A}" type="slidenum">
              <a:rPr lang="en-US"/>
              <a:pPr>
                <a:defRPr/>
              </a:pPr>
              <a:t>‹#›</a:t>
            </a:fld>
            <a:endParaRPr lang="en-US" dirty="0"/>
          </a:p>
        </p:txBody>
      </p:sp>
      <p:pic>
        <p:nvPicPr>
          <p:cNvPr id="19" name="Picture 18" descr="Untitled.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27384"/>
            <a:ext cx="9144000" cy="1059291"/>
          </a:xfrm>
          <a:prstGeom prst="rect">
            <a:avLst/>
          </a:prstGeom>
        </p:spPr>
      </p:pic>
      <p:sp>
        <p:nvSpPr>
          <p:cNvPr id="13" name="Text Box 12"/>
          <p:cNvSpPr txBox="1">
            <a:spLocks noChangeArrowheads="1"/>
          </p:cNvSpPr>
          <p:nvPr userDrawn="1"/>
        </p:nvSpPr>
        <p:spPr bwMode="auto">
          <a:xfrm>
            <a:off x="6551613" y="503238"/>
            <a:ext cx="2663825" cy="577850"/>
          </a:xfrm>
          <a:prstGeom prst="rect">
            <a:avLst/>
          </a:prstGeom>
          <a:noFill/>
          <a:ln w="9525">
            <a:noFill/>
            <a:round/>
            <a:headEnd/>
            <a:tailEnd/>
          </a:ln>
          <a:effectLst/>
        </p:spPr>
        <p:txBody>
          <a:bodyPr lIns="90000" tIns="45000" rIns="90000" bIns="45000"/>
          <a:lstStyle/>
          <a:p>
            <a:pPr fontAlgn="auto">
              <a:spcBef>
                <a:spcPts val="0"/>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200" b="1" dirty="0">
                <a:solidFill>
                  <a:srgbClr val="FFFFFF"/>
                </a:solidFill>
                <a:ea typeface="SimSun" charset="0"/>
                <a:cs typeface="Arial" pitchFamily="34" charset="0"/>
              </a:rPr>
              <a:t>EGI-</a:t>
            </a:r>
            <a:r>
              <a:rPr lang="en-GB" sz="3200" b="1" dirty="0" err="1">
                <a:solidFill>
                  <a:srgbClr val="FFFFFF"/>
                </a:solidFill>
                <a:ea typeface="SimSun" charset="0"/>
                <a:cs typeface="Arial" pitchFamily="34" charset="0"/>
              </a:rPr>
              <a:t>InSPIRE</a:t>
            </a:r>
            <a:endParaRPr lang="en-GB" sz="3200" b="1" dirty="0">
              <a:solidFill>
                <a:srgbClr val="FFFFFF"/>
              </a:solidFill>
              <a:ea typeface="SimSun" charset="0"/>
              <a:cs typeface="Arial" pitchFamily="34" charset="0"/>
            </a:endParaRPr>
          </a:p>
        </p:txBody>
      </p:sp>
    </p:spTree>
    <p:extLst>
      <p:ext uri="{BB962C8B-B14F-4D97-AF65-F5344CB8AC3E}">
        <p14:creationId xmlns:p14="http://schemas.microsoft.com/office/powerpoint/2010/main" val="3909650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11188" y="1412776"/>
            <a:ext cx="8075612"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CC426CF0-CCE1-49C5-91B2-BD7880559DB9}" type="datetimeFigureOut">
              <a:rPr lang="en-US"/>
              <a:pPr>
                <a:defRPr/>
              </a:pPr>
              <a:t>12/02/15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77AA264-474B-4FCF-BC4F-D5F43632E466}" type="slidenum">
              <a:rPr lang="en-US"/>
              <a:pPr>
                <a:defRPr/>
              </a:pPr>
              <a:t>‹#›</a:t>
            </a:fld>
            <a:endParaRPr lang="en-US" dirty="0"/>
          </a:p>
        </p:txBody>
      </p:sp>
    </p:spTree>
    <p:extLst>
      <p:ext uri="{BB962C8B-B14F-4D97-AF65-F5344CB8AC3E}">
        <p14:creationId xmlns:p14="http://schemas.microsoft.com/office/powerpoint/2010/main" val="2962202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370A70AE-0114-47E4-A55C-0E4E5040C02C}" type="datetimeFigureOut">
              <a:rPr lang="en-US"/>
              <a:pPr>
                <a:defRPr/>
              </a:pPr>
              <a:t>12/02/15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680990-8988-4776-BAE7-92C629E8DFAB}" type="slidenum">
              <a:rPr lang="en-US"/>
              <a:pPr>
                <a:defRPr/>
              </a:pPr>
              <a:t>‹#›</a:t>
            </a:fld>
            <a:endParaRPr lang="en-US" dirty="0"/>
          </a:p>
        </p:txBody>
      </p:sp>
    </p:spTree>
    <p:extLst>
      <p:ext uri="{BB962C8B-B14F-4D97-AF65-F5344CB8AC3E}">
        <p14:creationId xmlns:p14="http://schemas.microsoft.com/office/powerpoint/2010/main" val="3378169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2F9B37-4FC8-4EEB-BE2F-2081A1907109}" type="datetimeFigureOut">
              <a:rPr lang="en-US" smtClean="0"/>
              <a:t>12/02/15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8CCAFD-1043-42B6-864E-C32A387FD4D1}" type="slidenum">
              <a:rPr lang="en-US" smtClean="0"/>
              <a:t>‹#›</a:t>
            </a:fld>
            <a:endParaRPr lang="en-US"/>
          </a:p>
        </p:txBody>
      </p:sp>
    </p:spTree>
    <p:extLst>
      <p:ext uri="{BB962C8B-B14F-4D97-AF65-F5344CB8AC3E}">
        <p14:creationId xmlns:p14="http://schemas.microsoft.com/office/powerpoint/2010/main" val="11480089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Picture 15" descr="Untitled.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27384"/>
            <a:ext cx="9144000" cy="1059291"/>
          </a:xfrm>
          <a:prstGeom prst="rect">
            <a:avLst/>
          </a:prstGeom>
        </p:spPr>
      </p:pic>
      <p:sp>
        <p:nvSpPr>
          <p:cNvPr id="1026" name="Text Box 2"/>
          <p:cNvSpPr txBox="1">
            <a:spLocks noChangeArrowheads="1"/>
          </p:cNvSpPr>
          <p:nvPr/>
        </p:nvSpPr>
        <p:spPr bwMode="auto">
          <a:xfrm>
            <a:off x="0" y="6308725"/>
            <a:ext cx="9144000" cy="549275"/>
          </a:xfrm>
          <a:prstGeom prst="rect">
            <a:avLst/>
          </a:prstGeom>
          <a:solidFill>
            <a:srgbClr val="0067B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pl-PL">
              <a:latin typeface="Calibri" pitchFamily="34" charset="0"/>
            </a:endParaRPr>
          </a:p>
        </p:txBody>
      </p:sp>
      <p:sp>
        <p:nvSpPr>
          <p:cNvPr id="1028" name="Title Placeholder 1"/>
          <p:cNvSpPr>
            <a:spLocks noGrp="1"/>
          </p:cNvSpPr>
          <p:nvPr>
            <p:ph type="title"/>
          </p:nvPr>
        </p:nvSpPr>
        <p:spPr bwMode="auto">
          <a:xfrm>
            <a:off x="2124075" y="115888"/>
            <a:ext cx="6840538"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Text Placeholder 2"/>
          <p:cNvSpPr>
            <a:spLocks noGrp="1"/>
          </p:cNvSpPr>
          <p:nvPr>
            <p:ph type="body" idx="1"/>
          </p:nvPr>
        </p:nvSpPr>
        <p:spPr bwMode="auto">
          <a:xfrm>
            <a:off x="611188" y="1600200"/>
            <a:ext cx="807561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1913" y="6376988"/>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bg1"/>
                </a:solidFill>
                <a:latin typeface="Arial" pitchFamily="34" charset="0"/>
                <a:cs typeface="Arial" pitchFamily="34" charset="0"/>
              </a:defRPr>
            </a:lvl1pPr>
          </a:lstStyle>
          <a:p>
            <a:pPr>
              <a:defRPr/>
            </a:pPr>
            <a:fld id="{84793D29-345A-4AEA-9318-00664121D698}" type="datetimeFigureOut">
              <a:rPr lang="en-US"/>
              <a:pPr>
                <a:defRPr/>
              </a:pPr>
              <a:t>12/02/15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4"/>
          </p:nvPr>
        </p:nvSpPr>
        <p:spPr>
          <a:xfrm>
            <a:off x="7019925"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bg1"/>
                </a:solidFill>
                <a:latin typeface="Arial" pitchFamily="34" charset="0"/>
                <a:cs typeface="Arial" pitchFamily="34" charset="0"/>
              </a:defRPr>
            </a:lvl1pPr>
          </a:lstStyle>
          <a:p>
            <a:pPr>
              <a:defRPr/>
            </a:pPr>
            <a:fld id="{7A7F0AA2-8494-42EF-8E82-1A897FAAD537}" type="slidenum">
              <a:rPr lang="en-US"/>
              <a:pPr>
                <a:defRPr/>
              </a:pPr>
              <a:t>‹#›</a:t>
            </a:fld>
            <a:endParaRPr lang="en-US" dirty="0"/>
          </a:p>
        </p:txBody>
      </p:sp>
      <p:sp>
        <p:nvSpPr>
          <p:cNvPr id="1033" name="Rectangle 17"/>
          <p:cNvSpPr>
            <a:spLocks noChangeArrowheads="1"/>
          </p:cNvSpPr>
          <p:nvPr/>
        </p:nvSpPr>
        <p:spPr bwMode="auto">
          <a:xfrm>
            <a:off x="7667625" y="6586538"/>
            <a:ext cx="14478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p>
            <a:pPr algn="r">
              <a:spcBef>
                <a:spcPts val="8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200">
                <a:solidFill>
                  <a:srgbClr val="FFFFFF"/>
                </a:solidFill>
                <a:ea typeface="SimSun" pitchFamily="2" charset="-122"/>
                <a:cs typeface="Arial" charset="0"/>
              </a:rPr>
              <a:t>www.egi.eu</a:t>
            </a:r>
          </a:p>
        </p:txBody>
      </p:sp>
      <p:sp>
        <p:nvSpPr>
          <p:cNvPr id="1034" name="Rectangle 18"/>
          <p:cNvSpPr>
            <a:spLocks noChangeArrowheads="1"/>
          </p:cNvSpPr>
          <p:nvPr/>
        </p:nvSpPr>
        <p:spPr bwMode="auto">
          <a:xfrm>
            <a:off x="53975" y="6605588"/>
            <a:ext cx="22860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p>
            <a:pPr>
              <a:spcBef>
                <a:spcPts val="8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200">
                <a:solidFill>
                  <a:srgbClr val="FFFFFF"/>
                </a:solidFill>
                <a:ea typeface="SimSun" pitchFamily="2" charset="-122"/>
                <a:cs typeface="Arial" charset="0"/>
              </a:rPr>
              <a:t>EGI-InSPIRE RI-261323</a:t>
            </a:r>
          </a:p>
        </p:txBody>
      </p:sp>
    </p:spTree>
  </p:cSld>
  <p:clrMap bg1="lt1" tx1="dk1" bg2="lt2" tx2="dk2" accent1="accent1" accent2="accent2" accent3="accent3" accent4="accent4" accent5="accent5" accent6="accent6" hlink="hlink" folHlink="folHlink"/>
  <p:sldLayoutIdLst>
    <p:sldLayoutId id="2147483662" r:id="rId1"/>
    <p:sldLayoutId id="2147483660" r:id="rId2"/>
    <p:sldLayoutId id="2147483661" r:id="rId3"/>
    <p:sldLayoutId id="2147483663" r:id="rId4"/>
  </p:sldLayoutIdLst>
  <p:txStyles>
    <p:titleStyle>
      <a:lvl1pPr algn="ctr" rtl="0" eaLnBrk="1" fontAlgn="base" hangingPunct="1">
        <a:spcBef>
          <a:spcPct val="0"/>
        </a:spcBef>
        <a:spcAft>
          <a:spcPct val="0"/>
        </a:spcAft>
        <a:defRPr sz="4400" kern="1200">
          <a:solidFill>
            <a:schemeClr val="bg1"/>
          </a:solidFill>
          <a:latin typeface="Arial" pitchFamily="34" charset="0"/>
          <a:ea typeface="+mj-ea"/>
          <a:cs typeface="Arial" pitchFamily="34" charset="0"/>
        </a:defRPr>
      </a:lvl1pPr>
      <a:lvl2pPr algn="ctr" rtl="0" eaLnBrk="1" fontAlgn="base" hangingPunct="1">
        <a:spcBef>
          <a:spcPct val="0"/>
        </a:spcBef>
        <a:spcAft>
          <a:spcPct val="0"/>
        </a:spcAft>
        <a:defRPr sz="4400">
          <a:solidFill>
            <a:schemeClr val="bg1"/>
          </a:solidFill>
          <a:latin typeface="Arial" pitchFamily="34" charset="0"/>
          <a:cs typeface="Arial" pitchFamily="34" charset="0"/>
        </a:defRPr>
      </a:lvl2pPr>
      <a:lvl3pPr algn="ctr" rtl="0" eaLnBrk="1" fontAlgn="base" hangingPunct="1">
        <a:spcBef>
          <a:spcPct val="0"/>
        </a:spcBef>
        <a:spcAft>
          <a:spcPct val="0"/>
        </a:spcAft>
        <a:defRPr sz="4400">
          <a:solidFill>
            <a:schemeClr val="bg1"/>
          </a:solidFill>
          <a:latin typeface="Arial" pitchFamily="34" charset="0"/>
          <a:cs typeface="Arial" pitchFamily="34" charset="0"/>
        </a:defRPr>
      </a:lvl3pPr>
      <a:lvl4pPr algn="ctr" rtl="0" eaLnBrk="1" fontAlgn="base" hangingPunct="1">
        <a:spcBef>
          <a:spcPct val="0"/>
        </a:spcBef>
        <a:spcAft>
          <a:spcPct val="0"/>
        </a:spcAft>
        <a:defRPr sz="4400">
          <a:solidFill>
            <a:schemeClr val="bg1"/>
          </a:solidFill>
          <a:latin typeface="Arial" pitchFamily="34" charset="0"/>
          <a:cs typeface="Arial" pitchFamily="34" charset="0"/>
        </a:defRPr>
      </a:lvl4pPr>
      <a:lvl5pPr algn="ctr" rtl="0" eaLnBrk="1" fontAlgn="base" hangingPunct="1">
        <a:spcBef>
          <a:spcPct val="0"/>
        </a:spcBef>
        <a:spcAft>
          <a:spcPct val="0"/>
        </a:spcAft>
        <a:defRPr sz="4400">
          <a:solidFill>
            <a:schemeClr val="bg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bg1"/>
          </a:solidFill>
          <a:latin typeface="Arial" pitchFamily="34" charset="0"/>
          <a:cs typeface="Arial" pitchFamily="34" charset="0"/>
        </a:defRPr>
      </a:lvl6pPr>
      <a:lvl7pPr marL="914400" algn="ctr" rtl="0" eaLnBrk="1" fontAlgn="base" hangingPunct="1">
        <a:spcBef>
          <a:spcPct val="0"/>
        </a:spcBef>
        <a:spcAft>
          <a:spcPct val="0"/>
        </a:spcAft>
        <a:defRPr sz="4400">
          <a:solidFill>
            <a:schemeClr val="bg1"/>
          </a:solidFill>
          <a:latin typeface="Arial" pitchFamily="34" charset="0"/>
          <a:cs typeface="Arial" pitchFamily="34" charset="0"/>
        </a:defRPr>
      </a:lvl7pPr>
      <a:lvl8pPr marL="1371600" algn="ctr" rtl="0" eaLnBrk="1" fontAlgn="base" hangingPunct="1">
        <a:spcBef>
          <a:spcPct val="0"/>
        </a:spcBef>
        <a:spcAft>
          <a:spcPct val="0"/>
        </a:spcAft>
        <a:defRPr sz="4400">
          <a:solidFill>
            <a:schemeClr val="bg1"/>
          </a:solidFill>
          <a:latin typeface="Arial" pitchFamily="34" charset="0"/>
          <a:cs typeface="Arial" pitchFamily="34" charset="0"/>
        </a:defRPr>
      </a:lvl8pPr>
      <a:lvl9pPr marL="1828800" algn="ctr" rtl="0" eaLnBrk="1" fontAlgn="base" hangingPunct="1">
        <a:spcBef>
          <a:spcPct val="0"/>
        </a:spcBef>
        <a:spcAft>
          <a:spcPct val="0"/>
        </a:spcAft>
        <a:defRPr sz="4400">
          <a:solidFill>
            <a:schemeClr val="bg1"/>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s://documents.egi.eu/document/2377"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s://documents.egi.eu/document/1391"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9.jp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3" Type="http://schemas.openxmlformats.org/officeDocument/2006/relationships/image" Target="../media/image15.emf"/><Relationship Id="rId4" Type="http://schemas.openxmlformats.org/officeDocument/2006/relationships/image" Target="../media/image16.emf"/><Relationship Id="rId5" Type="http://schemas.openxmlformats.org/officeDocument/2006/relationships/image" Target="../media/image17.png"/><Relationship Id="rId6" Type="http://schemas.openxmlformats.org/officeDocument/2006/relationships/image" Target="../media/image18.emf"/><Relationship Id="rId7" Type="http://schemas.openxmlformats.org/officeDocument/2006/relationships/image" Target="../media/image19.emf"/><Relationship Id="rId8" Type="http://schemas.openxmlformats.org/officeDocument/2006/relationships/image" Target="../media/image20.emf"/><Relationship Id="rId9" Type="http://schemas.openxmlformats.org/officeDocument/2006/relationships/image" Target="../media/image21.emf"/><Relationship Id="rId10" Type="http://schemas.openxmlformats.org/officeDocument/2006/relationships/image" Target="../media/image22.png"/><Relationship Id="rId11" Type="http://schemas.openxmlformats.org/officeDocument/2006/relationships/image" Target="../media/image23.emf"/><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8" Type="http://schemas.openxmlformats.org/officeDocument/2006/relationships/image" Target="../media/image24.jpeg"/><Relationship Id="rId9" Type="http://schemas.openxmlformats.org/officeDocument/2006/relationships/image" Target="../media/image25.gif"/><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6.jp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www.businessmodelgeneration.co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hyperlink" Target="http://www.egi.eu/services/" TargetMode="Externa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77168DF8-5A64-4A85-BCF0-8573A7C4D3BF}" type="slidenum">
              <a:rPr lang="en-US" smtClean="0">
                <a:solidFill>
                  <a:schemeClr val="bg1"/>
                </a:solidFill>
                <a:cs typeface="Arial" charset="0"/>
              </a:rPr>
              <a:pPr eaLnBrk="1" fontAlgn="base" hangingPunct="1">
                <a:spcBef>
                  <a:spcPct val="0"/>
                </a:spcBef>
                <a:spcAft>
                  <a:spcPct val="0"/>
                </a:spcAft>
              </a:pPr>
              <a:t>1</a:t>
            </a:fld>
            <a:endParaRPr lang="en-US" smtClean="0">
              <a:solidFill>
                <a:schemeClr val="bg1"/>
              </a:solidFill>
              <a:cs typeface="Arial" charset="0"/>
            </a:endParaRPr>
          </a:p>
        </p:txBody>
      </p:sp>
      <p:sp>
        <p:nvSpPr>
          <p:cNvPr id="8" name="Rectangle 2"/>
          <p:cNvSpPr>
            <a:spLocks noGrp="1" noChangeArrowheads="1"/>
          </p:cNvSpPr>
          <p:nvPr>
            <p:ph type="ctrTitle"/>
          </p:nvPr>
        </p:nvSpPr>
        <p:spPr>
          <a:xfrm>
            <a:off x="1691680" y="1412776"/>
            <a:ext cx="7200800" cy="2160240"/>
          </a:xfrm>
        </p:spPr>
        <p:txBody>
          <a:bodyPr/>
          <a:lstStyle/>
          <a:p>
            <a:r>
              <a:rPr lang="en-GB" sz="4000" dirty="0" smtClean="0"/>
              <a:t>EGI Business Models</a:t>
            </a:r>
          </a:p>
        </p:txBody>
      </p:sp>
      <p:sp>
        <p:nvSpPr>
          <p:cNvPr id="11" name="Rectangle 3"/>
          <p:cNvSpPr>
            <a:spLocks noGrp="1" noChangeArrowheads="1"/>
          </p:cNvSpPr>
          <p:nvPr>
            <p:ph type="subTitle" idx="1"/>
          </p:nvPr>
        </p:nvSpPr>
        <p:spPr>
          <a:xfrm>
            <a:off x="2267744" y="3429000"/>
            <a:ext cx="5904656" cy="1703040"/>
          </a:xfrm>
        </p:spPr>
        <p:txBody>
          <a:bodyPr/>
          <a:lstStyle/>
          <a:p>
            <a:pPr eaLnBrk="1" hangingPunct="1"/>
            <a:r>
              <a:rPr lang="en-GB" dirty="0" smtClean="0"/>
              <a:t>Sy Holsinger</a:t>
            </a:r>
          </a:p>
          <a:p>
            <a:pPr eaLnBrk="1" hangingPunct="1"/>
            <a:r>
              <a:rPr lang="en-GB" sz="2800" dirty="0" smtClean="0"/>
              <a:t>Senior Strategy and Policy Officer, EGI.eu</a:t>
            </a:r>
          </a:p>
          <a:p>
            <a:pPr eaLnBrk="1" hangingPunct="1"/>
            <a:endParaRPr lang="en-GB" sz="1800" dirty="0" smtClean="0">
              <a:solidFill>
                <a:schemeClr val="tx1">
                  <a:lumMod val="65000"/>
                  <a:lumOff val="35000"/>
                </a:schemeClr>
              </a:solidFill>
            </a:endParaRPr>
          </a:p>
          <a:p>
            <a:pPr eaLnBrk="1" hangingPunct="1"/>
            <a:r>
              <a:rPr lang="en-GB" sz="2400" dirty="0" smtClean="0">
                <a:solidFill>
                  <a:schemeClr val="tx1">
                    <a:lumMod val="65000"/>
                    <a:lumOff val="35000"/>
                  </a:schemeClr>
                </a:solidFill>
              </a:rPr>
              <a:t>sy.holsinger@egi.eu</a:t>
            </a:r>
          </a:p>
        </p:txBody>
      </p:sp>
      <p:sp>
        <p:nvSpPr>
          <p:cNvPr id="6" name="Footer Placeholder 5"/>
          <p:cNvSpPr>
            <a:spLocks noGrp="1"/>
          </p:cNvSpPr>
          <p:nvPr>
            <p:ph type="ftr" sz="quarter" idx="11"/>
          </p:nvPr>
        </p:nvSpPr>
        <p:spPr bwMode="auto">
          <a:xfrm>
            <a:off x="2699792" y="6376243"/>
            <a:ext cx="4464496"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dirty="0" smtClean="0">
                <a:solidFill>
                  <a:schemeClr val="bg1"/>
                </a:solidFill>
              </a:rPr>
              <a:t>EGI Business Models - EGI-InSPIRE 5</a:t>
            </a:r>
            <a:r>
              <a:rPr lang="en-US" baseline="30000" dirty="0" smtClean="0">
                <a:solidFill>
                  <a:schemeClr val="bg1"/>
                </a:solidFill>
              </a:rPr>
              <a:t>th</a:t>
            </a:r>
            <a:r>
              <a:rPr lang="en-US" dirty="0" smtClean="0">
                <a:solidFill>
                  <a:schemeClr val="bg1"/>
                </a:solidFill>
              </a:rPr>
              <a:t> EC Review </a:t>
            </a:r>
          </a:p>
          <a:p>
            <a:pPr fontAlgn="base">
              <a:spcBef>
                <a:spcPct val="0"/>
              </a:spcBef>
              <a:spcAft>
                <a:spcPct val="0"/>
              </a:spcAft>
            </a:pPr>
            <a:r>
              <a:rPr lang="en-US" dirty="0" smtClean="0">
                <a:solidFill>
                  <a:schemeClr val="bg1"/>
                </a:solidFill>
              </a:rPr>
              <a:t>Amsterdam – 13 Feb 2014</a:t>
            </a:r>
            <a:endParaRPr lang="en-US"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124075" y="43533"/>
            <a:ext cx="6840538" cy="865187"/>
          </a:xfrm>
          <a:prstGeom prst="rect">
            <a:avLst/>
          </a:prstGeom>
        </p:spPr>
        <p:txBody>
          <a:bodyPr/>
          <a:lstStyle>
            <a:lvl1pPr algn="ctr" rtl="0" eaLnBrk="1" fontAlgn="base" hangingPunct="1">
              <a:spcBef>
                <a:spcPct val="0"/>
              </a:spcBef>
              <a:spcAft>
                <a:spcPct val="0"/>
              </a:spcAft>
              <a:defRPr sz="4400" kern="1200">
                <a:solidFill>
                  <a:schemeClr val="bg1"/>
                </a:solidFill>
                <a:latin typeface="Arial" pitchFamily="34" charset="0"/>
                <a:ea typeface="+mj-ea"/>
                <a:cs typeface="Arial" pitchFamily="34" charset="0"/>
              </a:defRPr>
            </a:lvl1pPr>
            <a:lvl2pPr algn="ctr" rtl="0" eaLnBrk="1" fontAlgn="base" hangingPunct="1">
              <a:spcBef>
                <a:spcPct val="0"/>
              </a:spcBef>
              <a:spcAft>
                <a:spcPct val="0"/>
              </a:spcAft>
              <a:defRPr sz="4400">
                <a:solidFill>
                  <a:schemeClr val="bg1"/>
                </a:solidFill>
                <a:latin typeface="Arial" pitchFamily="34" charset="0"/>
                <a:cs typeface="Arial" pitchFamily="34" charset="0"/>
              </a:defRPr>
            </a:lvl2pPr>
            <a:lvl3pPr algn="ctr" rtl="0" eaLnBrk="1" fontAlgn="base" hangingPunct="1">
              <a:spcBef>
                <a:spcPct val="0"/>
              </a:spcBef>
              <a:spcAft>
                <a:spcPct val="0"/>
              </a:spcAft>
              <a:defRPr sz="4400">
                <a:solidFill>
                  <a:schemeClr val="bg1"/>
                </a:solidFill>
                <a:latin typeface="Arial" pitchFamily="34" charset="0"/>
                <a:cs typeface="Arial" pitchFamily="34" charset="0"/>
              </a:defRPr>
            </a:lvl3pPr>
            <a:lvl4pPr algn="ctr" rtl="0" eaLnBrk="1" fontAlgn="base" hangingPunct="1">
              <a:spcBef>
                <a:spcPct val="0"/>
              </a:spcBef>
              <a:spcAft>
                <a:spcPct val="0"/>
              </a:spcAft>
              <a:defRPr sz="4400">
                <a:solidFill>
                  <a:schemeClr val="bg1"/>
                </a:solidFill>
                <a:latin typeface="Arial" pitchFamily="34" charset="0"/>
                <a:cs typeface="Arial" pitchFamily="34" charset="0"/>
              </a:defRPr>
            </a:lvl4pPr>
            <a:lvl5pPr algn="ctr" rtl="0" eaLnBrk="1" fontAlgn="base" hangingPunct="1">
              <a:spcBef>
                <a:spcPct val="0"/>
              </a:spcBef>
              <a:spcAft>
                <a:spcPct val="0"/>
              </a:spcAft>
              <a:defRPr sz="4400">
                <a:solidFill>
                  <a:schemeClr val="bg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bg1"/>
                </a:solidFill>
                <a:latin typeface="Arial" pitchFamily="34" charset="0"/>
                <a:cs typeface="Arial" pitchFamily="34" charset="0"/>
              </a:defRPr>
            </a:lvl6pPr>
            <a:lvl7pPr marL="914400" algn="ctr" rtl="0" eaLnBrk="1" fontAlgn="base" hangingPunct="1">
              <a:spcBef>
                <a:spcPct val="0"/>
              </a:spcBef>
              <a:spcAft>
                <a:spcPct val="0"/>
              </a:spcAft>
              <a:defRPr sz="4400">
                <a:solidFill>
                  <a:schemeClr val="bg1"/>
                </a:solidFill>
                <a:latin typeface="Arial" pitchFamily="34" charset="0"/>
                <a:cs typeface="Arial" pitchFamily="34" charset="0"/>
              </a:defRPr>
            </a:lvl7pPr>
            <a:lvl8pPr marL="1371600" algn="ctr" rtl="0" eaLnBrk="1" fontAlgn="base" hangingPunct="1">
              <a:spcBef>
                <a:spcPct val="0"/>
              </a:spcBef>
              <a:spcAft>
                <a:spcPct val="0"/>
              </a:spcAft>
              <a:defRPr sz="4400">
                <a:solidFill>
                  <a:schemeClr val="bg1"/>
                </a:solidFill>
                <a:latin typeface="Arial" pitchFamily="34" charset="0"/>
                <a:cs typeface="Arial" pitchFamily="34" charset="0"/>
              </a:defRPr>
            </a:lvl8pPr>
            <a:lvl9pPr marL="1828800" algn="ctr" rtl="0" eaLnBrk="1" fontAlgn="base" hangingPunct="1">
              <a:spcBef>
                <a:spcPct val="0"/>
              </a:spcBef>
              <a:spcAft>
                <a:spcPct val="0"/>
              </a:spcAft>
              <a:defRPr sz="4400">
                <a:solidFill>
                  <a:schemeClr val="bg1"/>
                </a:solidFill>
                <a:latin typeface="Arial" pitchFamily="34" charset="0"/>
                <a:cs typeface="Arial" pitchFamily="34" charset="0"/>
              </a:defRPr>
            </a:lvl9pPr>
          </a:lstStyle>
          <a:p>
            <a:r>
              <a:rPr lang="en-GB" sz="2800" dirty="0"/>
              <a:t>Delivery </a:t>
            </a:r>
            <a:r>
              <a:rPr lang="en-GB" sz="2800" dirty="0" smtClean="0"/>
              <a:t>Models:</a:t>
            </a:r>
          </a:p>
          <a:p>
            <a:r>
              <a:rPr lang="en-GB" sz="2800" dirty="0" smtClean="0"/>
              <a:t>Community Driven Innovation</a:t>
            </a:r>
            <a:endParaRPr lang="en-GB" sz="2800" dirty="0"/>
          </a:p>
        </p:txBody>
      </p:sp>
      <p:sp>
        <p:nvSpPr>
          <p:cNvPr id="8" name="Slide Number Placeholder 1"/>
          <p:cNvSpPr>
            <a:spLocks noGrp="1"/>
          </p:cNvSpPr>
          <p:nvPr>
            <p:ph type="sldNum" sz="quarter" idx="12"/>
          </p:nvPr>
        </p:nvSpPr>
        <p:spPr>
          <a:xfrm>
            <a:off x="7019925" y="6356350"/>
            <a:ext cx="2133600" cy="365125"/>
          </a:xfrm>
        </p:spPr>
        <p:txBody>
          <a:bodyPr/>
          <a:lstStyle/>
          <a:p>
            <a:pPr>
              <a:defRPr/>
            </a:pPr>
            <a:fld id="{B4511AA2-99FE-4BFE-B934-C050D2B58355}" type="slidenum">
              <a:rPr lang="en-US" smtClean="0"/>
              <a:pPr>
                <a:defRPr/>
              </a:pPr>
              <a:t>10</a:t>
            </a:fld>
            <a:endParaRPr lang="en-US" dirty="0"/>
          </a:p>
        </p:txBody>
      </p:sp>
      <p:sp>
        <p:nvSpPr>
          <p:cNvPr id="9" name="Footer Placeholder 5"/>
          <p:cNvSpPr>
            <a:spLocks noGrp="1"/>
          </p:cNvSpPr>
          <p:nvPr>
            <p:ph type="ftr" sz="quarter" idx="11"/>
          </p:nvPr>
        </p:nvSpPr>
        <p:spPr bwMode="auto">
          <a:xfrm>
            <a:off x="2699792" y="6376243"/>
            <a:ext cx="4464496"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dirty="0" smtClean="0">
                <a:solidFill>
                  <a:schemeClr val="bg1"/>
                </a:solidFill>
              </a:rPr>
              <a:t>EGI Business Models - EGI-InSPIRE 5</a:t>
            </a:r>
            <a:r>
              <a:rPr lang="en-US" baseline="30000" dirty="0" smtClean="0">
                <a:solidFill>
                  <a:schemeClr val="bg1"/>
                </a:solidFill>
              </a:rPr>
              <a:t>th</a:t>
            </a:r>
            <a:r>
              <a:rPr lang="en-US" dirty="0" smtClean="0">
                <a:solidFill>
                  <a:schemeClr val="bg1"/>
                </a:solidFill>
              </a:rPr>
              <a:t> EC Review </a:t>
            </a:r>
          </a:p>
          <a:p>
            <a:pPr fontAlgn="base">
              <a:spcBef>
                <a:spcPct val="0"/>
              </a:spcBef>
              <a:spcAft>
                <a:spcPct val="0"/>
              </a:spcAft>
            </a:pPr>
            <a:r>
              <a:rPr lang="en-US" dirty="0" smtClean="0">
                <a:solidFill>
                  <a:schemeClr val="bg1"/>
                </a:solidFill>
              </a:rPr>
              <a:t>Amsterdam – 13 Feb 2014</a:t>
            </a:r>
            <a:endParaRPr lang="en-US" dirty="0">
              <a:solidFill>
                <a:schemeClr val="bg1"/>
              </a:solidFill>
            </a:endParaRPr>
          </a:p>
        </p:txBody>
      </p:sp>
      <p:sp>
        <p:nvSpPr>
          <p:cNvPr id="28" name="TextBox 27"/>
          <p:cNvSpPr txBox="1"/>
          <p:nvPr/>
        </p:nvSpPr>
        <p:spPr>
          <a:xfrm>
            <a:off x="179512" y="2060848"/>
            <a:ext cx="8856984" cy="1302921"/>
          </a:xfrm>
          <a:prstGeom prst="rect">
            <a:avLst/>
          </a:prstGeom>
          <a:noFill/>
        </p:spPr>
        <p:txBody>
          <a:bodyPr wrap="square" rtlCol="0">
            <a:spAutoFit/>
          </a:bodyPr>
          <a:lstStyle/>
          <a:p>
            <a:pPr>
              <a:spcBef>
                <a:spcPts val="200"/>
              </a:spcBef>
              <a:spcAft>
                <a:spcPts val="200"/>
              </a:spcAft>
            </a:pPr>
            <a:r>
              <a:rPr lang="en-GB" b="1" smtClean="0"/>
              <a:t>Value Prop:</a:t>
            </a:r>
          </a:p>
          <a:p>
            <a:pPr marL="285750" indent="-285750">
              <a:spcBef>
                <a:spcPts val="200"/>
              </a:spcBef>
              <a:spcAft>
                <a:spcPts val="200"/>
              </a:spcAft>
              <a:buFont typeface="Arial"/>
              <a:buChar char="•"/>
            </a:pPr>
            <a:r>
              <a:rPr lang="en-GB" smtClean="0"/>
              <a:t>Discover the best approach or develop new ways around data or compute-intensive research</a:t>
            </a:r>
          </a:p>
          <a:p>
            <a:pPr marL="285750" indent="-285750">
              <a:spcBef>
                <a:spcPts val="200"/>
              </a:spcBef>
              <a:spcAft>
                <a:spcPts val="200"/>
              </a:spcAft>
              <a:buFont typeface="Arial"/>
              <a:buChar char="•"/>
            </a:pPr>
            <a:r>
              <a:rPr lang="en-GB" smtClean="0"/>
              <a:t>Knowledge-as-a-service (e.g. competence centres)</a:t>
            </a:r>
            <a:endParaRPr lang="en-GB"/>
          </a:p>
        </p:txBody>
      </p:sp>
      <p:sp>
        <p:nvSpPr>
          <p:cNvPr id="29" name="TextBox 28"/>
          <p:cNvSpPr txBox="1"/>
          <p:nvPr/>
        </p:nvSpPr>
        <p:spPr>
          <a:xfrm>
            <a:off x="179512" y="3356992"/>
            <a:ext cx="8784976" cy="974626"/>
          </a:xfrm>
          <a:prstGeom prst="rect">
            <a:avLst/>
          </a:prstGeom>
          <a:noFill/>
        </p:spPr>
        <p:txBody>
          <a:bodyPr wrap="square" rtlCol="0">
            <a:spAutoFit/>
          </a:bodyPr>
          <a:lstStyle/>
          <a:p>
            <a:pPr>
              <a:spcBef>
                <a:spcPts val="200"/>
              </a:spcBef>
              <a:spcAft>
                <a:spcPts val="200"/>
              </a:spcAft>
            </a:pPr>
            <a:r>
              <a:rPr lang="en-US" b="1" dirty="0" smtClean="0"/>
              <a:t>Target:</a:t>
            </a:r>
          </a:p>
          <a:p>
            <a:pPr marL="285750" indent="-285750">
              <a:spcBef>
                <a:spcPts val="200"/>
              </a:spcBef>
              <a:spcAft>
                <a:spcPts val="200"/>
              </a:spcAft>
              <a:buFont typeface="Arial"/>
              <a:buChar char="•"/>
            </a:pPr>
            <a:r>
              <a:rPr lang="en-US" dirty="0" smtClean="0"/>
              <a:t>Researchers that </a:t>
            </a:r>
            <a:r>
              <a:rPr lang="en-US" dirty="0"/>
              <a:t>want to run their data- and computing-intensive experiments, but find obstacles or difficulties in accessing and running computing facilities</a:t>
            </a:r>
            <a:endParaRPr lang="en-US" dirty="0" smtClean="0"/>
          </a:p>
        </p:txBody>
      </p:sp>
      <p:graphicFrame>
        <p:nvGraphicFramePr>
          <p:cNvPr id="30" name="Table 29"/>
          <p:cNvGraphicFramePr>
            <a:graphicFrameLocks noGrp="1"/>
          </p:cNvGraphicFramePr>
          <p:nvPr>
            <p:extLst>
              <p:ext uri="{D42A27DB-BD31-4B8C-83A1-F6EECF244321}">
                <p14:modId xmlns:p14="http://schemas.microsoft.com/office/powerpoint/2010/main" val="3433331295"/>
              </p:ext>
            </p:extLst>
          </p:nvPr>
        </p:nvGraphicFramePr>
        <p:xfrm>
          <a:off x="251520" y="4383112"/>
          <a:ext cx="8712968" cy="1854200"/>
        </p:xfrm>
        <a:graphic>
          <a:graphicData uri="http://schemas.openxmlformats.org/drawingml/2006/table">
            <a:tbl>
              <a:tblPr firstRow="1" bandRow="1">
                <a:tableStyleId>{5C22544A-7EE6-4342-B048-85BDC9FD1C3A}</a:tableStyleId>
              </a:tblPr>
              <a:tblGrid>
                <a:gridCol w="1786945"/>
                <a:gridCol w="2677551"/>
                <a:gridCol w="2355677"/>
                <a:gridCol w="1892795"/>
              </a:tblGrid>
              <a:tr h="370840">
                <a:tc>
                  <a:txBody>
                    <a:bodyPr/>
                    <a:lstStyle/>
                    <a:p>
                      <a:r>
                        <a:rPr lang="en-US" dirty="0" smtClean="0"/>
                        <a:t>Access Mode</a:t>
                      </a:r>
                      <a:endParaRPr lang="en-US" dirty="0"/>
                    </a:p>
                  </a:txBody>
                  <a:tcPr/>
                </a:tc>
                <a:tc>
                  <a:txBody>
                    <a:bodyPr/>
                    <a:lstStyle/>
                    <a:p>
                      <a:r>
                        <a:rPr lang="en-US" dirty="0" smtClean="0"/>
                        <a:t>Channel</a:t>
                      </a:r>
                      <a:endParaRPr lang="en-US" dirty="0"/>
                    </a:p>
                  </a:txBody>
                  <a:tcPr/>
                </a:tc>
                <a:tc>
                  <a:txBody>
                    <a:bodyPr/>
                    <a:lstStyle/>
                    <a:p>
                      <a:r>
                        <a:rPr lang="en-US" dirty="0" smtClean="0"/>
                        <a:t>Revenue</a:t>
                      </a:r>
                      <a:r>
                        <a:rPr lang="en-US" baseline="0" dirty="0" smtClean="0"/>
                        <a:t> Stream</a:t>
                      </a:r>
                      <a:endParaRPr lang="en-US" dirty="0"/>
                    </a:p>
                  </a:txBody>
                  <a:tcPr/>
                </a:tc>
                <a:tc>
                  <a:txBody>
                    <a:bodyPr/>
                    <a:lstStyle/>
                    <a:p>
                      <a:r>
                        <a:rPr lang="en-US" dirty="0" smtClean="0"/>
                        <a:t>Status</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Quota-based</a:t>
                      </a:r>
                    </a:p>
                  </a:txBody>
                  <a:tcPr/>
                </a:tc>
                <a:tc>
                  <a:txBody>
                    <a:bodyPr/>
                    <a:lstStyle/>
                    <a:p>
                      <a:r>
                        <a:rPr lang="en-US" dirty="0" err="1" smtClean="0"/>
                        <a:t>EGI.eu</a:t>
                      </a:r>
                      <a:r>
                        <a:rPr lang="en-US" baseline="0" dirty="0" smtClean="0"/>
                        <a:t> </a:t>
                      </a:r>
                      <a:r>
                        <a:rPr lang="en-US" dirty="0" smtClean="0"/>
                        <a:t>Membership</a:t>
                      </a:r>
                      <a:endParaRPr lang="en-US" dirty="0"/>
                    </a:p>
                  </a:txBody>
                  <a:tcPr/>
                </a:tc>
                <a:tc>
                  <a:txBody>
                    <a:bodyPr/>
                    <a:lstStyle/>
                    <a:p>
                      <a:r>
                        <a:rPr lang="en-US" dirty="0" smtClean="0"/>
                        <a:t>Membership Fees</a:t>
                      </a:r>
                      <a:endParaRPr lang="en-US" dirty="0"/>
                    </a:p>
                  </a:txBody>
                  <a:tcPr/>
                </a:tc>
                <a:tc>
                  <a:txBody>
                    <a:bodyPr/>
                    <a:lstStyle/>
                    <a:p>
                      <a:r>
                        <a:rPr lang="en-US" dirty="0" smtClean="0"/>
                        <a:t>Now</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Quality-based</a:t>
                      </a:r>
                    </a:p>
                  </a:txBody>
                  <a:tcPr/>
                </a:tc>
                <a:tc>
                  <a:txBody>
                    <a:bodyPr/>
                    <a:lstStyle/>
                    <a:p>
                      <a:r>
                        <a:rPr lang="en-US" dirty="0" smtClean="0"/>
                        <a:t>Collaboration Agreements</a:t>
                      </a:r>
                      <a:endParaRPr lang="en-US" dirty="0"/>
                    </a:p>
                  </a:txBody>
                  <a:tcPr/>
                </a:tc>
                <a:tc>
                  <a:txBody>
                    <a:bodyPr/>
                    <a:lstStyle/>
                    <a:p>
                      <a:r>
                        <a:rPr lang="en-US" dirty="0" smtClean="0"/>
                        <a:t>In-kind</a:t>
                      </a:r>
                      <a:endParaRPr lang="en-US" dirty="0"/>
                    </a:p>
                  </a:txBody>
                  <a:tcPr/>
                </a:tc>
                <a:tc>
                  <a:txBody>
                    <a:bodyPr/>
                    <a:lstStyle/>
                    <a:p>
                      <a:r>
                        <a:rPr lang="en-US" dirty="0" smtClean="0"/>
                        <a:t>Now</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Quality-based</a:t>
                      </a:r>
                    </a:p>
                  </a:txBody>
                  <a:tcPr/>
                </a:tc>
                <a:tc>
                  <a:txBody>
                    <a:bodyPr/>
                    <a:lstStyle/>
                    <a:p>
                      <a:r>
                        <a:rPr lang="en-US" dirty="0" smtClean="0"/>
                        <a:t>Projects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Funding Agencies</a:t>
                      </a:r>
                    </a:p>
                  </a:txBody>
                  <a:tcPr/>
                </a:tc>
                <a:tc>
                  <a:txBody>
                    <a:bodyPr/>
                    <a:lstStyle/>
                    <a:p>
                      <a:r>
                        <a:rPr lang="en-US" dirty="0" smtClean="0"/>
                        <a:t>Now</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Market-based</a:t>
                      </a:r>
                    </a:p>
                  </a:txBody>
                  <a:tcPr/>
                </a:tc>
                <a:tc>
                  <a:txBody>
                    <a:bodyPr/>
                    <a:lstStyle/>
                    <a:p>
                      <a:r>
                        <a:rPr lang="en-US" dirty="0" smtClean="0"/>
                        <a:t>Consultancy</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Direct charge</a:t>
                      </a:r>
                    </a:p>
                  </a:txBody>
                  <a:tcPr/>
                </a:tc>
                <a:tc>
                  <a:txBody>
                    <a:bodyPr/>
                    <a:lstStyle/>
                    <a:p>
                      <a:r>
                        <a:rPr lang="en-US" dirty="0" smtClean="0"/>
                        <a:t>In progress</a:t>
                      </a:r>
                      <a:endParaRPr lang="en-US" dirty="0"/>
                    </a:p>
                  </a:txBody>
                  <a:tcPr/>
                </a:tc>
              </a:tr>
            </a:tbl>
          </a:graphicData>
        </a:graphic>
      </p:graphicFrame>
      <p:grpSp>
        <p:nvGrpSpPr>
          <p:cNvPr id="11" name="Group 10"/>
          <p:cNvGrpSpPr/>
          <p:nvPr/>
        </p:nvGrpSpPr>
        <p:grpSpPr>
          <a:xfrm>
            <a:off x="1763688" y="1124744"/>
            <a:ext cx="6552728" cy="1008112"/>
            <a:chOff x="1835696" y="2132856"/>
            <a:chExt cx="6552728" cy="1008112"/>
          </a:xfrm>
        </p:grpSpPr>
        <p:sp>
          <p:nvSpPr>
            <p:cNvPr id="12" name="Right Arrow 11"/>
            <p:cNvSpPr/>
            <p:nvPr/>
          </p:nvSpPr>
          <p:spPr>
            <a:xfrm>
              <a:off x="3203848" y="2492896"/>
              <a:ext cx="3816424" cy="360040"/>
            </a:xfrm>
            <a:prstGeom prst="rightArrow">
              <a:avLst/>
            </a:prstGeom>
            <a:solidFill>
              <a:schemeClr val="bg1">
                <a:lumMod val="85000"/>
              </a:schemeClr>
            </a:solidFill>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Rounded Rectangle 12"/>
            <p:cNvSpPr/>
            <p:nvPr/>
          </p:nvSpPr>
          <p:spPr>
            <a:xfrm>
              <a:off x="7092280" y="2132856"/>
              <a:ext cx="1296144" cy="100811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500" b="1" dirty="0" smtClean="0"/>
                <a:t>Researchers</a:t>
              </a:r>
              <a:endParaRPr lang="en-US" sz="1500" b="1" dirty="0"/>
            </a:p>
          </p:txBody>
        </p:sp>
        <p:sp>
          <p:nvSpPr>
            <p:cNvPr id="14" name="Rounded Rectangle 13"/>
            <p:cNvSpPr/>
            <p:nvPr/>
          </p:nvSpPr>
          <p:spPr>
            <a:xfrm>
              <a:off x="1835696" y="2132856"/>
              <a:ext cx="1296144" cy="100811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500" b="1" dirty="0" smtClean="0"/>
                <a:t>EGI Federation</a:t>
              </a:r>
              <a:endParaRPr lang="en-US" sz="1500" b="1" dirty="0"/>
            </a:p>
          </p:txBody>
        </p:sp>
        <p:sp>
          <p:nvSpPr>
            <p:cNvPr id="15" name="Rounded Rectangle 14"/>
            <p:cNvSpPr/>
            <p:nvPr/>
          </p:nvSpPr>
          <p:spPr>
            <a:xfrm>
              <a:off x="3707904" y="2132856"/>
              <a:ext cx="2736304" cy="100811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500" b="1" dirty="0" smtClean="0"/>
                <a:t>Community Driven Innovation:</a:t>
              </a:r>
            </a:p>
            <a:p>
              <a:pPr algn="ctr"/>
              <a:r>
                <a:rPr lang="en-US" sz="1500" dirty="0" smtClean="0"/>
                <a:t>Foresight and strategy</a:t>
              </a:r>
            </a:p>
            <a:p>
              <a:pPr algn="ctr"/>
              <a:r>
                <a:rPr lang="en-US" sz="1500" dirty="0" smtClean="0"/>
                <a:t>Training and consultancy</a:t>
              </a:r>
            </a:p>
            <a:p>
              <a:pPr algn="ctr"/>
              <a:r>
                <a:rPr lang="en-US" sz="1500" dirty="0" smtClean="0"/>
                <a:t>Co-development and support</a:t>
              </a:r>
              <a:endParaRPr lang="en-US" sz="1500" dirty="0"/>
            </a:p>
          </p:txBody>
        </p:sp>
      </p:grpSp>
    </p:spTree>
    <p:extLst>
      <p:ext uri="{BB962C8B-B14F-4D97-AF65-F5344CB8AC3E}">
        <p14:creationId xmlns:p14="http://schemas.microsoft.com/office/powerpoint/2010/main" val="89116458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124075" y="43533"/>
            <a:ext cx="6840538" cy="865187"/>
          </a:xfrm>
          <a:prstGeom prst="rect">
            <a:avLst/>
          </a:prstGeom>
        </p:spPr>
        <p:txBody>
          <a:bodyPr/>
          <a:lstStyle>
            <a:lvl1pPr algn="ctr" rtl="0" eaLnBrk="1" fontAlgn="base" hangingPunct="1">
              <a:spcBef>
                <a:spcPct val="0"/>
              </a:spcBef>
              <a:spcAft>
                <a:spcPct val="0"/>
              </a:spcAft>
              <a:defRPr sz="4400" kern="1200">
                <a:solidFill>
                  <a:schemeClr val="bg1"/>
                </a:solidFill>
                <a:latin typeface="Arial" pitchFamily="34" charset="0"/>
                <a:ea typeface="+mj-ea"/>
                <a:cs typeface="Arial" pitchFamily="34" charset="0"/>
              </a:defRPr>
            </a:lvl1pPr>
            <a:lvl2pPr algn="ctr" rtl="0" eaLnBrk="1" fontAlgn="base" hangingPunct="1">
              <a:spcBef>
                <a:spcPct val="0"/>
              </a:spcBef>
              <a:spcAft>
                <a:spcPct val="0"/>
              </a:spcAft>
              <a:defRPr sz="4400">
                <a:solidFill>
                  <a:schemeClr val="bg1"/>
                </a:solidFill>
                <a:latin typeface="Arial" pitchFamily="34" charset="0"/>
                <a:cs typeface="Arial" pitchFamily="34" charset="0"/>
              </a:defRPr>
            </a:lvl2pPr>
            <a:lvl3pPr algn="ctr" rtl="0" eaLnBrk="1" fontAlgn="base" hangingPunct="1">
              <a:spcBef>
                <a:spcPct val="0"/>
              </a:spcBef>
              <a:spcAft>
                <a:spcPct val="0"/>
              </a:spcAft>
              <a:defRPr sz="4400">
                <a:solidFill>
                  <a:schemeClr val="bg1"/>
                </a:solidFill>
                <a:latin typeface="Arial" pitchFamily="34" charset="0"/>
                <a:cs typeface="Arial" pitchFamily="34" charset="0"/>
              </a:defRPr>
            </a:lvl3pPr>
            <a:lvl4pPr algn="ctr" rtl="0" eaLnBrk="1" fontAlgn="base" hangingPunct="1">
              <a:spcBef>
                <a:spcPct val="0"/>
              </a:spcBef>
              <a:spcAft>
                <a:spcPct val="0"/>
              </a:spcAft>
              <a:defRPr sz="4400">
                <a:solidFill>
                  <a:schemeClr val="bg1"/>
                </a:solidFill>
                <a:latin typeface="Arial" pitchFamily="34" charset="0"/>
                <a:cs typeface="Arial" pitchFamily="34" charset="0"/>
              </a:defRPr>
            </a:lvl4pPr>
            <a:lvl5pPr algn="ctr" rtl="0" eaLnBrk="1" fontAlgn="base" hangingPunct="1">
              <a:spcBef>
                <a:spcPct val="0"/>
              </a:spcBef>
              <a:spcAft>
                <a:spcPct val="0"/>
              </a:spcAft>
              <a:defRPr sz="4400">
                <a:solidFill>
                  <a:schemeClr val="bg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bg1"/>
                </a:solidFill>
                <a:latin typeface="Arial" pitchFamily="34" charset="0"/>
                <a:cs typeface="Arial" pitchFamily="34" charset="0"/>
              </a:defRPr>
            </a:lvl6pPr>
            <a:lvl7pPr marL="914400" algn="ctr" rtl="0" eaLnBrk="1" fontAlgn="base" hangingPunct="1">
              <a:spcBef>
                <a:spcPct val="0"/>
              </a:spcBef>
              <a:spcAft>
                <a:spcPct val="0"/>
              </a:spcAft>
              <a:defRPr sz="4400">
                <a:solidFill>
                  <a:schemeClr val="bg1"/>
                </a:solidFill>
                <a:latin typeface="Arial" pitchFamily="34" charset="0"/>
                <a:cs typeface="Arial" pitchFamily="34" charset="0"/>
              </a:defRPr>
            </a:lvl7pPr>
            <a:lvl8pPr marL="1371600" algn="ctr" rtl="0" eaLnBrk="1" fontAlgn="base" hangingPunct="1">
              <a:spcBef>
                <a:spcPct val="0"/>
              </a:spcBef>
              <a:spcAft>
                <a:spcPct val="0"/>
              </a:spcAft>
              <a:defRPr sz="4400">
                <a:solidFill>
                  <a:schemeClr val="bg1"/>
                </a:solidFill>
                <a:latin typeface="Arial" pitchFamily="34" charset="0"/>
                <a:cs typeface="Arial" pitchFamily="34" charset="0"/>
              </a:defRPr>
            </a:lvl8pPr>
            <a:lvl9pPr marL="1828800" algn="ctr" rtl="0" eaLnBrk="1" fontAlgn="base" hangingPunct="1">
              <a:spcBef>
                <a:spcPct val="0"/>
              </a:spcBef>
              <a:spcAft>
                <a:spcPct val="0"/>
              </a:spcAft>
              <a:defRPr sz="4400">
                <a:solidFill>
                  <a:schemeClr val="bg1"/>
                </a:solidFill>
                <a:latin typeface="Arial" pitchFamily="34" charset="0"/>
                <a:cs typeface="Arial" pitchFamily="34" charset="0"/>
              </a:defRPr>
            </a:lvl9pPr>
          </a:lstStyle>
          <a:p>
            <a:r>
              <a:rPr lang="en-GB" sz="2800" dirty="0"/>
              <a:t>Delivery Models:</a:t>
            </a:r>
            <a:endParaRPr lang="en-GB" sz="2800" dirty="0" smtClean="0"/>
          </a:p>
          <a:p>
            <a:r>
              <a:rPr lang="en-GB" sz="2800" dirty="0" smtClean="0"/>
              <a:t>Federated Operations</a:t>
            </a:r>
            <a:endParaRPr lang="en-GB" sz="2800" dirty="0"/>
          </a:p>
        </p:txBody>
      </p:sp>
      <p:sp>
        <p:nvSpPr>
          <p:cNvPr id="8" name="Slide Number Placeholder 1"/>
          <p:cNvSpPr>
            <a:spLocks noGrp="1"/>
          </p:cNvSpPr>
          <p:nvPr>
            <p:ph type="sldNum" sz="quarter" idx="12"/>
          </p:nvPr>
        </p:nvSpPr>
        <p:spPr>
          <a:xfrm>
            <a:off x="7019925" y="6356350"/>
            <a:ext cx="2133600" cy="365125"/>
          </a:xfrm>
        </p:spPr>
        <p:txBody>
          <a:bodyPr/>
          <a:lstStyle/>
          <a:p>
            <a:pPr>
              <a:defRPr/>
            </a:pPr>
            <a:fld id="{B4511AA2-99FE-4BFE-B934-C050D2B58355}" type="slidenum">
              <a:rPr lang="en-US" smtClean="0"/>
              <a:pPr>
                <a:defRPr/>
              </a:pPr>
              <a:t>11</a:t>
            </a:fld>
            <a:endParaRPr lang="en-US" dirty="0"/>
          </a:p>
        </p:txBody>
      </p:sp>
      <p:sp>
        <p:nvSpPr>
          <p:cNvPr id="9" name="Footer Placeholder 5"/>
          <p:cNvSpPr>
            <a:spLocks noGrp="1"/>
          </p:cNvSpPr>
          <p:nvPr>
            <p:ph type="ftr" sz="quarter" idx="11"/>
          </p:nvPr>
        </p:nvSpPr>
        <p:spPr bwMode="auto">
          <a:xfrm>
            <a:off x="2699792" y="6376243"/>
            <a:ext cx="4464496"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dirty="0" smtClean="0">
                <a:solidFill>
                  <a:schemeClr val="bg1"/>
                </a:solidFill>
              </a:rPr>
              <a:t>EGI Business Models - EGI-InSPIRE 5</a:t>
            </a:r>
            <a:r>
              <a:rPr lang="en-US" baseline="30000" dirty="0" smtClean="0">
                <a:solidFill>
                  <a:schemeClr val="bg1"/>
                </a:solidFill>
              </a:rPr>
              <a:t>th</a:t>
            </a:r>
            <a:r>
              <a:rPr lang="en-US" dirty="0" smtClean="0">
                <a:solidFill>
                  <a:schemeClr val="bg1"/>
                </a:solidFill>
              </a:rPr>
              <a:t> EC Review </a:t>
            </a:r>
          </a:p>
          <a:p>
            <a:pPr fontAlgn="base">
              <a:spcBef>
                <a:spcPct val="0"/>
              </a:spcBef>
              <a:spcAft>
                <a:spcPct val="0"/>
              </a:spcAft>
            </a:pPr>
            <a:r>
              <a:rPr lang="en-US" dirty="0" smtClean="0">
                <a:solidFill>
                  <a:schemeClr val="bg1"/>
                </a:solidFill>
              </a:rPr>
              <a:t>Amsterdam – 13 Feb 2014</a:t>
            </a:r>
            <a:endParaRPr lang="en-US" dirty="0">
              <a:solidFill>
                <a:schemeClr val="bg1"/>
              </a:solidFill>
            </a:endParaRPr>
          </a:p>
        </p:txBody>
      </p:sp>
      <p:sp>
        <p:nvSpPr>
          <p:cNvPr id="15" name="TextBox 14"/>
          <p:cNvSpPr txBox="1"/>
          <p:nvPr/>
        </p:nvSpPr>
        <p:spPr>
          <a:xfrm>
            <a:off x="179512" y="2492896"/>
            <a:ext cx="8856984" cy="974626"/>
          </a:xfrm>
          <a:prstGeom prst="rect">
            <a:avLst/>
          </a:prstGeom>
          <a:noFill/>
        </p:spPr>
        <p:txBody>
          <a:bodyPr wrap="square" rtlCol="0">
            <a:spAutoFit/>
          </a:bodyPr>
          <a:lstStyle/>
          <a:p>
            <a:pPr>
              <a:spcBef>
                <a:spcPts val="200"/>
              </a:spcBef>
              <a:spcAft>
                <a:spcPts val="200"/>
              </a:spcAft>
            </a:pPr>
            <a:r>
              <a:rPr lang="en-US" b="1" dirty="0" smtClean="0"/>
              <a:t>Value Prop:</a:t>
            </a:r>
          </a:p>
          <a:p>
            <a:pPr marL="285750" indent="-285750">
              <a:spcBef>
                <a:spcPts val="200"/>
              </a:spcBef>
              <a:spcAft>
                <a:spcPts val="200"/>
              </a:spcAft>
              <a:buFont typeface="Arial"/>
              <a:buChar char="•"/>
            </a:pPr>
            <a:r>
              <a:rPr lang="en-US" dirty="0"/>
              <a:t>A cost-efficient framework to manage operations within a federated environment, while retaining responsibility of local infrastructure</a:t>
            </a:r>
            <a:endParaRPr lang="en-US" dirty="0" smtClean="0"/>
          </a:p>
        </p:txBody>
      </p:sp>
      <p:sp>
        <p:nvSpPr>
          <p:cNvPr id="16" name="TextBox 15"/>
          <p:cNvSpPr txBox="1"/>
          <p:nvPr/>
        </p:nvSpPr>
        <p:spPr>
          <a:xfrm>
            <a:off x="179512" y="3596823"/>
            <a:ext cx="8784976" cy="1302921"/>
          </a:xfrm>
          <a:prstGeom prst="rect">
            <a:avLst/>
          </a:prstGeom>
          <a:noFill/>
        </p:spPr>
        <p:txBody>
          <a:bodyPr wrap="square" rtlCol="0">
            <a:spAutoFit/>
          </a:bodyPr>
          <a:lstStyle/>
          <a:p>
            <a:pPr>
              <a:spcBef>
                <a:spcPts val="200"/>
              </a:spcBef>
              <a:spcAft>
                <a:spcPts val="200"/>
              </a:spcAft>
            </a:pPr>
            <a:r>
              <a:rPr lang="en-GB" b="1" dirty="0" smtClean="0"/>
              <a:t>Target:</a:t>
            </a:r>
          </a:p>
          <a:p>
            <a:pPr marL="285750" indent="-285750">
              <a:spcBef>
                <a:spcPts val="200"/>
              </a:spcBef>
              <a:spcAft>
                <a:spcPts val="200"/>
              </a:spcAft>
              <a:buFont typeface="Arial"/>
              <a:buChar char="•"/>
            </a:pPr>
            <a:r>
              <a:rPr lang="en-GB" dirty="0" smtClean="0"/>
              <a:t>(Primary) RCs and RIs already within the EGI community or wishing to become</a:t>
            </a:r>
          </a:p>
          <a:p>
            <a:pPr marL="285750" indent="-285750">
              <a:spcBef>
                <a:spcPts val="200"/>
              </a:spcBef>
              <a:spcAft>
                <a:spcPts val="200"/>
              </a:spcAft>
              <a:buFont typeface="Arial"/>
              <a:buChar char="•"/>
            </a:pPr>
            <a:r>
              <a:rPr lang="en-GB" dirty="0" smtClean="0"/>
              <a:t>(Secondary) Other providers geographically and/or structurally dispersed, but plan to organise themselves for federated service provision</a:t>
            </a:r>
          </a:p>
        </p:txBody>
      </p:sp>
      <p:graphicFrame>
        <p:nvGraphicFramePr>
          <p:cNvPr id="20" name="Table 19"/>
          <p:cNvGraphicFramePr>
            <a:graphicFrameLocks noGrp="1"/>
          </p:cNvGraphicFramePr>
          <p:nvPr>
            <p:extLst>
              <p:ext uri="{D42A27DB-BD31-4B8C-83A1-F6EECF244321}">
                <p14:modId xmlns:p14="http://schemas.microsoft.com/office/powerpoint/2010/main" val="3729774735"/>
              </p:ext>
            </p:extLst>
          </p:nvPr>
        </p:nvGraphicFramePr>
        <p:xfrm>
          <a:off x="251520" y="5052784"/>
          <a:ext cx="8712968" cy="1112520"/>
        </p:xfrm>
        <a:graphic>
          <a:graphicData uri="http://schemas.openxmlformats.org/drawingml/2006/table">
            <a:tbl>
              <a:tblPr firstRow="1" bandRow="1">
                <a:tableStyleId>{5C22544A-7EE6-4342-B048-85BDC9FD1C3A}</a:tableStyleId>
              </a:tblPr>
              <a:tblGrid>
                <a:gridCol w="1786945"/>
                <a:gridCol w="2677551"/>
                <a:gridCol w="2355677"/>
                <a:gridCol w="1892795"/>
              </a:tblGrid>
              <a:tr h="370840">
                <a:tc>
                  <a:txBody>
                    <a:bodyPr/>
                    <a:lstStyle/>
                    <a:p>
                      <a:r>
                        <a:rPr lang="en-US" dirty="0" smtClean="0"/>
                        <a:t>Access Mode</a:t>
                      </a:r>
                      <a:endParaRPr lang="en-US" dirty="0"/>
                    </a:p>
                  </a:txBody>
                  <a:tcPr/>
                </a:tc>
                <a:tc>
                  <a:txBody>
                    <a:bodyPr/>
                    <a:lstStyle/>
                    <a:p>
                      <a:r>
                        <a:rPr lang="en-US" dirty="0" smtClean="0"/>
                        <a:t>Channel</a:t>
                      </a:r>
                      <a:endParaRPr lang="en-US" dirty="0"/>
                    </a:p>
                  </a:txBody>
                  <a:tcPr/>
                </a:tc>
                <a:tc>
                  <a:txBody>
                    <a:bodyPr/>
                    <a:lstStyle/>
                    <a:p>
                      <a:r>
                        <a:rPr lang="en-US" dirty="0" smtClean="0"/>
                        <a:t>Revenue</a:t>
                      </a:r>
                      <a:r>
                        <a:rPr lang="en-US" baseline="0" dirty="0" smtClean="0"/>
                        <a:t> Stream</a:t>
                      </a:r>
                      <a:endParaRPr lang="en-US" dirty="0"/>
                    </a:p>
                  </a:txBody>
                  <a:tcPr/>
                </a:tc>
                <a:tc>
                  <a:txBody>
                    <a:bodyPr/>
                    <a:lstStyle/>
                    <a:p>
                      <a:r>
                        <a:rPr lang="en-US" dirty="0" smtClean="0"/>
                        <a:t>Status</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Quota-based</a:t>
                      </a:r>
                    </a:p>
                  </a:txBody>
                  <a:tcPr/>
                </a:tc>
                <a:tc>
                  <a:txBody>
                    <a:bodyPr/>
                    <a:lstStyle/>
                    <a:p>
                      <a:r>
                        <a:rPr lang="en-US" dirty="0" err="1" smtClean="0"/>
                        <a:t>EGI.eu</a:t>
                      </a:r>
                      <a:r>
                        <a:rPr lang="en-US" baseline="0" dirty="0" smtClean="0"/>
                        <a:t> </a:t>
                      </a:r>
                      <a:r>
                        <a:rPr lang="en-US" dirty="0" smtClean="0"/>
                        <a:t>Membership</a:t>
                      </a:r>
                      <a:endParaRPr lang="en-US" dirty="0"/>
                    </a:p>
                  </a:txBody>
                  <a:tcPr/>
                </a:tc>
                <a:tc>
                  <a:txBody>
                    <a:bodyPr/>
                    <a:lstStyle/>
                    <a:p>
                      <a:r>
                        <a:rPr lang="en-US" dirty="0" smtClean="0"/>
                        <a:t>Membership Fees</a:t>
                      </a:r>
                      <a:endParaRPr lang="en-US" dirty="0"/>
                    </a:p>
                  </a:txBody>
                  <a:tcPr/>
                </a:tc>
                <a:tc>
                  <a:txBody>
                    <a:bodyPr/>
                    <a:lstStyle/>
                    <a:p>
                      <a:r>
                        <a:rPr lang="en-US" dirty="0" smtClean="0"/>
                        <a:t>Now</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Quality-based</a:t>
                      </a:r>
                    </a:p>
                  </a:txBody>
                  <a:tcPr/>
                </a:tc>
                <a:tc>
                  <a:txBody>
                    <a:bodyPr/>
                    <a:lstStyle/>
                    <a:p>
                      <a:r>
                        <a:rPr lang="en-US" dirty="0" smtClean="0"/>
                        <a:t>Collaboration Agreements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In-kind</a:t>
                      </a:r>
                    </a:p>
                  </a:txBody>
                  <a:tcPr/>
                </a:tc>
                <a:tc>
                  <a:txBody>
                    <a:bodyPr/>
                    <a:lstStyle/>
                    <a:p>
                      <a:r>
                        <a:rPr lang="en-US" dirty="0" smtClean="0"/>
                        <a:t>Now</a:t>
                      </a:r>
                      <a:endParaRPr lang="en-US" dirty="0"/>
                    </a:p>
                  </a:txBody>
                  <a:tcPr/>
                </a:tc>
              </a:tr>
            </a:tbl>
          </a:graphicData>
        </a:graphic>
      </p:graphicFrame>
      <p:grpSp>
        <p:nvGrpSpPr>
          <p:cNvPr id="11" name="Group 10"/>
          <p:cNvGrpSpPr/>
          <p:nvPr/>
        </p:nvGrpSpPr>
        <p:grpSpPr>
          <a:xfrm>
            <a:off x="1763688" y="1052736"/>
            <a:ext cx="6552728" cy="1224136"/>
            <a:chOff x="1691680" y="1988840"/>
            <a:chExt cx="6552728" cy="1224136"/>
          </a:xfrm>
        </p:grpSpPr>
        <p:sp>
          <p:nvSpPr>
            <p:cNvPr id="12" name="Right Arrow 11"/>
            <p:cNvSpPr/>
            <p:nvPr/>
          </p:nvSpPr>
          <p:spPr>
            <a:xfrm>
              <a:off x="3059832" y="2420888"/>
              <a:ext cx="3816424" cy="360040"/>
            </a:xfrm>
            <a:prstGeom prst="rightArrow">
              <a:avLst/>
            </a:prstGeom>
            <a:solidFill>
              <a:schemeClr val="bg1">
                <a:lumMod val="85000"/>
              </a:schemeClr>
            </a:solidFill>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Rounded Rectangle 12"/>
            <p:cNvSpPr/>
            <p:nvPr/>
          </p:nvSpPr>
          <p:spPr>
            <a:xfrm>
              <a:off x="6948264" y="2060848"/>
              <a:ext cx="1296144" cy="100811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500" b="1" dirty="0" smtClean="0"/>
                <a:t>EGI Federation</a:t>
              </a:r>
              <a:endParaRPr lang="en-US" sz="1500" b="1" dirty="0"/>
            </a:p>
          </p:txBody>
        </p:sp>
        <p:sp>
          <p:nvSpPr>
            <p:cNvPr id="14" name="Rounded Rectangle 13"/>
            <p:cNvSpPr/>
            <p:nvPr/>
          </p:nvSpPr>
          <p:spPr>
            <a:xfrm>
              <a:off x="1691680" y="2060848"/>
              <a:ext cx="1296144" cy="100811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500" b="1" dirty="0" smtClean="0"/>
                <a:t>EGI.eu</a:t>
              </a:r>
              <a:endParaRPr lang="en-US" sz="1500" b="1" dirty="0"/>
            </a:p>
          </p:txBody>
        </p:sp>
        <p:sp>
          <p:nvSpPr>
            <p:cNvPr id="17" name="Rounded Rectangle 16"/>
            <p:cNvSpPr/>
            <p:nvPr/>
          </p:nvSpPr>
          <p:spPr>
            <a:xfrm>
              <a:off x="3563888" y="1988840"/>
              <a:ext cx="2736304" cy="122413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smtClean="0"/>
                <a:t>Core Coordination</a:t>
              </a:r>
            </a:p>
            <a:p>
              <a:pPr algn="ctr"/>
              <a:r>
                <a:rPr lang="en-US" sz="1400" dirty="0"/>
                <a:t>operations, projects, security and  technology, policy, marketing</a:t>
              </a:r>
            </a:p>
            <a:p>
              <a:pPr algn="ctr"/>
              <a:r>
                <a:rPr lang="en-US" sz="1400" b="1" dirty="0"/>
                <a:t>Added value services:</a:t>
              </a:r>
            </a:p>
            <a:p>
              <a:pPr algn="ctr"/>
              <a:r>
                <a:rPr lang="en-US" sz="1400" dirty="0"/>
                <a:t>training, outsourced event </a:t>
              </a:r>
              <a:r>
                <a:rPr lang="en-US" sz="1400" dirty="0" smtClean="0"/>
                <a:t>org.</a:t>
              </a:r>
              <a:endParaRPr lang="en-US" sz="1400" dirty="0"/>
            </a:p>
          </p:txBody>
        </p:sp>
      </p:grpSp>
    </p:spTree>
    <p:extLst>
      <p:ext uri="{BB962C8B-B14F-4D97-AF65-F5344CB8AC3E}">
        <p14:creationId xmlns:p14="http://schemas.microsoft.com/office/powerpoint/2010/main" val="231411489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Delivery and Revenue </a:t>
            </a:r>
            <a:r>
              <a:rPr lang="en-GB" sz="3200" dirty="0"/>
              <a:t>M</a:t>
            </a:r>
            <a:r>
              <a:rPr lang="en-GB" sz="3200" dirty="0" smtClean="0"/>
              <a:t>odels:</a:t>
            </a:r>
            <a:br>
              <a:rPr lang="en-GB" sz="3200" dirty="0" smtClean="0"/>
            </a:br>
            <a:r>
              <a:rPr lang="en-GB" sz="3200" dirty="0" smtClean="0"/>
              <a:t>Summary</a:t>
            </a:r>
            <a:endParaRPr lang="en-GB" sz="3200" noProof="0" dirty="0"/>
          </a:p>
        </p:txBody>
      </p:sp>
      <p:sp>
        <p:nvSpPr>
          <p:cNvPr id="4" name="Foliennummernplatzhalter 3"/>
          <p:cNvSpPr>
            <a:spLocks noGrp="1"/>
          </p:cNvSpPr>
          <p:nvPr>
            <p:ph type="sldNum" sz="quarter" idx="12"/>
          </p:nvPr>
        </p:nvSpPr>
        <p:spPr/>
        <p:txBody>
          <a:bodyPr/>
          <a:lstStyle/>
          <a:p>
            <a:fld id="{43507AEB-23B8-F142-83A3-458C56B10093}" type="slidenum">
              <a:rPr lang="en-US" smtClean="0"/>
              <a:t>12</a:t>
            </a:fld>
            <a:endParaRPr lang="en-US"/>
          </a:p>
        </p:txBody>
      </p:sp>
      <p:sp>
        <p:nvSpPr>
          <p:cNvPr id="6" name="Footer Placeholder 5"/>
          <p:cNvSpPr>
            <a:spLocks noGrp="1"/>
          </p:cNvSpPr>
          <p:nvPr>
            <p:ph type="ftr" sz="quarter" idx="11"/>
          </p:nvPr>
        </p:nvSpPr>
        <p:spPr bwMode="auto">
          <a:xfrm>
            <a:off x="2699792" y="6376243"/>
            <a:ext cx="4464496"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dirty="0" smtClean="0">
                <a:solidFill>
                  <a:schemeClr val="bg1"/>
                </a:solidFill>
              </a:rPr>
              <a:t>EGI Business Models - EGI-InSPIRE 5</a:t>
            </a:r>
            <a:r>
              <a:rPr lang="en-US" baseline="30000" dirty="0" smtClean="0">
                <a:solidFill>
                  <a:schemeClr val="bg1"/>
                </a:solidFill>
              </a:rPr>
              <a:t>th</a:t>
            </a:r>
            <a:r>
              <a:rPr lang="en-US" dirty="0" smtClean="0">
                <a:solidFill>
                  <a:schemeClr val="bg1"/>
                </a:solidFill>
              </a:rPr>
              <a:t> EC Review </a:t>
            </a:r>
          </a:p>
          <a:p>
            <a:pPr fontAlgn="base">
              <a:spcBef>
                <a:spcPct val="0"/>
              </a:spcBef>
              <a:spcAft>
                <a:spcPct val="0"/>
              </a:spcAft>
            </a:pPr>
            <a:r>
              <a:rPr lang="en-US" dirty="0" smtClean="0">
                <a:solidFill>
                  <a:schemeClr val="bg1"/>
                </a:solidFill>
              </a:rPr>
              <a:t>Amsterdam – 13 Feb 2014</a:t>
            </a:r>
            <a:endParaRPr lang="en-US" dirty="0">
              <a:solidFill>
                <a:schemeClr val="bg1"/>
              </a:solidFill>
            </a:endParaRPr>
          </a:p>
        </p:txBody>
      </p:sp>
      <p:sp>
        <p:nvSpPr>
          <p:cNvPr id="8" name="Left-Up Arrow 7"/>
          <p:cNvSpPr/>
          <p:nvPr/>
        </p:nvSpPr>
        <p:spPr>
          <a:xfrm rot="5400000">
            <a:off x="2411760" y="-675456"/>
            <a:ext cx="4464496" cy="8352928"/>
          </a:xfrm>
          <a:prstGeom prst="leftUpArrow">
            <a:avLst>
              <a:gd name="adj1" fmla="val 2022"/>
              <a:gd name="adj2" fmla="val 3730"/>
              <a:gd name="adj3" fmla="val 25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ounded Rectangle 8"/>
          <p:cNvSpPr/>
          <p:nvPr/>
        </p:nvSpPr>
        <p:spPr>
          <a:xfrm>
            <a:off x="971600" y="4509120"/>
            <a:ext cx="1656184" cy="864096"/>
          </a:xfrm>
          <a:prstGeom prst="roundRect">
            <a:avLst/>
          </a:prstGeom>
          <a:solidFill>
            <a:srgbClr val="14BC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Free at point of use</a:t>
            </a:r>
          </a:p>
        </p:txBody>
      </p:sp>
      <p:sp>
        <p:nvSpPr>
          <p:cNvPr id="11" name="Rounded Rectangle 10"/>
          <p:cNvSpPr/>
          <p:nvPr/>
        </p:nvSpPr>
        <p:spPr>
          <a:xfrm>
            <a:off x="971600" y="3573016"/>
            <a:ext cx="1656184" cy="864096"/>
          </a:xfrm>
          <a:prstGeom prst="roundRect">
            <a:avLst/>
          </a:prstGeom>
          <a:gradFill>
            <a:gsLst>
              <a:gs pos="6000">
                <a:srgbClr val="14BC00"/>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Scientific Review</a:t>
            </a:r>
            <a:endParaRPr lang="en-US" dirty="0">
              <a:solidFill>
                <a:srgbClr val="000000"/>
              </a:solidFill>
            </a:endParaRPr>
          </a:p>
        </p:txBody>
      </p:sp>
      <p:sp>
        <p:nvSpPr>
          <p:cNvPr id="13" name="TextBox 12"/>
          <p:cNvSpPr txBox="1"/>
          <p:nvPr/>
        </p:nvSpPr>
        <p:spPr>
          <a:xfrm>
            <a:off x="467544" y="5733256"/>
            <a:ext cx="2664296" cy="369332"/>
          </a:xfrm>
          <a:prstGeom prst="rect">
            <a:avLst/>
          </a:prstGeom>
          <a:noFill/>
        </p:spPr>
        <p:txBody>
          <a:bodyPr wrap="square" rtlCol="0">
            <a:spAutoFit/>
          </a:bodyPr>
          <a:lstStyle/>
          <a:p>
            <a:pPr algn="ctr"/>
            <a:r>
              <a:rPr lang="en-US" dirty="0" smtClean="0"/>
              <a:t>HTC/</a:t>
            </a:r>
            <a:r>
              <a:rPr lang="en-US" dirty="0" err="1" smtClean="0"/>
              <a:t>FedCloud</a:t>
            </a:r>
            <a:endParaRPr lang="en-US" dirty="0"/>
          </a:p>
        </p:txBody>
      </p:sp>
      <p:sp>
        <p:nvSpPr>
          <p:cNvPr id="15" name="TextBox 14"/>
          <p:cNvSpPr txBox="1"/>
          <p:nvPr/>
        </p:nvSpPr>
        <p:spPr>
          <a:xfrm>
            <a:off x="2771800" y="5661248"/>
            <a:ext cx="2160240" cy="646331"/>
          </a:xfrm>
          <a:prstGeom prst="rect">
            <a:avLst/>
          </a:prstGeom>
          <a:noFill/>
        </p:spPr>
        <p:txBody>
          <a:bodyPr wrap="square" rtlCol="0">
            <a:spAutoFit/>
          </a:bodyPr>
          <a:lstStyle/>
          <a:p>
            <a:pPr algn="ctr"/>
            <a:r>
              <a:rPr lang="en-US" dirty="0" smtClean="0"/>
              <a:t>Community Driven Innovation</a:t>
            </a:r>
            <a:endParaRPr lang="en-US" dirty="0"/>
          </a:p>
        </p:txBody>
      </p:sp>
      <p:sp>
        <p:nvSpPr>
          <p:cNvPr id="16" name="TextBox 15"/>
          <p:cNvSpPr txBox="1"/>
          <p:nvPr/>
        </p:nvSpPr>
        <p:spPr>
          <a:xfrm>
            <a:off x="5148064" y="5661248"/>
            <a:ext cx="1728192" cy="646331"/>
          </a:xfrm>
          <a:prstGeom prst="rect">
            <a:avLst/>
          </a:prstGeom>
          <a:noFill/>
        </p:spPr>
        <p:txBody>
          <a:bodyPr wrap="square" rtlCol="0">
            <a:spAutoFit/>
          </a:bodyPr>
          <a:lstStyle/>
          <a:p>
            <a:pPr algn="ctr"/>
            <a:r>
              <a:rPr lang="en-US" dirty="0" smtClean="0"/>
              <a:t>Federated Operations</a:t>
            </a:r>
            <a:endParaRPr lang="en-US" dirty="0"/>
          </a:p>
        </p:txBody>
      </p:sp>
      <p:sp>
        <p:nvSpPr>
          <p:cNvPr id="17" name="TextBox 16"/>
          <p:cNvSpPr txBox="1"/>
          <p:nvPr/>
        </p:nvSpPr>
        <p:spPr>
          <a:xfrm rot="16200000">
            <a:off x="-1111985" y="3280338"/>
            <a:ext cx="2664296" cy="369332"/>
          </a:xfrm>
          <a:prstGeom prst="rect">
            <a:avLst/>
          </a:prstGeom>
          <a:noFill/>
        </p:spPr>
        <p:txBody>
          <a:bodyPr wrap="square" rtlCol="0">
            <a:spAutoFit/>
          </a:bodyPr>
          <a:lstStyle/>
          <a:p>
            <a:pPr algn="ctr"/>
            <a:r>
              <a:rPr lang="en-US" dirty="0" smtClean="0"/>
              <a:t>Delivery Model</a:t>
            </a:r>
            <a:endParaRPr lang="en-US" dirty="0"/>
          </a:p>
        </p:txBody>
      </p:sp>
      <p:sp>
        <p:nvSpPr>
          <p:cNvPr id="18" name="Rounded Rectangle 17"/>
          <p:cNvSpPr/>
          <p:nvPr/>
        </p:nvSpPr>
        <p:spPr>
          <a:xfrm>
            <a:off x="971600" y="2636912"/>
            <a:ext cx="1656184" cy="864096"/>
          </a:xfrm>
          <a:prstGeom prst="roundRect">
            <a:avLst/>
          </a:prstGeom>
          <a:gradFill>
            <a:gsLst>
              <a:gs pos="75000">
                <a:srgbClr val="FFFF00"/>
              </a:gs>
              <a:gs pos="100000">
                <a:srgbClr val="DB00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Pay-for-Use</a:t>
            </a:r>
          </a:p>
        </p:txBody>
      </p:sp>
      <p:sp>
        <p:nvSpPr>
          <p:cNvPr id="19" name="Rounded Rectangle 18"/>
          <p:cNvSpPr/>
          <p:nvPr/>
        </p:nvSpPr>
        <p:spPr>
          <a:xfrm>
            <a:off x="971600" y="1556792"/>
            <a:ext cx="1656184" cy="1008112"/>
          </a:xfrm>
          <a:prstGeom prst="roundRect">
            <a:avLst/>
          </a:prstGeom>
          <a:solidFill>
            <a:srgbClr val="DB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Transnational </a:t>
            </a:r>
            <a:r>
              <a:rPr lang="en-US" dirty="0">
                <a:solidFill>
                  <a:srgbClr val="000000"/>
                </a:solidFill>
              </a:rPr>
              <a:t>Access</a:t>
            </a:r>
          </a:p>
        </p:txBody>
      </p:sp>
      <p:sp>
        <p:nvSpPr>
          <p:cNvPr id="20" name="Rounded Rectangle 19"/>
          <p:cNvSpPr/>
          <p:nvPr/>
        </p:nvSpPr>
        <p:spPr>
          <a:xfrm>
            <a:off x="3059832" y="3573016"/>
            <a:ext cx="1656184" cy="864096"/>
          </a:xfrm>
          <a:prstGeom prst="roundRect">
            <a:avLst/>
          </a:prstGeom>
          <a:solidFill>
            <a:srgbClr val="14BC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In-kind Collaboration Agreements</a:t>
            </a:r>
            <a:endParaRPr lang="en-US" dirty="0"/>
          </a:p>
        </p:txBody>
      </p:sp>
      <p:sp>
        <p:nvSpPr>
          <p:cNvPr id="22" name="Rounded Rectangle 21"/>
          <p:cNvSpPr/>
          <p:nvPr/>
        </p:nvSpPr>
        <p:spPr>
          <a:xfrm>
            <a:off x="3059832" y="2636912"/>
            <a:ext cx="1656184" cy="864096"/>
          </a:xfrm>
          <a:prstGeom prst="roundRect">
            <a:avLst/>
          </a:prstGeom>
          <a:solidFill>
            <a:srgbClr val="14BC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FFFF"/>
                </a:solidFill>
              </a:rPr>
              <a:t>Funded Projects</a:t>
            </a:r>
            <a:endParaRPr lang="en-US" dirty="0">
              <a:solidFill>
                <a:srgbClr val="FFFFFF"/>
              </a:solidFill>
            </a:endParaRPr>
          </a:p>
        </p:txBody>
      </p:sp>
      <p:sp>
        <p:nvSpPr>
          <p:cNvPr id="23" name="Rounded Rectangle 22"/>
          <p:cNvSpPr/>
          <p:nvPr/>
        </p:nvSpPr>
        <p:spPr>
          <a:xfrm>
            <a:off x="3059832" y="1556792"/>
            <a:ext cx="1656184" cy="1008112"/>
          </a:xfrm>
          <a:prstGeom prst="roundRect">
            <a:avLst/>
          </a:prstGeom>
          <a:gradFill>
            <a:gsLst>
              <a:gs pos="50000">
                <a:srgbClr val="FFFF00"/>
              </a:gs>
              <a:gs pos="100000">
                <a:srgbClr val="DB00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Paid Consultancy</a:t>
            </a:r>
            <a:endParaRPr lang="en-US" dirty="0">
              <a:solidFill>
                <a:srgbClr val="000000"/>
              </a:solidFill>
            </a:endParaRPr>
          </a:p>
        </p:txBody>
      </p:sp>
      <p:sp>
        <p:nvSpPr>
          <p:cNvPr id="24" name="Rounded Rectangle 23"/>
          <p:cNvSpPr/>
          <p:nvPr/>
        </p:nvSpPr>
        <p:spPr>
          <a:xfrm>
            <a:off x="5148064" y="4509120"/>
            <a:ext cx="1656184" cy="864096"/>
          </a:xfrm>
          <a:prstGeom prst="roundRect">
            <a:avLst/>
          </a:prstGeom>
          <a:solidFill>
            <a:srgbClr val="14BC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Membership Fees</a:t>
            </a:r>
            <a:endParaRPr lang="en-US" dirty="0"/>
          </a:p>
        </p:txBody>
      </p:sp>
      <p:sp>
        <p:nvSpPr>
          <p:cNvPr id="25" name="Rounded Rectangle 24"/>
          <p:cNvSpPr/>
          <p:nvPr/>
        </p:nvSpPr>
        <p:spPr>
          <a:xfrm>
            <a:off x="5148064" y="3573016"/>
            <a:ext cx="1656184" cy="864096"/>
          </a:xfrm>
          <a:prstGeom prst="roundRect">
            <a:avLst/>
          </a:prstGeom>
          <a:solidFill>
            <a:srgbClr val="14BC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In-kind Collaboration Agreements</a:t>
            </a:r>
          </a:p>
        </p:txBody>
      </p:sp>
      <p:sp>
        <p:nvSpPr>
          <p:cNvPr id="27" name="TextBox 26"/>
          <p:cNvSpPr txBox="1"/>
          <p:nvPr/>
        </p:nvSpPr>
        <p:spPr>
          <a:xfrm>
            <a:off x="5076056" y="1196752"/>
            <a:ext cx="3888432" cy="1754327"/>
          </a:xfrm>
          <a:prstGeom prst="rect">
            <a:avLst/>
          </a:prstGeom>
          <a:noFill/>
        </p:spPr>
        <p:txBody>
          <a:bodyPr wrap="square" rtlCol="0">
            <a:spAutoFit/>
          </a:bodyPr>
          <a:lstStyle/>
          <a:p>
            <a:pPr marL="285750" indent="-285750">
              <a:buFont typeface="Arial"/>
              <a:buChar char="•"/>
            </a:pPr>
            <a:r>
              <a:rPr lang="en-US" dirty="0" smtClean="0"/>
              <a:t>Multiple revenue </a:t>
            </a:r>
            <a:r>
              <a:rPr lang="en-US" dirty="0"/>
              <a:t>s</a:t>
            </a:r>
            <a:r>
              <a:rPr lang="en-US" dirty="0" smtClean="0"/>
              <a:t>tream matched with delivery models</a:t>
            </a:r>
          </a:p>
          <a:p>
            <a:pPr marL="742950" lvl="1" indent="-285750">
              <a:buFont typeface="Lucida Grande"/>
              <a:buChar char="-"/>
            </a:pPr>
            <a:r>
              <a:rPr lang="en-US" dirty="0" smtClean="0"/>
              <a:t>Natural given service and solutions portfolio</a:t>
            </a:r>
          </a:p>
          <a:p>
            <a:pPr marL="742950" lvl="1" indent="-285750">
              <a:buFont typeface="Lucida Grande"/>
              <a:buChar char="-"/>
            </a:pPr>
            <a:r>
              <a:rPr lang="en-US" dirty="0" smtClean="0"/>
              <a:t>Diversification supporting sustainability</a:t>
            </a:r>
            <a:endParaRPr lang="en-US" dirty="0"/>
          </a:p>
        </p:txBody>
      </p:sp>
      <p:sp>
        <p:nvSpPr>
          <p:cNvPr id="21" name="Rounded Rectangle 20"/>
          <p:cNvSpPr/>
          <p:nvPr/>
        </p:nvSpPr>
        <p:spPr>
          <a:xfrm>
            <a:off x="3059832" y="4509120"/>
            <a:ext cx="1656184" cy="864096"/>
          </a:xfrm>
          <a:prstGeom prst="roundRect">
            <a:avLst/>
          </a:prstGeom>
          <a:solidFill>
            <a:srgbClr val="14BC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Membership Fees</a:t>
            </a:r>
            <a:endParaRPr lang="en-US" dirty="0"/>
          </a:p>
        </p:txBody>
      </p:sp>
    </p:spTree>
    <p:extLst>
      <p:ext uri="{BB962C8B-B14F-4D97-AF65-F5344CB8AC3E}">
        <p14:creationId xmlns:p14="http://schemas.microsoft.com/office/powerpoint/2010/main" val="11365820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a:xfrm>
            <a:off x="2124075" y="44624"/>
            <a:ext cx="6840538" cy="865187"/>
          </a:xfrm>
        </p:spPr>
        <p:txBody>
          <a:bodyPr/>
          <a:lstStyle/>
          <a:p>
            <a:pPr eaLnBrk="1" hangingPunct="1"/>
            <a:r>
              <a:rPr lang="en-GB" sz="3600" dirty="0" smtClean="0"/>
              <a:t>Outline</a:t>
            </a:r>
          </a:p>
        </p:txBody>
      </p:sp>
      <p:sp>
        <p:nvSpPr>
          <p:cNvPr id="12294"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fld id="{AAFEE19D-AC68-44E0-A9F3-793CC42538E7}" type="slidenum">
              <a:rPr lang="fi-FI">
                <a:solidFill>
                  <a:schemeClr val="bg1"/>
                </a:solidFill>
              </a:rPr>
              <a:pPr fontAlgn="base">
                <a:spcBef>
                  <a:spcPct val="0"/>
                </a:spcBef>
                <a:spcAft>
                  <a:spcPct val="0"/>
                </a:spcAft>
              </a:pPr>
              <a:t>13</a:t>
            </a:fld>
            <a:endParaRPr lang="fi-FI" dirty="0">
              <a:solidFill>
                <a:schemeClr val="bg1"/>
              </a:solidFill>
            </a:endParaRPr>
          </a:p>
        </p:txBody>
      </p:sp>
      <p:sp>
        <p:nvSpPr>
          <p:cNvPr id="8" name="Content Placeholder 1"/>
          <p:cNvSpPr txBox="1">
            <a:spLocks/>
          </p:cNvSpPr>
          <p:nvPr/>
        </p:nvSpPr>
        <p:spPr bwMode="auto">
          <a:xfrm>
            <a:off x="395536" y="1268760"/>
            <a:ext cx="8075612" cy="4896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EGI </a:t>
            </a:r>
            <a:r>
              <a:rPr lang="en-US" dirty="0"/>
              <a:t>Business Models</a:t>
            </a:r>
          </a:p>
          <a:p>
            <a:pPr>
              <a:buFont typeface="Wingdings" charset="2"/>
              <a:buChar char="Ø"/>
            </a:pPr>
            <a:r>
              <a:rPr lang="en-US" b="1" i="1" dirty="0" smtClean="0">
                <a:solidFill>
                  <a:schemeClr val="accent1">
                    <a:lumMod val="75000"/>
                  </a:schemeClr>
                </a:solidFill>
              </a:rPr>
              <a:t>Main Support </a:t>
            </a:r>
            <a:r>
              <a:rPr lang="en-US" b="1" i="1" dirty="0">
                <a:solidFill>
                  <a:schemeClr val="accent1">
                    <a:lumMod val="75000"/>
                  </a:schemeClr>
                </a:solidFill>
              </a:rPr>
              <a:t>Activities (PY5 focus) </a:t>
            </a:r>
          </a:p>
          <a:p>
            <a:r>
              <a:rPr lang="en-US" dirty="0" smtClean="0"/>
              <a:t>Future Work, Summary and Conclusions</a:t>
            </a:r>
          </a:p>
        </p:txBody>
      </p:sp>
      <p:sp>
        <p:nvSpPr>
          <p:cNvPr id="6" name="Footer Placeholder 5"/>
          <p:cNvSpPr>
            <a:spLocks noGrp="1"/>
          </p:cNvSpPr>
          <p:nvPr>
            <p:ph type="ftr" sz="quarter" idx="11"/>
          </p:nvPr>
        </p:nvSpPr>
        <p:spPr bwMode="auto">
          <a:xfrm>
            <a:off x="2699792" y="6376243"/>
            <a:ext cx="4464496"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dirty="0" smtClean="0">
                <a:solidFill>
                  <a:schemeClr val="bg1"/>
                </a:solidFill>
              </a:rPr>
              <a:t>EGI Business Models - EGI-InSPIRE 5</a:t>
            </a:r>
            <a:r>
              <a:rPr lang="en-US" baseline="30000" dirty="0" smtClean="0">
                <a:solidFill>
                  <a:schemeClr val="bg1"/>
                </a:solidFill>
              </a:rPr>
              <a:t>th</a:t>
            </a:r>
            <a:r>
              <a:rPr lang="en-US" dirty="0" smtClean="0">
                <a:solidFill>
                  <a:schemeClr val="bg1"/>
                </a:solidFill>
              </a:rPr>
              <a:t> EC Review </a:t>
            </a:r>
          </a:p>
          <a:p>
            <a:pPr fontAlgn="base">
              <a:spcBef>
                <a:spcPct val="0"/>
              </a:spcBef>
              <a:spcAft>
                <a:spcPct val="0"/>
              </a:spcAft>
            </a:pPr>
            <a:r>
              <a:rPr lang="en-US" dirty="0" smtClean="0">
                <a:solidFill>
                  <a:schemeClr val="bg1"/>
                </a:solidFill>
              </a:rPr>
              <a:t>Amsterdam – 13 Feb 2014</a:t>
            </a:r>
            <a:endParaRPr lang="en-US" dirty="0">
              <a:solidFill>
                <a:schemeClr val="bg1"/>
              </a:solidFill>
            </a:endParaRPr>
          </a:p>
        </p:txBody>
      </p:sp>
    </p:spTree>
    <p:extLst>
      <p:ext uri="{BB962C8B-B14F-4D97-AF65-F5344CB8AC3E}">
        <p14:creationId xmlns:p14="http://schemas.microsoft.com/office/powerpoint/2010/main" val="63469297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PY5</a:t>
            </a:r>
            <a:r>
              <a:rPr lang="en-GB" sz="3200" dirty="0"/>
              <a:t> </a:t>
            </a:r>
            <a:r>
              <a:rPr lang="en-GB" sz="3200" noProof="0" dirty="0" smtClean="0"/>
              <a:t>Activities supporting</a:t>
            </a:r>
            <a:br>
              <a:rPr lang="en-GB" sz="3200" noProof="0" dirty="0" smtClean="0"/>
            </a:br>
            <a:r>
              <a:rPr lang="en-GB" sz="3200" noProof="0" dirty="0" smtClean="0"/>
              <a:t>Business</a:t>
            </a:r>
            <a:r>
              <a:rPr lang="en-GB" sz="3200" dirty="0" smtClean="0"/>
              <a:t> Models</a:t>
            </a:r>
            <a:endParaRPr lang="en-GB" sz="3200" noProof="0" dirty="0"/>
          </a:p>
        </p:txBody>
      </p:sp>
      <p:sp>
        <p:nvSpPr>
          <p:cNvPr id="3" name="Content Placeholder 2"/>
          <p:cNvSpPr>
            <a:spLocks noGrp="1"/>
          </p:cNvSpPr>
          <p:nvPr>
            <p:ph idx="1"/>
          </p:nvPr>
        </p:nvSpPr>
        <p:spPr>
          <a:xfrm>
            <a:off x="179512" y="1196752"/>
            <a:ext cx="8712968" cy="5112568"/>
          </a:xfrm>
        </p:spPr>
        <p:txBody>
          <a:bodyPr>
            <a:noAutofit/>
          </a:bodyPr>
          <a:lstStyle/>
          <a:p>
            <a:pPr>
              <a:spcBef>
                <a:spcPts val="300"/>
              </a:spcBef>
              <a:spcAft>
                <a:spcPts val="0"/>
              </a:spcAft>
            </a:pPr>
            <a:r>
              <a:rPr lang="en-GB" sz="2400" dirty="0" smtClean="0">
                <a:solidFill>
                  <a:srgbClr val="4F81BD"/>
                </a:solidFill>
              </a:rPr>
              <a:t>WP5</a:t>
            </a:r>
            <a:r>
              <a:rPr lang="en-GB" sz="2400" dirty="0" smtClean="0"/>
              <a:t> is composed </a:t>
            </a:r>
            <a:r>
              <a:rPr lang="en-GB" sz="2400" dirty="0"/>
              <a:t>of two main tasks:</a:t>
            </a:r>
          </a:p>
          <a:p>
            <a:pPr lvl="1">
              <a:spcBef>
                <a:spcPts val="300"/>
              </a:spcBef>
              <a:spcAft>
                <a:spcPts val="0"/>
              </a:spcAft>
            </a:pPr>
            <a:r>
              <a:rPr lang="en-GB" sz="2000" dirty="0" smtClean="0">
                <a:solidFill>
                  <a:srgbClr val="4F81BD"/>
                </a:solidFill>
              </a:rPr>
              <a:t>NA5.1</a:t>
            </a:r>
            <a:r>
              <a:rPr lang="en-GB" sz="2000" dirty="0" smtClean="0"/>
              <a:t>: </a:t>
            </a:r>
            <a:r>
              <a:rPr lang="en-GB" sz="2000" dirty="0"/>
              <a:t>“Strategy, policy and business development</a:t>
            </a:r>
            <a:r>
              <a:rPr lang="en-GB" sz="2000" dirty="0" smtClean="0"/>
              <a:t>”</a:t>
            </a:r>
          </a:p>
          <a:p>
            <a:pPr lvl="2">
              <a:spcBef>
                <a:spcPts val="300"/>
              </a:spcBef>
              <a:spcAft>
                <a:spcPts val="0"/>
              </a:spcAft>
            </a:pPr>
            <a:r>
              <a:rPr lang="en-GB" sz="1800" dirty="0" smtClean="0"/>
              <a:t>5.3 PMs (EGI.eu)</a:t>
            </a:r>
            <a:endParaRPr lang="en-GB" sz="1800" dirty="0"/>
          </a:p>
          <a:p>
            <a:pPr lvl="1">
              <a:spcBef>
                <a:spcPts val="300"/>
              </a:spcBef>
              <a:spcAft>
                <a:spcPts val="0"/>
              </a:spcAft>
            </a:pPr>
            <a:r>
              <a:rPr lang="en-GB" sz="2000" dirty="0" smtClean="0">
                <a:solidFill>
                  <a:srgbClr val="4F81BD"/>
                </a:solidFill>
              </a:rPr>
              <a:t>NA5.2</a:t>
            </a:r>
            <a:r>
              <a:rPr lang="en-GB" sz="2000" dirty="0"/>
              <a:t>: “Business models and proof of concepts</a:t>
            </a:r>
            <a:r>
              <a:rPr lang="en-GB" sz="2000" dirty="0" smtClean="0"/>
              <a:t>”</a:t>
            </a:r>
          </a:p>
          <a:p>
            <a:pPr lvl="2">
              <a:spcBef>
                <a:spcPts val="300"/>
              </a:spcBef>
              <a:spcAft>
                <a:spcPts val="0"/>
              </a:spcAft>
            </a:pPr>
            <a:r>
              <a:rPr lang="en-GB" sz="1800" dirty="0" smtClean="0"/>
              <a:t>34 PMs (across 12 partners) + 5 PM unfunded effort</a:t>
            </a:r>
            <a:endParaRPr lang="en-GB" sz="1800" dirty="0"/>
          </a:p>
          <a:p>
            <a:pPr marL="0" indent="0">
              <a:spcBef>
                <a:spcPts val="300"/>
              </a:spcBef>
              <a:spcAft>
                <a:spcPts val="0"/>
              </a:spcAft>
              <a:buNone/>
            </a:pPr>
            <a:endParaRPr lang="en-GB" sz="2000" dirty="0" smtClean="0"/>
          </a:p>
          <a:p>
            <a:pPr>
              <a:spcBef>
                <a:spcPts val="300"/>
              </a:spcBef>
              <a:spcAft>
                <a:spcPts val="0"/>
              </a:spcAft>
            </a:pPr>
            <a:r>
              <a:rPr lang="en-GB" sz="2400" dirty="0" smtClean="0">
                <a:solidFill>
                  <a:srgbClr val="4F81BD"/>
                </a:solidFill>
              </a:rPr>
              <a:t>Main Activities over PY5</a:t>
            </a:r>
            <a:endParaRPr lang="en-GB" sz="2400" dirty="0">
              <a:solidFill>
                <a:srgbClr val="4F81BD"/>
              </a:solidFill>
            </a:endParaRPr>
          </a:p>
          <a:p>
            <a:pPr lvl="1">
              <a:spcBef>
                <a:spcPts val="300"/>
              </a:spcBef>
              <a:spcAft>
                <a:spcPts val="0"/>
              </a:spcAft>
            </a:pPr>
            <a:r>
              <a:rPr lang="en-GB" sz="2000" dirty="0" smtClean="0"/>
              <a:t>This presentation</a:t>
            </a:r>
          </a:p>
          <a:p>
            <a:pPr lvl="2">
              <a:spcBef>
                <a:spcPts val="300"/>
              </a:spcBef>
              <a:spcAft>
                <a:spcPts val="0"/>
              </a:spcAft>
            </a:pPr>
            <a:r>
              <a:rPr lang="en-GB" sz="1800" dirty="0" smtClean="0"/>
              <a:t>Pay-for-Use </a:t>
            </a:r>
            <a:r>
              <a:rPr lang="en-GB" sz="1800" dirty="0"/>
              <a:t>P</a:t>
            </a:r>
            <a:r>
              <a:rPr lang="en-GB" sz="1800" dirty="0" smtClean="0"/>
              <a:t>roof of Concept</a:t>
            </a:r>
          </a:p>
          <a:p>
            <a:pPr lvl="2">
              <a:spcBef>
                <a:spcPts val="300"/>
              </a:spcBef>
              <a:spcAft>
                <a:spcPts val="0"/>
              </a:spcAft>
            </a:pPr>
            <a:r>
              <a:rPr lang="en-GB" sz="1800" dirty="0"/>
              <a:t>EGI business engagement program definition</a:t>
            </a:r>
          </a:p>
          <a:p>
            <a:pPr lvl="2">
              <a:spcBef>
                <a:spcPts val="300"/>
              </a:spcBef>
              <a:spcAft>
                <a:spcPts val="0"/>
              </a:spcAft>
            </a:pPr>
            <a:r>
              <a:rPr lang="en-GB" sz="1800" dirty="0" smtClean="0"/>
              <a:t>Business model development (including EGI Marketplace)</a:t>
            </a:r>
          </a:p>
          <a:p>
            <a:pPr lvl="1">
              <a:spcBef>
                <a:spcPts val="300"/>
              </a:spcBef>
              <a:spcAft>
                <a:spcPts val="0"/>
              </a:spcAft>
            </a:pPr>
            <a:r>
              <a:rPr lang="en-GB" sz="2000" dirty="0" smtClean="0"/>
              <a:t>Later presentation (strategy)</a:t>
            </a:r>
          </a:p>
          <a:p>
            <a:pPr lvl="2">
              <a:spcBef>
                <a:spcPts val="300"/>
              </a:spcBef>
              <a:spcAft>
                <a:spcPts val="0"/>
              </a:spcAft>
            </a:pPr>
            <a:r>
              <a:rPr lang="en-GB" sz="1800" dirty="0" smtClean="0"/>
              <a:t>Open </a:t>
            </a:r>
            <a:r>
              <a:rPr lang="en-GB" sz="1800" dirty="0"/>
              <a:t>Science </a:t>
            </a:r>
            <a:r>
              <a:rPr lang="en-GB" sz="1800" dirty="0" smtClean="0"/>
              <a:t>Commons vision development </a:t>
            </a:r>
            <a:r>
              <a:rPr lang="en-GB" sz="1800" dirty="0"/>
              <a:t>and </a:t>
            </a:r>
            <a:r>
              <a:rPr lang="en-GB" sz="1800" dirty="0" smtClean="0"/>
              <a:t>promotion </a:t>
            </a:r>
            <a:endParaRPr lang="en-GB" sz="1800" dirty="0"/>
          </a:p>
          <a:p>
            <a:pPr lvl="2">
              <a:spcBef>
                <a:spcPts val="300"/>
              </a:spcBef>
              <a:spcAft>
                <a:spcPts val="0"/>
              </a:spcAft>
            </a:pPr>
            <a:r>
              <a:rPr lang="en-GB" sz="1800" dirty="0"/>
              <a:t>Definition of a value proposition document for </a:t>
            </a:r>
            <a:r>
              <a:rPr lang="en-GB" sz="1800" dirty="0" err="1"/>
              <a:t>EGI.eu</a:t>
            </a:r>
            <a:endParaRPr lang="en-GB" sz="1800" dirty="0"/>
          </a:p>
          <a:p>
            <a:pPr lvl="2">
              <a:spcBef>
                <a:spcPts val="300"/>
              </a:spcBef>
              <a:spcAft>
                <a:spcPts val="0"/>
              </a:spcAft>
            </a:pPr>
            <a:r>
              <a:rPr lang="en-GB" sz="1800" dirty="0" smtClean="0"/>
              <a:t>New </a:t>
            </a:r>
            <a:r>
              <a:rPr lang="en-GB" sz="1800" dirty="0"/>
              <a:t>EGI strategy through a consultation process with the </a:t>
            </a:r>
            <a:r>
              <a:rPr lang="en-GB" sz="1800" dirty="0" smtClean="0"/>
              <a:t>stakeholders</a:t>
            </a:r>
            <a:endParaRPr lang="en-GB" sz="1800" dirty="0"/>
          </a:p>
        </p:txBody>
      </p:sp>
      <p:sp>
        <p:nvSpPr>
          <p:cNvPr id="4" name="Foliennummernplatzhalter 3"/>
          <p:cNvSpPr>
            <a:spLocks noGrp="1"/>
          </p:cNvSpPr>
          <p:nvPr>
            <p:ph type="sldNum" sz="quarter" idx="12"/>
          </p:nvPr>
        </p:nvSpPr>
        <p:spPr/>
        <p:txBody>
          <a:bodyPr/>
          <a:lstStyle/>
          <a:p>
            <a:fld id="{43507AEB-23B8-F142-83A3-458C56B10093}" type="slidenum">
              <a:rPr lang="en-US" smtClean="0"/>
              <a:t>14</a:t>
            </a:fld>
            <a:endParaRPr lang="en-US"/>
          </a:p>
        </p:txBody>
      </p:sp>
      <p:sp>
        <p:nvSpPr>
          <p:cNvPr id="6" name="Footer Placeholder 5"/>
          <p:cNvSpPr>
            <a:spLocks noGrp="1"/>
          </p:cNvSpPr>
          <p:nvPr>
            <p:ph type="ftr" sz="quarter" idx="11"/>
          </p:nvPr>
        </p:nvSpPr>
        <p:spPr bwMode="auto">
          <a:xfrm>
            <a:off x="2699792" y="6376243"/>
            <a:ext cx="4464496"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dirty="0" smtClean="0">
                <a:solidFill>
                  <a:schemeClr val="bg1"/>
                </a:solidFill>
              </a:rPr>
              <a:t>EGI Business Models - EGI-InSPIRE 5</a:t>
            </a:r>
            <a:r>
              <a:rPr lang="en-US" baseline="30000" dirty="0" smtClean="0">
                <a:solidFill>
                  <a:schemeClr val="bg1"/>
                </a:solidFill>
              </a:rPr>
              <a:t>th</a:t>
            </a:r>
            <a:r>
              <a:rPr lang="en-US" dirty="0" smtClean="0">
                <a:solidFill>
                  <a:schemeClr val="bg1"/>
                </a:solidFill>
              </a:rPr>
              <a:t> EC Review </a:t>
            </a:r>
          </a:p>
          <a:p>
            <a:pPr fontAlgn="base">
              <a:spcBef>
                <a:spcPct val="0"/>
              </a:spcBef>
              <a:spcAft>
                <a:spcPct val="0"/>
              </a:spcAft>
            </a:pPr>
            <a:r>
              <a:rPr lang="en-US" dirty="0" smtClean="0">
                <a:solidFill>
                  <a:schemeClr val="bg1"/>
                </a:solidFill>
              </a:rPr>
              <a:t>Amsterdam – 13 Feb 2014</a:t>
            </a:r>
            <a:endParaRPr lang="en-US" dirty="0">
              <a:solidFill>
                <a:schemeClr val="bg1"/>
              </a:solidFill>
            </a:endParaRPr>
          </a:p>
        </p:txBody>
      </p:sp>
    </p:spTree>
    <p:extLst>
      <p:ext uri="{BB962C8B-B14F-4D97-AF65-F5344CB8AC3E}">
        <p14:creationId xmlns:p14="http://schemas.microsoft.com/office/powerpoint/2010/main" val="407178050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Pay-for-Use </a:t>
            </a:r>
            <a:r>
              <a:rPr lang="en-US" sz="3200" dirty="0" smtClean="0"/>
              <a:t>PoC: </a:t>
            </a:r>
            <a:br>
              <a:rPr lang="en-US" sz="3200" dirty="0" smtClean="0"/>
            </a:br>
            <a:r>
              <a:rPr lang="en-US" sz="3200" dirty="0" smtClean="0"/>
              <a:t>Overview</a:t>
            </a:r>
            <a:endParaRPr lang="en-US" sz="3200" dirty="0"/>
          </a:p>
        </p:txBody>
      </p:sp>
      <p:sp>
        <p:nvSpPr>
          <p:cNvPr id="3" name="Content Placeholder 2"/>
          <p:cNvSpPr>
            <a:spLocks noGrp="1"/>
          </p:cNvSpPr>
          <p:nvPr>
            <p:ph idx="1"/>
          </p:nvPr>
        </p:nvSpPr>
        <p:spPr>
          <a:xfrm>
            <a:off x="251520" y="1124744"/>
            <a:ext cx="8640960" cy="5112568"/>
          </a:xfrm>
        </p:spPr>
        <p:txBody>
          <a:bodyPr/>
          <a:lstStyle/>
          <a:p>
            <a:pPr marL="342900" lvl="1" indent="-342900">
              <a:spcBef>
                <a:spcPts val="300"/>
              </a:spcBef>
              <a:spcAft>
                <a:spcPts val="300"/>
              </a:spcAft>
              <a:buFont typeface="Arial"/>
              <a:buChar char="•"/>
            </a:pPr>
            <a:r>
              <a:rPr lang="en-GB" sz="2000" dirty="0" smtClean="0"/>
              <a:t>2014: Implementation of proof of concept (PoC) based on a policy paper (2013)</a:t>
            </a:r>
          </a:p>
          <a:p>
            <a:pPr lvl="1">
              <a:spcBef>
                <a:spcPts val="300"/>
              </a:spcBef>
              <a:spcAft>
                <a:spcPts val="300"/>
              </a:spcAft>
            </a:pPr>
            <a:r>
              <a:rPr lang="en-GB" sz="1800" dirty="0" smtClean="0"/>
              <a:t>Jan-Apr: Best effort</a:t>
            </a:r>
          </a:p>
          <a:p>
            <a:pPr lvl="1">
              <a:spcBef>
                <a:spcPts val="300"/>
              </a:spcBef>
              <a:spcAft>
                <a:spcPts val="300"/>
              </a:spcAft>
            </a:pPr>
            <a:r>
              <a:rPr lang="en-GB" sz="1800" dirty="0" smtClean="0"/>
              <a:t>May-Dec: Funded in EGI-InSPIRE PY5 (NA5.2)</a:t>
            </a:r>
          </a:p>
          <a:p>
            <a:pPr marL="342900" lvl="1" indent="-342900">
              <a:spcBef>
                <a:spcPts val="300"/>
              </a:spcBef>
              <a:spcAft>
                <a:spcPts val="300"/>
              </a:spcAft>
              <a:buFont typeface="Arial"/>
              <a:buChar char="•"/>
            </a:pPr>
            <a:r>
              <a:rPr lang="en-GB" sz="2000" dirty="0" smtClean="0">
                <a:solidFill>
                  <a:srgbClr val="4F81BD"/>
                </a:solidFill>
              </a:rPr>
              <a:t>Objectives</a:t>
            </a:r>
          </a:p>
          <a:p>
            <a:pPr lvl="1">
              <a:spcBef>
                <a:spcPts val="300"/>
              </a:spcBef>
              <a:spcAft>
                <a:spcPts val="300"/>
              </a:spcAft>
            </a:pPr>
            <a:r>
              <a:rPr lang="en-GB" sz="1800" dirty="0" smtClean="0"/>
              <a:t>Articulate business and responsibility models</a:t>
            </a:r>
          </a:p>
          <a:p>
            <a:pPr lvl="1">
              <a:spcBef>
                <a:spcPts val="300"/>
              </a:spcBef>
              <a:spcAft>
                <a:spcPts val="300"/>
              </a:spcAft>
            </a:pPr>
            <a:r>
              <a:rPr lang="en-GB" sz="1800" dirty="0" smtClean="0"/>
              <a:t>Define prices for services from</a:t>
            </a:r>
          </a:p>
          <a:p>
            <a:pPr lvl="1">
              <a:spcBef>
                <a:spcPts val="300"/>
              </a:spcBef>
              <a:spcAft>
                <a:spcPts val="300"/>
              </a:spcAft>
            </a:pPr>
            <a:r>
              <a:rPr lang="en-GB" sz="1800" dirty="0" smtClean="0"/>
              <a:t>Understand required agreements</a:t>
            </a:r>
          </a:p>
          <a:p>
            <a:pPr lvl="1">
              <a:spcBef>
                <a:spcPts val="300"/>
              </a:spcBef>
              <a:spcAft>
                <a:spcPts val="300"/>
              </a:spcAft>
            </a:pPr>
            <a:r>
              <a:rPr lang="en-GB" sz="1800" dirty="0" smtClean="0"/>
              <a:t>Identify the tools and necessary development </a:t>
            </a:r>
          </a:p>
          <a:p>
            <a:pPr lvl="1">
              <a:spcBef>
                <a:spcPts val="300"/>
              </a:spcBef>
              <a:spcAft>
                <a:spcPts val="300"/>
              </a:spcAft>
            </a:pPr>
            <a:r>
              <a:rPr lang="en-GB" sz="1800" dirty="0" smtClean="0"/>
              <a:t>Analyse the changes to roll out new functionalities into production</a:t>
            </a:r>
          </a:p>
          <a:p>
            <a:pPr lvl="1">
              <a:spcBef>
                <a:spcPts val="300"/>
              </a:spcBef>
              <a:spcAft>
                <a:spcPts val="300"/>
              </a:spcAft>
            </a:pPr>
            <a:r>
              <a:rPr lang="en-GB" sz="1800" dirty="0" smtClean="0"/>
              <a:t>Evaluate legal, policy, and organizational issues</a:t>
            </a:r>
          </a:p>
          <a:p>
            <a:pPr>
              <a:spcBef>
                <a:spcPts val="300"/>
              </a:spcBef>
              <a:spcAft>
                <a:spcPts val="300"/>
              </a:spcAft>
            </a:pPr>
            <a:r>
              <a:rPr lang="en-GB" sz="2000" dirty="0" smtClean="0">
                <a:solidFill>
                  <a:srgbClr val="4F81BD"/>
                </a:solidFill>
              </a:rPr>
              <a:t>Final Report </a:t>
            </a:r>
            <a:r>
              <a:rPr lang="en-GB" sz="2000" dirty="0" smtClean="0"/>
              <a:t>as concrete input to 2015 activities (see next slides)</a:t>
            </a:r>
          </a:p>
          <a:p>
            <a:pPr lvl="1">
              <a:spcBef>
                <a:spcPts val="300"/>
              </a:spcBef>
              <a:spcAft>
                <a:spcPts val="300"/>
              </a:spcAft>
            </a:pPr>
            <a:r>
              <a:rPr lang="en-GB" sz="1800" dirty="0" smtClean="0"/>
              <a:t>Received an Executive Summary in the reviewer pack</a:t>
            </a:r>
          </a:p>
          <a:p>
            <a:pPr lvl="1">
              <a:spcBef>
                <a:spcPts val="300"/>
              </a:spcBef>
              <a:spcAft>
                <a:spcPts val="300"/>
              </a:spcAft>
            </a:pPr>
            <a:r>
              <a:rPr lang="en-GB" sz="1800" dirty="0" smtClean="0"/>
              <a:t>Full report available at: </a:t>
            </a:r>
            <a:r>
              <a:rPr lang="en-GB" sz="1800" dirty="0" smtClean="0">
                <a:hlinkClick r:id="rId3"/>
              </a:rPr>
              <a:t>https://documents.egi.eu/document/2377</a:t>
            </a:r>
            <a:r>
              <a:rPr lang="en-GB" sz="1800" dirty="0" smtClean="0"/>
              <a:t> </a:t>
            </a:r>
            <a:endParaRPr lang="en-GB" sz="1800" dirty="0"/>
          </a:p>
        </p:txBody>
      </p:sp>
      <p:sp>
        <p:nvSpPr>
          <p:cNvPr id="4" name="Slide Number Placeholder 3"/>
          <p:cNvSpPr>
            <a:spLocks noGrp="1"/>
          </p:cNvSpPr>
          <p:nvPr>
            <p:ph type="sldNum" sz="quarter" idx="12"/>
          </p:nvPr>
        </p:nvSpPr>
        <p:spPr/>
        <p:txBody>
          <a:bodyPr/>
          <a:lstStyle/>
          <a:p>
            <a:pPr>
              <a:defRPr/>
            </a:pPr>
            <a:fld id="{B0ADEF26-A65D-420E-806B-5DECF286FE21}" type="slidenum">
              <a:rPr lang="en-US" smtClean="0"/>
              <a:pPr>
                <a:defRPr/>
              </a:pPr>
              <a:t>15</a:t>
            </a:fld>
            <a:endParaRPr lang="en-US" dirty="0"/>
          </a:p>
        </p:txBody>
      </p:sp>
      <p:sp>
        <p:nvSpPr>
          <p:cNvPr id="6" name="Footer Placeholder 5"/>
          <p:cNvSpPr>
            <a:spLocks noGrp="1"/>
          </p:cNvSpPr>
          <p:nvPr>
            <p:ph type="ftr" sz="quarter" idx="11"/>
          </p:nvPr>
        </p:nvSpPr>
        <p:spPr bwMode="auto">
          <a:xfrm>
            <a:off x="2699792" y="6376243"/>
            <a:ext cx="4464496"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dirty="0" smtClean="0">
                <a:solidFill>
                  <a:schemeClr val="bg1"/>
                </a:solidFill>
              </a:rPr>
              <a:t>EGI Business Models - EGI-InSPIRE 5</a:t>
            </a:r>
            <a:r>
              <a:rPr lang="en-US" baseline="30000" dirty="0" smtClean="0">
                <a:solidFill>
                  <a:schemeClr val="bg1"/>
                </a:solidFill>
              </a:rPr>
              <a:t>th</a:t>
            </a:r>
            <a:r>
              <a:rPr lang="en-US" dirty="0" smtClean="0">
                <a:solidFill>
                  <a:schemeClr val="bg1"/>
                </a:solidFill>
              </a:rPr>
              <a:t> EC Review </a:t>
            </a:r>
          </a:p>
          <a:p>
            <a:pPr fontAlgn="base">
              <a:spcBef>
                <a:spcPct val="0"/>
              </a:spcBef>
              <a:spcAft>
                <a:spcPct val="0"/>
              </a:spcAft>
            </a:pPr>
            <a:r>
              <a:rPr lang="en-US" dirty="0" smtClean="0">
                <a:solidFill>
                  <a:schemeClr val="bg1"/>
                </a:solidFill>
              </a:rPr>
              <a:t>Amsterdam – 13 Feb 2014</a:t>
            </a:r>
            <a:endParaRPr lang="en-US" dirty="0">
              <a:solidFill>
                <a:schemeClr val="bg1"/>
              </a:solidFill>
            </a:endParaRPr>
          </a:p>
        </p:txBody>
      </p:sp>
    </p:spTree>
    <p:extLst>
      <p:ext uri="{BB962C8B-B14F-4D97-AF65-F5344CB8AC3E}">
        <p14:creationId xmlns:p14="http://schemas.microsoft.com/office/powerpoint/2010/main" val="188410061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Pay-for-Use PoC:</a:t>
            </a:r>
            <a:br>
              <a:rPr lang="en-US" sz="3200" dirty="0" smtClean="0"/>
            </a:br>
            <a:r>
              <a:rPr lang="en-US" sz="3200" dirty="0" smtClean="0"/>
              <a:t>Participants</a:t>
            </a:r>
            <a:endParaRPr lang="en-US" sz="3200" dirty="0"/>
          </a:p>
        </p:txBody>
      </p:sp>
      <p:sp>
        <p:nvSpPr>
          <p:cNvPr id="3" name="Content Placeholder 2"/>
          <p:cNvSpPr>
            <a:spLocks noGrp="1"/>
          </p:cNvSpPr>
          <p:nvPr>
            <p:ph idx="1"/>
          </p:nvPr>
        </p:nvSpPr>
        <p:spPr>
          <a:xfrm>
            <a:off x="323528" y="1124744"/>
            <a:ext cx="8820472" cy="5184576"/>
          </a:xfrm>
        </p:spPr>
        <p:txBody>
          <a:bodyPr/>
          <a:lstStyle/>
          <a:p>
            <a:r>
              <a:rPr lang="en-US" sz="2400" dirty="0" smtClean="0"/>
              <a:t>43 individual participants and observers</a:t>
            </a:r>
            <a:endParaRPr lang="en-US" sz="2400" dirty="0">
              <a:solidFill>
                <a:srgbClr val="FF0000"/>
              </a:solidFill>
            </a:endParaRPr>
          </a:p>
          <a:p>
            <a:pPr lvl="1"/>
            <a:r>
              <a:rPr lang="en-US" sz="1800" dirty="0" smtClean="0"/>
              <a:t>EGI.eu (Lead), Resource Centers, NGIs, Commercial Company</a:t>
            </a:r>
          </a:p>
          <a:p>
            <a:r>
              <a:rPr lang="en-US" sz="2400" dirty="0" smtClean="0"/>
              <a:t>Publishing </a:t>
            </a:r>
            <a:r>
              <a:rPr lang="en-US" sz="2400" dirty="0"/>
              <a:t>Pricing Information</a:t>
            </a:r>
          </a:p>
          <a:p>
            <a:pPr lvl="1"/>
            <a:r>
              <a:rPr lang="en-US" sz="2000" dirty="0">
                <a:solidFill>
                  <a:schemeClr val="accent1">
                    <a:lumMod val="75000"/>
                  </a:schemeClr>
                </a:solidFill>
              </a:rPr>
              <a:t>3</a:t>
            </a:r>
            <a:r>
              <a:rPr lang="en-US" sz="2000" dirty="0" smtClean="0">
                <a:solidFill>
                  <a:schemeClr val="accent1">
                    <a:lumMod val="75000"/>
                  </a:schemeClr>
                </a:solidFill>
              </a:rPr>
              <a:t>0 Providers </a:t>
            </a:r>
            <a:r>
              <a:rPr lang="en-US" sz="2000" dirty="0">
                <a:solidFill>
                  <a:schemeClr val="accent1">
                    <a:lumMod val="75000"/>
                  </a:schemeClr>
                </a:solidFill>
              </a:rPr>
              <a:t>across 12 Countries</a:t>
            </a:r>
          </a:p>
          <a:p>
            <a:pPr lvl="2"/>
            <a:r>
              <a:rPr lang="en-US" sz="1600" dirty="0" smtClean="0">
                <a:solidFill>
                  <a:srgbClr val="376092"/>
                </a:solidFill>
              </a:rPr>
              <a:t>20 Grid</a:t>
            </a:r>
            <a:r>
              <a:rPr lang="en-US" sz="1600" dirty="0" smtClean="0"/>
              <a:t>: </a:t>
            </a:r>
            <a:r>
              <a:rPr lang="en-US" sz="1400" dirty="0" smtClean="0">
                <a:solidFill>
                  <a:srgbClr val="000000"/>
                </a:solidFill>
              </a:rPr>
              <a:t>Belarus</a:t>
            </a:r>
            <a:r>
              <a:rPr lang="en-US" sz="1400" dirty="0">
                <a:solidFill>
                  <a:srgbClr val="000000"/>
                </a:solidFill>
              </a:rPr>
              <a:t>; Bulgaria; Germany; Greece; Italy; Latvia; Poland; Spain; Switzerland; Turkey</a:t>
            </a:r>
          </a:p>
          <a:p>
            <a:pPr lvl="2"/>
            <a:r>
              <a:rPr lang="en-US" sz="1600" dirty="0" smtClean="0">
                <a:solidFill>
                  <a:srgbClr val="376092"/>
                </a:solidFill>
              </a:rPr>
              <a:t>10 Cloud</a:t>
            </a:r>
            <a:r>
              <a:rPr lang="en-US" sz="1600" dirty="0" smtClean="0"/>
              <a:t>: </a:t>
            </a:r>
            <a:r>
              <a:rPr lang="en-US" sz="1400" dirty="0"/>
              <a:t>F</a:t>
            </a:r>
            <a:r>
              <a:rPr lang="en-US" sz="1400" dirty="0" smtClean="0"/>
              <a:t>inland, Greece</a:t>
            </a:r>
            <a:r>
              <a:rPr lang="en-US" sz="1400" dirty="0"/>
              <a:t>; Italy; Poland; Slovakia; Spain; </a:t>
            </a:r>
            <a:r>
              <a:rPr lang="en-US" sz="1400" dirty="0" smtClean="0"/>
              <a:t>Turkey; UK</a:t>
            </a:r>
          </a:p>
          <a:p>
            <a:pPr lvl="2"/>
            <a:r>
              <a:rPr lang="en-US" sz="1600" dirty="0" smtClean="0">
                <a:solidFill>
                  <a:srgbClr val="376092"/>
                </a:solidFill>
              </a:rPr>
              <a:t>15 Storage sites</a:t>
            </a:r>
            <a:r>
              <a:rPr lang="en-US" sz="1600" dirty="0" smtClean="0"/>
              <a:t>: </a:t>
            </a:r>
            <a:r>
              <a:rPr lang="en-US" sz="1400" dirty="0" smtClean="0"/>
              <a:t>Bulgaria</a:t>
            </a:r>
            <a:r>
              <a:rPr lang="en-US" sz="1400" dirty="0"/>
              <a:t>; Greece; Italy; </a:t>
            </a:r>
            <a:r>
              <a:rPr lang="en-US" sz="1400" dirty="0" smtClean="0"/>
              <a:t>Spain</a:t>
            </a:r>
          </a:p>
          <a:p>
            <a:pPr>
              <a:spcBef>
                <a:spcPts val="100"/>
              </a:spcBef>
              <a:spcAft>
                <a:spcPts val="200"/>
              </a:spcAft>
            </a:pPr>
            <a:r>
              <a:rPr lang="en-GB" sz="2400" dirty="0" smtClean="0"/>
              <a:t>Price Ranges (incl. support)</a:t>
            </a:r>
          </a:p>
          <a:p>
            <a:pPr lvl="1">
              <a:spcBef>
                <a:spcPts val="100"/>
              </a:spcBef>
              <a:spcAft>
                <a:spcPts val="200"/>
              </a:spcAft>
            </a:pPr>
            <a:r>
              <a:rPr lang="en-US" sz="1800" dirty="0" smtClean="0"/>
              <a:t>Grid </a:t>
            </a:r>
            <a:r>
              <a:rPr lang="en-US" sz="1800" dirty="0"/>
              <a:t>(HEPSPEC/</a:t>
            </a:r>
            <a:r>
              <a:rPr lang="en-US" sz="1800" dirty="0" err="1"/>
              <a:t>hr</a:t>
            </a:r>
            <a:r>
              <a:rPr lang="en-US" sz="1800" dirty="0"/>
              <a:t>): €</a:t>
            </a:r>
            <a:r>
              <a:rPr lang="en-US" sz="1800" dirty="0" smtClean="0"/>
              <a:t>0.01 - </a:t>
            </a:r>
            <a:r>
              <a:rPr lang="en-US" sz="1800" dirty="0" smtClean="0"/>
              <a:t>€</a:t>
            </a:r>
            <a:r>
              <a:rPr lang="en-US" sz="1800" dirty="0"/>
              <a:t>0.15 (Avg. €0.05; Median €0.05)</a:t>
            </a:r>
          </a:p>
          <a:p>
            <a:pPr lvl="1">
              <a:spcBef>
                <a:spcPts val="100"/>
              </a:spcBef>
              <a:spcAft>
                <a:spcPts val="200"/>
              </a:spcAft>
            </a:pPr>
            <a:r>
              <a:rPr lang="en-US" sz="1800" dirty="0"/>
              <a:t>Cloud (</a:t>
            </a:r>
            <a:r>
              <a:rPr lang="en-US" sz="1800" dirty="0" err="1"/>
              <a:t>wallclock</a:t>
            </a:r>
            <a:r>
              <a:rPr lang="en-US" sz="1800" dirty="0"/>
              <a:t>/</a:t>
            </a:r>
            <a:r>
              <a:rPr lang="en-US" sz="1800" dirty="0" err="1"/>
              <a:t>hr</a:t>
            </a:r>
            <a:r>
              <a:rPr lang="en-US" sz="1800" dirty="0"/>
              <a:t>): €</a:t>
            </a:r>
            <a:r>
              <a:rPr lang="en-US" sz="1800" dirty="0" smtClean="0"/>
              <a:t>0.03 - </a:t>
            </a:r>
            <a:r>
              <a:rPr lang="en-US" sz="1800" dirty="0" smtClean="0"/>
              <a:t>€</a:t>
            </a:r>
            <a:r>
              <a:rPr lang="en-US" sz="1800" dirty="0"/>
              <a:t>0.11 (Avg. €0.05; Median €0.05)</a:t>
            </a:r>
          </a:p>
          <a:p>
            <a:pPr lvl="1">
              <a:spcBef>
                <a:spcPts val="100"/>
              </a:spcBef>
              <a:spcAft>
                <a:spcPts val="200"/>
              </a:spcAft>
            </a:pPr>
            <a:r>
              <a:rPr lang="en-US" sz="1800" dirty="0"/>
              <a:t>Storage (€/GB/month): </a:t>
            </a:r>
            <a:r>
              <a:rPr lang="sv-SE" sz="1800" dirty="0"/>
              <a:t>€</a:t>
            </a:r>
            <a:r>
              <a:rPr lang="sv-SE" sz="1800" dirty="0" smtClean="0"/>
              <a:t>0.01 - </a:t>
            </a:r>
            <a:r>
              <a:rPr lang="sv-SE" sz="1800" dirty="0" smtClean="0"/>
              <a:t>€</a:t>
            </a:r>
            <a:r>
              <a:rPr lang="sv-SE" sz="1800" dirty="0"/>
              <a:t>0.14 (Avg. €0.04; Median €0.04</a:t>
            </a:r>
            <a:r>
              <a:rPr lang="sv-SE" sz="1800" dirty="0" smtClean="0"/>
              <a:t>)</a:t>
            </a:r>
            <a:r>
              <a:rPr lang="en-US" sz="1800" dirty="0" smtClean="0"/>
              <a:t> </a:t>
            </a:r>
            <a:endParaRPr lang="en-GB" sz="1800" dirty="0"/>
          </a:p>
          <a:p>
            <a:pPr lvl="1">
              <a:spcBef>
                <a:spcPts val="100"/>
              </a:spcBef>
              <a:spcAft>
                <a:spcPts val="200"/>
              </a:spcAft>
            </a:pPr>
            <a:r>
              <a:rPr lang="en-US" sz="1800" dirty="0"/>
              <a:t>+/- VAT 8%-</a:t>
            </a:r>
            <a:r>
              <a:rPr lang="en-US" sz="1800" dirty="0" smtClean="0"/>
              <a:t>24% </a:t>
            </a:r>
            <a:r>
              <a:rPr lang="en-US" sz="1800" dirty="0"/>
              <a:t>(where applicable)</a:t>
            </a:r>
          </a:p>
          <a:p>
            <a:pPr lvl="2">
              <a:spcBef>
                <a:spcPts val="100"/>
              </a:spcBef>
              <a:spcAft>
                <a:spcPts val="200"/>
              </a:spcAft>
            </a:pPr>
            <a:r>
              <a:rPr lang="en-US" sz="1600" dirty="0"/>
              <a:t>Taxation report available at: </a:t>
            </a:r>
            <a:r>
              <a:rPr lang="en-US" sz="1600" dirty="0">
                <a:hlinkClick r:id="rId3"/>
              </a:rPr>
              <a:t>https://documents.egi.eu/document/1391</a:t>
            </a:r>
            <a:endParaRPr lang="en-US" sz="1600" dirty="0"/>
          </a:p>
          <a:p>
            <a:pPr lvl="1">
              <a:spcBef>
                <a:spcPts val="100"/>
              </a:spcBef>
              <a:spcAft>
                <a:spcPts val="200"/>
              </a:spcAft>
            </a:pPr>
            <a:r>
              <a:rPr lang="en-US" sz="1800" dirty="0"/>
              <a:t>Prices </a:t>
            </a:r>
            <a:r>
              <a:rPr lang="en-US" sz="1800" dirty="0" smtClean="0"/>
              <a:t>to be valid </a:t>
            </a:r>
            <a:r>
              <a:rPr lang="en-US" sz="1800" dirty="0"/>
              <a:t>for one </a:t>
            </a:r>
            <a:r>
              <a:rPr lang="en-US" sz="1800" dirty="0" smtClean="0"/>
              <a:t>year once in production</a:t>
            </a:r>
          </a:p>
        </p:txBody>
      </p:sp>
      <p:sp>
        <p:nvSpPr>
          <p:cNvPr id="4" name="Foliennummernplatzhalter 3"/>
          <p:cNvSpPr>
            <a:spLocks noGrp="1"/>
          </p:cNvSpPr>
          <p:nvPr>
            <p:ph type="sldNum" sz="quarter" idx="12"/>
          </p:nvPr>
        </p:nvSpPr>
        <p:spPr/>
        <p:txBody>
          <a:bodyPr/>
          <a:lstStyle/>
          <a:p>
            <a:fld id="{43507AEB-23B8-F142-83A3-458C56B10093}" type="slidenum">
              <a:rPr lang="en-US" smtClean="0"/>
              <a:t>16</a:t>
            </a:fld>
            <a:endParaRPr lang="en-US"/>
          </a:p>
        </p:txBody>
      </p:sp>
      <p:sp>
        <p:nvSpPr>
          <p:cNvPr id="6" name="Footer Placeholder 5"/>
          <p:cNvSpPr>
            <a:spLocks noGrp="1"/>
          </p:cNvSpPr>
          <p:nvPr>
            <p:ph type="ftr" sz="quarter" idx="11"/>
          </p:nvPr>
        </p:nvSpPr>
        <p:spPr bwMode="auto">
          <a:xfrm>
            <a:off x="2699792" y="6376243"/>
            <a:ext cx="4464496"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dirty="0" smtClean="0">
                <a:solidFill>
                  <a:schemeClr val="bg1"/>
                </a:solidFill>
              </a:rPr>
              <a:t>EGI Business Models - EGI-InSPIRE 5</a:t>
            </a:r>
            <a:r>
              <a:rPr lang="en-US" baseline="30000" dirty="0" smtClean="0">
                <a:solidFill>
                  <a:schemeClr val="bg1"/>
                </a:solidFill>
              </a:rPr>
              <a:t>th</a:t>
            </a:r>
            <a:r>
              <a:rPr lang="en-US" dirty="0" smtClean="0">
                <a:solidFill>
                  <a:schemeClr val="bg1"/>
                </a:solidFill>
              </a:rPr>
              <a:t> EC Review </a:t>
            </a:r>
          </a:p>
          <a:p>
            <a:pPr fontAlgn="base">
              <a:spcBef>
                <a:spcPct val="0"/>
              </a:spcBef>
              <a:spcAft>
                <a:spcPct val="0"/>
              </a:spcAft>
            </a:pPr>
            <a:r>
              <a:rPr lang="en-US" dirty="0" smtClean="0">
                <a:solidFill>
                  <a:schemeClr val="bg1"/>
                </a:solidFill>
              </a:rPr>
              <a:t>Amsterdam – 13 Feb 2014</a:t>
            </a:r>
            <a:endParaRPr lang="en-US" dirty="0">
              <a:solidFill>
                <a:schemeClr val="bg1"/>
              </a:solidFill>
            </a:endParaRPr>
          </a:p>
        </p:txBody>
      </p:sp>
    </p:spTree>
    <p:extLst>
      <p:ext uri="{BB962C8B-B14F-4D97-AF65-F5344CB8AC3E}">
        <p14:creationId xmlns:p14="http://schemas.microsoft.com/office/powerpoint/2010/main" val="178225253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p:txBody>
          <a:bodyPr/>
          <a:lstStyle/>
          <a:p>
            <a:r>
              <a:rPr lang="en-US" sz="2800" dirty="0"/>
              <a:t>Pay-for-Use PoC: </a:t>
            </a:r>
            <a:r>
              <a:rPr lang="en-US" sz="2800" dirty="0" smtClean="0"/>
              <a:t/>
            </a:r>
            <a:br>
              <a:rPr lang="en-US" sz="2800" dirty="0" smtClean="0"/>
            </a:br>
            <a:r>
              <a:rPr lang="en-US" sz="2800" dirty="0" smtClean="0"/>
              <a:t>Initial Business Scenario</a:t>
            </a:r>
            <a:endParaRPr lang="en-GB" sz="2800" dirty="0" smtClean="0"/>
          </a:p>
        </p:txBody>
      </p:sp>
      <p:grpSp>
        <p:nvGrpSpPr>
          <p:cNvPr id="12296" name="Group 12295"/>
          <p:cNvGrpSpPr/>
          <p:nvPr/>
        </p:nvGrpSpPr>
        <p:grpSpPr>
          <a:xfrm>
            <a:off x="179512" y="2708920"/>
            <a:ext cx="2016224" cy="1872208"/>
            <a:chOff x="179512" y="2708920"/>
            <a:chExt cx="2016224" cy="1872208"/>
          </a:xfrm>
        </p:grpSpPr>
        <p:pic>
          <p:nvPicPr>
            <p:cNvPr id="4" name="Picture 3"/>
            <p:cNvPicPr>
              <a:picLocks noChangeAspect="1"/>
            </p:cNvPicPr>
            <p:nvPr/>
          </p:nvPicPr>
          <p:blipFill>
            <a:blip r:embed="rId3"/>
            <a:stretch>
              <a:fillRect/>
            </a:stretch>
          </p:blipFill>
          <p:spPr>
            <a:xfrm>
              <a:off x="179512" y="2708920"/>
              <a:ext cx="2016224" cy="1512168"/>
            </a:xfrm>
            <a:prstGeom prst="rect">
              <a:avLst/>
            </a:prstGeom>
          </p:spPr>
        </p:pic>
        <p:sp>
          <p:nvSpPr>
            <p:cNvPr id="5" name="TextBox 4"/>
            <p:cNvSpPr txBox="1"/>
            <p:nvPr/>
          </p:nvSpPr>
          <p:spPr>
            <a:xfrm>
              <a:off x="611560" y="4211796"/>
              <a:ext cx="1296144" cy="369332"/>
            </a:xfrm>
            <a:prstGeom prst="rect">
              <a:avLst/>
            </a:prstGeom>
            <a:noFill/>
          </p:spPr>
          <p:txBody>
            <a:bodyPr wrap="square" rtlCol="0">
              <a:spAutoFit/>
            </a:bodyPr>
            <a:lstStyle/>
            <a:p>
              <a:r>
                <a:rPr lang="en-US" b="1" dirty="0" smtClean="0">
                  <a:solidFill>
                    <a:schemeClr val="accent1">
                      <a:lumMod val="75000"/>
                    </a:schemeClr>
                  </a:solidFill>
                </a:rPr>
                <a:t>Customer</a:t>
              </a:r>
              <a:endParaRPr lang="en-US" b="1" dirty="0">
                <a:solidFill>
                  <a:schemeClr val="accent1">
                    <a:lumMod val="75000"/>
                  </a:schemeClr>
                </a:solidFill>
              </a:endParaRPr>
            </a:p>
          </p:txBody>
        </p:sp>
      </p:grpSp>
      <p:grpSp>
        <p:nvGrpSpPr>
          <p:cNvPr id="12295" name="Group 12294"/>
          <p:cNvGrpSpPr/>
          <p:nvPr/>
        </p:nvGrpSpPr>
        <p:grpSpPr>
          <a:xfrm>
            <a:off x="3707904" y="1052736"/>
            <a:ext cx="1296144" cy="1798459"/>
            <a:chOff x="3707904" y="1052736"/>
            <a:chExt cx="1296144" cy="1798459"/>
          </a:xfrm>
        </p:grpSpPr>
        <p:pic>
          <p:nvPicPr>
            <p:cNvPr id="6" name="Picture 5"/>
            <p:cNvPicPr>
              <a:picLocks noChangeAspect="1"/>
            </p:cNvPicPr>
            <p:nvPr/>
          </p:nvPicPr>
          <p:blipFill>
            <a:blip r:embed="rId4"/>
            <a:stretch>
              <a:fillRect/>
            </a:stretch>
          </p:blipFill>
          <p:spPr>
            <a:xfrm>
              <a:off x="3738240" y="1052736"/>
              <a:ext cx="1193800" cy="1193800"/>
            </a:xfrm>
            <a:prstGeom prst="rect">
              <a:avLst/>
            </a:prstGeom>
          </p:spPr>
        </p:pic>
        <p:sp>
          <p:nvSpPr>
            <p:cNvPr id="12" name="TextBox 11"/>
            <p:cNvSpPr txBox="1"/>
            <p:nvPr/>
          </p:nvSpPr>
          <p:spPr>
            <a:xfrm>
              <a:off x="3707904" y="2204864"/>
              <a:ext cx="1296144" cy="646331"/>
            </a:xfrm>
            <a:prstGeom prst="rect">
              <a:avLst/>
            </a:prstGeom>
            <a:noFill/>
          </p:spPr>
          <p:txBody>
            <a:bodyPr wrap="square" rtlCol="0">
              <a:spAutoFit/>
            </a:bodyPr>
            <a:lstStyle/>
            <a:p>
              <a:pPr algn="ctr"/>
              <a:r>
                <a:rPr lang="en-US" b="1" dirty="0" smtClean="0">
                  <a:solidFill>
                    <a:schemeClr val="accent1">
                      <a:lumMod val="75000"/>
                    </a:schemeClr>
                  </a:solidFill>
                </a:rPr>
                <a:t>Service / Price List</a:t>
              </a:r>
              <a:endParaRPr lang="en-US" b="1" dirty="0">
                <a:solidFill>
                  <a:schemeClr val="accent1">
                    <a:lumMod val="75000"/>
                  </a:schemeClr>
                </a:solidFill>
              </a:endParaRPr>
            </a:p>
          </p:txBody>
        </p:sp>
      </p:grpSp>
      <p:grpSp>
        <p:nvGrpSpPr>
          <p:cNvPr id="12297" name="Group 12296"/>
          <p:cNvGrpSpPr/>
          <p:nvPr/>
        </p:nvGrpSpPr>
        <p:grpSpPr>
          <a:xfrm>
            <a:off x="6948264" y="2564904"/>
            <a:ext cx="2088232" cy="1953508"/>
            <a:chOff x="6948264" y="2564904"/>
            <a:chExt cx="2088232" cy="1953508"/>
          </a:xfrm>
        </p:grpSpPr>
        <p:pic>
          <p:nvPicPr>
            <p:cNvPr id="8" name="Picture 7"/>
            <p:cNvPicPr>
              <a:picLocks noChangeAspect="1"/>
            </p:cNvPicPr>
            <p:nvPr/>
          </p:nvPicPr>
          <p:blipFill>
            <a:blip r:embed="rId5"/>
            <a:stretch>
              <a:fillRect/>
            </a:stretch>
          </p:blipFill>
          <p:spPr>
            <a:xfrm>
              <a:off x="7047656" y="2564904"/>
              <a:ext cx="1772816" cy="1772816"/>
            </a:xfrm>
            <a:prstGeom prst="rect">
              <a:avLst/>
            </a:prstGeom>
          </p:spPr>
        </p:pic>
        <p:sp>
          <p:nvSpPr>
            <p:cNvPr id="14" name="TextBox 13"/>
            <p:cNvSpPr txBox="1"/>
            <p:nvPr/>
          </p:nvSpPr>
          <p:spPr>
            <a:xfrm>
              <a:off x="6948264" y="4149080"/>
              <a:ext cx="2088232" cy="369332"/>
            </a:xfrm>
            <a:prstGeom prst="rect">
              <a:avLst/>
            </a:prstGeom>
            <a:noFill/>
          </p:spPr>
          <p:txBody>
            <a:bodyPr wrap="square" rtlCol="0">
              <a:spAutoFit/>
            </a:bodyPr>
            <a:lstStyle/>
            <a:p>
              <a:r>
                <a:rPr lang="en-US" b="1" dirty="0" smtClean="0">
                  <a:solidFill>
                    <a:schemeClr val="accent1">
                      <a:lumMod val="75000"/>
                    </a:schemeClr>
                  </a:solidFill>
                </a:rPr>
                <a:t>Service Provider</a:t>
              </a:r>
              <a:endParaRPr lang="en-US" b="1" dirty="0">
                <a:solidFill>
                  <a:schemeClr val="accent1">
                    <a:lumMod val="75000"/>
                  </a:schemeClr>
                </a:solidFill>
              </a:endParaRPr>
            </a:p>
          </p:txBody>
        </p:sp>
      </p:grpSp>
      <p:grpSp>
        <p:nvGrpSpPr>
          <p:cNvPr id="12298" name="Group 12297"/>
          <p:cNvGrpSpPr/>
          <p:nvPr/>
        </p:nvGrpSpPr>
        <p:grpSpPr>
          <a:xfrm>
            <a:off x="3203848" y="4653136"/>
            <a:ext cx="2376264" cy="1584176"/>
            <a:chOff x="3203848" y="4437112"/>
            <a:chExt cx="2376264" cy="1584176"/>
          </a:xfrm>
        </p:grpSpPr>
        <p:pic>
          <p:nvPicPr>
            <p:cNvPr id="9" name="Picture 8"/>
            <p:cNvPicPr>
              <a:picLocks noChangeAspect="1"/>
            </p:cNvPicPr>
            <p:nvPr/>
          </p:nvPicPr>
          <p:blipFill>
            <a:blip r:embed="rId6"/>
            <a:stretch>
              <a:fillRect/>
            </a:stretch>
          </p:blipFill>
          <p:spPr>
            <a:xfrm>
              <a:off x="3514948" y="4437112"/>
              <a:ext cx="1705124" cy="1277197"/>
            </a:xfrm>
            <a:prstGeom prst="rect">
              <a:avLst/>
            </a:prstGeom>
          </p:spPr>
        </p:pic>
        <p:sp>
          <p:nvSpPr>
            <p:cNvPr id="16" name="TextBox 15"/>
            <p:cNvSpPr txBox="1"/>
            <p:nvPr/>
          </p:nvSpPr>
          <p:spPr>
            <a:xfrm>
              <a:off x="3203848" y="5651956"/>
              <a:ext cx="2376264" cy="369332"/>
            </a:xfrm>
            <a:prstGeom prst="rect">
              <a:avLst/>
            </a:prstGeom>
            <a:noFill/>
          </p:spPr>
          <p:txBody>
            <a:bodyPr wrap="square" rtlCol="0">
              <a:spAutoFit/>
            </a:bodyPr>
            <a:lstStyle/>
            <a:p>
              <a:r>
                <a:rPr lang="en-US" b="1" dirty="0" smtClean="0">
                  <a:solidFill>
                    <a:schemeClr val="accent1">
                      <a:lumMod val="75000"/>
                    </a:schemeClr>
                  </a:solidFill>
                </a:rPr>
                <a:t>Virtual Organization</a:t>
              </a:r>
              <a:endParaRPr lang="en-US" b="1" dirty="0">
                <a:solidFill>
                  <a:schemeClr val="accent1">
                    <a:lumMod val="75000"/>
                  </a:schemeClr>
                </a:solidFill>
              </a:endParaRPr>
            </a:p>
          </p:txBody>
        </p:sp>
      </p:grpSp>
      <p:cxnSp>
        <p:nvCxnSpPr>
          <p:cNvPr id="19" name="Straight Arrow Connector 18"/>
          <p:cNvCxnSpPr>
            <a:stCxn id="4" idx="0"/>
            <a:endCxn id="6" idx="1"/>
          </p:cNvCxnSpPr>
          <p:nvPr/>
        </p:nvCxnSpPr>
        <p:spPr>
          <a:xfrm flipV="1">
            <a:off x="1187624" y="1649636"/>
            <a:ext cx="2550616" cy="1059284"/>
          </a:xfrm>
          <a:prstGeom prst="straightConnector1">
            <a:avLst/>
          </a:prstGeom>
          <a:ln w="31750">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H="1">
            <a:off x="4499992" y="3429000"/>
            <a:ext cx="2680146" cy="1201824"/>
          </a:xfrm>
          <a:prstGeom prst="straightConnector1">
            <a:avLst/>
          </a:prstGeom>
          <a:ln w="31750">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4" idx="3"/>
            <a:endCxn id="9" idx="0"/>
          </p:cNvCxnSpPr>
          <p:nvPr/>
        </p:nvCxnSpPr>
        <p:spPr>
          <a:xfrm>
            <a:off x="2195736" y="3465004"/>
            <a:ext cx="2171774" cy="1188132"/>
          </a:xfrm>
          <a:prstGeom prst="straightConnector1">
            <a:avLst/>
          </a:prstGeom>
          <a:ln w="31750">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8" idx="0"/>
            <a:endCxn id="6" idx="3"/>
          </p:cNvCxnSpPr>
          <p:nvPr/>
        </p:nvCxnSpPr>
        <p:spPr>
          <a:xfrm flipH="1" flipV="1">
            <a:off x="4932040" y="1649636"/>
            <a:ext cx="3002024" cy="915268"/>
          </a:xfrm>
          <a:prstGeom prst="straightConnector1">
            <a:avLst/>
          </a:prstGeom>
          <a:ln w="31750">
            <a:tailEnd type="arrow"/>
          </a:ln>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6084168" y="1722294"/>
            <a:ext cx="2088232" cy="307777"/>
          </a:xfrm>
          <a:prstGeom prst="rect">
            <a:avLst/>
          </a:prstGeom>
          <a:noFill/>
        </p:spPr>
        <p:txBody>
          <a:bodyPr wrap="square" rtlCol="0">
            <a:spAutoFit/>
          </a:bodyPr>
          <a:lstStyle/>
          <a:p>
            <a:r>
              <a:rPr lang="en-US" sz="1400" dirty="0" smtClean="0"/>
              <a:t>1. Publishes Services</a:t>
            </a:r>
            <a:endParaRPr lang="en-US" sz="1400" dirty="0"/>
          </a:p>
        </p:txBody>
      </p:sp>
      <p:sp>
        <p:nvSpPr>
          <p:cNvPr id="45" name="TextBox 44"/>
          <p:cNvSpPr txBox="1"/>
          <p:nvPr/>
        </p:nvSpPr>
        <p:spPr>
          <a:xfrm>
            <a:off x="1691680" y="1772816"/>
            <a:ext cx="1152128" cy="307777"/>
          </a:xfrm>
          <a:prstGeom prst="rect">
            <a:avLst/>
          </a:prstGeom>
          <a:noFill/>
        </p:spPr>
        <p:txBody>
          <a:bodyPr wrap="square" rtlCol="0">
            <a:spAutoFit/>
          </a:bodyPr>
          <a:lstStyle/>
          <a:p>
            <a:r>
              <a:rPr lang="en-US" sz="1400" dirty="0" smtClean="0"/>
              <a:t>2. Searches</a:t>
            </a:r>
            <a:endParaRPr lang="en-US" sz="1400" dirty="0"/>
          </a:p>
        </p:txBody>
      </p:sp>
      <p:sp>
        <p:nvSpPr>
          <p:cNvPr id="46" name="TextBox 45"/>
          <p:cNvSpPr txBox="1"/>
          <p:nvPr/>
        </p:nvSpPr>
        <p:spPr>
          <a:xfrm>
            <a:off x="3347864" y="2924944"/>
            <a:ext cx="2592288" cy="307777"/>
          </a:xfrm>
          <a:prstGeom prst="rect">
            <a:avLst/>
          </a:prstGeom>
          <a:noFill/>
        </p:spPr>
        <p:txBody>
          <a:bodyPr wrap="square" rtlCol="0">
            <a:spAutoFit/>
          </a:bodyPr>
          <a:lstStyle/>
          <a:p>
            <a:r>
              <a:rPr lang="en-US" sz="1400" dirty="0" smtClean="0"/>
              <a:t>3. Selects / Submits Request</a:t>
            </a:r>
            <a:endParaRPr lang="en-US" sz="1400" dirty="0"/>
          </a:p>
        </p:txBody>
      </p:sp>
      <p:sp>
        <p:nvSpPr>
          <p:cNvPr id="47" name="TextBox 46"/>
          <p:cNvSpPr txBox="1"/>
          <p:nvPr/>
        </p:nvSpPr>
        <p:spPr>
          <a:xfrm>
            <a:off x="3275856" y="3337247"/>
            <a:ext cx="2736304" cy="307777"/>
          </a:xfrm>
          <a:prstGeom prst="rect">
            <a:avLst/>
          </a:prstGeom>
          <a:noFill/>
        </p:spPr>
        <p:txBody>
          <a:bodyPr wrap="square" rtlCol="0">
            <a:spAutoFit/>
          </a:bodyPr>
          <a:lstStyle/>
          <a:p>
            <a:pPr algn="ctr"/>
            <a:r>
              <a:rPr lang="en-US" sz="1400" dirty="0" smtClean="0"/>
              <a:t>4. Agrees SLA</a:t>
            </a:r>
            <a:endParaRPr lang="en-US" sz="1400" dirty="0"/>
          </a:p>
        </p:txBody>
      </p:sp>
      <p:sp>
        <p:nvSpPr>
          <p:cNvPr id="48" name="TextBox 47"/>
          <p:cNvSpPr txBox="1"/>
          <p:nvPr/>
        </p:nvSpPr>
        <p:spPr>
          <a:xfrm>
            <a:off x="5796136" y="3985900"/>
            <a:ext cx="1224136" cy="523220"/>
          </a:xfrm>
          <a:prstGeom prst="rect">
            <a:avLst/>
          </a:prstGeom>
          <a:noFill/>
        </p:spPr>
        <p:txBody>
          <a:bodyPr wrap="square" rtlCol="0">
            <a:spAutoFit/>
          </a:bodyPr>
          <a:lstStyle/>
          <a:p>
            <a:r>
              <a:rPr lang="en-US" sz="1400" dirty="0" smtClean="0"/>
              <a:t>7. Allocates</a:t>
            </a:r>
          </a:p>
          <a:p>
            <a:r>
              <a:rPr lang="en-US" sz="1400" dirty="0" smtClean="0"/>
              <a:t>Capacity</a:t>
            </a:r>
            <a:endParaRPr lang="en-US" sz="1400" dirty="0"/>
          </a:p>
        </p:txBody>
      </p:sp>
      <p:sp>
        <p:nvSpPr>
          <p:cNvPr id="49" name="TextBox 48"/>
          <p:cNvSpPr txBox="1"/>
          <p:nvPr/>
        </p:nvSpPr>
        <p:spPr>
          <a:xfrm>
            <a:off x="2195736" y="4057327"/>
            <a:ext cx="1512168" cy="523220"/>
          </a:xfrm>
          <a:prstGeom prst="rect">
            <a:avLst/>
          </a:prstGeom>
          <a:noFill/>
        </p:spPr>
        <p:txBody>
          <a:bodyPr wrap="square" rtlCol="0">
            <a:spAutoFit/>
          </a:bodyPr>
          <a:lstStyle/>
          <a:p>
            <a:r>
              <a:rPr lang="en-US" sz="1400" dirty="0" smtClean="0"/>
              <a:t>8. Adds Users / 9. Uses Services</a:t>
            </a:r>
            <a:endParaRPr lang="en-US" sz="1400" dirty="0"/>
          </a:p>
        </p:txBody>
      </p:sp>
      <p:sp>
        <p:nvSpPr>
          <p:cNvPr id="53" name="TextBox 52"/>
          <p:cNvSpPr txBox="1"/>
          <p:nvPr/>
        </p:nvSpPr>
        <p:spPr>
          <a:xfrm>
            <a:off x="7524328" y="5867980"/>
            <a:ext cx="936104" cy="369332"/>
          </a:xfrm>
          <a:prstGeom prst="rect">
            <a:avLst/>
          </a:prstGeom>
          <a:noFill/>
        </p:spPr>
        <p:txBody>
          <a:bodyPr wrap="square" rtlCol="0">
            <a:spAutoFit/>
          </a:bodyPr>
          <a:lstStyle/>
          <a:p>
            <a:r>
              <a:rPr lang="en-US" b="1" dirty="0" smtClean="0">
                <a:solidFill>
                  <a:schemeClr val="accent1">
                    <a:lumMod val="75000"/>
                  </a:schemeClr>
                </a:solidFill>
              </a:rPr>
              <a:t>Broker</a:t>
            </a:r>
            <a:endParaRPr lang="en-US" b="1" dirty="0">
              <a:solidFill>
                <a:schemeClr val="accent1">
                  <a:lumMod val="75000"/>
                </a:schemeClr>
              </a:solidFill>
            </a:endParaRPr>
          </a:p>
        </p:txBody>
      </p:sp>
      <p:pic>
        <p:nvPicPr>
          <p:cNvPr id="12301" name="Picture 12300"/>
          <p:cNvPicPr>
            <a:picLocks noChangeAspect="1"/>
          </p:cNvPicPr>
          <p:nvPr/>
        </p:nvPicPr>
        <p:blipFill>
          <a:blip r:embed="rId7"/>
          <a:stretch>
            <a:fillRect/>
          </a:stretch>
        </p:blipFill>
        <p:spPr>
          <a:xfrm>
            <a:off x="7524328" y="5157192"/>
            <a:ext cx="905520" cy="833512"/>
          </a:xfrm>
          <a:prstGeom prst="rect">
            <a:avLst/>
          </a:prstGeom>
        </p:spPr>
      </p:pic>
      <p:cxnSp>
        <p:nvCxnSpPr>
          <p:cNvPr id="55" name="Straight Arrow Connector 54"/>
          <p:cNvCxnSpPr>
            <a:stCxn id="14" idx="2"/>
            <a:endCxn id="12301" idx="0"/>
          </p:cNvCxnSpPr>
          <p:nvPr/>
        </p:nvCxnSpPr>
        <p:spPr>
          <a:xfrm flipH="1">
            <a:off x="7977088" y="4518412"/>
            <a:ext cx="15292" cy="638780"/>
          </a:xfrm>
          <a:prstGeom prst="straightConnector1">
            <a:avLst/>
          </a:prstGeom>
          <a:ln w="31750">
            <a:tailEnd type="arrow"/>
          </a:ln>
        </p:spPr>
        <p:style>
          <a:lnRef idx="2">
            <a:schemeClr val="accent1"/>
          </a:lnRef>
          <a:fillRef idx="0">
            <a:schemeClr val="accent1"/>
          </a:fillRef>
          <a:effectRef idx="1">
            <a:schemeClr val="accent1"/>
          </a:effectRef>
          <a:fontRef idx="minor">
            <a:schemeClr val="tx1"/>
          </a:fontRef>
        </p:style>
      </p:cxnSp>
      <p:sp>
        <p:nvSpPr>
          <p:cNvPr id="60" name="TextBox 59"/>
          <p:cNvSpPr txBox="1"/>
          <p:nvPr/>
        </p:nvSpPr>
        <p:spPr>
          <a:xfrm>
            <a:off x="6444208" y="4581128"/>
            <a:ext cx="1584176" cy="523220"/>
          </a:xfrm>
          <a:prstGeom prst="rect">
            <a:avLst/>
          </a:prstGeom>
          <a:noFill/>
        </p:spPr>
        <p:txBody>
          <a:bodyPr wrap="square" rtlCol="0">
            <a:spAutoFit/>
          </a:bodyPr>
          <a:lstStyle/>
          <a:p>
            <a:r>
              <a:rPr lang="en-US" sz="1400" dirty="0" smtClean="0"/>
              <a:t>5. Informs About New Customer</a:t>
            </a:r>
            <a:endParaRPr lang="en-US" sz="1400" dirty="0"/>
          </a:p>
        </p:txBody>
      </p:sp>
      <p:cxnSp>
        <p:nvCxnSpPr>
          <p:cNvPr id="63" name="Straight Arrow Connector 62"/>
          <p:cNvCxnSpPr>
            <a:stCxn id="12301" idx="1"/>
            <a:endCxn id="9" idx="3"/>
          </p:cNvCxnSpPr>
          <p:nvPr/>
        </p:nvCxnSpPr>
        <p:spPr>
          <a:xfrm flipH="1" flipV="1">
            <a:off x="5220072" y="5291735"/>
            <a:ext cx="2304256" cy="282213"/>
          </a:xfrm>
          <a:prstGeom prst="straightConnector1">
            <a:avLst/>
          </a:prstGeom>
          <a:ln w="31750">
            <a:tailEnd type="arrow"/>
          </a:ln>
        </p:spPr>
        <p:style>
          <a:lnRef idx="2">
            <a:schemeClr val="accent1"/>
          </a:lnRef>
          <a:fillRef idx="0">
            <a:schemeClr val="accent1"/>
          </a:fillRef>
          <a:effectRef idx="1">
            <a:schemeClr val="accent1"/>
          </a:effectRef>
          <a:fontRef idx="minor">
            <a:schemeClr val="tx1"/>
          </a:fontRef>
        </p:style>
      </p:cxnSp>
      <p:sp>
        <p:nvSpPr>
          <p:cNvPr id="66" name="TextBox 65"/>
          <p:cNvSpPr txBox="1"/>
          <p:nvPr/>
        </p:nvSpPr>
        <p:spPr>
          <a:xfrm>
            <a:off x="5796136" y="5497487"/>
            <a:ext cx="1440160" cy="307777"/>
          </a:xfrm>
          <a:prstGeom prst="rect">
            <a:avLst/>
          </a:prstGeom>
          <a:noFill/>
        </p:spPr>
        <p:txBody>
          <a:bodyPr wrap="square" rtlCol="0">
            <a:spAutoFit/>
          </a:bodyPr>
          <a:lstStyle/>
          <a:p>
            <a:r>
              <a:rPr lang="en-US" sz="1400" dirty="0" smtClean="0"/>
              <a:t>6. Informs VO</a:t>
            </a:r>
            <a:endParaRPr lang="en-US" sz="1400" dirty="0"/>
          </a:p>
        </p:txBody>
      </p:sp>
      <p:cxnSp>
        <p:nvCxnSpPr>
          <p:cNvPr id="35" name="Straight Arrow Connector 34"/>
          <p:cNvCxnSpPr/>
          <p:nvPr/>
        </p:nvCxnSpPr>
        <p:spPr>
          <a:xfrm>
            <a:off x="2411760" y="3212976"/>
            <a:ext cx="4608512" cy="0"/>
          </a:xfrm>
          <a:prstGeom prst="straightConnector1">
            <a:avLst/>
          </a:prstGeom>
          <a:ln w="31750">
            <a:tailEnd type="arrow"/>
          </a:ln>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2627784" y="3553852"/>
            <a:ext cx="3960440" cy="307777"/>
          </a:xfrm>
          <a:prstGeom prst="rect">
            <a:avLst/>
          </a:prstGeom>
          <a:noFill/>
        </p:spPr>
        <p:txBody>
          <a:bodyPr wrap="square" rtlCol="0">
            <a:spAutoFit/>
          </a:bodyPr>
          <a:lstStyle/>
          <a:p>
            <a:pPr algn="ctr"/>
            <a:r>
              <a:rPr lang="en-US" sz="1400" dirty="0" smtClean="0"/>
              <a:t>10. Provides Invoice &amp; Reports</a:t>
            </a:r>
          </a:p>
        </p:txBody>
      </p:sp>
      <p:cxnSp>
        <p:nvCxnSpPr>
          <p:cNvPr id="39" name="Straight Arrow Connector 38"/>
          <p:cNvCxnSpPr/>
          <p:nvPr/>
        </p:nvCxnSpPr>
        <p:spPr>
          <a:xfrm flipH="1">
            <a:off x="2411760" y="3356992"/>
            <a:ext cx="4536504" cy="0"/>
          </a:xfrm>
          <a:prstGeom prst="straightConnector1">
            <a:avLst/>
          </a:prstGeom>
          <a:ln w="31750">
            <a:tailEnd type="arrow"/>
          </a:ln>
        </p:spPr>
        <p:style>
          <a:lnRef idx="2">
            <a:schemeClr val="accent1"/>
          </a:lnRef>
          <a:fillRef idx="0">
            <a:schemeClr val="accent1"/>
          </a:fillRef>
          <a:effectRef idx="1">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B0ADEF26-A65D-420E-806B-5DECF286FE21}" type="slidenum">
              <a:rPr lang="en-US" smtClean="0"/>
              <a:pPr>
                <a:defRPr/>
              </a:pPr>
              <a:t>17</a:t>
            </a:fld>
            <a:endParaRPr lang="en-US" dirty="0"/>
          </a:p>
        </p:txBody>
      </p:sp>
      <p:sp>
        <p:nvSpPr>
          <p:cNvPr id="42" name="TextBox 41"/>
          <p:cNvSpPr txBox="1"/>
          <p:nvPr/>
        </p:nvSpPr>
        <p:spPr>
          <a:xfrm>
            <a:off x="2555776" y="2708920"/>
            <a:ext cx="3960440" cy="307777"/>
          </a:xfrm>
          <a:prstGeom prst="rect">
            <a:avLst/>
          </a:prstGeom>
          <a:noFill/>
        </p:spPr>
        <p:txBody>
          <a:bodyPr wrap="square" rtlCol="0">
            <a:spAutoFit/>
          </a:bodyPr>
          <a:lstStyle/>
          <a:p>
            <a:pPr algn="ctr"/>
            <a:r>
              <a:rPr lang="en-US" sz="1400" dirty="0" smtClean="0"/>
              <a:t>11. Makes payment</a:t>
            </a:r>
            <a:endParaRPr lang="en-US" sz="1400" dirty="0"/>
          </a:p>
        </p:txBody>
      </p:sp>
      <p:sp>
        <p:nvSpPr>
          <p:cNvPr id="40" name="Footer Placeholder 5"/>
          <p:cNvSpPr>
            <a:spLocks noGrp="1"/>
          </p:cNvSpPr>
          <p:nvPr>
            <p:ph type="ftr" sz="quarter" idx="11"/>
          </p:nvPr>
        </p:nvSpPr>
        <p:spPr bwMode="auto">
          <a:xfrm>
            <a:off x="2699792" y="6381328"/>
            <a:ext cx="4464496"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dirty="0" smtClean="0">
                <a:solidFill>
                  <a:schemeClr val="bg1"/>
                </a:solidFill>
              </a:rPr>
              <a:t>EGI Business Models - EGI-InSPIRE 5</a:t>
            </a:r>
            <a:r>
              <a:rPr lang="en-US" baseline="30000" dirty="0" smtClean="0">
                <a:solidFill>
                  <a:schemeClr val="bg1"/>
                </a:solidFill>
              </a:rPr>
              <a:t>th</a:t>
            </a:r>
            <a:r>
              <a:rPr lang="en-US" dirty="0" smtClean="0">
                <a:solidFill>
                  <a:schemeClr val="bg1"/>
                </a:solidFill>
              </a:rPr>
              <a:t> EC Review </a:t>
            </a:r>
          </a:p>
          <a:p>
            <a:pPr fontAlgn="base">
              <a:spcBef>
                <a:spcPct val="0"/>
              </a:spcBef>
              <a:spcAft>
                <a:spcPct val="0"/>
              </a:spcAft>
            </a:pPr>
            <a:r>
              <a:rPr lang="en-US" dirty="0" smtClean="0">
                <a:solidFill>
                  <a:schemeClr val="bg1"/>
                </a:solidFill>
              </a:rPr>
              <a:t>Amsterdam – 13 Feb 2014</a:t>
            </a:r>
            <a:endParaRPr lang="en-US" dirty="0">
              <a:solidFill>
                <a:schemeClr val="bg1"/>
              </a:solidFill>
            </a:endParaRPr>
          </a:p>
        </p:txBody>
      </p:sp>
    </p:spTree>
    <p:extLst>
      <p:ext uri="{BB962C8B-B14F-4D97-AF65-F5344CB8AC3E}">
        <p14:creationId xmlns:p14="http://schemas.microsoft.com/office/powerpoint/2010/main" val="175251461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p:txBody>
          <a:bodyPr/>
          <a:lstStyle/>
          <a:p>
            <a:r>
              <a:rPr lang="en-US" sz="3200" dirty="0"/>
              <a:t>Business Scenario:</a:t>
            </a:r>
            <a:br>
              <a:rPr lang="en-US" sz="3200" dirty="0"/>
            </a:br>
            <a:r>
              <a:rPr lang="en-US" sz="3200" dirty="0" smtClean="0"/>
              <a:t>Potential Broker Role</a:t>
            </a:r>
            <a:endParaRPr lang="en-GB" sz="3200" dirty="0" smtClean="0"/>
          </a:p>
        </p:txBody>
      </p:sp>
      <p:sp>
        <p:nvSpPr>
          <p:cNvPr id="12294"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fld id="{AAFEE19D-AC68-44E0-A9F3-793CC42538E7}" type="slidenum">
              <a:rPr lang="fi-FI">
                <a:solidFill>
                  <a:schemeClr val="bg1"/>
                </a:solidFill>
              </a:rPr>
              <a:pPr fontAlgn="base">
                <a:spcBef>
                  <a:spcPct val="0"/>
                </a:spcBef>
                <a:spcAft>
                  <a:spcPct val="0"/>
                </a:spcAft>
              </a:pPr>
              <a:t>18</a:t>
            </a:fld>
            <a:endParaRPr lang="fi-FI" dirty="0">
              <a:solidFill>
                <a:schemeClr val="bg1"/>
              </a:solidFill>
            </a:endParaRPr>
          </a:p>
        </p:txBody>
      </p:sp>
      <p:grpSp>
        <p:nvGrpSpPr>
          <p:cNvPr id="12296" name="Group 12295"/>
          <p:cNvGrpSpPr/>
          <p:nvPr/>
        </p:nvGrpSpPr>
        <p:grpSpPr>
          <a:xfrm>
            <a:off x="35496" y="2708920"/>
            <a:ext cx="2016224" cy="1872208"/>
            <a:chOff x="179512" y="2708920"/>
            <a:chExt cx="2016224" cy="1872208"/>
          </a:xfrm>
        </p:grpSpPr>
        <p:pic>
          <p:nvPicPr>
            <p:cNvPr id="4" name="Picture 3"/>
            <p:cNvPicPr>
              <a:picLocks noChangeAspect="1"/>
            </p:cNvPicPr>
            <p:nvPr/>
          </p:nvPicPr>
          <p:blipFill>
            <a:blip r:embed="rId3"/>
            <a:stretch>
              <a:fillRect/>
            </a:stretch>
          </p:blipFill>
          <p:spPr>
            <a:xfrm>
              <a:off x="179512" y="2708920"/>
              <a:ext cx="2016224" cy="1512168"/>
            </a:xfrm>
            <a:prstGeom prst="rect">
              <a:avLst/>
            </a:prstGeom>
          </p:spPr>
        </p:pic>
        <p:sp>
          <p:nvSpPr>
            <p:cNvPr id="5" name="TextBox 4"/>
            <p:cNvSpPr txBox="1"/>
            <p:nvPr/>
          </p:nvSpPr>
          <p:spPr>
            <a:xfrm>
              <a:off x="611560" y="4211796"/>
              <a:ext cx="1296144" cy="369332"/>
            </a:xfrm>
            <a:prstGeom prst="rect">
              <a:avLst/>
            </a:prstGeom>
            <a:noFill/>
          </p:spPr>
          <p:txBody>
            <a:bodyPr wrap="square" rtlCol="0">
              <a:spAutoFit/>
            </a:bodyPr>
            <a:lstStyle/>
            <a:p>
              <a:r>
                <a:rPr lang="en-US" b="1" dirty="0" smtClean="0">
                  <a:solidFill>
                    <a:schemeClr val="accent1">
                      <a:lumMod val="75000"/>
                    </a:schemeClr>
                  </a:solidFill>
                </a:rPr>
                <a:t>Customer</a:t>
              </a:r>
              <a:endParaRPr lang="en-US" b="1" dirty="0">
                <a:solidFill>
                  <a:schemeClr val="accent1">
                    <a:lumMod val="75000"/>
                  </a:schemeClr>
                </a:solidFill>
              </a:endParaRPr>
            </a:p>
          </p:txBody>
        </p:sp>
      </p:grpSp>
      <p:grpSp>
        <p:nvGrpSpPr>
          <p:cNvPr id="12295" name="Group 12294"/>
          <p:cNvGrpSpPr/>
          <p:nvPr/>
        </p:nvGrpSpPr>
        <p:grpSpPr>
          <a:xfrm>
            <a:off x="3779912" y="1052736"/>
            <a:ext cx="1656184" cy="1798459"/>
            <a:chOff x="3707904" y="1052736"/>
            <a:chExt cx="1656184" cy="1798459"/>
          </a:xfrm>
        </p:grpSpPr>
        <p:pic>
          <p:nvPicPr>
            <p:cNvPr id="6" name="Picture 5"/>
            <p:cNvPicPr>
              <a:picLocks noChangeAspect="1"/>
            </p:cNvPicPr>
            <p:nvPr/>
          </p:nvPicPr>
          <p:blipFill>
            <a:blip r:embed="rId4"/>
            <a:stretch>
              <a:fillRect/>
            </a:stretch>
          </p:blipFill>
          <p:spPr>
            <a:xfrm>
              <a:off x="3738240" y="1052736"/>
              <a:ext cx="1193800" cy="1193800"/>
            </a:xfrm>
            <a:prstGeom prst="rect">
              <a:avLst/>
            </a:prstGeom>
          </p:spPr>
        </p:pic>
        <p:sp>
          <p:nvSpPr>
            <p:cNvPr id="12" name="TextBox 11"/>
            <p:cNvSpPr txBox="1"/>
            <p:nvPr/>
          </p:nvSpPr>
          <p:spPr>
            <a:xfrm>
              <a:off x="3707904" y="2204864"/>
              <a:ext cx="1656184" cy="646331"/>
            </a:xfrm>
            <a:prstGeom prst="rect">
              <a:avLst/>
            </a:prstGeom>
            <a:noFill/>
          </p:spPr>
          <p:txBody>
            <a:bodyPr wrap="square" rtlCol="0">
              <a:spAutoFit/>
            </a:bodyPr>
            <a:lstStyle/>
            <a:p>
              <a:pPr algn="ctr"/>
              <a:r>
                <a:rPr lang="en-US" b="1" dirty="0" smtClean="0">
                  <a:solidFill>
                    <a:schemeClr val="accent1">
                      <a:lumMod val="75000"/>
                    </a:schemeClr>
                  </a:solidFill>
                </a:rPr>
                <a:t>Service / Price List</a:t>
              </a:r>
              <a:endParaRPr lang="en-US" b="1" dirty="0">
                <a:solidFill>
                  <a:schemeClr val="accent1">
                    <a:lumMod val="75000"/>
                  </a:schemeClr>
                </a:solidFill>
              </a:endParaRPr>
            </a:p>
          </p:txBody>
        </p:sp>
      </p:grpSp>
      <p:grpSp>
        <p:nvGrpSpPr>
          <p:cNvPr id="12297" name="Group 12296"/>
          <p:cNvGrpSpPr/>
          <p:nvPr/>
        </p:nvGrpSpPr>
        <p:grpSpPr>
          <a:xfrm>
            <a:off x="7164288" y="2411596"/>
            <a:ext cx="2088232" cy="1953508"/>
            <a:chOff x="6948264" y="2564904"/>
            <a:chExt cx="2088232" cy="1953508"/>
          </a:xfrm>
        </p:grpSpPr>
        <p:pic>
          <p:nvPicPr>
            <p:cNvPr id="8" name="Picture 7"/>
            <p:cNvPicPr>
              <a:picLocks noChangeAspect="1"/>
            </p:cNvPicPr>
            <p:nvPr/>
          </p:nvPicPr>
          <p:blipFill>
            <a:blip r:embed="rId5"/>
            <a:stretch>
              <a:fillRect/>
            </a:stretch>
          </p:blipFill>
          <p:spPr>
            <a:xfrm>
              <a:off x="7047656" y="2564904"/>
              <a:ext cx="1772816" cy="1772816"/>
            </a:xfrm>
            <a:prstGeom prst="rect">
              <a:avLst/>
            </a:prstGeom>
          </p:spPr>
        </p:pic>
        <p:sp>
          <p:nvSpPr>
            <p:cNvPr id="14" name="TextBox 13"/>
            <p:cNvSpPr txBox="1"/>
            <p:nvPr/>
          </p:nvSpPr>
          <p:spPr>
            <a:xfrm>
              <a:off x="6948264" y="4149080"/>
              <a:ext cx="2088232" cy="369332"/>
            </a:xfrm>
            <a:prstGeom prst="rect">
              <a:avLst/>
            </a:prstGeom>
            <a:noFill/>
          </p:spPr>
          <p:txBody>
            <a:bodyPr wrap="square" rtlCol="0">
              <a:spAutoFit/>
            </a:bodyPr>
            <a:lstStyle/>
            <a:p>
              <a:r>
                <a:rPr lang="en-US" b="1" dirty="0" smtClean="0">
                  <a:solidFill>
                    <a:schemeClr val="accent1">
                      <a:lumMod val="75000"/>
                    </a:schemeClr>
                  </a:solidFill>
                </a:rPr>
                <a:t>Service Provider</a:t>
              </a:r>
              <a:endParaRPr lang="en-US" b="1" dirty="0">
                <a:solidFill>
                  <a:schemeClr val="accent1">
                    <a:lumMod val="75000"/>
                  </a:schemeClr>
                </a:solidFill>
              </a:endParaRPr>
            </a:p>
          </p:txBody>
        </p:sp>
      </p:grpSp>
      <p:grpSp>
        <p:nvGrpSpPr>
          <p:cNvPr id="12298" name="Group 12297"/>
          <p:cNvGrpSpPr/>
          <p:nvPr/>
        </p:nvGrpSpPr>
        <p:grpSpPr>
          <a:xfrm>
            <a:off x="3275856" y="4725144"/>
            <a:ext cx="2376264" cy="1584176"/>
            <a:chOff x="3203848" y="4437112"/>
            <a:chExt cx="2376264" cy="1584176"/>
          </a:xfrm>
        </p:grpSpPr>
        <p:pic>
          <p:nvPicPr>
            <p:cNvPr id="9" name="Picture 8"/>
            <p:cNvPicPr>
              <a:picLocks noChangeAspect="1"/>
            </p:cNvPicPr>
            <p:nvPr/>
          </p:nvPicPr>
          <p:blipFill>
            <a:blip r:embed="rId6"/>
            <a:stretch>
              <a:fillRect/>
            </a:stretch>
          </p:blipFill>
          <p:spPr>
            <a:xfrm>
              <a:off x="3514948" y="4437112"/>
              <a:ext cx="1705124" cy="1277197"/>
            </a:xfrm>
            <a:prstGeom prst="rect">
              <a:avLst/>
            </a:prstGeom>
          </p:spPr>
        </p:pic>
        <p:sp>
          <p:nvSpPr>
            <p:cNvPr id="16" name="TextBox 15"/>
            <p:cNvSpPr txBox="1"/>
            <p:nvPr/>
          </p:nvSpPr>
          <p:spPr>
            <a:xfrm>
              <a:off x="3203848" y="5651956"/>
              <a:ext cx="2376264" cy="369332"/>
            </a:xfrm>
            <a:prstGeom prst="rect">
              <a:avLst/>
            </a:prstGeom>
            <a:noFill/>
          </p:spPr>
          <p:txBody>
            <a:bodyPr wrap="square" rtlCol="0">
              <a:spAutoFit/>
            </a:bodyPr>
            <a:lstStyle/>
            <a:p>
              <a:r>
                <a:rPr lang="en-US" b="1" dirty="0" smtClean="0">
                  <a:solidFill>
                    <a:schemeClr val="accent1">
                      <a:lumMod val="75000"/>
                    </a:schemeClr>
                  </a:solidFill>
                </a:rPr>
                <a:t>Virtual Organization</a:t>
              </a:r>
              <a:endParaRPr lang="en-US" b="1" dirty="0">
                <a:solidFill>
                  <a:schemeClr val="accent1">
                    <a:lumMod val="75000"/>
                  </a:schemeClr>
                </a:solidFill>
              </a:endParaRPr>
            </a:p>
          </p:txBody>
        </p:sp>
      </p:grpSp>
      <p:cxnSp>
        <p:nvCxnSpPr>
          <p:cNvPr id="19" name="Straight Arrow Connector 18"/>
          <p:cNvCxnSpPr>
            <a:stCxn id="4" idx="0"/>
            <a:endCxn id="6" idx="1"/>
          </p:cNvCxnSpPr>
          <p:nvPr/>
        </p:nvCxnSpPr>
        <p:spPr>
          <a:xfrm flipV="1">
            <a:off x="1043608" y="1649636"/>
            <a:ext cx="2766640" cy="1059284"/>
          </a:xfrm>
          <a:prstGeom prst="straightConnector1">
            <a:avLst/>
          </a:prstGeom>
          <a:ln w="31750">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endCxn id="9" idx="0"/>
          </p:cNvCxnSpPr>
          <p:nvPr/>
        </p:nvCxnSpPr>
        <p:spPr>
          <a:xfrm flipH="1">
            <a:off x="4439518" y="3573016"/>
            <a:ext cx="2940794" cy="1152128"/>
          </a:xfrm>
          <a:prstGeom prst="straightConnector1">
            <a:avLst/>
          </a:prstGeom>
          <a:ln w="31750">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endCxn id="9" idx="0"/>
          </p:cNvCxnSpPr>
          <p:nvPr/>
        </p:nvCxnSpPr>
        <p:spPr>
          <a:xfrm>
            <a:off x="2123728" y="3717032"/>
            <a:ext cx="2315790" cy="1008112"/>
          </a:xfrm>
          <a:prstGeom prst="straightConnector1">
            <a:avLst/>
          </a:prstGeom>
          <a:ln w="31750">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endCxn id="12301" idx="1"/>
          </p:cNvCxnSpPr>
          <p:nvPr/>
        </p:nvCxnSpPr>
        <p:spPr>
          <a:xfrm flipV="1">
            <a:off x="2123728" y="3269692"/>
            <a:ext cx="1872208" cy="15292"/>
          </a:xfrm>
          <a:prstGeom prst="straightConnector1">
            <a:avLst/>
          </a:prstGeom>
          <a:ln w="31750">
            <a:headEnd type="arrow"/>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8" idx="0"/>
            <a:endCxn id="6" idx="3"/>
          </p:cNvCxnSpPr>
          <p:nvPr/>
        </p:nvCxnSpPr>
        <p:spPr>
          <a:xfrm flipH="1" flipV="1">
            <a:off x="5004048" y="1649636"/>
            <a:ext cx="3146040" cy="761960"/>
          </a:xfrm>
          <a:prstGeom prst="straightConnector1">
            <a:avLst/>
          </a:prstGeom>
          <a:ln w="31750">
            <a:tailEnd type="arrow"/>
          </a:ln>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6084168" y="1628800"/>
            <a:ext cx="2088232" cy="307777"/>
          </a:xfrm>
          <a:prstGeom prst="rect">
            <a:avLst/>
          </a:prstGeom>
          <a:noFill/>
        </p:spPr>
        <p:txBody>
          <a:bodyPr wrap="square" rtlCol="0">
            <a:spAutoFit/>
          </a:bodyPr>
          <a:lstStyle/>
          <a:p>
            <a:r>
              <a:rPr lang="en-US" sz="1400" dirty="0" smtClean="0"/>
              <a:t>Publishes Services</a:t>
            </a:r>
            <a:endParaRPr lang="en-US" sz="1400" dirty="0"/>
          </a:p>
        </p:txBody>
      </p:sp>
      <p:sp>
        <p:nvSpPr>
          <p:cNvPr id="45" name="TextBox 44"/>
          <p:cNvSpPr txBox="1"/>
          <p:nvPr/>
        </p:nvSpPr>
        <p:spPr>
          <a:xfrm>
            <a:off x="1691680" y="1772816"/>
            <a:ext cx="1152128" cy="307777"/>
          </a:xfrm>
          <a:prstGeom prst="rect">
            <a:avLst/>
          </a:prstGeom>
          <a:noFill/>
        </p:spPr>
        <p:txBody>
          <a:bodyPr wrap="square" rtlCol="0">
            <a:spAutoFit/>
          </a:bodyPr>
          <a:lstStyle/>
          <a:p>
            <a:r>
              <a:rPr lang="en-US" sz="1400" dirty="0" smtClean="0"/>
              <a:t>Searches</a:t>
            </a:r>
            <a:endParaRPr lang="en-US" sz="1400" dirty="0"/>
          </a:p>
        </p:txBody>
      </p:sp>
      <p:sp>
        <p:nvSpPr>
          <p:cNvPr id="46" name="TextBox 45"/>
          <p:cNvSpPr txBox="1"/>
          <p:nvPr/>
        </p:nvSpPr>
        <p:spPr>
          <a:xfrm>
            <a:off x="2411760" y="2761764"/>
            <a:ext cx="1584176" cy="523220"/>
          </a:xfrm>
          <a:prstGeom prst="rect">
            <a:avLst/>
          </a:prstGeom>
          <a:noFill/>
        </p:spPr>
        <p:txBody>
          <a:bodyPr wrap="square" rtlCol="0">
            <a:spAutoFit/>
          </a:bodyPr>
          <a:lstStyle/>
          <a:p>
            <a:pPr algn="ctr"/>
            <a:r>
              <a:rPr lang="en-US" sz="1400" dirty="0" smtClean="0"/>
              <a:t>Selects / Submits Request</a:t>
            </a:r>
            <a:endParaRPr lang="en-US" sz="1400" dirty="0"/>
          </a:p>
        </p:txBody>
      </p:sp>
      <p:sp>
        <p:nvSpPr>
          <p:cNvPr id="47" name="TextBox 46"/>
          <p:cNvSpPr txBox="1"/>
          <p:nvPr/>
        </p:nvSpPr>
        <p:spPr>
          <a:xfrm>
            <a:off x="2339752" y="3265820"/>
            <a:ext cx="1728192" cy="523220"/>
          </a:xfrm>
          <a:prstGeom prst="rect">
            <a:avLst/>
          </a:prstGeom>
          <a:noFill/>
        </p:spPr>
        <p:txBody>
          <a:bodyPr wrap="square" rtlCol="0">
            <a:spAutoFit/>
          </a:bodyPr>
          <a:lstStyle/>
          <a:p>
            <a:pPr algn="ctr"/>
            <a:r>
              <a:rPr lang="en-US" sz="1400" dirty="0" smtClean="0"/>
              <a:t>Agrees SLA / Handles Payment</a:t>
            </a:r>
            <a:endParaRPr lang="en-US" sz="1400" dirty="0"/>
          </a:p>
        </p:txBody>
      </p:sp>
      <p:sp>
        <p:nvSpPr>
          <p:cNvPr id="48" name="TextBox 47"/>
          <p:cNvSpPr txBox="1"/>
          <p:nvPr/>
        </p:nvSpPr>
        <p:spPr>
          <a:xfrm>
            <a:off x="5724128" y="4129916"/>
            <a:ext cx="1008112" cy="523220"/>
          </a:xfrm>
          <a:prstGeom prst="rect">
            <a:avLst/>
          </a:prstGeom>
          <a:noFill/>
        </p:spPr>
        <p:txBody>
          <a:bodyPr wrap="square" rtlCol="0">
            <a:spAutoFit/>
          </a:bodyPr>
          <a:lstStyle/>
          <a:p>
            <a:r>
              <a:rPr lang="en-US" sz="1400" dirty="0" smtClean="0"/>
              <a:t>Allocates</a:t>
            </a:r>
          </a:p>
          <a:p>
            <a:r>
              <a:rPr lang="en-US" sz="1400" dirty="0" smtClean="0"/>
              <a:t>Capacity</a:t>
            </a:r>
            <a:endParaRPr lang="en-US" sz="1400" dirty="0"/>
          </a:p>
        </p:txBody>
      </p:sp>
      <p:sp>
        <p:nvSpPr>
          <p:cNvPr id="49" name="TextBox 48"/>
          <p:cNvSpPr txBox="1"/>
          <p:nvPr/>
        </p:nvSpPr>
        <p:spPr>
          <a:xfrm>
            <a:off x="2267744" y="4273932"/>
            <a:ext cx="1368152" cy="523220"/>
          </a:xfrm>
          <a:prstGeom prst="rect">
            <a:avLst/>
          </a:prstGeom>
          <a:noFill/>
        </p:spPr>
        <p:txBody>
          <a:bodyPr wrap="square" rtlCol="0">
            <a:spAutoFit/>
          </a:bodyPr>
          <a:lstStyle/>
          <a:p>
            <a:r>
              <a:rPr lang="en-US" sz="1400" dirty="0" smtClean="0"/>
              <a:t>Adds Users / </a:t>
            </a:r>
            <a:r>
              <a:rPr lang="en-US" sz="1400" dirty="0"/>
              <a:t>Uses </a:t>
            </a:r>
            <a:r>
              <a:rPr lang="en-US" sz="1400" dirty="0" smtClean="0"/>
              <a:t>Services</a:t>
            </a:r>
            <a:endParaRPr lang="en-US" sz="1400" dirty="0"/>
          </a:p>
        </p:txBody>
      </p:sp>
      <p:grpSp>
        <p:nvGrpSpPr>
          <p:cNvPr id="10" name="Group 9"/>
          <p:cNvGrpSpPr/>
          <p:nvPr/>
        </p:nvGrpSpPr>
        <p:grpSpPr>
          <a:xfrm>
            <a:off x="3995936" y="2852936"/>
            <a:ext cx="936104" cy="1080120"/>
            <a:chOff x="7524328" y="5157192"/>
            <a:chExt cx="936104" cy="1080120"/>
          </a:xfrm>
        </p:grpSpPr>
        <p:sp>
          <p:nvSpPr>
            <p:cNvPr id="53" name="TextBox 52"/>
            <p:cNvSpPr txBox="1"/>
            <p:nvPr/>
          </p:nvSpPr>
          <p:spPr>
            <a:xfrm>
              <a:off x="7524328" y="5867980"/>
              <a:ext cx="936104" cy="369332"/>
            </a:xfrm>
            <a:prstGeom prst="rect">
              <a:avLst/>
            </a:prstGeom>
            <a:noFill/>
          </p:spPr>
          <p:txBody>
            <a:bodyPr wrap="square" rtlCol="0">
              <a:spAutoFit/>
            </a:bodyPr>
            <a:lstStyle/>
            <a:p>
              <a:r>
                <a:rPr lang="en-US" b="1" dirty="0" smtClean="0">
                  <a:solidFill>
                    <a:schemeClr val="accent1">
                      <a:lumMod val="75000"/>
                    </a:schemeClr>
                  </a:solidFill>
                </a:rPr>
                <a:t>Broker</a:t>
              </a:r>
              <a:endParaRPr lang="en-US" b="1" dirty="0">
                <a:solidFill>
                  <a:schemeClr val="accent1">
                    <a:lumMod val="75000"/>
                  </a:schemeClr>
                </a:solidFill>
              </a:endParaRPr>
            </a:p>
          </p:txBody>
        </p:sp>
        <p:pic>
          <p:nvPicPr>
            <p:cNvPr id="12301" name="Picture 12300"/>
            <p:cNvPicPr>
              <a:picLocks noChangeAspect="1"/>
            </p:cNvPicPr>
            <p:nvPr/>
          </p:nvPicPr>
          <p:blipFill>
            <a:blip r:embed="rId7"/>
            <a:stretch>
              <a:fillRect/>
            </a:stretch>
          </p:blipFill>
          <p:spPr>
            <a:xfrm>
              <a:off x="7524328" y="5157192"/>
              <a:ext cx="905520" cy="833512"/>
            </a:xfrm>
            <a:prstGeom prst="rect">
              <a:avLst/>
            </a:prstGeom>
          </p:spPr>
        </p:pic>
      </p:grpSp>
      <p:sp>
        <p:nvSpPr>
          <p:cNvPr id="60" name="TextBox 59"/>
          <p:cNvSpPr txBox="1"/>
          <p:nvPr/>
        </p:nvSpPr>
        <p:spPr>
          <a:xfrm>
            <a:off x="5148064" y="2761764"/>
            <a:ext cx="1584176" cy="523220"/>
          </a:xfrm>
          <a:prstGeom prst="rect">
            <a:avLst/>
          </a:prstGeom>
          <a:noFill/>
        </p:spPr>
        <p:txBody>
          <a:bodyPr wrap="square" rtlCol="0">
            <a:spAutoFit/>
          </a:bodyPr>
          <a:lstStyle/>
          <a:p>
            <a:pPr algn="ctr"/>
            <a:r>
              <a:rPr lang="en-US" sz="1400" dirty="0" smtClean="0"/>
              <a:t>Informs About New Customer</a:t>
            </a:r>
            <a:endParaRPr lang="en-US" sz="1400" dirty="0"/>
          </a:p>
        </p:txBody>
      </p:sp>
      <p:cxnSp>
        <p:nvCxnSpPr>
          <p:cNvPr id="63" name="Straight Arrow Connector 62"/>
          <p:cNvCxnSpPr>
            <a:stCxn id="53" idx="2"/>
            <a:endCxn id="9" idx="0"/>
          </p:cNvCxnSpPr>
          <p:nvPr/>
        </p:nvCxnSpPr>
        <p:spPr>
          <a:xfrm flipH="1">
            <a:off x="4439518" y="3933056"/>
            <a:ext cx="24470" cy="792088"/>
          </a:xfrm>
          <a:prstGeom prst="straightConnector1">
            <a:avLst/>
          </a:prstGeom>
          <a:ln w="31750">
            <a:tailEnd type="arrow"/>
          </a:ln>
        </p:spPr>
        <p:style>
          <a:lnRef idx="2">
            <a:schemeClr val="accent1"/>
          </a:lnRef>
          <a:fillRef idx="0">
            <a:schemeClr val="accent1"/>
          </a:fillRef>
          <a:effectRef idx="1">
            <a:schemeClr val="accent1"/>
          </a:effectRef>
          <a:fontRef idx="minor">
            <a:schemeClr val="tx1"/>
          </a:fontRef>
        </p:style>
      </p:cxnSp>
      <p:sp>
        <p:nvSpPr>
          <p:cNvPr id="66" name="TextBox 65"/>
          <p:cNvSpPr txBox="1"/>
          <p:nvPr/>
        </p:nvSpPr>
        <p:spPr>
          <a:xfrm>
            <a:off x="3851920" y="4077072"/>
            <a:ext cx="1152128" cy="307777"/>
          </a:xfrm>
          <a:prstGeom prst="rect">
            <a:avLst/>
          </a:prstGeom>
          <a:solidFill>
            <a:schemeClr val="bg1"/>
          </a:solidFill>
        </p:spPr>
        <p:txBody>
          <a:bodyPr wrap="square" rtlCol="0">
            <a:spAutoFit/>
          </a:bodyPr>
          <a:lstStyle/>
          <a:p>
            <a:r>
              <a:rPr lang="en-US" sz="1400" dirty="0" smtClean="0"/>
              <a:t>Creates VO</a:t>
            </a:r>
            <a:endParaRPr lang="en-US" sz="1400" dirty="0"/>
          </a:p>
        </p:txBody>
      </p:sp>
      <p:cxnSp>
        <p:nvCxnSpPr>
          <p:cNvPr id="50" name="Straight Arrow Connector 49"/>
          <p:cNvCxnSpPr>
            <a:stCxn id="12301" idx="3"/>
            <a:endCxn id="8" idx="1"/>
          </p:cNvCxnSpPr>
          <p:nvPr/>
        </p:nvCxnSpPr>
        <p:spPr>
          <a:xfrm>
            <a:off x="4901456" y="3269692"/>
            <a:ext cx="2362224" cy="28312"/>
          </a:xfrm>
          <a:prstGeom prst="straightConnector1">
            <a:avLst/>
          </a:prstGeom>
          <a:ln w="31750">
            <a:headEnd type="arrow"/>
            <a:tailEnd type="arrow"/>
          </a:ln>
        </p:spPr>
        <p:style>
          <a:lnRef idx="2">
            <a:schemeClr val="accent1"/>
          </a:lnRef>
          <a:fillRef idx="0">
            <a:schemeClr val="accent1"/>
          </a:fillRef>
          <a:effectRef idx="1">
            <a:schemeClr val="accent1"/>
          </a:effectRef>
          <a:fontRef idx="minor">
            <a:schemeClr val="tx1"/>
          </a:fontRef>
        </p:style>
      </p:cxnSp>
      <p:sp>
        <p:nvSpPr>
          <p:cNvPr id="51" name="TextBox 50"/>
          <p:cNvSpPr txBox="1"/>
          <p:nvPr/>
        </p:nvSpPr>
        <p:spPr>
          <a:xfrm>
            <a:off x="5364088" y="3337247"/>
            <a:ext cx="1152128" cy="307777"/>
          </a:xfrm>
          <a:prstGeom prst="rect">
            <a:avLst/>
          </a:prstGeom>
          <a:noFill/>
        </p:spPr>
        <p:txBody>
          <a:bodyPr wrap="square" rtlCol="0">
            <a:spAutoFit/>
          </a:bodyPr>
          <a:lstStyle/>
          <a:p>
            <a:pPr algn="ctr"/>
            <a:r>
              <a:rPr lang="en-US" sz="1400" dirty="0" smtClean="0"/>
              <a:t>Agrees OLA</a:t>
            </a:r>
            <a:endParaRPr lang="en-US" sz="1400" dirty="0"/>
          </a:p>
        </p:txBody>
      </p:sp>
      <p:sp>
        <p:nvSpPr>
          <p:cNvPr id="33" name="Oval 32"/>
          <p:cNvSpPr/>
          <p:nvPr/>
        </p:nvSpPr>
        <p:spPr>
          <a:xfrm>
            <a:off x="1979712" y="2564904"/>
            <a:ext cx="5040560" cy="1440160"/>
          </a:xfrm>
          <a:prstGeom prst="ellipse">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Footer Placeholder 5"/>
          <p:cNvSpPr>
            <a:spLocks noGrp="1"/>
          </p:cNvSpPr>
          <p:nvPr>
            <p:ph type="ftr" sz="quarter" idx="11"/>
          </p:nvPr>
        </p:nvSpPr>
        <p:spPr bwMode="auto">
          <a:xfrm>
            <a:off x="2699792" y="6376243"/>
            <a:ext cx="4464496"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dirty="0" smtClean="0">
                <a:solidFill>
                  <a:schemeClr val="bg1"/>
                </a:solidFill>
              </a:rPr>
              <a:t>EGI Business Models - EGI-InSPIRE 5</a:t>
            </a:r>
            <a:r>
              <a:rPr lang="en-US" baseline="30000" dirty="0" smtClean="0">
                <a:solidFill>
                  <a:schemeClr val="bg1"/>
                </a:solidFill>
              </a:rPr>
              <a:t>th</a:t>
            </a:r>
            <a:r>
              <a:rPr lang="en-US" dirty="0" smtClean="0">
                <a:solidFill>
                  <a:schemeClr val="bg1"/>
                </a:solidFill>
              </a:rPr>
              <a:t> EC Review </a:t>
            </a:r>
          </a:p>
          <a:p>
            <a:pPr fontAlgn="base">
              <a:spcBef>
                <a:spcPct val="0"/>
              </a:spcBef>
              <a:spcAft>
                <a:spcPct val="0"/>
              </a:spcAft>
            </a:pPr>
            <a:r>
              <a:rPr lang="en-US" dirty="0" smtClean="0">
                <a:solidFill>
                  <a:schemeClr val="bg1"/>
                </a:solidFill>
              </a:rPr>
              <a:t>Amsterdam – 13 Feb 2014</a:t>
            </a:r>
            <a:endParaRPr lang="en-US" dirty="0">
              <a:solidFill>
                <a:schemeClr val="bg1"/>
              </a:solidFill>
            </a:endParaRPr>
          </a:p>
        </p:txBody>
      </p:sp>
    </p:spTree>
    <p:extLst>
      <p:ext uri="{BB962C8B-B14F-4D97-AF65-F5344CB8AC3E}">
        <p14:creationId xmlns:p14="http://schemas.microsoft.com/office/powerpoint/2010/main" val="304638497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0"/>
          <p:cNvSpPr>
            <a:spLocks noGrp="1"/>
          </p:cNvSpPr>
          <p:nvPr>
            <p:ph type="title"/>
          </p:nvPr>
        </p:nvSpPr>
        <p:spPr/>
        <p:txBody>
          <a:bodyPr/>
          <a:lstStyle/>
          <a:p>
            <a:pPr eaLnBrk="1" hangingPunct="1"/>
            <a:r>
              <a:rPr lang="en-US" sz="3600" dirty="0" smtClean="0">
                <a:latin typeface="Arial" charset="0"/>
              </a:rPr>
              <a:t>Broker Business Models</a:t>
            </a:r>
            <a:endParaRPr lang="en-US" sz="3600" dirty="0">
              <a:latin typeface="Arial" charset="0"/>
            </a:endParaRPr>
          </a:p>
        </p:txBody>
      </p:sp>
      <p:sp>
        <p:nvSpPr>
          <p:cNvPr id="819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4DD3795-F628-EE4C-B9B0-5648D5C6F7F5}" type="slidenum">
              <a:rPr lang="en-US" sz="1200">
                <a:solidFill>
                  <a:schemeClr val="bg1"/>
                </a:solidFill>
                <a:cs typeface="Arial" charset="0"/>
              </a:rPr>
              <a:pPr eaLnBrk="1" hangingPunct="1"/>
              <a:t>19</a:t>
            </a:fld>
            <a:endParaRPr lang="en-US" sz="1200">
              <a:solidFill>
                <a:schemeClr val="bg1"/>
              </a:solidFill>
              <a:cs typeface="Arial"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3447106968"/>
              </p:ext>
            </p:extLst>
          </p:nvPr>
        </p:nvGraphicFramePr>
        <p:xfrm>
          <a:off x="107950" y="1124744"/>
          <a:ext cx="8964613" cy="2900330"/>
        </p:xfrm>
        <a:graphic>
          <a:graphicData uri="http://schemas.openxmlformats.org/drawingml/2006/table">
            <a:tbl>
              <a:tblPr/>
              <a:tblGrid>
                <a:gridCol w="1368425"/>
                <a:gridCol w="1223963"/>
                <a:gridCol w="831850"/>
                <a:gridCol w="1255712"/>
                <a:gridCol w="1079500"/>
                <a:gridCol w="865188"/>
                <a:gridCol w="1295400"/>
                <a:gridCol w="1044575"/>
              </a:tblGrid>
              <a:tr h="4371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FFFFFF"/>
                          </a:solidFill>
                          <a:effectLst/>
                          <a:latin typeface="Arial" charset="0"/>
                          <a:ea typeface="ＭＳ Ｐゴシック" charset="0"/>
                          <a:cs typeface="ＭＳ Ｐゴシック" charset="0"/>
                        </a:rPr>
                        <a:t>Model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Arial" charset="0"/>
                          <a:ea typeface="ＭＳ Ｐゴシック" charset="0"/>
                          <a:cs typeface="ＭＳ Ｐゴシック" charset="0"/>
                        </a:rPr>
                        <a:t>Certification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FFFFFF"/>
                          </a:solidFill>
                          <a:effectLst/>
                          <a:latin typeface="Arial" charset="0"/>
                          <a:ea typeface="ＭＳ Ｐゴシック" charset="0"/>
                          <a:cs typeface="ＭＳ Ｐゴシック" charset="0"/>
                        </a:rPr>
                        <a:t>API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Arial" charset="0"/>
                          <a:ea typeface="ＭＳ Ｐゴシック" charset="0"/>
                          <a:cs typeface="ＭＳ Ｐゴシック" charset="0"/>
                        </a:rPr>
                        <a:t>Consultancy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Arial" charset="0"/>
                          <a:ea typeface="ＭＳ Ｐゴシック" charset="0"/>
                          <a:cs typeface="ＭＳ Ｐゴシック" charset="0"/>
                        </a:rPr>
                        <a:t>Allocation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charset="0"/>
                          <a:ea typeface="ＭＳ Ｐゴシック" charset="0"/>
                          <a:cs typeface="ＭＳ Ｐゴシック" charset="0"/>
                        </a:rPr>
                        <a:t>Single SLA</a:t>
                      </a:r>
                      <a:endParaRPr kumimoji="0" lang="en-US" sz="1200" b="1" i="0" u="none" strike="noStrike" cap="none" normalizeH="0" baseline="0" dirty="0">
                        <a:ln>
                          <a:noFill/>
                        </a:ln>
                        <a:solidFill>
                          <a:srgbClr val="FFFFFF"/>
                        </a:solidFill>
                        <a:effectLst/>
                        <a:latin typeface="Arial"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charset="0"/>
                          <a:ea typeface="ＭＳ Ｐゴシック" charset="0"/>
                          <a:cs typeface="ＭＳ Ｐゴシック" charset="0"/>
                        </a:rPr>
                        <a:t>Accounting Reports</a:t>
                      </a:r>
                      <a:endParaRPr kumimoji="0" lang="en-US" sz="1200" b="1" i="0" u="none" strike="noStrike" cap="none" normalizeH="0" baseline="0" dirty="0">
                        <a:ln>
                          <a:noFill/>
                        </a:ln>
                        <a:solidFill>
                          <a:srgbClr val="FFFFFF"/>
                        </a:solidFill>
                        <a:effectLst/>
                        <a:latin typeface="Arial"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Arial" charset="0"/>
                          <a:ea typeface="ＭＳ Ｐゴシック" charset="0"/>
                          <a:cs typeface="ＭＳ Ｐゴシック" charset="0"/>
                        </a:rPr>
                        <a:t>Invoicing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8862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accent3">
                              <a:lumMod val="75000"/>
                            </a:schemeClr>
                          </a:solidFill>
                          <a:effectLst/>
                          <a:latin typeface="Arial" charset="0"/>
                          <a:ea typeface="ＭＳ Ｐゴシック" charset="0"/>
                          <a:cs typeface="ＭＳ Ｐゴシック" charset="0"/>
                        </a:rPr>
                        <a:t>Invisible Federator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3E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accent3">
                              <a:lumMod val="75000"/>
                            </a:schemeClr>
                          </a:solidFill>
                          <a:effectLst/>
                          <a:latin typeface="Zapf Dingbats" charset="0"/>
                          <a:ea typeface="ＭＳ Ｐゴシック" charset="0"/>
                          <a:cs typeface="Zapf Dingbats" charset="0"/>
                          <a:sym typeface="Zapf Dingbats" charset="0"/>
                        </a:rPr>
                        <a:t>✔</a:t>
                      </a:r>
                      <a:endParaRPr kumimoji="0" lang="en-US" sz="2400" b="0" i="0" u="none" strike="noStrike" cap="none" normalizeH="0" baseline="0" dirty="0">
                        <a:ln>
                          <a:noFill/>
                        </a:ln>
                        <a:solidFill>
                          <a:schemeClr val="accent3">
                            <a:lumMod val="75000"/>
                          </a:schemeClr>
                        </a:solidFill>
                        <a:effectLst/>
                        <a:latin typeface="Arial" charset="0"/>
                        <a:ea typeface="ＭＳ Ｐゴシック" charset="0"/>
                        <a:cs typeface="ＭＳ Ｐゴシック"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3E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accent3">
                              <a:lumMod val="75000"/>
                            </a:schemeClr>
                          </a:solidFill>
                          <a:effectLst/>
                          <a:latin typeface="Zapf Dingbats" charset="0"/>
                          <a:ea typeface="ＭＳ Ｐゴシック" charset="0"/>
                          <a:cs typeface="Zapf Dingbats" charset="0"/>
                          <a:sym typeface="Zapf Dingbats" charset="0"/>
                        </a:rPr>
                        <a:t>✔</a:t>
                      </a:r>
                      <a:endParaRPr kumimoji="0" lang="en-US" sz="2400" b="0" i="0" u="none" strike="noStrike" cap="none" normalizeH="0" baseline="0">
                        <a:ln>
                          <a:noFill/>
                        </a:ln>
                        <a:solidFill>
                          <a:schemeClr val="accent3">
                            <a:lumMod val="75000"/>
                          </a:schemeClr>
                        </a:solidFill>
                        <a:effectLst/>
                        <a:latin typeface="Arial" charset="0"/>
                        <a:ea typeface="ＭＳ Ｐゴシック" charset="0"/>
                        <a:cs typeface="ＭＳ Ｐゴシック"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3E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accent3">
                            <a:lumMod val="75000"/>
                          </a:schemeClr>
                        </a:solidFill>
                        <a:effectLst/>
                        <a:latin typeface="Arial" charset="0"/>
                        <a:ea typeface="ＭＳ Ｐゴシック" charset="0"/>
                        <a:cs typeface="ＭＳ Ｐゴシック"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3E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90"/>
                        </a:solidFill>
                        <a:effectLst/>
                        <a:latin typeface="Arial" charset="0"/>
                        <a:ea typeface="ＭＳ Ｐゴシック" charset="0"/>
                        <a:cs typeface="ＭＳ Ｐゴシック"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3E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90"/>
                        </a:solidFill>
                        <a:effectLst/>
                        <a:latin typeface="Arial" charset="0"/>
                        <a:ea typeface="ＭＳ Ｐゴシック" charset="0"/>
                        <a:cs typeface="ＭＳ Ｐゴシック"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3E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90"/>
                        </a:solidFill>
                        <a:effectLst/>
                        <a:latin typeface="Arial" charset="0"/>
                        <a:ea typeface="ＭＳ Ｐゴシック" charset="0"/>
                        <a:cs typeface="ＭＳ Ｐゴシック"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3E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90"/>
                        </a:solidFill>
                        <a:effectLst/>
                        <a:latin typeface="Arial" charset="0"/>
                        <a:ea typeface="ＭＳ Ｐゴシック" charset="0"/>
                        <a:cs typeface="ＭＳ Ｐゴシック"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3E4"/>
                    </a:solidFill>
                  </a:tcPr>
                </a:tc>
              </a:tr>
              <a:tr h="48862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accent3">
                              <a:lumMod val="75000"/>
                            </a:schemeClr>
                          </a:solidFill>
                          <a:effectLst/>
                          <a:latin typeface="Arial" charset="0"/>
                          <a:ea typeface="ＭＳ Ｐゴシック" charset="0"/>
                          <a:cs typeface="ＭＳ Ｐゴシック" charset="0"/>
                        </a:rPr>
                        <a:t>Advisor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accent3">
                              <a:lumMod val="75000"/>
                            </a:schemeClr>
                          </a:solidFill>
                          <a:effectLst/>
                          <a:latin typeface="Zapf Dingbats" charset="0"/>
                          <a:ea typeface="ＭＳ Ｐゴシック" charset="0"/>
                          <a:cs typeface="Zapf Dingbats" charset="0"/>
                          <a:sym typeface="Zapf Dingbats" charset="0"/>
                        </a:rPr>
                        <a:t>✔</a:t>
                      </a:r>
                      <a:endParaRPr kumimoji="0" lang="en-US" sz="2400" b="0" i="0" u="none" strike="noStrike" cap="none" normalizeH="0" baseline="0" dirty="0">
                        <a:ln>
                          <a:noFill/>
                        </a:ln>
                        <a:solidFill>
                          <a:schemeClr val="accent3">
                            <a:lumMod val="75000"/>
                          </a:schemeClr>
                        </a:solidFill>
                        <a:effectLst/>
                        <a:latin typeface="Arial" charset="0"/>
                        <a:ea typeface="ＭＳ Ｐゴシック" charset="0"/>
                        <a:cs typeface="ＭＳ Ｐゴシック"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accent3">
                              <a:lumMod val="75000"/>
                            </a:schemeClr>
                          </a:solidFill>
                          <a:effectLst/>
                          <a:latin typeface="Zapf Dingbats" charset="0"/>
                          <a:ea typeface="ＭＳ Ｐゴシック" charset="0"/>
                          <a:cs typeface="Zapf Dingbats" charset="0"/>
                          <a:sym typeface="Zapf Dingbats" charset="0"/>
                        </a:rPr>
                        <a:t>✔</a:t>
                      </a:r>
                      <a:endParaRPr kumimoji="0" lang="en-US" sz="2400" b="0" i="0" u="none" strike="noStrike" cap="none" normalizeH="0" baseline="0" dirty="0">
                        <a:ln>
                          <a:noFill/>
                        </a:ln>
                        <a:solidFill>
                          <a:schemeClr val="accent3">
                            <a:lumMod val="75000"/>
                          </a:schemeClr>
                        </a:solidFill>
                        <a:effectLst/>
                        <a:latin typeface="Arial" charset="0"/>
                        <a:ea typeface="ＭＳ Ｐゴシック" charset="0"/>
                        <a:cs typeface="ＭＳ Ｐゴシック"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accent3">
                              <a:lumMod val="75000"/>
                            </a:schemeClr>
                          </a:solidFill>
                          <a:effectLst/>
                          <a:latin typeface="Zapf Dingbats" charset="0"/>
                          <a:ea typeface="ＭＳ Ｐゴシック" charset="0"/>
                          <a:cs typeface="Zapf Dingbats" charset="0"/>
                          <a:sym typeface="Zapf Dingbats" charset="0"/>
                        </a:rPr>
                        <a:t>✔</a:t>
                      </a:r>
                      <a:endParaRPr kumimoji="0" lang="en-US" sz="2400" b="0" i="0" u="none" strike="noStrike" cap="none" normalizeH="0" baseline="0" dirty="0">
                        <a:ln>
                          <a:noFill/>
                        </a:ln>
                        <a:solidFill>
                          <a:schemeClr val="accent3">
                            <a:lumMod val="75000"/>
                          </a:schemeClr>
                        </a:solidFill>
                        <a:effectLst/>
                        <a:latin typeface="Arial" charset="0"/>
                        <a:ea typeface="ＭＳ Ｐゴシック" charset="0"/>
                        <a:cs typeface="ＭＳ Ｐゴシック"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90"/>
                        </a:solidFill>
                        <a:effectLst/>
                        <a:latin typeface="Arial" charset="0"/>
                        <a:ea typeface="ＭＳ Ｐゴシック" charset="0"/>
                        <a:cs typeface="ＭＳ Ｐゴシック"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90"/>
                        </a:solidFill>
                        <a:effectLst/>
                        <a:latin typeface="Arial" charset="0"/>
                        <a:ea typeface="ＭＳ Ｐゴシック" charset="0"/>
                        <a:cs typeface="ＭＳ Ｐゴシック"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90"/>
                        </a:solidFill>
                        <a:effectLst/>
                        <a:latin typeface="Arial" charset="0"/>
                        <a:ea typeface="ＭＳ Ｐゴシック" charset="0"/>
                        <a:cs typeface="ＭＳ Ｐゴシック"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90"/>
                        </a:solidFill>
                        <a:effectLst/>
                        <a:latin typeface="Arial" charset="0"/>
                        <a:ea typeface="ＭＳ Ｐゴシック" charset="0"/>
                        <a:cs typeface="ＭＳ Ｐゴシック"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2"/>
                    </a:solidFill>
                  </a:tcPr>
                </a:tc>
              </a:tr>
              <a:tr h="48862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accent6">
                              <a:lumMod val="75000"/>
                            </a:schemeClr>
                          </a:solidFill>
                          <a:effectLst/>
                          <a:latin typeface="Arial" charset="0"/>
                          <a:ea typeface="ＭＳ Ｐゴシック" charset="0"/>
                          <a:cs typeface="ＭＳ Ｐゴシック" charset="0"/>
                        </a:rPr>
                        <a:t>Matchmaker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3E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400" b="0" i="0" u="none" strike="noStrike" cap="none" normalizeH="0" baseline="0" dirty="0" smtClean="0">
                          <a:ln>
                            <a:noFill/>
                          </a:ln>
                          <a:solidFill>
                            <a:schemeClr val="accent3">
                              <a:lumMod val="75000"/>
                            </a:schemeClr>
                          </a:solidFill>
                          <a:effectLst/>
                          <a:latin typeface="Zapf Dingbats" charset="0"/>
                          <a:ea typeface="ＭＳ Ｐゴシック" charset="0"/>
                          <a:cs typeface="Zapf Dingbats" charset="0"/>
                          <a:sym typeface="Zapf Dingbats" charset="0"/>
                        </a:rPr>
                        <a:t>✔</a:t>
                      </a:r>
                      <a:endParaRPr kumimoji="0" lang="en-US" sz="2400" b="0" i="0" u="none" strike="noStrike" cap="none" normalizeH="0" baseline="0" dirty="0" smtClean="0">
                        <a:ln>
                          <a:noFill/>
                        </a:ln>
                        <a:solidFill>
                          <a:schemeClr val="accent3">
                            <a:lumMod val="75000"/>
                          </a:schemeClr>
                        </a:solidFill>
                        <a:effectLst/>
                        <a:latin typeface="Arial" charset="0"/>
                        <a:ea typeface="ＭＳ Ｐゴシック" charset="0"/>
                        <a:cs typeface="ＭＳ Ｐゴシック"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3E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400" b="0" i="0" u="none" strike="noStrike" cap="none" normalizeH="0" baseline="0" dirty="0" smtClean="0">
                          <a:ln>
                            <a:noFill/>
                          </a:ln>
                          <a:solidFill>
                            <a:schemeClr val="accent3">
                              <a:lumMod val="75000"/>
                            </a:schemeClr>
                          </a:solidFill>
                          <a:effectLst/>
                          <a:latin typeface="Zapf Dingbats" charset="0"/>
                          <a:ea typeface="ＭＳ Ｐゴシック" charset="0"/>
                          <a:cs typeface="Zapf Dingbats" charset="0"/>
                          <a:sym typeface="Zapf Dingbats" charset="0"/>
                        </a:rPr>
                        <a:t>✔</a:t>
                      </a:r>
                      <a:endParaRPr kumimoji="0" lang="en-US" sz="2400" b="0" i="0" u="none" strike="noStrike" cap="none" normalizeH="0" baseline="0" dirty="0" smtClean="0">
                        <a:ln>
                          <a:noFill/>
                        </a:ln>
                        <a:solidFill>
                          <a:schemeClr val="accent3">
                            <a:lumMod val="75000"/>
                          </a:schemeClr>
                        </a:solidFill>
                        <a:effectLst/>
                        <a:latin typeface="Arial" charset="0"/>
                        <a:ea typeface="ＭＳ Ｐゴシック" charset="0"/>
                        <a:cs typeface="ＭＳ Ｐゴシック"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3E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accent3">
                              <a:lumMod val="75000"/>
                            </a:schemeClr>
                          </a:solidFill>
                          <a:effectLst/>
                          <a:latin typeface="Zapf Dingbats" charset="0"/>
                          <a:ea typeface="ＭＳ Ｐゴシック" charset="0"/>
                          <a:cs typeface="Zapf Dingbats" charset="0"/>
                          <a:sym typeface="Zapf Dingbats" charset="0"/>
                        </a:rPr>
                        <a:t>✔</a:t>
                      </a:r>
                      <a:endParaRPr kumimoji="0" lang="en-US" sz="2400" b="0" i="0" u="none" strike="noStrike" cap="none" normalizeH="0" baseline="0" dirty="0">
                        <a:ln>
                          <a:noFill/>
                        </a:ln>
                        <a:solidFill>
                          <a:schemeClr val="accent3">
                            <a:lumMod val="75000"/>
                          </a:schemeClr>
                        </a:solidFill>
                        <a:effectLst/>
                        <a:latin typeface="Arial" charset="0"/>
                        <a:ea typeface="ＭＳ Ｐゴシック" charset="0"/>
                        <a:cs typeface="ＭＳ Ｐゴシック"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3E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FFC000"/>
                          </a:solidFill>
                          <a:effectLst/>
                          <a:latin typeface="Zapf Dingbats" charset="0"/>
                          <a:ea typeface="ＭＳ Ｐゴシック" charset="0"/>
                          <a:cs typeface="Zapf Dingbats" charset="0"/>
                          <a:sym typeface="Zapf Dingbats" charset="0"/>
                        </a:rPr>
                        <a:t>✔</a:t>
                      </a:r>
                      <a:endParaRPr kumimoji="0" lang="en-US" sz="2400" b="0" i="0" u="none" strike="noStrike" cap="none" normalizeH="0" baseline="0" dirty="0">
                        <a:ln>
                          <a:noFill/>
                        </a:ln>
                        <a:solidFill>
                          <a:srgbClr val="FFC000"/>
                        </a:solidFill>
                        <a:effectLst/>
                        <a:latin typeface="Arial" charset="0"/>
                        <a:ea typeface="ＭＳ Ｐゴシック" charset="0"/>
                        <a:cs typeface="ＭＳ Ｐゴシック"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3E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C000"/>
                          </a:solidFill>
                          <a:effectLst/>
                          <a:latin typeface="Zapf Dingbats" charset="0"/>
                          <a:ea typeface="ＭＳ Ｐゴシック" charset="0"/>
                          <a:cs typeface="Zapf Dingbats" charset="0"/>
                          <a:sym typeface="Zapf Dingbats" charset="0"/>
                        </a:rPr>
                        <a:t>✔</a:t>
                      </a:r>
                      <a:endParaRPr kumimoji="0" lang="en-US" sz="2400" b="0" i="0" u="none" strike="noStrike" cap="none" normalizeH="0" baseline="0" dirty="0">
                        <a:ln>
                          <a:noFill/>
                        </a:ln>
                        <a:solidFill>
                          <a:srgbClr val="FFC000"/>
                        </a:solidFill>
                        <a:effectLst/>
                        <a:latin typeface="Arial" charset="0"/>
                        <a:ea typeface="ＭＳ Ｐゴシック" charset="0"/>
                        <a:cs typeface="ＭＳ Ｐゴシック"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3E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90"/>
                        </a:solidFill>
                        <a:effectLst/>
                        <a:latin typeface="Arial" charset="0"/>
                        <a:ea typeface="ＭＳ Ｐゴシック" charset="0"/>
                        <a:cs typeface="ＭＳ Ｐゴシック"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3E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90"/>
                        </a:solidFill>
                        <a:effectLst/>
                        <a:latin typeface="Arial" charset="0"/>
                        <a:ea typeface="ＭＳ Ｐゴシック" charset="0"/>
                        <a:cs typeface="ＭＳ Ｐゴシック"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3E4"/>
                    </a:solidFill>
                  </a:tcPr>
                </a:tc>
              </a:tr>
              <a:tr h="48862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90"/>
                          </a:solidFill>
                          <a:effectLst/>
                          <a:latin typeface="Arial" charset="0"/>
                          <a:ea typeface="ＭＳ Ｐゴシック" charset="0"/>
                          <a:cs typeface="ＭＳ Ｐゴシック" charset="0"/>
                        </a:rPr>
                        <a:t>Trusted Third Party</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90"/>
                          </a:solidFill>
                          <a:effectLst/>
                          <a:latin typeface="Zapf Dingbats" charset="0"/>
                          <a:ea typeface="ＭＳ Ｐゴシック" charset="0"/>
                          <a:cs typeface="Zapf Dingbats" charset="0"/>
                          <a:sym typeface="Zapf Dingbats" charset="0"/>
                        </a:rPr>
                        <a:t>✔</a:t>
                      </a:r>
                      <a:endParaRPr kumimoji="0" lang="en-US" sz="2400" b="0" i="0" u="none" strike="noStrike" cap="none" normalizeH="0" baseline="0" dirty="0">
                        <a:ln>
                          <a:noFill/>
                        </a:ln>
                        <a:solidFill>
                          <a:srgbClr val="000090"/>
                        </a:solidFill>
                        <a:effectLst/>
                        <a:latin typeface="Arial" charset="0"/>
                        <a:ea typeface="ＭＳ Ｐゴシック" charset="0"/>
                        <a:cs typeface="ＭＳ Ｐゴシック"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90"/>
                          </a:solidFill>
                          <a:effectLst/>
                          <a:latin typeface="Zapf Dingbats" charset="0"/>
                          <a:ea typeface="ＭＳ Ｐゴシック" charset="0"/>
                          <a:cs typeface="Zapf Dingbats" charset="0"/>
                          <a:sym typeface="Zapf Dingbats" charset="0"/>
                        </a:rPr>
                        <a:t>✔</a:t>
                      </a:r>
                      <a:endParaRPr kumimoji="0" lang="en-US" sz="2400" b="0" i="0" u="none" strike="noStrike" cap="none" normalizeH="0" baseline="0" dirty="0">
                        <a:ln>
                          <a:noFill/>
                        </a:ln>
                        <a:solidFill>
                          <a:srgbClr val="000090"/>
                        </a:solidFill>
                        <a:effectLst/>
                        <a:latin typeface="Arial" charset="0"/>
                        <a:ea typeface="ＭＳ Ｐゴシック" charset="0"/>
                        <a:cs typeface="ＭＳ Ｐゴシック"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90"/>
                          </a:solidFill>
                          <a:effectLst/>
                          <a:latin typeface="Zapf Dingbats" charset="0"/>
                          <a:ea typeface="ＭＳ Ｐゴシック" charset="0"/>
                          <a:cs typeface="Zapf Dingbats" charset="0"/>
                          <a:sym typeface="Zapf Dingbats" charset="0"/>
                        </a:rPr>
                        <a:t>✔</a:t>
                      </a:r>
                      <a:endParaRPr kumimoji="0" lang="en-US" sz="2400" b="0" i="0" u="none" strike="noStrike" cap="none" normalizeH="0" baseline="0" dirty="0">
                        <a:ln>
                          <a:noFill/>
                        </a:ln>
                        <a:solidFill>
                          <a:srgbClr val="000090"/>
                        </a:solidFill>
                        <a:effectLst/>
                        <a:latin typeface="Arial" charset="0"/>
                        <a:ea typeface="ＭＳ Ｐゴシック" charset="0"/>
                        <a:cs typeface="ＭＳ Ｐゴシック"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90"/>
                          </a:solidFill>
                          <a:effectLst/>
                          <a:latin typeface="Zapf Dingbats" charset="0"/>
                          <a:ea typeface="ＭＳ Ｐゴシック" charset="0"/>
                          <a:cs typeface="Zapf Dingbats" charset="0"/>
                          <a:sym typeface="Zapf Dingbats" charset="0"/>
                        </a:rPr>
                        <a:t>✔</a:t>
                      </a:r>
                      <a:endParaRPr kumimoji="0" lang="en-US" sz="2400" b="0" i="0" u="none" strike="noStrike" cap="none" normalizeH="0" baseline="0">
                        <a:ln>
                          <a:noFill/>
                        </a:ln>
                        <a:solidFill>
                          <a:srgbClr val="000090"/>
                        </a:solidFill>
                        <a:effectLst/>
                        <a:latin typeface="Arial" charset="0"/>
                        <a:ea typeface="ＭＳ Ｐゴシック" charset="0"/>
                        <a:cs typeface="ＭＳ Ｐゴシック"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90"/>
                          </a:solidFill>
                          <a:effectLst/>
                          <a:latin typeface="Zapf Dingbats" charset="0"/>
                          <a:ea typeface="ＭＳ Ｐゴシック" charset="0"/>
                          <a:cs typeface="Zapf Dingbats" charset="0"/>
                          <a:sym typeface="Zapf Dingbats" charset="0"/>
                        </a:rPr>
                        <a:t>✔</a:t>
                      </a:r>
                      <a:endParaRPr kumimoji="0" lang="en-US" sz="2400" b="0" i="0" u="none" strike="noStrike" cap="none" normalizeH="0" baseline="0">
                        <a:ln>
                          <a:noFill/>
                        </a:ln>
                        <a:solidFill>
                          <a:srgbClr val="000090"/>
                        </a:solidFill>
                        <a:effectLst/>
                        <a:latin typeface="Arial" charset="0"/>
                        <a:ea typeface="ＭＳ Ｐゴシック" charset="0"/>
                        <a:cs typeface="ＭＳ Ｐゴシック"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90"/>
                          </a:solidFill>
                          <a:effectLst/>
                          <a:latin typeface="Zapf Dingbats" charset="0"/>
                          <a:ea typeface="ＭＳ Ｐゴシック" charset="0"/>
                          <a:cs typeface="Zapf Dingbats" charset="0"/>
                          <a:sym typeface="Zapf Dingbats" charset="0"/>
                        </a:rPr>
                        <a:t>✔</a:t>
                      </a:r>
                      <a:endParaRPr kumimoji="0" lang="en-US" sz="2400" b="0" i="0" u="none" strike="noStrike" cap="none" normalizeH="0" baseline="0">
                        <a:ln>
                          <a:noFill/>
                        </a:ln>
                        <a:solidFill>
                          <a:srgbClr val="000090"/>
                        </a:solidFill>
                        <a:effectLst/>
                        <a:latin typeface="Arial" charset="0"/>
                        <a:ea typeface="ＭＳ Ｐゴシック" charset="0"/>
                        <a:cs typeface="ＭＳ Ｐゴシック"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90"/>
                        </a:solidFill>
                        <a:effectLst/>
                        <a:latin typeface="Arial" charset="0"/>
                        <a:ea typeface="ＭＳ Ｐゴシック" charset="0"/>
                        <a:cs typeface="ＭＳ Ｐゴシック"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2"/>
                    </a:solidFill>
                  </a:tcPr>
                </a:tc>
              </a:tr>
              <a:tr h="48862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90"/>
                          </a:solidFill>
                          <a:effectLst/>
                          <a:latin typeface="Arial" charset="0"/>
                          <a:ea typeface="ＭＳ Ｐゴシック" charset="0"/>
                          <a:cs typeface="ＭＳ Ｐゴシック" charset="0"/>
                        </a:rPr>
                        <a:t>One Stop Shop</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3E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90"/>
                          </a:solidFill>
                          <a:effectLst/>
                          <a:latin typeface="Zapf Dingbats" charset="0"/>
                          <a:ea typeface="ＭＳ Ｐゴシック" charset="0"/>
                          <a:cs typeface="Zapf Dingbats" charset="0"/>
                          <a:sym typeface="Zapf Dingbats" charset="0"/>
                        </a:rPr>
                        <a:t>✔</a:t>
                      </a:r>
                      <a:endParaRPr kumimoji="0" lang="en-US" sz="2400" b="0" i="0" u="none" strike="noStrike" cap="none" normalizeH="0" baseline="0" dirty="0">
                        <a:ln>
                          <a:noFill/>
                        </a:ln>
                        <a:solidFill>
                          <a:srgbClr val="000090"/>
                        </a:solidFill>
                        <a:effectLst/>
                        <a:latin typeface="Arial" charset="0"/>
                        <a:ea typeface="ＭＳ Ｐゴシック" charset="0"/>
                        <a:cs typeface="ＭＳ Ｐゴシック"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3E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90"/>
                          </a:solidFill>
                          <a:effectLst/>
                          <a:latin typeface="Zapf Dingbats" charset="0"/>
                          <a:ea typeface="ＭＳ Ｐゴシック" charset="0"/>
                          <a:cs typeface="Zapf Dingbats" charset="0"/>
                          <a:sym typeface="Zapf Dingbats" charset="0"/>
                        </a:rPr>
                        <a:t>✔</a:t>
                      </a:r>
                      <a:endParaRPr kumimoji="0" lang="en-US" sz="2400" b="0" i="0" u="none" strike="noStrike" cap="none" normalizeH="0" baseline="0" dirty="0">
                        <a:ln>
                          <a:noFill/>
                        </a:ln>
                        <a:solidFill>
                          <a:srgbClr val="000090"/>
                        </a:solidFill>
                        <a:effectLst/>
                        <a:latin typeface="Arial" charset="0"/>
                        <a:ea typeface="ＭＳ Ｐゴシック" charset="0"/>
                        <a:cs typeface="ＭＳ Ｐゴシック"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3E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90"/>
                          </a:solidFill>
                          <a:effectLst/>
                          <a:latin typeface="Zapf Dingbats" charset="0"/>
                          <a:ea typeface="ＭＳ Ｐゴシック" charset="0"/>
                          <a:cs typeface="Zapf Dingbats" charset="0"/>
                          <a:sym typeface="Zapf Dingbats" charset="0"/>
                        </a:rPr>
                        <a:t>✔</a:t>
                      </a:r>
                      <a:endParaRPr kumimoji="0" lang="en-US" sz="2400" b="0" i="0" u="none" strike="noStrike" cap="none" normalizeH="0" baseline="0" dirty="0">
                        <a:ln>
                          <a:noFill/>
                        </a:ln>
                        <a:solidFill>
                          <a:srgbClr val="000090"/>
                        </a:solidFill>
                        <a:effectLst/>
                        <a:latin typeface="Arial" charset="0"/>
                        <a:ea typeface="ＭＳ Ｐゴシック" charset="0"/>
                        <a:cs typeface="ＭＳ Ｐゴシック"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3E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90"/>
                          </a:solidFill>
                          <a:effectLst/>
                          <a:latin typeface="Zapf Dingbats" charset="0"/>
                          <a:ea typeface="ＭＳ Ｐゴシック" charset="0"/>
                          <a:cs typeface="Zapf Dingbats" charset="0"/>
                          <a:sym typeface="Zapf Dingbats" charset="0"/>
                        </a:rPr>
                        <a:t>✔</a:t>
                      </a:r>
                      <a:endParaRPr kumimoji="0" lang="en-US" sz="2400" b="0" i="0" u="none" strike="noStrike" cap="none" normalizeH="0" baseline="0">
                        <a:ln>
                          <a:noFill/>
                        </a:ln>
                        <a:solidFill>
                          <a:srgbClr val="000090"/>
                        </a:solidFill>
                        <a:effectLst/>
                        <a:latin typeface="Arial" charset="0"/>
                        <a:ea typeface="ＭＳ Ｐゴシック" charset="0"/>
                        <a:cs typeface="ＭＳ Ｐゴシック"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3E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90"/>
                          </a:solidFill>
                          <a:effectLst/>
                          <a:latin typeface="Zapf Dingbats" charset="0"/>
                          <a:ea typeface="ＭＳ Ｐゴシック" charset="0"/>
                          <a:cs typeface="Zapf Dingbats" charset="0"/>
                          <a:sym typeface="Zapf Dingbats" charset="0"/>
                        </a:rPr>
                        <a:t>✔</a:t>
                      </a:r>
                      <a:endParaRPr kumimoji="0" lang="en-US" sz="2400" b="0" i="0" u="none" strike="noStrike" cap="none" normalizeH="0" baseline="0">
                        <a:ln>
                          <a:noFill/>
                        </a:ln>
                        <a:solidFill>
                          <a:srgbClr val="000090"/>
                        </a:solidFill>
                        <a:effectLst/>
                        <a:latin typeface="Arial" charset="0"/>
                        <a:ea typeface="ＭＳ Ｐゴシック" charset="0"/>
                        <a:cs typeface="ＭＳ Ｐゴシック"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3E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90"/>
                          </a:solidFill>
                          <a:effectLst/>
                          <a:latin typeface="Zapf Dingbats" charset="0"/>
                          <a:ea typeface="ＭＳ Ｐゴシック" charset="0"/>
                          <a:cs typeface="Zapf Dingbats" charset="0"/>
                          <a:sym typeface="Zapf Dingbats" charset="0"/>
                        </a:rPr>
                        <a:t>✔</a:t>
                      </a:r>
                      <a:endParaRPr kumimoji="0" lang="en-US" sz="2400" b="0" i="0" u="none" strike="noStrike" cap="none" normalizeH="0" baseline="0">
                        <a:ln>
                          <a:noFill/>
                        </a:ln>
                        <a:solidFill>
                          <a:srgbClr val="000090"/>
                        </a:solidFill>
                        <a:effectLst/>
                        <a:latin typeface="Arial" charset="0"/>
                        <a:ea typeface="ＭＳ Ｐゴシック" charset="0"/>
                        <a:cs typeface="ＭＳ Ｐゴシック"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3E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90"/>
                          </a:solidFill>
                          <a:effectLst/>
                          <a:latin typeface="Zapf Dingbats" charset="0"/>
                          <a:ea typeface="ＭＳ Ｐゴシック" charset="0"/>
                          <a:cs typeface="Zapf Dingbats" charset="0"/>
                          <a:sym typeface="Zapf Dingbats" charset="0"/>
                        </a:rPr>
                        <a:t>✔</a:t>
                      </a:r>
                      <a:endParaRPr kumimoji="0" lang="en-US" sz="2400" b="0" i="0" u="none" strike="noStrike" cap="none" normalizeH="0" baseline="0" dirty="0">
                        <a:ln>
                          <a:noFill/>
                        </a:ln>
                        <a:solidFill>
                          <a:srgbClr val="000090"/>
                        </a:solidFill>
                        <a:effectLst/>
                        <a:latin typeface="Arial" charset="0"/>
                        <a:ea typeface="ＭＳ Ｐゴシック" charset="0"/>
                        <a:cs typeface="ＭＳ Ｐゴシック"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3E4"/>
                    </a:solidFill>
                  </a:tcPr>
                </a:tc>
              </a:tr>
            </a:tbl>
          </a:graphicData>
        </a:graphic>
      </p:graphicFrame>
      <p:sp>
        <p:nvSpPr>
          <p:cNvPr id="7" name="Content Placeholder 2"/>
          <p:cNvSpPr>
            <a:spLocks noGrp="1"/>
          </p:cNvSpPr>
          <p:nvPr>
            <p:ph idx="1"/>
          </p:nvPr>
        </p:nvSpPr>
        <p:spPr>
          <a:xfrm>
            <a:off x="107504" y="4149080"/>
            <a:ext cx="9036496" cy="2232248"/>
          </a:xfrm>
        </p:spPr>
        <p:txBody>
          <a:bodyPr/>
          <a:lstStyle/>
          <a:p>
            <a:r>
              <a:rPr lang="en-US" sz="1800" dirty="0" smtClean="0"/>
              <a:t>EGI.eu does/can fulfill most models</a:t>
            </a:r>
          </a:p>
          <a:p>
            <a:pPr lvl="1"/>
            <a:r>
              <a:rPr lang="en-US" sz="1600" dirty="0" smtClean="0"/>
              <a:t>Does legal structure support one-stop shop?</a:t>
            </a:r>
          </a:p>
          <a:p>
            <a:pPr lvl="2"/>
            <a:r>
              <a:rPr lang="en-US" sz="1400" dirty="0" smtClean="0"/>
              <a:t>Governance Task Force in progress</a:t>
            </a:r>
            <a:endParaRPr lang="en-US" sz="1400" dirty="0"/>
          </a:p>
          <a:p>
            <a:pPr lvl="1"/>
            <a:r>
              <a:rPr lang="en-US" sz="1600" dirty="0" smtClean="0"/>
              <a:t>Need to define pricing scheme and price for service</a:t>
            </a:r>
          </a:p>
          <a:p>
            <a:pPr lvl="2"/>
            <a:r>
              <a:rPr lang="en-US" sz="1400" dirty="0" smtClean="0"/>
              <a:t>% of transaction; Subscription from providers within marketplace</a:t>
            </a:r>
          </a:p>
          <a:p>
            <a:pPr lvl="1"/>
            <a:r>
              <a:rPr lang="en-US" sz="1600" dirty="0" smtClean="0"/>
              <a:t>Can we realistically serve both models (indirect and direct)?</a:t>
            </a:r>
          </a:p>
          <a:p>
            <a:pPr lvl="2"/>
            <a:r>
              <a:rPr lang="en-US" sz="1400" dirty="0" smtClean="0"/>
              <a:t>Clear process needed to define when and where applied (e.g. user location; provider preference)</a:t>
            </a:r>
          </a:p>
        </p:txBody>
      </p:sp>
      <p:sp>
        <p:nvSpPr>
          <p:cNvPr id="12" name="Footer Placeholder 5"/>
          <p:cNvSpPr>
            <a:spLocks noGrp="1"/>
          </p:cNvSpPr>
          <p:nvPr>
            <p:ph type="ftr" sz="quarter" idx="11"/>
          </p:nvPr>
        </p:nvSpPr>
        <p:spPr bwMode="auto">
          <a:xfrm>
            <a:off x="2699792" y="6376243"/>
            <a:ext cx="4464496"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dirty="0" smtClean="0">
                <a:solidFill>
                  <a:schemeClr val="bg1"/>
                </a:solidFill>
              </a:rPr>
              <a:t>EGI Business Models - EGI-InSPIRE 5</a:t>
            </a:r>
            <a:r>
              <a:rPr lang="en-US" baseline="30000" dirty="0" smtClean="0">
                <a:solidFill>
                  <a:schemeClr val="bg1"/>
                </a:solidFill>
              </a:rPr>
              <a:t>th</a:t>
            </a:r>
            <a:r>
              <a:rPr lang="en-US" dirty="0" smtClean="0">
                <a:solidFill>
                  <a:schemeClr val="bg1"/>
                </a:solidFill>
              </a:rPr>
              <a:t> EC Review </a:t>
            </a:r>
          </a:p>
          <a:p>
            <a:pPr fontAlgn="base">
              <a:spcBef>
                <a:spcPct val="0"/>
              </a:spcBef>
              <a:spcAft>
                <a:spcPct val="0"/>
              </a:spcAft>
            </a:pPr>
            <a:r>
              <a:rPr lang="en-US" dirty="0" smtClean="0">
                <a:solidFill>
                  <a:schemeClr val="bg1"/>
                </a:solidFill>
              </a:rPr>
              <a:t>Amsterdam – 13 Feb 2014</a:t>
            </a:r>
            <a:endParaRPr lang="en-US" dirty="0">
              <a:solidFill>
                <a:schemeClr val="bg1"/>
              </a:solidFill>
            </a:endParaRPr>
          </a:p>
        </p:txBody>
      </p:sp>
    </p:spTree>
    <p:extLst>
      <p:ext uri="{BB962C8B-B14F-4D97-AF65-F5344CB8AC3E}">
        <p14:creationId xmlns:p14="http://schemas.microsoft.com/office/powerpoint/2010/main" val="132629637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4075" y="44624"/>
            <a:ext cx="6840538" cy="865187"/>
          </a:xfrm>
        </p:spPr>
        <p:txBody>
          <a:bodyPr/>
          <a:lstStyle/>
          <a:p>
            <a:r>
              <a:rPr lang="en-GB" sz="3600" dirty="0" smtClean="0"/>
              <a:t>Purpose</a:t>
            </a:r>
            <a:endParaRPr lang="en-US" sz="3600" dirty="0"/>
          </a:p>
        </p:txBody>
      </p:sp>
      <p:sp>
        <p:nvSpPr>
          <p:cNvPr id="3" name="Content Placeholder 2"/>
          <p:cNvSpPr>
            <a:spLocks noGrp="1"/>
          </p:cNvSpPr>
          <p:nvPr>
            <p:ph idx="1"/>
          </p:nvPr>
        </p:nvSpPr>
        <p:spPr/>
        <p:txBody>
          <a:bodyPr/>
          <a:lstStyle/>
          <a:p>
            <a:r>
              <a:rPr lang="en-US" dirty="0" smtClean="0"/>
              <a:t>How do business models apply to EGI?</a:t>
            </a:r>
          </a:p>
          <a:p>
            <a:r>
              <a:rPr lang="en-US" dirty="0" smtClean="0">
                <a:sym typeface="Wingdings"/>
              </a:rPr>
              <a:t>What are the structures by which EGI can deliver value (services)?</a:t>
            </a:r>
          </a:p>
          <a:p>
            <a:r>
              <a:rPr lang="en-US" dirty="0" smtClean="0">
                <a:sym typeface="Wingdings"/>
              </a:rPr>
              <a:t>What are the revenue models to support them?</a:t>
            </a:r>
          </a:p>
          <a:p>
            <a:r>
              <a:rPr lang="en-US" dirty="0" smtClean="0">
                <a:sym typeface="Wingdings"/>
              </a:rPr>
              <a:t>Does this offer a sustainable future vision?</a:t>
            </a:r>
            <a:endParaRPr lang="en-US" dirty="0"/>
          </a:p>
        </p:txBody>
      </p:sp>
      <p:sp>
        <p:nvSpPr>
          <p:cNvPr id="4" name="Footer Placeholder 5"/>
          <p:cNvSpPr>
            <a:spLocks noGrp="1"/>
          </p:cNvSpPr>
          <p:nvPr>
            <p:ph type="ftr" sz="quarter" idx="11"/>
          </p:nvPr>
        </p:nvSpPr>
        <p:spPr bwMode="auto">
          <a:xfrm>
            <a:off x="2699792" y="6376243"/>
            <a:ext cx="4464496"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dirty="0" smtClean="0">
                <a:solidFill>
                  <a:schemeClr val="bg1"/>
                </a:solidFill>
              </a:rPr>
              <a:t>EGI Business Models - EGI-InSPIRE 5</a:t>
            </a:r>
            <a:r>
              <a:rPr lang="en-US" baseline="30000" dirty="0" smtClean="0">
                <a:solidFill>
                  <a:schemeClr val="bg1"/>
                </a:solidFill>
              </a:rPr>
              <a:t>th</a:t>
            </a:r>
            <a:r>
              <a:rPr lang="en-US" dirty="0" smtClean="0">
                <a:solidFill>
                  <a:schemeClr val="bg1"/>
                </a:solidFill>
              </a:rPr>
              <a:t> EC Review </a:t>
            </a:r>
          </a:p>
          <a:p>
            <a:pPr fontAlgn="base">
              <a:spcBef>
                <a:spcPct val="0"/>
              </a:spcBef>
              <a:spcAft>
                <a:spcPct val="0"/>
              </a:spcAft>
            </a:pPr>
            <a:r>
              <a:rPr lang="en-US" dirty="0" smtClean="0">
                <a:solidFill>
                  <a:schemeClr val="bg1"/>
                </a:solidFill>
              </a:rPr>
              <a:t>Amsterdam – 13 Feb 2014</a:t>
            </a:r>
            <a:endParaRPr lang="en-US" dirty="0">
              <a:solidFill>
                <a:schemeClr val="bg1"/>
              </a:solidFill>
            </a:endParaRPr>
          </a:p>
        </p:txBody>
      </p:sp>
      <p:sp>
        <p:nvSpPr>
          <p:cNvPr id="5" name="Slide Number Placeholder 9"/>
          <p:cNvSpPr>
            <a:spLocks noGrp="1"/>
          </p:cNvSpPr>
          <p:nvPr>
            <p:ph type="sldNum" sz="quarter" idx="12"/>
          </p:nvPr>
        </p:nvSpPr>
        <p:spPr bwMode="auto">
          <a:xfrm>
            <a:off x="7019925"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fld id="{AAFEE19D-AC68-44E0-A9F3-793CC42538E7}" type="slidenum">
              <a:rPr lang="fi-FI">
                <a:solidFill>
                  <a:schemeClr val="bg1"/>
                </a:solidFill>
              </a:rPr>
              <a:pPr fontAlgn="base">
                <a:spcBef>
                  <a:spcPct val="0"/>
                </a:spcBef>
                <a:spcAft>
                  <a:spcPct val="0"/>
                </a:spcAft>
              </a:pPr>
              <a:t>2</a:t>
            </a:fld>
            <a:endParaRPr lang="fi-FI" dirty="0">
              <a:solidFill>
                <a:schemeClr val="bg1"/>
              </a:solidFill>
            </a:endParaRPr>
          </a:p>
        </p:txBody>
      </p:sp>
    </p:spTree>
    <p:extLst>
      <p:ext uri="{BB962C8B-B14F-4D97-AF65-F5344CB8AC3E}">
        <p14:creationId xmlns:p14="http://schemas.microsoft.com/office/powerpoint/2010/main" val="60872775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Pay-for-Use </a:t>
            </a:r>
            <a:r>
              <a:rPr lang="en-US" sz="3200" dirty="0" smtClean="0"/>
              <a:t>PoC:</a:t>
            </a:r>
            <a:br>
              <a:rPr lang="en-US" sz="3200" dirty="0" smtClean="0"/>
            </a:br>
            <a:r>
              <a:rPr lang="en-US" sz="3200" dirty="0" smtClean="0"/>
              <a:t>Current results</a:t>
            </a:r>
            <a:endParaRPr lang="en-US" sz="3200" dirty="0"/>
          </a:p>
        </p:txBody>
      </p:sp>
      <p:sp>
        <p:nvSpPr>
          <p:cNvPr id="3" name="Content Placeholder 2"/>
          <p:cNvSpPr>
            <a:spLocks noGrp="1"/>
          </p:cNvSpPr>
          <p:nvPr>
            <p:ph idx="1"/>
          </p:nvPr>
        </p:nvSpPr>
        <p:spPr>
          <a:xfrm>
            <a:off x="35496" y="1052736"/>
            <a:ext cx="4824536" cy="5256584"/>
          </a:xfrm>
        </p:spPr>
        <p:txBody>
          <a:bodyPr/>
          <a:lstStyle/>
          <a:p>
            <a:r>
              <a:rPr lang="en-US" sz="2000" dirty="0" smtClean="0">
                <a:solidFill>
                  <a:schemeClr val="accent1"/>
                </a:solidFill>
              </a:rPr>
              <a:t>Processes</a:t>
            </a:r>
            <a:r>
              <a:rPr lang="en-US" sz="2000" dirty="0" smtClean="0"/>
              <a:t> in business scenario for phase 1 </a:t>
            </a:r>
            <a:r>
              <a:rPr lang="en-US" sz="2000" dirty="0" smtClean="0">
                <a:solidFill>
                  <a:srgbClr val="4F81BD"/>
                </a:solidFill>
              </a:rPr>
              <a:t>defined</a:t>
            </a:r>
            <a:endParaRPr lang="en-US" sz="1800" dirty="0" smtClean="0">
              <a:solidFill>
                <a:srgbClr val="4F81BD"/>
              </a:solidFill>
            </a:endParaRPr>
          </a:p>
          <a:p>
            <a:r>
              <a:rPr lang="en-US" sz="2000" dirty="0" smtClean="0"/>
              <a:t>Tools adaptation</a:t>
            </a:r>
          </a:p>
          <a:p>
            <a:pPr lvl="1"/>
            <a:r>
              <a:rPr lang="en-US" sz="1800" dirty="0" smtClean="0">
                <a:solidFill>
                  <a:srgbClr val="4F81BD"/>
                </a:solidFill>
              </a:rPr>
              <a:t>Registry</a:t>
            </a:r>
            <a:r>
              <a:rPr lang="en-US" sz="1800" dirty="0" smtClean="0"/>
              <a:t> extensions added to set prices</a:t>
            </a:r>
            <a:endParaRPr lang="en-US" sz="1800" dirty="0"/>
          </a:p>
          <a:p>
            <a:pPr lvl="1"/>
            <a:r>
              <a:rPr lang="en-US" sz="1800" dirty="0" smtClean="0">
                <a:solidFill>
                  <a:srgbClr val="4F81BD"/>
                </a:solidFill>
              </a:rPr>
              <a:t>Accounting Portal </a:t>
            </a:r>
            <a:r>
              <a:rPr lang="en-US" sz="1800" dirty="0" smtClean="0"/>
              <a:t>accounting information</a:t>
            </a:r>
          </a:p>
          <a:p>
            <a:pPr lvl="1"/>
            <a:r>
              <a:rPr lang="en-US" sz="1800" dirty="0">
                <a:solidFill>
                  <a:srgbClr val="4F81BD"/>
                </a:solidFill>
              </a:rPr>
              <a:t>e-GRANT </a:t>
            </a:r>
            <a:r>
              <a:rPr lang="en-US" sz="1800" dirty="0" smtClean="0"/>
              <a:t>Broker/User Interface</a:t>
            </a:r>
          </a:p>
          <a:p>
            <a:pPr marL="342900" lvl="1" indent="-342900">
              <a:buFont typeface="Arial" charset="0"/>
              <a:buChar char="•"/>
            </a:pPr>
            <a:r>
              <a:rPr lang="en-US" sz="2000" dirty="0" smtClean="0"/>
              <a:t>Providers</a:t>
            </a:r>
          </a:p>
          <a:p>
            <a:pPr lvl="1"/>
            <a:r>
              <a:rPr lang="en-US" sz="1800" dirty="0" smtClean="0"/>
              <a:t>30 providers publishing </a:t>
            </a:r>
            <a:r>
              <a:rPr lang="en-US" sz="1800" dirty="0"/>
              <a:t>pricing </a:t>
            </a:r>
            <a:r>
              <a:rPr lang="en-US" sz="1800" dirty="0" smtClean="0"/>
              <a:t>information (20 Grid, 10 Cloud)</a:t>
            </a:r>
          </a:p>
          <a:p>
            <a:r>
              <a:rPr lang="en-US" sz="2000" dirty="0" smtClean="0">
                <a:solidFill>
                  <a:srgbClr val="4F81BD"/>
                </a:solidFill>
              </a:rPr>
              <a:t>Legal</a:t>
            </a:r>
            <a:r>
              <a:rPr lang="en-US" sz="2000" dirty="0" smtClean="0"/>
              <a:t> and </a:t>
            </a:r>
            <a:r>
              <a:rPr lang="en-US" sz="2000" dirty="0" smtClean="0">
                <a:solidFill>
                  <a:srgbClr val="4F81BD"/>
                </a:solidFill>
              </a:rPr>
              <a:t>Policy</a:t>
            </a:r>
            <a:r>
              <a:rPr lang="en-US" sz="2000" dirty="0" smtClean="0"/>
              <a:t> solutions emerging</a:t>
            </a:r>
          </a:p>
          <a:p>
            <a:pPr lvl="1"/>
            <a:r>
              <a:rPr lang="en-US" sz="1800" dirty="0"/>
              <a:t>e</a:t>
            </a:r>
            <a:r>
              <a:rPr lang="en-US" sz="1800" dirty="0" smtClean="0"/>
              <a:t>.g. research-only purpose statements; joint collaborations</a:t>
            </a:r>
          </a:p>
        </p:txBody>
      </p:sp>
      <p:pic>
        <p:nvPicPr>
          <p:cNvPr id="7" name="Picture 6" descr="EGI-PayForUse-GOCDB.jpg"/>
          <p:cNvPicPr>
            <a:picLocks noChangeAspect="1"/>
          </p:cNvPicPr>
          <p:nvPr/>
        </p:nvPicPr>
        <p:blipFill rotWithShape="1">
          <a:blip r:embed="rId3">
            <a:extLst>
              <a:ext uri="{28A0092B-C50C-407E-A947-70E740481C1C}">
                <a14:useLocalDpi xmlns:a14="http://schemas.microsoft.com/office/drawing/2010/main" val="0"/>
              </a:ext>
            </a:extLst>
          </a:blip>
          <a:srcRect l="18199" t="71001" r="42429"/>
          <a:stretch/>
        </p:blipFill>
        <p:spPr>
          <a:xfrm>
            <a:off x="5148064" y="1196751"/>
            <a:ext cx="3672408" cy="2376943"/>
          </a:xfrm>
          <a:prstGeom prst="rect">
            <a:avLst/>
          </a:prstGeom>
        </p:spPr>
      </p:pic>
      <p:sp>
        <p:nvSpPr>
          <p:cNvPr id="14" name="Content Placeholder 2"/>
          <p:cNvSpPr txBox="1">
            <a:spLocks/>
          </p:cNvSpPr>
          <p:nvPr/>
        </p:nvSpPr>
        <p:spPr bwMode="auto">
          <a:xfrm>
            <a:off x="35496" y="5517232"/>
            <a:ext cx="9036496"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smtClean="0"/>
              <a:t>Business Cases being explored</a:t>
            </a:r>
          </a:p>
          <a:p>
            <a:pPr lvl="1"/>
            <a:r>
              <a:rPr lang="en-US" sz="1800" dirty="0" smtClean="0"/>
              <a:t>Helix Nebula, ESA, Cloud for Europe, Charity Engine, </a:t>
            </a:r>
            <a:r>
              <a:rPr lang="en-US" sz="1800" dirty="0" err="1" smtClean="0"/>
              <a:t>Arctur</a:t>
            </a:r>
            <a:r>
              <a:rPr lang="en-US" sz="1800" dirty="0" smtClean="0"/>
              <a:t>, Engineering</a:t>
            </a:r>
          </a:p>
        </p:txBody>
      </p:sp>
      <p:sp>
        <p:nvSpPr>
          <p:cNvPr id="18" name="Foliennummernplatzhalter 3"/>
          <p:cNvSpPr>
            <a:spLocks noGrp="1"/>
          </p:cNvSpPr>
          <p:nvPr>
            <p:ph type="sldNum" sz="quarter" idx="12"/>
          </p:nvPr>
        </p:nvSpPr>
        <p:spPr>
          <a:xfrm>
            <a:off x="7019925" y="6356350"/>
            <a:ext cx="2133600" cy="365125"/>
          </a:xfrm>
        </p:spPr>
        <p:txBody>
          <a:bodyPr/>
          <a:lstStyle/>
          <a:p>
            <a:fld id="{43507AEB-23B8-F142-83A3-458C56B10093}" type="slidenum">
              <a:rPr lang="en-US" smtClean="0"/>
              <a:t>20</a:t>
            </a:fld>
            <a:endParaRPr lang="en-US" dirty="0"/>
          </a:p>
        </p:txBody>
      </p:sp>
      <p:sp>
        <p:nvSpPr>
          <p:cNvPr id="11" name="Footer Placeholder 5"/>
          <p:cNvSpPr>
            <a:spLocks noGrp="1"/>
          </p:cNvSpPr>
          <p:nvPr>
            <p:ph type="ftr" sz="quarter" idx="11"/>
          </p:nvPr>
        </p:nvSpPr>
        <p:spPr bwMode="auto">
          <a:xfrm>
            <a:off x="2699792" y="6376243"/>
            <a:ext cx="4464496"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dirty="0" smtClean="0">
                <a:solidFill>
                  <a:schemeClr val="bg1"/>
                </a:solidFill>
              </a:rPr>
              <a:t>EGI Business Models - EGI-InSPIRE 5</a:t>
            </a:r>
            <a:r>
              <a:rPr lang="en-US" baseline="30000" dirty="0" smtClean="0">
                <a:solidFill>
                  <a:schemeClr val="bg1"/>
                </a:solidFill>
              </a:rPr>
              <a:t>th</a:t>
            </a:r>
            <a:r>
              <a:rPr lang="en-US" dirty="0" smtClean="0">
                <a:solidFill>
                  <a:schemeClr val="bg1"/>
                </a:solidFill>
              </a:rPr>
              <a:t> EC Review </a:t>
            </a:r>
          </a:p>
          <a:p>
            <a:pPr fontAlgn="base">
              <a:spcBef>
                <a:spcPct val="0"/>
              </a:spcBef>
              <a:spcAft>
                <a:spcPct val="0"/>
              </a:spcAft>
            </a:pPr>
            <a:r>
              <a:rPr lang="en-US" dirty="0" smtClean="0">
                <a:solidFill>
                  <a:schemeClr val="bg1"/>
                </a:solidFill>
              </a:rPr>
              <a:t>Amsterdam – 13 Feb 2014</a:t>
            </a:r>
            <a:endParaRPr lang="en-US" dirty="0">
              <a:solidFill>
                <a:schemeClr val="bg1"/>
              </a:solidFill>
            </a:endParaRPr>
          </a:p>
        </p:txBody>
      </p:sp>
    </p:spTree>
    <p:extLst>
      <p:ext uri="{BB962C8B-B14F-4D97-AF65-F5344CB8AC3E}">
        <p14:creationId xmlns:p14="http://schemas.microsoft.com/office/powerpoint/2010/main" val="392864049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smtClean="0">
                <a:solidFill>
                  <a:srgbClr val="FFFFFF"/>
                </a:solidFill>
              </a:rPr>
              <a:t>e-GRANT: </a:t>
            </a:r>
            <a:br>
              <a:rPr lang="en-US" sz="3200" smtClean="0">
                <a:solidFill>
                  <a:srgbClr val="FFFFFF"/>
                </a:solidFill>
              </a:rPr>
            </a:br>
            <a:r>
              <a:rPr lang="en-US" sz="3200" smtClean="0">
                <a:solidFill>
                  <a:srgbClr val="FFFFFF"/>
                </a:solidFill>
              </a:rPr>
              <a:t>Development for Pay-for-Use</a:t>
            </a:r>
            <a:endParaRPr lang="en-US" sz="3200">
              <a:solidFill>
                <a:srgbClr val="FFFFFF"/>
              </a:solidFill>
            </a:endParaRPr>
          </a:p>
        </p:txBody>
      </p:sp>
      <p:sp>
        <p:nvSpPr>
          <p:cNvPr id="3" name="Content Placeholder 2"/>
          <p:cNvSpPr>
            <a:spLocks noGrp="1"/>
          </p:cNvSpPr>
          <p:nvPr>
            <p:ph idx="1"/>
          </p:nvPr>
        </p:nvSpPr>
        <p:spPr>
          <a:xfrm>
            <a:off x="35496" y="1124744"/>
            <a:ext cx="4464496" cy="5040560"/>
          </a:xfrm>
        </p:spPr>
        <p:txBody>
          <a:bodyPr>
            <a:noAutofit/>
          </a:bodyPr>
          <a:lstStyle/>
          <a:p>
            <a:r>
              <a:rPr lang="en-GB" sz="2000" dirty="0" smtClean="0"/>
              <a:t>Completed</a:t>
            </a:r>
          </a:p>
          <a:p>
            <a:pPr lvl="1"/>
            <a:r>
              <a:rPr lang="en-GB" sz="1700" dirty="0" smtClean="0"/>
              <a:t>Special pool type: pay-for-use (w/ price)</a:t>
            </a:r>
          </a:p>
          <a:p>
            <a:pPr lvl="1"/>
            <a:r>
              <a:rPr lang="en-GB" sz="1700" dirty="0" smtClean="0"/>
              <a:t>Importing prices from Registry </a:t>
            </a:r>
          </a:p>
          <a:p>
            <a:pPr lvl="1"/>
            <a:r>
              <a:rPr lang="en-GB" sz="1700" dirty="0" smtClean="0">
                <a:solidFill>
                  <a:srgbClr val="4F81BD"/>
                </a:solidFill>
              </a:rPr>
              <a:t>User </a:t>
            </a:r>
            <a:r>
              <a:rPr lang="en-GB" sz="1700" dirty="0">
                <a:solidFill>
                  <a:srgbClr val="4F81BD"/>
                </a:solidFill>
              </a:rPr>
              <a:t>self-allocation</a:t>
            </a:r>
            <a:r>
              <a:rPr lang="en-GB" sz="1700" dirty="0" smtClean="0"/>
              <a:t>: supported matching pools enabled for customers (existing broker functionality)</a:t>
            </a:r>
          </a:p>
          <a:p>
            <a:pPr lvl="1"/>
            <a:r>
              <a:rPr lang="en-GB" sz="1700" dirty="0">
                <a:solidFill>
                  <a:srgbClr val="4F81BD"/>
                </a:solidFill>
              </a:rPr>
              <a:t>Automatic finding and presenting the cheapest allocation </a:t>
            </a:r>
            <a:r>
              <a:rPr lang="en-GB" sz="1700" dirty="0" smtClean="0"/>
              <a:t>that suited requested parameters</a:t>
            </a:r>
          </a:p>
          <a:p>
            <a:pPr lvl="1"/>
            <a:r>
              <a:rPr lang="en-GB" sz="1700" dirty="0" smtClean="0"/>
              <a:t>Presenting cost of overall allocation</a:t>
            </a:r>
          </a:p>
          <a:p>
            <a:r>
              <a:rPr lang="en-GB" sz="2000" dirty="0" smtClean="0">
                <a:sym typeface="Wingdings" panose="05000000000000000000" pitchFamily="2" charset="2"/>
              </a:rPr>
              <a:t>Planned</a:t>
            </a:r>
          </a:p>
          <a:p>
            <a:pPr lvl="1"/>
            <a:r>
              <a:rPr lang="en-GB" sz="1700" dirty="0" smtClean="0">
                <a:sym typeface="Wingdings" panose="05000000000000000000" pitchFamily="2" charset="2"/>
              </a:rPr>
              <a:t>Proper SLA created based on template and negotiated metrics</a:t>
            </a:r>
          </a:p>
          <a:p>
            <a:pPr lvl="1"/>
            <a:r>
              <a:rPr lang="en-GB" sz="1700" dirty="0" smtClean="0"/>
              <a:t>Billing according contract/SLA (integration with accounting needed)</a:t>
            </a:r>
            <a:endParaRPr lang="en-GB" sz="1700" b="1" dirty="0"/>
          </a:p>
        </p:txBody>
      </p:sp>
      <p:sp>
        <p:nvSpPr>
          <p:cNvPr id="9" name="Foliennummernplatzhalter 3"/>
          <p:cNvSpPr>
            <a:spLocks noGrp="1"/>
          </p:cNvSpPr>
          <p:nvPr>
            <p:ph type="sldNum" sz="quarter" idx="12"/>
          </p:nvPr>
        </p:nvSpPr>
        <p:spPr>
          <a:xfrm>
            <a:off x="7019925" y="6356350"/>
            <a:ext cx="2133600" cy="365125"/>
          </a:xfrm>
        </p:spPr>
        <p:txBody>
          <a:bodyPr/>
          <a:lstStyle/>
          <a:p>
            <a:fld id="{43507AEB-23B8-F142-83A3-458C56B10093}" type="slidenum">
              <a:rPr lang="en-US" smtClean="0"/>
              <a:t>21</a:t>
            </a:fld>
            <a:endParaRPr lang="en-US" dirty="0"/>
          </a:p>
        </p:txBody>
      </p:sp>
      <p:sp>
        <p:nvSpPr>
          <p:cNvPr id="10" name="Footer Placeholder 5"/>
          <p:cNvSpPr>
            <a:spLocks noGrp="1"/>
          </p:cNvSpPr>
          <p:nvPr>
            <p:ph type="ftr" sz="quarter" idx="11"/>
          </p:nvPr>
        </p:nvSpPr>
        <p:spPr bwMode="auto">
          <a:xfrm>
            <a:off x="2699792" y="6376243"/>
            <a:ext cx="4464496"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dirty="0" smtClean="0">
                <a:solidFill>
                  <a:schemeClr val="bg1"/>
                </a:solidFill>
              </a:rPr>
              <a:t>EGI Business Models - EGI-InSPIRE 5</a:t>
            </a:r>
            <a:r>
              <a:rPr lang="en-US" baseline="30000" dirty="0" smtClean="0">
                <a:solidFill>
                  <a:schemeClr val="bg1"/>
                </a:solidFill>
              </a:rPr>
              <a:t>th</a:t>
            </a:r>
            <a:r>
              <a:rPr lang="en-US" dirty="0" smtClean="0">
                <a:solidFill>
                  <a:schemeClr val="bg1"/>
                </a:solidFill>
              </a:rPr>
              <a:t> EC Review </a:t>
            </a:r>
          </a:p>
          <a:p>
            <a:pPr fontAlgn="base">
              <a:spcBef>
                <a:spcPct val="0"/>
              </a:spcBef>
              <a:spcAft>
                <a:spcPct val="0"/>
              </a:spcAft>
            </a:pPr>
            <a:r>
              <a:rPr lang="en-US" dirty="0" smtClean="0">
                <a:solidFill>
                  <a:schemeClr val="bg1"/>
                </a:solidFill>
              </a:rPr>
              <a:t>Amsterdam – 13 Feb 2014</a:t>
            </a:r>
            <a:endParaRPr lang="en-US" dirty="0">
              <a:solidFill>
                <a:schemeClr val="bg1"/>
              </a:solidFill>
            </a:endParaRPr>
          </a:p>
        </p:txBody>
      </p:sp>
      <p:pic>
        <p:nvPicPr>
          <p:cNvPr id="4" name="Picture 3" descr="findpoolsDetail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3307" y="3529637"/>
            <a:ext cx="3439634" cy="2779683"/>
          </a:xfrm>
          <a:prstGeom prst="rect">
            <a:avLst/>
          </a:prstGeom>
        </p:spPr>
      </p:pic>
      <p:pic>
        <p:nvPicPr>
          <p:cNvPr id="6" name="Picture 5" descr="findpoolsResult.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55976" y="1054978"/>
            <a:ext cx="3563888" cy="2806070"/>
          </a:xfrm>
          <a:prstGeom prst="rect">
            <a:avLst/>
          </a:prstGeom>
        </p:spPr>
      </p:pic>
    </p:spTree>
    <p:extLst>
      <p:ext uri="{BB962C8B-B14F-4D97-AF65-F5344CB8AC3E}">
        <p14:creationId xmlns:p14="http://schemas.microsoft.com/office/powerpoint/2010/main" val="68942448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p:txBody>
          <a:bodyPr/>
          <a:lstStyle/>
          <a:p>
            <a:r>
              <a:rPr lang="en-US" sz="3200" dirty="0" smtClean="0"/>
              <a:t>EGI Pay-for-Use:</a:t>
            </a:r>
            <a:br>
              <a:rPr lang="en-US" sz="3200" dirty="0" smtClean="0"/>
            </a:br>
            <a:r>
              <a:rPr lang="en-US" sz="3200" dirty="0" smtClean="0"/>
              <a:t>Business Models</a:t>
            </a:r>
            <a:endParaRPr lang="en-GB" sz="3200" dirty="0" smtClean="0"/>
          </a:p>
        </p:txBody>
      </p:sp>
      <p:sp>
        <p:nvSpPr>
          <p:cNvPr id="12291" name="Content Placeholder 4"/>
          <p:cNvSpPr>
            <a:spLocks noGrp="1"/>
          </p:cNvSpPr>
          <p:nvPr>
            <p:ph idx="1"/>
          </p:nvPr>
        </p:nvSpPr>
        <p:spPr>
          <a:xfrm>
            <a:off x="179512" y="1124744"/>
            <a:ext cx="8964488" cy="5112568"/>
          </a:xfrm>
        </p:spPr>
        <p:txBody>
          <a:bodyPr/>
          <a:lstStyle/>
          <a:p>
            <a:pPr marL="400050" lvl="1" indent="-342900">
              <a:spcBef>
                <a:spcPts val="300"/>
              </a:spcBef>
              <a:spcAft>
                <a:spcPts val="300"/>
              </a:spcAft>
              <a:buFont typeface="+mj-lt"/>
              <a:buAutoNum type="arabicPeriod"/>
            </a:pPr>
            <a:r>
              <a:rPr lang="en-GB" sz="2000" dirty="0"/>
              <a:t>Infrastructure-as-a-Service </a:t>
            </a:r>
            <a:r>
              <a:rPr lang="en-GB" sz="2000" dirty="0" smtClean="0"/>
              <a:t>(IaaS)</a:t>
            </a:r>
            <a:endParaRPr lang="en-GB" sz="2000" dirty="0"/>
          </a:p>
          <a:p>
            <a:pPr marL="742950" lvl="2" indent="-342900">
              <a:spcBef>
                <a:spcPts val="300"/>
              </a:spcBef>
              <a:spcAft>
                <a:spcPts val="300"/>
              </a:spcAft>
            </a:pPr>
            <a:r>
              <a:rPr lang="en-GB" sz="1800" dirty="0"/>
              <a:t>Charge for resources consumed to support researchers/research communities with budget to purchase services</a:t>
            </a:r>
          </a:p>
          <a:p>
            <a:pPr marL="1200150" lvl="3" indent="-342900">
              <a:spcBef>
                <a:spcPts val="300"/>
              </a:spcBef>
              <a:spcAft>
                <a:spcPts val="300"/>
              </a:spcAft>
            </a:pPr>
            <a:r>
              <a:rPr lang="en-GB" sz="1600" dirty="0" smtClean="0"/>
              <a:t>Offer a selection menu: grid, cloud, storage; Support different pricing schemes</a:t>
            </a:r>
          </a:p>
          <a:p>
            <a:pPr marL="1200150" lvl="3" indent="-342900">
              <a:spcBef>
                <a:spcPts val="300"/>
              </a:spcBef>
              <a:spcAft>
                <a:spcPts val="300"/>
              </a:spcAft>
            </a:pPr>
            <a:r>
              <a:rPr lang="en-GB" sz="1600" dirty="0" smtClean="0"/>
              <a:t>Means to deliver other value-added services</a:t>
            </a:r>
          </a:p>
          <a:p>
            <a:pPr marL="400050" lvl="1" indent="-342900">
              <a:spcBef>
                <a:spcPts val="300"/>
              </a:spcBef>
              <a:spcAft>
                <a:spcPts val="300"/>
              </a:spcAft>
              <a:buFont typeface="+mj-lt"/>
              <a:buAutoNum type="arabicPeriod"/>
            </a:pPr>
            <a:r>
              <a:rPr lang="en-GB" sz="2000" dirty="0" smtClean="0"/>
              <a:t>IaaS + Consultancy </a:t>
            </a:r>
          </a:p>
          <a:p>
            <a:pPr marL="742950" lvl="2" indent="-342900">
              <a:spcBef>
                <a:spcPts val="300"/>
              </a:spcBef>
              <a:spcAft>
                <a:spcPts val="300"/>
              </a:spcAft>
            </a:pPr>
            <a:r>
              <a:rPr lang="en-GB" sz="1800" dirty="0" smtClean="0"/>
              <a:t>Exploit community expertise for customers who require dedicated support</a:t>
            </a:r>
          </a:p>
          <a:p>
            <a:pPr marL="1200150" lvl="3" indent="-342900">
              <a:spcBef>
                <a:spcPts val="300"/>
              </a:spcBef>
              <a:spcAft>
                <a:spcPts val="300"/>
              </a:spcAft>
            </a:pPr>
            <a:r>
              <a:rPr lang="en-GB" sz="1600" dirty="0" smtClean="0"/>
              <a:t>Get </a:t>
            </a:r>
            <a:r>
              <a:rPr lang="en-GB" sz="1600" dirty="0"/>
              <a:t>applications up and running with optimised </a:t>
            </a:r>
            <a:r>
              <a:rPr lang="en-GB" sz="1600" dirty="0" smtClean="0"/>
              <a:t>usage, training, etc.</a:t>
            </a:r>
            <a:endParaRPr lang="en-GB" sz="1600" dirty="0"/>
          </a:p>
          <a:p>
            <a:pPr marL="400050" lvl="1" indent="-342900">
              <a:spcBef>
                <a:spcPts val="300"/>
              </a:spcBef>
              <a:spcAft>
                <a:spcPts val="300"/>
              </a:spcAft>
              <a:buFont typeface="+mj-lt"/>
              <a:buAutoNum type="arabicPeriod"/>
            </a:pPr>
            <a:r>
              <a:rPr lang="en-GB" sz="2000" dirty="0"/>
              <a:t>Joint </a:t>
            </a:r>
            <a:r>
              <a:rPr lang="en-GB" sz="2000" dirty="0" smtClean="0"/>
              <a:t>development initiatives/collaborations</a:t>
            </a:r>
          </a:p>
          <a:p>
            <a:pPr marL="742950" lvl="2" indent="-342900">
              <a:spcBef>
                <a:spcPts val="300"/>
              </a:spcBef>
              <a:spcAft>
                <a:spcPts val="300"/>
              </a:spcAft>
            </a:pPr>
            <a:r>
              <a:rPr lang="en-GB" sz="1800" dirty="0"/>
              <a:t>Develop joint work plan to exchange </a:t>
            </a:r>
            <a:r>
              <a:rPr lang="en-GB" sz="1800" dirty="0" smtClean="0"/>
              <a:t>services</a:t>
            </a:r>
          </a:p>
          <a:p>
            <a:pPr marL="1200150" lvl="3" indent="-342900">
              <a:spcBef>
                <a:spcPts val="300"/>
              </a:spcBef>
              <a:spcAft>
                <a:spcPts val="300"/>
              </a:spcAft>
            </a:pPr>
            <a:r>
              <a:rPr lang="en-GB" sz="1600" dirty="0" smtClean="0"/>
              <a:t>Can allow for time/effort to be charged and resources offered for “free” (value expressed in monetary equivalent)</a:t>
            </a:r>
          </a:p>
          <a:p>
            <a:pPr marL="400050" lvl="1" indent="-342900">
              <a:spcBef>
                <a:spcPts val="300"/>
              </a:spcBef>
              <a:spcAft>
                <a:spcPts val="300"/>
              </a:spcAft>
              <a:buFont typeface="+mj-lt"/>
              <a:buAutoNum type="arabicPeriod"/>
            </a:pPr>
            <a:r>
              <a:rPr lang="en-GB" sz="2000" dirty="0" smtClean="0"/>
              <a:t>Broker</a:t>
            </a:r>
          </a:p>
          <a:p>
            <a:pPr marL="742950" lvl="2" indent="-342900">
              <a:spcBef>
                <a:spcPts val="300"/>
              </a:spcBef>
              <a:spcAft>
                <a:spcPts val="300"/>
              </a:spcAft>
            </a:pPr>
            <a:r>
              <a:rPr lang="en-GB" sz="1800" dirty="0" smtClean="0"/>
              <a:t>Avoid </a:t>
            </a:r>
            <a:r>
              <a:rPr lang="en-GB" sz="1800" dirty="0"/>
              <a:t>many-to-many relationships</a:t>
            </a:r>
          </a:p>
          <a:p>
            <a:pPr marL="1200150" lvl="3" indent="-342900">
              <a:spcBef>
                <a:spcPts val="300"/>
              </a:spcBef>
              <a:spcAft>
                <a:spcPts val="300"/>
              </a:spcAft>
            </a:pPr>
            <a:r>
              <a:rPr lang="en-GB" sz="1600" dirty="0"/>
              <a:t>Facilitate customer management (e.g. discovery, allocation, agreement)</a:t>
            </a:r>
          </a:p>
        </p:txBody>
      </p:sp>
      <p:sp>
        <p:nvSpPr>
          <p:cNvPr id="12294"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fld id="{AAFEE19D-AC68-44E0-A9F3-793CC42538E7}" type="slidenum">
              <a:rPr lang="fi-FI">
                <a:solidFill>
                  <a:schemeClr val="bg1"/>
                </a:solidFill>
              </a:rPr>
              <a:pPr fontAlgn="base">
                <a:spcBef>
                  <a:spcPct val="0"/>
                </a:spcBef>
                <a:spcAft>
                  <a:spcPct val="0"/>
                </a:spcAft>
              </a:pPr>
              <a:t>22</a:t>
            </a:fld>
            <a:endParaRPr lang="fi-FI" dirty="0">
              <a:solidFill>
                <a:schemeClr val="bg1"/>
              </a:solidFill>
            </a:endParaRPr>
          </a:p>
        </p:txBody>
      </p:sp>
      <p:sp>
        <p:nvSpPr>
          <p:cNvPr id="9" name="Footer Placeholder 5"/>
          <p:cNvSpPr>
            <a:spLocks noGrp="1"/>
          </p:cNvSpPr>
          <p:nvPr>
            <p:ph type="ftr" sz="quarter" idx="11"/>
          </p:nvPr>
        </p:nvSpPr>
        <p:spPr bwMode="auto">
          <a:xfrm>
            <a:off x="2699792" y="6376243"/>
            <a:ext cx="4464496"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dirty="0" smtClean="0">
                <a:solidFill>
                  <a:schemeClr val="bg1"/>
                </a:solidFill>
              </a:rPr>
              <a:t>EGI Business Models - EGI-InSPIRE 5</a:t>
            </a:r>
            <a:r>
              <a:rPr lang="en-US" baseline="30000" dirty="0" smtClean="0">
                <a:solidFill>
                  <a:schemeClr val="bg1"/>
                </a:solidFill>
              </a:rPr>
              <a:t>th</a:t>
            </a:r>
            <a:r>
              <a:rPr lang="en-US" dirty="0" smtClean="0">
                <a:solidFill>
                  <a:schemeClr val="bg1"/>
                </a:solidFill>
              </a:rPr>
              <a:t> EC Review </a:t>
            </a:r>
          </a:p>
          <a:p>
            <a:pPr fontAlgn="base">
              <a:spcBef>
                <a:spcPct val="0"/>
              </a:spcBef>
              <a:spcAft>
                <a:spcPct val="0"/>
              </a:spcAft>
            </a:pPr>
            <a:r>
              <a:rPr lang="en-US" dirty="0" smtClean="0">
                <a:solidFill>
                  <a:schemeClr val="bg1"/>
                </a:solidFill>
              </a:rPr>
              <a:t>Amsterdam – 13 Feb 2014</a:t>
            </a:r>
            <a:endParaRPr lang="en-US" dirty="0">
              <a:solidFill>
                <a:schemeClr val="bg1"/>
              </a:solidFill>
            </a:endParaRPr>
          </a:p>
        </p:txBody>
      </p:sp>
    </p:spTree>
    <p:extLst>
      <p:ext uri="{BB962C8B-B14F-4D97-AF65-F5344CB8AC3E}">
        <p14:creationId xmlns:p14="http://schemas.microsoft.com/office/powerpoint/2010/main" val="298949789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Pay-for-Use:</a:t>
            </a:r>
            <a:br>
              <a:rPr lang="en-US" sz="3200" dirty="0" smtClean="0"/>
            </a:br>
            <a:r>
              <a:rPr lang="en-US" sz="3200" dirty="0" smtClean="0"/>
              <a:t>Future Recommendations</a:t>
            </a:r>
            <a:endParaRPr lang="en-US" sz="3200" dirty="0"/>
          </a:p>
        </p:txBody>
      </p:sp>
      <p:sp>
        <p:nvSpPr>
          <p:cNvPr id="3" name="Content Placeholder 2"/>
          <p:cNvSpPr>
            <a:spLocks noGrp="1"/>
          </p:cNvSpPr>
          <p:nvPr>
            <p:ph idx="1"/>
          </p:nvPr>
        </p:nvSpPr>
        <p:spPr>
          <a:xfrm>
            <a:off x="323528" y="1124744"/>
            <a:ext cx="8435652" cy="5184576"/>
          </a:xfrm>
        </p:spPr>
        <p:txBody>
          <a:bodyPr/>
          <a:lstStyle/>
          <a:p>
            <a:pPr lvl="0"/>
            <a:r>
              <a:rPr lang="en-GB" sz="2000" dirty="0"/>
              <a:t>User-facing graphical </a:t>
            </a:r>
            <a:r>
              <a:rPr lang="en-GB" sz="2000" dirty="0" smtClean="0"/>
              <a:t>interface</a:t>
            </a:r>
          </a:p>
          <a:p>
            <a:pPr lvl="1"/>
            <a:r>
              <a:rPr lang="en-GB" sz="1800" dirty="0" smtClean="0"/>
              <a:t>Bulk technical </a:t>
            </a:r>
            <a:r>
              <a:rPr lang="en-GB" sz="1800" dirty="0"/>
              <a:t>development is complete and a design mock-up </a:t>
            </a:r>
            <a:r>
              <a:rPr lang="en-GB" sz="1800" dirty="0" smtClean="0"/>
              <a:t>created</a:t>
            </a:r>
          </a:p>
          <a:p>
            <a:pPr lvl="1"/>
            <a:r>
              <a:rPr lang="en-GB" sz="1800" dirty="0" smtClean="0"/>
              <a:t>Working on finer grain details (e.g. user functionality, cloud selection)</a:t>
            </a:r>
          </a:p>
          <a:p>
            <a:pPr lvl="0"/>
            <a:r>
              <a:rPr lang="en-GB" sz="2000" dirty="0" smtClean="0"/>
              <a:t>Increase </a:t>
            </a:r>
            <a:r>
              <a:rPr lang="en-GB" sz="2000" dirty="0"/>
              <a:t>automation of varying pricing schemes beyond pay-for-use and packaged services (e-GRANT terminology of “pools”).</a:t>
            </a:r>
            <a:endParaRPr lang="en-US" sz="2000" dirty="0"/>
          </a:p>
          <a:p>
            <a:pPr lvl="0"/>
            <a:r>
              <a:rPr lang="en-GB" sz="2000" dirty="0" smtClean="0"/>
              <a:t>SLA using EGI templates (based on FitSM)</a:t>
            </a:r>
          </a:p>
          <a:p>
            <a:pPr lvl="1"/>
            <a:r>
              <a:rPr lang="en-GB" sz="1800" dirty="0" smtClean="0"/>
              <a:t>Legal liability text and automated .</a:t>
            </a:r>
            <a:r>
              <a:rPr lang="en-GB" sz="1800" dirty="0" err="1" smtClean="0"/>
              <a:t>pdf</a:t>
            </a:r>
            <a:r>
              <a:rPr lang="en-GB" sz="1800" dirty="0" smtClean="0"/>
              <a:t> generation</a:t>
            </a:r>
          </a:p>
          <a:p>
            <a:pPr lvl="0"/>
            <a:r>
              <a:rPr lang="en-GB" sz="2000" dirty="0" smtClean="0"/>
              <a:t>Ensure </a:t>
            </a:r>
            <a:r>
              <a:rPr lang="en-GB" sz="2000" dirty="0" err="1" smtClean="0"/>
              <a:t>FedCloud</a:t>
            </a:r>
            <a:r>
              <a:rPr lang="en-GB" sz="2000" dirty="0" smtClean="0"/>
              <a:t> technical integration (e.g. flavours)</a:t>
            </a:r>
          </a:p>
          <a:p>
            <a:pPr lvl="0"/>
            <a:r>
              <a:rPr lang="en-GB" sz="2000" dirty="0" smtClean="0"/>
              <a:t>Integrate </a:t>
            </a:r>
            <a:r>
              <a:rPr lang="en-GB" sz="2000" dirty="0"/>
              <a:t>an automated billing </a:t>
            </a:r>
            <a:r>
              <a:rPr lang="en-GB" sz="2000" dirty="0" smtClean="0"/>
              <a:t>function </a:t>
            </a:r>
          </a:p>
          <a:p>
            <a:pPr lvl="0"/>
            <a:r>
              <a:rPr lang="en-GB" sz="2000" dirty="0" smtClean="0"/>
              <a:t>Mature </a:t>
            </a:r>
            <a:r>
              <a:rPr lang="en-GB" sz="2000" dirty="0"/>
              <a:t>EGI.eu's role as a full central broker</a:t>
            </a:r>
            <a:endParaRPr lang="en-US" sz="2000" dirty="0"/>
          </a:p>
          <a:p>
            <a:pPr lvl="1"/>
            <a:r>
              <a:rPr lang="en-GB" sz="1800" dirty="0"/>
              <a:t>Contractually: </a:t>
            </a:r>
            <a:r>
              <a:rPr lang="en-GB" sz="1800" dirty="0" err="1"/>
              <a:t>EGI.eu</a:t>
            </a:r>
            <a:r>
              <a:rPr lang="en-GB" sz="1800" dirty="0"/>
              <a:t> currently does not have a VAT number and potentially needs a separate business entity</a:t>
            </a:r>
            <a:endParaRPr lang="en-US" sz="1800" dirty="0"/>
          </a:p>
          <a:p>
            <a:pPr lvl="1"/>
            <a:r>
              <a:rPr lang="en-GB" sz="1800" dirty="0"/>
              <a:t>Pricing model: </a:t>
            </a:r>
            <a:r>
              <a:rPr lang="en-GB" sz="1800" dirty="0" smtClean="0"/>
              <a:t>Define </a:t>
            </a:r>
            <a:r>
              <a:rPr lang="en-GB" sz="1800" dirty="0"/>
              <a:t>r</a:t>
            </a:r>
            <a:r>
              <a:rPr lang="en-GB" sz="1800" dirty="0" smtClean="0"/>
              <a:t>egistration </a:t>
            </a:r>
            <a:r>
              <a:rPr lang="en-GB" sz="1800" dirty="0"/>
              <a:t>fee, % of </a:t>
            </a:r>
            <a:r>
              <a:rPr lang="en-GB" sz="1800" dirty="0" smtClean="0"/>
              <a:t>transaction</a:t>
            </a:r>
            <a:endParaRPr lang="en-US" sz="1800" dirty="0"/>
          </a:p>
          <a:p>
            <a:pPr lvl="0"/>
            <a:r>
              <a:rPr lang="en-GB" sz="2000" dirty="0"/>
              <a:t>Align closely with future ‘Marketplace’ activities, which have a very large crossover with the P4U </a:t>
            </a:r>
            <a:r>
              <a:rPr lang="en-GB" sz="2000" dirty="0" smtClean="0"/>
              <a:t>PoC</a:t>
            </a:r>
            <a:endParaRPr lang="en-US" sz="2000" dirty="0"/>
          </a:p>
        </p:txBody>
      </p:sp>
      <p:sp>
        <p:nvSpPr>
          <p:cNvPr id="8" name="Foliennummernplatzhalter 3"/>
          <p:cNvSpPr>
            <a:spLocks noGrp="1"/>
          </p:cNvSpPr>
          <p:nvPr>
            <p:ph type="sldNum" sz="quarter" idx="12"/>
          </p:nvPr>
        </p:nvSpPr>
        <p:spPr>
          <a:xfrm>
            <a:off x="7019925" y="6356350"/>
            <a:ext cx="2133600" cy="365125"/>
          </a:xfrm>
        </p:spPr>
        <p:txBody>
          <a:bodyPr/>
          <a:lstStyle/>
          <a:p>
            <a:fld id="{43507AEB-23B8-F142-83A3-458C56B10093}" type="slidenum">
              <a:rPr lang="en-US" smtClean="0"/>
              <a:t>23</a:t>
            </a:fld>
            <a:endParaRPr lang="en-US"/>
          </a:p>
        </p:txBody>
      </p:sp>
      <p:sp>
        <p:nvSpPr>
          <p:cNvPr id="6" name="Footer Placeholder 5"/>
          <p:cNvSpPr>
            <a:spLocks noGrp="1"/>
          </p:cNvSpPr>
          <p:nvPr>
            <p:ph type="ftr" sz="quarter" idx="11"/>
          </p:nvPr>
        </p:nvSpPr>
        <p:spPr bwMode="auto">
          <a:xfrm>
            <a:off x="2699792" y="6376243"/>
            <a:ext cx="4464496"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dirty="0" smtClean="0">
                <a:solidFill>
                  <a:schemeClr val="bg1"/>
                </a:solidFill>
              </a:rPr>
              <a:t>EGI Business Models - EGI-InSPIRE 5</a:t>
            </a:r>
            <a:r>
              <a:rPr lang="en-US" baseline="30000" dirty="0" smtClean="0">
                <a:solidFill>
                  <a:schemeClr val="bg1"/>
                </a:solidFill>
              </a:rPr>
              <a:t>th</a:t>
            </a:r>
            <a:r>
              <a:rPr lang="en-US" dirty="0" smtClean="0">
                <a:solidFill>
                  <a:schemeClr val="bg1"/>
                </a:solidFill>
              </a:rPr>
              <a:t> EC Review </a:t>
            </a:r>
          </a:p>
          <a:p>
            <a:pPr fontAlgn="base">
              <a:spcBef>
                <a:spcPct val="0"/>
              </a:spcBef>
              <a:spcAft>
                <a:spcPct val="0"/>
              </a:spcAft>
            </a:pPr>
            <a:r>
              <a:rPr lang="en-US" dirty="0" smtClean="0">
                <a:solidFill>
                  <a:schemeClr val="bg1"/>
                </a:solidFill>
              </a:rPr>
              <a:t>Amsterdam – 13 Feb 2014</a:t>
            </a:r>
            <a:endParaRPr lang="en-US" dirty="0">
              <a:solidFill>
                <a:schemeClr val="bg1"/>
              </a:solidFill>
            </a:endParaRPr>
          </a:p>
        </p:txBody>
      </p:sp>
    </p:spTree>
    <p:extLst>
      <p:ext uri="{BB962C8B-B14F-4D97-AF65-F5344CB8AC3E}">
        <p14:creationId xmlns:p14="http://schemas.microsoft.com/office/powerpoint/2010/main" val="393456510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4075" y="44624"/>
            <a:ext cx="6840538" cy="865187"/>
          </a:xfrm>
        </p:spPr>
        <p:txBody>
          <a:bodyPr/>
          <a:lstStyle/>
          <a:p>
            <a:r>
              <a:rPr lang="en-GB" sz="3200" dirty="0" smtClean="0"/>
              <a:t>Business Engagement:</a:t>
            </a:r>
            <a:br>
              <a:rPr lang="en-GB" sz="3200" dirty="0" smtClean="0"/>
            </a:br>
            <a:r>
              <a:rPr lang="en-GB" sz="3200" dirty="0" smtClean="0"/>
              <a:t>Programme</a:t>
            </a:r>
            <a:endParaRPr lang="en-GB" sz="3200" dirty="0"/>
          </a:p>
        </p:txBody>
      </p:sp>
      <p:sp>
        <p:nvSpPr>
          <p:cNvPr id="3" name="Content Placeholder 2"/>
          <p:cNvSpPr>
            <a:spLocks noGrp="1"/>
          </p:cNvSpPr>
          <p:nvPr>
            <p:ph idx="1"/>
          </p:nvPr>
        </p:nvSpPr>
        <p:spPr>
          <a:xfrm>
            <a:off x="107504" y="1124744"/>
            <a:ext cx="6264696" cy="5112568"/>
          </a:xfrm>
        </p:spPr>
        <p:txBody>
          <a:bodyPr/>
          <a:lstStyle/>
          <a:p>
            <a:r>
              <a:rPr lang="en-GB" sz="2000" dirty="0" smtClean="0"/>
              <a:t>Defined Business Engagement Programme</a:t>
            </a:r>
          </a:p>
          <a:p>
            <a:pPr lvl="1"/>
            <a:r>
              <a:rPr lang="en-GB" sz="1800" dirty="0" smtClean="0"/>
              <a:t>Purpose and scope</a:t>
            </a:r>
          </a:p>
          <a:p>
            <a:pPr lvl="2"/>
            <a:r>
              <a:rPr lang="en-GB" sz="1600" dirty="0"/>
              <a:t>F</a:t>
            </a:r>
            <a:r>
              <a:rPr lang="en-GB" sz="1600" dirty="0" smtClean="0"/>
              <a:t>ocus on SMEs; drive innovation; increase sustainability opportunities</a:t>
            </a:r>
          </a:p>
          <a:p>
            <a:pPr lvl="1"/>
            <a:r>
              <a:rPr lang="en-GB" sz="1800" dirty="0" smtClean="0"/>
              <a:t>Areas of collaboration</a:t>
            </a:r>
          </a:p>
          <a:p>
            <a:pPr lvl="2"/>
            <a:r>
              <a:rPr lang="en-GB" sz="1600" dirty="0"/>
              <a:t>e.g. </a:t>
            </a:r>
            <a:r>
              <a:rPr lang="en-GB" sz="1600" dirty="0" smtClean="0"/>
              <a:t>computing capacity, software products, market </a:t>
            </a:r>
            <a:r>
              <a:rPr lang="en-GB" sz="1600" dirty="0"/>
              <a:t>intelligence, big (open) data </a:t>
            </a:r>
            <a:r>
              <a:rPr lang="en-GB" sz="1600" dirty="0" smtClean="0"/>
              <a:t>and promotion</a:t>
            </a:r>
          </a:p>
          <a:p>
            <a:pPr lvl="1"/>
            <a:r>
              <a:rPr lang="en-GB" sz="1800" dirty="0" smtClean="0"/>
              <a:t>Benefits for both participants and EGI Community</a:t>
            </a:r>
          </a:p>
          <a:p>
            <a:pPr lvl="2"/>
            <a:r>
              <a:rPr lang="en-GB" sz="1600" dirty="0" smtClean="0"/>
              <a:t>e.g. visibility, resource access, new </a:t>
            </a:r>
            <a:r>
              <a:rPr lang="en-GB" sz="1600" dirty="0" smtClean="0"/>
              <a:t>products /</a:t>
            </a:r>
            <a:r>
              <a:rPr lang="en-GB" sz="1600" dirty="0" smtClean="0"/>
              <a:t>development, value demonstration</a:t>
            </a:r>
          </a:p>
          <a:p>
            <a:pPr lvl="1"/>
            <a:r>
              <a:rPr lang="en-GB" sz="1800" dirty="0" smtClean="0"/>
              <a:t>Three-tier level structure</a:t>
            </a:r>
          </a:p>
          <a:p>
            <a:pPr lvl="2"/>
            <a:r>
              <a:rPr lang="en-GB" sz="1600" dirty="0" smtClean="0"/>
              <a:t>Member (lightweight), Associate (formal agreement), Partner (long-term)</a:t>
            </a:r>
          </a:p>
          <a:p>
            <a:pPr lvl="1"/>
            <a:r>
              <a:rPr lang="en-GB" sz="1800" dirty="0" smtClean="0"/>
              <a:t>Activity plan</a:t>
            </a:r>
          </a:p>
          <a:p>
            <a:pPr lvl="2"/>
            <a:r>
              <a:rPr lang="en-GB" sz="1600" dirty="0" smtClean="0"/>
              <a:t>Promotion, network of experts, funding instruments for resourcing effort</a:t>
            </a:r>
          </a:p>
        </p:txBody>
      </p:sp>
      <p:sp>
        <p:nvSpPr>
          <p:cNvPr id="4" name="Footer Placeholder 5"/>
          <p:cNvSpPr>
            <a:spLocks noGrp="1"/>
          </p:cNvSpPr>
          <p:nvPr>
            <p:ph type="ftr" sz="quarter" idx="11"/>
          </p:nvPr>
        </p:nvSpPr>
        <p:spPr bwMode="auto">
          <a:xfrm>
            <a:off x="2699792" y="6376243"/>
            <a:ext cx="4464496"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dirty="0" smtClean="0">
                <a:solidFill>
                  <a:schemeClr val="bg1"/>
                </a:solidFill>
              </a:rPr>
              <a:t>EGI Business Models - EGI-InSPIRE 5</a:t>
            </a:r>
            <a:r>
              <a:rPr lang="en-US" baseline="30000" dirty="0" smtClean="0">
                <a:solidFill>
                  <a:schemeClr val="bg1"/>
                </a:solidFill>
              </a:rPr>
              <a:t>th</a:t>
            </a:r>
            <a:r>
              <a:rPr lang="en-US" dirty="0" smtClean="0">
                <a:solidFill>
                  <a:schemeClr val="bg1"/>
                </a:solidFill>
              </a:rPr>
              <a:t> EC Review </a:t>
            </a:r>
          </a:p>
          <a:p>
            <a:pPr fontAlgn="base">
              <a:spcBef>
                <a:spcPct val="0"/>
              </a:spcBef>
              <a:spcAft>
                <a:spcPct val="0"/>
              </a:spcAft>
            </a:pPr>
            <a:r>
              <a:rPr lang="en-US" dirty="0" smtClean="0">
                <a:solidFill>
                  <a:schemeClr val="bg1"/>
                </a:solidFill>
              </a:rPr>
              <a:t>Amsterdam – 13 Feb 2014</a:t>
            </a:r>
            <a:endParaRPr lang="en-US" dirty="0">
              <a:solidFill>
                <a:schemeClr val="bg1"/>
              </a:solidFill>
            </a:endParaRPr>
          </a:p>
        </p:txBody>
      </p:sp>
      <p:sp>
        <p:nvSpPr>
          <p:cNvPr id="5" name="Slide Number Placeholder 4"/>
          <p:cNvSpPr>
            <a:spLocks noGrp="1"/>
          </p:cNvSpPr>
          <p:nvPr>
            <p:ph type="sldNum" sz="quarter" idx="12"/>
          </p:nvPr>
        </p:nvSpPr>
        <p:spPr>
          <a:xfrm>
            <a:off x="7019925" y="6356350"/>
            <a:ext cx="2133600" cy="365125"/>
          </a:xfrm>
        </p:spPr>
        <p:txBody>
          <a:bodyPr/>
          <a:lstStyle/>
          <a:p>
            <a:pPr>
              <a:defRPr/>
            </a:pPr>
            <a:fld id="{B0ADEF26-A65D-420E-806B-5DECF286FE21}" type="slidenum">
              <a:rPr lang="en-US" smtClean="0"/>
              <a:pPr>
                <a:defRPr/>
              </a:pPr>
              <a:t>24</a:t>
            </a:fld>
            <a:endParaRPr lang="en-US" dirty="0"/>
          </a:p>
        </p:txBody>
      </p:sp>
      <p:pic>
        <p:nvPicPr>
          <p:cNvPr id="8" name="Picture 7" descr="Screen Shot 2015-02-10 at 17.57.54.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2201" y="1052736"/>
            <a:ext cx="2736304" cy="3833534"/>
          </a:xfrm>
          <a:prstGeom prst="rect">
            <a:avLst/>
          </a:prstGeom>
        </p:spPr>
      </p:pic>
    </p:spTree>
    <p:extLst>
      <p:ext uri="{BB962C8B-B14F-4D97-AF65-F5344CB8AC3E}">
        <p14:creationId xmlns:p14="http://schemas.microsoft.com/office/powerpoint/2010/main" val="316113626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4075" y="44624"/>
            <a:ext cx="6840538" cy="865187"/>
          </a:xfrm>
        </p:spPr>
        <p:txBody>
          <a:bodyPr/>
          <a:lstStyle/>
          <a:p>
            <a:r>
              <a:rPr lang="en-US" sz="3200" dirty="0" smtClean="0"/>
              <a:t>Business Engagement:</a:t>
            </a:r>
            <a:br>
              <a:rPr lang="en-US" sz="3200" dirty="0" smtClean="0"/>
            </a:br>
            <a:r>
              <a:rPr lang="en-US" sz="3200" dirty="0" smtClean="0"/>
              <a:t>Business Model</a:t>
            </a:r>
            <a:endParaRPr lang="en-US" sz="3200" dirty="0"/>
          </a:p>
        </p:txBody>
      </p:sp>
      <p:sp>
        <p:nvSpPr>
          <p:cNvPr id="3" name="Content Placeholder 2"/>
          <p:cNvSpPr>
            <a:spLocks noGrp="1"/>
          </p:cNvSpPr>
          <p:nvPr>
            <p:ph idx="1"/>
          </p:nvPr>
        </p:nvSpPr>
        <p:spPr>
          <a:xfrm>
            <a:off x="179512" y="1052736"/>
            <a:ext cx="8748464" cy="5112568"/>
          </a:xfrm>
        </p:spPr>
        <p:txBody>
          <a:bodyPr/>
          <a:lstStyle/>
          <a:p>
            <a:r>
              <a:rPr lang="en-US" sz="2000" dirty="0" smtClean="0"/>
              <a:t>Potential funding instruments</a:t>
            </a:r>
          </a:p>
          <a:p>
            <a:pPr lvl="1"/>
            <a:r>
              <a:rPr lang="en-US" sz="1800" dirty="0" smtClean="0"/>
              <a:t>Series of dedicated activities with SMEs within EGI-Engage</a:t>
            </a:r>
          </a:p>
          <a:p>
            <a:pPr lvl="2"/>
            <a:r>
              <a:rPr lang="en-US" sz="1600" dirty="0"/>
              <a:t>Open Data, Big Data </a:t>
            </a:r>
            <a:r>
              <a:rPr lang="en-US" sz="1600" dirty="0" smtClean="0"/>
              <a:t>Value generated </a:t>
            </a:r>
            <a:r>
              <a:rPr lang="en-US" sz="1600" dirty="0"/>
              <a:t>in selected </a:t>
            </a:r>
            <a:r>
              <a:rPr lang="en-US" sz="1600" dirty="0" smtClean="0"/>
              <a:t>fields</a:t>
            </a:r>
            <a:endParaRPr lang="en-US" sz="1600" dirty="0"/>
          </a:p>
          <a:p>
            <a:pPr lvl="1"/>
            <a:r>
              <a:rPr lang="en-US" sz="1800" dirty="0"/>
              <a:t>EGI Donor Club</a:t>
            </a:r>
          </a:p>
          <a:p>
            <a:pPr lvl="2"/>
            <a:r>
              <a:rPr lang="en-US" sz="1600" dirty="0" smtClean="0"/>
              <a:t>Obtain tax deductions/exceptions</a:t>
            </a:r>
          </a:p>
          <a:p>
            <a:pPr lvl="1"/>
            <a:r>
              <a:rPr lang="en-US" sz="1800" dirty="0" smtClean="0"/>
              <a:t>H2020 </a:t>
            </a:r>
            <a:r>
              <a:rPr lang="en-US" sz="1800" dirty="0"/>
              <a:t>project calls and SME </a:t>
            </a:r>
            <a:r>
              <a:rPr lang="en-US" sz="1800" dirty="0" smtClean="0"/>
              <a:t>instruments</a:t>
            </a:r>
          </a:p>
          <a:p>
            <a:pPr lvl="2"/>
            <a:r>
              <a:rPr lang="en-US" sz="1600" dirty="0"/>
              <a:t>€3 billion in funding over the period 2014-2020 </a:t>
            </a:r>
          </a:p>
          <a:p>
            <a:pPr lvl="1"/>
            <a:r>
              <a:rPr lang="en-US" sz="1800" dirty="0" smtClean="0"/>
              <a:t>In-kind</a:t>
            </a:r>
          </a:p>
          <a:p>
            <a:pPr lvl="2"/>
            <a:r>
              <a:rPr lang="en-US" sz="1600" dirty="0" smtClean="0"/>
              <a:t>Collaboration agreements and co-development</a:t>
            </a:r>
          </a:p>
          <a:p>
            <a:pPr lvl="1"/>
            <a:r>
              <a:rPr lang="en-US" sz="1800" dirty="0" smtClean="0"/>
              <a:t>National/Local funding</a:t>
            </a:r>
          </a:p>
          <a:p>
            <a:pPr lvl="2"/>
            <a:r>
              <a:rPr lang="en-US" sz="1600" dirty="0" smtClean="0"/>
              <a:t>Active </a:t>
            </a:r>
            <a:r>
              <a:rPr lang="en-US" sz="1600" dirty="0"/>
              <a:t>business </a:t>
            </a:r>
            <a:r>
              <a:rPr lang="en-US" sz="1600" dirty="0" smtClean="0"/>
              <a:t>network requires </a:t>
            </a:r>
            <a:r>
              <a:rPr lang="en-US" sz="1600" dirty="0"/>
              <a:t>resources for conducting </a:t>
            </a:r>
            <a:r>
              <a:rPr lang="en-US" sz="1600" dirty="0" smtClean="0"/>
              <a:t>national/local activities</a:t>
            </a:r>
          </a:p>
          <a:p>
            <a:r>
              <a:rPr lang="en-US" sz="2200" dirty="0" smtClean="0"/>
              <a:t>Expected Outcomes</a:t>
            </a:r>
          </a:p>
          <a:p>
            <a:pPr lvl="1"/>
            <a:r>
              <a:rPr lang="en-US" sz="1800" dirty="0" smtClean="0"/>
              <a:t>Value demonstration of EGI services</a:t>
            </a:r>
          </a:p>
          <a:p>
            <a:pPr lvl="1"/>
            <a:r>
              <a:rPr lang="en-US" sz="1800" dirty="0" smtClean="0"/>
              <a:t>Improved/expanded technical services</a:t>
            </a:r>
          </a:p>
          <a:p>
            <a:pPr lvl="1"/>
            <a:r>
              <a:rPr lang="en-US" sz="1800" dirty="0" smtClean="0"/>
              <a:t>New knowledge and expertise, publications</a:t>
            </a:r>
          </a:p>
          <a:p>
            <a:pPr lvl="1"/>
            <a:r>
              <a:rPr lang="en-US" sz="1800" dirty="0" smtClean="0"/>
              <a:t>Business generated</a:t>
            </a:r>
          </a:p>
          <a:p>
            <a:pPr lvl="1"/>
            <a:endParaRPr lang="en-US" sz="1800" dirty="0" smtClean="0"/>
          </a:p>
          <a:p>
            <a:endParaRPr lang="en-US" sz="2000" dirty="0" smtClean="0"/>
          </a:p>
        </p:txBody>
      </p:sp>
      <p:sp>
        <p:nvSpPr>
          <p:cNvPr id="4" name="Footer Placeholder 5"/>
          <p:cNvSpPr>
            <a:spLocks noGrp="1"/>
          </p:cNvSpPr>
          <p:nvPr>
            <p:ph type="ftr" sz="quarter" idx="11"/>
          </p:nvPr>
        </p:nvSpPr>
        <p:spPr bwMode="auto">
          <a:xfrm>
            <a:off x="2699792" y="6376243"/>
            <a:ext cx="4464496"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dirty="0" smtClean="0">
                <a:solidFill>
                  <a:schemeClr val="bg1"/>
                </a:solidFill>
              </a:rPr>
              <a:t>EGI Business Models - EGI-InSPIRE 5</a:t>
            </a:r>
            <a:r>
              <a:rPr lang="en-US" baseline="30000" dirty="0" smtClean="0">
                <a:solidFill>
                  <a:schemeClr val="bg1"/>
                </a:solidFill>
              </a:rPr>
              <a:t>th</a:t>
            </a:r>
            <a:r>
              <a:rPr lang="en-US" dirty="0" smtClean="0">
                <a:solidFill>
                  <a:schemeClr val="bg1"/>
                </a:solidFill>
              </a:rPr>
              <a:t> EC Review </a:t>
            </a:r>
          </a:p>
          <a:p>
            <a:pPr fontAlgn="base">
              <a:spcBef>
                <a:spcPct val="0"/>
              </a:spcBef>
              <a:spcAft>
                <a:spcPct val="0"/>
              </a:spcAft>
            </a:pPr>
            <a:r>
              <a:rPr lang="en-US" dirty="0" smtClean="0">
                <a:solidFill>
                  <a:schemeClr val="bg1"/>
                </a:solidFill>
              </a:rPr>
              <a:t>Amsterdam – 13 Feb 2014</a:t>
            </a:r>
            <a:endParaRPr lang="en-US" dirty="0">
              <a:solidFill>
                <a:schemeClr val="bg1"/>
              </a:solidFill>
            </a:endParaRPr>
          </a:p>
        </p:txBody>
      </p:sp>
      <p:sp>
        <p:nvSpPr>
          <p:cNvPr id="5" name="Slide Number Placeholder 4"/>
          <p:cNvSpPr>
            <a:spLocks noGrp="1"/>
          </p:cNvSpPr>
          <p:nvPr>
            <p:ph type="sldNum" sz="quarter" idx="12"/>
          </p:nvPr>
        </p:nvSpPr>
        <p:spPr>
          <a:xfrm>
            <a:off x="7019925" y="6356350"/>
            <a:ext cx="2133600" cy="365125"/>
          </a:xfrm>
        </p:spPr>
        <p:txBody>
          <a:bodyPr/>
          <a:lstStyle/>
          <a:p>
            <a:pPr>
              <a:defRPr/>
            </a:pPr>
            <a:fld id="{B0ADEF26-A65D-420E-806B-5DECF286FE21}" type="slidenum">
              <a:rPr lang="en-US" smtClean="0"/>
              <a:pPr>
                <a:defRPr/>
              </a:pPr>
              <a:t>25</a:t>
            </a:fld>
            <a:endParaRPr lang="en-US" dirty="0"/>
          </a:p>
        </p:txBody>
      </p:sp>
    </p:spTree>
    <p:extLst>
      <p:ext uri="{BB962C8B-B14F-4D97-AF65-F5344CB8AC3E}">
        <p14:creationId xmlns:p14="http://schemas.microsoft.com/office/powerpoint/2010/main" val="271521395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Agreement Framework</a:t>
            </a:r>
            <a:endParaRPr lang="en-US" sz="2800" dirty="0"/>
          </a:p>
        </p:txBody>
      </p:sp>
      <p:sp>
        <p:nvSpPr>
          <p:cNvPr id="4" name="Foliennummernplatzhalter 3"/>
          <p:cNvSpPr>
            <a:spLocks noGrp="1"/>
          </p:cNvSpPr>
          <p:nvPr>
            <p:ph type="sldNum" sz="quarter" idx="12"/>
          </p:nvPr>
        </p:nvSpPr>
        <p:spPr/>
        <p:txBody>
          <a:bodyPr/>
          <a:lstStyle/>
          <a:p>
            <a:fld id="{43507AEB-23B8-F142-83A3-458C56B10093}" type="slidenum">
              <a:rPr lang="en-US" smtClean="0"/>
              <a:t>26</a:t>
            </a:fld>
            <a:endParaRPr lang="en-US" dirty="0"/>
          </a:p>
        </p:txBody>
      </p:sp>
      <p:sp>
        <p:nvSpPr>
          <p:cNvPr id="41" name="Footer Placeholder 5"/>
          <p:cNvSpPr>
            <a:spLocks noGrp="1"/>
          </p:cNvSpPr>
          <p:nvPr>
            <p:ph type="ftr" sz="quarter" idx="11"/>
          </p:nvPr>
        </p:nvSpPr>
        <p:spPr bwMode="auto">
          <a:xfrm>
            <a:off x="2699792" y="6376243"/>
            <a:ext cx="4464496"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dirty="0" smtClean="0">
                <a:solidFill>
                  <a:schemeClr val="bg1"/>
                </a:solidFill>
              </a:rPr>
              <a:t>EGI Business Models - EGI-InSPIRE 5</a:t>
            </a:r>
            <a:r>
              <a:rPr lang="en-US" baseline="30000" dirty="0" smtClean="0">
                <a:solidFill>
                  <a:schemeClr val="bg1"/>
                </a:solidFill>
              </a:rPr>
              <a:t>th</a:t>
            </a:r>
            <a:r>
              <a:rPr lang="en-US" dirty="0" smtClean="0">
                <a:solidFill>
                  <a:schemeClr val="bg1"/>
                </a:solidFill>
              </a:rPr>
              <a:t> EC Review </a:t>
            </a:r>
          </a:p>
          <a:p>
            <a:pPr fontAlgn="base">
              <a:spcBef>
                <a:spcPct val="0"/>
              </a:spcBef>
              <a:spcAft>
                <a:spcPct val="0"/>
              </a:spcAft>
            </a:pPr>
            <a:r>
              <a:rPr lang="en-US" dirty="0" smtClean="0">
                <a:solidFill>
                  <a:schemeClr val="bg1"/>
                </a:solidFill>
              </a:rPr>
              <a:t>Amsterdam – 13 Feb 2014</a:t>
            </a:r>
            <a:endParaRPr lang="en-US" dirty="0">
              <a:solidFill>
                <a:schemeClr val="bg1"/>
              </a:solidFill>
            </a:endParaRPr>
          </a:p>
        </p:txBody>
      </p:sp>
      <p:pic>
        <p:nvPicPr>
          <p:cNvPr id="5" name="Picture 4"/>
          <p:cNvPicPr>
            <a:picLocks noChangeAspect="1"/>
          </p:cNvPicPr>
          <p:nvPr/>
        </p:nvPicPr>
        <p:blipFill>
          <a:blip r:embed="rId3"/>
          <a:stretch>
            <a:fillRect/>
          </a:stretch>
        </p:blipFill>
        <p:spPr>
          <a:xfrm>
            <a:off x="179512" y="1038054"/>
            <a:ext cx="7344816" cy="5373957"/>
          </a:xfrm>
          <a:prstGeom prst="rect">
            <a:avLst/>
          </a:prstGeom>
        </p:spPr>
      </p:pic>
      <p:sp>
        <p:nvSpPr>
          <p:cNvPr id="6" name="TextBox 5"/>
          <p:cNvSpPr txBox="1"/>
          <p:nvPr/>
        </p:nvSpPr>
        <p:spPr>
          <a:xfrm>
            <a:off x="5596409" y="1085835"/>
            <a:ext cx="3528392" cy="830997"/>
          </a:xfrm>
          <a:prstGeom prst="rect">
            <a:avLst/>
          </a:prstGeom>
          <a:noFill/>
        </p:spPr>
        <p:txBody>
          <a:bodyPr wrap="square" rtlCol="0">
            <a:spAutoFit/>
          </a:bodyPr>
          <a:lstStyle/>
          <a:p>
            <a:r>
              <a:rPr lang="en-US" sz="1600" dirty="0" smtClean="0"/>
              <a:t>OLA: Operational Level Agreement</a:t>
            </a:r>
          </a:p>
          <a:p>
            <a:r>
              <a:rPr lang="en-US" sz="1600" dirty="0" smtClean="0"/>
              <a:t>SLA: Service Level Agreement</a:t>
            </a:r>
          </a:p>
          <a:p>
            <a:r>
              <a:rPr lang="en-US" sz="1600" dirty="0" smtClean="0"/>
              <a:t>UA: Underpinning Agreement</a:t>
            </a:r>
            <a:endParaRPr lang="en-US" sz="1600" dirty="0"/>
          </a:p>
        </p:txBody>
      </p:sp>
      <p:sp>
        <p:nvSpPr>
          <p:cNvPr id="7" name="TextBox 6"/>
          <p:cNvSpPr txBox="1"/>
          <p:nvPr/>
        </p:nvSpPr>
        <p:spPr>
          <a:xfrm>
            <a:off x="5652120" y="2237963"/>
            <a:ext cx="3528392" cy="1077218"/>
          </a:xfrm>
          <a:prstGeom prst="rect">
            <a:avLst/>
          </a:prstGeom>
          <a:noFill/>
        </p:spPr>
        <p:txBody>
          <a:bodyPr wrap="square" rtlCol="0">
            <a:spAutoFit/>
          </a:bodyPr>
          <a:lstStyle/>
          <a:p>
            <a:r>
              <a:rPr lang="en-GB" sz="1600" dirty="0" err="1" smtClean="0"/>
              <a:t>EGI.eu</a:t>
            </a:r>
            <a:endParaRPr lang="en-GB" sz="1600" dirty="0" smtClean="0"/>
          </a:p>
          <a:p>
            <a:r>
              <a:rPr lang="en-GB" sz="1600" dirty="0" smtClean="0"/>
              <a:t>RC/RP: Resource </a:t>
            </a:r>
            <a:r>
              <a:rPr lang="en-GB" sz="1600" dirty="0" err="1" smtClean="0"/>
              <a:t>Centers</a:t>
            </a:r>
            <a:r>
              <a:rPr lang="en-GB" sz="1600" dirty="0" smtClean="0"/>
              <a:t>/Providers</a:t>
            </a:r>
          </a:p>
          <a:p>
            <a:r>
              <a:rPr lang="en-GB" sz="1600" dirty="0" smtClean="0"/>
              <a:t>TP: Technology Providers</a:t>
            </a:r>
          </a:p>
          <a:p>
            <a:r>
              <a:rPr lang="en-GB" sz="1600" dirty="0" smtClean="0"/>
              <a:t>VO: Virtual </a:t>
            </a:r>
            <a:r>
              <a:rPr lang="en-GB" sz="1600" dirty="0" smtClean="0"/>
              <a:t>Organisations</a:t>
            </a:r>
            <a:endParaRPr lang="en-GB" sz="1600" dirty="0" smtClean="0"/>
          </a:p>
        </p:txBody>
      </p:sp>
      <p:sp>
        <p:nvSpPr>
          <p:cNvPr id="8" name="TextBox 7"/>
          <p:cNvSpPr txBox="1"/>
          <p:nvPr/>
        </p:nvSpPr>
        <p:spPr>
          <a:xfrm>
            <a:off x="6732240" y="1938318"/>
            <a:ext cx="1368152" cy="338554"/>
          </a:xfrm>
          <a:prstGeom prst="rect">
            <a:avLst/>
          </a:prstGeom>
          <a:noFill/>
        </p:spPr>
        <p:txBody>
          <a:bodyPr wrap="square" rtlCol="0">
            <a:spAutoFit/>
          </a:bodyPr>
          <a:lstStyle/>
          <a:p>
            <a:r>
              <a:rPr lang="en-US" sz="1600" dirty="0" smtClean="0"/>
              <a:t>between</a:t>
            </a:r>
            <a:endParaRPr lang="en-US" sz="1600" dirty="0"/>
          </a:p>
        </p:txBody>
      </p:sp>
      <p:pic>
        <p:nvPicPr>
          <p:cNvPr id="3" name="Picture 2" descr="FitSM logo-woutnam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6376" y="5085184"/>
            <a:ext cx="1115616" cy="1115616"/>
          </a:xfrm>
          <a:prstGeom prst="rect">
            <a:avLst/>
          </a:prstGeom>
        </p:spPr>
      </p:pic>
    </p:spTree>
    <p:extLst>
      <p:ext uri="{BB962C8B-B14F-4D97-AF65-F5344CB8AC3E}">
        <p14:creationId xmlns:p14="http://schemas.microsoft.com/office/powerpoint/2010/main" val="309868733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itle 1"/>
          <p:cNvSpPr>
            <a:spLocks noGrp="1"/>
          </p:cNvSpPr>
          <p:nvPr>
            <p:ph type="title"/>
          </p:nvPr>
        </p:nvSpPr>
        <p:spPr>
          <a:xfrm>
            <a:off x="2124075" y="115541"/>
            <a:ext cx="6840538" cy="865187"/>
          </a:xfrm>
        </p:spPr>
        <p:txBody>
          <a:bodyPr/>
          <a:lstStyle/>
          <a:p>
            <a:r>
              <a:rPr lang="en-US" sz="3200" dirty="0" smtClean="0"/>
              <a:t>EGI Marketplace:</a:t>
            </a:r>
            <a:br>
              <a:rPr lang="en-US" sz="3200" dirty="0" smtClean="0"/>
            </a:br>
            <a:r>
              <a:rPr lang="en-US" sz="3200" dirty="0" smtClean="0"/>
              <a:t>Initial Concept</a:t>
            </a:r>
            <a:endParaRPr lang="en-US" sz="3200" dirty="0"/>
          </a:p>
        </p:txBody>
      </p:sp>
      <p:sp>
        <p:nvSpPr>
          <p:cNvPr id="68" name="Content Placeholder 2"/>
          <p:cNvSpPr>
            <a:spLocks noGrp="1"/>
          </p:cNvSpPr>
          <p:nvPr>
            <p:ph idx="1"/>
          </p:nvPr>
        </p:nvSpPr>
        <p:spPr>
          <a:xfrm>
            <a:off x="107504" y="1052736"/>
            <a:ext cx="2530996" cy="1296144"/>
          </a:xfrm>
        </p:spPr>
        <p:txBody>
          <a:bodyPr/>
          <a:lstStyle/>
          <a:p>
            <a:pPr marL="0" indent="0" algn="ctr">
              <a:buNone/>
            </a:pPr>
            <a:r>
              <a:rPr lang="en-US" sz="1800" dirty="0"/>
              <a:t>Enable people to share and discover ANY resource they need for </a:t>
            </a:r>
            <a:r>
              <a:rPr lang="en-US" sz="1800" dirty="0" smtClean="0"/>
              <a:t>science</a:t>
            </a:r>
            <a:endParaRPr lang="en-US" sz="1600" dirty="0"/>
          </a:p>
        </p:txBody>
      </p:sp>
      <p:grpSp>
        <p:nvGrpSpPr>
          <p:cNvPr id="69" name="Group 68"/>
          <p:cNvGrpSpPr/>
          <p:nvPr/>
        </p:nvGrpSpPr>
        <p:grpSpPr>
          <a:xfrm>
            <a:off x="1475656" y="1117193"/>
            <a:ext cx="7596337" cy="5120118"/>
            <a:chOff x="2626468" y="1053929"/>
            <a:chExt cx="8249788" cy="5609198"/>
          </a:xfrm>
        </p:grpSpPr>
        <p:pic>
          <p:nvPicPr>
            <p:cNvPr id="70" name="Picture 69"/>
            <p:cNvPicPr>
              <a:picLocks noChangeAspect="1"/>
            </p:cNvPicPr>
            <p:nvPr/>
          </p:nvPicPr>
          <p:blipFill>
            <a:blip r:embed="rId3"/>
            <a:stretch>
              <a:fillRect/>
            </a:stretch>
          </p:blipFill>
          <p:spPr>
            <a:xfrm>
              <a:off x="6805314" y="2114000"/>
              <a:ext cx="456975" cy="622300"/>
            </a:xfrm>
            <a:prstGeom prst="rect">
              <a:avLst/>
            </a:prstGeom>
          </p:spPr>
        </p:pic>
        <p:sp>
          <p:nvSpPr>
            <p:cNvPr id="71" name="TextBox 70"/>
            <p:cNvSpPr txBox="1"/>
            <p:nvPr/>
          </p:nvSpPr>
          <p:spPr>
            <a:xfrm>
              <a:off x="6469904" y="2815645"/>
              <a:ext cx="1529586" cy="246221"/>
            </a:xfrm>
            <a:prstGeom prst="rect">
              <a:avLst/>
            </a:prstGeom>
            <a:noFill/>
          </p:spPr>
          <p:txBody>
            <a:bodyPr wrap="none" rtlCol="0">
              <a:spAutoFit/>
            </a:bodyPr>
            <a:lstStyle/>
            <a:p>
              <a:r>
                <a:rPr lang="en-US" sz="1000" dirty="0"/>
                <a:t>d</a:t>
              </a:r>
              <a:r>
                <a:rPr lang="en-US" sz="1000" dirty="0" smtClean="0"/>
                <a:t>irectory / authentication</a:t>
              </a:r>
              <a:endParaRPr lang="en-US" sz="1000" dirty="0"/>
            </a:p>
          </p:txBody>
        </p:sp>
        <p:cxnSp>
          <p:nvCxnSpPr>
            <p:cNvPr id="72" name="Straight Arrow Connector 71"/>
            <p:cNvCxnSpPr/>
            <p:nvPr/>
          </p:nvCxnSpPr>
          <p:spPr>
            <a:xfrm>
              <a:off x="6063794" y="2364804"/>
              <a:ext cx="409468" cy="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H="1">
              <a:off x="4759036" y="2370906"/>
              <a:ext cx="413656"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4075455" y="2736300"/>
              <a:ext cx="779381" cy="246221"/>
            </a:xfrm>
            <a:prstGeom prst="rect">
              <a:avLst/>
            </a:prstGeom>
            <a:noFill/>
          </p:spPr>
          <p:txBody>
            <a:bodyPr wrap="none" rtlCol="0">
              <a:spAutoFit/>
            </a:bodyPr>
            <a:lstStyle/>
            <a:p>
              <a:r>
                <a:rPr lang="en-US" sz="1000" dirty="0" smtClean="0"/>
                <a:t>user profile</a:t>
              </a:r>
              <a:endParaRPr lang="en-US" sz="1000" dirty="0"/>
            </a:p>
          </p:txBody>
        </p:sp>
        <p:pic>
          <p:nvPicPr>
            <p:cNvPr id="77" name="Picture 7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09309" y="4329896"/>
              <a:ext cx="564225" cy="461708"/>
            </a:xfrm>
            <a:prstGeom prst="rect">
              <a:avLst/>
            </a:prstGeom>
          </p:spPr>
        </p:pic>
        <p:sp>
          <p:nvSpPr>
            <p:cNvPr id="78" name="TextBox 77"/>
            <p:cNvSpPr txBox="1"/>
            <p:nvPr/>
          </p:nvSpPr>
          <p:spPr>
            <a:xfrm>
              <a:off x="3021156" y="4831390"/>
              <a:ext cx="788999" cy="246221"/>
            </a:xfrm>
            <a:prstGeom prst="rect">
              <a:avLst/>
            </a:prstGeom>
            <a:noFill/>
          </p:spPr>
          <p:txBody>
            <a:bodyPr wrap="none" rtlCol="0">
              <a:spAutoFit/>
            </a:bodyPr>
            <a:lstStyle/>
            <a:p>
              <a:r>
                <a:rPr lang="en-US" sz="1000" dirty="0" smtClean="0"/>
                <a:t>VM registry</a:t>
              </a:r>
              <a:endParaRPr lang="en-US" sz="1000" dirty="0"/>
            </a:p>
          </p:txBody>
        </p:sp>
        <p:sp>
          <p:nvSpPr>
            <p:cNvPr id="83" name="TextBox 82"/>
            <p:cNvSpPr txBox="1"/>
            <p:nvPr/>
          </p:nvSpPr>
          <p:spPr>
            <a:xfrm>
              <a:off x="4836164" y="4870317"/>
              <a:ext cx="813043" cy="246221"/>
            </a:xfrm>
            <a:prstGeom prst="rect">
              <a:avLst/>
            </a:prstGeom>
            <a:noFill/>
          </p:spPr>
          <p:txBody>
            <a:bodyPr wrap="none" rtlCol="0">
              <a:spAutoFit/>
            </a:bodyPr>
            <a:lstStyle/>
            <a:p>
              <a:r>
                <a:rPr lang="en-US" sz="1000" dirty="0"/>
                <a:t>i</a:t>
              </a:r>
              <a:r>
                <a:rPr lang="en-US" sz="1000" dirty="0" smtClean="0"/>
                <a:t>nstruments</a:t>
              </a:r>
              <a:endParaRPr lang="en-US" sz="1000" dirty="0"/>
            </a:p>
          </p:txBody>
        </p:sp>
        <p:sp>
          <p:nvSpPr>
            <p:cNvPr id="84" name="TextBox 83"/>
            <p:cNvSpPr txBox="1"/>
            <p:nvPr/>
          </p:nvSpPr>
          <p:spPr>
            <a:xfrm>
              <a:off x="5660567" y="4870316"/>
              <a:ext cx="912429" cy="246221"/>
            </a:xfrm>
            <a:prstGeom prst="rect">
              <a:avLst/>
            </a:prstGeom>
            <a:noFill/>
          </p:spPr>
          <p:txBody>
            <a:bodyPr wrap="none" rtlCol="0">
              <a:spAutoFit/>
            </a:bodyPr>
            <a:lstStyle/>
            <a:p>
              <a:r>
                <a:rPr lang="en-US" sz="1000" dirty="0"/>
                <a:t>c</a:t>
              </a:r>
              <a:r>
                <a:rPr lang="en-US" sz="1000" dirty="0" smtClean="0"/>
                <a:t>loud </a:t>
              </a:r>
              <a:r>
                <a:rPr lang="en-US" sz="1000" dirty="0"/>
                <a:t>s</a:t>
              </a:r>
              <a:r>
                <a:rPr lang="en-US" sz="1000" dirty="0" smtClean="0"/>
                <a:t>ervices</a:t>
              </a:r>
              <a:endParaRPr lang="en-US" sz="1000" dirty="0"/>
            </a:p>
          </p:txBody>
        </p:sp>
        <p:sp>
          <p:nvSpPr>
            <p:cNvPr id="85" name="Rectangle 84"/>
            <p:cNvSpPr/>
            <p:nvPr/>
          </p:nvSpPr>
          <p:spPr>
            <a:xfrm>
              <a:off x="2953540" y="4043528"/>
              <a:ext cx="5194260" cy="10795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86" name="Picture 85"/>
            <p:cNvPicPr>
              <a:picLocks noChangeAspect="1"/>
            </p:cNvPicPr>
            <p:nvPr/>
          </p:nvPicPr>
          <p:blipFill>
            <a:blip r:embed="rId5"/>
            <a:stretch>
              <a:fillRect/>
            </a:stretch>
          </p:blipFill>
          <p:spPr>
            <a:xfrm>
              <a:off x="4233443" y="3435259"/>
              <a:ext cx="2838450" cy="219075"/>
            </a:xfrm>
            <a:prstGeom prst="rect">
              <a:avLst/>
            </a:prstGeom>
            <a:ln>
              <a:solidFill>
                <a:schemeClr val="accent1">
                  <a:shade val="50000"/>
                </a:schemeClr>
              </a:solidFill>
            </a:ln>
          </p:spPr>
        </p:pic>
        <p:sp>
          <p:nvSpPr>
            <p:cNvPr id="87" name="TextBox 86"/>
            <p:cNvSpPr txBox="1"/>
            <p:nvPr/>
          </p:nvSpPr>
          <p:spPr>
            <a:xfrm>
              <a:off x="2626468" y="6319867"/>
              <a:ext cx="1353256" cy="246221"/>
            </a:xfrm>
            <a:prstGeom prst="rect">
              <a:avLst/>
            </a:prstGeom>
            <a:noFill/>
          </p:spPr>
          <p:txBody>
            <a:bodyPr wrap="none" rtlCol="0">
              <a:spAutoFit/>
            </a:bodyPr>
            <a:lstStyle/>
            <a:p>
              <a:r>
                <a:rPr lang="en-US" sz="1000" dirty="0" smtClean="0"/>
                <a:t>accounting / reporting</a:t>
              </a:r>
              <a:endParaRPr lang="en-US" sz="1000" dirty="0"/>
            </a:p>
          </p:txBody>
        </p:sp>
        <p:sp>
          <p:nvSpPr>
            <p:cNvPr id="90" name="TextBox 89"/>
            <p:cNvSpPr txBox="1"/>
            <p:nvPr/>
          </p:nvSpPr>
          <p:spPr>
            <a:xfrm>
              <a:off x="4259504" y="6319867"/>
              <a:ext cx="495649" cy="246221"/>
            </a:xfrm>
            <a:prstGeom prst="rect">
              <a:avLst/>
            </a:prstGeom>
            <a:noFill/>
          </p:spPr>
          <p:txBody>
            <a:bodyPr wrap="none" rtlCol="0">
              <a:spAutoFit/>
            </a:bodyPr>
            <a:lstStyle/>
            <a:p>
              <a:r>
                <a:rPr lang="en-US" sz="1000" dirty="0" smtClean="0"/>
                <a:t>billing</a:t>
              </a:r>
              <a:endParaRPr lang="en-US" sz="1000" dirty="0"/>
            </a:p>
          </p:txBody>
        </p:sp>
        <p:sp>
          <p:nvSpPr>
            <p:cNvPr id="114" name="TextBox 113"/>
            <p:cNvSpPr txBox="1"/>
            <p:nvPr/>
          </p:nvSpPr>
          <p:spPr>
            <a:xfrm>
              <a:off x="4996326" y="6319866"/>
              <a:ext cx="1257075" cy="246221"/>
            </a:xfrm>
            <a:prstGeom prst="rect">
              <a:avLst/>
            </a:prstGeom>
            <a:noFill/>
          </p:spPr>
          <p:txBody>
            <a:bodyPr wrap="none" rtlCol="0">
              <a:spAutoFit/>
            </a:bodyPr>
            <a:lstStyle/>
            <a:p>
              <a:r>
                <a:rPr lang="en-US" sz="1000" dirty="0" smtClean="0"/>
                <a:t>persistent identifiers</a:t>
              </a:r>
              <a:endParaRPr lang="en-US" sz="1000" dirty="0"/>
            </a:p>
          </p:txBody>
        </p:sp>
        <p:sp>
          <p:nvSpPr>
            <p:cNvPr id="115" name="Rectangle 114"/>
            <p:cNvSpPr/>
            <p:nvPr/>
          </p:nvSpPr>
          <p:spPr>
            <a:xfrm>
              <a:off x="2626469" y="5456678"/>
              <a:ext cx="5786967" cy="120644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6" name="TextBox 115"/>
            <p:cNvSpPr txBox="1"/>
            <p:nvPr/>
          </p:nvSpPr>
          <p:spPr>
            <a:xfrm>
              <a:off x="4954648" y="5453522"/>
              <a:ext cx="1340432" cy="307777"/>
            </a:xfrm>
            <a:prstGeom prst="rect">
              <a:avLst/>
            </a:prstGeom>
            <a:noFill/>
          </p:spPr>
          <p:txBody>
            <a:bodyPr wrap="none" rtlCol="0">
              <a:spAutoFit/>
            </a:bodyPr>
            <a:lstStyle/>
            <a:p>
              <a:r>
                <a:rPr lang="en-US" sz="1400" b="1" dirty="0" smtClean="0"/>
                <a:t>Plugin Modules</a:t>
              </a:r>
              <a:endParaRPr lang="en-US" sz="1400" b="1" dirty="0"/>
            </a:p>
          </p:txBody>
        </p:sp>
        <p:sp>
          <p:nvSpPr>
            <p:cNvPr id="117" name="TextBox 116"/>
            <p:cNvSpPr txBox="1"/>
            <p:nvPr/>
          </p:nvSpPr>
          <p:spPr>
            <a:xfrm>
              <a:off x="4930698" y="4045141"/>
              <a:ext cx="1388329" cy="307777"/>
            </a:xfrm>
            <a:prstGeom prst="rect">
              <a:avLst/>
            </a:prstGeom>
            <a:noFill/>
          </p:spPr>
          <p:txBody>
            <a:bodyPr wrap="none" rtlCol="0">
              <a:spAutoFit/>
            </a:bodyPr>
            <a:lstStyle/>
            <a:p>
              <a:r>
                <a:rPr lang="en-US" sz="1400" b="1" dirty="0" smtClean="0"/>
                <a:t>Service Catalogs</a:t>
              </a:r>
              <a:endParaRPr lang="en-US" sz="1400" b="1" dirty="0"/>
            </a:p>
          </p:txBody>
        </p:sp>
        <p:sp>
          <p:nvSpPr>
            <p:cNvPr id="118" name="TextBox 117"/>
            <p:cNvSpPr txBox="1"/>
            <p:nvPr/>
          </p:nvSpPr>
          <p:spPr>
            <a:xfrm>
              <a:off x="8100627" y="1053929"/>
              <a:ext cx="2775629" cy="1112680"/>
            </a:xfrm>
            <a:prstGeom prst="rect">
              <a:avLst/>
            </a:prstGeom>
            <a:solidFill>
              <a:schemeClr val="tx2">
                <a:lumMod val="20000"/>
                <a:lumOff val="80000"/>
              </a:schemeClr>
            </a:solidFill>
          </p:spPr>
          <p:txBody>
            <a:bodyPr wrap="square" rtlCol="0">
              <a:spAutoFit/>
            </a:bodyPr>
            <a:lstStyle/>
            <a:p>
              <a:pPr marL="285750" indent="-285750">
                <a:buFont typeface="Arial" panose="020B0604020202020204" pitchFamily="34" charset="0"/>
                <a:buChar char="•"/>
              </a:pPr>
              <a:r>
                <a:rPr lang="en-US" sz="1200" dirty="0" smtClean="0"/>
                <a:t>Authentication (</a:t>
              </a:r>
              <a:r>
                <a:rPr lang="en-US" sz="1200" dirty="0" err="1" smtClean="0"/>
                <a:t>eduGAIN</a:t>
              </a:r>
              <a:r>
                <a:rPr lang="en-US" sz="1200" dirty="0" smtClean="0"/>
                <a:t>, social, enterprise</a:t>
              </a:r>
            </a:p>
            <a:p>
              <a:pPr marL="285750" indent="-285750">
                <a:buFont typeface="Arial" panose="020B0604020202020204" pitchFamily="34" charset="0"/>
                <a:buChar char="•"/>
              </a:pPr>
              <a:r>
                <a:rPr lang="en-US" sz="1200" dirty="0" smtClean="0"/>
                <a:t>Group management (organizational, local</a:t>
              </a:r>
              <a:r>
                <a:rPr lang="en-US" sz="1200" dirty="0"/>
                <a:t>)</a:t>
              </a:r>
              <a:endParaRPr lang="en-US" sz="1200" dirty="0" smtClean="0"/>
            </a:p>
            <a:p>
              <a:pPr marL="285750" indent="-285750">
                <a:buFont typeface="Arial" panose="020B0604020202020204" pitchFamily="34" charset="0"/>
                <a:buChar char="•"/>
              </a:pPr>
              <a:r>
                <a:rPr lang="en-US" sz="1200" dirty="0" smtClean="0"/>
                <a:t>Attributes</a:t>
              </a:r>
              <a:r>
                <a:rPr lang="en-US" sz="1200" dirty="0"/>
                <a:t> </a:t>
              </a:r>
              <a:r>
                <a:rPr lang="en-US" sz="1200" dirty="0" smtClean="0"/>
                <a:t>(billing information)</a:t>
              </a:r>
            </a:p>
          </p:txBody>
        </p:sp>
        <p:sp>
          <p:nvSpPr>
            <p:cNvPr id="119" name="TextBox 118"/>
            <p:cNvSpPr txBox="1"/>
            <p:nvPr/>
          </p:nvSpPr>
          <p:spPr>
            <a:xfrm>
              <a:off x="2939277" y="2297978"/>
              <a:ext cx="1133672" cy="657493"/>
            </a:xfrm>
            <a:prstGeom prst="rect">
              <a:avLst/>
            </a:prstGeom>
            <a:solidFill>
              <a:schemeClr val="tx2">
                <a:lumMod val="20000"/>
                <a:lumOff val="80000"/>
              </a:schemeClr>
            </a:solidFill>
          </p:spPr>
          <p:txBody>
            <a:bodyPr wrap="none" rtlCol="0">
              <a:spAutoFit/>
            </a:bodyPr>
            <a:lstStyle/>
            <a:p>
              <a:pPr marL="285750" indent="-285750">
                <a:buFont typeface="Arial" panose="020B0604020202020204" pitchFamily="34" charset="0"/>
                <a:buChar char="•"/>
              </a:pPr>
              <a:r>
                <a:rPr lang="en-US" sz="1100" dirty="0" smtClean="0"/>
                <a:t>Favorites</a:t>
              </a:r>
            </a:p>
            <a:p>
              <a:pPr marL="285750" indent="-285750">
                <a:buFont typeface="Arial" panose="020B0604020202020204" pitchFamily="34" charset="0"/>
                <a:buChar char="•"/>
              </a:pPr>
              <a:r>
                <a:rPr lang="en-US" sz="1100" dirty="0" smtClean="0"/>
                <a:t>Ratings</a:t>
              </a:r>
            </a:p>
            <a:p>
              <a:pPr marL="285750" indent="-285750">
                <a:buFont typeface="Arial" panose="020B0604020202020204" pitchFamily="34" charset="0"/>
                <a:buChar char="•"/>
              </a:pPr>
              <a:r>
                <a:rPr lang="en-US" sz="1100" dirty="0" smtClean="0"/>
                <a:t>Etc.</a:t>
              </a:r>
              <a:endParaRPr lang="en-US" sz="1100" dirty="0"/>
            </a:p>
          </p:txBody>
        </p:sp>
        <p:pic>
          <p:nvPicPr>
            <p:cNvPr id="120" name="Picture 119"/>
            <p:cNvPicPr>
              <a:picLocks noChangeAspect="1"/>
            </p:cNvPicPr>
            <p:nvPr/>
          </p:nvPicPr>
          <p:blipFill>
            <a:blip r:embed="rId6"/>
            <a:stretch>
              <a:fillRect/>
            </a:stretch>
          </p:blipFill>
          <p:spPr>
            <a:xfrm>
              <a:off x="4365132" y="1271342"/>
              <a:ext cx="215794" cy="381000"/>
            </a:xfrm>
            <a:prstGeom prst="rect">
              <a:avLst/>
            </a:prstGeom>
          </p:spPr>
        </p:pic>
        <p:pic>
          <p:nvPicPr>
            <p:cNvPr id="121" name="Picture 120"/>
            <p:cNvPicPr>
              <a:picLocks noChangeAspect="1"/>
            </p:cNvPicPr>
            <p:nvPr/>
          </p:nvPicPr>
          <p:blipFill>
            <a:blip r:embed="rId7"/>
            <a:stretch>
              <a:fillRect/>
            </a:stretch>
          </p:blipFill>
          <p:spPr>
            <a:xfrm>
              <a:off x="4794712" y="1282238"/>
              <a:ext cx="723544" cy="596900"/>
            </a:xfrm>
            <a:prstGeom prst="rect">
              <a:avLst/>
            </a:prstGeom>
          </p:spPr>
        </p:pic>
        <p:pic>
          <p:nvPicPr>
            <p:cNvPr id="122" name="Picture 121"/>
            <p:cNvPicPr>
              <a:picLocks noChangeAspect="1"/>
            </p:cNvPicPr>
            <p:nvPr/>
          </p:nvPicPr>
          <p:blipFill>
            <a:blip r:embed="rId8"/>
            <a:stretch>
              <a:fillRect/>
            </a:stretch>
          </p:blipFill>
          <p:spPr>
            <a:xfrm>
              <a:off x="6782251" y="1219972"/>
              <a:ext cx="444281" cy="508000"/>
            </a:xfrm>
            <a:prstGeom prst="rect">
              <a:avLst/>
            </a:prstGeom>
          </p:spPr>
        </p:pic>
        <p:pic>
          <p:nvPicPr>
            <p:cNvPr id="123" name="Picture 122"/>
            <p:cNvPicPr>
              <a:picLocks noChangeAspect="1"/>
            </p:cNvPicPr>
            <p:nvPr/>
          </p:nvPicPr>
          <p:blipFill>
            <a:blip r:embed="rId9"/>
            <a:stretch>
              <a:fillRect/>
            </a:stretch>
          </p:blipFill>
          <p:spPr>
            <a:xfrm>
              <a:off x="5832761" y="1261372"/>
              <a:ext cx="418894" cy="419100"/>
            </a:xfrm>
            <a:prstGeom prst="rect">
              <a:avLst/>
            </a:prstGeom>
          </p:spPr>
        </p:pic>
        <p:pic>
          <p:nvPicPr>
            <p:cNvPr id="124" name="Picture 123"/>
            <p:cNvPicPr>
              <a:picLocks noChangeAspect="1"/>
            </p:cNvPicPr>
            <p:nvPr/>
          </p:nvPicPr>
          <p:blipFill>
            <a:blip r:embed="rId3"/>
            <a:stretch>
              <a:fillRect/>
            </a:stretch>
          </p:blipFill>
          <p:spPr>
            <a:xfrm>
              <a:off x="7542515" y="1618810"/>
              <a:ext cx="456975" cy="622300"/>
            </a:xfrm>
            <a:prstGeom prst="rect">
              <a:avLst/>
            </a:prstGeom>
          </p:spPr>
        </p:pic>
        <p:cxnSp>
          <p:nvCxnSpPr>
            <p:cNvPr id="125" name="Straight Arrow Connector 124"/>
            <p:cNvCxnSpPr/>
            <p:nvPr/>
          </p:nvCxnSpPr>
          <p:spPr>
            <a:xfrm flipV="1">
              <a:off x="6117363" y="2008837"/>
              <a:ext cx="1279443" cy="1494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6" name="TextBox 125"/>
            <p:cNvSpPr txBox="1"/>
            <p:nvPr/>
          </p:nvSpPr>
          <p:spPr>
            <a:xfrm>
              <a:off x="7280912" y="2235934"/>
              <a:ext cx="1168910" cy="246221"/>
            </a:xfrm>
            <a:prstGeom prst="rect">
              <a:avLst/>
            </a:prstGeom>
            <a:noFill/>
          </p:spPr>
          <p:txBody>
            <a:bodyPr wrap="none" rtlCol="0">
              <a:spAutoFit/>
            </a:bodyPr>
            <a:lstStyle/>
            <a:p>
              <a:r>
                <a:rPr lang="en-US" sz="1000" dirty="0"/>
                <a:t>a</a:t>
              </a:r>
              <a:r>
                <a:rPr lang="en-US" sz="1000" dirty="0" smtClean="0"/>
                <a:t>ttribute providers</a:t>
              </a:r>
              <a:endParaRPr lang="en-US" sz="1000" dirty="0"/>
            </a:p>
          </p:txBody>
        </p:sp>
        <p:sp>
          <p:nvSpPr>
            <p:cNvPr id="127" name="TextBox 126"/>
            <p:cNvSpPr txBox="1"/>
            <p:nvPr/>
          </p:nvSpPr>
          <p:spPr>
            <a:xfrm>
              <a:off x="4190513" y="1652343"/>
              <a:ext cx="455574" cy="276999"/>
            </a:xfrm>
            <a:prstGeom prst="rect">
              <a:avLst/>
            </a:prstGeom>
            <a:noFill/>
          </p:spPr>
          <p:txBody>
            <a:bodyPr wrap="none" rtlCol="0">
              <a:spAutoFit/>
            </a:bodyPr>
            <a:lstStyle/>
            <a:p>
              <a:r>
                <a:rPr lang="en-US" sz="1200" dirty="0" smtClean="0"/>
                <a:t>user</a:t>
              </a:r>
              <a:endParaRPr lang="en-US" sz="1200" dirty="0"/>
            </a:p>
          </p:txBody>
        </p:sp>
        <p:sp>
          <p:nvSpPr>
            <p:cNvPr id="128" name="TextBox 127"/>
            <p:cNvSpPr txBox="1"/>
            <p:nvPr/>
          </p:nvSpPr>
          <p:spPr>
            <a:xfrm>
              <a:off x="4854131" y="1660232"/>
              <a:ext cx="549253" cy="276999"/>
            </a:xfrm>
            <a:prstGeom prst="rect">
              <a:avLst/>
            </a:prstGeom>
            <a:noFill/>
          </p:spPr>
          <p:txBody>
            <a:bodyPr wrap="none" rtlCol="0">
              <a:spAutoFit/>
            </a:bodyPr>
            <a:lstStyle/>
            <a:p>
              <a:r>
                <a:rPr lang="en-US" sz="1200" dirty="0" smtClean="0"/>
                <a:t>group</a:t>
              </a:r>
              <a:endParaRPr lang="en-US" sz="1200" dirty="0"/>
            </a:p>
          </p:txBody>
        </p:sp>
        <p:sp>
          <p:nvSpPr>
            <p:cNvPr id="129" name="TextBox 128"/>
            <p:cNvSpPr txBox="1"/>
            <p:nvPr/>
          </p:nvSpPr>
          <p:spPr>
            <a:xfrm>
              <a:off x="5518469" y="1654359"/>
              <a:ext cx="954749" cy="276999"/>
            </a:xfrm>
            <a:prstGeom prst="rect">
              <a:avLst/>
            </a:prstGeom>
            <a:noFill/>
          </p:spPr>
          <p:txBody>
            <a:bodyPr wrap="none" rtlCol="0">
              <a:spAutoFit/>
            </a:bodyPr>
            <a:lstStyle/>
            <a:p>
              <a:r>
                <a:rPr lang="en-US" sz="1200" dirty="0" smtClean="0"/>
                <a:t>organization</a:t>
              </a:r>
              <a:endParaRPr lang="en-US" sz="1200" dirty="0"/>
            </a:p>
          </p:txBody>
        </p:sp>
        <p:sp>
          <p:nvSpPr>
            <p:cNvPr id="130" name="TextBox 129"/>
            <p:cNvSpPr txBox="1"/>
            <p:nvPr/>
          </p:nvSpPr>
          <p:spPr>
            <a:xfrm>
              <a:off x="6581495" y="1654359"/>
              <a:ext cx="893514" cy="276999"/>
            </a:xfrm>
            <a:prstGeom prst="rect">
              <a:avLst/>
            </a:prstGeom>
            <a:noFill/>
          </p:spPr>
          <p:txBody>
            <a:bodyPr wrap="none" rtlCol="0">
              <a:spAutoFit/>
            </a:bodyPr>
            <a:lstStyle/>
            <a:p>
              <a:r>
                <a:rPr lang="en-US" sz="1200" dirty="0" smtClean="0"/>
                <a:t>community</a:t>
              </a:r>
              <a:endParaRPr lang="en-US" sz="1200" dirty="0"/>
            </a:p>
          </p:txBody>
        </p:sp>
        <p:pic>
          <p:nvPicPr>
            <p:cNvPr id="131" name="Picture 13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64340" y="4340958"/>
              <a:ext cx="564225" cy="461708"/>
            </a:xfrm>
            <a:prstGeom prst="rect">
              <a:avLst/>
            </a:prstGeom>
          </p:spPr>
        </p:pic>
        <p:pic>
          <p:nvPicPr>
            <p:cNvPr id="132" name="Picture 13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28240" y="4340958"/>
              <a:ext cx="564225" cy="461708"/>
            </a:xfrm>
            <a:prstGeom prst="rect">
              <a:avLst/>
            </a:prstGeom>
          </p:spPr>
        </p:pic>
        <p:pic>
          <p:nvPicPr>
            <p:cNvPr id="133" name="Picture 13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65842" y="4340958"/>
              <a:ext cx="564225" cy="461708"/>
            </a:xfrm>
            <a:prstGeom prst="rect">
              <a:avLst/>
            </a:prstGeom>
          </p:spPr>
        </p:pic>
        <p:sp>
          <p:nvSpPr>
            <p:cNvPr id="134" name="TextBox 133"/>
            <p:cNvSpPr txBox="1"/>
            <p:nvPr/>
          </p:nvSpPr>
          <p:spPr>
            <a:xfrm>
              <a:off x="4033109" y="4846464"/>
              <a:ext cx="644728" cy="246221"/>
            </a:xfrm>
            <a:prstGeom prst="rect">
              <a:avLst/>
            </a:prstGeom>
            <a:noFill/>
          </p:spPr>
          <p:txBody>
            <a:bodyPr wrap="none" rtlCol="0">
              <a:spAutoFit/>
            </a:bodyPr>
            <a:lstStyle/>
            <a:p>
              <a:r>
                <a:rPr lang="en-US" sz="1000" dirty="0"/>
                <a:t>s</a:t>
              </a:r>
              <a:r>
                <a:rPr lang="en-US" sz="1000" dirty="0" smtClean="0"/>
                <a:t>oftware</a:t>
              </a:r>
              <a:endParaRPr lang="en-US" sz="1000" dirty="0"/>
            </a:p>
          </p:txBody>
        </p:sp>
        <p:pic>
          <p:nvPicPr>
            <p:cNvPr id="135" name="Picture 13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24877" y="4340958"/>
              <a:ext cx="564225" cy="461708"/>
            </a:xfrm>
            <a:prstGeom prst="rect">
              <a:avLst/>
            </a:prstGeom>
          </p:spPr>
        </p:pic>
        <p:pic>
          <p:nvPicPr>
            <p:cNvPr id="136" name="Picture 13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10137" y="4347314"/>
              <a:ext cx="564225" cy="461708"/>
            </a:xfrm>
            <a:prstGeom prst="rect">
              <a:avLst/>
            </a:prstGeom>
          </p:spPr>
        </p:pic>
        <p:sp>
          <p:nvSpPr>
            <p:cNvPr id="137" name="TextBox 136"/>
            <p:cNvSpPr txBox="1"/>
            <p:nvPr/>
          </p:nvSpPr>
          <p:spPr>
            <a:xfrm>
              <a:off x="6710867" y="4870316"/>
              <a:ext cx="356188" cy="246221"/>
            </a:xfrm>
            <a:prstGeom prst="rect">
              <a:avLst/>
            </a:prstGeom>
            <a:noFill/>
          </p:spPr>
          <p:txBody>
            <a:bodyPr wrap="none" rtlCol="0">
              <a:spAutoFit/>
            </a:bodyPr>
            <a:lstStyle/>
            <a:p>
              <a:r>
                <a:rPr lang="en-US" sz="1000" dirty="0" smtClean="0"/>
                <a:t>API</a:t>
              </a:r>
              <a:endParaRPr lang="en-US" sz="1000" dirty="0"/>
            </a:p>
          </p:txBody>
        </p:sp>
        <p:sp>
          <p:nvSpPr>
            <p:cNvPr id="138" name="TextBox 137"/>
            <p:cNvSpPr txBox="1"/>
            <p:nvPr/>
          </p:nvSpPr>
          <p:spPr>
            <a:xfrm>
              <a:off x="7530237" y="4864468"/>
              <a:ext cx="378630" cy="246221"/>
            </a:xfrm>
            <a:prstGeom prst="rect">
              <a:avLst/>
            </a:prstGeom>
            <a:noFill/>
          </p:spPr>
          <p:txBody>
            <a:bodyPr wrap="none" rtlCol="0">
              <a:spAutoFit/>
            </a:bodyPr>
            <a:lstStyle/>
            <a:p>
              <a:r>
                <a:rPr lang="en-US" sz="1000" dirty="0"/>
                <a:t>e</a:t>
              </a:r>
              <a:r>
                <a:rPr lang="en-US" sz="1000" dirty="0" smtClean="0"/>
                <a:t>tc.</a:t>
              </a:r>
              <a:endParaRPr lang="en-US" sz="1000" dirty="0"/>
            </a:p>
          </p:txBody>
        </p:sp>
        <p:pic>
          <p:nvPicPr>
            <p:cNvPr id="139" name="Picture 2" descr="add-on, brainstorm, business, compatible, complex, component, concept, constructor, creative, difficult, elements, finance, game, internet, lego, marketing, module, parts, piece, plugin, puzzle, seo, solution, solve, strategy, target, task, team work, way out, web icon"/>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527329" y="5734535"/>
              <a:ext cx="475223" cy="475223"/>
            </a:xfrm>
            <a:prstGeom prst="rect">
              <a:avLst/>
            </a:prstGeom>
            <a:noFill/>
            <a:extLst>
              <a:ext uri="{909E8E84-426E-40dd-AFC4-6F175D3DCCD1}">
                <a14:hiddenFill xmlns:a14="http://schemas.microsoft.com/office/drawing/2010/main">
                  <a:solidFill>
                    <a:srgbClr val="FFFFFF"/>
                  </a:solidFill>
                </a14:hiddenFill>
              </a:ext>
            </a:extLst>
          </p:spPr>
        </p:pic>
        <p:pic>
          <p:nvPicPr>
            <p:cNvPr id="140" name="Picture 2" descr="add-on, brainstorm, business, compatible, complex, component, concept, constructor, creative, difficult, elements, finance, game, internet, lego, marketing, module, parts, piece, plugin, puzzle, seo, solution, solve, strategy, target, task, team work, way out, web icon"/>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390096" y="5755787"/>
              <a:ext cx="475223" cy="475223"/>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2" descr="add-on, brainstorm, business, compatible, complex, component, concept, constructor, creative, difficult, elements, finance, game, internet, lego, marketing, module, parts, piece, plugin, puzzle, seo, solution, solve, strategy, target, task, team work, way out, web icon"/>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115630" y="5747606"/>
              <a:ext cx="475223" cy="475223"/>
            </a:xfrm>
            <a:prstGeom prst="rect">
              <a:avLst/>
            </a:prstGeom>
            <a:noFill/>
            <a:extLst>
              <a:ext uri="{909E8E84-426E-40dd-AFC4-6F175D3DCCD1}">
                <a14:hiddenFill xmlns:a14="http://schemas.microsoft.com/office/drawing/2010/main">
                  <a:solidFill>
                    <a:srgbClr val="FFFFFF"/>
                  </a:solidFill>
                </a14:hiddenFill>
              </a:ext>
            </a:extLst>
          </p:spPr>
        </p:pic>
        <p:pic>
          <p:nvPicPr>
            <p:cNvPr id="142" name="Picture 2" descr="add-on, brainstorm, business, compatible, complex, component, concept, constructor, creative, difficult, elements, finance, game, internet, lego, marketing, module, parts, piece, plugin, puzzle, seo, solution, solve, strategy, target, task, team work, way out, web icon"/>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252863" y="5730923"/>
              <a:ext cx="475223" cy="475223"/>
            </a:xfrm>
            <a:prstGeom prst="rect">
              <a:avLst/>
            </a:prstGeom>
            <a:noFill/>
            <a:extLst>
              <a:ext uri="{909E8E84-426E-40dd-AFC4-6F175D3DCCD1}">
                <a14:hiddenFill xmlns:a14="http://schemas.microsoft.com/office/drawing/2010/main">
                  <a:solidFill>
                    <a:srgbClr val="FFFFFF"/>
                  </a:solidFill>
                </a14:hiddenFill>
              </a:ext>
            </a:extLst>
          </p:spPr>
        </p:pic>
        <p:sp>
          <p:nvSpPr>
            <p:cNvPr id="143" name="TextBox 142"/>
            <p:cNvSpPr txBox="1"/>
            <p:nvPr/>
          </p:nvSpPr>
          <p:spPr>
            <a:xfrm>
              <a:off x="6461308" y="6310220"/>
              <a:ext cx="688009" cy="246221"/>
            </a:xfrm>
            <a:prstGeom prst="rect">
              <a:avLst/>
            </a:prstGeom>
            <a:noFill/>
          </p:spPr>
          <p:txBody>
            <a:bodyPr wrap="none" rtlCol="0">
              <a:spAutoFit/>
            </a:bodyPr>
            <a:lstStyle/>
            <a:p>
              <a:r>
                <a:rPr lang="en-US" sz="1000" dirty="0" smtClean="0"/>
                <a:t>proposals</a:t>
              </a:r>
              <a:endParaRPr lang="en-US" sz="1000" dirty="0"/>
            </a:p>
          </p:txBody>
        </p:sp>
        <p:pic>
          <p:nvPicPr>
            <p:cNvPr id="144" name="Picture 2" descr="add-on, brainstorm, business, compatible, complex, component, concept, constructor, creative, difficult, elements, finance, game, internet, lego, marketing, module, parts, piece, plugin, puzzle, seo, solution, solve, strategy, target, task, team work, way out, web icon"/>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664562" y="5738121"/>
              <a:ext cx="475223" cy="475223"/>
            </a:xfrm>
            <a:prstGeom prst="rect">
              <a:avLst/>
            </a:prstGeom>
            <a:noFill/>
            <a:extLst>
              <a:ext uri="{909E8E84-426E-40dd-AFC4-6F175D3DCCD1}">
                <a14:hiddenFill xmlns:a14="http://schemas.microsoft.com/office/drawing/2010/main">
                  <a:solidFill>
                    <a:srgbClr val="FFFFFF"/>
                  </a:solidFill>
                </a14:hiddenFill>
              </a:ext>
            </a:extLst>
          </p:spPr>
        </p:pic>
        <p:sp>
          <p:nvSpPr>
            <p:cNvPr id="145" name="TextBox 144"/>
            <p:cNvSpPr txBox="1"/>
            <p:nvPr/>
          </p:nvSpPr>
          <p:spPr>
            <a:xfrm>
              <a:off x="7712858" y="6326564"/>
              <a:ext cx="378630" cy="246221"/>
            </a:xfrm>
            <a:prstGeom prst="rect">
              <a:avLst/>
            </a:prstGeom>
            <a:noFill/>
          </p:spPr>
          <p:txBody>
            <a:bodyPr wrap="none" rtlCol="0">
              <a:spAutoFit/>
            </a:bodyPr>
            <a:lstStyle/>
            <a:p>
              <a:r>
                <a:rPr lang="en-US" sz="1000" dirty="0"/>
                <a:t>e</a:t>
              </a:r>
              <a:r>
                <a:rPr lang="en-US" sz="1000" dirty="0" smtClean="0"/>
                <a:t>tc.</a:t>
              </a:r>
              <a:endParaRPr lang="en-US" sz="1000" dirty="0"/>
            </a:p>
          </p:txBody>
        </p:sp>
        <p:pic>
          <p:nvPicPr>
            <p:cNvPr id="146" name="Picture 145"/>
            <p:cNvPicPr>
              <a:picLocks noChangeAspect="1"/>
            </p:cNvPicPr>
            <p:nvPr/>
          </p:nvPicPr>
          <p:blipFill>
            <a:blip r:embed="rId6"/>
            <a:stretch>
              <a:fillRect/>
            </a:stretch>
          </p:blipFill>
          <p:spPr>
            <a:xfrm>
              <a:off x="4286287" y="2174304"/>
              <a:ext cx="215794" cy="381000"/>
            </a:xfrm>
            <a:prstGeom prst="rect">
              <a:avLst/>
            </a:prstGeom>
          </p:spPr>
        </p:pic>
        <p:pic>
          <p:nvPicPr>
            <p:cNvPr id="147" name="Picture 146"/>
            <p:cNvPicPr>
              <a:picLocks noChangeAspect="1"/>
            </p:cNvPicPr>
            <p:nvPr/>
          </p:nvPicPr>
          <p:blipFill>
            <a:blip r:embed="rId11"/>
            <a:stretch>
              <a:fillRect/>
            </a:stretch>
          </p:blipFill>
          <p:spPr>
            <a:xfrm>
              <a:off x="5297916" y="2257749"/>
              <a:ext cx="761625" cy="609600"/>
            </a:xfrm>
            <a:prstGeom prst="rect">
              <a:avLst/>
            </a:prstGeom>
          </p:spPr>
        </p:pic>
        <p:sp>
          <p:nvSpPr>
            <p:cNvPr id="148" name="TextBox 147"/>
            <p:cNvSpPr txBox="1"/>
            <p:nvPr/>
          </p:nvSpPr>
          <p:spPr>
            <a:xfrm>
              <a:off x="5037202" y="2848484"/>
              <a:ext cx="1175322" cy="246221"/>
            </a:xfrm>
            <a:prstGeom prst="rect">
              <a:avLst/>
            </a:prstGeom>
            <a:noFill/>
          </p:spPr>
          <p:txBody>
            <a:bodyPr wrap="none" rtlCol="0">
              <a:spAutoFit/>
            </a:bodyPr>
            <a:lstStyle/>
            <a:p>
              <a:r>
                <a:rPr lang="en-US" sz="1000" dirty="0" smtClean="0"/>
                <a:t>marketplace portal</a:t>
              </a:r>
              <a:endParaRPr lang="en-US" sz="1000" dirty="0"/>
            </a:p>
          </p:txBody>
        </p:sp>
        <p:cxnSp>
          <p:nvCxnSpPr>
            <p:cNvPr id="149" name="Straight Arrow Connector 148"/>
            <p:cNvCxnSpPr/>
            <p:nvPr/>
          </p:nvCxnSpPr>
          <p:spPr>
            <a:xfrm>
              <a:off x="5645204" y="3134934"/>
              <a:ext cx="3202" cy="2330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0" name="Straight Arrow Connector 149"/>
            <p:cNvCxnSpPr/>
            <p:nvPr/>
          </p:nvCxnSpPr>
          <p:spPr>
            <a:xfrm>
              <a:off x="5649466" y="3721985"/>
              <a:ext cx="3202" cy="2330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1" name="Straight Arrow Connector 150"/>
            <p:cNvCxnSpPr/>
            <p:nvPr/>
          </p:nvCxnSpPr>
          <p:spPr>
            <a:xfrm>
              <a:off x="5630255" y="5182770"/>
              <a:ext cx="3202" cy="2330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2" name="TextBox 151"/>
            <p:cNvSpPr txBox="1"/>
            <p:nvPr/>
          </p:nvSpPr>
          <p:spPr>
            <a:xfrm>
              <a:off x="8257031" y="3883655"/>
              <a:ext cx="2580675" cy="1314986"/>
            </a:xfrm>
            <a:prstGeom prst="rect">
              <a:avLst/>
            </a:prstGeom>
            <a:solidFill>
              <a:schemeClr val="tx2">
                <a:lumMod val="20000"/>
                <a:lumOff val="80000"/>
              </a:schemeClr>
            </a:solidFill>
          </p:spPr>
          <p:txBody>
            <a:bodyPr wrap="square" rtlCol="0">
              <a:spAutoFit/>
            </a:bodyPr>
            <a:lstStyle/>
            <a:p>
              <a:pPr marL="285750" indent="-285750">
                <a:buFont typeface="Arial" panose="020B0604020202020204" pitchFamily="34" charset="0"/>
                <a:buChar char="•"/>
              </a:pPr>
              <a:r>
                <a:rPr lang="en-US" sz="1200" dirty="0"/>
                <a:t>D</a:t>
              </a:r>
              <a:r>
                <a:rPr lang="en-US" sz="1200" dirty="0" smtClean="0"/>
                <a:t>ifferent catalogs (AppDB, GOCDB, HNX, IRIS)</a:t>
              </a:r>
            </a:p>
            <a:p>
              <a:pPr marL="285750" indent="-285750">
                <a:buFont typeface="Arial" panose="020B0604020202020204" pitchFamily="34" charset="0"/>
                <a:buChar char="•"/>
              </a:pPr>
              <a:r>
                <a:rPr lang="en-US" sz="1200" dirty="0" smtClean="0"/>
                <a:t>Catalogs should deliver additional value to providers</a:t>
              </a:r>
            </a:p>
            <a:p>
              <a:pPr marL="285750" indent="-285750">
                <a:buFont typeface="Arial" panose="020B0604020202020204" pitchFamily="34" charset="0"/>
                <a:buChar char="•"/>
              </a:pPr>
              <a:r>
                <a:rPr lang="en-US" sz="1200" dirty="0"/>
                <a:t>Can have multiple of the same type of </a:t>
              </a:r>
              <a:r>
                <a:rPr lang="en-US" sz="1200" dirty="0" smtClean="0"/>
                <a:t>catalog</a:t>
              </a:r>
              <a:endParaRPr lang="en-US" sz="1200" dirty="0"/>
            </a:p>
          </p:txBody>
        </p:sp>
        <p:sp>
          <p:nvSpPr>
            <p:cNvPr id="153" name="TextBox 152"/>
            <p:cNvSpPr txBox="1"/>
            <p:nvPr/>
          </p:nvSpPr>
          <p:spPr>
            <a:xfrm>
              <a:off x="8521225" y="5322062"/>
              <a:ext cx="2316480" cy="1314986"/>
            </a:xfrm>
            <a:prstGeom prst="rect">
              <a:avLst/>
            </a:prstGeom>
            <a:solidFill>
              <a:schemeClr val="tx2">
                <a:lumMod val="20000"/>
                <a:lumOff val="80000"/>
              </a:schemeClr>
            </a:solidFill>
          </p:spPr>
          <p:txBody>
            <a:bodyPr wrap="square" rtlCol="0">
              <a:spAutoFit/>
            </a:bodyPr>
            <a:lstStyle/>
            <a:p>
              <a:pPr marL="285750" indent="-285750">
                <a:buFont typeface="Arial" panose="020B0604020202020204" pitchFamily="34" charset="0"/>
                <a:buChar char="•"/>
              </a:pPr>
              <a:r>
                <a:rPr lang="en-US" sz="1200" dirty="0" smtClean="0"/>
                <a:t>Different plugins for catalogs (e-GRANT)</a:t>
              </a:r>
            </a:p>
            <a:p>
              <a:pPr marL="285750" indent="-285750">
                <a:buFont typeface="Arial" panose="020B0604020202020204" pitchFamily="34" charset="0"/>
                <a:buChar char="•"/>
              </a:pPr>
              <a:r>
                <a:rPr lang="en-US" sz="1200" dirty="0" smtClean="0"/>
                <a:t>Deliver </a:t>
              </a:r>
              <a:r>
                <a:rPr lang="en-US" sz="1200" dirty="0"/>
                <a:t>additional </a:t>
              </a:r>
              <a:r>
                <a:rPr lang="en-US" sz="1200" dirty="0" smtClean="0"/>
                <a:t>value</a:t>
              </a:r>
            </a:p>
            <a:p>
              <a:pPr marL="285750" indent="-285750">
                <a:buFont typeface="Arial" panose="020B0604020202020204" pitchFamily="34" charset="0"/>
                <a:buChar char="•"/>
              </a:pPr>
              <a:r>
                <a:rPr lang="en-US" sz="1200" dirty="0" smtClean="0"/>
                <a:t>Not mandatory</a:t>
              </a:r>
            </a:p>
            <a:p>
              <a:pPr marL="285750" indent="-285750">
                <a:buFont typeface="Arial" panose="020B0604020202020204" pitchFamily="34" charset="0"/>
                <a:buChar char="•"/>
              </a:pPr>
              <a:r>
                <a:rPr lang="en-US" sz="1200" dirty="0" smtClean="0"/>
                <a:t>Multiples of the same type of plugin</a:t>
              </a:r>
            </a:p>
          </p:txBody>
        </p:sp>
        <p:sp>
          <p:nvSpPr>
            <p:cNvPr id="154" name="TextBox 153"/>
            <p:cNvSpPr txBox="1"/>
            <p:nvPr/>
          </p:nvSpPr>
          <p:spPr>
            <a:xfrm>
              <a:off x="7318604" y="3271017"/>
              <a:ext cx="1813009" cy="505764"/>
            </a:xfrm>
            <a:prstGeom prst="rect">
              <a:avLst/>
            </a:prstGeom>
            <a:solidFill>
              <a:schemeClr val="tx2">
                <a:lumMod val="20000"/>
                <a:lumOff val="80000"/>
              </a:schemeClr>
            </a:solidFill>
          </p:spPr>
          <p:txBody>
            <a:bodyPr wrap="square" rtlCol="0">
              <a:spAutoFit/>
            </a:bodyPr>
            <a:lstStyle/>
            <a:p>
              <a:pPr marL="285750" indent="-285750">
                <a:buFont typeface="Arial" panose="020B0604020202020204" pitchFamily="34" charset="0"/>
                <a:buChar char="•"/>
              </a:pPr>
              <a:r>
                <a:rPr lang="en-US" sz="1200" dirty="0" smtClean="0"/>
                <a:t>Search across all service types</a:t>
              </a:r>
              <a:endParaRPr lang="en-US" sz="1200" dirty="0"/>
            </a:p>
          </p:txBody>
        </p:sp>
        <p:cxnSp>
          <p:nvCxnSpPr>
            <p:cNvPr id="155" name="Straight Arrow Connector 154"/>
            <p:cNvCxnSpPr/>
            <p:nvPr/>
          </p:nvCxnSpPr>
          <p:spPr>
            <a:xfrm>
              <a:off x="5652668" y="1929341"/>
              <a:ext cx="0" cy="2938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156" name="Footer Placeholder 5"/>
          <p:cNvSpPr>
            <a:spLocks noGrp="1"/>
          </p:cNvSpPr>
          <p:nvPr>
            <p:ph type="ftr" sz="quarter" idx="11"/>
          </p:nvPr>
        </p:nvSpPr>
        <p:spPr bwMode="auto">
          <a:xfrm>
            <a:off x="2699792" y="6376243"/>
            <a:ext cx="4464496"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dirty="0" smtClean="0">
                <a:solidFill>
                  <a:schemeClr val="bg1"/>
                </a:solidFill>
              </a:rPr>
              <a:t>EGI Business Models - EGI-InSPIRE 5</a:t>
            </a:r>
            <a:r>
              <a:rPr lang="en-US" baseline="30000" dirty="0" smtClean="0">
                <a:solidFill>
                  <a:schemeClr val="bg1"/>
                </a:solidFill>
              </a:rPr>
              <a:t>th</a:t>
            </a:r>
            <a:r>
              <a:rPr lang="en-US" dirty="0" smtClean="0">
                <a:solidFill>
                  <a:schemeClr val="bg1"/>
                </a:solidFill>
              </a:rPr>
              <a:t> EC Review </a:t>
            </a:r>
          </a:p>
          <a:p>
            <a:pPr fontAlgn="base">
              <a:spcBef>
                <a:spcPct val="0"/>
              </a:spcBef>
              <a:spcAft>
                <a:spcPct val="0"/>
              </a:spcAft>
            </a:pPr>
            <a:r>
              <a:rPr lang="en-US" dirty="0" smtClean="0">
                <a:solidFill>
                  <a:schemeClr val="bg1"/>
                </a:solidFill>
              </a:rPr>
              <a:t>Amsterdam – 13 Feb 2014</a:t>
            </a:r>
            <a:endParaRPr lang="en-US" dirty="0">
              <a:solidFill>
                <a:schemeClr val="bg1"/>
              </a:solidFill>
            </a:endParaRPr>
          </a:p>
        </p:txBody>
      </p:sp>
      <p:sp>
        <p:nvSpPr>
          <p:cNvPr id="157" name="Foliennummernplatzhalter 3"/>
          <p:cNvSpPr>
            <a:spLocks noGrp="1"/>
          </p:cNvSpPr>
          <p:nvPr>
            <p:ph type="sldNum" sz="quarter" idx="12"/>
          </p:nvPr>
        </p:nvSpPr>
        <p:spPr>
          <a:xfrm>
            <a:off x="7019925" y="6356350"/>
            <a:ext cx="2133600" cy="365125"/>
          </a:xfrm>
        </p:spPr>
        <p:txBody>
          <a:bodyPr/>
          <a:lstStyle/>
          <a:p>
            <a:fld id="{43507AEB-23B8-F142-83A3-458C56B10093}" type="slidenum">
              <a:rPr lang="en-US" smtClean="0"/>
              <a:t>27</a:t>
            </a:fld>
            <a:endParaRPr lang="en-US" dirty="0"/>
          </a:p>
        </p:txBody>
      </p:sp>
    </p:spTree>
    <p:extLst>
      <p:ext uri="{BB962C8B-B14F-4D97-AF65-F5344CB8AC3E}">
        <p14:creationId xmlns:p14="http://schemas.microsoft.com/office/powerpoint/2010/main" val="58581361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a:xfrm>
            <a:off x="2124075" y="44624"/>
            <a:ext cx="6840538" cy="865187"/>
          </a:xfrm>
        </p:spPr>
        <p:txBody>
          <a:bodyPr/>
          <a:lstStyle/>
          <a:p>
            <a:pPr eaLnBrk="1" hangingPunct="1"/>
            <a:r>
              <a:rPr lang="en-GB" sz="3600" dirty="0" smtClean="0"/>
              <a:t>Outline</a:t>
            </a:r>
          </a:p>
        </p:txBody>
      </p:sp>
      <p:sp>
        <p:nvSpPr>
          <p:cNvPr id="12294"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fld id="{AAFEE19D-AC68-44E0-A9F3-793CC42538E7}" type="slidenum">
              <a:rPr lang="fi-FI">
                <a:solidFill>
                  <a:schemeClr val="bg1"/>
                </a:solidFill>
              </a:rPr>
              <a:pPr fontAlgn="base">
                <a:spcBef>
                  <a:spcPct val="0"/>
                </a:spcBef>
                <a:spcAft>
                  <a:spcPct val="0"/>
                </a:spcAft>
              </a:pPr>
              <a:t>28</a:t>
            </a:fld>
            <a:endParaRPr lang="fi-FI" dirty="0">
              <a:solidFill>
                <a:schemeClr val="bg1"/>
              </a:solidFill>
            </a:endParaRPr>
          </a:p>
        </p:txBody>
      </p:sp>
      <p:sp>
        <p:nvSpPr>
          <p:cNvPr id="8" name="Content Placeholder 1"/>
          <p:cNvSpPr txBox="1">
            <a:spLocks/>
          </p:cNvSpPr>
          <p:nvPr/>
        </p:nvSpPr>
        <p:spPr bwMode="auto">
          <a:xfrm>
            <a:off x="395536" y="1268760"/>
            <a:ext cx="8496944" cy="4896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EGI </a:t>
            </a:r>
            <a:r>
              <a:rPr lang="en-US" dirty="0"/>
              <a:t>Business Models</a:t>
            </a:r>
          </a:p>
          <a:p>
            <a:r>
              <a:rPr lang="en-US" dirty="0"/>
              <a:t>Main Support Activities (PY5 focus) </a:t>
            </a:r>
          </a:p>
          <a:p>
            <a:pPr>
              <a:buFont typeface="Wingdings" charset="2"/>
              <a:buChar char="Ø"/>
            </a:pPr>
            <a:r>
              <a:rPr lang="en-US" b="1" i="1" dirty="0">
                <a:solidFill>
                  <a:schemeClr val="accent1">
                    <a:lumMod val="75000"/>
                  </a:schemeClr>
                </a:solidFill>
              </a:rPr>
              <a:t>Future </a:t>
            </a:r>
            <a:r>
              <a:rPr lang="en-US" b="1" i="1" dirty="0" smtClean="0">
                <a:solidFill>
                  <a:schemeClr val="accent1">
                    <a:lumMod val="75000"/>
                  </a:schemeClr>
                </a:solidFill>
              </a:rPr>
              <a:t>Work, Summary </a:t>
            </a:r>
            <a:r>
              <a:rPr lang="en-US" b="1" i="1" dirty="0">
                <a:solidFill>
                  <a:schemeClr val="accent1">
                    <a:lumMod val="75000"/>
                  </a:schemeClr>
                </a:solidFill>
              </a:rPr>
              <a:t>and Conclusions</a:t>
            </a:r>
          </a:p>
        </p:txBody>
      </p:sp>
      <p:sp>
        <p:nvSpPr>
          <p:cNvPr id="6" name="Footer Placeholder 5"/>
          <p:cNvSpPr>
            <a:spLocks noGrp="1"/>
          </p:cNvSpPr>
          <p:nvPr>
            <p:ph type="ftr" sz="quarter" idx="11"/>
          </p:nvPr>
        </p:nvSpPr>
        <p:spPr bwMode="auto">
          <a:xfrm>
            <a:off x="2699792" y="6376243"/>
            <a:ext cx="4464496"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dirty="0" smtClean="0">
                <a:solidFill>
                  <a:schemeClr val="bg1"/>
                </a:solidFill>
              </a:rPr>
              <a:t>EGI Business Models - EGI-InSPIRE 5</a:t>
            </a:r>
            <a:r>
              <a:rPr lang="en-US" baseline="30000" dirty="0" smtClean="0">
                <a:solidFill>
                  <a:schemeClr val="bg1"/>
                </a:solidFill>
              </a:rPr>
              <a:t>th</a:t>
            </a:r>
            <a:r>
              <a:rPr lang="en-US" dirty="0" smtClean="0">
                <a:solidFill>
                  <a:schemeClr val="bg1"/>
                </a:solidFill>
              </a:rPr>
              <a:t> EC Review </a:t>
            </a:r>
          </a:p>
          <a:p>
            <a:pPr fontAlgn="base">
              <a:spcBef>
                <a:spcPct val="0"/>
              </a:spcBef>
              <a:spcAft>
                <a:spcPct val="0"/>
              </a:spcAft>
            </a:pPr>
            <a:r>
              <a:rPr lang="en-US" dirty="0" smtClean="0">
                <a:solidFill>
                  <a:schemeClr val="bg1"/>
                </a:solidFill>
              </a:rPr>
              <a:t>Amsterdam – 13 Feb 2014</a:t>
            </a:r>
            <a:endParaRPr lang="en-US" dirty="0">
              <a:solidFill>
                <a:schemeClr val="bg1"/>
              </a:solidFill>
            </a:endParaRPr>
          </a:p>
        </p:txBody>
      </p:sp>
    </p:spTree>
    <p:extLst>
      <p:ext uri="{BB962C8B-B14F-4D97-AF65-F5344CB8AC3E}">
        <p14:creationId xmlns:p14="http://schemas.microsoft.com/office/powerpoint/2010/main" val="366768809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4075" y="44624"/>
            <a:ext cx="6840538" cy="865187"/>
          </a:xfrm>
        </p:spPr>
        <p:txBody>
          <a:bodyPr/>
          <a:lstStyle/>
          <a:p>
            <a:r>
              <a:rPr lang="en-US" sz="3600" dirty="0" smtClean="0"/>
              <a:t>Future Opportunities</a:t>
            </a:r>
            <a:endParaRPr lang="en-US" sz="3600" dirty="0"/>
          </a:p>
        </p:txBody>
      </p:sp>
      <p:sp>
        <p:nvSpPr>
          <p:cNvPr id="3" name="Content Placeholder 2"/>
          <p:cNvSpPr>
            <a:spLocks noGrp="1"/>
          </p:cNvSpPr>
          <p:nvPr>
            <p:ph idx="1"/>
          </p:nvPr>
        </p:nvSpPr>
        <p:spPr>
          <a:xfrm>
            <a:off x="179512" y="1052736"/>
            <a:ext cx="8640960" cy="5112568"/>
          </a:xfrm>
        </p:spPr>
        <p:txBody>
          <a:bodyPr>
            <a:noAutofit/>
          </a:bodyPr>
          <a:lstStyle/>
          <a:p>
            <a:r>
              <a:rPr lang="en-GB" sz="1900" dirty="0" smtClean="0">
                <a:sym typeface="Wingdings"/>
              </a:rPr>
              <a:t>Business Models</a:t>
            </a:r>
          </a:p>
          <a:p>
            <a:pPr lvl="1"/>
            <a:r>
              <a:rPr lang="en-GB" sz="1700" dirty="0" smtClean="0">
                <a:sym typeface="Wingdings"/>
              </a:rPr>
              <a:t>Clarify ‘free at point of use’ policies within the business model framework</a:t>
            </a:r>
          </a:p>
          <a:p>
            <a:pPr lvl="1"/>
            <a:r>
              <a:rPr lang="en-GB" sz="1700" dirty="0" smtClean="0">
                <a:sym typeface="Wingdings"/>
              </a:rPr>
              <a:t>Finalise additional delivery models (e.g. scientific review, pay-for-use)</a:t>
            </a:r>
          </a:p>
          <a:p>
            <a:pPr lvl="2"/>
            <a:r>
              <a:rPr lang="en-GB" sz="1500" dirty="0" smtClean="0">
                <a:sym typeface="Wingdings"/>
              </a:rPr>
              <a:t>Evolve </a:t>
            </a:r>
            <a:r>
              <a:rPr lang="en-GB" sz="1500" dirty="0" err="1" smtClean="0">
                <a:sym typeface="Wingdings"/>
              </a:rPr>
              <a:t>EGI.eu</a:t>
            </a:r>
            <a:r>
              <a:rPr lang="en-GB" sz="1500" dirty="0" smtClean="0">
                <a:sym typeface="Wingdings"/>
              </a:rPr>
              <a:t> as a broker</a:t>
            </a:r>
          </a:p>
          <a:p>
            <a:pPr lvl="1"/>
            <a:r>
              <a:rPr lang="en-GB" sz="1700" dirty="0" smtClean="0">
                <a:sym typeface="Wingdings"/>
              </a:rPr>
              <a:t>Prepare for future opportunities (e.g. transnational access)</a:t>
            </a:r>
          </a:p>
          <a:p>
            <a:pPr lvl="1"/>
            <a:r>
              <a:rPr lang="en-GB" sz="1700" dirty="0" smtClean="0">
                <a:sym typeface="Wingdings"/>
              </a:rPr>
              <a:t>Tendering</a:t>
            </a:r>
            <a:r>
              <a:rPr lang="en-GB" sz="1700" dirty="0">
                <a:sym typeface="Wingdings"/>
              </a:rPr>
              <a:t>, </a:t>
            </a:r>
            <a:r>
              <a:rPr lang="en-GB" sz="1700" dirty="0" smtClean="0">
                <a:sym typeface="Wingdings"/>
              </a:rPr>
              <a:t>procurement</a:t>
            </a:r>
            <a:endParaRPr lang="en-GB" sz="1700" dirty="0">
              <a:sym typeface="Wingdings"/>
            </a:endParaRPr>
          </a:p>
          <a:p>
            <a:pPr lvl="2"/>
            <a:r>
              <a:rPr lang="en-GB" sz="1500" dirty="0">
                <a:sym typeface="Wingdings"/>
              </a:rPr>
              <a:t>Analysing available tenders and mobilising community (e.g. DIGIT</a:t>
            </a:r>
            <a:r>
              <a:rPr lang="en-GB" sz="1400" dirty="0">
                <a:sym typeface="Wingdings"/>
              </a:rPr>
              <a:t>) </a:t>
            </a:r>
            <a:endParaRPr lang="en-GB" sz="1600" dirty="0">
              <a:sym typeface="Wingdings"/>
            </a:endParaRPr>
          </a:p>
          <a:p>
            <a:pPr lvl="1"/>
            <a:r>
              <a:rPr lang="en-GB" sz="1700" dirty="0" smtClean="0">
                <a:sym typeface="Wingdings"/>
              </a:rPr>
              <a:t>Expand consultancy </a:t>
            </a:r>
            <a:r>
              <a:rPr lang="en-GB" sz="1700" dirty="0">
                <a:sym typeface="Wingdings"/>
              </a:rPr>
              <a:t>and </a:t>
            </a:r>
            <a:r>
              <a:rPr lang="en-GB" sz="1700" dirty="0" smtClean="0">
                <a:sym typeface="Wingdings"/>
              </a:rPr>
              <a:t>training</a:t>
            </a:r>
            <a:endParaRPr lang="en-GB" sz="1700" dirty="0">
              <a:sym typeface="Wingdings"/>
            </a:endParaRPr>
          </a:p>
          <a:p>
            <a:pPr lvl="2"/>
            <a:r>
              <a:rPr lang="en-GB" sz="1500" dirty="0">
                <a:sym typeface="Wingdings"/>
              </a:rPr>
              <a:t>e.g. </a:t>
            </a:r>
            <a:r>
              <a:rPr lang="en-GB" sz="1500" dirty="0" smtClean="0">
                <a:sym typeface="Wingdings"/>
              </a:rPr>
              <a:t>strategy </a:t>
            </a:r>
            <a:r>
              <a:rPr lang="en-GB" sz="1500" dirty="0">
                <a:sym typeface="Wingdings"/>
              </a:rPr>
              <a:t>support, service management, application </a:t>
            </a:r>
            <a:r>
              <a:rPr lang="en-GB" sz="1500" dirty="0" smtClean="0">
                <a:sym typeface="Wingdings"/>
              </a:rPr>
              <a:t>porting</a:t>
            </a:r>
            <a:endParaRPr lang="en-GB" sz="1500" dirty="0">
              <a:sym typeface="Wingdings"/>
            </a:endParaRPr>
          </a:p>
          <a:p>
            <a:pPr lvl="1"/>
            <a:r>
              <a:rPr lang="en-GB" sz="1700" dirty="0" smtClean="0">
                <a:sym typeface="Wingdings"/>
              </a:rPr>
              <a:t>EGI </a:t>
            </a:r>
            <a:r>
              <a:rPr lang="en-GB" sz="1700" dirty="0">
                <a:sym typeface="Wingdings"/>
              </a:rPr>
              <a:t>Donor Club (finalise, approve, promote)</a:t>
            </a:r>
          </a:p>
          <a:p>
            <a:pPr lvl="1"/>
            <a:r>
              <a:rPr lang="en-GB" sz="1700" dirty="0" smtClean="0">
                <a:sym typeface="Wingdings"/>
              </a:rPr>
              <a:t>Support </a:t>
            </a:r>
            <a:r>
              <a:rPr lang="en-GB" sz="1700" dirty="0">
                <a:sym typeface="Wingdings"/>
              </a:rPr>
              <a:t>fees through provisioning of ad-hoc community services with EGI </a:t>
            </a:r>
            <a:r>
              <a:rPr lang="en-GB" sz="1700" dirty="0" smtClean="0">
                <a:sym typeface="Wingdings"/>
              </a:rPr>
              <a:t>partners</a:t>
            </a:r>
          </a:p>
          <a:p>
            <a:r>
              <a:rPr lang="en-GB" sz="1900" dirty="0" smtClean="0">
                <a:sym typeface="Wingdings"/>
              </a:rPr>
              <a:t>Business Engagement Programme</a:t>
            </a:r>
          </a:p>
          <a:p>
            <a:pPr lvl="1"/>
            <a:r>
              <a:rPr lang="en-GB" sz="1700" dirty="0" smtClean="0">
                <a:sym typeface="Wingdings"/>
              </a:rPr>
              <a:t>Publish </a:t>
            </a:r>
            <a:r>
              <a:rPr lang="en-GB" sz="1700" dirty="0">
                <a:sym typeface="Wingdings"/>
              </a:rPr>
              <a:t>and promote</a:t>
            </a:r>
          </a:p>
          <a:p>
            <a:pPr lvl="1"/>
            <a:r>
              <a:rPr lang="en-GB" sz="1700" dirty="0" smtClean="0">
                <a:sym typeface="Wingdings"/>
              </a:rPr>
              <a:t>Establish </a:t>
            </a:r>
            <a:r>
              <a:rPr lang="en-GB" sz="1700" dirty="0">
                <a:sym typeface="Wingdings"/>
              </a:rPr>
              <a:t>agreements through network of </a:t>
            </a:r>
            <a:r>
              <a:rPr lang="en-GB" sz="1700" dirty="0" smtClean="0">
                <a:sym typeface="Wingdings"/>
              </a:rPr>
              <a:t>contacts (in </a:t>
            </a:r>
            <a:r>
              <a:rPr lang="en-GB" sz="1700" dirty="0">
                <a:sym typeface="Wingdings"/>
              </a:rPr>
              <a:t>preparation for EGI </a:t>
            </a:r>
            <a:r>
              <a:rPr lang="en-GB" sz="1700" dirty="0" err="1" smtClean="0">
                <a:sym typeface="Wingdings"/>
              </a:rPr>
              <a:t>Conf</a:t>
            </a:r>
            <a:r>
              <a:rPr lang="en-GB" sz="1600" dirty="0">
                <a:sym typeface="Wingdings"/>
              </a:rPr>
              <a:t>)</a:t>
            </a:r>
          </a:p>
          <a:p>
            <a:r>
              <a:rPr lang="en-GB" sz="1900" dirty="0">
                <a:sym typeface="Wingdings"/>
              </a:rPr>
              <a:t>EGI Marketplace</a:t>
            </a:r>
          </a:p>
          <a:p>
            <a:pPr lvl="1"/>
            <a:r>
              <a:rPr lang="en-GB" sz="1700" dirty="0" smtClean="0">
                <a:sym typeface="Wingdings"/>
              </a:rPr>
              <a:t>Evolve </a:t>
            </a:r>
            <a:r>
              <a:rPr lang="en-GB" sz="1700" dirty="0">
                <a:sym typeface="Wingdings"/>
              </a:rPr>
              <a:t>from conceptual model and start implementation</a:t>
            </a:r>
            <a:endParaRPr lang="en-GB" sz="1700" dirty="0"/>
          </a:p>
        </p:txBody>
      </p:sp>
      <p:sp>
        <p:nvSpPr>
          <p:cNvPr id="4" name="Foliennummernplatzhalter 3"/>
          <p:cNvSpPr>
            <a:spLocks noGrp="1"/>
          </p:cNvSpPr>
          <p:nvPr>
            <p:ph type="sldNum" sz="quarter" idx="12"/>
          </p:nvPr>
        </p:nvSpPr>
        <p:spPr/>
        <p:txBody>
          <a:bodyPr/>
          <a:lstStyle/>
          <a:p>
            <a:fld id="{43507AEB-23B8-F142-83A3-458C56B10093}" type="slidenum">
              <a:rPr lang="en-US" smtClean="0"/>
              <a:t>29</a:t>
            </a:fld>
            <a:endParaRPr lang="en-US"/>
          </a:p>
        </p:txBody>
      </p:sp>
      <p:sp>
        <p:nvSpPr>
          <p:cNvPr id="7" name="Footer Placeholder 5"/>
          <p:cNvSpPr>
            <a:spLocks noGrp="1"/>
          </p:cNvSpPr>
          <p:nvPr>
            <p:ph type="ftr" sz="quarter" idx="11"/>
          </p:nvPr>
        </p:nvSpPr>
        <p:spPr bwMode="auto">
          <a:xfrm>
            <a:off x="2699792" y="6376243"/>
            <a:ext cx="4464496"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dirty="0" smtClean="0">
                <a:solidFill>
                  <a:schemeClr val="bg1"/>
                </a:solidFill>
              </a:rPr>
              <a:t>EGI Business Models - EGI-InSPIRE 5</a:t>
            </a:r>
            <a:r>
              <a:rPr lang="en-US" baseline="30000" dirty="0" smtClean="0">
                <a:solidFill>
                  <a:schemeClr val="bg1"/>
                </a:solidFill>
              </a:rPr>
              <a:t>th</a:t>
            </a:r>
            <a:r>
              <a:rPr lang="en-US" dirty="0" smtClean="0">
                <a:solidFill>
                  <a:schemeClr val="bg1"/>
                </a:solidFill>
              </a:rPr>
              <a:t> EC Review </a:t>
            </a:r>
          </a:p>
          <a:p>
            <a:pPr fontAlgn="base">
              <a:spcBef>
                <a:spcPct val="0"/>
              </a:spcBef>
              <a:spcAft>
                <a:spcPct val="0"/>
              </a:spcAft>
            </a:pPr>
            <a:r>
              <a:rPr lang="en-US" dirty="0" smtClean="0">
                <a:solidFill>
                  <a:schemeClr val="bg1"/>
                </a:solidFill>
              </a:rPr>
              <a:t>Amsterdam – 13 Feb 2014</a:t>
            </a:r>
            <a:endParaRPr lang="en-US" dirty="0">
              <a:solidFill>
                <a:schemeClr val="bg1"/>
              </a:solidFill>
            </a:endParaRPr>
          </a:p>
        </p:txBody>
      </p:sp>
    </p:spTree>
    <p:extLst>
      <p:ext uri="{BB962C8B-B14F-4D97-AF65-F5344CB8AC3E}">
        <p14:creationId xmlns:p14="http://schemas.microsoft.com/office/powerpoint/2010/main" val="230399126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a:xfrm>
            <a:off x="2124075" y="44624"/>
            <a:ext cx="6840538" cy="865187"/>
          </a:xfrm>
        </p:spPr>
        <p:txBody>
          <a:bodyPr/>
          <a:lstStyle/>
          <a:p>
            <a:pPr eaLnBrk="1" hangingPunct="1"/>
            <a:r>
              <a:rPr lang="en-GB" sz="3600" dirty="0" smtClean="0"/>
              <a:t>Outline</a:t>
            </a:r>
          </a:p>
        </p:txBody>
      </p:sp>
      <p:sp>
        <p:nvSpPr>
          <p:cNvPr id="12294"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fld id="{AAFEE19D-AC68-44E0-A9F3-793CC42538E7}" type="slidenum">
              <a:rPr lang="fi-FI">
                <a:solidFill>
                  <a:schemeClr val="bg1"/>
                </a:solidFill>
              </a:rPr>
              <a:pPr fontAlgn="base">
                <a:spcBef>
                  <a:spcPct val="0"/>
                </a:spcBef>
                <a:spcAft>
                  <a:spcPct val="0"/>
                </a:spcAft>
              </a:pPr>
              <a:t>3</a:t>
            </a:fld>
            <a:endParaRPr lang="fi-FI" dirty="0">
              <a:solidFill>
                <a:schemeClr val="bg1"/>
              </a:solidFill>
            </a:endParaRPr>
          </a:p>
        </p:txBody>
      </p:sp>
      <p:sp>
        <p:nvSpPr>
          <p:cNvPr id="8" name="Content Placeholder 1"/>
          <p:cNvSpPr txBox="1">
            <a:spLocks/>
          </p:cNvSpPr>
          <p:nvPr/>
        </p:nvSpPr>
        <p:spPr bwMode="auto">
          <a:xfrm>
            <a:off x="395536" y="1268760"/>
            <a:ext cx="8075612" cy="4896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EGI </a:t>
            </a:r>
            <a:r>
              <a:rPr lang="en-US" dirty="0"/>
              <a:t>Business Models</a:t>
            </a:r>
          </a:p>
          <a:p>
            <a:r>
              <a:rPr lang="en-US" dirty="0" smtClean="0"/>
              <a:t>Main Support Activities (PY5 focus) </a:t>
            </a:r>
          </a:p>
          <a:p>
            <a:r>
              <a:rPr lang="en-US" dirty="0"/>
              <a:t>Future Work, Summary and Conclusions</a:t>
            </a:r>
          </a:p>
        </p:txBody>
      </p:sp>
      <p:sp>
        <p:nvSpPr>
          <p:cNvPr id="6" name="Footer Placeholder 5"/>
          <p:cNvSpPr>
            <a:spLocks noGrp="1"/>
          </p:cNvSpPr>
          <p:nvPr>
            <p:ph type="ftr" sz="quarter" idx="11"/>
          </p:nvPr>
        </p:nvSpPr>
        <p:spPr bwMode="auto">
          <a:xfrm>
            <a:off x="2699792" y="6376243"/>
            <a:ext cx="4464496"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dirty="0" smtClean="0">
                <a:solidFill>
                  <a:schemeClr val="bg1"/>
                </a:solidFill>
              </a:rPr>
              <a:t>EGI Business Models - EGI-InSPIRE 5</a:t>
            </a:r>
            <a:r>
              <a:rPr lang="en-US" baseline="30000" dirty="0" smtClean="0">
                <a:solidFill>
                  <a:schemeClr val="bg1"/>
                </a:solidFill>
              </a:rPr>
              <a:t>th</a:t>
            </a:r>
            <a:r>
              <a:rPr lang="en-US" dirty="0" smtClean="0">
                <a:solidFill>
                  <a:schemeClr val="bg1"/>
                </a:solidFill>
              </a:rPr>
              <a:t> EC Review </a:t>
            </a:r>
          </a:p>
          <a:p>
            <a:pPr fontAlgn="base">
              <a:spcBef>
                <a:spcPct val="0"/>
              </a:spcBef>
              <a:spcAft>
                <a:spcPct val="0"/>
              </a:spcAft>
            </a:pPr>
            <a:r>
              <a:rPr lang="en-US" dirty="0" smtClean="0">
                <a:solidFill>
                  <a:schemeClr val="bg1"/>
                </a:solidFill>
              </a:rPr>
              <a:t>Amsterdam – 13 Feb 2014</a:t>
            </a:r>
            <a:endParaRPr lang="en-US" dirty="0">
              <a:solidFill>
                <a:schemeClr val="bg1"/>
              </a:solidFill>
            </a:endParaRPr>
          </a:p>
        </p:txBody>
      </p:sp>
    </p:spTree>
    <p:extLst>
      <p:ext uri="{BB962C8B-B14F-4D97-AF65-F5344CB8AC3E}">
        <p14:creationId xmlns:p14="http://schemas.microsoft.com/office/powerpoint/2010/main" val="406321398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1364444487"/>
              </p:ext>
            </p:extLst>
          </p:nvPr>
        </p:nvGraphicFramePr>
        <p:xfrm>
          <a:off x="0" y="1097235"/>
          <a:ext cx="745232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4581" name="Picture 8" descr="EGI-LogoRef.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83673" y="1124744"/>
            <a:ext cx="936799" cy="715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24E6C3C2-923F-49B6-A5C6-3D9D0FF59C69}" type="slidenum">
              <a:rPr lang="en-US" sz="1200">
                <a:solidFill>
                  <a:schemeClr val="bg1"/>
                </a:solidFill>
              </a:rPr>
              <a:pPr eaLnBrk="1" hangingPunct="1"/>
              <a:t>30</a:t>
            </a:fld>
            <a:endParaRPr lang="en-US" sz="1200">
              <a:solidFill>
                <a:schemeClr val="bg1"/>
              </a:solidFill>
            </a:endParaRPr>
          </a:p>
        </p:txBody>
      </p:sp>
      <p:pic>
        <p:nvPicPr>
          <p:cNvPr id="8" name="Picture 7" descr="voip-business.gif"/>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44959" y="1916832"/>
            <a:ext cx="1152361" cy="1357316"/>
          </a:xfrm>
          <a:prstGeom prst="rect">
            <a:avLst/>
          </a:prstGeom>
        </p:spPr>
      </p:pic>
      <p:sp>
        <p:nvSpPr>
          <p:cNvPr id="9" name="TextBox 8"/>
          <p:cNvSpPr txBox="1"/>
          <p:nvPr/>
        </p:nvSpPr>
        <p:spPr>
          <a:xfrm>
            <a:off x="7236296" y="3429000"/>
            <a:ext cx="2064847" cy="646331"/>
          </a:xfrm>
          <a:prstGeom prst="rect">
            <a:avLst/>
          </a:prstGeom>
          <a:noFill/>
        </p:spPr>
        <p:txBody>
          <a:bodyPr wrap="square" rtlCol="0">
            <a:spAutoFit/>
          </a:bodyPr>
          <a:lstStyle/>
          <a:p>
            <a:pPr algn="ctr"/>
            <a:r>
              <a:rPr lang="en-US" b="1" dirty="0" smtClean="0">
                <a:solidFill>
                  <a:schemeClr val="accent1">
                    <a:lumMod val="75000"/>
                  </a:schemeClr>
                </a:solidFill>
              </a:rPr>
              <a:t>Global Service Provider</a:t>
            </a:r>
            <a:endParaRPr lang="en-US" b="1" dirty="0">
              <a:solidFill>
                <a:schemeClr val="accent1">
                  <a:lumMod val="75000"/>
                </a:schemeClr>
              </a:solidFill>
            </a:endParaRPr>
          </a:p>
        </p:txBody>
      </p:sp>
      <p:sp>
        <p:nvSpPr>
          <p:cNvPr id="13" name="Title 1"/>
          <p:cNvSpPr>
            <a:spLocks noGrp="1"/>
          </p:cNvSpPr>
          <p:nvPr>
            <p:ph type="title"/>
          </p:nvPr>
        </p:nvSpPr>
        <p:spPr>
          <a:xfrm>
            <a:off x="2124075" y="44624"/>
            <a:ext cx="6840538" cy="865187"/>
          </a:xfrm>
        </p:spPr>
        <p:txBody>
          <a:bodyPr/>
          <a:lstStyle/>
          <a:p>
            <a:r>
              <a:rPr lang="en-GB" sz="3600" noProof="0" dirty="0" smtClean="0"/>
              <a:t>Summary</a:t>
            </a:r>
            <a:endParaRPr lang="en-GB" sz="3600" noProof="0" dirty="0"/>
          </a:p>
        </p:txBody>
      </p:sp>
      <p:sp>
        <p:nvSpPr>
          <p:cNvPr id="14" name="Content Placeholder 2"/>
          <p:cNvSpPr>
            <a:spLocks noGrp="1"/>
          </p:cNvSpPr>
          <p:nvPr>
            <p:ph idx="1"/>
          </p:nvPr>
        </p:nvSpPr>
        <p:spPr>
          <a:xfrm>
            <a:off x="107504" y="5589240"/>
            <a:ext cx="7128792" cy="648072"/>
          </a:xfrm>
        </p:spPr>
        <p:txBody>
          <a:bodyPr>
            <a:noAutofit/>
          </a:bodyPr>
          <a:lstStyle/>
          <a:p>
            <a:pPr>
              <a:lnSpc>
                <a:spcPct val="120000"/>
              </a:lnSpc>
              <a:spcBef>
                <a:spcPts val="300"/>
              </a:spcBef>
              <a:spcAft>
                <a:spcPts val="0"/>
              </a:spcAft>
            </a:pPr>
            <a:r>
              <a:rPr lang="en-GB" sz="1200" dirty="0" smtClean="0"/>
              <a:t>All EGI-Inspire </a:t>
            </a:r>
            <a:r>
              <a:rPr lang="en-GB" sz="1200" dirty="0"/>
              <a:t>Deliverables (D2.7, D2.13, D2.18, D2.20, </a:t>
            </a:r>
            <a:r>
              <a:rPr lang="en-GB" sz="1200" dirty="0" smtClean="0"/>
              <a:t>D2.25)</a:t>
            </a:r>
          </a:p>
          <a:p>
            <a:pPr>
              <a:lnSpc>
                <a:spcPct val="120000"/>
              </a:lnSpc>
              <a:spcBef>
                <a:spcPts val="300"/>
              </a:spcBef>
              <a:spcAft>
                <a:spcPts val="0"/>
              </a:spcAft>
            </a:pPr>
            <a:r>
              <a:rPr lang="en-GB" sz="1200" dirty="0" smtClean="0"/>
              <a:t>Also supported by written policy papers and organised workshops</a:t>
            </a:r>
          </a:p>
        </p:txBody>
      </p:sp>
      <p:sp>
        <p:nvSpPr>
          <p:cNvPr id="15" name="Footer Placeholder 5"/>
          <p:cNvSpPr>
            <a:spLocks noGrp="1"/>
          </p:cNvSpPr>
          <p:nvPr>
            <p:ph type="ftr" sz="quarter" idx="11"/>
          </p:nvPr>
        </p:nvSpPr>
        <p:spPr bwMode="auto">
          <a:xfrm>
            <a:off x="2699792" y="6376243"/>
            <a:ext cx="4464496"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dirty="0" smtClean="0">
                <a:solidFill>
                  <a:schemeClr val="bg1"/>
                </a:solidFill>
              </a:rPr>
              <a:t>EGI Business Models - EGI-InSPIRE 5</a:t>
            </a:r>
            <a:r>
              <a:rPr lang="en-US" baseline="30000" dirty="0" smtClean="0">
                <a:solidFill>
                  <a:schemeClr val="bg1"/>
                </a:solidFill>
              </a:rPr>
              <a:t>th</a:t>
            </a:r>
            <a:r>
              <a:rPr lang="en-US" dirty="0" smtClean="0">
                <a:solidFill>
                  <a:schemeClr val="bg1"/>
                </a:solidFill>
              </a:rPr>
              <a:t> EC Review </a:t>
            </a:r>
          </a:p>
          <a:p>
            <a:pPr fontAlgn="base">
              <a:spcBef>
                <a:spcPct val="0"/>
              </a:spcBef>
              <a:spcAft>
                <a:spcPct val="0"/>
              </a:spcAft>
            </a:pPr>
            <a:r>
              <a:rPr lang="en-US" dirty="0" smtClean="0">
                <a:solidFill>
                  <a:schemeClr val="bg1"/>
                </a:solidFill>
              </a:rPr>
              <a:t>Amsterdam – 13 Feb 2014</a:t>
            </a:r>
            <a:endParaRPr lang="en-US" dirty="0">
              <a:solidFill>
                <a:schemeClr val="bg1"/>
              </a:solidFill>
            </a:endParaRPr>
          </a:p>
        </p:txBody>
      </p:sp>
    </p:spTree>
    <p:extLst>
      <p:ext uri="{BB962C8B-B14F-4D97-AF65-F5344CB8AC3E}">
        <p14:creationId xmlns:p14="http://schemas.microsoft.com/office/powerpoint/2010/main" val="24187328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5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4075" y="44624"/>
            <a:ext cx="6840538" cy="865187"/>
          </a:xfrm>
        </p:spPr>
        <p:txBody>
          <a:bodyPr/>
          <a:lstStyle/>
          <a:p>
            <a:r>
              <a:rPr lang="en-US" sz="3600" dirty="0" smtClean="0"/>
              <a:t>Conclusions</a:t>
            </a:r>
            <a:endParaRPr lang="en-US" sz="3600" dirty="0"/>
          </a:p>
        </p:txBody>
      </p:sp>
      <p:sp>
        <p:nvSpPr>
          <p:cNvPr id="3" name="Content Placeholder 2"/>
          <p:cNvSpPr>
            <a:spLocks noGrp="1"/>
          </p:cNvSpPr>
          <p:nvPr>
            <p:ph idx="1"/>
          </p:nvPr>
        </p:nvSpPr>
        <p:spPr>
          <a:xfrm>
            <a:off x="251520" y="1052736"/>
            <a:ext cx="8568952" cy="5112568"/>
          </a:xfrm>
        </p:spPr>
        <p:txBody>
          <a:bodyPr>
            <a:noAutofit/>
          </a:bodyPr>
          <a:lstStyle/>
          <a:p>
            <a:r>
              <a:rPr lang="en-GB" sz="2400" dirty="0" smtClean="0">
                <a:sym typeface="Wingdings"/>
              </a:rPr>
              <a:t>Defined services and solutions</a:t>
            </a:r>
          </a:p>
          <a:p>
            <a:pPr lvl="1"/>
            <a:r>
              <a:rPr lang="en-GB" sz="2000" dirty="0" smtClean="0">
                <a:sym typeface="Wingdings"/>
              </a:rPr>
              <a:t>Each with associated business models</a:t>
            </a:r>
          </a:p>
          <a:p>
            <a:r>
              <a:rPr lang="en-GB" sz="2400" dirty="0" smtClean="0">
                <a:sym typeface="Wingdings"/>
              </a:rPr>
              <a:t>Activities according to strategy implementation</a:t>
            </a:r>
          </a:p>
          <a:p>
            <a:r>
              <a:rPr lang="en-GB" sz="2400" dirty="0" smtClean="0">
                <a:sym typeface="Wingdings"/>
              </a:rPr>
              <a:t>“Out of the box” approaches to supporting sustainability (i.e. pay-for-use)</a:t>
            </a:r>
          </a:p>
          <a:p>
            <a:r>
              <a:rPr lang="en-GB" sz="2400" dirty="0" smtClean="0">
                <a:sym typeface="Wingdings"/>
              </a:rPr>
              <a:t>Programmes and technical development towards expanding target customers</a:t>
            </a:r>
          </a:p>
          <a:p>
            <a:pPr lvl="1"/>
            <a:r>
              <a:rPr lang="en-GB" sz="2000" dirty="0" smtClean="0">
                <a:sym typeface="Wingdings"/>
              </a:rPr>
              <a:t>Long tail of science, business/industry</a:t>
            </a:r>
          </a:p>
          <a:p>
            <a:r>
              <a:rPr lang="en-GB" sz="2400" dirty="0" smtClean="0">
                <a:sym typeface="Wingdings"/>
              </a:rPr>
              <a:t>EGI Community moving forward as one</a:t>
            </a:r>
          </a:p>
          <a:p>
            <a:pPr lvl="1"/>
            <a:r>
              <a:rPr lang="en-GB" sz="2000" dirty="0" smtClean="0">
                <a:sym typeface="Wingdings"/>
              </a:rPr>
              <a:t>Providing clarity of the value offered and the financial means to support them</a:t>
            </a:r>
          </a:p>
          <a:p>
            <a:pPr lvl="1"/>
            <a:r>
              <a:rPr lang="en-GB" sz="2000" dirty="0" smtClean="0">
                <a:sym typeface="Wingdings"/>
              </a:rPr>
              <a:t>Reducing sustainability concerns</a:t>
            </a:r>
          </a:p>
          <a:p>
            <a:pPr lvl="2"/>
            <a:r>
              <a:rPr lang="en-GB" sz="1600" dirty="0" smtClean="0">
                <a:sym typeface="Wingdings"/>
              </a:rPr>
              <a:t>Invited </a:t>
            </a:r>
            <a:r>
              <a:rPr lang="en-GB" sz="1600" dirty="0">
                <a:sym typeface="Wingdings"/>
              </a:rPr>
              <a:t>more and more often by user communities </a:t>
            </a:r>
            <a:r>
              <a:rPr lang="en-GB" sz="1600" dirty="0" smtClean="0">
                <a:sym typeface="Wingdings"/>
              </a:rPr>
              <a:t>to </a:t>
            </a:r>
            <a:r>
              <a:rPr lang="en-GB" sz="1600" dirty="0">
                <a:sym typeface="Wingdings"/>
              </a:rPr>
              <a:t>develop their user facing environment based on our solutions</a:t>
            </a:r>
            <a:endParaRPr lang="en-GB" sz="1600" dirty="0" smtClean="0">
              <a:sym typeface="Wingdings"/>
            </a:endParaRPr>
          </a:p>
        </p:txBody>
      </p:sp>
      <p:sp>
        <p:nvSpPr>
          <p:cNvPr id="4" name="Foliennummernplatzhalter 3"/>
          <p:cNvSpPr>
            <a:spLocks noGrp="1"/>
          </p:cNvSpPr>
          <p:nvPr>
            <p:ph type="sldNum" sz="quarter" idx="12"/>
          </p:nvPr>
        </p:nvSpPr>
        <p:spPr/>
        <p:txBody>
          <a:bodyPr/>
          <a:lstStyle/>
          <a:p>
            <a:fld id="{43507AEB-23B8-F142-83A3-458C56B10093}" type="slidenum">
              <a:rPr lang="en-US" smtClean="0"/>
              <a:t>31</a:t>
            </a:fld>
            <a:endParaRPr lang="en-US"/>
          </a:p>
        </p:txBody>
      </p:sp>
      <p:sp>
        <p:nvSpPr>
          <p:cNvPr id="7" name="Footer Placeholder 5"/>
          <p:cNvSpPr>
            <a:spLocks noGrp="1"/>
          </p:cNvSpPr>
          <p:nvPr>
            <p:ph type="ftr" sz="quarter" idx="11"/>
          </p:nvPr>
        </p:nvSpPr>
        <p:spPr bwMode="auto">
          <a:xfrm>
            <a:off x="2699792" y="6376243"/>
            <a:ext cx="4464496"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dirty="0" smtClean="0">
                <a:solidFill>
                  <a:schemeClr val="bg1"/>
                </a:solidFill>
              </a:rPr>
              <a:t>EGI Business Models - EGI-InSPIRE 5</a:t>
            </a:r>
            <a:r>
              <a:rPr lang="en-US" baseline="30000" dirty="0" smtClean="0">
                <a:solidFill>
                  <a:schemeClr val="bg1"/>
                </a:solidFill>
              </a:rPr>
              <a:t>th</a:t>
            </a:r>
            <a:r>
              <a:rPr lang="en-US" dirty="0" smtClean="0">
                <a:solidFill>
                  <a:schemeClr val="bg1"/>
                </a:solidFill>
              </a:rPr>
              <a:t> EC Review </a:t>
            </a:r>
          </a:p>
          <a:p>
            <a:pPr fontAlgn="base">
              <a:spcBef>
                <a:spcPct val="0"/>
              </a:spcBef>
              <a:spcAft>
                <a:spcPct val="0"/>
              </a:spcAft>
            </a:pPr>
            <a:r>
              <a:rPr lang="en-US" dirty="0" smtClean="0">
                <a:solidFill>
                  <a:schemeClr val="bg1"/>
                </a:solidFill>
              </a:rPr>
              <a:t>Amsterdam – 13 Feb 2014</a:t>
            </a:r>
            <a:endParaRPr lang="en-US" dirty="0">
              <a:solidFill>
                <a:schemeClr val="bg1"/>
              </a:solidFill>
            </a:endParaRPr>
          </a:p>
        </p:txBody>
      </p:sp>
    </p:spTree>
    <p:extLst>
      <p:ext uri="{BB962C8B-B14F-4D97-AF65-F5344CB8AC3E}">
        <p14:creationId xmlns:p14="http://schemas.microsoft.com/office/powerpoint/2010/main" val="211821143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43507AEB-23B8-F142-83A3-458C56B10093}" type="slidenum">
              <a:rPr lang="en-US" smtClean="0"/>
              <a:t>32</a:t>
            </a:fld>
            <a:endParaRPr lang="en-US" dirty="0"/>
          </a:p>
        </p:txBody>
      </p:sp>
      <p:sp>
        <p:nvSpPr>
          <p:cNvPr id="9" name="Content Placeholder 2"/>
          <p:cNvSpPr>
            <a:spLocks noGrp="1"/>
          </p:cNvSpPr>
          <p:nvPr>
            <p:ph idx="1"/>
          </p:nvPr>
        </p:nvSpPr>
        <p:spPr>
          <a:xfrm>
            <a:off x="5580112" y="5167733"/>
            <a:ext cx="3322712" cy="853555"/>
          </a:xfrm>
        </p:spPr>
        <p:txBody>
          <a:bodyPr/>
          <a:lstStyle/>
          <a:p>
            <a:pPr marL="0" indent="0" algn="ctr">
              <a:buNone/>
            </a:pPr>
            <a:r>
              <a:rPr lang="en-US" sz="1800" dirty="0" smtClean="0"/>
              <a:t>Members of the EGI-</a:t>
            </a:r>
            <a:r>
              <a:rPr lang="en-US" sz="1800" dirty="0" err="1" smtClean="0"/>
              <a:t>InSPIRE</a:t>
            </a:r>
            <a:r>
              <a:rPr lang="en-US" sz="1800" dirty="0" smtClean="0"/>
              <a:t> collaboration thank the EC for supporting EGI</a:t>
            </a:r>
            <a:endParaRPr lang="en-US" sz="1800" dirty="0"/>
          </a:p>
        </p:txBody>
      </p:sp>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4509120"/>
            <a:ext cx="7810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1" name="Picture 10" descr="2011.8.28-Question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7664" y="1628800"/>
            <a:ext cx="2908367" cy="3877822"/>
          </a:xfrm>
          <a:prstGeom prst="rect">
            <a:avLst/>
          </a:prstGeom>
        </p:spPr>
      </p:pic>
      <p:sp>
        <p:nvSpPr>
          <p:cNvPr id="7" name="Footer Placeholder 5"/>
          <p:cNvSpPr>
            <a:spLocks noGrp="1"/>
          </p:cNvSpPr>
          <p:nvPr>
            <p:ph type="ftr" sz="quarter" idx="11"/>
          </p:nvPr>
        </p:nvSpPr>
        <p:spPr bwMode="auto">
          <a:xfrm>
            <a:off x="2699792" y="6376243"/>
            <a:ext cx="4464496"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dirty="0" smtClean="0">
                <a:solidFill>
                  <a:schemeClr val="bg1"/>
                </a:solidFill>
              </a:rPr>
              <a:t>EGI Business Models - EGI-InSPIRE 5</a:t>
            </a:r>
            <a:r>
              <a:rPr lang="en-US" baseline="30000" dirty="0" smtClean="0">
                <a:solidFill>
                  <a:schemeClr val="bg1"/>
                </a:solidFill>
              </a:rPr>
              <a:t>th</a:t>
            </a:r>
            <a:r>
              <a:rPr lang="en-US" dirty="0" smtClean="0">
                <a:solidFill>
                  <a:schemeClr val="bg1"/>
                </a:solidFill>
              </a:rPr>
              <a:t> EC Review </a:t>
            </a:r>
          </a:p>
          <a:p>
            <a:pPr fontAlgn="base">
              <a:spcBef>
                <a:spcPct val="0"/>
              </a:spcBef>
              <a:spcAft>
                <a:spcPct val="0"/>
              </a:spcAft>
            </a:pPr>
            <a:r>
              <a:rPr lang="en-US" dirty="0" smtClean="0">
                <a:solidFill>
                  <a:schemeClr val="bg1"/>
                </a:solidFill>
              </a:rPr>
              <a:t>Amsterdam – 13 Feb 2014</a:t>
            </a:r>
            <a:endParaRPr lang="en-US" dirty="0">
              <a:solidFill>
                <a:schemeClr val="bg1"/>
              </a:solidFill>
            </a:endParaRPr>
          </a:p>
        </p:txBody>
      </p:sp>
    </p:spTree>
    <p:extLst>
      <p:ext uri="{BB962C8B-B14F-4D97-AF65-F5344CB8AC3E}">
        <p14:creationId xmlns:p14="http://schemas.microsoft.com/office/powerpoint/2010/main" val="232711927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a:xfrm>
            <a:off x="2124075" y="44624"/>
            <a:ext cx="6840538" cy="865187"/>
          </a:xfrm>
        </p:spPr>
        <p:txBody>
          <a:bodyPr/>
          <a:lstStyle/>
          <a:p>
            <a:pPr eaLnBrk="1" hangingPunct="1"/>
            <a:r>
              <a:rPr lang="en-GB" sz="3600" dirty="0" smtClean="0"/>
              <a:t>Outline</a:t>
            </a:r>
          </a:p>
        </p:txBody>
      </p:sp>
      <p:sp>
        <p:nvSpPr>
          <p:cNvPr id="12294"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fld id="{AAFEE19D-AC68-44E0-A9F3-793CC42538E7}" type="slidenum">
              <a:rPr lang="fi-FI">
                <a:solidFill>
                  <a:schemeClr val="bg1"/>
                </a:solidFill>
              </a:rPr>
              <a:pPr fontAlgn="base">
                <a:spcBef>
                  <a:spcPct val="0"/>
                </a:spcBef>
                <a:spcAft>
                  <a:spcPct val="0"/>
                </a:spcAft>
              </a:pPr>
              <a:t>4</a:t>
            </a:fld>
            <a:endParaRPr lang="fi-FI" dirty="0">
              <a:solidFill>
                <a:schemeClr val="bg1"/>
              </a:solidFill>
            </a:endParaRPr>
          </a:p>
        </p:txBody>
      </p:sp>
      <p:sp>
        <p:nvSpPr>
          <p:cNvPr id="8" name="Content Placeholder 1"/>
          <p:cNvSpPr txBox="1">
            <a:spLocks/>
          </p:cNvSpPr>
          <p:nvPr/>
        </p:nvSpPr>
        <p:spPr bwMode="auto">
          <a:xfrm>
            <a:off x="395536" y="1268760"/>
            <a:ext cx="8075612" cy="4896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charset="2"/>
              <a:buChar char="Ø"/>
            </a:pPr>
            <a:r>
              <a:rPr lang="en-US" b="1" i="1" dirty="0" smtClean="0">
                <a:solidFill>
                  <a:schemeClr val="accent1">
                    <a:lumMod val="75000"/>
                  </a:schemeClr>
                </a:solidFill>
              </a:rPr>
              <a:t>EGI </a:t>
            </a:r>
            <a:r>
              <a:rPr lang="en-US" b="1" i="1" dirty="0">
                <a:solidFill>
                  <a:schemeClr val="accent1">
                    <a:lumMod val="75000"/>
                  </a:schemeClr>
                </a:solidFill>
              </a:rPr>
              <a:t>Business Models</a:t>
            </a:r>
          </a:p>
          <a:p>
            <a:r>
              <a:rPr lang="en-US" dirty="0" smtClean="0"/>
              <a:t>Main Support Activities (PY5 focus) </a:t>
            </a:r>
          </a:p>
          <a:p>
            <a:r>
              <a:rPr lang="en-US" dirty="0"/>
              <a:t>Future </a:t>
            </a:r>
            <a:r>
              <a:rPr lang="en-US" dirty="0" smtClean="0"/>
              <a:t>Work, Summary </a:t>
            </a:r>
            <a:r>
              <a:rPr lang="en-US" dirty="0"/>
              <a:t>and Conclusions</a:t>
            </a:r>
          </a:p>
        </p:txBody>
      </p:sp>
      <p:sp>
        <p:nvSpPr>
          <p:cNvPr id="6" name="Footer Placeholder 5"/>
          <p:cNvSpPr>
            <a:spLocks noGrp="1"/>
          </p:cNvSpPr>
          <p:nvPr>
            <p:ph type="ftr" sz="quarter" idx="11"/>
          </p:nvPr>
        </p:nvSpPr>
        <p:spPr bwMode="auto">
          <a:xfrm>
            <a:off x="2699792" y="6376243"/>
            <a:ext cx="4464496"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dirty="0" smtClean="0">
                <a:solidFill>
                  <a:schemeClr val="bg1"/>
                </a:solidFill>
              </a:rPr>
              <a:t>EGI Business Models - EGI-InSPIRE 5</a:t>
            </a:r>
            <a:r>
              <a:rPr lang="en-US" baseline="30000" dirty="0" smtClean="0">
                <a:solidFill>
                  <a:schemeClr val="bg1"/>
                </a:solidFill>
              </a:rPr>
              <a:t>th</a:t>
            </a:r>
            <a:r>
              <a:rPr lang="en-US" dirty="0" smtClean="0">
                <a:solidFill>
                  <a:schemeClr val="bg1"/>
                </a:solidFill>
              </a:rPr>
              <a:t> EC Review </a:t>
            </a:r>
          </a:p>
          <a:p>
            <a:pPr fontAlgn="base">
              <a:spcBef>
                <a:spcPct val="0"/>
              </a:spcBef>
              <a:spcAft>
                <a:spcPct val="0"/>
              </a:spcAft>
            </a:pPr>
            <a:r>
              <a:rPr lang="en-US" dirty="0" smtClean="0">
                <a:solidFill>
                  <a:schemeClr val="bg1"/>
                </a:solidFill>
              </a:rPr>
              <a:t>Amsterdam – 13 Feb 2014</a:t>
            </a:r>
            <a:endParaRPr lang="en-US" dirty="0">
              <a:solidFill>
                <a:schemeClr val="bg1"/>
              </a:solidFill>
            </a:endParaRPr>
          </a:p>
        </p:txBody>
      </p:sp>
    </p:spTree>
    <p:extLst>
      <p:ext uri="{BB962C8B-B14F-4D97-AF65-F5344CB8AC3E}">
        <p14:creationId xmlns:p14="http://schemas.microsoft.com/office/powerpoint/2010/main" val="67798681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a:xfrm>
            <a:off x="2124075" y="44624"/>
            <a:ext cx="6840538" cy="865187"/>
          </a:xfrm>
        </p:spPr>
        <p:txBody>
          <a:bodyPr/>
          <a:lstStyle/>
          <a:p>
            <a:pPr eaLnBrk="1" hangingPunct="1"/>
            <a:r>
              <a:rPr lang="en-GB" sz="3200" dirty="0" smtClean="0"/>
              <a:t>What is a Business Model?</a:t>
            </a:r>
          </a:p>
        </p:txBody>
      </p:sp>
      <p:sp>
        <p:nvSpPr>
          <p:cNvPr id="12291" name="Content Placeholder 4"/>
          <p:cNvSpPr>
            <a:spLocks noGrp="1"/>
          </p:cNvSpPr>
          <p:nvPr>
            <p:ph idx="1"/>
          </p:nvPr>
        </p:nvSpPr>
        <p:spPr>
          <a:xfrm>
            <a:off x="1259632" y="3573016"/>
            <a:ext cx="7344816" cy="1512168"/>
          </a:xfrm>
        </p:spPr>
        <p:txBody>
          <a:bodyPr/>
          <a:lstStyle/>
          <a:p>
            <a:pPr marL="0" indent="0" eaLnBrk="1" hangingPunct="1">
              <a:buNone/>
            </a:pPr>
            <a:r>
              <a:rPr lang="en-GB" sz="2800" dirty="0" smtClean="0">
                <a:solidFill>
                  <a:srgbClr val="4F81BD"/>
                </a:solidFill>
              </a:rPr>
              <a:t>Definition </a:t>
            </a:r>
          </a:p>
          <a:p>
            <a:pPr marL="400050" lvl="1" indent="0">
              <a:buNone/>
            </a:pPr>
            <a:r>
              <a:rPr lang="en-GB" sz="1800" i="1" dirty="0" smtClean="0"/>
              <a:t>The rationale of how an organisation creates, delivers, and captures value sustainably</a:t>
            </a:r>
          </a:p>
        </p:txBody>
      </p:sp>
      <p:sp>
        <p:nvSpPr>
          <p:cNvPr id="12294"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fld id="{AAFEE19D-AC68-44E0-A9F3-793CC42538E7}" type="slidenum">
              <a:rPr lang="fi-FI">
                <a:solidFill>
                  <a:schemeClr val="bg1"/>
                </a:solidFill>
              </a:rPr>
              <a:pPr fontAlgn="base">
                <a:spcBef>
                  <a:spcPct val="0"/>
                </a:spcBef>
                <a:spcAft>
                  <a:spcPct val="0"/>
                </a:spcAft>
              </a:pPr>
              <a:t>5</a:t>
            </a:fld>
            <a:endParaRPr lang="fi-FI" dirty="0">
              <a:solidFill>
                <a:schemeClr val="bg1"/>
              </a:solidFill>
            </a:endParaRPr>
          </a:p>
        </p:txBody>
      </p:sp>
      <p:sp>
        <p:nvSpPr>
          <p:cNvPr id="10" name="Content Placeholder 4"/>
          <p:cNvSpPr txBox="1">
            <a:spLocks/>
          </p:cNvSpPr>
          <p:nvPr/>
        </p:nvSpPr>
        <p:spPr bwMode="auto">
          <a:xfrm>
            <a:off x="107504" y="5445224"/>
            <a:ext cx="3672408"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2" indent="0">
              <a:buNone/>
            </a:pPr>
            <a:r>
              <a:rPr lang="en-GB" sz="1400" dirty="0" smtClean="0"/>
              <a:t>Source: Business Model Generation </a:t>
            </a:r>
          </a:p>
          <a:p>
            <a:pPr marL="0" lvl="2" indent="0">
              <a:buNone/>
            </a:pPr>
            <a:r>
              <a:rPr lang="en-GB" sz="1400" dirty="0" smtClean="0"/>
              <a:t>(used also in Wikipedia) </a:t>
            </a:r>
            <a:r>
              <a:rPr lang="en-GB" sz="1400" dirty="0" smtClean="0">
                <a:hlinkClick r:id="rId3"/>
              </a:rPr>
              <a:t>http://www.businessmodelgeneration.com/</a:t>
            </a:r>
            <a:endParaRPr lang="en-GB" sz="1400" dirty="0" smtClean="0"/>
          </a:p>
        </p:txBody>
      </p:sp>
      <p:sp>
        <p:nvSpPr>
          <p:cNvPr id="2" name="Rectangle 1"/>
          <p:cNvSpPr/>
          <p:nvPr/>
        </p:nvSpPr>
        <p:spPr>
          <a:xfrm>
            <a:off x="251520" y="1353542"/>
            <a:ext cx="8712968" cy="1569660"/>
          </a:xfrm>
          <a:prstGeom prst="rect">
            <a:avLst/>
          </a:prstGeom>
        </p:spPr>
        <p:txBody>
          <a:bodyPr wrap="square">
            <a:spAutoFit/>
          </a:bodyPr>
          <a:lstStyle/>
          <a:p>
            <a:pPr algn="ctr"/>
            <a:r>
              <a:rPr lang="en-GB" sz="2400" dirty="0" smtClean="0">
                <a:solidFill>
                  <a:schemeClr val="accent1"/>
                </a:solidFill>
              </a:rPr>
              <a:t>Every organisation has a business model, </a:t>
            </a:r>
          </a:p>
          <a:p>
            <a:pPr algn="ctr"/>
            <a:r>
              <a:rPr lang="en-GB" sz="2400" dirty="0" smtClean="0">
                <a:solidFill>
                  <a:schemeClr val="accent1"/>
                </a:solidFill>
              </a:rPr>
              <a:t>including non-profits.</a:t>
            </a:r>
          </a:p>
          <a:p>
            <a:pPr algn="ctr"/>
            <a:r>
              <a:rPr lang="en-GB" sz="2400" dirty="0" smtClean="0">
                <a:solidFill>
                  <a:schemeClr val="accent1"/>
                </a:solidFill>
              </a:rPr>
              <a:t>To survive, every organisation that creates and delivers value must generate enough revenue to cover its expenses </a:t>
            </a:r>
            <a:endParaRPr lang="en-GB" sz="2400" dirty="0">
              <a:solidFill>
                <a:schemeClr val="accent1"/>
              </a:solidFill>
            </a:endParaRPr>
          </a:p>
        </p:txBody>
      </p:sp>
      <p:sp>
        <p:nvSpPr>
          <p:cNvPr id="11" name="Footer Placeholder 5"/>
          <p:cNvSpPr>
            <a:spLocks noGrp="1"/>
          </p:cNvSpPr>
          <p:nvPr>
            <p:ph type="ftr" sz="quarter" idx="11"/>
          </p:nvPr>
        </p:nvSpPr>
        <p:spPr bwMode="auto">
          <a:xfrm>
            <a:off x="2699792" y="6376243"/>
            <a:ext cx="4464496"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dirty="0" smtClean="0">
                <a:solidFill>
                  <a:schemeClr val="bg1"/>
                </a:solidFill>
              </a:rPr>
              <a:t>EGI Business Models - EGI-InSPIRE 5</a:t>
            </a:r>
            <a:r>
              <a:rPr lang="en-US" baseline="30000" dirty="0" smtClean="0">
                <a:solidFill>
                  <a:schemeClr val="bg1"/>
                </a:solidFill>
              </a:rPr>
              <a:t>th</a:t>
            </a:r>
            <a:r>
              <a:rPr lang="en-US" dirty="0" smtClean="0">
                <a:solidFill>
                  <a:schemeClr val="bg1"/>
                </a:solidFill>
              </a:rPr>
              <a:t> EC Review </a:t>
            </a:r>
          </a:p>
          <a:p>
            <a:pPr fontAlgn="base">
              <a:spcBef>
                <a:spcPct val="0"/>
              </a:spcBef>
              <a:spcAft>
                <a:spcPct val="0"/>
              </a:spcAft>
            </a:pPr>
            <a:r>
              <a:rPr lang="en-US" dirty="0" smtClean="0">
                <a:solidFill>
                  <a:schemeClr val="bg1"/>
                </a:solidFill>
              </a:rPr>
              <a:t>Amsterdam – 13 Feb 2014</a:t>
            </a:r>
            <a:endParaRPr lang="en-US" dirty="0">
              <a:solidFill>
                <a:schemeClr val="bg1"/>
              </a:solidFill>
            </a:endParaRPr>
          </a:p>
        </p:txBody>
      </p:sp>
    </p:spTree>
    <p:extLst>
      <p:ext uri="{BB962C8B-B14F-4D97-AF65-F5344CB8AC3E}">
        <p14:creationId xmlns:p14="http://schemas.microsoft.com/office/powerpoint/2010/main" val="189104452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4075" y="44624"/>
            <a:ext cx="6840538" cy="865187"/>
          </a:xfrm>
        </p:spPr>
        <p:txBody>
          <a:bodyPr/>
          <a:lstStyle/>
          <a:p>
            <a:r>
              <a:rPr lang="en-GB" sz="3200" dirty="0" smtClean="0"/>
              <a:t>EGI Organisational Model</a:t>
            </a:r>
            <a:endParaRPr lang="en-GB" sz="3200" dirty="0"/>
          </a:p>
        </p:txBody>
      </p:sp>
      <p:sp>
        <p:nvSpPr>
          <p:cNvPr id="21" name="Footer Placeholder 5"/>
          <p:cNvSpPr>
            <a:spLocks noGrp="1"/>
          </p:cNvSpPr>
          <p:nvPr>
            <p:ph type="ftr" sz="quarter" idx="11"/>
          </p:nvPr>
        </p:nvSpPr>
        <p:spPr bwMode="auto">
          <a:xfrm>
            <a:off x="2699792" y="6381328"/>
            <a:ext cx="4464496"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dirty="0" smtClean="0">
                <a:solidFill>
                  <a:schemeClr val="bg1"/>
                </a:solidFill>
              </a:rPr>
              <a:t>EGI Business Models - EGI-InSPIRE 5</a:t>
            </a:r>
            <a:r>
              <a:rPr lang="en-US" baseline="30000" dirty="0" smtClean="0">
                <a:solidFill>
                  <a:schemeClr val="bg1"/>
                </a:solidFill>
              </a:rPr>
              <a:t>th</a:t>
            </a:r>
            <a:r>
              <a:rPr lang="en-US" dirty="0" smtClean="0">
                <a:solidFill>
                  <a:schemeClr val="bg1"/>
                </a:solidFill>
              </a:rPr>
              <a:t> EC Review </a:t>
            </a:r>
          </a:p>
          <a:p>
            <a:pPr fontAlgn="base">
              <a:spcBef>
                <a:spcPct val="0"/>
              </a:spcBef>
              <a:spcAft>
                <a:spcPct val="0"/>
              </a:spcAft>
            </a:pPr>
            <a:r>
              <a:rPr lang="en-US" dirty="0" smtClean="0">
                <a:solidFill>
                  <a:schemeClr val="bg1"/>
                </a:solidFill>
              </a:rPr>
              <a:t>Amsterdam – 13 Feb 2014</a:t>
            </a:r>
            <a:endParaRPr lang="en-US" dirty="0">
              <a:solidFill>
                <a:schemeClr val="bg1"/>
              </a:solidFill>
            </a:endParaRPr>
          </a:p>
        </p:txBody>
      </p:sp>
      <p:sp>
        <p:nvSpPr>
          <p:cNvPr id="22" name="Slide Number Placeholder 4"/>
          <p:cNvSpPr>
            <a:spLocks noGrp="1"/>
          </p:cNvSpPr>
          <p:nvPr>
            <p:ph type="sldNum" sz="quarter" idx="12"/>
          </p:nvPr>
        </p:nvSpPr>
        <p:spPr>
          <a:xfrm>
            <a:off x="7019925" y="6356350"/>
            <a:ext cx="2133600" cy="365125"/>
          </a:xfrm>
        </p:spPr>
        <p:txBody>
          <a:bodyPr/>
          <a:lstStyle/>
          <a:p>
            <a:pPr>
              <a:defRPr/>
            </a:pPr>
            <a:fld id="{B0ADEF26-A65D-420E-806B-5DECF286FE21}" type="slidenum">
              <a:rPr lang="en-US" smtClean="0"/>
              <a:pPr>
                <a:defRPr/>
              </a:pPr>
              <a:t>6</a:t>
            </a:fld>
            <a:endParaRPr lang="en-US" dirty="0"/>
          </a:p>
        </p:txBody>
      </p:sp>
      <p:sp>
        <p:nvSpPr>
          <p:cNvPr id="27" name="Rounded Rectangle 26"/>
          <p:cNvSpPr/>
          <p:nvPr/>
        </p:nvSpPr>
        <p:spPr>
          <a:xfrm>
            <a:off x="539552" y="3140968"/>
            <a:ext cx="8208912" cy="2664296"/>
          </a:xfrm>
          <a:prstGeom prst="roundRect">
            <a:avLst/>
          </a:prstGeom>
          <a:no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v</a:t>
            </a:r>
            <a:endParaRPr lang="en-US" dirty="0"/>
          </a:p>
        </p:txBody>
      </p:sp>
      <p:sp>
        <p:nvSpPr>
          <p:cNvPr id="28" name="Oval 27"/>
          <p:cNvSpPr/>
          <p:nvPr/>
        </p:nvSpPr>
        <p:spPr>
          <a:xfrm>
            <a:off x="899592" y="3789040"/>
            <a:ext cx="1440160" cy="1152128"/>
          </a:xfrm>
          <a:prstGeom prst="ellipse">
            <a:avLst/>
          </a:prstGeom>
          <a:solidFill>
            <a:schemeClr val="accent2">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err="1" smtClean="0"/>
              <a:t>EGI.eu</a:t>
            </a:r>
            <a:endParaRPr lang="en-US" dirty="0"/>
          </a:p>
        </p:txBody>
      </p:sp>
      <p:sp>
        <p:nvSpPr>
          <p:cNvPr id="29" name="Snip Diagonal Corner Rectangle 28"/>
          <p:cNvSpPr/>
          <p:nvPr/>
        </p:nvSpPr>
        <p:spPr>
          <a:xfrm>
            <a:off x="6588224" y="3429000"/>
            <a:ext cx="1152128" cy="864096"/>
          </a:xfrm>
          <a:prstGeom prst="snip2Diag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NGI 1</a:t>
            </a:r>
            <a:endParaRPr lang="en-US" dirty="0"/>
          </a:p>
        </p:txBody>
      </p:sp>
      <p:sp>
        <p:nvSpPr>
          <p:cNvPr id="30" name="Snip Diagonal Corner Rectangle 29"/>
          <p:cNvSpPr/>
          <p:nvPr/>
        </p:nvSpPr>
        <p:spPr>
          <a:xfrm>
            <a:off x="5724128" y="4581128"/>
            <a:ext cx="1152128" cy="864096"/>
          </a:xfrm>
          <a:prstGeom prst="snip2Diag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EIRO 1</a:t>
            </a:r>
            <a:endParaRPr lang="en-US" dirty="0"/>
          </a:p>
        </p:txBody>
      </p:sp>
      <p:sp>
        <p:nvSpPr>
          <p:cNvPr id="31" name="Snip Diagonal Corner Rectangle 30"/>
          <p:cNvSpPr/>
          <p:nvPr/>
        </p:nvSpPr>
        <p:spPr>
          <a:xfrm>
            <a:off x="7380312" y="4725144"/>
            <a:ext cx="1152128" cy="864096"/>
          </a:xfrm>
          <a:prstGeom prst="snip2Diag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NGI 2</a:t>
            </a:r>
            <a:endParaRPr lang="en-US" dirty="0"/>
          </a:p>
        </p:txBody>
      </p:sp>
      <p:sp>
        <p:nvSpPr>
          <p:cNvPr id="32" name="Up Arrow 31"/>
          <p:cNvSpPr/>
          <p:nvPr/>
        </p:nvSpPr>
        <p:spPr>
          <a:xfrm>
            <a:off x="2267744" y="2060848"/>
            <a:ext cx="432048" cy="1008112"/>
          </a:xfrm>
          <a:prstGeom prst="up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3" name="Up Arrow 32"/>
          <p:cNvSpPr/>
          <p:nvPr/>
        </p:nvSpPr>
        <p:spPr>
          <a:xfrm>
            <a:off x="6084168" y="2060848"/>
            <a:ext cx="432048" cy="1008112"/>
          </a:xfrm>
          <a:prstGeom prst="up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4" name="TextBox 33"/>
          <p:cNvSpPr txBox="1"/>
          <p:nvPr/>
        </p:nvSpPr>
        <p:spPr>
          <a:xfrm>
            <a:off x="2555776" y="2350621"/>
            <a:ext cx="3574977" cy="646331"/>
          </a:xfrm>
          <a:prstGeom prst="rect">
            <a:avLst/>
          </a:prstGeom>
          <a:noFill/>
        </p:spPr>
        <p:txBody>
          <a:bodyPr wrap="square" rtlCol="0">
            <a:spAutoFit/>
          </a:bodyPr>
          <a:lstStyle/>
          <a:p>
            <a:pPr algn="ctr"/>
            <a:r>
              <a:rPr lang="en-US" dirty="0" smtClean="0">
                <a:solidFill>
                  <a:srgbClr val="4F81BD"/>
                </a:solidFill>
              </a:rPr>
              <a:t>Researcher-facing </a:t>
            </a:r>
            <a:r>
              <a:rPr lang="en-US" dirty="0" smtClean="0"/>
              <a:t>Services </a:t>
            </a:r>
            <a:r>
              <a:rPr lang="en-US" dirty="0"/>
              <a:t>coordinated </a:t>
            </a:r>
            <a:r>
              <a:rPr lang="en-US" dirty="0" smtClean="0"/>
              <a:t>by NGIs</a:t>
            </a:r>
            <a:r>
              <a:rPr lang="en-US" dirty="0"/>
              <a:t>/EIROs/</a:t>
            </a:r>
            <a:r>
              <a:rPr lang="en-US" dirty="0" smtClean="0"/>
              <a:t>RC</a:t>
            </a:r>
            <a:endParaRPr lang="en-US" dirty="0"/>
          </a:p>
        </p:txBody>
      </p:sp>
      <p:sp>
        <p:nvSpPr>
          <p:cNvPr id="35" name="TextBox 34"/>
          <p:cNvSpPr txBox="1"/>
          <p:nvPr/>
        </p:nvSpPr>
        <p:spPr>
          <a:xfrm>
            <a:off x="2483768" y="4512022"/>
            <a:ext cx="2520280" cy="1077218"/>
          </a:xfrm>
          <a:prstGeom prst="rect">
            <a:avLst/>
          </a:prstGeom>
          <a:noFill/>
        </p:spPr>
        <p:txBody>
          <a:bodyPr wrap="square" rtlCol="0">
            <a:spAutoFit/>
          </a:bodyPr>
          <a:lstStyle/>
          <a:p>
            <a:pPr algn="ctr"/>
            <a:r>
              <a:rPr lang="en-US" dirty="0" smtClean="0"/>
              <a:t>Services coordinated by </a:t>
            </a:r>
            <a:r>
              <a:rPr lang="en-US" dirty="0" err="1" smtClean="0"/>
              <a:t>EGI.eu</a:t>
            </a:r>
            <a:endParaRPr lang="en-US" dirty="0" smtClean="0"/>
          </a:p>
          <a:p>
            <a:pPr algn="ctr"/>
            <a:r>
              <a:rPr lang="en-US" sz="1400" dirty="0" smtClean="0"/>
              <a:t>And delivered in collaboration with NGIs/EIROs</a:t>
            </a:r>
            <a:endParaRPr lang="en-US" sz="1400" dirty="0"/>
          </a:p>
        </p:txBody>
      </p:sp>
      <p:sp>
        <p:nvSpPr>
          <p:cNvPr id="36" name="Right Arrow 35"/>
          <p:cNvSpPr/>
          <p:nvPr/>
        </p:nvSpPr>
        <p:spPr>
          <a:xfrm>
            <a:off x="2555776" y="3933056"/>
            <a:ext cx="3024336" cy="576064"/>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7" name="TextBox 36"/>
          <p:cNvSpPr txBox="1"/>
          <p:nvPr/>
        </p:nvSpPr>
        <p:spPr>
          <a:xfrm>
            <a:off x="3563888" y="5805264"/>
            <a:ext cx="2300930" cy="369332"/>
          </a:xfrm>
          <a:prstGeom prst="rect">
            <a:avLst/>
          </a:prstGeom>
          <a:noFill/>
        </p:spPr>
        <p:txBody>
          <a:bodyPr wrap="none" rtlCol="0">
            <a:spAutoFit/>
          </a:bodyPr>
          <a:lstStyle/>
          <a:p>
            <a:r>
              <a:rPr lang="en-US" b="1" dirty="0" smtClean="0"/>
              <a:t>The EGI Federation</a:t>
            </a:r>
            <a:endParaRPr lang="en-US" b="1" dirty="0"/>
          </a:p>
        </p:txBody>
      </p:sp>
      <p:sp>
        <p:nvSpPr>
          <p:cNvPr id="38" name="Folded Corner 37"/>
          <p:cNvSpPr/>
          <p:nvPr/>
        </p:nvSpPr>
        <p:spPr>
          <a:xfrm>
            <a:off x="3347864" y="3356992"/>
            <a:ext cx="432048" cy="576064"/>
          </a:xfrm>
          <a:prstGeom prst="foldedCorner">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Folded Corner 38"/>
          <p:cNvSpPr/>
          <p:nvPr/>
        </p:nvSpPr>
        <p:spPr>
          <a:xfrm>
            <a:off x="6732240" y="2348880"/>
            <a:ext cx="432048" cy="576064"/>
          </a:xfrm>
          <a:prstGeom prst="foldedCorner">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TextBox 39"/>
          <p:cNvSpPr txBox="1"/>
          <p:nvPr/>
        </p:nvSpPr>
        <p:spPr>
          <a:xfrm>
            <a:off x="3851920" y="3409836"/>
            <a:ext cx="936104" cy="523220"/>
          </a:xfrm>
          <a:prstGeom prst="rect">
            <a:avLst/>
          </a:prstGeom>
          <a:noFill/>
        </p:spPr>
        <p:txBody>
          <a:bodyPr wrap="square" rtlCol="0">
            <a:spAutoFit/>
          </a:bodyPr>
          <a:lstStyle/>
          <a:p>
            <a:r>
              <a:rPr lang="en-US" sz="1400" b="1" i="1" dirty="0" err="1" smtClean="0">
                <a:solidFill>
                  <a:srgbClr val="4F81BD"/>
                </a:solidFill>
              </a:rPr>
              <a:t>EGI.eu</a:t>
            </a:r>
            <a:endParaRPr lang="en-US" sz="1400" b="1" i="1" dirty="0" smtClean="0">
              <a:solidFill>
                <a:srgbClr val="4F81BD"/>
              </a:solidFill>
            </a:endParaRPr>
          </a:p>
          <a:p>
            <a:r>
              <a:rPr lang="en-US" sz="1400" b="1" i="1" dirty="0" smtClean="0"/>
              <a:t>portfolio</a:t>
            </a:r>
            <a:endParaRPr lang="en-US" sz="1400" b="1" i="1" dirty="0"/>
          </a:p>
        </p:txBody>
      </p:sp>
      <p:sp>
        <p:nvSpPr>
          <p:cNvPr id="41" name="TextBox 40"/>
          <p:cNvSpPr txBox="1"/>
          <p:nvPr/>
        </p:nvSpPr>
        <p:spPr>
          <a:xfrm>
            <a:off x="7236296" y="2492896"/>
            <a:ext cx="1315226" cy="307777"/>
          </a:xfrm>
          <a:prstGeom prst="rect">
            <a:avLst/>
          </a:prstGeom>
          <a:noFill/>
        </p:spPr>
        <p:txBody>
          <a:bodyPr wrap="square" rtlCol="0">
            <a:spAutoFit/>
          </a:bodyPr>
          <a:lstStyle>
            <a:defPPr>
              <a:defRPr lang="en-US"/>
            </a:defPPr>
            <a:lvl1pPr>
              <a:defRPr sz="1400" b="1" i="1"/>
            </a:lvl1pPr>
          </a:lstStyle>
          <a:p>
            <a:r>
              <a:rPr lang="en-US" dirty="0">
                <a:solidFill>
                  <a:srgbClr val="4F81BD"/>
                </a:solidFill>
              </a:rPr>
              <a:t>EGI</a:t>
            </a:r>
            <a:r>
              <a:rPr lang="en-US" dirty="0"/>
              <a:t> portfolio</a:t>
            </a:r>
          </a:p>
        </p:txBody>
      </p:sp>
      <p:grpSp>
        <p:nvGrpSpPr>
          <p:cNvPr id="49" name="Group 48"/>
          <p:cNvGrpSpPr/>
          <p:nvPr/>
        </p:nvGrpSpPr>
        <p:grpSpPr>
          <a:xfrm>
            <a:off x="899592" y="1124744"/>
            <a:ext cx="7344816" cy="864096"/>
            <a:chOff x="827584" y="1124744"/>
            <a:chExt cx="7344816" cy="864096"/>
          </a:xfrm>
        </p:grpSpPr>
        <p:grpSp>
          <p:nvGrpSpPr>
            <p:cNvPr id="42" name="Group 41"/>
            <p:cNvGrpSpPr/>
            <p:nvPr/>
          </p:nvGrpSpPr>
          <p:grpSpPr>
            <a:xfrm>
              <a:off x="1115616" y="1268760"/>
              <a:ext cx="6840760" cy="576064"/>
              <a:chOff x="1115616" y="1268760"/>
              <a:chExt cx="6840760" cy="576064"/>
            </a:xfrm>
          </p:grpSpPr>
          <p:sp>
            <p:nvSpPr>
              <p:cNvPr id="43" name="Rounded Rectangle 42"/>
              <p:cNvSpPr/>
              <p:nvPr/>
            </p:nvSpPr>
            <p:spPr>
              <a:xfrm>
                <a:off x="2771800" y="1268760"/>
                <a:ext cx="1584176"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Research communities</a:t>
                </a:r>
                <a:endParaRPr lang="en-US" dirty="0"/>
              </a:p>
            </p:txBody>
          </p:sp>
          <p:sp>
            <p:nvSpPr>
              <p:cNvPr id="44" name="Rounded Rectangle 43"/>
              <p:cNvSpPr/>
              <p:nvPr/>
            </p:nvSpPr>
            <p:spPr>
              <a:xfrm>
                <a:off x="1115616" y="1268760"/>
                <a:ext cx="1584176"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Individual Researchers</a:t>
                </a:r>
                <a:endParaRPr lang="en-US" dirty="0"/>
              </a:p>
            </p:txBody>
          </p:sp>
          <p:sp>
            <p:nvSpPr>
              <p:cNvPr id="45" name="Rounded Rectangle 44"/>
              <p:cNvSpPr/>
              <p:nvPr/>
            </p:nvSpPr>
            <p:spPr>
              <a:xfrm>
                <a:off x="4427984" y="1268760"/>
                <a:ext cx="1728192"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Research Infrastructures</a:t>
                </a:r>
                <a:endParaRPr lang="en-US" dirty="0"/>
              </a:p>
            </p:txBody>
          </p:sp>
          <p:sp>
            <p:nvSpPr>
              <p:cNvPr id="46" name="Rounded Rectangle 45"/>
              <p:cNvSpPr/>
              <p:nvPr/>
            </p:nvSpPr>
            <p:spPr>
              <a:xfrm>
                <a:off x="6228184" y="1268760"/>
                <a:ext cx="1728192"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Industry</a:t>
                </a:r>
                <a:endParaRPr lang="en-US" dirty="0"/>
              </a:p>
            </p:txBody>
          </p:sp>
        </p:grpSp>
        <p:sp>
          <p:nvSpPr>
            <p:cNvPr id="48" name="Rounded Rectangle 47"/>
            <p:cNvSpPr/>
            <p:nvPr/>
          </p:nvSpPr>
          <p:spPr>
            <a:xfrm>
              <a:off x="827584" y="1124744"/>
              <a:ext cx="7344816" cy="864096"/>
            </a:xfrm>
            <a:prstGeom prst="roundRect">
              <a:avLst/>
            </a:prstGeom>
            <a:no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9480037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p:bldP spid="35" grpId="0"/>
      <p:bldP spid="36" grpId="0" animBg="1"/>
      <p:bldP spid="38" grpId="0" animBg="1"/>
      <p:bldP spid="39" grpId="0" animBg="1"/>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a:xfrm>
            <a:off x="2124075" y="44624"/>
            <a:ext cx="6840538" cy="865187"/>
          </a:xfrm>
        </p:spPr>
        <p:txBody>
          <a:bodyPr/>
          <a:lstStyle/>
          <a:p>
            <a:r>
              <a:rPr lang="en-US" sz="3200" dirty="0" smtClean="0">
                <a:latin typeface="Arial" charset="0"/>
              </a:rPr>
              <a:t>Service Portfolios</a:t>
            </a:r>
            <a:endParaRPr lang="en-US" sz="3200" dirty="0">
              <a:latin typeface="Arial"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90078581"/>
              </p:ext>
            </p:extLst>
          </p:nvPr>
        </p:nvGraphicFramePr>
        <p:xfrm>
          <a:off x="107504" y="1772816"/>
          <a:ext cx="8928992"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539552" y="1196752"/>
            <a:ext cx="4896544" cy="646331"/>
          </a:xfrm>
          <a:prstGeom prst="rect">
            <a:avLst/>
          </a:prstGeom>
          <a:noFill/>
        </p:spPr>
        <p:txBody>
          <a:bodyPr wrap="square" rtlCol="0">
            <a:spAutoFit/>
          </a:bodyPr>
          <a:lstStyle/>
          <a:p>
            <a:pPr algn="ctr"/>
            <a:r>
              <a:rPr lang="en-US" dirty="0" smtClean="0"/>
              <a:t>Services coordinated by </a:t>
            </a:r>
            <a:r>
              <a:rPr lang="en-US" dirty="0" err="1" smtClean="0">
                <a:solidFill>
                  <a:srgbClr val="4F81BD"/>
                </a:solidFill>
              </a:rPr>
              <a:t>EGI.eu</a:t>
            </a:r>
            <a:r>
              <a:rPr lang="en-US" dirty="0" smtClean="0"/>
              <a:t> and </a:t>
            </a:r>
          </a:p>
          <a:p>
            <a:pPr algn="ctr"/>
            <a:r>
              <a:rPr lang="en-US" dirty="0" smtClean="0"/>
              <a:t>delivered in collaboration with NGIs/EIROs</a:t>
            </a:r>
            <a:endParaRPr lang="en-US" dirty="0"/>
          </a:p>
        </p:txBody>
      </p:sp>
      <p:sp>
        <p:nvSpPr>
          <p:cNvPr id="7" name="TextBox 4"/>
          <p:cNvSpPr txBox="1">
            <a:spLocks noChangeArrowheads="1"/>
          </p:cNvSpPr>
          <p:nvPr/>
        </p:nvSpPr>
        <p:spPr bwMode="auto">
          <a:xfrm>
            <a:off x="6663407" y="6032321"/>
            <a:ext cx="2157065" cy="276999"/>
          </a:xfrm>
          <a:prstGeom prst="rect">
            <a:avLst/>
          </a:prstGeom>
          <a:solidFill>
            <a:schemeClr val="bg1"/>
          </a:solidFill>
          <a:ln>
            <a:noFill/>
          </a:ln>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b="1" dirty="0">
                <a:hlinkClick r:id="rId8"/>
              </a:rPr>
              <a:t>http://</a:t>
            </a:r>
            <a:r>
              <a:rPr lang="en-US" sz="1200" b="1" dirty="0" err="1">
                <a:hlinkClick r:id="rId8"/>
              </a:rPr>
              <a:t>www.egi.eu</a:t>
            </a:r>
            <a:r>
              <a:rPr lang="en-US" sz="1200" b="1" dirty="0">
                <a:hlinkClick r:id="rId8"/>
              </a:rPr>
              <a:t>/services/</a:t>
            </a:r>
            <a:endParaRPr lang="en-US" sz="1200" b="1" dirty="0"/>
          </a:p>
        </p:txBody>
      </p:sp>
      <p:sp>
        <p:nvSpPr>
          <p:cNvPr id="5" name="Slide Number Placeholder 4"/>
          <p:cNvSpPr>
            <a:spLocks noGrp="1"/>
          </p:cNvSpPr>
          <p:nvPr>
            <p:ph type="sldNum" sz="quarter" idx="12"/>
          </p:nvPr>
        </p:nvSpPr>
        <p:spPr/>
        <p:txBody>
          <a:bodyPr/>
          <a:lstStyle/>
          <a:p>
            <a:pPr>
              <a:defRPr/>
            </a:pPr>
            <a:fld id="{B0ADEF26-A65D-420E-806B-5DECF286FE21}" type="slidenum">
              <a:rPr lang="en-US" smtClean="0"/>
              <a:pPr>
                <a:defRPr/>
              </a:pPr>
              <a:t>7</a:t>
            </a:fld>
            <a:endParaRPr lang="en-US" dirty="0"/>
          </a:p>
        </p:txBody>
      </p:sp>
      <p:sp>
        <p:nvSpPr>
          <p:cNvPr id="10" name="Left Brace 9"/>
          <p:cNvSpPr/>
          <p:nvPr/>
        </p:nvSpPr>
        <p:spPr>
          <a:xfrm rot="5400000">
            <a:off x="2754052" y="-981237"/>
            <a:ext cx="576064" cy="6084168"/>
          </a:xfrm>
          <a:prstGeom prst="leftBrace">
            <a:avLst>
              <a:gd name="adj1" fmla="val 112753"/>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Left Brace 12"/>
          <p:cNvSpPr/>
          <p:nvPr/>
        </p:nvSpPr>
        <p:spPr>
          <a:xfrm rot="5400000">
            <a:off x="7326052" y="530932"/>
            <a:ext cx="576064" cy="3059832"/>
          </a:xfrm>
          <a:prstGeom prst="leftBrace">
            <a:avLst>
              <a:gd name="adj1" fmla="val 112753"/>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TextBox 13"/>
          <p:cNvSpPr txBox="1"/>
          <p:nvPr/>
        </p:nvSpPr>
        <p:spPr>
          <a:xfrm>
            <a:off x="5940152" y="1196752"/>
            <a:ext cx="3240360" cy="646331"/>
          </a:xfrm>
          <a:prstGeom prst="rect">
            <a:avLst/>
          </a:prstGeom>
          <a:noFill/>
        </p:spPr>
        <p:txBody>
          <a:bodyPr wrap="square" rtlCol="0">
            <a:spAutoFit/>
          </a:bodyPr>
          <a:lstStyle/>
          <a:p>
            <a:pPr algn="ctr"/>
            <a:r>
              <a:rPr lang="en-US" dirty="0" smtClean="0"/>
              <a:t>Services coordinated by </a:t>
            </a:r>
          </a:p>
          <a:p>
            <a:pPr algn="ctr"/>
            <a:r>
              <a:rPr lang="en-US" dirty="0" smtClean="0">
                <a:solidFill>
                  <a:srgbClr val="4F81BD"/>
                </a:solidFill>
              </a:rPr>
              <a:t>NGIs/EIROs/RCs</a:t>
            </a:r>
            <a:endParaRPr lang="en-US" dirty="0">
              <a:solidFill>
                <a:srgbClr val="4F81BD"/>
              </a:solidFill>
            </a:endParaRPr>
          </a:p>
        </p:txBody>
      </p:sp>
      <p:sp>
        <p:nvSpPr>
          <p:cNvPr id="12" name="Footer Placeholder 5"/>
          <p:cNvSpPr>
            <a:spLocks noGrp="1"/>
          </p:cNvSpPr>
          <p:nvPr>
            <p:ph type="ftr" sz="quarter" idx="11"/>
          </p:nvPr>
        </p:nvSpPr>
        <p:spPr bwMode="auto">
          <a:xfrm>
            <a:off x="2699792" y="6376243"/>
            <a:ext cx="4464496"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dirty="0" smtClean="0">
                <a:solidFill>
                  <a:schemeClr val="bg1"/>
                </a:solidFill>
              </a:rPr>
              <a:t>EGI Business Models - EGI-InSPIRE 5</a:t>
            </a:r>
            <a:r>
              <a:rPr lang="en-US" baseline="30000" dirty="0" smtClean="0">
                <a:solidFill>
                  <a:schemeClr val="bg1"/>
                </a:solidFill>
              </a:rPr>
              <a:t>th</a:t>
            </a:r>
            <a:r>
              <a:rPr lang="en-US" dirty="0" smtClean="0">
                <a:solidFill>
                  <a:schemeClr val="bg1"/>
                </a:solidFill>
              </a:rPr>
              <a:t> EC Review </a:t>
            </a:r>
          </a:p>
          <a:p>
            <a:pPr fontAlgn="base">
              <a:spcBef>
                <a:spcPct val="0"/>
              </a:spcBef>
              <a:spcAft>
                <a:spcPct val="0"/>
              </a:spcAft>
            </a:pPr>
            <a:r>
              <a:rPr lang="en-US" dirty="0" smtClean="0">
                <a:solidFill>
                  <a:schemeClr val="bg1"/>
                </a:solidFill>
              </a:rPr>
              <a:t>Amsterdam – 13 Feb 2014</a:t>
            </a:r>
            <a:endParaRPr lang="en-US" dirty="0">
              <a:solidFill>
                <a:schemeClr val="bg1"/>
              </a:solidFill>
            </a:endParaRPr>
          </a:p>
        </p:txBody>
      </p:sp>
    </p:spTree>
    <p:extLst>
      <p:ext uri="{BB962C8B-B14F-4D97-AF65-F5344CB8AC3E}">
        <p14:creationId xmlns:p14="http://schemas.microsoft.com/office/powerpoint/2010/main" val="41296695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13" grpId="0" animBg="1"/>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124075" y="44624"/>
            <a:ext cx="6840538" cy="865187"/>
          </a:xfrm>
        </p:spPr>
        <p:txBody>
          <a:bodyPr/>
          <a:lstStyle/>
          <a:p>
            <a:r>
              <a:rPr lang="en-GB" sz="3600" dirty="0" smtClean="0"/>
              <a:t>EGI Solutions</a:t>
            </a:r>
            <a:endParaRPr lang="en-GB" sz="3600" dirty="0"/>
          </a:p>
        </p:txBody>
      </p:sp>
      <p:sp>
        <p:nvSpPr>
          <p:cNvPr id="13" name="Rectangle 12"/>
          <p:cNvSpPr/>
          <p:nvPr/>
        </p:nvSpPr>
        <p:spPr>
          <a:xfrm>
            <a:off x="4312192" y="2447597"/>
            <a:ext cx="4292256" cy="2654573"/>
          </a:xfrm>
          <a:prstGeom prst="rect">
            <a:avLst/>
          </a:prstGeom>
        </p:spPr>
        <p:txBody>
          <a:bodyPr wrap="square">
            <a:spAutoFit/>
          </a:bodyPr>
          <a:lstStyle/>
          <a:p>
            <a:pPr>
              <a:lnSpc>
                <a:spcPct val="150000"/>
              </a:lnSpc>
            </a:pPr>
            <a:r>
              <a:rPr lang="en-GB" b="1" dirty="0" smtClean="0"/>
              <a:t>Ingredients from the EGI community</a:t>
            </a:r>
            <a:r>
              <a:rPr lang="en-GB" dirty="0" smtClean="0"/>
              <a:t>:</a:t>
            </a:r>
          </a:p>
          <a:p>
            <a:pPr marL="285750" indent="-285750">
              <a:lnSpc>
                <a:spcPct val="130000"/>
              </a:lnSpc>
              <a:buFont typeface="Arial"/>
              <a:buChar char="•"/>
            </a:pPr>
            <a:r>
              <a:rPr lang="en-GB" dirty="0" smtClean="0"/>
              <a:t>Services from </a:t>
            </a:r>
            <a:r>
              <a:rPr lang="en-GB" dirty="0" err="1" smtClean="0"/>
              <a:t>EGI.eu</a:t>
            </a:r>
            <a:endParaRPr lang="en-GB" dirty="0" smtClean="0"/>
          </a:p>
          <a:p>
            <a:pPr marL="285750" indent="-285750">
              <a:lnSpc>
                <a:spcPct val="130000"/>
              </a:lnSpc>
              <a:buFont typeface="Arial"/>
              <a:buChar char="•"/>
            </a:pPr>
            <a:r>
              <a:rPr lang="en-GB" dirty="0" smtClean="0"/>
              <a:t>Services from NGI/Resource Centres</a:t>
            </a:r>
          </a:p>
          <a:p>
            <a:pPr marL="285750" indent="-285750">
              <a:lnSpc>
                <a:spcPct val="130000"/>
              </a:lnSpc>
              <a:buFont typeface="Arial"/>
              <a:buChar char="•"/>
            </a:pPr>
            <a:r>
              <a:rPr lang="en-GB" dirty="0" smtClean="0"/>
              <a:t>Software products from technology providers</a:t>
            </a:r>
          </a:p>
          <a:p>
            <a:pPr marL="285750" indent="-285750">
              <a:lnSpc>
                <a:spcPct val="130000"/>
              </a:lnSpc>
              <a:buFont typeface="Arial"/>
              <a:buChar char="•"/>
            </a:pPr>
            <a:r>
              <a:rPr lang="en-GB" dirty="0" smtClean="0"/>
              <a:t>Data, knowledge, expertise from the community</a:t>
            </a:r>
            <a:endParaRPr lang="en-GB" sz="1600" dirty="0" smtClean="0"/>
          </a:p>
        </p:txBody>
      </p:sp>
      <p:sp>
        <p:nvSpPr>
          <p:cNvPr id="14" name="Rectangle 13"/>
          <p:cNvSpPr/>
          <p:nvPr/>
        </p:nvSpPr>
        <p:spPr>
          <a:xfrm>
            <a:off x="276960" y="1124744"/>
            <a:ext cx="8391207" cy="1015663"/>
          </a:xfrm>
          <a:prstGeom prst="rect">
            <a:avLst/>
          </a:prstGeom>
        </p:spPr>
        <p:txBody>
          <a:bodyPr wrap="square">
            <a:spAutoFit/>
          </a:bodyPr>
          <a:lstStyle/>
          <a:p>
            <a:pPr marL="0" indent="0">
              <a:buNone/>
            </a:pPr>
            <a:r>
              <a:rPr lang="en-GB" sz="2000" i="1" dirty="0"/>
              <a:t>A </a:t>
            </a:r>
            <a:r>
              <a:rPr lang="en-GB" sz="2000" i="1" dirty="0">
                <a:solidFill>
                  <a:srgbClr val="4F81BD"/>
                </a:solidFill>
              </a:rPr>
              <a:t>combination</a:t>
            </a:r>
            <a:r>
              <a:rPr lang="en-GB" sz="2000" i="1" dirty="0"/>
              <a:t> of products, services, and intellectual property focused on </a:t>
            </a:r>
            <a:r>
              <a:rPr lang="en-GB" sz="2000" i="1" dirty="0">
                <a:solidFill>
                  <a:srgbClr val="4F81BD"/>
                </a:solidFill>
              </a:rPr>
              <a:t>solving a problem </a:t>
            </a:r>
            <a:r>
              <a:rPr lang="en-GB" sz="2000" i="1" dirty="0"/>
              <a:t>(opportunity) that </a:t>
            </a:r>
            <a:r>
              <a:rPr lang="en-GB" sz="2000" i="1" dirty="0">
                <a:solidFill>
                  <a:srgbClr val="4F81BD"/>
                </a:solidFill>
              </a:rPr>
              <a:t>creates</a:t>
            </a:r>
            <a:r>
              <a:rPr lang="en-GB" sz="2000" i="1" dirty="0"/>
              <a:t> and/or drives </a:t>
            </a:r>
            <a:r>
              <a:rPr lang="en-GB" sz="2000" i="1" dirty="0">
                <a:solidFill>
                  <a:srgbClr val="4F81BD"/>
                </a:solidFill>
              </a:rPr>
              <a:t>value</a:t>
            </a:r>
            <a:r>
              <a:rPr lang="en-GB" sz="2000" i="1" dirty="0"/>
              <a:t> (measurable) and </a:t>
            </a:r>
            <a:r>
              <a:rPr lang="en-GB" sz="2000" i="1" dirty="0">
                <a:solidFill>
                  <a:srgbClr val="4F81BD"/>
                </a:solidFill>
              </a:rPr>
              <a:t>can be </a:t>
            </a:r>
            <a:r>
              <a:rPr lang="en-GB" sz="2000" i="1" dirty="0"/>
              <a:t>significantly </a:t>
            </a:r>
            <a:r>
              <a:rPr lang="en-GB" sz="2000" i="1" dirty="0">
                <a:solidFill>
                  <a:srgbClr val="4F81BD"/>
                </a:solidFill>
              </a:rPr>
              <a:t>standardised</a:t>
            </a:r>
          </a:p>
        </p:txBody>
      </p:sp>
      <p:graphicFrame>
        <p:nvGraphicFramePr>
          <p:cNvPr id="9" name="Diagram 4"/>
          <p:cNvGraphicFramePr/>
          <p:nvPr>
            <p:extLst>
              <p:ext uri="{D42A27DB-BD31-4B8C-83A1-F6EECF244321}">
                <p14:modId xmlns:p14="http://schemas.microsoft.com/office/powerpoint/2010/main" val="3693379017"/>
              </p:ext>
            </p:extLst>
          </p:nvPr>
        </p:nvGraphicFramePr>
        <p:xfrm>
          <a:off x="299692" y="2204864"/>
          <a:ext cx="3600400" cy="34563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pPr>
              <a:defRPr/>
            </a:pPr>
            <a:fld id="{B4511AA2-99FE-4BFE-B934-C050D2B58355}" type="slidenum">
              <a:rPr lang="en-US" smtClean="0"/>
              <a:pPr>
                <a:defRPr/>
              </a:pPr>
              <a:t>8</a:t>
            </a:fld>
            <a:endParaRPr lang="en-US" dirty="0"/>
          </a:p>
        </p:txBody>
      </p:sp>
      <p:sp>
        <p:nvSpPr>
          <p:cNvPr id="10" name="Footer Placeholder 5"/>
          <p:cNvSpPr>
            <a:spLocks noGrp="1"/>
          </p:cNvSpPr>
          <p:nvPr>
            <p:ph type="ftr" sz="quarter" idx="11"/>
          </p:nvPr>
        </p:nvSpPr>
        <p:spPr bwMode="auto">
          <a:xfrm>
            <a:off x="2699792" y="6376243"/>
            <a:ext cx="4464496"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dirty="0" smtClean="0">
                <a:solidFill>
                  <a:schemeClr val="bg1"/>
                </a:solidFill>
              </a:rPr>
              <a:t>EGI Business Models - EGI-InSPIRE 5</a:t>
            </a:r>
            <a:r>
              <a:rPr lang="en-US" baseline="30000" dirty="0" smtClean="0">
                <a:solidFill>
                  <a:schemeClr val="bg1"/>
                </a:solidFill>
              </a:rPr>
              <a:t>th</a:t>
            </a:r>
            <a:r>
              <a:rPr lang="en-US" dirty="0" smtClean="0">
                <a:solidFill>
                  <a:schemeClr val="bg1"/>
                </a:solidFill>
              </a:rPr>
              <a:t> EC Review </a:t>
            </a:r>
          </a:p>
          <a:p>
            <a:pPr fontAlgn="base">
              <a:spcBef>
                <a:spcPct val="0"/>
              </a:spcBef>
              <a:spcAft>
                <a:spcPct val="0"/>
              </a:spcAft>
            </a:pPr>
            <a:r>
              <a:rPr lang="en-US" dirty="0" smtClean="0">
                <a:solidFill>
                  <a:schemeClr val="bg1"/>
                </a:solidFill>
              </a:rPr>
              <a:t>Amsterdam – 13 Feb 2014</a:t>
            </a:r>
            <a:endParaRPr lang="en-US" dirty="0">
              <a:solidFill>
                <a:schemeClr val="bg1"/>
              </a:solidFill>
            </a:endParaRPr>
          </a:p>
        </p:txBody>
      </p:sp>
    </p:spTree>
    <p:extLst>
      <p:ext uri="{BB962C8B-B14F-4D97-AF65-F5344CB8AC3E}">
        <p14:creationId xmlns:p14="http://schemas.microsoft.com/office/powerpoint/2010/main" val="120108077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79512" y="1988840"/>
            <a:ext cx="8856984" cy="1025922"/>
          </a:xfrm>
          <a:prstGeom prst="rect">
            <a:avLst/>
          </a:prstGeom>
          <a:noFill/>
        </p:spPr>
        <p:txBody>
          <a:bodyPr wrap="square" rtlCol="0">
            <a:spAutoFit/>
          </a:bodyPr>
          <a:lstStyle/>
          <a:p>
            <a:pPr>
              <a:spcBef>
                <a:spcPts val="200"/>
              </a:spcBef>
              <a:spcAft>
                <a:spcPts val="200"/>
              </a:spcAft>
            </a:pPr>
            <a:r>
              <a:rPr lang="en-GB" b="1" dirty="0" smtClean="0"/>
              <a:t>Value Prop:</a:t>
            </a:r>
          </a:p>
          <a:p>
            <a:pPr marL="285750" indent="-285750">
              <a:spcBef>
                <a:spcPts val="200"/>
              </a:spcBef>
              <a:spcAft>
                <a:spcPts val="200"/>
              </a:spcAft>
              <a:buFont typeface="Arial"/>
              <a:buChar char="•"/>
            </a:pPr>
            <a:r>
              <a:rPr lang="en-GB" dirty="0" smtClean="0"/>
              <a:t>Infrastructure to deploy on-demand services</a:t>
            </a:r>
          </a:p>
          <a:p>
            <a:pPr marL="285750" indent="-285750">
              <a:spcBef>
                <a:spcPts val="200"/>
              </a:spcBef>
              <a:spcAft>
                <a:spcPts val="200"/>
              </a:spcAft>
              <a:buFont typeface="Arial"/>
              <a:buChar char="•"/>
            </a:pPr>
            <a:r>
              <a:rPr lang="en-GB" dirty="0" smtClean="0"/>
              <a:t>Ability to analyse large datasets or to execute thousands of computational tasks</a:t>
            </a:r>
          </a:p>
        </p:txBody>
      </p:sp>
      <p:sp>
        <p:nvSpPr>
          <p:cNvPr id="10" name="Title 1"/>
          <p:cNvSpPr txBox="1">
            <a:spLocks/>
          </p:cNvSpPr>
          <p:nvPr/>
        </p:nvSpPr>
        <p:spPr>
          <a:xfrm>
            <a:off x="2124075" y="43533"/>
            <a:ext cx="6840538" cy="865187"/>
          </a:xfrm>
          <a:prstGeom prst="rect">
            <a:avLst/>
          </a:prstGeom>
        </p:spPr>
        <p:txBody>
          <a:bodyPr/>
          <a:lstStyle>
            <a:lvl1pPr algn="ctr" rtl="0" eaLnBrk="1" fontAlgn="base" hangingPunct="1">
              <a:spcBef>
                <a:spcPct val="0"/>
              </a:spcBef>
              <a:spcAft>
                <a:spcPct val="0"/>
              </a:spcAft>
              <a:defRPr sz="4400" kern="1200">
                <a:solidFill>
                  <a:schemeClr val="bg1"/>
                </a:solidFill>
                <a:latin typeface="Arial" pitchFamily="34" charset="0"/>
                <a:ea typeface="+mj-ea"/>
                <a:cs typeface="Arial" pitchFamily="34" charset="0"/>
              </a:defRPr>
            </a:lvl1pPr>
            <a:lvl2pPr algn="ctr" rtl="0" eaLnBrk="1" fontAlgn="base" hangingPunct="1">
              <a:spcBef>
                <a:spcPct val="0"/>
              </a:spcBef>
              <a:spcAft>
                <a:spcPct val="0"/>
              </a:spcAft>
              <a:defRPr sz="4400">
                <a:solidFill>
                  <a:schemeClr val="bg1"/>
                </a:solidFill>
                <a:latin typeface="Arial" pitchFamily="34" charset="0"/>
                <a:cs typeface="Arial" pitchFamily="34" charset="0"/>
              </a:defRPr>
            </a:lvl2pPr>
            <a:lvl3pPr algn="ctr" rtl="0" eaLnBrk="1" fontAlgn="base" hangingPunct="1">
              <a:spcBef>
                <a:spcPct val="0"/>
              </a:spcBef>
              <a:spcAft>
                <a:spcPct val="0"/>
              </a:spcAft>
              <a:defRPr sz="4400">
                <a:solidFill>
                  <a:schemeClr val="bg1"/>
                </a:solidFill>
                <a:latin typeface="Arial" pitchFamily="34" charset="0"/>
                <a:cs typeface="Arial" pitchFamily="34" charset="0"/>
              </a:defRPr>
            </a:lvl3pPr>
            <a:lvl4pPr algn="ctr" rtl="0" eaLnBrk="1" fontAlgn="base" hangingPunct="1">
              <a:spcBef>
                <a:spcPct val="0"/>
              </a:spcBef>
              <a:spcAft>
                <a:spcPct val="0"/>
              </a:spcAft>
              <a:defRPr sz="4400">
                <a:solidFill>
                  <a:schemeClr val="bg1"/>
                </a:solidFill>
                <a:latin typeface="Arial" pitchFamily="34" charset="0"/>
                <a:cs typeface="Arial" pitchFamily="34" charset="0"/>
              </a:defRPr>
            </a:lvl4pPr>
            <a:lvl5pPr algn="ctr" rtl="0" eaLnBrk="1" fontAlgn="base" hangingPunct="1">
              <a:spcBef>
                <a:spcPct val="0"/>
              </a:spcBef>
              <a:spcAft>
                <a:spcPct val="0"/>
              </a:spcAft>
              <a:defRPr sz="4400">
                <a:solidFill>
                  <a:schemeClr val="bg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bg1"/>
                </a:solidFill>
                <a:latin typeface="Arial" pitchFamily="34" charset="0"/>
                <a:cs typeface="Arial" pitchFamily="34" charset="0"/>
              </a:defRPr>
            </a:lvl6pPr>
            <a:lvl7pPr marL="914400" algn="ctr" rtl="0" eaLnBrk="1" fontAlgn="base" hangingPunct="1">
              <a:spcBef>
                <a:spcPct val="0"/>
              </a:spcBef>
              <a:spcAft>
                <a:spcPct val="0"/>
              </a:spcAft>
              <a:defRPr sz="4400">
                <a:solidFill>
                  <a:schemeClr val="bg1"/>
                </a:solidFill>
                <a:latin typeface="Arial" pitchFamily="34" charset="0"/>
                <a:cs typeface="Arial" pitchFamily="34" charset="0"/>
              </a:defRPr>
            </a:lvl7pPr>
            <a:lvl8pPr marL="1371600" algn="ctr" rtl="0" eaLnBrk="1" fontAlgn="base" hangingPunct="1">
              <a:spcBef>
                <a:spcPct val="0"/>
              </a:spcBef>
              <a:spcAft>
                <a:spcPct val="0"/>
              </a:spcAft>
              <a:defRPr sz="4400">
                <a:solidFill>
                  <a:schemeClr val="bg1"/>
                </a:solidFill>
                <a:latin typeface="Arial" pitchFamily="34" charset="0"/>
                <a:cs typeface="Arial" pitchFamily="34" charset="0"/>
              </a:defRPr>
            </a:lvl8pPr>
            <a:lvl9pPr marL="1828800" algn="ctr" rtl="0" eaLnBrk="1" fontAlgn="base" hangingPunct="1">
              <a:spcBef>
                <a:spcPct val="0"/>
              </a:spcBef>
              <a:spcAft>
                <a:spcPct val="0"/>
              </a:spcAft>
              <a:defRPr sz="4400">
                <a:solidFill>
                  <a:schemeClr val="bg1"/>
                </a:solidFill>
                <a:latin typeface="Arial" pitchFamily="34" charset="0"/>
                <a:cs typeface="Arial" pitchFamily="34" charset="0"/>
              </a:defRPr>
            </a:lvl9pPr>
          </a:lstStyle>
          <a:p>
            <a:r>
              <a:rPr lang="en-GB" sz="2800" dirty="0" smtClean="0"/>
              <a:t>Delivery Models:</a:t>
            </a:r>
          </a:p>
          <a:p>
            <a:r>
              <a:rPr lang="en-GB" sz="2800" dirty="0" smtClean="0"/>
              <a:t>HTC and </a:t>
            </a:r>
            <a:r>
              <a:rPr lang="en-GB" sz="2800" dirty="0" err="1" smtClean="0"/>
              <a:t>FedCloud</a:t>
            </a:r>
            <a:endParaRPr lang="en-GB" sz="2800" dirty="0"/>
          </a:p>
        </p:txBody>
      </p:sp>
      <p:sp>
        <p:nvSpPr>
          <p:cNvPr id="9" name="TextBox 8"/>
          <p:cNvSpPr txBox="1"/>
          <p:nvPr/>
        </p:nvSpPr>
        <p:spPr>
          <a:xfrm>
            <a:off x="179512" y="2996952"/>
            <a:ext cx="8784976" cy="1354217"/>
          </a:xfrm>
          <a:prstGeom prst="rect">
            <a:avLst/>
          </a:prstGeom>
          <a:noFill/>
        </p:spPr>
        <p:txBody>
          <a:bodyPr wrap="square" rtlCol="0">
            <a:spAutoFit/>
          </a:bodyPr>
          <a:lstStyle/>
          <a:p>
            <a:pPr>
              <a:spcBef>
                <a:spcPts val="200"/>
              </a:spcBef>
              <a:spcAft>
                <a:spcPts val="200"/>
              </a:spcAft>
            </a:pPr>
            <a:r>
              <a:rPr lang="en-GB" b="1" dirty="0" smtClean="0"/>
              <a:t>Target:</a:t>
            </a:r>
          </a:p>
          <a:p>
            <a:pPr marL="285750" indent="-285750">
              <a:spcBef>
                <a:spcPts val="200"/>
              </a:spcBef>
              <a:spcAft>
                <a:spcPts val="200"/>
              </a:spcAft>
              <a:buFont typeface="Arial"/>
              <a:buChar char="•"/>
            </a:pPr>
            <a:r>
              <a:rPr lang="en-GB" dirty="0" smtClean="0"/>
              <a:t>Users with not enough resources within their institution.</a:t>
            </a:r>
          </a:p>
          <a:p>
            <a:pPr marL="285750" indent="-285750">
              <a:spcBef>
                <a:spcPts val="200"/>
              </a:spcBef>
              <a:spcAft>
                <a:spcPts val="200"/>
              </a:spcAft>
              <a:buFont typeface="Arial"/>
              <a:buChar char="•"/>
            </a:pPr>
            <a:r>
              <a:rPr lang="en-GB" dirty="0" smtClean="0"/>
              <a:t>Users with resources distributed in different centres (need uniform access)</a:t>
            </a:r>
          </a:p>
          <a:p>
            <a:pPr marL="285750" indent="-285750">
              <a:spcBef>
                <a:spcPts val="200"/>
              </a:spcBef>
              <a:spcAft>
                <a:spcPts val="200"/>
              </a:spcAft>
              <a:buFont typeface="Arial"/>
              <a:buChar char="•"/>
            </a:pPr>
            <a:r>
              <a:rPr lang="en-GB" dirty="0" smtClean="0"/>
              <a:t>Users with distributed resources and datasets that must facilitate collaboration</a:t>
            </a:r>
          </a:p>
        </p:txBody>
      </p:sp>
      <p:sp>
        <p:nvSpPr>
          <p:cNvPr id="14" name="Slide Number Placeholder 1"/>
          <p:cNvSpPr>
            <a:spLocks noGrp="1"/>
          </p:cNvSpPr>
          <p:nvPr>
            <p:ph type="sldNum" sz="quarter" idx="12"/>
          </p:nvPr>
        </p:nvSpPr>
        <p:spPr>
          <a:xfrm>
            <a:off x="7019925" y="6356350"/>
            <a:ext cx="2133600" cy="365125"/>
          </a:xfrm>
        </p:spPr>
        <p:txBody>
          <a:bodyPr/>
          <a:lstStyle/>
          <a:p>
            <a:pPr>
              <a:defRPr/>
            </a:pPr>
            <a:fld id="{B4511AA2-99FE-4BFE-B934-C050D2B58355}" type="slidenum">
              <a:rPr lang="en-US" smtClean="0"/>
              <a:pPr>
                <a:defRPr/>
              </a:pPr>
              <a:t>9</a:t>
            </a:fld>
            <a:endParaRPr lang="en-US" dirty="0"/>
          </a:p>
        </p:txBody>
      </p:sp>
      <p:sp>
        <p:nvSpPr>
          <p:cNvPr id="15" name="Footer Placeholder 5"/>
          <p:cNvSpPr>
            <a:spLocks noGrp="1"/>
          </p:cNvSpPr>
          <p:nvPr>
            <p:ph type="ftr" sz="quarter" idx="11"/>
          </p:nvPr>
        </p:nvSpPr>
        <p:spPr bwMode="auto">
          <a:xfrm>
            <a:off x="2699792" y="6376243"/>
            <a:ext cx="4464496"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dirty="0" smtClean="0">
                <a:solidFill>
                  <a:schemeClr val="bg1"/>
                </a:solidFill>
              </a:rPr>
              <a:t>EGI Business Models - EGI-InSPIRE 5</a:t>
            </a:r>
            <a:r>
              <a:rPr lang="en-US" baseline="30000" dirty="0" smtClean="0">
                <a:solidFill>
                  <a:schemeClr val="bg1"/>
                </a:solidFill>
              </a:rPr>
              <a:t>th</a:t>
            </a:r>
            <a:r>
              <a:rPr lang="en-US" dirty="0" smtClean="0">
                <a:solidFill>
                  <a:schemeClr val="bg1"/>
                </a:solidFill>
              </a:rPr>
              <a:t> EC Review </a:t>
            </a:r>
          </a:p>
          <a:p>
            <a:pPr fontAlgn="base">
              <a:spcBef>
                <a:spcPct val="0"/>
              </a:spcBef>
              <a:spcAft>
                <a:spcPct val="0"/>
              </a:spcAft>
            </a:pPr>
            <a:r>
              <a:rPr lang="en-US" dirty="0" smtClean="0">
                <a:solidFill>
                  <a:schemeClr val="bg1"/>
                </a:solidFill>
              </a:rPr>
              <a:t>Amsterdam – 13 Feb 2014</a:t>
            </a:r>
            <a:endParaRPr lang="en-US" dirty="0">
              <a:solidFill>
                <a:schemeClr val="bg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587078820"/>
              </p:ext>
            </p:extLst>
          </p:nvPr>
        </p:nvGraphicFramePr>
        <p:xfrm>
          <a:off x="251520" y="4365104"/>
          <a:ext cx="8712968" cy="1854200"/>
        </p:xfrm>
        <a:graphic>
          <a:graphicData uri="http://schemas.openxmlformats.org/drawingml/2006/table">
            <a:tbl>
              <a:tblPr firstRow="1" bandRow="1">
                <a:tableStyleId>{5C22544A-7EE6-4342-B048-85BDC9FD1C3A}</a:tableStyleId>
              </a:tblPr>
              <a:tblGrid>
                <a:gridCol w="1786945"/>
                <a:gridCol w="2424051"/>
                <a:gridCol w="2609177"/>
                <a:gridCol w="1892795"/>
              </a:tblGrid>
              <a:tr h="370840">
                <a:tc>
                  <a:txBody>
                    <a:bodyPr/>
                    <a:lstStyle/>
                    <a:p>
                      <a:r>
                        <a:rPr lang="en-US" dirty="0" smtClean="0"/>
                        <a:t>Access Mode</a:t>
                      </a:r>
                      <a:endParaRPr lang="en-US" dirty="0"/>
                    </a:p>
                  </a:txBody>
                  <a:tcPr/>
                </a:tc>
                <a:tc>
                  <a:txBody>
                    <a:bodyPr/>
                    <a:lstStyle/>
                    <a:p>
                      <a:r>
                        <a:rPr lang="en-US" dirty="0" smtClean="0"/>
                        <a:t>Channel</a:t>
                      </a:r>
                      <a:endParaRPr lang="en-US" dirty="0"/>
                    </a:p>
                  </a:txBody>
                  <a:tcPr/>
                </a:tc>
                <a:tc>
                  <a:txBody>
                    <a:bodyPr/>
                    <a:lstStyle/>
                    <a:p>
                      <a:r>
                        <a:rPr lang="en-US" dirty="0" smtClean="0"/>
                        <a:t>Revenue</a:t>
                      </a:r>
                      <a:r>
                        <a:rPr lang="en-US" baseline="0" dirty="0" smtClean="0"/>
                        <a:t> Stream</a:t>
                      </a:r>
                      <a:endParaRPr lang="en-US" dirty="0"/>
                    </a:p>
                  </a:txBody>
                  <a:tcPr/>
                </a:tc>
                <a:tc>
                  <a:txBody>
                    <a:bodyPr/>
                    <a:lstStyle/>
                    <a:p>
                      <a:r>
                        <a:rPr lang="en-US" dirty="0" smtClean="0"/>
                        <a:t>Status</a:t>
                      </a:r>
                      <a:endParaRPr lang="en-US" dirty="0"/>
                    </a:p>
                  </a:txBody>
                  <a:tcPr/>
                </a:tc>
              </a:tr>
              <a:tr h="370840">
                <a:tc>
                  <a:txBody>
                    <a:bodyPr/>
                    <a:lstStyle/>
                    <a:p>
                      <a:r>
                        <a:rPr lang="en-US" dirty="0" smtClean="0"/>
                        <a:t>Quota-based</a:t>
                      </a:r>
                      <a:endParaRPr lang="en-US" dirty="0"/>
                    </a:p>
                  </a:txBody>
                  <a:tcPr/>
                </a:tc>
                <a:tc>
                  <a:txBody>
                    <a:bodyPr/>
                    <a:lstStyle/>
                    <a:p>
                      <a:r>
                        <a:rPr lang="en-US" dirty="0" smtClean="0"/>
                        <a:t>Direct grant</a:t>
                      </a:r>
                      <a:endParaRPr lang="en-US" dirty="0"/>
                    </a:p>
                  </a:txBody>
                  <a:tcPr/>
                </a:tc>
                <a:tc>
                  <a:txBody>
                    <a:bodyPr/>
                    <a:lstStyle/>
                    <a:p>
                      <a:r>
                        <a:rPr lang="en-US" dirty="0" smtClean="0"/>
                        <a:t>Funding Agencies</a:t>
                      </a:r>
                      <a:endParaRPr lang="en-US" dirty="0"/>
                    </a:p>
                  </a:txBody>
                  <a:tcPr/>
                </a:tc>
                <a:tc>
                  <a:txBody>
                    <a:bodyPr/>
                    <a:lstStyle/>
                    <a:p>
                      <a:r>
                        <a:rPr lang="en-US" dirty="0" smtClean="0"/>
                        <a:t>Now</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Quality-based</a:t>
                      </a:r>
                    </a:p>
                  </a:txBody>
                  <a:tcPr/>
                </a:tc>
                <a:tc>
                  <a:txBody>
                    <a:bodyPr/>
                    <a:lstStyle/>
                    <a:p>
                      <a:r>
                        <a:rPr lang="en-US" dirty="0" smtClean="0"/>
                        <a:t>Scientific</a:t>
                      </a:r>
                      <a:r>
                        <a:rPr lang="en-US" baseline="0" dirty="0" smtClean="0"/>
                        <a:t> Review</a:t>
                      </a:r>
                      <a:endParaRPr lang="en-US" dirty="0"/>
                    </a:p>
                  </a:txBody>
                  <a:tcPr/>
                </a:tc>
                <a:tc>
                  <a:txBody>
                    <a:bodyPr/>
                    <a:lstStyle/>
                    <a:p>
                      <a:r>
                        <a:rPr lang="en-US" dirty="0" smtClean="0"/>
                        <a:t>Funding</a:t>
                      </a:r>
                      <a:r>
                        <a:rPr lang="en-US" baseline="0" dirty="0" smtClean="0"/>
                        <a:t> Agencies</a:t>
                      </a:r>
                      <a:endParaRPr lang="en-US" dirty="0"/>
                    </a:p>
                  </a:txBody>
                  <a:tcPr/>
                </a:tc>
                <a:tc>
                  <a:txBody>
                    <a:bodyPr/>
                    <a:lstStyle/>
                    <a:p>
                      <a:r>
                        <a:rPr lang="en-US" dirty="0" smtClean="0"/>
                        <a:t>In progress</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Market-based</a:t>
                      </a:r>
                    </a:p>
                  </a:txBody>
                  <a:tcPr/>
                </a:tc>
                <a:tc>
                  <a:txBody>
                    <a:bodyPr/>
                    <a:lstStyle/>
                    <a:p>
                      <a:r>
                        <a:rPr lang="en-US" dirty="0" smtClean="0"/>
                        <a:t>Direct</a:t>
                      </a:r>
                      <a:r>
                        <a:rPr lang="en-US" baseline="0" dirty="0" smtClean="0"/>
                        <a:t> Negotiation</a:t>
                      </a:r>
                      <a:endParaRPr lang="en-US" dirty="0"/>
                    </a:p>
                  </a:txBody>
                  <a:tcPr/>
                </a:tc>
                <a:tc>
                  <a:txBody>
                    <a:bodyPr/>
                    <a:lstStyle/>
                    <a:p>
                      <a:r>
                        <a:rPr lang="en-US" dirty="0" smtClean="0"/>
                        <a:t>Direct charge</a:t>
                      </a:r>
                      <a:endParaRPr lang="en-US" dirty="0"/>
                    </a:p>
                  </a:txBody>
                  <a:tcPr/>
                </a:tc>
                <a:tc>
                  <a:txBody>
                    <a:bodyPr/>
                    <a:lstStyle/>
                    <a:p>
                      <a:r>
                        <a:rPr lang="en-US" dirty="0" smtClean="0"/>
                        <a:t>In progress</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Quality-based</a:t>
                      </a:r>
                    </a:p>
                  </a:txBody>
                  <a:tcPr/>
                </a:tc>
                <a:tc>
                  <a:txBody>
                    <a:bodyPr/>
                    <a:lstStyle/>
                    <a:p>
                      <a:r>
                        <a:rPr lang="en-US" dirty="0" smtClean="0"/>
                        <a:t>Transnational Access</a:t>
                      </a:r>
                      <a:endParaRPr lang="en-US" dirty="0"/>
                    </a:p>
                  </a:txBody>
                  <a:tcPr/>
                </a:tc>
                <a:tc>
                  <a:txBody>
                    <a:bodyPr/>
                    <a:lstStyle/>
                    <a:p>
                      <a:r>
                        <a:rPr lang="en-US" dirty="0" smtClean="0"/>
                        <a:t>Funding Agencies</a:t>
                      </a:r>
                      <a:endParaRPr lang="en-US" dirty="0"/>
                    </a:p>
                  </a:txBody>
                  <a:tcPr/>
                </a:tc>
                <a:tc>
                  <a:txBody>
                    <a:bodyPr/>
                    <a:lstStyle/>
                    <a:p>
                      <a:r>
                        <a:rPr lang="en-US" dirty="0" smtClean="0"/>
                        <a:t>Desired</a:t>
                      </a:r>
                      <a:endParaRPr lang="en-US" dirty="0"/>
                    </a:p>
                  </a:txBody>
                  <a:tcPr/>
                </a:tc>
              </a:tr>
            </a:tbl>
          </a:graphicData>
        </a:graphic>
      </p:graphicFrame>
      <p:grpSp>
        <p:nvGrpSpPr>
          <p:cNvPr id="7" name="Group 6"/>
          <p:cNvGrpSpPr/>
          <p:nvPr/>
        </p:nvGrpSpPr>
        <p:grpSpPr>
          <a:xfrm>
            <a:off x="1763688" y="1124744"/>
            <a:ext cx="6552728" cy="1008112"/>
            <a:chOff x="1691680" y="2132856"/>
            <a:chExt cx="6552728" cy="1008112"/>
          </a:xfrm>
        </p:grpSpPr>
        <p:sp>
          <p:nvSpPr>
            <p:cNvPr id="5" name="Right Arrow 4"/>
            <p:cNvSpPr/>
            <p:nvPr/>
          </p:nvSpPr>
          <p:spPr>
            <a:xfrm>
              <a:off x="3059832" y="2492896"/>
              <a:ext cx="3816424" cy="360040"/>
            </a:xfrm>
            <a:prstGeom prst="rightArrow">
              <a:avLst/>
            </a:prstGeom>
            <a:solidFill>
              <a:schemeClr val="bg1">
                <a:lumMod val="85000"/>
              </a:schemeClr>
            </a:solidFill>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 name="Rounded Rectangle 2"/>
            <p:cNvSpPr/>
            <p:nvPr/>
          </p:nvSpPr>
          <p:spPr>
            <a:xfrm>
              <a:off x="6948264" y="2132856"/>
              <a:ext cx="1296144" cy="100811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500" b="1" dirty="0" smtClean="0"/>
                <a:t>Researchers</a:t>
              </a:r>
              <a:endParaRPr lang="en-US" sz="1500" b="1" dirty="0"/>
            </a:p>
          </p:txBody>
        </p:sp>
        <p:sp>
          <p:nvSpPr>
            <p:cNvPr id="13" name="Rounded Rectangle 12"/>
            <p:cNvSpPr/>
            <p:nvPr/>
          </p:nvSpPr>
          <p:spPr>
            <a:xfrm>
              <a:off x="1691680" y="2132856"/>
              <a:ext cx="1296144" cy="100811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500" b="1" dirty="0" smtClean="0"/>
                <a:t>EGI Federation</a:t>
              </a:r>
              <a:endParaRPr lang="en-US" sz="1500" b="1" dirty="0"/>
            </a:p>
          </p:txBody>
        </p:sp>
        <p:sp>
          <p:nvSpPr>
            <p:cNvPr id="16" name="Rounded Rectangle 15"/>
            <p:cNvSpPr/>
            <p:nvPr/>
          </p:nvSpPr>
          <p:spPr>
            <a:xfrm>
              <a:off x="3779912" y="2132856"/>
              <a:ext cx="2376264" cy="100811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500" b="1" dirty="0" smtClean="0"/>
                <a:t>HTC and </a:t>
              </a:r>
              <a:r>
                <a:rPr lang="en-US" sz="1500" b="1" dirty="0" err="1" smtClean="0"/>
                <a:t>FedCloud</a:t>
              </a:r>
              <a:r>
                <a:rPr lang="en-US" sz="1500" b="1" dirty="0" smtClean="0"/>
                <a:t>:</a:t>
              </a:r>
            </a:p>
            <a:p>
              <a:pPr algn="ctr"/>
              <a:r>
                <a:rPr lang="en-US" sz="1500" dirty="0" smtClean="0"/>
                <a:t>Compute, storage, file transfer, VMI Marketplace</a:t>
              </a:r>
              <a:endParaRPr lang="en-US" sz="1500" dirty="0"/>
            </a:p>
          </p:txBody>
        </p:sp>
      </p:grpSp>
    </p:spTree>
    <p:extLst>
      <p:ext uri="{BB962C8B-B14F-4D97-AF65-F5344CB8AC3E}">
        <p14:creationId xmlns:p14="http://schemas.microsoft.com/office/powerpoint/2010/main" val="192334345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EGI-InSPIRE-Slide-Template_v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EGI-InSPIRE-Slide-Template_v4</Template>
  <TotalTime>11095</TotalTime>
  <Words>4881</Words>
  <Application>Microsoft Macintosh PowerPoint</Application>
  <PresentationFormat>On-screen Show (4:3)</PresentationFormat>
  <Paragraphs>720</Paragraphs>
  <Slides>32</Slides>
  <Notes>30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EGI-InSPIRE-Slide-Template_v4</vt:lpstr>
      <vt:lpstr>EGI Business Models</vt:lpstr>
      <vt:lpstr>Purpose</vt:lpstr>
      <vt:lpstr>Outline</vt:lpstr>
      <vt:lpstr>Outline</vt:lpstr>
      <vt:lpstr>What is a Business Model?</vt:lpstr>
      <vt:lpstr>EGI Organisational Model</vt:lpstr>
      <vt:lpstr>Service Portfolios</vt:lpstr>
      <vt:lpstr>EGI Solutions</vt:lpstr>
      <vt:lpstr>PowerPoint Presentation</vt:lpstr>
      <vt:lpstr>PowerPoint Presentation</vt:lpstr>
      <vt:lpstr>PowerPoint Presentation</vt:lpstr>
      <vt:lpstr>Delivery and Revenue Models: Summary</vt:lpstr>
      <vt:lpstr>Outline</vt:lpstr>
      <vt:lpstr>PY5 Activities supporting Business Models</vt:lpstr>
      <vt:lpstr>Pay-for-Use PoC:  Overview</vt:lpstr>
      <vt:lpstr>Pay-for-Use PoC: Participants</vt:lpstr>
      <vt:lpstr>Pay-for-Use PoC:  Initial Business Scenario</vt:lpstr>
      <vt:lpstr>Business Scenario: Potential Broker Role</vt:lpstr>
      <vt:lpstr>Broker Business Models</vt:lpstr>
      <vt:lpstr>Pay-for-Use PoC: Current results</vt:lpstr>
      <vt:lpstr>e-GRANT:  Development for Pay-for-Use</vt:lpstr>
      <vt:lpstr>EGI Pay-for-Use: Business Models</vt:lpstr>
      <vt:lpstr>Pay-for-Use: Future Recommendations</vt:lpstr>
      <vt:lpstr>Business Engagement: Programme</vt:lpstr>
      <vt:lpstr>Business Engagement: Business Model</vt:lpstr>
      <vt:lpstr>Agreement Framework</vt:lpstr>
      <vt:lpstr>EGI Marketplace: Initial Concept</vt:lpstr>
      <vt:lpstr>Outline</vt:lpstr>
      <vt:lpstr>Future Opportunities</vt:lpstr>
      <vt:lpstr>Summary</vt:lpstr>
      <vt:lpstr>Conclusions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qki</dc:creator>
  <cp:lastModifiedBy>Sy Holsinger</cp:lastModifiedBy>
  <cp:revision>516</cp:revision>
  <dcterms:created xsi:type="dcterms:W3CDTF">2012-08-01T06:03:05Z</dcterms:created>
  <dcterms:modified xsi:type="dcterms:W3CDTF">2015-02-13T08:59:59Z</dcterms:modified>
</cp:coreProperties>
</file>