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79" r:id="rId2"/>
    <p:sldId id="303" r:id="rId3"/>
    <p:sldId id="305" r:id="rId4"/>
    <p:sldId id="302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 autoAdjust="0"/>
    <p:restoredTop sz="96613" autoAdjust="0"/>
  </p:normalViewPr>
  <p:slideViewPr>
    <p:cSldViewPr>
      <p:cViewPr>
        <p:scale>
          <a:sx n="66" d="100"/>
          <a:sy n="66" d="100"/>
        </p:scale>
        <p:origin x="-3040" y="-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63734-4223-384D-BB73-8FDC85B6F14F}" type="doc">
      <dgm:prSet loTypeId="urn:microsoft.com/office/officeart/2005/8/layout/cycle8" loCatId="" qsTypeId="urn:microsoft.com/office/officeart/2005/8/quickstyle/simple4" qsCatId="simple" csTypeId="urn:microsoft.com/office/officeart/2005/8/colors/colorful3" csCatId="colorful" phldr="1"/>
      <dgm:spPr/>
    </dgm:pt>
    <dgm:pt modelId="{E1C90E09-C917-B849-B24F-12D96372DF70}">
      <dgm:prSet phldrT="[Text]"/>
      <dgm:spPr/>
      <dgm:t>
        <a:bodyPr/>
        <a:lstStyle/>
        <a:p>
          <a:r>
            <a:rPr lang="en-US" dirty="0" smtClean="0"/>
            <a:t>Digital services</a:t>
          </a:r>
          <a:endParaRPr lang="en-US" dirty="0"/>
        </a:p>
      </dgm:t>
    </dgm:pt>
    <dgm:pt modelId="{C086AE25-53F0-8E43-97C8-F88243710E02}" type="parTrans" cxnId="{8D708366-BB80-1C49-8B58-1D36732C0F76}">
      <dgm:prSet/>
      <dgm:spPr/>
      <dgm:t>
        <a:bodyPr/>
        <a:lstStyle/>
        <a:p>
          <a:endParaRPr lang="en-US"/>
        </a:p>
      </dgm:t>
    </dgm:pt>
    <dgm:pt modelId="{92A074D1-A6D9-884B-9F96-EDCC8D71A0C9}" type="sibTrans" cxnId="{8D708366-BB80-1C49-8B58-1D36732C0F76}">
      <dgm:prSet/>
      <dgm:spPr/>
      <dgm:t>
        <a:bodyPr/>
        <a:lstStyle/>
        <a:p>
          <a:endParaRPr lang="en-US"/>
        </a:p>
      </dgm:t>
    </dgm:pt>
    <dgm:pt modelId="{4D9988C4-7199-0B43-9C82-8A259D07FE61}">
      <dgm:prSet phldrT="[Text]"/>
      <dgm:spPr/>
      <dgm:t>
        <a:bodyPr/>
        <a:lstStyle/>
        <a:p>
          <a:r>
            <a:rPr lang="en-US" dirty="0" smtClean="0"/>
            <a:t>Knowledge &amp; Expertise </a:t>
          </a:r>
          <a:endParaRPr lang="en-US" dirty="0"/>
        </a:p>
      </dgm:t>
    </dgm:pt>
    <dgm:pt modelId="{872148A2-B4CF-174D-B410-92959343C740}" type="parTrans" cxnId="{0153E863-3D74-284F-BC19-0C3B1B881668}">
      <dgm:prSet/>
      <dgm:spPr/>
      <dgm:t>
        <a:bodyPr/>
        <a:lstStyle/>
        <a:p>
          <a:endParaRPr lang="en-US"/>
        </a:p>
      </dgm:t>
    </dgm:pt>
    <dgm:pt modelId="{BE5603BA-DF71-6E4F-83C8-AA7BAA34C9E0}" type="sibTrans" cxnId="{0153E863-3D74-284F-BC19-0C3B1B881668}">
      <dgm:prSet/>
      <dgm:spPr/>
      <dgm:t>
        <a:bodyPr/>
        <a:lstStyle/>
        <a:p>
          <a:endParaRPr lang="en-US"/>
        </a:p>
      </dgm:t>
    </dgm:pt>
    <dgm:pt modelId="{C5D6E171-67F4-BA43-A075-DC000649FE3B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BD6C7A58-FD2B-5640-91EE-B46A32A77726}" type="parTrans" cxnId="{D9BEDDA0-C231-4442-B064-99A365E9C26D}">
      <dgm:prSet/>
      <dgm:spPr/>
      <dgm:t>
        <a:bodyPr/>
        <a:lstStyle/>
        <a:p>
          <a:endParaRPr lang="en-US"/>
        </a:p>
      </dgm:t>
    </dgm:pt>
    <dgm:pt modelId="{FCA5927C-CEB6-E04C-A191-C20C9DD69478}" type="sibTrans" cxnId="{D9BEDDA0-C231-4442-B064-99A365E9C26D}">
      <dgm:prSet/>
      <dgm:spPr/>
      <dgm:t>
        <a:bodyPr/>
        <a:lstStyle/>
        <a:p>
          <a:endParaRPr lang="en-US"/>
        </a:p>
      </dgm:t>
    </dgm:pt>
    <dgm:pt modelId="{FE1742C4-3829-6146-AF38-53D4B2DF571D}">
      <dgm:prSet phldrT="[Text]"/>
      <dgm:spPr/>
      <dgm:t>
        <a:bodyPr/>
        <a:lstStyle/>
        <a:p>
          <a:r>
            <a:rPr lang="en-US" dirty="0" smtClean="0"/>
            <a:t>Instruments</a:t>
          </a:r>
          <a:endParaRPr lang="en-US" dirty="0"/>
        </a:p>
      </dgm:t>
    </dgm:pt>
    <dgm:pt modelId="{2B71EEC6-BD89-E244-8040-066697B5777C}" type="parTrans" cxnId="{E7065203-D549-DC4D-A6DC-CE89F72F1D3E}">
      <dgm:prSet/>
      <dgm:spPr/>
      <dgm:t>
        <a:bodyPr/>
        <a:lstStyle/>
        <a:p>
          <a:endParaRPr lang="en-US"/>
        </a:p>
      </dgm:t>
    </dgm:pt>
    <dgm:pt modelId="{11046F24-AC71-FE49-ABD7-6663F671A289}" type="sibTrans" cxnId="{E7065203-D549-DC4D-A6DC-CE89F72F1D3E}">
      <dgm:prSet/>
      <dgm:spPr/>
      <dgm:t>
        <a:bodyPr/>
        <a:lstStyle/>
        <a:p>
          <a:endParaRPr lang="en-US"/>
        </a:p>
      </dgm:t>
    </dgm:pt>
    <dgm:pt modelId="{7D1082C6-F142-EF4A-9E90-E00F5D2CDA01}" type="pres">
      <dgm:prSet presAssocID="{B7163734-4223-384D-BB73-8FDC85B6F14F}" presName="compositeShape" presStyleCnt="0">
        <dgm:presLayoutVars>
          <dgm:chMax val="7"/>
          <dgm:dir/>
          <dgm:resizeHandles val="exact"/>
        </dgm:presLayoutVars>
      </dgm:prSet>
      <dgm:spPr/>
    </dgm:pt>
    <dgm:pt modelId="{21A2794E-C0D9-A646-B100-EE4427322501}" type="pres">
      <dgm:prSet presAssocID="{B7163734-4223-384D-BB73-8FDC85B6F14F}" presName="wedge1" presStyleLbl="node1" presStyleIdx="0" presStyleCnt="4"/>
      <dgm:spPr/>
      <dgm:t>
        <a:bodyPr/>
        <a:lstStyle/>
        <a:p>
          <a:endParaRPr lang="en-US"/>
        </a:p>
      </dgm:t>
    </dgm:pt>
    <dgm:pt modelId="{BC8AA35F-2DF1-0943-AFD0-E85CFC6E85DA}" type="pres">
      <dgm:prSet presAssocID="{B7163734-4223-384D-BB73-8FDC85B6F14F}" presName="dummy1a" presStyleCnt="0"/>
      <dgm:spPr/>
    </dgm:pt>
    <dgm:pt modelId="{900BBC29-EAEC-2F42-934C-30FFBAC45041}" type="pres">
      <dgm:prSet presAssocID="{B7163734-4223-384D-BB73-8FDC85B6F14F}" presName="dummy1b" presStyleCnt="0"/>
      <dgm:spPr/>
    </dgm:pt>
    <dgm:pt modelId="{AA265B1F-3F0A-FF4D-B986-924029DAF346}" type="pres">
      <dgm:prSet presAssocID="{B7163734-4223-384D-BB73-8FDC85B6F14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63854-C70B-CE43-93B0-5606D2784C31}" type="pres">
      <dgm:prSet presAssocID="{B7163734-4223-384D-BB73-8FDC85B6F14F}" presName="wedge2" presStyleLbl="node1" presStyleIdx="1" presStyleCnt="4"/>
      <dgm:spPr/>
      <dgm:t>
        <a:bodyPr/>
        <a:lstStyle/>
        <a:p>
          <a:endParaRPr lang="en-US"/>
        </a:p>
      </dgm:t>
    </dgm:pt>
    <dgm:pt modelId="{4BB72B7A-2238-6A4E-BB48-05EA9DB47E5D}" type="pres">
      <dgm:prSet presAssocID="{B7163734-4223-384D-BB73-8FDC85B6F14F}" presName="dummy2a" presStyleCnt="0"/>
      <dgm:spPr/>
    </dgm:pt>
    <dgm:pt modelId="{2F33967B-6A9B-7946-ABFF-3C06EE351026}" type="pres">
      <dgm:prSet presAssocID="{B7163734-4223-384D-BB73-8FDC85B6F14F}" presName="dummy2b" presStyleCnt="0"/>
      <dgm:spPr/>
    </dgm:pt>
    <dgm:pt modelId="{71813CBC-D473-1E40-8C0B-F411C6B26471}" type="pres">
      <dgm:prSet presAssocID="{B7163734-4223-384D-BB73-8FDC85B6F14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413A2-DF39-1C49-843F-2C882A4EE95D}" type="pres">
      <dgm:prSet presAssocID="{B7163734-4223-384D-BB73-8FDC85B6F14F}" presName="wedge3" presStyleLbl="node1" presStyleIdx="2" presStyleCnt="4"/>
      <dgm:spPr/>
      <dgm:t>
        <a:bodyPr/>
        <a:lstStyle/>
        <a:p>
          <a:endParaRPr lang="en-US"/>
        </a:p>
      </dgm:t>
    </dgm:pt>
    <dgm:pt modelId="{B462CC66-18F8-CF4B-9C8D-DED01D4636A4}" type="pres">
      <dgm:prSet presAssocID="{B7163734-4223-384D-BB73-8FDC85B6F14F}" presName="dummy3a" presStyleCnt="0"/>
      <dgm:spPr/>
    </dgm:pt>
    <dgm:pt modelId="{BC8C1A65-A6F4-0847-955F-EC9BBFFFF517}" type="pres">
      <dgm:prSet presAssocID="{B7163734-4223-384D-BB73-8FDC85B6F14F}" presName="dummy3b" presStyleCnt="0"/>
      <dgm:spPr/>
    </dgm:pt>
    <dgm:pt modelId="{0D362D03-A98C-BC44-871A-0ADECFE403E5}" type="pres">
      <dgm:prSet presAssocID="{B7163734-4223-384D-BB73-8FDC85B6F14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32E81-AA73-1F4A-98CA-1184B3B4DFCB}" type="pres">
      <dgm:prSet presAssocID="{B7163734-4223-384D-BB73-8FDC85B6F14F}" presName="wedge4" presStyleLbl="node1" presStyleIdx="3" presStyleCnt="4"/>
      <dgm:spPr/>
      <dgm:t>
        <a:bodyPr/>
        <a:lstStyle/>
        <a:p>
          <a:endParaRPr lang="en-US"/>
        </a:p>
      </dgm:t>
    </dgm:pt>
    <dgm:pt modelId="{652E1456-0763-0748-8955-9B45B007AFD4}" type="pres">
      <dgm:prSet presAssocID="{B7163734-4223-384D-BB73-8FDC85B6F14F}" presName="dummy4a" presStyleCnt="0"/>
      <dgm:spPr/>
    </dgm:pt>
    <dgm:pt modelId="{47CFF650-7783-C14A-AC3D-72BB74ABAD3B}" type="pres">
      <dgm:prSet presAssocID="{B7163734-4223-384D-BB73-8FDC85B6F14F}" presName="dummy4b" presStyleCnt="0"/>
      <dgm:spPr/>
    </dgm:pt>
    <dgm:pt modelId="{B660DC6F-0949-194D-879B-CC02654F04EE}" type="pres">
      <dgm:prSet presAssocID="{B7163734-4223-384D-BB73-8FDC85B6F14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B97ED-54C0-894E-A00B-23412484953B}" type="pres">
      <dgm:prSet presAssocID="{92A074D1-A6D9-884B-9F96-EDCC8D71A0C9}" presName="arrowWedge1" presStyleLbl="fgSibTrans2D1" presStyleIdx="0" presStyleCnt="4" custLinFactNeighborX="-1110" custLinFactNeighborY="-1377"/>
      <dgm:spPr/>
      <dgm:t>
        <a:bodyPr/>
        <a:lstStyle/>
        <a:p>
          <a:endParaRPr lang="en-US"/>
        </a:p>
      </dgm:t>
    </dgm:pt>
    <dgm:pt modelId="{74597F99-C2A7-2F4D-AE3E-A21057B466E3}" type="pres">
      <dgm:prSet presAssocID="{BE5603BA-DF71-6E4F-83C8-AA7BAA34C9E0}" presName="arrowWedge2" presStyleLbl="fgSibTrans2D1" presStyleIdx="1" presStyleCnt="4"/>
      <dgm:spPr/>
    </dgm:pt>
    <dgm:pt modelId="{B89005AB-3938-B64C-A9F8-8E15D7493512}" type="pres">
      <dgm:prSet presAssocID="{11046F24-AC71-FE49-ABD7-6663F671A289}" presName="arrowWedge3" presStyleLbl="fgSibTrans2D1" presStyleIdx="2" presStyleCnt="4"/>
      <dgm:spPr/>
    </dgm:pt>
    <dgm:pt modelId="{D228FD8C-E5CF-4544-B185-55ECED793398}" type="pres">
      <dgm:prSet presAssocID="{FCA5927C-CEB6-E04C-A191-C20C9DD69478}" presName="arrowWedge4" presStyleLbl="fgSibTrans2D1" presStyleIdx="3" presStyleCnt="4"/>
      <dgm:spPr/>
    </dgm:pt>
  </dgm:ptLst>
  <dgm:cxnLst>
    <dgm:cxn modelId="{0153E863-3D74-284F-BC19-0C3B1B881668}" srcId="{B7163734-4223-384D-BB73-8FDC85B6F14F}" destId="{4D9988C4-7199-0B43-9C82-8A259D07FE61}" srcOrd="1" destOrd="0" parTransId="{872148A2-B4CF-174D-B410-92959343C740}" sibTransId="{BE5603BA-DF71-6E4F-83C8-AA7BAA34C9E0}"/>
    <dgm:cxn modelId="{B3D32B27-3F23-C948-88B8-8D47DD135783}" type="presOf" srcId="{B7163734-4223-384D-BB73-8FDC85B6F14F}" destId="{7D1082C6-F142-EF4A-9E90-E00F5D2CDA01}" srcOrd="0" destOrd="0" presId="urn:microsoft.com/office/officeart/2005/8/layout/cycle8"/>
    <dgm:cxn modelId="{9B4422BD-1FA1-E547-B157-66C46FB4A077}" type="presOf" srcId="{4D9988C4-7199-0B43-9C82-8A259D07FE61}" destId="{CFA63854-C70B-CE43-93B0-5606D2784C31}" srcOrd="0" destOrd="0" presId="urn:microsoft.com/office/officeart/2005/8/layout/cycle8"/>
    <dgm:cxn modelId="{3A5196EE-7A09-8444-99F4-CB6715C0B555}" type="presOf" srcId="{4D9988C4-7199-0B43-9C82-8A259D07FE61}" destId="{71813CBC-D473-1E40-8C0B-F411C6B26471}" srcOrd="1" destOrd="0" presId="urn:microsoft.com/office/officeart/2005/8/layout/cycle8"/>
    <dgm:cxn modelId="{4D331A8A-4763-EF41-811E-3F16B2E653F3}" type="presOf" srcId="{FE1742C4-3829-6146-AF38-53D4B2DF571D}" destId="{0D362D03-A98C-BC44-871A-0ADECFE403E5}" srcOrd="1" destOrd="0" presId="urn:microsoft.com/office/officeart/2005/8/layout/cycle8"/>
    <dgm:cxn modelId="{65BD819C-8A40-A148-A730-CD149377E8FF}" type="presOf" srcId="{C5D6E171-67F4-BA43-A075-DC000649FE3B}" destId="{B660DC6F-0949-194D-879B-CC02654F04EE}" srcOrd="1" destOrd="0" presId="urn:microsoft.com/office/officeart/2005/8/layout/cycle8"/>
    <dgm:cxn modelId="{874D22AA-5C3B-6C4C-AE84-90770A702A26}" type="presOf" srcId="{E1C90E09-C917-B849-B24F-12D96372DF70}" destId="{AA265B1F-3F0A-FF4D-B986-924029DAF346}" srcOrd="1" destOrd="0" presId="urn:microsoft.com/office/officeart/2005/8/layout/cycle8"/>
    <dgm:cxn modelId="{8D708366-BB80-1C49-8B58-1D36732C0F76}" srcId="{B7163734-4223-384D-BB73-8FDC85B6F14F}" destId="{E1C90E09-C917-B849-B24F-12D96372DF70}" srcOrd="0" destOrd="0" parTransId="{C086AE25-53F0-8E43-97C8-F88243710E02}" sibTransId="{92A074D1-A6D9-884B-9F96-EDCC8D71A0C9}"/>
    <dgm:cxn modelId="{14EC3C5B-C077-F549-B7B7-3FD6F2E59D08}" type="presOf" srcId="{E1C90E09-C917-B849-B24F-12D96372DF70}" destId="{21A2794E-C0D9-A646-B100-EE4427322501}" srcOrd="0" destOrd="0" presId="urn:microsoft.com/office/officeart/2005/8/layout/cycle8"/>
    <dgm:cxn modelId="{D9BEDDA0-C231-4442-B064-99A365E9C26D}" srcId="{B7163734-4223-384D-BB73-8FDC85B6F14F}" destId="{C5D6E171-67F4-BA43-A075-DC000649FE3B}" srcOrd="3" destOrd="0" parTransId="{BD6C7A58-FD2B-5640-91EE-B46A32A77726}" sibTransId="{FCA5927C-CEB6-E04C-A191-C20C9DD69478}"/>
    <dgm:cxn modelId="{8C7D359E-40C6-5E45-BDB2-E20823B59D49}" type="presOf" srcId="{FE1742C4-3829-6146-AF38-53D4B2DF571D}" destId="{754413A2-DF39-1C49-843F-2C882A4EE95D}" srcOrd="0" destOrd="0" presId="urn:microsoft.com/office/officeart/2005/8/layout/cycle8"/>
    <dgm:cxn modelId="{E7065203-D549-DC4D-A6DC-CE89F72F1D3E}" srcId="{B7163734-4223-384D-BB73-8FDC85B6F14F}" destId="{FE1742C4-3829-6146-AF38-53D4B2DF571D}" srcOrd="2" destOrd="0" parTransId="{2B71EEC6-BD89-E244-8040-066697B5777C}" sibTransId="{11046F24-AC71-FE49-ABD7-6663F671A289}"/>
    <dgm:cxn modelId="{F0F08BF6-6C3F-2A49-B9FD-7E939EC50FE2}" type="presOf" srcId="{C5D6E171-67F4-BA43-A075-DC000649FE3B}" destId="{4E032E81-AA73-1F4A-98CA-1184B3B4DFCB}" srcOrd="0" destOrd="0" presId="urn:microsoft.com/office/officeart/2005/8/layout/cycle8"/>
    <dgm:cxn modelId="{A3258DAC-BAF3-FE4C-849D-132AFBEA73AC}" type="presParOf" srcId="{7D1082C6-F142-EF4A-9E90-E00F5D2CDA01}" destId="{21A2794E-C0D9-A646-B100-EE4427322501}" srcOrd="0" destOrd="0" presId="urn:microsoft.com/office/officeart/2005/8/layout/cycle8"/>
    <dgm:cxn modelId="{E2C65091-CF37-764F-B625-8D02A02A4E26}" type="presParOf" srcId="{7D1082C6-F142-EF4A-9E90-E00F5D2CDA01}" destId="{BC8AA35F-2DF1-0943-AFD0-E85CFC6E85DA}" srcOrd="1" destOrd="0" presId="urn:microsoft.com/office/officeart/2005/8/layout/cycle8"/>
    <dgm:cxn modelId="{60F7D923-FEAF-6D4D-9EDC-A85B25B825B4}" type="presParOf" srcId="{7D1082C6-F142-EF4A-9E90-E00F5D2CDA01}" destId="{900BBC29-EAEC-2F42-934C-30FFBAC45041}" srcOrd="2" destOrd="0" presId="urn:microsoft.com/office/officeart/2005/8/layout/cycle8"/>
    <dgm:cxn modelId="{9CC9D7AF-7760-FE41-8BD5-3D12B987C273}" type="presParOf" srcId="{7D1082C6-F142-EF4A-9E90-E00F5D2CDA01}" destId="{AA265B1F-3F0A-FF4D-B986-924029DAF346}" srcOrd="3" destOrd="0" presId="urn:microsoft.com/office/officeart/2005/8/layout/cycle8"/>
    <dgm:cxn modelId="{92A7115B-1FEF-BC46-A8EE-A54DA125F216}" type="presParOf" srcId="{7D1082C6-F142-EF4A-9E90-E00F5D2CDA01}" destId="{CFA63854-C70B-CE43-93B0-5606D2784C31}" srcOrd="4" destOrd="0" presId="urn:microsoft.com/office/officeart/2005/8/layout/cycle8"/>
    <dgm:cxn modelId="{474F20C3-4470-3747-98C9-939FDBA76BE0}" type="presParOf" srcId="{7D1082C6-F142-EF4A-9E90-E00F5D2CDA01}" destId="{4BB72B7A-2238-6A4E-BB48-05EA9DB47E5D}" srcOrd="5" destOrd="0" presId="urn:microsoft.com/office/officeart/2005/8/layout/cycle8"/>
    <dgm:cxn modelId="{1C1DA74E-AC7C-E047-9050-1B9EC9B6957F}" type="presParOf" srcId="{7D1082C6-F142-EF4A-9E90-E00F5D2CDA01}" destId="{2F33967B-6A9B-7946-ABFF-3C06EE351026}" srcOrd="6" destOrd="0" presId="urn:microsoft.com/office/officeart/2005/8/layout/cycle8"/>
    <dgm:cxn modelId="{B8FAFD9F-E180-4042-8E6B-4A0FB33EB85C}" type="presParOf" srcId="{7D1082C6-F142-EF4A-9E90-E00F5D2CDA01}" destId="{71813CBC-D473-1E40-8C0B-F411C6B26471}" srcOrd="7" destOrd="0" presId="urn:microsoft.com/office/officeart/2005/8/layout/cycle8"/>
    <dgm:cxn modelId="{1ACBA072-C46D-8B46-8FA6-BA3F0A0BE638}" type="presParOf" srcId="{7D1082C6-F142-EF4A-9E90-E00F5D2CDA01}" destId="{754413A2-DF39-1C49-843F-2C882A4EE95D}" srcOrd="8" destOrd="0" presId="urn:microsoft.com/office/officeart/2005/8/layout/cycle8"/>
    <dgm:cxn modelId="{AE7957E3-B47B-9E44-A2C5-85490E18E8CF}" type="presParOf" srcId="{7D1082C6-F142-EF4A-9E90-E00F5D2CDA01}" destId="{B462CC66-18F8-CF4B-9C8D-DED01D4636A4}" srcOrd="9" destOrd="0" presId="urn:microsoft.com/office/officeart/2005/8/layout/cycle8"/>
    <dgm:cxn modelId="{E75EA3BB-6E77-9F48-90B8-D22C351EECAA}" type="presParOf" srcId="{7D1082C6-F142-EF4A-9E90-E00F5D2CDA01}" destId="{BC8C1A65-A6F4-0847-955F-EC9BBFFFF517}" srcOrd="10" destOrd="0" presId="urn:microsoft.com/office/officeart/2005/8/layout/cycle8"/>
    <dgm:cxn modelId="{F18B285F-4369-304A-8CD7-ACE9AA709C0B}" type="presParOf" srcId="{7D1082C6-F142-EF4A-9E90-E00F5D2CDA01}" destId="{0D362D03-A98C-BC44-871A-0ADECFE403E5}" srcOrd="11" destOrd="0" presId="urn:microsoft.com/office/officeart/2005/8/layout/cycle8"/>
    <dgm:cxn modelId="{FF861E9C-486C-AB48-A9FA-FD2CA35BFEC6}" type="presParOf" srcId="{7D1082C6-F142-EF4A-9E90-E00F5D2CDA01}" destId="{4E032E81-AA73-1F4A-98CA-1184B3B4DFCB}" srcOrd="12" destOrd="0" presId="urn:microsoft.com/office/officeart/2005/8/layout/cycle8"/>
    <dgm:cxn modelId="{4B70D6F6-4440-0A44-AA7D-4487B6D6B2EF}" type="presParOf" srcId="{7D1082C6-F142-EF4A-9E90-E00F5D2CDA01}" destId="{652E1456-0763-0748-8955-9B45B007AFD4}" srcOrd="13" destOrd="0" presId="urn:microsoft.com/office/officeart/2005/8/layout/cycle8"/>
    <dgm:cxn modelId="{7C6EEFAF-9B93-7240-8ADE-EB5B26F20470}" type="presParOf" srcId="{7D1082C6-F142-EF4A-9E90-E00F5D2CDA01}" destId="{47CFF650-7783-C14A-AC3D-72BB74ABAD3B}" srcOrd="14" destOrd="0" presId="urn:microsoft.com/office/officeart/2005/8/layout/cycle8"/>
    <dgm:cxn modelId="{3AF41682-D564-CE42-9D65-3420CBCE6D7C}" type="presParOf" srcId="{7D1082C6-F142-EF4A-9E90-E00F5D2CDA01}" destId="{B660DC6F-0949-194D-879B-CC02654F04EE}" srcOrd="15" destOrd="0" presId="urn:microsoft.com/office/officeart/2005/8/layout/cycle8"/>
    <dgm:cxn modelId="{11E73A4F-AE10-5344-A6AA-E827557DB2E5}" type="presParOf" srcId="{7D1082C6-F142-EF4A-9E90-E00F5D2CDA01}" destId="{6BEB97ED-54C0-894E-A00B-23412484953B}" srcOrd="16" destOrd="0" presId="urn:microsoft.com/office/officeart/2005/8/layout/cycle8"/>
    <dgm:cxn modelId="{3E62DF29-03DC-CC4E-B415-09337AC8C669}" type="presParOf" srcId="{7D1082C6-F142-EF4A-9E90-E00F5D2CDA01}" destId="{74597F99-C2A7-2F4D-AE3E-A21057B466E3}" srcOrd="17" destOrd="0" presId="urn:microsoft.com/office/officeart/2005/8/layout/cycle8"/>
    <dgm:cxn modelId="{C9F54639-B269-9A41-ABCE-350607950DC3}" type="presParOf" srcId="{7D1082C6-F142-EF4A-9E90-E00F5D2CDA01}" destId="{B89005AB-3938-B64C-A9F8-8E15D7493512}" srcOrd="18" destOrd="0" presId="urn:microsoft.com/office/officeart/2005/8/layout/cycle8"/>
    <dgm:cxn modelId="{264420AD-A23B-C942-8590-847BC23108D4}" type="presParOf" srcId="{7D1082C6-F142-EF4A-9E90-E00F5D2CDA01}" destId="{D228FD8C-E5CF-4544-B185-55ECED79339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2794E-C0D9-A646-B100-EE4427322501}">
      <dsp:nvSpPr>
        <dsp:cNvPr id="0" name=""/>
        <dsp:cNvSpPr/>
      </dsp:nvSpPr>
      <dsp:spPr>
        <a:xfrm>
          <a:off x="538977" y="190794"/>
          <a:ext cx="2661415" cy="2661415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Digital services</a:t>
          </a:r>
          <a:endParaRPr lang="en-US" sz="1500" kern="1200" dirty="0"/>
        </a:p>
      </dsp:txBody>
      <dsp:txXfrm>
        <a:off x="1951746" y="742404"/>
        <a:ext cx="982189" cy="728720"/>
      </dsp:txXfrm>
    </dsp:sp>
    <dsp:sp modelId="{CFA63854-C70B-CE43-93B0-5606D2784C31}">
      <dsp:nvSpPr>
        <dsp:cNvPr id="0" name=""/>
        <dsp:cNvSpPr/>
      </dsp:nvSpPr>
      <dsp:spPr>
        <a:xfrm>
          <a:off x="538977" y="280141"/>
          <a:ext cx="2661415" cy="2661415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9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Knowledge &amp; Expertise </a:t>
          </a:r>
          <a:endParaRPr lang="en-US" sz="1500" kern="1200" dirty="0"/>
        </a:p>
      </dsp:txBody>
      <dsp:txXfrm>
        <a:off x="1951746" y="1661226"/>
        <a:ext cx="982189" cy="728720"/>
      </dsp:txXfrm>
    </dsp:sp>
    <dsp:sp modelId="{754413A2-DF39-1C49-843F-2C882A4EE95D}">
      <dsp:nvSpPr>
        <dsp:cNvPr id="0" name=""/>
        <dsp:cNvSpPr/>
      </dsp:nvSpPr>
      <dsp:spPr>
        <a:xfrm>
          <a:off x="449630" y="280141"/>
          <a:ext cx="2661415" cy="2661415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7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Instruments</a:t>
          </a:r>
          <a:endParaRPr lang="en-US" sz="1500" kern="1200" dirty="0"/>
        </a:p>
      </dsp:txBody>
      <dsp:txXfrm>
        <a:off x="716088" y="1661226"/>
        <a:ext cx="982189" cy="728720"/>
      </dsp:txXfrm>
    </dsp:sp>
    <dsp:sp modelId="{4E032E81-AA73-1F4A-98CA-1184B3B4DFCB}">
      <dsp:nvSpPr>
        <dsp:cNvPr id="0" name=""/>
        <dsp:cNvSpPr/>
      </dsp:nvSpPr>
      <dsp:spPr>
        <a:xfrm>
          <a:off x="449630" y="190794"/>
          <a:ext cx="2661415" cy="2661415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</a:t>
          </a:r>
          <a:endParaRPr lang="en-US" sz="1500" kern="1200" dirty="0"/>
        </a:p>
      </dsp:txBody>
      <dsp:txXfrm>
        <a:off x="716088" y="742404"/>
        <a:ext cx="982189" cy="728720"/>
      </dsp:txXfrm>
    </dsp:sp>
    <dsp:sp modelId="{6BEB97ED-54C0-894E-A00B-23412484953B}">
      <dsp:nvSpPr>
        <dsp:cNvPr id="0" name=""/>
        <dsp:cNvSpPr/>
      </dsp:nvSpPr>
      <dsp:spPr>
        <a:xfrm>
          <a:off x="341024" y="-15144"/>
          <a:ext cx="2990924" cy="299092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597F99-C2A7-2F4D-AE3E-A21057B466E3}">
      <dsp:nvSpPr>
        <dsp:cNvPr id="0" name=""/>
        <dsp:cNvSpPr/>
      </dsp:nvSpPr>
      <dsp:spPr>
        <a:xfrm>
          <a:off x="374223" y="115387"/>
          <a:ext cx="2990924" cy="299092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9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005AB-3938-B64C-A9F8-8E15D7493512}">
      <dsp:nvSpPr>
        <dsp:cNvPr id="0" name=""/>
        <dsp:cNvSpPr/>
      </dsp:nvSpPr>
      <dsp:spPr>
        <a:xfrm>
          <a:off x="284876" y="115387"/>
          <a:ext cx="2990924" cy="299092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7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28FD8C-E5CF-4544-B185-55ECED793398}">
      <dsp:nvSpPr>
        <dsp:cNvPr id="0" name=""/>
        <dsp:cNvSpPr/>
      </dsp:nvSpPr>
      <dsp:spPr>
        <a:xfrm>
          <a:off x="284876" y="26040"/>
          <a:ext cx="2990924" cy="299092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300"/>
            </a:lvl1pPr>
          </a:lstStyle>
          <a:p>
            <a:fld id="{C85F8645-188C-FD49-B20B-A586CE036089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300"/>
            </a:lvl1pPr>
          </a:lstStyle>
          <a:p>
            <a:fld id="{EFB94B5E-10D7-E042-A067-689615FED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3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13/02/15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7" tIns="47764" rIns="95527" bIns="4776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527" tIns="47764" rIns="95527" bIns="4776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8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GB" sz="3200" b="1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endParaRPr lang="en-GB" sz="3200" b="1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1"/>
            <a:ext cx="3888432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iziana.Ferrari@egi.e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740352" cy="1470025"/>
          </a:xfrm>
        </p:spPr>
        <p:txBody>
          <a:bodyPr/>
          <a:lstStyle/>
          <a:p>
            <a:r>
              <a:rPr lang="en-US" sz="5400" dirty="0" smtClean="0"/>
              <a:t>Future Plans</a:t>
            </a:r>
            <a:r>
              <a:rPr lang="pl-PL" sz="5400" dirty="0" smtClean="0"/>
              <a:t/>
            </a:r>
            <a:br>
              <a:rPr lang="pl-PL" sz="54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284984"/>
            <a:ext cx="5832648" cy="694928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Tiziana Ferrari</a:t>
            </a:r>
          </a:p>
          <a:p>
            <a:r>
              <a:rPr lang="en-US" sz="2000" dirty="0" smtClean="0"/>
              <a:t>EGI.eu Technical Director</a:t>
            </a:r>
          </a:p>
          <a:p>
            <a:r>
              <a:rPr lang="en-US" sz="2000" dirty="0" smtClean="0">
                <a:hlinkClick r:id="rId2"/>
              </a:rPr>
              <a:t>Tiziana.Ferrari@egi.eu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EGI-</a:t>
            </a:r>
            <a:r>
              <a:rPr lang="en-US" sz="2000" dirty="0" err="1" smtClean="0"/>
              <a:t>InSPIRE</a:t>
            </a:r>
            <a:r>
              <a:rPr lang="en-US" sz="2000" dirty="0" smtClean="0"/>
              <a:t> Final Review</a:t>
            </a:r>
          </a:p>
          <a:p>
            <a:r>
              <a:rPr lang="en-US" sz="2000" dirty="0" smtClean="0"/>
              <a:t>Amsterdam, 13 February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088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Knowledge Commons:</a:t>
            </a:r>
            <a:br>
              <a:rPr lang="en-US" sz="3200" dirty="0" smtClean="0"/>
            </a:br>
            <a:r>
              <a:rPr lang="en-US" sz="3200" dirty="0" smtClean="0"/>
              <a:t>Challenges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24536"/>
          </a:xfrm>
        </p:spPr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Different organizations </a:t>
            </a:r>
            <a:r>
              <a:rPr lang="en-US" dirty="0" smtClean="0"/>
              <a:t>providing support to open data, data management planning, HTC and cloud, HPC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Lack of integrated competence </a:t>
            </a:r>
            <a:r>
              <a:rPr lang="en-US" dirty="0" err="1" smtClean="0">
                <a:solidFill>
                  <a:srgbClr val="4F81BD"/>
                </a:solidFill>
              </a:rPr>
              <a:t>centres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for data, HTC, cloud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No one-stop shop </a:t>
            </a:r>
            <a:r>
              <a:rPr lang="en-US" dirty="0" smtClean="0"/>
              <a:t>for user communities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Lack of coordination of training </a:t>
            </a:r>
            <a:r>
              <a:rPr lang="en-US" dirty="0" err="1" smtClean="0">
                <a:solidFill>
                  <a:srgbClr val="4F81BD"/>
                </a:solidFill>
              </a:rPr>
              <a:t>programmes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4F81BD"/>
                </a:solidFill>
              </a:rPr>
              <a:t>Distributed Competence Centre</a:t>
            </a:r>
          </a:p>
          <a:p>
            <a:r>
              <a:rPr lang="en-US" sz="2800" dirty="0" smtClean="0">
                <a:solidFill>
                  <a:srgbClr val="4F81BD"/>
                </a:solidFill>
              </a:rPr>
              <a:t>Integrated </a:t>
            </a:r>
            <a:r>
              <a:rPr lang="en-US" sz="2800" dirty="0" err="1" smtClean="0">
                <a:solidFill>
                  <a:srgbClr val="4F81BD"/>
                </a:solidFill>
              </a:rPr>
              <a:t>Centres</a:t>
            </a:r>
            <a:r>
              <a:rPr lang="en-US" sz="2800" dirty="0" smtClean="0">
                <a:solidFill>
                  <a:srgbClr val="4F81BD"/>
                </a:solidFill>
              </a:rPr>
              <a:t> of Excellence for Data, HTC and Cloud, HPC</a:t>
            </a:r>
          </a:p>
          <a:p>
            <a:pPr lvl="1"/>
            <a:r>
              <a:rPr lang="en-US" dirty="0" smtClean="0"/>
              <a:t>Coordinated </a:t>
            </a:r>
            <a:r>
              <a:rPr lang="en-US" dirty="0" smtClean="0">
                <a:solidFill>
                  <a:srgbClr val="4F81BD"/>
                </a:solidFill>
              </a:rPr>
              <a:t>training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1"/>
            <a:r>
              <a:rPr lang="en-US" dirty="0" smtClean="0"/>
              <a:t>With participation of research communities/RIs</a:t>
            </a:r>
            <a:endParaRPr lang="en-US" dirty="0"/>
          </a:p>
          <a:p>
            <a:pPr lvl="1"/>
            <a:r>
              <a:rPr lang="en-US" dirty="0"/>
              <a:t>K</a:t>
            </a:r>
            <a:r>
              <a:rPr lang="en-US" dirty="0" smtClean="0"/>
              <a:t>nowledge transfer including private sector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Network of competence </a:t>
            </a:r>
            <a:r>
              <a:rPr lang="en-US" sz="2800" dirty="0" err="1" smtClean="0">
                <a:solidFill>
                  <a:schemeClr val="accent1"/>
                </a:solidFill>
              </a:rPr>
              <a:t>centres</a:t>
            </a:r>
            <a:r>
              <a:rPr lang="en-US" sz="2800" dirty="0" smtClean="0">
                <a:solidFill>
                  <a:schemeClr val="accent1"/>
                </a:solidFill>
              </a:rPr>
              <a:t> for: BBMRI, DARIAH, EISCAT-3D, ELIXIR, EPOS, INSTRUCT, </a:t>
            </a:r>
            <a:r>
              <a:rPr lang="en-US" sz="2800" dirty="0" err="1" smtClean="0">
                <a:solidFill>
                  <a:schemeClr val="accent1"/>
                </a:solidFill>
              </a:rPr>
              <a:t>LifeWatch</a:t>
            </a:r>
            <a:r>
              <a:rPr lang="en-US" sz="2800" dirty="0" smtClean="0">
                <a:solidFill>
                  <a:schemeClr val="accent1"/>
                </a:solidFill>
              </a:rPr>
              <a:t>, environment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200" dirty="0" smtClean="0"/>
              <a:t>Knowledge Commons:</a:t>
            </a:r>
            <a:br>
              <a:rPr lang="en-US" sz="3200" dirty="0" smtClean="0"/>
            </a:br>
            <a:r>
              <a:rPr lang="en-US" sz="3200" dirty="0" smtClean="0"/>
              <a:t>Plans</a:t>
            </a:r>
            <a:endParaRPr lang="en-US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Future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User Engagement and Innovation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Co-development to ensure user-driven technical innovation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Use case calls </a:t>
            </a:r>
            <a:r>
              <a:rPr lang="en-US" dirty="0" smtClean="0"/>
              <a:t>(coordinated together by e-Infrastructures)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Integrated actions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/>
              <a:t>promoting</a:t>
            </a:r>
            <a:r>
              <a:rPr lang="en-US" dirty="0"/>
              <a:t> </a:t>
            </a:r>
            <a:r>
              <a:rPr lang="en-US" dirty="0" smtClean="0"/>
              <a:t>the adoption of</a:t>
            </a:r>
          </a:p>
          <a:p>
            <a:pPr lvl="2"/>
            <a:r>
              <a:rPr lang="en-US" dirty="0" smtClean="0"/>
              <a:t>The adoption of Standards</a:t>
            </a:r>
          </a:p>
          <a:p>
            <a:pPr lvl="2"/>
            <a:r>
              <a:rPr lang="en-US" dirty="0" smtClean="0"/>
              <a:t>The adoption of e-Infrastructure services</a:t>
            </a:r>
          </a:p>
          <a:p>
            <a:pPr lvl="1"/>
            <a:r>
              <a:rPr lang="en-US" dirty="0" smtClean="0"/>
              <a:t>Developing </a:t>
            </a:r>
            <a:r>
              <a:rPr lang="en-US" dirty="0" smtClean="0">
                <a:solidFill>
                  <a:srgbClr val="4F81BD"/>
                </a:solidFill>
              </a:rPr>
              <a:t>cost models</a:t>
            </a:r>
          </a:p>
          <a:p>
            <a:pPr lvl="1"/>
            <a:r>
              <a:rPr lang="en-US" dirty="0" smtClean="0"/>
              <a:t>User contribution to SaaS </a:t>
            </a:r>
            <a:r>
              <a:rPr lang="en-US" dirty="0" smtClean="0">
                <a:solidFill>
                  <a:srgbClr val="4F81BD"/>
                </a:solidFill>
              </a:rPr>
              <a:t>operations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5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Strategy &amp; </a:t>
            </a:r>
            <a:br>
              <a:rPr lang="en-US" sz="3600" dirty="0" smtClean="0"/>
            </a:br>
            <a:r>
              <a:rPr lang="en-US" sz="3600" dirty="0" smtClean="0"/>
              <a:t>Business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24536"/>
          </a:xfrm>
        </p:spPr>
        <p:txBody>
          <a:bodyPr/>
          <a:lstStyle/>
          <a:p>
            <a:r>
              <a:rPr lang="en-US" sz="2400" dirty="0" smtClean="0">
                <a:solidFill>
                  <a:srgbClr val="4F81BD"/>
                </a:solidFill>
              </a:rPr>
              <a:t>Strategic planning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4F81BD"/>
                </a:solidFill>
              </a:rPr>
              <a:t>execution periodic revision</a:t>
            </a:r>
          </a:p>
          <a:p>
            <a:r>
              <a:rPr lang="en-US" sz="2400" dirty="0" smtClean="0"/>
              <a:t>Evolution of EGI as a open </a:t>
            </a:r>
            <a:r>
              <a:rPr lang="en-US" sz="2400" dirty="0" smtClean="0">
                <a:solidFill>
                  <a:srgbClr val="4F81BD"/>
                </a:solidFill>
              </a:rPr>
              <a:t>Market Place</a:t>
            </a:r>
          </a:p>
          <a:p>
            <a:pPr lvl="1"/>
            <a:r>
              <a:rPr lang="en-US" sz="2000" dirty="0" smtClean="0"/>
              <a:t>Support free-at-point/pay-for use</a:t>
            </a:r>
          </a:p>
          <a:p>
            <a:pPr lvl="1"/>
            <a:r>
              <a:rPr lang="en-US" sz="2000" dirty="0" smtClean="0"/>
              <a:t>Catalogue for services, software, data, etc.</a:t>
            </a:r>
          </a:p>
          <a:p>
            <a:pPr lvl="1"/>
            <a:r>
              <a:rPr lang="en-US" sz="2000" dirty="0" smtClean="0"/>
              <a:t>Automation of service requests management</a:t>
            </a:r>
          </a:p>
          <a:p>
            <a:pPr lvl="1"/>
            <a:r>
              <a:rPr lang="en-US" sz="2000" dirty="0" smtClean="0"/>
              <a:t>Integration in other market places/catalogues</a:t>
            </a:r>
          </a:p>
          <a:p>
            <a:pPr lvl="2"/>
            <a:r>
              <a:rPr lang="en-US" sz="1800" dirty="0" smtClean="0"/>
              <a:t>E.g., Helix Nebula, GEANT Cloud Catalogue</a:t>
            </a:r>
          </a:p>
          <a:p>
            <a:r>
              <a:rPr lang="en-US" sz="2400" dirty="0" smtClean="0"/>
              <a:t>Analysis </a:t>
            </a:r>
            <a:r>
              <a:rPr lang="en-US" sz="2400" dirty="0" smtClean="0">
                <a:solidFill>
                  <a:srgbClr val="4F81BD"/>
                </a:solidFill>
              </a:rPr>
              <a:t>of Procurement schemes</a:t>
            </a:r>
          </a:p>
          <a:p>
            <a:pPr lvl="1"/>
            <a:r>
              <a:rPr lang="en-US" sz="2000" dirty="0" smtClean="0"/>
              <a:t>E.g., PCP, PPI</a:t>
            </a:r>
          </a:p>
          <a:p>
            <a:r>
              <a:rPr lang="en-US" sz="2400" dirty="0" smtClean="0">
                <a:solidFill>
                  <a:srgbClr val="4F81BD"/>
                </a:solidFill>
              </a:rPr>
              <a:t>SME and Industry engagement</a:t>
            </a:r>
          </a:p>
          <a:p>
            <a:pPr lvl="1"/>
            <a:r>
              <a:rPr lang="en-US" sz="2000" dirty="0" smtClean="0"/>
              <a:t>SME/Industry as providers of services for the ERA</a:t>
            </a:r>
          </a:p>
          <a:p>
            <a:pPr lvl="1"/>
            <a:r>
              <a:rPr lang="en-US" sz="2000" dirty="0" smtClean="0"/>
              <a:t>SME/Industry for the exploitation of research results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8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e-Infrastructure and RI Commons</a:t>
            </a:r>
          </a:p>
          <a:p>
            <a:r>
              <a:rPr lang="en-US" dirty="0" smtClean="0"/>
              <a:t>Knowledge Commons</a:t>
            </a:r>
          </a:p>
          <a:p>
            <a:r>
              <a:rPr lang="en-US" dirty="0" smtClean="0"/>
              <a:t>Open Data Commons</a:t>
            </a:r>
          </a:p>
          <a:p>
            <a:r>
              <a:rPr lang="en-US" dirty="0" smtClean="0"/>
              <a:t>User engagement </a:t>
            </a:r>
          </a:p>
          <a:p>
            <a:r>
              <a:rPr lang="en-US" dirty="0" smtClean="0"/>
              <a:t>Business Development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6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5167733"/>
            <a:ext cx="3322712" cy="853555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Members of the 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> collaboration thank the EC for supporting EGI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 descr="2011.8.28-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908367" cy="387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9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ERA in 2014 – National dimension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4968552"/>
          </a:xfrm>
        </p:spPr>
        <p:txBody>
          <a:bodyPr/>
          <a:lstStyle/>
          <a:p>
            <a:r>
              <a:rPr lang="en-US" sz="2800" dirty="0" smtClean="0"/>
              <a:t>Incomplete national roadmaps for Research and e-Infrastructures with a few exceptions</a:t>
            </a:r>
          </a:p>
          <a:p>
            <a:pPr lvl="1"/>
            <a:r>
              <a:rPr lang="en-US" sz="2400" dirty="0" smtClean="0"/>
              <a:t>Lack of e-Infrastructure capabilities for multidisciplinary research in some countries</a:t>
            </a:r>
          </a:p>
          <a:p>
            <a:pPr lvl="1"/>
            <a:r>
              <a:rPr lang="en-US" sz="2400" dirty="0" smtClean="0"/>
              <a:t>Non organized landscape of multiple service providers and research communities </a:t>
            </a:r>
            <a:r>
              <a:rPr lang="en-US" sz="2400" dirty="0" smtClean="0">
                <a:sym typeface="Wingdings"/>
              </a:rPr>
              <a:t> no coordinated service provisioning </a:t>
            </a:r>
            <a:endParaRPr lang="en-US" sz="2400" dirty="0" smtClean="0"/>
          </a:p>
          <a:p>
            <a:pPr lvl="1"/>
            <a:r>
              <a:rPr lang="en-US" sz="2400" dirty="0" smtClean="0"/>
              <a:t>Different access policies for user groups in each access</a:t>
            </a:r>
          </a:p>
          <a:p>
            <a:pPr lvl="2"/>
            <a:r>
              <a:rPr lang="en-US" sz="2000" dirty="0" smtClean="0"/>
              <a:t>E.g. Long tail of Science,  SME/industry, education</a:t>
            </a:r>
          </a:p>
          <a:p>
            <a:r>
              <a:rPr lang="en-US" sz="2800" dirty="0" smtClean="0"/>
              <a:t>Fragmented national landscapes hinder the sustainability of infrastructures of European dimensions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741987"/>
          </a:xfrm>
        </p:spPr>
        <p:txBody>
          <a:bodyPr/>
          <a:lstStyle/>
          <a:p>
            <a:r>
              <a:rPr lang="en-US" sz="2400" dirty="0" smtClean="0"/>
              <a:t>e-Infrastructure Commons not fully achieved yet</a:t>
            </a:r>
          </a:p>
          <a:p>
            <a:pPr lvl="1"/>
            <a:r>
              <a:rPr lang="en-US" sz="2000" dirty="0" smtClean="0"/>
              <a:t>Incomplete technical interoperability, different </a:t>
            </a:r>
            <a:r>
              <a:rPr lang="en-US" sz="2000" dirty="0"/>
              <a:t>access </a:t>
            </a:r>
            <a:r>
              <a:rPr lang="en-US" sz="2000" dirty="0" smtClean="0"/>
              <a:t>policies</a:t>
            </a:r>
          </a:p>
          <a:p>
            <a:pPr lvl="1"/>
            <a:r>
              <a:rPr lang="en-US" sz="2000" dirty="0" smtClean="0"/>
              <a:t>the “Commons” economic principle of e-Infrastructures today is only applicable with GEANT, thanks to the funding scheme that allows coordinated resource management across Europe</a:t>
            </a:r>
          </a:p>
          <a:p>
            <a:pPr lvl="1"/>
            <a:r>
              <a:rPr lang="en-US" sz="2000" dirty="0"/>
              <a:t>Different funding schemes </a:t>
            </a:r>
            <a:r>
              <a:rPr lang="en-US" sz="2000" dirty="0" smtClean="0"/>
              <a:t>for European e</a:t>
            </a:r>
            <a:r>
              <a:rPr lang="en-US" sz="2000" dirty="0"/>
              <a:t>-Infrastructures </a:t>
            </a:r>
            <a:r>
              <a:rPr lang="en-US" sz="2000" dirty="0" smtClean="0"/>
              <a:t>can compromise persistency, going commercial is not a solution</a:t>
            </a:r>
          </a:p>
          <a:p>
            <a:r>
              <a:rPr lang="en-US" sz="2400" dirty="0" smtClean="0"/>
              <a:t>Lack of one </a:t>
            </a:r>
            <a:r>
              <a:rPr lang="en-US" sz="2400" dirty="0"/>
              <a:t>‘backbone’ of European ICT </a:t>
            </a:r>
            <a:r>
              <a:rPr lang="en-US" sz="2400" dirty="0" smtClean="0"/>
              <a:t>capabilities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E-Infrastructures and RIs should be components of the same research system</a:t>
            </a:r>
          </a:p>
          <a:p>
            <a:pPr lvl="1"/>
            <a:r>
              <a:rPr lang="en-US" sz="2000" dirty="0" smtClean="0"/>
              <a:t>Risk of unnecessary competition and duplication</a:t>
            </a:r>
          </a:p>
          <a:p>
            <a:pPr lvl="1"/>
            <a:r>
              <a:rPr lang="en-US" sz="2000" dirty="0" smtClean="0"/>
              <a:t>No schemes for cross-border procurement of services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o-development, user-driven development existing where bilateral agreements are in place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200" dirty="0" smtClean="0"/>
              <a:t>ERA in 2014 – European dimension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8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040560"/>
          </a:xfrm>
        </p:spPr>
        <p:txBody>
          <a:bodyPr/>
          <a:lstStyle/>
          <a:p>
            <a:endParaRPr lang="en-US" sz="2800" i="1" dirty="0" smtClean="0"/>
          </a:p>
          <a:p>
            <a:endParaRPr lang="en-US" sz="2800" i="1" dirty="0"/>
          </a:p>
          <a:p>
            <a:endParaRPr lang="en-US" sz="2800" i="1" dirty="0" smtClean="0"/>
          </a:p>
          <a:p>
            <a:endParaRPr lang="en-US" sz="2800" i="1" dirty="0"/>
          </a:p>
          <a:p>
            <a:r>
              <a:rPr lang="en-US" sz="2800" i="1" dirty="0" smtClean="0"/>
              <a:t>Requiring the involvement of </a:t>
            </a:r>
          </a:p>
          <a:p>
            <a:pPr lvl="1"/>
            <a:r>
              <a:rPr lang="en-US" sz="2400" i="1" dirty="0" smtClean="0"/>
              <a:t>E-Infrastructures</a:t>
            </a:r>
          </a:p>
          <a:p>
            <a:pPr lvl="1"/>
            <a:r>
              <a:rPr lang="en-US" sz="2400" i="1" dirty="0" smtClean="0"/>
              <a:t>Data providers</a:t>
            </a:r>
          </a:p>
          <a:p>
            <a:pPr lvl="1"/>
            <a:r>
              <a:rPr lang="en-US" sz="2400" i="1" dirty="0" smtClean="0"/>
              <a:t>Research Infrastructures</a:t>
            </a:r>
          </a:p>
          <a:p>
            <a:pPr lvl="1"/>
            <a:r>
              <a:rPr lang="en-US" sz="2400" i="1" dirty="0" smtClean="0"/>
              <a:t>Competence Centres</a:t>
            </a:r>
          </a:p>
          <a:p>
            <a:pPr lvl="1"/>
            <a:endParaRPr lang="en-US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50809365"/>
              </p:ext>
            </p:extLst>
          </p:nvPr>
        </p:nvGraphicFramePr>
        <p:xfrm>
          <a:off x="5364088" y="3068960"/>
          <a:ext cx="368602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7624" y="1052736"/>
            <a:ext cx="8181509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e-Infrastructure/RI Commons:</a:t>
            </a:r>
            <a:br>
              <a:rPr lang="en-US" sz="3600" dirty="0"/>
            </a:br>
            <a:r>
              <a:rPr lang="en-US" sz="3600" dirty="0" smtClean="0"/>
              <a:t>Plans 1/3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72008" y="1340768"/>
            <a:ext cx="8964488" cy="4248472"/>
          </a:xfrm>
        </p:spPr>
        <p:txBody>
          <a:bodyPr/>
          <a:lstStyle/>
          <a:p>
            <a:r>
              <a:rPr lang="en-US" dirty="0" smtClean="0"/>
              <a:t>A common e-Infrastructure “</a:t>
            </a:r>
            <a:r>
              <a:rPr lang="en-US" dirty="0" smtClean="0">
                <a:solidFill>
                  <a:srgbClr val="4F81BD"/>
                </a:solidFill>
              </a:rPr>
              <a:t>backbone</a:t>
            </a:r>
            <a:r>
              <a:rPr lang="en-US" dirty="0" smtClean="0"/>
              <a:t>” of services</a:t>
            </a:r>
          </a:p>
          <a:p>
            <a:pPr lvl="1"/>
            <a:r>
              <a:rPr lang="en-US" dirty="0" smtClean="0"/>
              <a:t>E-Infrastructure/RI </a:t>
            </a:r>
            <a:r>
              <a:rPr lang="en-US" dirty="0" smtClean="0">
                <a:solidFill>
                  <a:srgbClr val="4F81BD"/>
                </a:solidFill>
              </a:rPr>
              <a:t>coordinated capacity procurement and management </a:t>
            </a:r>
          </a:p>
          <a:p>
            <a:pPr lvl="2"/>
            <a:r>
              <a:rPr lang="en-US" dirty="0" smtClean="0"/>
              <a:t>E-Infrastructure services</a:t>
            </a:r>
          </a:p>
          <a:p>
            <a:pPr lvl="2"/>
            <a:r>
              <a:rPr lang="en-US" dirty="0" smtClean="0"/>
              <a:t>RI-specific services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Common policies for access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Open Science Commons Governance</a:t>
            </a:r>
          </a:p>
        </p:txBody>
      </p:sp>
    </p:spTree>
    <p:extLst>
      <p:ext uri="{BB962C8B-B14F-4D97-AF65-F5344CB8AC3E}">
        <p14:creationId xmlns:p14="http://schemas.microsoft.com/office/powerpoint/2010/main" val="268969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e-Infrastructure/RI Commons:</a:t>
            </a:r>
            <a:br>
              <a:rPr lang="en-US" sz="3600" dirty="0"/>
            </a:br>
            <a:r>
              <a:rPr lang="en-US" sz="3600" dirty="0"/>
              <a:t>Plans </a:t>
            </a:r>
            <a:r>
              <a:rPr lang="en-US" sz="3600" dirty="0" smtClean="0"/>
              <a:t>2/3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4F81BD"/>
                </a:solidFill>
              </a:rPr>
              <a:t>Development of the EGI Core Infrastructure Platform and evolution towards e-Commons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AAI</a:t>
            </a:r>
            <a:r>
              <a:rPr lang="en-US" sz="2400" dirty="0" smtClean="0"/>
              <a:t> </a:t>
            </a:r>
            <a:r>
              <a:rPr lang="en-US" sz="2400" dirty="0">
                <a:sym typeface="Wingdings"/>
              </a:rPr>
              <a:t> wider adoption of federated </a:t>
            </a:r>
            <a:r>
              <a:rPr lang="en-US" sz="2400" dirty="0" smtClean="0">
                <a:sym typeface="Wingdings"/>
              </a:rPr>
              <a:t>IDM, Attribute Authorities, policies and pilots</a:t>
            </a:r>
            <a:endParaRPr lang="en-US" sz="2400" dirty="0"/>
          </a:p>
          <a:p>
            <a:pPr lvl="2"/>
            <a:r>
              <a:rPr lang="en-US" sz="2000" dirty="0"/>
              <a:t>Requirements, policy, </a:t>
            </a:r>
            <a:r>
              <a:rPr lang="en-US" sz="2000" dirty="0" smtClean="0"/>
              <a:t>technology, experimentation</a:t>
            </a:r>
            <a:r>
              <a:rPr lang="en-US" sz="2000" dirty="0"/>
              <a:t>, adoption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EGI Marketplace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>
                <a:sym typeface="Wingdings"/>
              </a:rPr>
              <a:t>discoverability of services</a:t>
            </a:r>
          </a:p>
          <a:p>
            <a:pPr lvl="1"/>
            <a:r>
              <a:rPr lang="en-US" sz="2400" dirty="0">
                <a:solidFill>
                  <a:srgbClr val="4F81BD"/>
                </a:solidFill>
              </a:rPr>
              <a:t>Accounting, </a:t>
            </a:r>
            <a:r>
              <a:rPr lang="en-US" sz="2400" dirty="0" smtClean="0">
                <a:solidFill>
                  <a:srgbClr val="4F81BD"/>
                </a:solidFill>
              </a:rPr>
              <a:t>monitoring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4F81BD"/>
                </a:solidFill>
              </a:rPr>
              <a:t>Technical, policy and operations harmonization </a:t>
            </a:r>
            <a:r>
              <a:rPr lang="en-US" sz="2400" dirty="0"/>
              <a:t>including security operations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e-Infrastructure/RI Commons:</a:t>
            </a:r>
            <a:br>
              <a:rPr lang="en-US" sz="3600" dirty="0"/>
            </a:br>
            <a:r>
              <a:rPr lang="en-US" sz="3600" dirty="0"/>
              <a:t>Plans </a:t>
            </a:r>
            <a:r>
              <a:rPr lang="en-US" sz="3600" dirty="0" smtClean="0"/>
              <a:t>3/3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525963"/>
          </a:xfrm>
        </p:spPr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Sustainability</a:t>
            </a:r>
          </a:p>
          <a:p>
            <a:pPr lvl="1"/>
            <a:r>
              <a:rPr lang="en-US" dirty="0" smtClean="0"/>
              <a:t>RI and e-Infrastructure business models Economies of scale in capacity planning, joint procurement, sharing</a:t>
            </a:r>
          </a:p>
          <a:p>
            <a:pPr lvl="2"/>
            <a:r>
              <a:rPr lang="en-US" dirty="0" smtClean="0"/>
              <a:t>National and European integrated roadmap</a:t>
            </a:r>
            <a:endParaRPr lang="en-US" dirty="0"/>
          </a:p>
          <a:p>
            <a:pPr lvl="2"/>
            <a:r>
              <a:rPr lang="en-US" dirty="0" smtClean="0"/>
              <a:t>Services for transnational access and related business model</a:t>
            </a:r>
          </a:p>
          <a:p>
            <a:pPr lvl="1"/>
            <a:r>
              <a:rPr lang="en-US" dirty="0" smtClean="0"/>
              <a:t>European </a:t>
            </a:r>
            <a:r>
              <a:rPr lang="en-US" dirty="0" smtClean="0">
                <a:solidFill>
                  <a:srgbClr val="1F497D"/>
                </a:solidFill>
              </a:rPr>
              <a:t>open research data cloud</a:t>
            </a:r>
          </a:p>
          <a:p>
            <a:pPr lvl="2"/>
            <a:r>
              <a:rPr lang="en-US" dirty="0" smtClean="0">
                <a:solidFill>
                  <a:srgbClr val="1F497D"/>
                </a:solidFill>
              </a:rPr>
              <a:t>Discover </a:t>
            </a:r>
            <a:r>
              <a:rPr lang="en-US" dirty="0" smtClean="0">
                <a:solidFill>
                  <a:srgbClr val="1F497D"/>
                </a:solidFill>
                <a:sym typeface="Wingdings"/>
              </a:rPr>
              <a:t> Access  Analyze  Deposit and reuse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  <a:sym typeface="Wingdings"/>
              </a:rPr>
              <a:t>Commercial and research exploitation of data in a few reference research segments</a:t>
            </a:r>
            <a:endParaRPr lang="en-US" dirty="0" smtClean="0">
              <a:solidFill>
                <a:srgbClr val="1F497D"/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7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Open </a:t>
            </a:r>
            <a:r>
              <a:rPr lang="en-US" sz="3200" dirty="0"/>
              <a:t>Data </a:t>
            </a:r>
            <a:r>
              <a:rPr lang="en-US" sz="3200" dirty="0" smtClean="0"/>
              <a:t>Commons:</a:t>
            </a:r>
            <a:br>
              <a:rPr lang="en-US" sz="3200" dirty="0" smtClean="0"/>
            </a:br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</a:t>
            </a:r>
            <a:r>
              <a:rPr lang="en-US" dirty="0" smtClean="0">
                <a:solidFill>
                  <a:srgbClr val="4F81BD"/>
                </a:solidFill>
              </a:rPr>
              <a:t>certified</a:t>
            </a:r>
            <a:r>
              <a:rPr lang="en-US" dirty="0" smtClean="0"/>
              <a:t> pan-European distributed archiving facility integrated with </a:t>
            </a:r>
            <a:r>
              <a:rPr lang="en-US" dirty="0"/>
              <a:t>an environment for testing/deployment of applications for reuse of open data </a:t>
            </a:r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Accessible </a:t>
            </a:r>
            <a:r>
              <a:rPr lang="en-US" dirty="0" smtClean="0"/>
              <a:t>to all</a:t>
            </a:r>
            <a:r>
              <a:rPr lang="en-US" dirty="0" smtClean="0">
                <a:solidFill>
                  <a:srgbClr val="4F81BD"/>
                </a:solidFill>
              </a:rPr>
              <a:t>, federating </a:t>
            </a:r>
            <a:r>
              <a:rPr lang="en-US" dirty="0" smtClean="0">
                <a:solidFill>
                  <a:srgbClr val="000000"/>
                </a:solidFill>
              </a:rPr>
              <a:t>existing facilities</a:t>
            </a:r>
          </a:p>
          <a:p>
            <a:r>
              <a:rPr lang="en-US" dirty="0" smtClean="0"/>
              <a:t>Lack of easy to use domain-specific metadata ingestion services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8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Open </a:t>
            </a:r>
            <a:r>
              <a:rPr lang="en-US" sz="3200" dirty="0"/>
              <a:t>Data </a:t>
            </a:r>
            <a:r>
              <a:rPr lang="en-US" sz="3200" dirty="0" smtClean="0"/>
              <a:t>Commons:</a:t>
            </a:r>
            <a:br>
              <a:rPr lang="en-US" sz="3200" dirty="0" smtClean="0"/>
            </a:br>
            <a:r>
              <a:rPr lang="en-US" sz="3200" dirty="0" smtClean="0"/>
              <a:t>Plans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525963"/>
          </a:xfrm>
        </p:spPr>
        <p:txBody>
          <a:bodyPr/>
          <a:lstStyle/>
          <a:p>
            <a:r>
              <a:rPr lang="en-GB" sz="2800" dirty="0" smtClean="0"/>
              <a:t>Develop a </a:t>
            </a:r>
            <a:r>
              <a:rPr lang="en-GB" sz="2800" dirty="0" smtClean="0">
                <a:solidFill>
                  <a:schemeClr val="accent1"/>
                </a:solidFill>
              </a:rPr>
              <a:t>Federated </a:t>
            </a:r>
            <a:r>
              <a:rPr lang="en-GB" sz="2800" dirty="0">
                <a:solidFill>
                  <a:schemeClr val="accent1"/>
                </a:solidFill>
              </a:rPr>
              <a:t>Open Data Solution </a:t>
            </a:r>
            <a:endParaRPr lang="en-US" sz="2800" dirty="0">
              <a:solidFill>
                <a:schemeClr val="accent1"/>
              </a:solidFill>
            </a:endParaRPr>
          </a:p>
          <a:p>
            <a:pPr lvl="1"/>
            <a:r>
              <a:rPr lang="en-GB" sz="2400" dirty="0" smtClean="0"/>
              <a:t>Integrated with a federated </a:t>
            </a:r>
            <a:r>
              <a:rPr lang="en-GB" sz="2400" dirty="0"/>
              <a:t>European community-cloud </a:t>
            </a:r>
            <a:r>
              <a:rPr lang="en-GB" sz="2400" dirty="0" err="1" smtClean="0"/>
              <a:t>IaaS</a:t>
            </a:r>
            <a:r>
              <a:rPr lang="en-GB" sz="2400" dirty="0" smtClean="0"/>
              <a:t> and its consolidation</a:t>
            </a:r>
          </a:p>
          <a:p>
            <a:pPr lvl="1"/>
            <a:r>
              <a:rPr lang="en-GB" sz="2400" dirty="0" smtClean="0">
                <a:solidFill>
                  <a:srgbClr val="4F81BD"/>
                </a:solidFill>
              </a:rPr>
              <a:t>Co-locating and federating open data </a:t>
            </a:r>
            <a:r>
              <a:rPr lang="en-GB" sz="2400" dirty="0" smtClean="0"/>
              <a:t>and </a:t>
            </a:r>
            <a:r>
              <a:rPr lang="en-GB" sz="2400" dirty="0" smtClean="0">
                <a:solidFill>
                  <a:srgbClr val="4F81BD"/>
                </a:solidFill>
              </a:rPr>
              <a:t>higher-level services on cloud</a:t>
            </a:r>
            <a:endParaRPr lang="en-US" sz="2400" dirty="0">
              <a:solidFill>
                <a:srgbClr val="4F81BD"/>
              </a:solidFill>
            </a:endParaRPr>
          </a:p>
          <a:p>
            <a:pPr lvl="1"/>
            <a:r>
              <a:rPr lang="en-GB" sz="2400" dirty="0" smtClean="0">
                <a:solidFill>
                  <a:srgbClr val="4F81BD"/>
                </a:solidFill>
              </a:rPr>
              <a:t>Including </a:t>
            </a:r>
            <a:r>
              <a:rPr lang="en-GB" sz="2400" dirty="0" smtClean="0"/>
              <a:t>EUDAT capabilities and </a:t>
            </a:r>
            <a:r>
              <a:rPr lang="en-US" sz="2400" dirty="0" smtClean="0"/>
              <a:t>long-term data preservation services</a:t>
            </a:r>
          </a:p>
          <a:p>
            <a:pPr lvl="1"/>
            <a:r>
              <a:rPr lang="en-US" sz="2400" dirty="0" smtClean="0"/>
              <a:t>Certification of data archives</a:t>
            </a:r>
            <a:endParaRPr lang="en-US" sz="2400" dirty="0"/>
          </a:p>
          <a:p>
            <a:pPr lvl="1"/>
            <a:r>
              <a:rPr lang="en-GB" sz="2400" dirty="0">
                <a:solidFill>
                  <a:srgbClr val="4F81BD"/>
                </a:solidFill>
              </a:rPr>
              <a:t>Data</a:t>
            </a:r>
            <a:r>
              <a:rPr lang="en-GB" sz="2400" dirty="0"/>
              <a:t> </a:t>
            </a:r>
            <a:r>
              <a:rPr lang="en-GB" sz="2400" dirty="0" smtClean="0">
                <a:solidFill>
                  <a:srgbClr val="4F81BD"/>
                </a:solidFill>
              </a:rPr>
              <a:t>Accounting</a:t>
            </a:r>
            <a:endParaRPr lang="en-US" sz="2400" dirty="0">
              <a:solidFill>
                <a:srgbClr val="4F81BD"/>
              </a:solidFill>
            </a:endParaRPr>
          </a:p>
          <a:p>
            <a:pPr lvl="1"/>
            <a:r>
              <a:rPr lang="en-US" sz="2400" dirty="0" smtClean="0"/>
              <a:t>Collaboration with </a:t>
            </a:r>
            <a:r>
              <a:rPr lang="en-US" sz="2400" dirty="0" smtClean="0">
                <a:solidFill>
                  <a:srgbClr val="4F81BD"/>
                </a:solidFill>
              </a:rPr>
              <a:t>RDA</a:t>
            </a:r>
          </a:p>
          <a:p>
            <a:pPr lvl="1"/>
            <a:r>
              <a:rPr lang="en-US" sz="2400" dirty="0" smtClean="0"/>
              <a:t>Open data value chain, </a:t>
            </a:r>
            <a:r>
              <a:rPr lang="en-US" sz="2400" dirty="0" smtClean="0">
                <a:solidFill>
                  <a:srgbClr val="4F81BD"/>
                </a:solidFill>
              </a:rPr>
              <a:t>SMEs and Industry</a:t>
            </a:r>
            <a:endParaRPr lang="en-US" sz="2400" dirty="0">
              <a:solidFill>
                <a:srgbClr val="4F81B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Plans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18598</TotalTime>
  <Words>865</Words>
  <Application>Microsoft Macintosh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</vt:lpstr>
      <vt:lpstr>Future Plans </vt:lpstr>
      <vt:lpstr>ERA in 2014 – National dimension</vt:lpstr>
      <vt:lpstr>ERA in 2014 – European dimension</vt:lpstr>
      <vt:lpstr>PowerPoint Presentation</vt:lpstr>
      <vt:lpstr>e-Infrastructure/RI Commons: Plans 1/3</vt:lpstr>
      <vt:lpstr>e-Infrastructure/RI Commons: Plans 2/3 </vt:lpstr>
      <vt:lpstr>e-Infrastructure/RI Commons: Plans 3/3 </vt:lpstr>
      <vt:lpstr>Open Data Commons: Challenges</vt:lpstr>
      <vt:lpstr>Open Data Commons: Plans</vt:lpstr>
      <vt:lpstr>Knowledge Commons: Challenges </vt:lpstr>
      <vt:lpstr>Knowledge Commons: Plans</vt:lpstr>
      <vt:lpstr>User Engagement and Innovation</vt:lpstr>
      <vt:lpstr>Strategy &amp;  Business Development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453</cp:revision>
  <cp:lastPrinted>2015-02-12T13:26:48Z</cp:lastPrinted>
  <dcterms:created xsi:type="dcterms:W3CDTF">2014-05-15T06:16:35Z</dcterms:created>
  <dcterms:modified xsi:type="dcterms:W3CDTF">2015-02-13T09:26:14Z</dcterms:modified>
</cp:coreProperties>
</file>