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279" r:id="rId2"/>
    <p:sldId id="353" r:id="rId3"/>
    <p:sldId id="348" r:id="rId4"/>
    <p:sldId id="336" r:id="rId5"/>
    <p:sldId id="349" r:id="rId6"/>
    <p:sldId id="343" r:id="rId7"/>
    <p:sldId id="344" r:id="rId8"/>
    <p:sldId id="346" r:id="rId9"/>
    <p:sldId id="350" r:id="rId10"/>
    <p:sldId id="352" r:id="rId11"/>
    <p:sldId id="335" r:id="rId12"/>
    <p:sldId id="357" r:id="rId13"/>
    <p:sldId id="293" r:id="rId14"/>
    <p:sldId id="289" r:id="rId15"/>
    <p:sldId id="347" r:id="rId16"/>
    <p:sldId id="292" r:id="rId17"/>
    <p:sldId id="355" r:id="rId18"/>
    <p:sldId id="354" r:id="rId19"/>
    <p:sldId id="282" r:id="rId20"/>
    <p:sldId id="300" r:id="rId21"/>
    <p:sldId id="339" r:id="rId22"/>
    <p:sldId id="34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9" autoAdjust="0"/>
    <p:restoredTop sz="75100" autoAdjust="0"/>
  </p:normalViewPr>
  <p:slideViewPr>
    <p:cSldViewPr>
      <p:cViewPr varScale="1">
        <p:scale>
          <a:sx n="64" d="100"/>
          <a:sy n="64" d="100"/>
        </p:scale>
        <p:origin x="-26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F8645-188C-FD49-B20B-A586CE036089}" type="datetimeFigureOut">
              <a:rPr lang="en-US" smtClean="0"/>
              <a:t>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94B5E-10D7-E042-A067-689615FE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03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2/6/15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1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 plans about cloud services: QC for VMI,</a:t>
            </a:r>
            <a:r>
              <a:rPr lang="en-US" baseline="0" dirty="0" smtClean="0"/>
              <a:t> process of verification of images(?)</a:t>
            </a:r>
          </a:p>
          <a:p>
            <a:r>
              <a:rPr lang="en-US" dirty="0" smtClean="0"/>
              <a:t>Support for the </a:t>
            </a:r>
            <a:r>
              <a:rPr lang="en-US" dirty="0" err="1" smtClean="0"/>
              <a:t>CoE</a:t>
            </a:r>
            <a:r>
              <a:rPr lang="en-US" dirty="0" smtClean="0"/>
              <a:t>/CC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1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the solution was</a:t>
            </a:r>
            <a:r>
              <a:rPr lang="en-US" baseline="0" dirty="0" smtClean="0"/>
              <a:t> supported by PY5 (</a:t>
            </a:r>
            <a:r>
              <a:rPr lang="en-US" baseline="0" dirty="0" err="1" smtClean="0"/>
              <a:t>additonal</a:t>
            </a:r>
            <a:r>
              <a:rPr lang="en-US" baseline="0" dirty="0" smtClean="0"/>
              <a:t>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0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RImettere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3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the whole</a:t>
            </a:r>
            <a:r>
              <a:rPr lang="en-GB" baseline="0" dirty="0" smtClean="0"/>
              <a:t> project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3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fed.idenrtity</a:t>
            </a:r>
            <a:r>
              <a:rPr lang="en-US" baseline="0" dirty="0" smtClean="0"/>
              <a:t> support in grid middleware. Why not.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8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8" descr="Untitl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GB" sz="3200" b="1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endParaRPr lang="en-GB" sz="3200" b="1" dirty="0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microsoft.com/office/2007/relationships/hdphoto" Target="../media/hdphoto2.wdp"/><Relationship Id="rId5" Type="http://schemas.microsoft.com/office/2007/relationships/hdphoto" Target="../media/hdphoto3.wdp"/><Relationship Id="rId6" Type="http://schemas.microsoft.com/office/2007/relationships/hdphoto" Target="../media/hdphoto4.wdp"/><Relationship Id="rId7" Type="http://schemas.microsoft.com/office/2007/relationships/hdphoto" Target="../media/hdphoto5.wdp"/><Relationship Id="rId8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740352" cy="1470025"/>
          </a:xfrm>
        </p:spPr>
        <p:txBody>
          <a:bodyPr/>
          <a:lstStyle/>
          <a:p>
            <a:r>
              <a:rPr lang="pl-PL" sz="4000" dirty="0" smtClean="0"/>
              <a:t>Software </a:t>
            </a:r>
            <a:r>
              <a:rPr lang="pl-PL" sz="4000" dirty="0" err="1" smtClean="0"/>
              <a:t>provisioning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 and HTC Solution</a:t>
            </a:r>
            <a:br>
              <a:rPr lang="pl-PL" sz="40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573016"/>
            <a:ext cx="5832648" cy="134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Peter Solagna</a:t>
            </a:r>
          </a:p>
          <a:p>
            <a:r>
              <a:rPr lang="en-US" sz="2800" dirty="0" smtClean="0"/>
              <a:t>Senior Operations Manager</a:t>
            </a:r>
          </a:p>
          <a:p>
            <a:r>
              <a:rPr lang="en-US" sz="2800" dirty="0" err="1"/>
              <a:t>p</a:t>
            </a:r>
            <a:r>
              <a:rPr lang="en-US" sz="2800" dirty="0" err="1" smtClean="0"/>
              <a:t>eter.solagna@egi.eu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088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HTC 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 Solution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7525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Enable researchers to access large scale data management and computational capacity</a:t>
            </a:r>
          </a:p>
          <a:p>
            <a:pPr lvl="1"/>
            <a:r>
              <a:rPr lang="en-US" dirty="0" smtClean="0"/>
              <a:t>To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produce </a:t>
            </a:r>
            <a:r>
              <a:rPr lang="en-US" dirty="0"/>
              <a:t>large datasets through the execution computational tasks, </a:t>
            </a:r>
            <a:r>
              <a:rPr lang="en-US" dirty="0" smtClean="0"/>
              <a:t>which </a:t>
            </a:r>
            <a:r>
              <a:rPr lang="en-US" dirty="0"/>
              <a:t>can be either single or parallel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Research can be performed in </a:t>
            </a:r>
            <a:r>
              <a:rPr lang="en-US" dirty="0"/>
              <a:t>an effective, cost-efficient </a:t>
            </a:r>
            <a:r>
              <a:rPr lang="en-US" dirty="0" smtClean="0"/>
              <a:t>and collaborative way</a:t>
            </a:r>
          </a:p>
          <a:p>
            <a:pPr lvl="1"/>
            <a:r>
              <a:rPr lang="en-US" dirty="0" smtClean="0"/>
              <a:t>Uniform access to distributed and federated resources</a:t>
            </a:r>
          </a:p>
          <a:p>
            <a:pPr lvl="1"/>
            <a:r>
              <a:rPr lang="en-US" dirty="0" smtClean="0"/>
              <a:t>Support users communities who need to federate their own resources</a:t>
            </a:r>
          </a:p>
          <a:p>
            <a:pPr lvl="1"/>
            <a:r>
              <a:rPr lang="en-US" dirty="0" smtClean="0"/>
              <a:t>Support users communities who do not own resources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1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HTC architecture compute + storage</a:t>
            </a:r>
          </a:p>
          <a:p>
            <a:r>
              <a:rPr lang="en-US" dirty="0" smtClean="0"/>
              <a:t>Describe the shift towards GUI/community specific solutions</a:t>
            </a:r>
          </a:p>
          <a:p>
            <a:pPr lvl="1"/>
            <a:r>
              <a:rPr lang="en-US" dirty="0"/>
              <a:t>From command line tools and X509 personal certificates</a:t>
            </a:r>
          </a:p>
          <a:p>
            <a:pPr lvl="1"/>
            <a:r>
              <a:rPr lang="en-US" dirty="0"/>
              <a:t>To science gateways and robot certificate</a:t>
            </a:r>
          </a:p>
          <a:p>
            <a:pPr lvl="2"/>
            <a:r>
              <a:rPr lang="en-US" dirty="0"/>
              <a:t>Hide the complexity of the HTC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3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Evolution of the HTC production infrastructure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SA1 and JRA1 </a:t>
            </a:r>
            <a:br>
              <a:rPr lang="en-GB" dirty="0"/>
            </a:br>
            <a:r>
              <a:rPr lang="en-GB" dirty="0"/>
              <a:t>Operations and Operational Tools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 descr="job-sl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" y="1000563"/>
            <a:ext cx="4495333" cy="4012613"/>
          </a:xfrm>
          <a:prstGeom prst="rect">
            <a:avLst/>
          </a:prstGeom>
        </p:spPr>
      </p:pic>
      <p:pic>
        <p:nvPicPr>
          <p:cNvPr id="9" name="Picture 8" descr="stor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72" y="1026392"/>
            <a:ext cx="4523232" cy="398678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5087"/>
              </p:ext>
            </p:extLst>
          </p:nvPr>
        </p:nvGraphicFramePr>
        <p:xfrm>
          <a:off x="467544" y="4941168"/>
          <a:ext cx="8094636" cy="1415481"/>
        </p:xfrm>
        <a:graphic>
          <a:graphicData uri="http://schemas.openxmlformats.org/drawingml/2006/table">
            <a:tbl>
              <a:tblPr/>
              <a:tblGrid>
                <a:gridCol w="5763586"/>
                <a:gridCol w="2331050"/>
              </a:tblGrid>
              <a:tr h="329289">
                <a:tc gridSpan="2">
                  <a:txBody>
                    <a:bodyPr/>
                    <a:lstStyle/>
                    <a:p>
                      <a:pPr lvl="1"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of PY5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928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 slots council member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RPs (Increase from PY4)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401,200 (+10%)</a:t>
                      </a:r>
                      <a:endParaRPr lang="en-US" sz="1700" b="0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890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 slots including integrated RPs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531,000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79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Online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storage capacity (Increase from PY4)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 PB (+4%)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31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the HTC infrastructure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SA1 and JRA1 </a:t>
            </a:r>
            <a:br>
              <a:rPr lang="en-GB" dirty="0"/>
            </a:br>
            <a:r>
              <a:rPr lang="en-GB" dirty="0"/>
              <a:t>Operations and Operational Tools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 descr="us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650480" cy="449275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959853"/>
              </p:ext>
            </p:extLst>
          </p:nvPr>
        </p:nvGraphicFramePr>
        <p:xfrm>
          <a:off x="467544" y="2708920"/>
          <a:ext cx="8094636" cy="1545332"/>
        </p:xfrm>
        <a:graphic>
          <a:graphicData uri="http://schemas.openxmlformats.org/drawingml/2006/table">
            <a:tbl>
              <a:tblPr/>
              <a:tblGrid>
                <a:gridCol w="5763586"/>
                <a:gridCol w="2331050"/>
              </a:tblGrid>
              <a:tr h="485794"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PY5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(Increase from same period 2013)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85794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 executed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Mln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(+10%)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73744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clock time [HEPSPEC06 hours]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dirty="0" smtClean="0"/>
                        <a:t>12.38 </a:t>
                      </a:r>
                      <a:r>
                        <a:rPr lang="en-US" sz="2000" b="0" dirty="0" err="1" smtClean="0"/>
                        <a:t>Bln</a:t>
                      </a:r>
                      <a:r>
                        <a:rPr lang="en-US" sz="2000" b="0" dirty="0" smtClean="0"/>
                        <a:t> (+15%)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71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HTC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EUDAT</a:t>
            </a:r>
          </a:p>
          <a:p>
            <a:pPr lvl="1"/>
            <a:r>
              <a:rPr lang="en-US" dirty="0" smtClean="0"/>
              <a:t>EGI/EUDAT interoperability cookbook to support common use cases</a:t>
            </a:r>
          </a:p>
          <a:p>
            <a:r>
              <a:rPr lang="en-US" dirty="0" smtClean="0"/>
              <a:t>XSEDE</a:t>
            </a:r>
          </a:p>
          <a:p>
            <a:pPr lvl="1"/>
            <a:r>
              <a:rPr lang="en-US" dirty="0" smtClean="0"/>
              <a:t>Study of collaborative use examples to identify cross e-infrastructure use cases and identify interoperability requirements</a:t>
            </a:r>
          </a:p>
          <a:p>
            <a:r>
              <a:rPr lang="en-US" dirty="0" smtClean="0"/>
              <a:t>IDGF</a:t>
            </a:r>
          </a:p>
          <a:p>
            <a:pPr lvl="1"/>
            <a:r>
              <a:rPr lang="en-US" dirty="0" smtClean="0"/>
              <a:t>Desktop resources part of the production infrastructure since PY5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1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58" y="1988840"/>
            <a:ext cx="1121842" cy="341483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57912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Open Sans" pitchFamily="34" charset="0"/>
              </a:rPr>
              <a:t>Inter-usage across EGI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SA1 and JRA1 </a:t>
            </a:r>
            <a:br>
              <a:rPr lang="en-GB" dirty="0"/>
            </a:br>
            <a:r>
              <a:rPr lang="en-GB" dirty="0"/>
              <a:t>Operations and Operational Tools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19675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899592" y="1340768"/>
            <a:ext cx="6984776" cy="4392488"/>
            <a:chOff x="899592" y="1340768"/>
            <a:chExt cx="6984776" cy="4392488"/>
          </a:xfrm>
        </p:grpSpPr>
        <p:sp>
          <p:nvSpPr>
            <p:cNvPr id="3" name="Rounded Rectangle 2"/>
            <p:cNvSpPr/>
            <p:nvPr/>
          </p:nvSpPr>
          <p:spPr>
            <a:xfrm>
              <a:off x="899592" y="1340768"/>
              <a:ext cx="6984776" cy="4392488"/>
            </a:xfrm>
            <a:prstGeom prst="roundRect">
              <a:avLst/>
            </a:prstGeom>
            <a:solidFill>
              <a:schemeClr val="bg1"/>
            </a:solidFill>
            <a:ln w="38100" cmpd="sng"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403648" y="2060848"/>
              <a:ext cx="3384376" cy="115212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 OSG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2040" y="2276872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More than 6,200 jobs in PY5, excluding HEP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403648" y="3861048"/>
              <a:ext cx="3384376" cy="115212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 IDGF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2040" y="4077072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More than 68,000 jobs in PY5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3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Helpdesk support for the HTC services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 descr="dms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0" y="1340768"/>
            <a:ext cx="8377105" cy="439781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43280"/>
              </p:ext>
            </p:extLst>
          </p:nvPr>
        </p:nvGraphicFramePr>
        <p:xfrm>
          <a:off x="467544" y="2708920"/>
          <a:ext cx="8094636" cy="1545332"/>
        </p:xfrm>
        <a:graphic>
          <a:graphicData uri="http://schemas.openxmlformats.org/drawingml/2006/table">
            <a:tbl>
              <a:tblPr/>
              <a:tblGrid>
                <a:gridCol w="5763586"/>
                <a:gridCol w="2331050"/>
              </a:tblGrid>
              <a:tr h="485794"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PY5 (DMSU Supported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as core activity)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85794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Tickets handled by the DMSU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73744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Tickets solved by the DMSU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dirty="0" smtClean="0"/>
                        <a:t>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74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7525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Software provisioning</a:t>
            </a:r>
          </a:p>
          <a:p>
            <a:pPr lvl="1"/>
            <a:r>
              <a:rPr lang="en-US" dirty="0" smtClean="0"/>
              <a:t>Supported as core service by the EGI members fees</a:t>
            </a:r>
          </a:p>
          <a:p>
            <a:pPr lvl="1"/>
            <a:r>
              <a:rPr lang="en-US" dirty="0" smtClean="0"/>
              <a:t>Releasing</a:t>
            </a:r>
          </a:p>
          <a:p>
            <a:pPr lvl="2"/>
            <a:r>
              <a:rPr lang="en-US" dirty="0" smtClean="0"/>
              <a:t>HTC Middleware: </a:t>
            </a:r>
            <a:r>
              <a:rPr lang="en-US" dirty="0" err="1" smtClean="0"/>
              <a:t>gLite</a:t>
            </a:r>
            <a:r>
              <a:rPr lang="en-US" dirty="0" smtClean="0"/>
              <a:t>, ARC, Globus</a:t>
            </a:r>
          </a:p>
          <a:p>
            <a:pPr lvl="2"/>
            <a:r>
              <a:rPr lang="en-US" dirty="0" smtClean="0"/>
              <a:t>HTC/HPC Middleware: UNICORE, QCG</a:t>
            </a:r>
          </a:p>
          <a:p>
            <a:pPr lvl="2"/>
            <a:r>
              <a:rPr lang="en-US" dirty="0" smtClean="0"/>
              <a:t>Storage: </a:t>
            </a:r>
            <a:r>
              <a:rPr lang="en-US" dirty="0" err="1" smtClean="0"/>
              <a:t>dCache</a:t>
            </a:r>
            <a:r>
              <a:rPr lang="en-US" dirty="0" smtClean="0"/>
              <a:t>, Frontier-Squid, CVMFS</a:t>
            </a:r>
          </a:p>
          <a:p>
            <a:pPr lvl="1"/>
            <a:r>
              <a:rPr lang="en-US" dirty="0" smtClean="0"/>
              <a:t>Ready to evolve to support the needs of the EGI stakeholders </a:t>
            </a:r>
            <a:endParaRPr lang="en-US" dirty="0" smtClean="0"/>
          </a:p>
          <a:p>
            <a:pPr lvl="1"/>
            <a:r>
              <a:rPr lang="en-US" dirty="0" smtClean="0"/>
              <a:t>Additional business models: provided as a service to </a:t>
            </a:r>
            <a:r>
              <a:rPr lang="en-US" dirty="0" err="1" smtClean="0"/>
              <a:t>centres</a:t>
            </a:r>
            <a:r>
              <a:rPr lang="en-US" dirty="0" smtClean="0"/>
              <a:t> of excellence and EGI user communities</a:t>
            </a:r>
            <a:endParaRPr lang="en-US" dirty="0" smtClean="0"/>
          </a:p>
          <a:p>
            <a:r>
              <a:rPr lang="en-US" dirty="0" smtClean="0"/>
              <a:t>HTC</a:t>
            </a:r>
          </a:p>
          <a:p>
            <a:pPr lvl="1"/>
            <a:r>
              <a:rPr lang="en-US" dirty="0" smtClean="0"/>
              <a:t>Support for the increased requirements of the user communities </a:t>
            </a:r>
          </a:p>
          <a:p>
            <a:pPr lvl="1"/>
            <a:r>
              <a:rPr lang="en-US" dirty="0" smtClean="0"/>
              <a:t>Effective sharing of resources among countries and user communities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0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5167733"/>
            <a:ext cx="3322712" cy="85355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Members of the EGI-</a:t>
            </a:r>
            <a:r>
              <a:rPr lang="en-US" sz="1800" dirty="0" err="1" smtClean="0"/>
              <a:t>InSPIRE</a:t>
            </a:r>
            <a:r>
              <a:rPr lang="en-US" sz="1800" dirty="0" smtClean="0"/>
              <a:t> collaboration thank the EC for supporting EGI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SA1 and JRA1 </a:t>
            </a:r>
            <a:br>
              <a:rPr lang="en-GB" dirty="0"/>
            </a:br>
            <a:r>
              <a:rPr lang="en-GB" dirty="0"/>
              <a:t>Operations and Operational Tools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 descr="2011.8.28-Ques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2908367" cy="38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6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provisioning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92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Middleware campaigns in PY5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SA1 and JRA1 </a:t>
            </a:r>
            <a:br>
              <a:rPr lang="en-GB" dirty="0"/>
            </a:br>
            <a:r>
              <a:rPr lang="en-GB" dirty="0"/>
              <a:t>Operations and Operational Tools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75252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dCache</a:t>
            </a:r>
            <a:r>
              <a:rPr lang="en-US" dirty="0" smtClean="0"/>
              <a:t> storage element</a:t>
            </a:r>
          </a:p>
          <a:p>
            <a:pPr lvl="1"/>
            <a:r>
              <a:rPr lang="en-US" dirty="0" smtClean="0"/>
              <a:t>Version 2.2.x had a longer support period than the other UMD-2 components</a:t>
            </a:r>
          </a:p>
          <a:p>
            <a:pPr lvl="1"/>
            <a:r>
              <a:rPr lang="en-US" dirty="0" smtClean="0"/>
              <a:t>End of support August 2014</a:t>
            </a:r>
          </a:p>
          <a:p>
            <a:pPr lvl="1"/>
            <a:r>
              <a:rPr lang="en-US" dirty="0" smtClean="0"/>
              <a:t>End of upgrade campaign November 2014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APEL clients</a:t>
            </a:r>
          </a:p>
          <a:p>
            <a:pPr lvl="1"/>
            <a:r>
              <a:rPr lang="en-US" dirty="0" smtClean="0"/>
              <a:t>Migration from UMD-2 to UMD-3 client versions was not transparent</a:t>
            </a:r>
          </a:p>
          <a:p>
            <a:pPr lvl="1"/>
            <a:r>
              <a:rPr lang="en-US" dirty="0" smtClean="0"/>
              <a:t>End of upgrade campaign December 2014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VOMS for ops VO (used in monitoring)</a:t>
            </a:r>
          </a:p>
          <a:p>
            <a:pPr lvl="1"/>
            <a:r>
              <a:rPr lang="en-US" dirty="0" smtClean="0"/>
              <a:t>Ops VOMS servers must be configured in every user facing monitored service</a:t>
            </a:r>
          </a:p>
          <a:p>
            <a:pPr lvl="1"/>
            <a:r>
              <a:rPr lang="en-US" dirty="0" smtClean="0"/>
              <a:t>Campaign started on August with a broadcast and concluded</a:t>
            </a:r>
            <a:r>
              <a:rPr lang="en-US" dirty="0"/>
              <a:t> </a:t>
            </a:r>
            <a:r>
              <a:rPr lang="en-US" dirty="0" smtClean="0"/>
              <a:t>at the end of October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AAI strategy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 descr="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7"/>
            <a:ext cx="327636" cy="504056"/>
          </a:xfrm>
          <a:prstGeom prst="rect">
            <a:avLst/>
          </a:prstGeom>
        </p:spPr>
      </p:pic>
      <p:pic>
        <p:nvPicPr>
          <p:cNvPr id="8" name="Picture 7" descr="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327636" cy="504056"/>
          </a:xfrm>
          <a:prstGeom prst="rect">
            <a:avLst/>
          </a:prstGeom>
        </p:spPr>
      </p:pic>
      <p:pic>
        <p:nvPicPr>
          <p:cNvPr id="9" name="Picture 8" descr="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5"/>
            <a:ext cx="327636" cy="504056"/>
          </a:xfrm>
          <a:prstGeom prst="rect">
            <a:avLst/>
          </a:prstGeom>
        </p:spPr>
      </p:pic>
      <p:pic>
        <p:nvPicPr>
          <p:cNvPr id="10" name="Picture 9" descr="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327636" cy="504056"/>
          </a:xfrm>
          <a:prstGeom prst="rect">
            <a:avLst/>
          </a:prstGeom>
        </p:spPr>
      </p:pic>
      <p:pic>
        <p:nvPicPr>
          <p:cNvPr id="11" name="Picture 10" descr="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327636" cy="504056"/>
          </a:xfrm>
          <a:prstGeom prst="rect">
            <a:avLst/>
          </a:prstGeom>
        </p:spPr>
      </p:pic>
      <p:pic>
        <p:nvPicPr>
          <p:cNvPr id="12" name="Picture 11" descr="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1"/>
            <a:ext cx="327636" cy="504056"/>
          </a:xfrm>
          <a:prstGeom prst="rect">
            <a:avLst/>
          </a:prstGeom>
        </p:spPr>
      </p:pic>
      <p:pic>
        <p:nvPicPr>
          <p:cNvPr id="13" name="Picture 12" descr="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136"/>
            <a:ext cx="327636" cy="504056"/>
          </a:xfrm>
          <a:prstGeom prst="rect">
            <a:avLst/>
          </a:prstGeom>
        </p:spPr>
      </p:pic>
      <p:pic>
        <p:nvPicPr>
          <p:cNvPr id="14" name="Picture 13" descr="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69159"/>
            <a:ext cx="327636" cy="50405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79512" y="1196752"/>
            <a:ext cx="4608512" cy="244827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79512" y="3717032"/>
            <a:ext cx="4608512" cy="244827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7544" y="3140968"/>
            <a:ext cx="1043876" cy="4616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SAML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5661248"/>
            <a:ext cx="117637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OAuth2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3347864" y="1700808"/>
            <a:ext cx="1296144" cy="1296144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Attribute Authority</a:t>
            </a:r>
            <a:endParaRPr lang="en-US" sz="1800" dirty="0"/>
          </a:p>
        </p:txBody>
      </p:sp>
      <p:sp>
        <p:nvSpPr>
          <p:cNvPr id="20" name="Can 19"/>
          <p:cNvSpPr/>
          <p:nvPr/>
        </p:nvSpPr>
        <p:spPr>
          <a:xfrm>
            <a:off x="1979712" y="1412776"/>
            <a:ext cx="1152128" cy="792088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IdP</a:t>
            </a:r>
            <a:endParaRPr lang="en-US" dirty="0"/>
          </a:p>
        </p:txBody>
      </p:sp>
      <p:sp>
        <p:nvSpPr>
          <p:cNvPr id="21" name="Can 20"/>
          <p:cNvSpPr/>
          <p:nvPr/>
        </p:nvSpPr>
        <p:spPr>
          <a:xfrm>
            <a:off x="1979712" y="2492896"/>
            <a:ext cx="1152128" cy="792088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IdP</a:t>
            </a:r>
            <a:endParaRPr lang="en-US" dirty="0"/>
          </a:p>
        </p:txBody>
      </p:sp>
      <p:sp>
        <p:nvSpPr>
          <p:cNvPr id="22" name="Folded Corner 21"/>
          <p:cNvSpPr/>
          <p:nvPr/>
        </p:nvSpPr>
        <p:spPr>
          <a:xfrm>
            <a:off x="3491880" y="4437112"/>
            <a:ext cx="1080120" cy="122413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Attribute Authority</a:t>
            </a:r>
            <a:endParaRPr lang="en-US" sz="1800" dirty="0"/>
          </a:p>
        </p:txBody>
      </p:sp>
      <p:sp>
        <p:nvSpPr>
          <p:cNvPr id="23" name="Can 22"/>
          <p:cNvSpPr/>
          <p:nvPr/>
        </p:nvSpPr>
        <p:spPr>
          <a:xfrm>
            <a:off x="1907704" y="4005064"/>
            <a:ext cx="1152128" cy="792088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IdP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1907704" y="5085184"/>
            <a:ext cx="1152128" cy="792088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IdP</a:t>
            </a:r>
            <a:endParaRPr lang="en-US" dirty="0"/>
          </a:p>
        </p:txBody>
      </p:sp>
      <p:sp>
        <p:nvSpPr>
          <p:cNvPr id="25" name="Cloud 24"/>
          <p:cNvSpPr/>
          <p:nvPr/>
        </p:nvSpPr>
        <p:spPr>
          <a:xfrm>
            <a:off x="7164288" y="1268760"/>
            <a:ext cx="1835696" cy="151216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26" name="Cube 25"/>
          <p:cNvSpPr/>
          <p:nvPr/>
        </p:nvSpPr>
        <p:spPr>
          <a:xfrm>
            <a:off x="7380312" y="4797152"/>
            <a:ext cx="1656184" cy="108012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27" name="Plaque 26"/>
          <p:cNvSpPr/>
          <p:nvPr/>
        </p:nvSpPr>
        <p:spPr>
          <a:xfrm>
            <a:off x="5364088" y="3717032"/>
            <a:ext cx="1368152" cy="1224136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IdP</a:t>
            </a:r>
            <a:r>
              <a:rPr lang="en-US" dirty="0" smtClean="0"/>
              <a:t>/X509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3"/>
            <a:endCxn id="26" idx="2"/>
          </p:cNvCxnSpPr>
          <p:nvPr/>
        </p:nvCxnSpPr>
        <p:spPr>
          <a:xfrm>
            <a:off x="6732240" y="4329100"/>
            <a:ext cx="648072" cy="1143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  <a:endCxn id="25" idx="2"/>
          </p:cNvCxnSpPr>
          <p:nvPr/>
        </p:nvCxnSpPr>
        <p:spPr>
          <a:xfrm flipV="1">
            <a:off x="4788024" y="2024844"/>
            <a:ext cx="2381958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716016" y="2492896"/>
            <a:ext cx="2664296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7" idx="1"/>
          </p:cNvCxnSpPr>
          <p:nvPr/>
        </p:nvCxnSpPr>
        <p:spPr>
          <a:xfrm flipV="1">
            <a:off x="4788024" y="4329100"/>
            <a:ext cx="576064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3"/>
            <a:endCxn id="25" idx="1"/>
          </p:cNvCxnSpPr>
          <p:nvPr/>
        </p:nvCxnSpPr>
        <p:spPr>
          <a:xfrm flipV="1">
            <a:off x="6732240" y="2779318"/>
            <a:ext cx="1349896" cy="1549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70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AAI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Started during PY5 the deployment of a pilot on cloud services</a:t>
            </a:r>
          </a:p>
          <a:p>
            <a:r>
              <a:rPr lang="en-US" dirty="0" smtClean="0"/>
              <a:t>Study the feasibility of direct integration of federated identities in EGI services</a:t>
            </a:r>
          </a:p>
          <a:p>
            <a:pPr lvl="1"/>
            <a:r>
              <a:rPr lang="en-US" dirty="0" smtClean="0"/>
              <a:t>Implementing: uniform user authentication and distributed community management for authorization</a:t>
            </a:r>
          </a:p>
          <a:p>
            <a:r>
              <a:rPr lang="en-US" strike="sngStrike" dirty="0" smtClean="0"/>
              <a:t>Work to be expanded within AARC and EGI-Engage</a:t>
            </a:r>
          </a:p>
          <a:p>
            <a:pPr lvl="1"/>
            <a:r>
              <a:rPr lang="en-US" dirty="0" smtClean="0"/>
              <a:t>Not only for cloud, but for all the EGI services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Achievements of the SW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Established and maintained agreements with the technology providers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Developed and maintained a quality control process for the software that has to be deployed in the production infrastructure</a:t>
            </a:r>
          </a:p>
          <a:p>
            <a:pPr lvl="1"/>
            <a:r>
              <a:rPr lang="en-US" dirty="0" smtClean="0"/>
              <a:t>Quality criteria definition and verification</a:t>
            </a:r>
          </a:p>
          <a:p>
            <a:pPr lvl="1"/>
            <a:r>
              <a:rPr lang="en-US" dirty="0" smtClean="0"/>
              <a:t>Staged rollout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Provided a repository infrastructure to distribute the software among the resource </a:t>
            </a:r>
            <a:r>
              <a:rPr lang="en-US" dirty="0" err="1" smtClean="0"/>
              <a:t>centres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7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UMD Release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URT meetings</a:t>
            </a:r>
          </a:p>
          <a:p>
            <a:pPr lvl="1"/>
            <a:r>
              <a:rPr lang="en-US" dirty="0" smtClean="0"/>
              <a:t>2 meetings per month</a:t>
            </a:r>
          </a:p>
          <a:p>
            <a:pPr lvl="1"/>
            <a:r>
              <a:rPr lang="en-US" dirty="0" smtClean="0"/>
              <a:t>Meeting with the product teams contributing to UMD</a:t>
            </a:r>
          </a:p>
          <a:p>
            <a:pPr lvl="1"/>
            <a:r>
              <a:rPr lang="en-US" dirty="0" smtClean="0"/>
              <a:t>Updates on release activities of the PTs and UMD schedule dissemination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1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UMD releases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Content Placeholder 9" descr="UMD-releas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728"/>
          <a:stretch>
            <a:fillRect/>
          </a:stretch>
        </p:blipFill>
        <p:spPr>
          <a:xfrm>
            <a:off x="539552" y="1268761"/>
            <a:ext cx="8075612" cy="3528392"/>
          </a:xfrm>
        </p:spPr>
      </p:pic>
      <p:sp>
        <p:nvSpPr>
          <p:cNvPr id="11" name="TextBox 10"/>
          <p:cNvSpPr txBox="1"/>
          <p:nvPr/>
        </p:nvSpPr>
        <p:spPr>
          <a:xfrm>
            <a:off x="683568" y="5013176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number of releases: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UMD</a:t>
            </a:r>
            <a:r>
              <a:rPr lang="en-US" sz="1400" dirty="0"/>
              <a:t>-1: 16 releases, 142 product updates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UMD-2: 16 releases, 227 product updates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UMD-3: 15 releases, 430 product updates</a:t>
            </a:r>
          </a:p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11560" y="1988840"/>
            <a:ext cx="8075612" cy="288032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  <a:prstDash val="sysDash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smtClean="0"/>
              <a:t>During PY5</a:t>
            </a:r>
          </a:p>
          <a:p>
            <a:r>
              <a:rPr lang="en-US" sz="1800" smtClean="0"/>
              <a:t>Total of </a:t>
            </a:r>
            <a:r>
              <a:rPr lang="en-US" sz="1800" b="1" smtClean="0"/>
              <a:t>7 UMD-3 updates</a:t>
            </a:r>
            <a:endParaRPr lang="en-US" sz="1800" smtClean="0"/>
          </a:p>
          <a:p>
            <a:pPr lvl="1"/>
            <a:r>
              <a:rPr lang="en-US" sz="1400" smtClean="0"/>
              <a:t>87product updates (125 including multiple platforms: SL5, SL6, DEBIAN6)</a:t>
            </a:r>
          </a:p>
          <a:p>
            <a:pPr lvl="1"/>
            <a:endParaRPr lang="en-US" sz="1400" smtClean="0"/>
          </a:p>
          <a:p>
            <a:pPr lvl="1"/>
            <a:endParaRPr lang="en-US" sz="1400" smtClean="0"/>
          </a:p>
          <a:p>
            <a:pPr lvl="1"/>
            <a:endParaRPr lang="en-US" sz="1400" smtClean="0"/>
          </a:p>
          <a:p>
            <a:pPr lvl="1"/>
            <a:endParaRPr lang="en-US" sz="1400" smtClean="0"/>
          </a:p>
          <a:p>
            <a:pPr lvl="1"/>
            <a:endParaRPr lang="en-US" sz="1400" smtClean="0"/>
          </a:p>
          <a:p>
            <a:pPr lvl="1"/>
            <a:endParaRPr lang="en-US" sz="1400" smtClean="0"/>
          </a:p>
          <a:p>
            <a:pPr lvl="1"/>
            <a:endParaRPr lang="en-US" sz="1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48083"/>
              </p:ext>
            </p:extLst>
          </p:nvPr>
        </p:nvGraphicFramePr>
        <p:xfrm>
          <a:off x="755948" y="2996951"/>
          <a:ext cx="7569200" cy="1536700"/>
        </p:xfrm>
        <a:graphic>
          <a:graphicData uri="http://schemas.openxmlformats.org/drawingml/2006/table">
            <a:tbl>
              <a:tblPr/>
              <a:tblGrid>
                <a:gridCol w="2260600"/>
                <a:gridCol w="2260600"/>
                <a:gridCol w="3048000"/>
              </a:tblGrid>
              <a:tr h="317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Unified Middleware Distribution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UMD-3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release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minor updates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revision updates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EGI PKIX trust anchors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releases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release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13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criteria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60851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7 releases of the quality criteria document</a:t>
            </a:r>
          </a:p>
          <a:p>
            <a:pPr lvl="1"/>
            <a:r>
              <a:rPr lang="en-US" dirty="0" smtClean="0"/>
              <a:t>Quality requirements for software in UMD</a:t>
            </a:r>
          </a:p>
          <a:p>
            <a:pPr lvl="1"/>
            <a:r>
              <a:rPr lang="en-US" dirty="0" smtClean="0"/>
              <a:t>Coverage of all the UMD products </a:t>
            </a:r>
          </a:p>
          <a:p>
            <a:pPr lvl="1"/>
            <a:r>
              <a:rPr lang="en-US" dirty="0" smtClean="0"/>
              <a:t>Disseminated among the technology providers</a:t>
            </a:r>
          </a:p>
          <a:p>
            <a:pPr lvl="1"/>
            <a:r>
              <a:rPr lang="en-US" dirty="0" smtClean="0"/>
              <a:t>Reduced to a core set of requirements during PY4 to make possible for external verifiers to contribute to the process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Products verification on dedicated cloud resources</a:t>
            </a:r>
          </a:p>
          <a:p>
            <a:pPr lvl="1"/>
            <a:r>
              <a:rPr lang="en-US" dirty="0" smtClean="0"/>
              <a:t>Integration with the Federated cloud processes</a:t>
            </a:r>
          </a:p>
          <a:p>
            <a:pPr lvl="1"/>
            <a:r>
              <a:rPr lang="en-US" dirty="0" smtClean="0"/>
              <a:t>Increased automation of the processes to reduce overhead</a:t>
            </a:r>
          </a:p>
          <a:p>
            <a:pPr lvl="1"/>
            <a:r>
              <a:rPr lang="en-US" dirty="0" smtClean="0"/>
              <a:t>Average time/verification from </a:t>
            </a:r>
            <a:r>
              <a:rPr lang="en-US" dirty="0" smtClean="0">
                <a:solidFill>
                  <a:srgbClr val="558ED5"/>
                </a:solidFill>
              </a:rPr>
              <a:t>14h</a:t>
            </a:r>
            <a:r>
              <a:rPr lang="en-US" dirty="0" smtClean="0"/>
              <a:t>/product in PY1 to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2.5h</a:t>
            </a:r>
            <a:r>
              <a:rPr lang="en-US" dirty="0" smtClean="0"/>
              <a:t>/product in PY5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1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Software provisioning evolution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9512" y="1196752"/>
            <a:ext cx="4680520" cy="2476726"/>
            <a:chOff x="899592" y="1556792"/>
            <a:chExt cx="7704856" cy="4077072"/>
          </a:xfrm>
        </p:grpSpPr>
        <p:sp>
          <p:nvSpPr>
            <p:cNvPr id="7" name="Can 6"/>
            <p:cNvSpPr/>
            <p:nvPr/>
          </p:nvSpPr>
          <p:spPr>
            <a:xfrm>
              <a:off x="899592" y="1556792"/>
              <a:ext cx="1440160" cy="1440160"/>
            </a:xfrm>
            <a:prstGeom prst="ca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EMI</a:t>
              </a:r>
              <a:br>
                <a:rPr lang="en-US" sz="1400" dirty="0" smtClean="0"/>
              </a:br>
              <a:r>
                <a:rPr lang="en-US" sz="1400" dirty="0" smtClean="0"/>
                <a:t>yum/apt</a:t>
              </a:r>
              <a:endParaRPr lang="en-US" sz="1400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971600" y="3717032"/>
              <a:ext cx="1440160" cy="1440160"/>
            </a:xfrm>
            <a:prstGeom prst="ca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IGE</a:t>
              </a:r>
              <a:br>
                <a:rPr lang="en-US" sz="1400" dirty="0" smtClean="0"/>
              </a:br>
              <a:r>
                <a:rPr lang="en-US" sz="1400" dirty="0" smtClean="0"/>
                <a:t>yum/apt</a:t>
              </a:r>
            </a:p>
          </p:txBody>
        </p:sp>
        <p:sp>
          <p:nvSpPr>
            <p:cNvPr id="9" name="Can 8"/>
            <p:cNvSpPr/>
            <p:nvPr/>
          </p:nvSpPr>
          <p:spPr>
            <a:xfrm>
              <a:off x="4283968" y="2708920"/>
              <a:ext cx="1440160" cy="144016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UMD-1</a:t>
              </a:r>
            </a:p>
            <a:p>
              <a:pPr algn="ctr"/>
              <a:r>
                <a:rPr lang="en-US" sz="1400" dirty="0" smtClean="0"/>
                <a:t>Untested</a:t>
              </a:r>
              <a:endParaRPr lang="en-US" sz="1400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5724128" y="2708920"/>
              <a:ext cx="1440160" cy="1440160"/>
            </a:xfrm>
            <a:prstGeom prst="ca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UMD-1</a:t>
              </a:r>
            </a:p>
            <a:p>
              <a:pPr algn="ctr"/>
              <a:r>
                <a:rPr lang="en-US" sz="1400" dirty="0" smtClean="0"/>
                <a:t>Tested</a:t>
              </a:r>
              <a:endParaRPr lang="en-US" sz="1400" dirty="0"/>
            </a:p>
          </p:txBody>
        </p:sp>
        <p:sp>
          <p:nvSpPr>
            <p:cNvPr id="11" name="Can 10"/>
            <p:cNvSpPr/>
            <p:nvPr/>
          </p:nvSpPr>
          <p:spPr>
            <a:xfrm>
              <a:off x="7164288" y="2708920"/>
              <a:ext cx="1440160" cy="144016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UMD-1</a:t>
              </a:r>
            </a:p>
            <a:p>
              <a:pPr algn="ctr"/>
              <a:r>
                <a:rPr lang="en-US" sz="1400" dirty="0" smtClean="0"/>
                <a:t>Production</a:t>
              </a:r>
              <a:endParaRPr lang="en-US" sz="1400" dirty="0"/>
            </a:p>
          </p:txBody>
        </p:sp>
        <p:sp>
          <p:nvSpPr>
            <p:cNvPr id="12" name="Half Frame 19"/>
            <p:cNvSpPr/>
            <p:nvPr/>
          </p:nvSpPr>
          <p:spPr>
            <a:xfrm flipH="1" flipV="1">
              <a:off x="2555776" y="2060848"/>
              <a:ext cx="1656184" cy="2736304"/>
            </a:xfrm>
            <a:custGeom>
              <a:avLst/>
              <a:gdLst/>
              <a:ahLst/>
              <a:cxnLst/>
              <a:rect l="l" t="t" r="r" b="b"/>
              <a:pathLst>
                <a:path w="1512168" h="2736304">
                  <a:moveTo>
                    <a:pt x="1512168" y="2736304"/>
                  </a:moveTo>
                  <a:lnTo>
                    <a:pt x="864096" y="2736304"/>
                  </a:lnTo>
                  <a:lnTo>
                    <a:pt x="864096" y="2232248"/>
                  </a:lnTo>
                  <a:lnTo>
                    <a:pt x="864096" y="1458162"/>
                  </a:lnTo>
                  <a:lnTo>
                    <a:pt x="252028" y="1458162"/>
                  </a:lnTo>
                  <a:lnTo>
                    <a:pt x="252028" y="1584176"/>
                  </a:lnTo>
                  <a:lnTo>
                    <a:pt x="0" y="1332148"/>
                  </a:lnTo>
                  <a:lnTo>
                    <a:pt x="252028" y="1080120"/>
                  </a:lnTo>
                  <a:lnTo>
                    <a:pt x="252028" y="1206134"/>
                  </a:lnTo>
                  <a:lnTo>
                    <a:pt x="864096" y="1206134"/>
                  </a:lnTo>
                  <a:lnTo>
                    <a:pt x="864096" y="504056"/>
                  </a:lnTo>
                  <a:lnTo>
                    <a:pt x="864096" y="0"/>
                  </a:lnTo>
                  <a:lnTo>
                    <a:pt x="1512168" y="0"/>
                  </a:lnTo>
                  <a:lnTo>
                    <a:pt x="1449452" y="216022"/>
                  </a:lnTo>
                  <a:lnTo>
                    <a:pt x="1080118" y="216022"/>
                  </a:lnTo>
                  <a:lnTo>
                    <a:pt x="1080118" y="1248131"/>
                  </a:lnTo>
                  <a:lnTo>
                    <a:pt x="1080118" y="1488173"/>
                  </a:lnTo>
                  <a:lnTo>
                    <a:pt x="1080118" y="2520282"/>
                  </a:lnTo>
                  <a:lnTo>
                    <a:pt x="1449452" y="252028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Picture - safe loc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74" b="89958" l="7255" r="89964">
                          <a14:foregroundMark x1="67291" y1="23170" x2="67291" y2="23170"/>
                          <a14:foregroundMark x1="27751" y1="32123" x2="27751" y2="32123"/>
                          <a14:foregroundMark x1="29625" y1="22444" x2="29625" y2="22444"/>
                          <a14:foregroundMark x1="23640" y1="29885" x2="23640" y2="29885"/>
                          <a14:foregroundMark x1="24788" y1="25408" x2="24788" y2="25408"/>
                          <a14:foregroundMark x1="34099" y1="16878" x2="34099" y2="16878"/>
                          <a14:foregroundMark x1="32588" y1="19480" x2="32588" y2="19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2708920"/>
              <a:ext cx="765394" cy="764704"/>
            </a:xfrm>
            <a:prstGeom prst="rect">
              <a:avLst/>
            </a:prstGeom>
          </p:spPr>
        </p:pic>
        <p:pic>
          <p:nvPicPr>
            <p:cNvPr id="14" name="Picture 13" descr="Picture - safe loc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74" b="89958" l="7255" r="89964">
                          <a14:foregroundMark x1="67291" y1="23170" x2="67291" y2="23170"/>
                          <a14:foregroundMark x1="27751" y1="32123" x2="27751" y2="32123"/>
                          <a14:foregroundMark x1="29625" y1="22444" x2="29625" y2="22444"/>
                          <a14:foregroundMark x1="23640" y1="29885" x2="23640" y2="29885"/>
                          <a14:foregroundMark x1="24788" y1="25408" x2="24788" y2="25408"/>
                          <a14:foregroundMark x1="34099" y1="16878" x2="34099" y2="16878"/>
                          <a14:foregroundMark x1="32588" y1="19480" x2="32588" y2="19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4869160"/>
              <a:ext cx="765394" cy="764704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107504" y="1052736"/>
            <a:ext cx="5472608" cy="2952328"/>
          </a:xfrm>
          <a:prstGeom prst="rect">
            <a:avLst/>
          </a:prstGeom>
          <a:solidFill>
            <a:schemeClr val="lt1">
              <a:alpha val="74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699792" y="2934176"/>
            <a:ext cx="5472608" cy="3087112"/>
            <a:chOff x="3491880" y="3068960"/>
            <a:chExt cx="5472608" cy="3087112"/>
          </a:xfrm>
        </p:grpSpPr>
        <p:sp>
          <p:nvSpPr>
            <p:cNvPr id="16" name="Can 15"/>
            <p:cNvSpPr/>
            <p:nvPr/>
          </p:nvSpPr>
          <p:spPr>
            <a:xfrm>
              <a:off x="3491880" y="3209283"/>
              <a:ext cx="608068" cy="608068"/>
            </a:xfrm>
            <a:prstGeom prst="ca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EMI</a:t>
              </a:r>
              <a:endParaRPr lang="en-US" sz="1200" dirty="0"/>
            </a:p>
          </p:txBody>
        </p:sp>
        <p:sp>
          <p:nvSpPr>
            <p:cNvPr id="17" name="Can 16"/>
            <p:cNvSpPr/>
            <p:nvPr/>
          </p:nvSpPr>
          <p:spPr>
            <a:xfrm>
              <a:off x="4193496" y="3209283"/>
              <a:ext cx="608068" cy="608068"/>
            </a:xfrm>
            <a:prstGeom prst="ca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IGE</a:t>
              </a:r>
            </a:p>
          </p:txBody>
        </p:sp>
        <p:sp>
          <p:nvSpPr>
            <p:cNvPr id="18" name="Can 17"/>
            <p:cNvSpPr/>
            <p:nvPr/>
          </p:nvSpPr>
          <p:spPr>
            <a:xfrm>
              <a:off x="6158022" y="3256058"/>
              <a:ext cx="935489" cy="935488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UMD-2</a:t>
              </a:r>
            </a:p>
            <a:p>
              <a:pPr algn="ctr"/>
              <a:r>
                <a:rPr lang="en-US" sz="1200" dirty="0" smtClean="0"/>
                <a:t>Untested</a:t>
              </a:r>
              <a:endParaRPr lang="en-US" sz="1200" dirty="0"/>
            </a:p>
          </p:txBody>
        </p:sp>
        <p:sp>
          <p:nvSpPr>
            <p:cNvPr id="19" name="Can 18"/>
            <p:cNvSpPr/>
            <p:nvPr/>
          </p:nvSpPr>
          <p:spPr>
            <a:xfrm>
              <a:off x="7093511" y="3256058"/>
              <a:ext cx="935489" cy="935488"/>
            </a:xfrm>
            <a:prstGeom prst="ca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UMD-2</a:t>
              </a:r>
            </a:p>
            <a:p>
              <a:pPr algn="ctr"/>
              <a:r>
                <a:rPr lang="en-US" sz="1200" dirty="0" smtClean="0"/>
                <a:t>Tested</a:t>
              </a:r>
              <a:endParaRPr lang="en-US" sz="1200" dirty="0"/>
            </a:p>
          </p:txBody>
        </p:sp>
        <p:sp>
          <p:nvSpPr>
            <p:cNvPr id="20" name="Can 19"/>
            <p:cNvSpPr/>
            <p:nvPr/>
          </p:nvSpPr>
          <p:spPr>
            <a:xfrm>
              <a:off x="8028999" y="3256058"/>
              <a:ext cx="935489" cy="935488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UMD-2</a:t>
              </a:r>
            </a:p>
            <a:p>
              <a:pPr algn="ctr"/>
              <a:r>
                <a:rPr lang="en-US" sz="1200" dirty="0" smtClean="0"/>
                <a:t>Production</a:t>
              </a:r>
              <a:endParaRPr lang="en-US" sz="1200" dirty="0"/>
            </a:p>
          </p:txBody>
        </p:sp>
        <p:sp>
          <p:nvSpPr>
            <p:cNvPr id="21" name="Can 20"/>
            <p:cNvSpPr/>
            <p:nvPr/>
          </p:nvSpPr>
          <p:spPr>
            <a:xfrm>
              <a:off x="4895113" y="3209283"/>
              <a:ext cx="608068" cy="608068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EPEL</a:t>
              </a:r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3491880" y="5127035"/>
              <a:ext cx="608068" cy="654842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HTTP</a:t>
              </a:r>
              <a:endParaRPr lang="en-US" sz="1200" dirty="0"/>
            </a:p>
          </p:txBody>
        </p:sp>
        <p:sp>
          <p:nvSpPr>
            <p:cNvPr id="23" name="Right Arrow 5"/>
            <p:cNvSpPr/>
            <p:nvPr/>
          </p:nvSpPr>
          <p:spPr>
            <a:xfrm>
              <a:off x="3678978" y="3957674"/>
              <a:ext cx="2291947" cy="982263"/>
            </a:xfrm>
            <a:custGeom>
              <a:avLst/>
              <a:gdLst/>
              <a:ahLst/>
              <a:cxnLst/>
              <a:rect l="l" t="t" r="r" b="b"/>
              <a:pathLst>
                <a:path w="3528392" h="1512168">
                  <a:moveTo>
                    <a:pt x="0" y="0"/>
                  </a:moveTo>
                  <a:lnTo>
                    <a:pt x="288032" y="0"/>
                  </a:lnTo>
                  <a:lnTo>
                    <a:pt x="288032" y="630070"/>
                  </a:lnTo>
                  <a:lnTo>
                    <a:pt x="1152128" y="630070"/>
                  </a:lnTo>
                  <a:lnTo>
                    <a:pt x="1152128" y="0"/>
                  </a:lnTo>
                  <a:lnTo>
                    <a:pt x="1440160" y="0"/>
                  </a:lnTo>
                  <a:lnTo>
                    <a:pt x="1440160" y="630070"/>
                  </a:lnTo>
                  <a:lnTo>
                    <a:pt x="2160240" y="630070"/>
                  </a:lnTo>
                  <a:lnTo>
                    <a:pt x="2160240" y="0"/>
                  </a:lnTo>
                  <a:lnTo>
                    <a:pt x="2448272" y="0"/>
                  </a:lnTo>
                  <a:lnTo>
                    <a:pt x="2448272" y="630070"/>
                  </a:lnTo>
                  <a:lnTo>
                    <a:pt x="3276364" y="630070"/>
                  </a:lnTo>
                  <a:lnTo>
                    <a:pt x="3276364" y="504056"/>
                  </a:lnTo>
                  <a:lnTo>
                    <a:pt x="3528392" y="756084"/>
                  </a:lnTo>
                  <a:lnTo>
                    <a:pt x="3276364" y="1008112"/>
                  </a:lnTo>
                  <a:lnTo>
                    <a:pt x="3276364" y="882098"/>
                  </a:lnTo>
                  <a:lnTo>
                    <a:pt x="1440160" y="882098"/>
                  </a:lnTo>
                  <a:lnTo>
                    <a:pt x="1440160" y="1512168"/>
                  </a:lnTo>
                  <a:lnTo>
                    <a:pt x="1152128" y="1512168"/>
                  </a:lnTo>
                  <a:lnTo>
                    <a:pt x="1152128" y="882098"/>
                  </a:lnTo>
                  <a:lnTo>
                    <a:pt x="288032" y="882098"/>
                  </a:lnTo>
                  <a:lnTo>
                    <a:pt x="288032" y="1512168"/>
                  </a:lnTo>
                  <a:lnTo>
                    <a:pt x="0" y="1512168"/>
                  </a:lnTo>
                  <a:lnTo>
                    <a:pt x="0" y="882098"/>
                  </a:lnTo>
                  <a:lnTo>
                    <a:pt x="0" y="864096"/>
                  </a:lnTo>
                  <a:lnTo>
                    <a:pt x="0" y="648072"/>
                  </a:lnTo>
                  <a:lnTo>
                    <a:pt x="0" y="63007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24" name="Picture 23" descr="Picture - safe loc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74" b="89958" l="7255" r="89964">
                          <a14:foregroundMark x1="67291" y1="23170" x2="67291" y2="23170"/>
                          <a14:foregroundMark x1="27751" y1="32123" x2="27751" y2="32123"/>
                          <a14:foregroundMark x1="29625" y1="22444" x2="29625" y2="22444"/>
                          <a14:foregroundMark x1="23640" y1="29885" x2="23640" y2="29885"/>
                          <a14:foregroundMark x1="24788" y1="25408" x2="24788" y2="25408"/>
                          <a14:foregroundMark x1="34099" y1="16878" x2="34099" y2="16878"/>
                          <a14:foregroundMark x1="32588" y1="19480" x2="32588" y2="19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78" y="3677028"/>
              <a:ext cx="263307" cy="263070"/>
            </a:xfrm>
            <a:prstGeom prst="rect">
              <a:avLst/>
            </a:prstGeom>
          </p:spPr>
        </p:pic>
        <p:pic>
          <p:nvPicPr>
            <p:cNvPr id="25" name="Picture 24" descr="Picture - safe loc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74" b="89958" l="7255" r="89964">
                          <a14:foregroundMark x1="67291" y1="23170" x2="67291" y2="23170"/>
                          <a14:foregroundMark x1="27751" y1="32123" x2="27751" y2="32123"/>
                          <a14:foregroundMark x1="29625" y1="22444" x2="29625" y2="22444"/>
                          <a14:foregroundMark x1="23640" y1="29885" x2="23640" y2="29885"/>
                          <a14:foregroundMark x1="24788" y1="25408" x2="24788" y2="25408"/>
                          <a14:foregroundMark x1="34099" y1="16878" x2="34099" y2="16878"/>
                          <a14:foregroundMark x1="32588" y1="19480" x2="32588" y2="19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934" y="3694604"/>
              <a:ext cx="263307" cy="263070"/>
            </a:xfrm>
            <a:prstGeom prst="rect">
              <a:avLst/>
            </a:prstGeom>
          </p:spPr>
        </p:pic>
        <p:pic>
          <p:nvPicPr>
            <p:cNvPr id="26" name="Picture 25" descr="Picture - safe loc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74" b="89958" l="7255" r="89964">
                          <a14:foregroundMark x1="67291" y1="23170" x2="67291" y2="23170"/>
                          <a14:foregroundMark x1="27751" y1="32123" x2="27751" y2="32123"/>
                          <a14:foregroundMark x1="29625" y1="22444" x2="29625" y2="22444"/>
                          <a14:foregroundMark x1="23640" y1="29885" x2="23640" y2="29885"/>
                          <a14:foregroundMark x1="24788" y1="25408" x2="24788" y2="25408"/>
                          <a14:foregroundMark x1="34099" y1="16878" x2="34099" y2="16878"/>
                          <a14:foregroundMark x1="32588" y1="19480" x2="32588" y2="19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776" y="3677028"/>
              <a:ext cx="263307" cy="263070"/>
            </a:xfrm>
            <a:prstGeom prst="rect">
              <a:avLst/>
            </a:prstGeom>
          </p:spPr>
        </p:pic>
        <p:pic>
          <p:nvPicPr>
            <p:cNvPr id="27" name="Picture 26" descr="Picture - safe loc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174" b="89958" l="7255" r="89964">
                          <a14:foregroundMark x1="67291" y1="23170" x2="67291" y2="23170"/>
                          <a14:foregroundMark x1="27751" y1="32123" x2="27751" y2="32123"/>
                          <a14:foregroundMark x1="29625" y1="22444" x2="29625" y2="22444"/>
                          <a14:foregroundMark x1="23640" y1="29885" x2="23640" y2="29885"/>
                          <a14:foregroundMark x1="24788" y1="25408" x2="24788" y2="25408"/>
                          <a14:foregroundMark x1="34099" y1="16878" x2="34099" y2="16878"/>
                          <a14:foregroundMark x1="32588" y1="19480" x2="32588" y2="19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646" y="3068960"/>
              <a:ext cx="421349" cy="420970"/>
            </a:xfrm>
            <a:prstGeom prst="rect">
              <a:avLst/>
            </a:prstGeom>
          </p:spPr>
        </p:pic>
        <p:sp>
          <p:nvSpPr>
            <p:cNvPr id="28" name="Cube 27"/>
            <p:cNvSpPr/>
            <p:nvPr/>
          </p:nvSpPr>
          <p:spPr>
            <a:xfrm>
              <a:off x="4146722" y="5033486"/>
              <a:ext cx="795165" cy="795165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PT specific</a:t>
              </a:r>
              <a:endParaRPr lang="en-US" sz="1200" dirty="0"/>
            </a:p>
          </p:txBody>
        </p:sp>
        <p:sp>
          <p:nvSpPr>
            <p:cNvPr id="29" name="Can 28"/>
            <p:cNvSpPr/>
            <p:nvPr/>
          </p:nvSpPr>
          <p:spPr>
            <a:xfrm>
              <a:off x="6158022" y="4238321"/>
              <a:ext cx="935489" cy="935488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UMD-3</a:t>
              </a:r>
            </a:p>
            <a:p>
              <a:pPr algn="ctr"/>
              <a:r>
                <a:rPr lang="en-US" sz="1200" dirty="0" smtClean="0"/>
                <a:t>Untested</a:t>
              </a:r>
              <a:endParaRPr lang="en-US" sz="1200" dirty="0"/>
            </a:p>
          </p:txBody>
        </p:sp>
        <p:sp>
          <p:nvSpPr>
            <p:cNvPr id="30" name="Can 29"/>
            <p:cNvSpPr/>
            <p:nvPr/>
          </p:nvSpPr>
          <p:spPr>
            <a:xfrm>
              <a:off x="7093511" y="4238321"/>
              <a:ext cx="935489" cy="935488"/>
            </a:xfrm>
            <a:prstGeom prst="ca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UMD-3</a:t>
              </a:r>
            </a:p>
            <a:p>
              <a:pPr algn="ctr"/>
              <a:r>
                <a:rPr lang="en-US" sz="1200" dirty="0" smtClean="0"/>
                <a:t>Tested</a:t>
              </a:r>
              <a:endParaRPr lang="en-US" sz="1200" dirty="0"/>
            </a:p>
          </p:txBody>
        </p:sp>
        <p:sp>
          <p:nvSpPr>
            <p:cNvPr id="31" name="Can 30"/>
            <p:cNvSpPr/>
            <p:nvPr/>
          </p:nvSpPr>
          <p:spPr>
            <a:xfrm>
              <a:off x="6158022" y="5220584"/>
              <a:ext cx="935489" cy="935488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Community repositories</a:t>
              </a:r>
              <a:endParaRPr lang="en-US" sz="1200" dirty="0"/>
            </a:p>
          </p:txBody>
        </p:sp>
        <p:sp>
          <p:nvSpPr>
            <p:cNvPr id="34" name="Can 33"/>
            <p:cNvSpPr/>
            <p:nvPr/>
          </p:nvSpPr>
          <p:spPr>
            <a:xfrm>
              <a:off x="8028384" y="4221088"/>
              <a:ext cx="935489" cy="935488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UMD-3</a:t>
              </a:r>
            </a:p>
            <a:p>
              <a:pPr algn="ctr"/>
              <a:r>
                <a:rPr lang="en-US" sz="1200" dirty="0" smtClean="0"/>
                <a:t>Production</a:t>
              </a:r>
              <a:endParaRPr lang="en-US" sz="1200" dirty="0"/>
            </a:p>
          </p:txBody>
        </p:sp>
        <p:pic>
          <p:nvPicPr>
            <p:cNvPr id="32" name="Picture 31" descr="Picture - safe lock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174" b="89958" l="7255" r="89964">
                          <a14:foregroundMark x1="67291" y1="23170" x2="67291" y2="23170"/>
                          <a14:foregroundMark x1="27751" y1="32123" x2="27751" y2="32123"/>
                          <a14:foregroundMark x1="29625" y1="22444" x2="29625" y2="22444"/>
                          <a14:foregroundMark x1="23640" y1="29885" x2="23640" y2="29885"/>
                          <a14:foregroundMark x1="24788" y1="25408" x2="24788" y2="25408"/>
                          <a14:foregroundMark x1="34099" y1="16878" x2="34099" y2="16878"/>
                          <a14:foregroundMark x1="32588" y1="19480" x2="32588" y2="19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646" y="4051223"/>
              <a:ext cx="421349" cy="420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593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Staged rollout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2" name="Picture 11" descr="stag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04669" cy="346839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66540"/>
              </p:ext>
            </p:extLst>
          </p:nvPr>
        </p:nvGraphicFramePr>
        <p:xfrm>
          <a:off x="539552" y="4725144"/>
          <a:ext cx="8094636" cy="1415481"/>
        </p:xfrm>
        <a:graphic>
          <a:graphicData uri="http://schemas.openxmlformats.org/drawingml/2006/table">
            <a:tbl>
              <a:tblPr/>
              <a:tblGrid>
                <a:gridCol w="5763586"/>
                <a:gridCol w="2331050"/>
              </a:tblGrid>
              <a:tr h="329289">
                <a:tc gridSpan="2">
                  <a:txBody>
                    <a:bodyPr/>
                    <a:lstStyle/>
                    <a:p>
                      <a:pPr lvl="1"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928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early adopter sites</a:t>
                      </a: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700" b="0" i="0" u="none" strike="sng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  <a:endParaRPr lang="en-US" sz="1700" b="0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890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NGIs contributing to SR</a:t>
                      </a: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sng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700" b="0" i="0" u="none" strike="sng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7998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SR test performed during PY3</a:t>
                      </a: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324" marR="18324" marT="1832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15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Continue to support the production infrastructure</a:t>
            </a:r>
          </a:p>
          <a:p>
            <a:pPr lvl="1"/>
            <a:r>
              <a:rPr lang="en-US" dirty="0" smtClean="0"/>
              <a:t>Distribute Cloud components to support </a:t>
            </a:r>
            <a:r>
              <a:rPr lang="en-US" dirty="0" err="1" smtClean="0"/>
              <a:t>Fedclouds</a:t>
            </a:r>
            <a:endParaRPr lang="en-US" dirty="0" smtClean="0"/>
          </a:p>
          <a:p>
            <a:r>
              <a:rPr lang="en-US" dirty="0" smtClean="0"/>
              <a:t>Quality criteria</a:t>
            </a:r>
          </a:p>
          <a:p>
            <a:pPr lvl="1"/>
            <a:r>
              <a:rPr lang="en-US" dirty="0" smtClean="0"/>
              <a:t>Support software release of the EGI communities and </a:t>
            </a:r>
            <a:r>
              <a:rPr lang="en-US" dirty="0"/>
              <a:t>the </a:t>
            </a:r>
            <a:r>
              <a:rPr lang="en-US" dirty="0" err="1"/>
              <a:t>Centres</a:t>
            </a:r>
            <a:r>
              <a:rPr lang="en-US" dirty="0"/>
              <a:t> of </a:t>
            </a:r>
            <a:r>
              <a:rPr lang="en-US" dirty="0" smtClean="0"/>
              <a:t>Excellence</a:t>
            </a:r>
          </a:p>
          <a:p>
            <a:pPr lvl="1"/>
            <a:r>
              <a:rPr lang="en-US" dirty="0" smtClean="0"/>
              <a:t> Virtual </a:t>
            </a:r>
            <a:r>
              <a:rPr lang="en-US" dirty="0"/>
              <a:t>Machines Images quality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Repository infrastructure</a:t>
            </a:r>
          </a:p>
          <a:p>
            <a:pPr lvl="1"/>
            <a:r>
              <a:rPr lang="en-US" dirty="0" smtClean="0"/>
              <a:t>Extend the platforms supported to fulfill the stakeholders requirements </a:t>
            </a:r>
          </a:p>
          <a:p>
            <a:pPr lvl="1"/>
            <a:r>
              <a:rPr lang="en-US" dirty="0" smtClean="0"/>
              <a:t>Replace the EMI repositories as the main target for the product teams to release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2-3 July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 - REPLACE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0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12364</TotalTime>
  <Words>1063</Words>
  <Application>Microsoft Macintosh PowerPoint</Application>
  <PresentationFormat>On-screen Show (4:3)</PresentationFormat>
  <Paragraphs>256</Paragraphs>
  <Slides>22</Slides>
  <Notes>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EGI-InSPIRE-Slide-Template_v4</vt:lpstr>
      <vt:lpstr>Software provisioning  and HTC Solution </vt:lpstr>
      <vt:lpstr>Software provisioning</vt:lpstr>
      <vt:lpstr>Achievements of the SW provisioning</vt:lpstr>
      <vt:lpstr>UMD Release Team</vt:lpstr>
      <vt:lpstr>UMD releases</vt:lpstr>
      <vt:lpstr>Quality criteria evolution</vt:lpstr>
      <vt:lpstr>Software provisioning evolution</vt:lpstr>
      <vt:lpstr>Staged rollout</vt:lpstr>
      <vt:lpstr>Future plans</vt:lpstr>
      <vt:lpstr>HTC Solution</vt:lpstr>
      <vt:lpstr>HTC Solution summary</vt:lpstr>
      <vt:lpstr>HTC Architecture</vt:lpstr>
      <vt:lpstr>Evolution of the HTC production infrastructure</vt:lpstr>
      <vt:lpstr>Use of the HTC infrastructure</vt:lpstr>
      <vt:lpstr>HTC integration</vt:lpstr>
      <vt:lpstr>Inter-usage across EGI </vt:lpstr>
      <vt:lpstr>Helpdesk support for the HTC services</vt:lpstr>
      <vt:lpstr>Conclusions</vt:lpstr>
      <vt:lpstr>Questions</vt:lpstr>
      <vt:lpstr>Middleware campaigns in PY5 </vt:lpstr>
      <vt:lpstr>AAI strategy</vt:lpstr>
      <vt:lpstr>AAI Pilot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Tiziana Ferrari</dc:creator>
  <cp:lastModifiedBy>Peter Solagna</cp:lastModifiedBy>
  <cp:revision>374</cp:revision>
  <dcterms:created xsi:type="dcterms:W3CDTF">2014-05-15T06:16:35Z</dcterms:created>
  <dcterms:modified xsi:type="dcterms:W3CDTF">2015-02-06T11:12:39Z</dcterms:modified>
</cp:coreProperties>
</file>