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292" r:id="rId3"/>
    <p:sldId id="294" r:id="rId4"/>
    <p:sldId id="293" r:id="rId5"/>
    <p:sldId id="295" r:id="rId6"/>
    <p:sldId id="291" r:id="rId7"/>
    <p:sldId id="286" r:id="rId8"/>
    <p:sldId id="296" r:id="rId9"/>
    <p:sldId id="287" r:id="rId10"/>
    <p:sldId id="288" r:id="rId11"/>
    <p:sldId id="289" r:id="rId12"/>
    <p:sldId id="29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A5"/>
    <a:srgbClr val="DDDDDD"/>
    <a:srgbClr val="FFA200"/>
    <a:srgbClr val="99BCDB"/>
    <a:srgbClr val="00509F"/>
    <a:srgbClr val="024494"/>
    <a:srgbClr val="00549F"/>
    <a:srgbClr val="FFFFFF"/>
    <a:srgbClr val="043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700" autoAdjust="0"/>
  </p:normalViewPr>
  <p:slideViewPr>
    <p:cSldViewPr>
      <p:cViewPr varScale="1">
        <p:scale>
          <a:sx n="86" d="100"/>
          <a:sy n="86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D279E6-42FD-4956-AE87-DAFEAAB9E198}" type="datetimeFigureOut">
              <a:rPr lang="es-ES"/>
              <a:pPr>
                <a:defRPr/>
              </a:pPr>
              <a:t>14/1/15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F4215A-216E-4E5B-A849-A572BAC938C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448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2990" y="3214686"/>
            <a:ext cx="7815290" cy="121444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4429132"/>
            <a:ext cx="6929486" cy="428628"/>
          </a:xfrm>
        </p:spPr>
        <p:txBody>
          <a:bodyPr/>
          <a:lstStyle>
            <a:lvl1pPr marL="0" indent="0" algn="r">
              <a:buNone/>
              <a:defRPr sz="2000" b="1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5720" y="1714488"/>
            <a:ext cx="8643998" cy="47149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214282" y="785794"/>
            <a:ext cx="5000660" cy="285752"/>
          </a:xfrm>
        </p:spPr>
        <p:txBody>
          <a:bodyPr/>
          <a:lstStyle>
            <a:lvl1pPr>
              <a:buNone/>
              <a:defRPr sz="1600" baseline="0">
                <a:solidFill>
                  <a:srgbClr val="FFA200"/>
                </a:solidFill>
                <a:latin typeface="+Subtítulo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0B48-4E38-4D60-BE85-D5A9B3519B8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2318" y="1731969"/>
            <a:ext cx="2057400" cy="469742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5720" y="1714489"/>
            <a:ext cx="6191280" cy="47149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E0C8-FD6F-4C33-BA15-CC2AF5A2777B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829196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rgbClr val="00509F"/>
                </a:solidFill>
                <a:latin typeface="+mn-lt"/>
              </a:defRPr>
            </a:lvl1pPr>
            <a:lvl2pPr>
              <a:buFont typeface="Arial" pitchFamily="34" charset="0"/>
              <a:buChar char="•"/>
              <a:defRPr>
                <a:solidFill>
                  <a:srgbClr val="00509F"/>
                </a:solidFill>
                <a:latin typeface="+mn-lt"/>
              </a:defRPr>
            </a:lvl2pPr>
            <a:lvl3pPr>
              <a:buFont typeface="Arial" pitchFamily="34" charset="0"/>
              <a:buChar char="•"/>
              <a:defRPr>
                <a:solidFill>
                  <a:srgbClr val="00509F"/>
                </a:solidFill>
                <a:latin typeface="+mn-lt"/>
              </a:defRPr>
            </a:lvl3pPr>
            <a:lvl4pPr>
              <a:buFont typeface="Arial" pitchFamily="34" charset="0"/>
              <a:buChar char="•"/>
              <a:defRPr>
                <a:solidFill>
                  <a:srgbClr val="00509F"/>
                </a:solidFill>
                <a:latin typeface="+mn-lt"/>
              </a:defRPr>
            </a:lvl4pPr>
            <a:lvl5pPr>
              <a:buFont typeface="Arial" pitchFamily="34" charset="0"/>
              <a:buChar char="•"/>
              <a:defRPr>
                <a:solidFill>
                  <a:srgbClr val="00509F"/>
                </a:solidFill>
                <a:latin typeface="+mn-lt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214282" y="785794"/>
            <a:ext cx="5000660" cy="285752"/>
          </a:xfrm>
        </p:spPr>
        <p:txBody>
          <a:bodyPr/>
          <a:lstStyle>
            <a:lvl1pPr>
              <a:buNone/>
              <a:defRPr sz="1600" baseline="0">
                <a:solidFill>
                  <a:srgbClr val="FFA200"/>
                </a:solidFill>
                <a:latin typeface="+Subtítulo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FACB-5EB0-47A0-94EE-2291D8542E4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A0AD-889E-45E0-B7A1-91907BC91C3B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143404" cy="4829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4143404" cy="4829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214282" y="785794"/>
            <a:ext cx="5000660" cy="285752"/>
          </a:xfrm>
        </p:spPr>
        <p:txBody>
          <a:bodyPr/>
          <a:lstStyle>
            <a:lvl1pPr>
              <a:buNone/>
              <a:defRPr sz="1600" baseline="0">
                <a:solidFill>
                  <a:srgbClr val="FFA200"/>
                </a:solidFill>
                <a:latin typeface="+Subtítulo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82A30-A447-416E-B8AB-820FB3A01AD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5720" y="1695470"/>
            <a:ext cx="4143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5720" y="2335232"/>
            <a:ext cx="4143404" cy="4094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86315" y="1695470"/>
            <a:ext cx="4143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86315" y="2335232"/>
            <a:ext cx="4143404" cy="4094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214282" y="785794"/>
            <a:ext cx="5000660" cy="285752"/>
          </a:xfrm>
        </p:spPr>
        <p:txBody>
          <a:bodyPr/>
          <a:lstStyle>
            <a:lvl1pPr>
              <a:buNone/>
              <a:defRPr sz="1600" baseline="0">
                <a:solidFill>
                  <a:srgbClr val="FFA200"/>
                </a:solidFill>
                <a:latin typeface="+Subtítulo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3FBD-4466-4F7F-A48F-2FF9F8BAC6FB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214282" y="785794"/>
            <a:ext cx="5000660" cy="285752"/>
          </a:xfrm>
        </p:spPr>
        <p:txBody>
          <a:bodyPr/>
          <a:lstStyle>
            <a:lvl1pPr>
              <a:buNone/>
              <a:defRPr sz="1600" baseline="0">
                <a:solidFill>
                  <a:srgbClr val="FFA200"/>
                </a:solidFill>
                <a:latin typeface="+Subtítulo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21BE-7590-4EEA-924D-67DA33412947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A865A-F500-44CF-A51B-30E62C798BF4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571611"/>
            <a:ext cx="3008313" cy="10239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571612"/>
            <a:ext cx="5354668" cy="4929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2595589"/>
            <a:ext cx="3008313" cy="39052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FA72-9DE1-4B15-BCA1-E7CEBF5CFC25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5434030"/>
            <a:ext cx="5486400" cy="7096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701797"/>
            <a:ext cx="5486400" cy="358459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6215082"/>
            <a:ext cx="5486400" cy="4286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E7BA-24F3-4852-9856-C3549C8B8D6C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214313" y="0"/>
            <a:ext cx="6257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643938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5750" y="6715125"/>
            <a:ext cx="4467225" cy="142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99BCD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/>
              <a:t>Evento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86563" y="6707188"/>
            <a:ext cx="2133600" cy="150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99BCDB"/>
                </a:solidFill>
                <a:latin typeface="+mn-lt"/>
              </a:defRPr>
            </a:lvl1pPr>
          </a:lstStyle>
          <a:p>
            <a:pPr>
              <a:defRPr/>
            </a:pPr>
            <a:fld id="{3D885EA6-CD98-4636-824A-0880A3D7403C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cap="all">
          <a:solidFill>
            <a:srgbClr val="00549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49F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49F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49F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49F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509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509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509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509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509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molto@dsic.upv.es" TargetMode="External"/><Relationship Id="rId4" Type="http://schemas.openxmlformats.org/officeDocument/2006/relationships/hyperlink" Target="mailto:iblanque@i3m.upv.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quilis@dsic.upv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gdata.inf.upv.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cap.upv.es/clues/eng/addons.php" TargetMode="External"/><Relationship Id="rId4" Type="http://schemas.openxmlformats.org/officeDocument/2006/relationships/hyperlink" Target="http://www.grycap.upv.es/clues" TargetMode="External"/><Relationship Id="rId5" Type="http://schemas.openxmlformats.org/officeDocument/2006/relationships/hyperlink" Target="http://www.grycap.upv.es/im" TargetMode="External"/><Relationship Id="rId6" Type="http://schemas.openxmlformats.org/officeDocument/2006/relationships/hyperlink" Target="http://www.grycap.upv.es/ec3" TargetMode="External"/><Relationship Id="rId7" Type="http://schemas.openxmlformats.org/officeDocument/2006/relationships/hyperlink" Target="http://www.grycap.upv.es/vmrc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rycap.upv.es/compaa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236296" y="5517232"/>
            <a:ext cx="1728192" cy="1152128"/>
          </a:xfrm>
          <a:prstGeom prst="rect">
            <a:avLst/>
          </a:prstGeom>
          <a:solidFill>
            <a:srgbClr val="005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UPV-</a:t>
            </a:r>
            <a:r>
              <a:rPr lang="es-ES" dirty="0" err="1" smtClean="0"/>
              <a:t>IBM’s</a:t>
            </a:r>
            <a:r>
              <a:rPr lang="es-ES" dirty="0" smtClean="0"/>
              <a:t> Big data </a:t>
            </a:r>
            <a:r>
              <a:rPr lang="es-ES" dirty="0" err="1" smtClean="0"/>
              <a:t>observatory</a:t>
            </a:r>
            <a:r>
              <a:rPr lang="es-ES" dirty="0" smtClean="0"/>
              <a:t> &amp; </a:t>
            </a:r>
            <a:br>
              <a:rPr lang="es-ES" dirty="0" smtClean="0"/>
            </a:br>
            <a:r>
              <a:rPr lang="es-ES" dirty="0" err="1" smtClean="0"/>
              <a:t>hadoop</a:t>
            </a:r>
            <a:r>
              <a:rPr lang="es-ES" dirty="0" smtClean="0"/>
              <a:t> </a:t>
            </a:r>
            <a:r>
              <a:rPr lang="es-ES" dirty="0" err="1" smtClean="0"/>
              <a:t>infrastructure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Damian Segrelles, Germán Moltó &amp; Ignacio Blanquer,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405" y="5805264"/>
            <a:ext cx="4574312" cy="7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2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52315"/>
            <a:ext cx="6696744" cy="360637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EC3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15436" cy="2395744"/>
          </a:xfrm>
        </p:spPr>
        <p:txBody>
          <a:bodyPr/>
          <a:lstStyle/>
          <a:p>
            <a:r>
              <a:rPr lang="en-US" sz="2800" dirty="0" smtClean="0"/>
              <a:t>EC3 = IM + CLUES</a:t>
            </a:r>
          </a:p>
          <a:p>
            <a:pPr lvl="1"/>
            <a:r>
              <a:rPr lang="en-US" sz="2400" dirty="0" smtClean="0"/>
              <a:t>IM is </a:t>
            </a:r>
            <a:r>
              <a:rPr lang="en-US" sz="2400" dirty="0"/>
              <a:t>used in conjunction with a energy management software for clusters called CLUES to enable the deployment of elastic </a:t>
            </a:r>
            <a:r>
              <a:rPr lang="en-US" sz="2400" dirty="0" smtClean="0"/>
              <a:t>virtual clusters </a:t>
            </a:r>
            <a:r>
              <a:rPr lang="en-US" sz="2400" dirty="0"/>
              <a:t>on cloud platforms</a:t>
            </a:r>
            <a:r>
              <a:rPr lang="en-US" sz="2400" dirty="0" smtClean="0"/>
              <a:t>.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Elastic Cloud </a:t>
            </a:r>
            <a:r>
              <a:rPr lang="en-US" dirty="0" smtClean="0"/>
              <a:t>Computing </a:t>
            </a:r>
            <a:r>
              <a:rPr lang="en-US" dirty="0"/>
              <a:t>Cluster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537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EC3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CLUES </a:t>
            </a:r>
            <a:r>
              <a:rPr lang="en-US" dirty="0"/>
              <a:t>and the IM interact at two levels: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EC3 </a:t>
            </a:r>
            <a:r>
              <a:rPr lang="en-US" dirty="0"/>
              <a:t>launcher </a:t>
            </a:r>
            <a:r>
              <a:rPr lang="en-US" dirty="0" smtClean="0"/>
              <a:t>deploys a front-end node configuring CLUES and other instance of the IM service.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CLUES uses internally IM </a:t>
            </a:r>
            <a:r>
              <a:rPr lang="en-US" dirty="0"/>
              <a:t>to </a:t>
            </a:r>
            <a:r>
              <a:rPr lang="en-US" dirty="0" smtClean="0"/>
              <a:t>deploy the </a:t>
            </a:r>
            <a:r>
              <a:rPr lang="en-US" dirty="0"/>
              <a:t>VMs that will be used as working nodes for the cluster. 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For </a:t>
            </a:r>
            <a:r>
              <a:rPr lang="en-US" dirty="0"/>
              <a:t>that, it uses a RADL document defined by the </a:t>
            </a:r>
            <a:r>
              <a:rPr lang="en-US" dirty="0" err="1"/>
              <a:t>sysadmin</a:t>
            </a:r>
            <a:r>
              <a:rPr lang="en-US" dirty="0"/>
              <a:t>, where the features of the working nodes are </a:t>
            </a:r>
            <a:r>
              <a:rPr lang="en-US" dirty="0" smtClean="0"/>
              <a:t>specified.</a:t>
            </a:r>
          </a:p>
          <a:p>
            <a:pPr marL="1371600" lvl="2" indent="-514350"/>
            <a:r>
              <a:rPr lang="en-US" dirty="0" smtClean="0"/>
              <a:t>Once </a:t>
            </a:r>
            <a:r>
              <a:rPr lang="en-US" dirty="0"/>
              <a:t>these nodes are available, they are automatically integrated in the cluster as new available nodes for the LRMS. </a:t>
            </a:r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Elastic Cloud Computing Cluster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385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Contacts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IBM-UPV Big Data </a:t>
            </a:r>
            <a:r>
              <a:rPr lang="es-ES" dirty="0" err="1" smtClean="0"/>
              <a:t>Observatory</a:t>
            </a:r>
            <a:endParaRPr lang="es-ES" dirty="0" smtClean="0"/>
          </a:p>
          <a:p>
            <a:pPr lvl="1"/>
            <a:r>
              <a:rPr lang="es-ES" dirty="0" err="1" smtClean="0"/>
              <a:t>Damià</a:t>
            </a:r>
            <a:r>
              <a:rPr lang="es-ES" dirty="0" smtClean="0"/>
              <a:t> Segrelles: </a:t>
            </a:r>
            <a:r>
              <a:rPr lang="es-ES" dirty="0" smtClean="0">
                <a:hlinkClick r:id="rId2"/>
              </a:rPr>
              <a:t>dquilis@dsic.upv.es</a:t>
            </a:r>
            <a:endParaRPr lang="es-ES" dirty="0" smtClean="0"/>
          </a:p>
          <a:p>
            <a:r>
              <a:rPr lang="es-ES" dirty="0" err="1" smtClean="0"/>
              <a:t>GRyCAP</a:t>
            </a:r>
            <a:r>
              <a:rPr lang="es-ES" dirty="0" smtClean="0"/>
              <a:t> </a:t>
            </a:r>
            <a:r>
              <a:rPr lang="es-ES" dirty="0" err="1" smtClean="0"/>
              <a:t>IaaS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r>
              <a:rPr lang="es-ES" dirty="0" smtClean="0"/>
              <a:t> </a:t>
            </a:r>
            <a:r>
              <a:rPr lang="es-ES" dirty="0" err="1" smtClean="0"/>
              <a:t>ecosystem</a:t>
            </a:r>
            <a:endParaRPr lang="es-ES" dirty="0" smtClean="0"/>
          </a:p>
          <a:p>
            <a:pPr lvl="1"/>
            <a:r>
              <a:rPr lang="es-ES" dirty="0" smtClean="0"/>
              <a:t>Germán Moltó: </a:t>
            </a:r>
            <a:r>
              <a:rPr lang="es-ES" dirty="0" smtClean="0">
                <a:hlinkClick r:id="rId3"/>
              </a:rPr>
              <a:t>gmolto@dsic.upv.es</a:t>
            </a:r>
            <a:endParaRPr lang="es-ES" dirty="0" smtClean="0"/>
          </a:p>
          <a:p>
            <a:r>
              <a:rPr lang="es-ES" dirty="0" err="1" smtClean="0"/>
              <a:t>GRyCAP</a:t>
            </a:r>
            <a:r>
              <a:rPr lang="es-ES" dirty="0" smtClean="0"/>
              <a:t> head</a:t>
            </a:r>
          </a:p>
          <a:p>
            <a:pPr lvl="1"/>
            <a:r>
              <a:rPr lang="es-ES" dirty="0" smtClean="0"/>
              <a:t>Ignacio Blanquer: </a:t>
            </a:r>
            <a:r>
              <a:rPr lang="es-ES" dirty="0" smtClean="0">
                <a:hlinkClick r:id="rId4"/>
              </a:rPr>
              <a:t>iblanque@i3m.upv.es</a:t>
            </a:r>
            <a:r>
              <a:rPr lang="es-ES" dirty="0" smtClean="0"/>
              <a:t> 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33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IBM-UPV Big Data </a:t>
            </a:r>
            <a:r>
              <a:rPr lang="es-ES" dirty="0" err="1" smtClean="0"/>
              <a:t>Observatory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A </a:t>
            </a:r>
            <a:r>
              <a:rPr lang="es-ES" sz="2400" dirty="0" err="1" smtClean="0"/>
              <a:t>joint</a:t>
            </a:r>
            <a:r>
              <a:rPr lang="es-ES" sz="2400" dirty="0" smtClean="0"/>
              <a:t> </a:t>
            </a:r>
            <a:r>
              <a:rPr lang="es-ES" sz="2400" dirty="0" err="1" smtClean="0"/>
              <a:t>action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School</a:t>
            </a:r>
            <a:r>
              <a:rPr lang="es-ES" sz="2400" dirty="0" smtClean="0"/>
              <a:t> of Informatics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UPV and IBM to </a:t>
            </a:r>
            <a:r>
              <a:rPr lang="es-ES" sz="2400" dirty="0" err="1" smtClean="0"/>
              <a:t>promote</a:t>
            </a:r>
            <a:r>
              <a:rPr lang="es-ES" sz="2400" dirty="0" smtClean="0"/>
              <a:t> </a:t>
            </a:r>
            <a:r>
              <a:rPr lang="es-ES" sz="2400" dirty="0" err="1" smtClean="0"/>
              <a:t>BigData</a:t>
            </a:r>
            <a:r>
              <a:rPr lang="es-ES" sz="2400" dirty="0" smtClean="0"/>
              <a:t> </a:t>
            </a:r>
            <a:r>
              <a:rPr lang="es-ES" sz="2400" dirty="0" err="1" smtClean="0"/>
              <a:t>practicals</a:t>
            </a:r>
            <a:r>
              <a:rPr lang="es-ES" sz="2400" dirty="0" smtClean="0"/>
              <a:t> in post-</a:t>
            </a:r>
            <a:r>
              <a:rPr lang="es-ES" sz="2400" dirty="0" err="1" smtClean="0"/>
              <a:t>graduate</a:t>
            </a:r>
            <a:r>
              <a:rPr lang="es-ES" sz="2400" dirty="0" smtClean="0"/>
              <a:t> </a:t>
            </a:r>
            <a:r>
              <a:rPr lang="es-ES" sz="2400" dirty="0" err="1" smtClean="0"/>
              <a:t>courses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IBM has </a:t>
            </a:r>
            <a:r>
              <a:rPr lang="es-ES" sz="2400" dirty="0" err="1" smtClean="0"/>
              <a:t>offered</a:t>
            </a:r>
            <a:r>
              <a:rPr lang="es-ES" sz="2400" dirty="0" smtClean="0"/>
              <a:t> a free Enterprise </a:t>
            </a:r>
            <a:r>
              <a:rPr lang="es-ES" sz="2400" dirty="0" err="1" smtClean="0"/>
              <a:t>license</a:t>
            </a:r>
            <a:r>
              <a:rPr lang="es-ES" sz="2400" dirty="0" smtClean="0"/>
              <a:t> to IBM </a:t>
            </a:r>
            <a:r>
              <a:rPr lang="es-ES" sz="2400" dirty="0" err="1" smtClean="0"/>
              <a:t>InfoSphere</a:t>
            </a:r>
            <a:r>
              <a:rPr lang="es-ES" sz="2400" dirty="0" smtClean="0"/>
              <a:t> </a:t>
            </a:r>
            <a:r>
              <a:rPr lang="es-ES" sz="2400" dirty="0" err="1" smtClean="0"/>
              <a:t>BigInsights</a:t>
            </a:r>
            <a:r>
              <a:rPr lang="es-ES" sz="2400" dirty="0" smtClean="0"/>
              <a:t> (</a:t>
            </a:r>
            <a:r>
              <a:rPr lang="es-ES" sz="2400" dirty="0" err="1" smtClean="0"/>
              <a:t>An</a:t>
            </a:r>
            <a:r>
              <a:rPr lang="es-ES" sz="2400" dirty="0" smtClean="0"/>
              <a:t> </a:t>
            </a:r>
            <a:r>
              <a:rPr lang="es-ES" sz="2400" dirty="0" err="1" smtClean="0"/>
              <a:t>IBM’s</a:t>
            </a:r>
            <a:r>
              <a:rPr lang="es-ES" sz="2400" dirty="0" smtClean="0"/>
              <a:t> </a:t>
            </a:r>
            <a:r>
              <a:rPr lang="es-ES" sz="2400" dirty="0" err="1" smtClean="0"/>
              <a:t>version</a:t>
            </a:r>
            <a:r>
              <a:rPr lang="es-ES" sz="2400" dirty="0" smtClean="0"/>
              <a:t> of </a:t>
            </a:r>
            <a:r>
              <a:rPr lang="es-ES" sz="2400" dirty="0" err="1" smtClean="0"/>
              <a:t>Hadoop</a:t>
            </a:r>
            <a:r>
              <a:rPr lang="es-ES" sz="2400" dirty="0" smtClean="0"/>
              <a:t> and </a:t>
            </a:r>
            <a:r>
              <a:rPr lang="es-ES" sz="2400" dirty="0" err="1" smtClean="0"/>
              <a:t>other</a:t>
            </a:r>
            <a:r>
              <a:rPr lang="es-ES" sz="2400" dirty="0" smtClean="0"/>
              <a:t> </a:t>
            </a:r>
            <a:r>
              <a:rPr lang="es-ES" sz="2400" dirty="0" err="1" smtClean="0"/>
              <a:t>analytic</a:t>
            </a:r>
            <a:r>
              <a:rPr lang="es-ES" sz="2400" dirty="0" smtClean="0"/>
              <a:t> </a:t>
            </a:r>
            <a:r>
              <a:rPr lang="es-ES" sz="2400" dirty="0" err="1" smtClean="0"/>
              <a:t>tools</a:t>
            </a:r>
            <a:r>
              <a:rPr lang="es-ES" sz="2400" dirty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visualization</a:t>
            </a:r>
            <a:r>
              <a:rPr lang="es-ES" sz="2400" dirty="0" smtClean="0"/>
              <a:t>, “R”, </a:t>
            </a:r>
            <a:r>
              <a:rPr lang="es-ES" sz="2400" dirty="0" err="1" smtClean="0"/>
              <a:t>text</a:t>
            </a:r>
            <a:r>
              <a:rPr lang="es-ES" sz="2400" dirty="0" smtClean="0"/>
              <a:t> </a:t>
            </a:r>
            <a:r>
              <a:rPr lang="es-ES" sz="2400" dirty="0" err="1" smtClean="0"/>
              <a:t>analysis</a:t>
            </a:r>
            <a:r>
              <a:rPr lang="es-ES" sz="2400" dirty="0" smtClean="0"/>
              <a:t> and </a:t>
            </a:r>
            <a:r>
              <a:rPr lang="es-ES" sz="2400" dirty="0" err="1" smtClean="0"/>
              <a:t>tables</a:t>
            </a:r>
            <a:r>
              <a:rPr lang="es-ES" sz="2400" dirty="0" smtClean="0"/>
              <a:t>).</a:t>
            </a:r>
          </a:p>
          <a:p>
            <a:pPr lvl="1"/>
            <a:r>
              <a:rPr lang="es-ES" sz="2000" dirty="0" err="1" smtClean="0"/>
              <a:t>Usage</a:t>
            </a:r>
            <a:r>
              <a:rPr lang="es-ES" sz="2000" dirty="0" smtClean="0"/>
              <a:t> </a:t>
            </a:r>
            <a:r>
              <a:rPr lang="es-ES" sz="2000" dirty="0" err="1" smtClean="0"/>
              <a:t>restricted</a:t>
            </a:r>
            <a:r>
              <a:rPr lang="es-ES" sz="2000" dirty="0" smtClean="0"/>
              <a:t> to </a:t>
            </a:r>
            <a:r>
              <a:rPr lang="es-ES" sz="2000" dirty="0" err="1" smtClean="0"/>
              <a:t>academic</a:t>
            </a:r>
            <a:r>
              <a:rPr lang="es-ES" sz="2000" dirty="0" smtClean="0"/>
              <a:t> and </a:t>
            </a:r>
            <a:r>
              <a:rPr lang="es-ES" sz="2000" dirty="0" err="1" smtClean="0"/>
              <a:t>research</a:t>
            </a:r>
            <a:r>
              <a:rPr lang="es-ES" sz="2000" dirty="0" smtClean="0"/>
              <a:t> </a:t>
            </a:r>
            <a:r>
              <a:rPr lang="es-ES" sz="2000" dirty="0" err="1" smtClean="0"/>
              <a:t>activities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UPV – </a:t>
            </a:r>
            <a:r>
              <a:rPr lang="es-ES" sz="2000" dirty="0" err="1" smtClean="0"/>
              <a:t>not</a:t>
            </a:r>
            <a:r>
              <a:rPr lang="es-ES" sz="2000" dirty="0" smtClean="0"/>
              <a:t> </a:t>
            </a:r>
            <a:r>
              <a:rPr lang="es-ES" sz="2000" dirty="0" err="1" smtClean="0"/>
              <a:t>production</a:t>
            </a:r>
            <a:r>
              <a:rPr lang="es-ES" sz="2000" dirty="0" smtClean="0"/>
              <a:t>.</a:t>
            </a:r>
          </a:p>
          <a:p>
            <a:r>
              <a:rPr lang="es-ES" sz="2400" dirty="0" err="1" smtClean="0"/>
              <a:t>Main</a:t>
            </a:r>
            <a:r>
              <a:rPr lang="es-ES" sz="2400" dirty="0" smtClean="0"/>
              <a:t> </a:t>
            </a:r>
            <a:r>
              <a:rPr lang="es-ES" sz="2400" dirty="0" err="1" smtClean="0"/>
              <a:t>common</a:t>
            </a:r>
            <a:r>
              <a:rPr lang="es-ES" sz="2400" dirty="0" smtClean="0"/>
              <a:t> </a:t>
            </a:r>
            <a:r>
              <a:rPr lang="es-ES" sz="2400" dirty="0" err="1" smtClean="0"/>
              <a:t>interest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to </a:t>
            </a:r>
            <a:r>
              <a:rPr lang="es-ES" sz="2400" dirty="0" err="1" smtClean="0"/>
              <a:t>educate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BigData</a:t>
            </a:r>
            <a:r>
              <a:rPr lang="es-ES" sz="2400" dirty="0" smtClean="0"/>
              <a:t> </a:t>
            </a:r>
            <a:r>
              <a:rPr lang="es-ES" sz="2400" dirty="0" err="1" smtClean="0"/>
              <a:t>technologies</a:t>
            </a:r>
            <a:endParaRPr lang="es-ES" sz="2400" dirty="0" smtClean="0"/>
          </a:p>
          <a:p>
            <a:pPr lvl="1"/>
            <a:r>
              <a:rPr lang="es-ES" sz="2000" dirty="0" err="1" smtClean="0"/>
              <a:t>Currently</a:t>
            </a:r>
            <a:r>
              <a:rPr lang="es-ES" sz="2000" dirty="0" smtClean="0"/>
              <a:t> </a:t>
            </a:r>
            <a:r>
              <a:rPr lang="es-ES" sz="2000" dirty="0" smtClean="0"/>
              <a:t>a </a:t>
            </a:r>
            <a:r>
              <a:rPr lang="es-ES" sz="2000" dirty="0" smtClean="0"/>
              <a:t>post-</a:t>
            </a:r>
            <a:r>
              <a:rPr lang="es-ES" sz="2000" dirty="0" err="1" smtClean="0"/>
              <a:t>graduate</a:t>
            </a:r>
            <a:r>
              <a:rPr lang="es-ES" sz="2000" dirty="0" smtClean="0"/>
              <a:t> </a:t>
            </a:r>
            <a:r>
              <a:rPr lang="es-ES" sz="2000" dirty="0" err="1" smtClean="0"/>
              <a:t>course</a:t>
            </a:r>
            <a:r>
              <a:rPr lang="es-ES" sz="2000" dirty="0" smtClean="0"/>
              <a:t> and a Master </a:t>
            </a:r>
            <a:r>
              <a:rPr lang="es-ES" sz="2000" dirty="0" err="1" smtClean="0"/>
              <a:t>Degree</a:t>
            </a:r>
            <a:r>
              <a:rPr lang="es-ES" sz="2000" dirty="0" smtClean="0"/>
              <a:t>.</a:t>
            </a:r>
          </a:p>
          <a:p>
            <a:pPr lvl="1"/>
            <a:r>
              <a:rPr lang="es-ES" sz="2000" dirty="0" smtClean="0">
                <a:hlinkClick r:id="rId2"/>
              </a:rPr>
              <a:t>http://bigdata.inf.upv.es</a:t>
            </a:r>
            <a:endParaRPr lang="es-ES" sz="2000" dirty="0" smtClean="0"/>
          </a:p>
          <a:p>
            <a:pPr marL="457200" lvl="1" indent="0">
              <a:buNone/>
            </a:pPr>
            <a:endParaRPr lang="es-ES" sz="20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97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Resources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InfoSphere</a:t>
            </a:r>
            <a:r>
              <a:rPr lang="es-ES" dirty="0" smtClean="0"/>
              <a:t> </a:t>
            </a:r>
            <a:r>
              <a:rPr lang="es-ES" dirty="0" err="1" smtClean="0"/>
              <a:t>BigInsights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installed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cloud</a:t>
            </a:r>
            <a:r>
              <a:rPr lang="es-ES" dirty="0" smtClean="0"/>
              <a:t> </a:t>
            </a:r>
            <a:r>
              <a:rPr lang="es-ES" dirty="0" err="1" smtClean="0"/>
              <a:t>on-premises</a:t>
            </a:r>
            <a:endParaRPr lang="es-ES" dirty="0" smtClean="0"/>
          </a:p>
          <a:p>
            <a:pPr lvl="1"/>
            <a:r>
              <a:rPr lang="es-ES" sz="2400" dirty="0" err="1" smtClean="0"/>
              <a:t>UPV’s</a:t>
            </a:r>
            <a:r>
              <a:rPr lang="es-ES" sz="2400" dirty="0" smtClean="0"/>
              <a:t> </a:t>
            </a:r>
            <a:r>
              <a:rPr lang="es-ES" sz="2400" dirty="0" err="1" smtClean="0"/>
              <a:t>site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application</a:t>
            </a:r>
            <a:r>
              <a:rPr lang="es-ES" sz="2400" dirty="0" smtClean="0"/>
              <a:t> </a:t>
            </a:r>
            <a:r>
              <a:rPr lang="es-ES" sz="2400" dirty="0" err="1" smtClean="0"/>
              <a:t>development</a:t>
            </a:r>
            <a:r>
              <a:rPr lang="es-ES" sz="2400" dirty="0" smtClean="0"/>
              <a:t> and </a:t>
            </a:r>
            <a:r>
              <a:rPr lang="es-ES" sz="2400" dirty="0" err="1" smtClean="0"/>
              <a:t>prototyping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smtClean="0"/>
              <a:t>IBM </a:t>
            </a:r>
            <a:r>
              <a:rPr lang="es-ES" sz="2400" dirty="0" err="1" smtClean="0"/>
              <a:t>offered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possibility</a:t>
            </a:r>
            <a:r>
              <a:rPr lang="es-ES" sz="2400" dirty="0" smtClean="0"/>
              <a:t> of </a:t>
            </a:r>
            <a:r>
              <a:rPr lang="es-ES" sz="2400" dirty="0" err="1" smtClean="0"/>
              <a:t>using</a:t>
            </a:r>
            <a:r>
              <a:rPr lang="es-ES" sz="2400" dirty="0" smtClean="0"/>
              <a:t> IBM </a:t>
            </a:r>
            <a:r>
              <a:rPr lang="es-ES" sz="2400" dirty="0" err="1" smtClean="0"/>
              <a:t>Bluemix</a:t>
            </a:r>
            <a:r>
              <a:rPr lang="es-ES" sz="2400" dirty="0" smtClean="0"/>
              <a:t> </a:t>
            </a:r>
            <a:r>
              <a:rPr lang="es-ES" sz="2400" dirty="0" err="1" smtClean="0"/>
              <a:t>IaaS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production</a:t>
            </a:r>
            <a:r>
              <a:rPr lang="es-ES" sz="2400" dirty="0" smtClean="0"/>
              <a:t>.</a:t>
            </a:r>
            <a:endParaRPr lang="es-ES" sz="2400" dirty="0"/>
          </a:p>
          <a:p>
            <a:r>
              <a:rPr lang="es-ES" dirty="0" err="1" smtClean="0"/>
              <a:t>Currently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endParaRPr lang="es-ES" dirty="0" smtClean="0"/>
          </a:p>
          <a:p>
            <a:pPr lvl="1"/>
            <a:r>
              <a:rPr lang="es-ES" sz="2400" dirty="0" err="1" smtClean="0"/>
              <a:t>Suitability</a:t>
            </a:r>
            <a:r>
              <a:rPr lang="es-ES" sz="2400" dirty="0" smtClean="0"/>
              <a:t> of </a:t>
            </a:r>
            <a:r>
              <a:rPr lang="es-ES" sz="2400" dirty="0" err="1" smtClean="0"/>
              <a:t>university</a:t>
            </a:r>
            <a:r>
              <a:rPr lang="es-ES" sz="2400" dirty="0" smtClean="0"/>
              <a:t> </a:t>
            </a:r>
            <a:r>
              <a:rPr lang="es-ES" sz="2400" dirty="0" err="1" smtClean="0"/>
              <a:t>degrees</a:t>
            </a:r>
            <a:r>
              <a:rPr lang="es-ES" sz="2400" dirty="0" smtClean="0"/>
              <a:t> </a:t>
            </a:r>
            <a:r>
              <a:rPr lang="es-ES" sz="2400" dirty="0" err="1" smtClean="0"/>
              <a:t>according</a:t>
            </a:r>
            <a:r>
              <a:rPr lang="es-ES" sz="2400" dirty="0" smtClean="0"/>
              <a:t> to </a:t>
            </a:r>
            <a:r>
              <a:rPr lang="es-ES" sz="2400" dirty="0" err="1" smtClean="0"/>
              <a:t>employment</a:t>
            </a:r>
            <a:r>
              <a:rPr lang="es-ES" sz="2400" dirty="0" smtClean="0"/>
              <a:t> </a:t>
            </a:r>
            <a:r>
              <a:rPr lang="es-ES" sz="2400" dirty="0" err="1" smtClean="0"/>
              <a:t>demand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 smtClean="0"/>
              <a:t>Extraction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trending</a:t>
            </a:r>
            <a:r>
              <a:rPr lang="es-ES" sz="2400" dirty="0" smtClean="0"/>
              <a:t> </a:t>
            </a:r>
            <a:r>
              <a:rPr lang="es-ES" sz="2400" dirty="0" err="1" smtClean="0"/>
              <a:t>topics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live</a:t>
            </a:r>
            <a:r>
              <a:rPr lang="es-ES" sz="2400" dirty="0" smtClean="0"/>
              <a:t> </a:t>
            </a:r>
            <a:r>
              <a:rPr lang="es-ES" sz="2400" dirty="0" err="1" smtClean="0"/>
              <a:t>streamed</a:t>
            </a:r>
            <a:r>
              <a:rPr lang="es-ES" sz="2400" dirty="0" smtClean="0"/>
              <a:t> </a:t>
            </a:r>
            <a:r>
              <a:rPr lang="es-ES" sz="2400" dirty="0" err="1" smtClean="0"/>
              <a:t>content</a:t>
            </a:r>
            <a:r>
              <a:rPr lang="es-ES" sz="2400" dirty="0" smtClean="0"/>
              <a:t> in radio and tv.</a:t>
            </a:r>
            <a:endParaRPr lang="es-ES" sz="24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94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Plans</a:t>
            </a:r>
            <a:r>
              <a:rPr lang="es-ES" dirty="0" smtClean="0"/>
              <a:t> and </a:t>
            </a:r>
            <a:r>
              <a:rPr lang="es-ES" dirty="0" err="1" smtClean="0"/>
              <a:t>opportunities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observatory</a:t>
            </a:r>
            <a:r>
              <a:rPr lang="es-ES" dirty="0" smtClean="0"/>
              <a:t> </a:t>
            </a:r>
            <a:r>
              <a:rPr lang="es-ES" dirty="0" err="1" smtClean="0"/>
              <a:t>aims</a:t>
            </a:r>
            <a:r>
              <a:rPr lang="es-ES" dirty="0" smtClean="0"/>
              <a:t> at:</a:t>
            </a:r>
          </a:p>
          <a:p>
            <a:pPr lvl="1"/>
            <a:r>
              <a:rPr lang="es-ES" dirty="0" err="1" smtClean="0"/>
              <a:t>Supporting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academic</a:t>
            </a:r>
            <a:r>
              <a:rPr lang="es-ES" dirty="0" smtClean="0"/>
              <a:t> </a:t>
            </a:r>
            <a:r>
              <a:rPr lang="es-ES" dirty="0" err="1" smtClean="0"/>
              <a:t>activity</a:t>
            </a:r>
            <a:r>
              <a:rPr lang="es-ES" dirty="0" smtClean="0"/>
              <a:t> of </a:t>
            </a:r>
            <a:r>
              <a:rPr lang="es-ES" dirty="0" err="1" smtClean="0"/>
              <a:t>forthcoming</a:t>
            </a:r>
            <a:r>
              <a:rPr lang="es-ES" dirty="0" smtClean="0"/>
              <a:t> post-</a:t>
            </a:r>
            <a:r>
              <a:rPr lang="es-ES" dirty="0" err="1" smtClean="0"/>
              <a:t>degree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(40-60 per </a:t>
            </a:r>
            <a:r>
              <a:rPr lang="es-ES" dirty="0" err="1" smtClean="0"/>
              <a:t>year</a:t>
            </a:r>
            <a:r>
              <a:rPr lang="es-ES" dirty="0" smtClean="0"/>
              <a:t>).</a:t>
            </a:r>
            <a:endParaRPr lang="es-ES" dirty="0"/>
          </a:p>
          <a:p>
            <a:pPr lvl="1"/>
            <a:r>
              <a:rPr lang="es-ES" dirty="0" err="1" smtClean="0"/>
              <a:t>Create</a:t>
            </a:r>
            <a:r>
              <a:rPr lang="es-ES" dirty="0" smtClean="0"/>
              <a:t> </a:t>
            </a:r>
            <a:r>
              <a:rPr lang="es-ES" dirty="0" err="1" smtClean="0"/>
              <a:t>success</a:t>
            </a:r>
            <a:r>
              <a:rPr lang="es-ES" dirty="0" smtClean="0"/>
              <a:t> </a:t>
            </a:r>
            <a:r>
              <a:rPr lang="es-ES" dirty="0" err="1" smtClean="0"/>
              <a:t>stories</a:t>
            </a:r>
            <a:r>
              <a:rPr lang="es-ES" dirty="0" smtClean="0"/>
              <a:t> and new use cases.</a:t>
            </a:r>
          </a:p>
          <a:p>
            <a:r>
              <a:rPr lang="es-ES" dirty="0" err="1" smtClean="0"/>
              <a:t>Potential</a:t>
            </a:r>
            <a:r>
              <a:rPr lang="es-ES" dirty="0" smtClean="0"/>
              <a:t> links </a:t>
            </a:r>
            <a:r>
              <a:rPr lang="es-ES" dirty="0" err="1" smtClean="0"/>
              <a:t>with</a:t>
            </a:r>
            <a:r>
              <a:rPr lang="es-ES" dirty="0" smtClean="0"/>
              <a:t> EGI (</a:t>
            </a:r>
            <a:r>
              <a:rPr lang="es-ES" u="sng" dirty="0" smtClean="0"/>
              <a:t>To be </a:t>
            </a:r>
            <a:r>
              <a:rPr lang="es-ES" u="sng" dirty="0" err="1" smtClean="0"/>
              <a:t>proposed</a:t>
            </a:r>
            <a:r>
              <a:rPr lang="es-ES" u="sng" dirty="0" smtClean="0"/>
              <a:t> to IBM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BigInsights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UPV’s</a:t>
            </a:r>
            <a:r>
              <a:rPr lang="es-ES" dirty="0" smtClean="0"/>
              <a:t> </a:t>
            </a:r>
            <a:r>
              <a:rPr lang="es-ES" dirty="0" err="1" smtClean="0"/>
              <a:t>FedCloud</a:t>
            </a:r>
            <a:r>
              <a:rPr lang="es-ES" dirty="0" smtClean="0"/>
              <a:t> </a:t>
            </a:r>
            <a:r>
              <a:rPr lang="es-ES" dirty="0" err="1" smtClean="0"/>
              <a:t>site</a:t>
            </a:r>
            <a:r>
              <a:rPr lang="es-ES" dirty="0" smtClean="0"/>
              <a:t>. </a:t>
            </a:r>
            <a:endParaRPr lang="es-ES" dirty="0"/>
          </a:p>
          <a:p>
            <a:pPr lvl="1"/>
            <a:r>
              <a:rPr lang="es-ES" dirty="0" err="1" smtClean="0"/>
              <a:t>Scale</a:t>
            </a:r>
            <a:r>
              <a:rPr lang="es-ES" dirty="0" smtClean="0"/>
              <a:t>-up </a:t>
            </a:r>
            <a:r>
              <a:rPr lang="es-ES" dirty="0" err="1" smtClean="0"/>
              <a:t>the</a:t>
            </a:r>
            <a:r>
              <a:rPr lang="es-ES" dirty="0" smtClean="0"/>
              <a:t> concept of </a:t>
            </a:r>
            <a:r>
              <a:rPr lang="es-ES" dirty="0" err="1" smtClean="0"/>
              <a:t>Observatory</a:t>
            </a:r>
            <a:r>
              <a:rPr lang="es-ES" dirty="0" smtClean="0"/>
              <a:t> to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smtClean="0"/>
              <a:t>centres</a:t>
            </a:r>
            <a:r>
              <a:rPr lang="es-ES" dirty="0"/>
              <a:t> </a:t>
            </a:r>
            <a:r>
              <a:rPr lang="es-ES" dirty="0" smtClean="0"/>
              <a:t>in EGI.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71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Iaas</a:t>
            </a:r>
            <a:r>
              <a:rPr lang="es-ES" dirty="0" smtClean="0"/>
              <a:t> Management </a:t>
            </a:r>
            <a:r>
              <a:rPr lang="es-ES" dirty="0" err="1" smtClean="0"/>
              <a:t>framework</a:t>
            </a:r>
            <a:r>
              <a:rPr lang="es-ES" dirty="0" smtClean="0"/>
              <a:t> of </a:t>
            </a:r>
            <a:r>
              <a:rPr lang="es-ES" dirty="0" err="1" smtClean="0"/>
              <a:t>GRYCAP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64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a libre 23"/>
          <p:cNvSpPr/>
          <p:nvPr/>
        </p:nvSpPr>
        <p:spPr>
          <a:xfrm>
            <a:off x="162962" y="1367073"/>
            <a:ext cx="5097101" cy="3440317"/>
          </a:xfrm>
          <a:custGeom>
            <a:avLst/>
            <a:gdLst>
              <a:gd name="connsiteX0" fmla="*/ 27161 w 5097101"/>
              <a:gd name="connsiteY0" fmla="*/ 0 h 3440317"/>
              <a:gd name="connsiteX1" fmla="*/ 3485585 w 5097101"/>
              <a:gd name="connsiteY1" fmla="*/ 0 h 3440317"/>
              <a:gd name="connsiteX2" fmla="*/ 4300396 w 5097101"/>
              <a:gd name="connsiteY2" fmla="*/ 407406 h 3440317"/>
              <a:gd name="connsiteX3" fmla="*/ 4300396 w 5097101"/>
              <a:gd name="connsiteY3" fmla="*/ 1557196 h 3440317"/>
              <a:gd name="connsiteX4" fmla="*/ 5097101 w 5097101"/>
              <a:gd name="connsiteY4" fmla="*/ 1955549 h 3440317"/>
              <a:gd name="connsiteX5" fmla="*/ 5097101 w 5097101"/>
              <a:gd name="connsiteY5" fmla="*/ 3051018 h 3440317"/>
              <a:gd name="connsiteX6" fmla="*/ 4318503 w 5097101"/>
              <a:gd name="connsiteY6" fmla="*/ 3440317 h 3440317"/>
              <a:gd name="connsiteX7" fmla="*/ 3521798 w 5097101"/>
              <a:gd name="connsiteY7" fmla="*/ 3023858 h 3440317"/>
              <a:gd name="connsiteX8" fmla="*/ 0 w 5097101"/>
              <a:gd name="connsiteY8" fmla="*/ 3023858 h 3440317"/>
              <a:gd name="connsiteX9" fmla="*/ 27161 w 5097101"/>
              <a:gd name="connsiteY9" fmla="*/ 0 h 3440317"/>
              <a:gd name="connsiteX0" fmla="*/ 9054 w 5097101"/>
              <a:gd name="connsiteY0" fmla="*/ 0 h 3440317"/>
              <a:gd name="connsiteX1" fmla="*/ 3485585 w 5097101"/>
              <a:gd name="connsiteY1" fmla="*/ 0 h 3440317"/>
              <a:gd name="connsiteX2" fmla="*/ 4300396 w 5097101"/>
              <a:gd name="connsiteY2" fmla="*/ 407406 h 3440317"/>
              <a:gd name="connsiteX3" fmla="*/ 4300396 w 5097101"/>
              <a:gd name="connsiteY3" fmla="*/ 1557196 h 3440317"/>
              <a:gd name="connsiteX4" fmla="*/ 5097101 w 5097101"/>
              <a:gd name="connsiteY4" fmla="*/ 1955549 h 3440317"/>
              <a:gd name="connsiteX5" fmla="*/ 5097101 w 5097101"/>
              <a:gd name="connsiteY5" fmla="*/ 3051018 h 3440317"/>
              <a:gd name="connsiteX6" fmla="*/ 4318503 w 5097101"/>
              <a:gd name="connsiteY6" fmla="*/ 3440317 h 3440317"/>
              <a:gd name="connsiteX7" fmla="*/ 3521798 w 5097101"/>
              <a:gd name="connsiteY7" fmla="*/ 3023858 h 3440317"/>
              <a:gd name="connsiteX8" fmla="*/ 0 w 5097101"/>
              <a:gd name="connsiteY8" fmla="*/ 3023858 h 3440317"/>
              <a:gd name="connsiteX9" fmla="*/ 9054 w 5097101"/>
              <a:gd name="connsiteY9" fmla="*/ 0 h 344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7101" h="3440317">
                <a:moveTo>
                  <a:pt x="9054" y="0"/>
                </a:moveTo>
                <a:lnTo>
                  <a:pt x="3485585" y="0"/>
                </a:lnTo>
                <a:lnTo>
                  <a:pt x="4300396" y="407406"/>
                </a:lnTo>
                <a:lnTo>
                  <a:pt x="4300396" y="1557196"/>
                </a:lnTo>
                <a:lnTo>
                  <a:pt x="5097101" y="1955549"/>
                </a:lnTo>
                <a:lnTo>
                  <a:pt x="5097101" y="3051018"/>
                </a:lnTo>
                <a:lnTo>
                  <a:pt x="4318503" y="3440317"/>
                </a:lnTo>
                <a:lnTo>
                  <a:pt x="3521798" y="3023858"/>
                </a:lnTo>
                <a:lnTo>
                  <a:pt x="0" y="3023858"/>
                </a:lnTo>
                <a:lnTo>
                  <a:pt x="9054" y="0"/>
                </a:lnTo>
                <a:close/>
              </a:path>
            </a:pathLst>
          </a:custGeom>
          <a:solidFill>
            <a:srgbClr val="DDDDDD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Iaas</a:t>
            </a:r>
            <a:r>
              <a:rPr lang="es-ES" dirty="0" smtClean="0"/>
              <a:t> </a:t>
            </a:r>
            <a:r>
              <a:rPr lang="es-ES" dirty="0" err="1" smtClean="0"/>
              <a:t>managing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Hexágono 4"/>
          <p:cNvSpPr/>
          <p:nvPr/>
        </p:nvSpPr>
        <p:spPr>
          <a:xfrm rot="5400000">
            <a:off x="2797644" y="1611425"/>
            <a:ext cx="1713487" cy="1477144"/>
          </a:xfrm>
          <a:prstGeom prst="hexagon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err="1" smtClean="0"/>
              <a:t>IM</a:t>
            </a:r>
            <a:endParaRPr lang="es-ES" dirty="0"/>
          </a:p>
        </p:txBody>
      </p:sp>
      <p:sp>
        <p:nvSpPr>
          <p:cNvPr id="6" name="Hexágono 5"/>
          <p:cNvSpPr/>
          <p:nvPr/>
        </p:nvSpPr>
        <p:spPr>
          <a:xfrm rot="5400000">
            <a:off x="4407220" y="1611426"/>
            <a:ext cx="1713487" cy="147714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lIns="36000" tIns="0" rIns="36000" bIns="0" rtlCol="0" anchor="ctr"/>
          <a:lstStyle/>
          <a:p>
            <a:pPr algn="ctr"/>
            <a:r>
              <a:rPr lang="es-ES" dirty="0" err="1" smtClean="0"/>
              <a:t>COMPaaS</a:t>
            </a:r>
            <a:endParaRPr lang="es-ES" dirty="0"/>
          </a:p>
        </p:txBody>
      </p:sp>
      <p:sp>
        <p:nvSpPr>
          <p:cNvPr id="7" name="Hexágono 6"/>
          <p:cNvSpPr/>
          <p:nvPr/>
        </p:nvSpPr>
        <p:spPr>
          <a:xfrm rot="5400000">
            <a:off x="3602680" y="3126937"/>
            <a:ext cx="1713487" cy="1477144"/>
          </a:xfrm>
          <a:prstGeom prst="hexagon">
            <a:avLst/>
          </a:prstGeom>
          <a:solidFill>
            <a:schemeClr val="accent2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smtClean="0"/>
              <a:t>EC3</a:t>
            </a:r>
            <a:endParaRPr lang="es-ES" dirty="0"/>
          </a:p>
        </p:txBody>
      </p:sp>
      <p:sp>
        <p:nvSpPr>
          <p:cNvPr id="8" name="Hexágono 7"/>
          <p:cNvSpPr/>
          <p:nvPr/>
        </p:nvSpPr>
        <p:spPr>
          <a:xfrm rot="5400000">
            <a:off x="5212255" y="3114526"/>
            <a:ext cx="1713487" cy="1477144"/>
          </a:xfrm>
          <a:prstGeom prst="hexagon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err="1" smtClean="0"/>
              <a:t>VMCA</a:t>
            </a:r>
            <a:endParaRPr lang="es-ES" dirty="0"/>
          </a:p>
        </p:txBody>
      </p:sp>
      <p:sp>
        <p:nvSpPr>
          <p:cNvPr id="9" name="Hexágono 8"/>
          <p:cNvSpPr/>
          <p:nvPr/>
        </p:nvSpPr>
        <p:spPr>
          <a:xfrm rot="5400000">
            <a:off x="2797644" y="4555285"/>
            <a:ext cx="1713487" cy="1477144"/>
          </a:xfrm>
          <a:prstGeom prst="hexagon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err="1" smtClean="0"/>
              <a:t>VMRC</a:t>
            </a:r>
            <a:endParaRPr lang="es-ES" dirty="0"/>
          </a:p>
        </p:txBody>
      </p:sp>
      <p:sp>
        <p:nvSpPr>
          <p:cNvPr id="10" name="Hexágono 9"/>
          <p:cNvSpPr/>
          <p:nvPr/>
        </p:nvSpPr>
        <p:spPr>
          <a:xfrm rot="5400000">
            <a:off x="4407221" y="4585372"/>
            <a:ext cx="1713487" cy="1477144"/>
          </a:xfrm>
          <a:prstGeom prst="hexagon">
            <a:avLst/>
          </a:prstGeom>
          <a:solidFill>
            <a:schemeClr val="accent4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err="1" smtClean="0"/>
              <a:t>CLUES</a:t>
            </a:r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6135462" y="1780472"/>
            <a:ext cx="2638402" cy="104355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ángulo 11"/>
          <p:cNvSpPr/>
          <p:nvPr/>
        </p:nvSpPr>
        <p:spPr>
          <a:xfrm>
            <a:off x="6135462" y="1700809"/>
            <a:ext cx="2638402" cy="1043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600" kern="1200" dirty="0" smtClean="0">
                <a:latin typeface="Calibri Light" panose="020F0302020204030204" pitchFamily="34" charset="0"/>
              </a:rPr>
              <a:t>A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SLA</a:t>
            </a:r>
            <a:r>
              <a:rPr lang="es-ES" sz="1600" kern="1200" dirty="0" smtClean="0">
                <a:latin typeface="Calibri Light" panose="020F0302020204030204" pitchFamily="34" charset="0"/>
              </a:rPr>
              <a:t>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management</a:t>
            </a:r>
            <a:r>
              <a:rPr lang="es-ES" sz="1600" kern="1200" dirty="0" smtClean="0">
                <a:latin typeface="Calibri Light" panose="020F0302020204030204" pitchFamily="34" charset="0"/>
              </a:rPr>
              <a:t>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framework</a:t>
            </a:r>
            <a:r>
              <a:rPr lang="es-ES" sz="1600" kern="1200" dirty="0" smtClean="0">
                <a:latin typeface="Calibri Light" panose="020F0302020204030204" pitchFamily="34" charset="0"/>
              </a:rPr>
              <a:t>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for</a:t>
            </a:r>
            <a:r>
              <a:rPr lang="es-ES" sz="1600" kern="1200" dirty="0" smtClean="0">
                <a:latin typeface="Calibri Light" panose="020F0302020204030204" pitchFamily="34" charset="0"/>
              </a:rPr>
              <a:t>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IaaS</a:t>
            </a:r>
            <a:r>
              <a:rPr lang="es-ES" sz="1600" kern="1200" dirty="0" smtClean="0">
                <a:latin typeface="Calibri Light" panose="020F0302020204030204" pitchFamily="34" charset="0"/>
              </a:rPr>
              <a:t>.</a:t>
            </a:r>
            <a:endParaRPr lang="es-ES" sz="1600" kern="1200" dirty="0">
              <a:latin typeface="Calibri Light" panose="020F0302020204030204" pitchFamily="34" charset="0"/>
            </a:endParaRPr>
          </a:p>
          <a:p>
            <a:pPr defTabSz="444500">
              <a:lnSpc>
                <a:spcPct val="90000"/>
              </a:lnSpc>
              <a:spcAft>
                <a:spcPct val="35000"/>
              </a:spcAft>
            </a:pPr>
            <a:r>
              <a:rPr lang="en-GB" sz="1100" dirty="0" smtClean="0">
                <a:latin typeface="Calibri Light" panose="020F0302020204030204" pitchFamily="34" charset="0"/>
                <a:hlinkClick r:id="rId2"/>
              </a:rPr>
              <a:t>www.grycap.upv.es/compaas</a:t>
            </a:r>
            <a:r>
              <a:rPr lang="en-GB" sz="1100" dirty="0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6940459" y="3331321"/>
            <a:ext cx="2131781" cy="104355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 13"/>
          <p:cNvSpPr/>
          <p:nvPr/>
        </p:nvSpPr>
        <p:spPr>
          <a:xfrm>
            <a:off x="6940459" y="3331321"/>
            <a:ext cx="2131781" cy="1043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171450" lvl="0" indent="-171450" defTabSz="4445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latin typeface="Calibri Light" panose="020F0302020204030204" pitchFamily="34" charset="0"/>
              </a:rPr>
              <a:t>A Virtual Machine </a:t>
            </a:r>
            <a:r>
              <a:rPr lang="es-ES" sz="1600" dirty="0" err="1">
                <a:latin typeface="Calibri Light" panose="020F0302020204030204" pitchFamily="34" charset="0"/>
              </a:rPr>
              <a:t>Consolidation</a:t>
            </a:r>
            <a:r>
              <a:rPr lang="es-ES" sz="1600" dirty="0">
                <a:latin typeface="Calibri Light" panose="020F0302020204030204" pitchFamily="34" charset="0"/>
              </a:rPr>
              <a:t> </a:t>
            </a:r>
            <a:r>
              <a:rPr lang="es-ES" sz="1600" dirty="0" err="1" smtClean="0">
                <a:latin typeface="Calibri Light" panose="020F0302020204030204" pitchFamily="34" charset="0"/>
              </a:rPr>
              <a:t>Agent</a:t>
            </a:r>
            <a:endParaRPr lang="es-ES" sz="1600" dirty="0" smtClean="0">
              <a:latin typeface="Calibri Light" panose="020F0302020204030204" pitchFamily="34" charset="0"/>
            </a:endParaRPr>
          </a:p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en-GB" sz="1100" dirty="0" smtClean="0">
                <a:latin typeface="Calibri Light" panose="020F0302020204030204" pitchFamily="34" charset="0"/>
                <a:hlinkClick r:id="rId3"/>
              </a:rPr>
              <a:t>www.grycap.upv.es/clues/eng/addons.php</a:t>
            </a:r>
            <a:r>
              <a:rPr lang="en-GB" sz="1100" dirty="0" smtClean="0">
                <a:latin typeface="Calibri Light" panose="020F0302020204030204" pitchFamily="34" charset="0"/>
              </a:rPr>
              <a:t>	</a:t>
            </a:r>
            <a:endParaRPr lang="en-GB" sz="1100" kern="1200" dirty="0" smtClean="0">
              <a:latin typeface="Calibri Light" panose="020F0302020204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34969" y="4923407"/>
            <a:ext cx="2638895" cy="104355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ángulo 15"/>
          <p:cNvSpPr/>
          <p:nvPr/>
        </p:nvSpPr>
        <p:spPr>
          <a:xfrm>
            <a:off x="6134969" y="4977736"/>
            <a:ext cx="2638895" cy="1043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171450" lvl="0" indent="-171450" defTabSz="4445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</a:rPr>
              <a:t>A</a:t>
            </a:r>
            <a:r>
              <a:rPr lang="en-US" sz="1600" dirty="0" smtClean="0">
                <a:latin typeface="Calibri Light" panose="020F0302020204030204" pitchFamily="34" charset="0"/>
              </a:rPr>
              <a:t>n energy </a:t>
            </a:r>
            <a:r>
              <a:rPr lang="en-US" sz="1600" dirty="0">
                <a:latin typeface="Calibri Light" panose="020F0302020204030204" pitchFamily="34" charset="0"/>
              </a:rPr>
              <a:t>management system for </a:t>
            </a:r>
            <a:r>
              <a:rPr lang="en-US" sz="1600" dirty="0" smtClean="0">
                <a:latin typeface="Calibri Light" panose="020F0302020204030204" pitchFamily="34" charset="0"/>
              </a:rPr>
              <a:t>Clusters </a:t>
            </a:r>
            <a:r>
              <a:rPr lang="en-US" sz="1600" dirty="0">
                <a:latin typeface="Calibri Light" panose="020F0302020204030204" pitchFamily="34" charset="0"/>
              </a:rPr>
              <a:t>and Cloud </a:t>
            </a:r>
            <a:r>
              <a:rPr lang="en-US" sz="1600" dirty="0" smtClean="0">
                <a:latin typeface="Calibri Light" panose="020F0302020204030204" pitchFamily="34" charset="0"/>
              </a:rPr>
              <a:t>infrastructures.</a:t>
            </a:r>
          </a:p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en-GB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  <a:hlinkClick r:id="rId4"/>
              </a:rPr>
              <a:t>www.grycap.upv.es/clues</a:t>
            </a:r>
            <a:r>
              <a:rPr lang="en-GB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</a:rPr>
              <a:t> </a:t>
            </a:r>
            <a:r>
              <a:rPr lang="en-GB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</a:rPr>
              <a:t>	</a:t>
            </a:r>
          </a:p>
          <a:p>
            <a:pPr marL="171450" lvl="0" indent="-171450" defTabSz="4445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GB" sz="1600" kern="1200" dirty="0" smtClean="0">
              <a:latin typeface="Calibri Light" panose="020F030202020403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64951" y="1781284"/>
            <a:ext cx="2218431" cy="104355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ángulo 17"/>
          <p:cNvSpPr/>
          <p:nvPr/>
        </p:nvSpPr>
        <p:spPr>
          <a:xfrm>
            <a:off x="323987" y="1781284"/>
            <a:ext cx="2459395" cy="1043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" sz="1600" kern="1200" dirty="0" err="1" smtClean="0">
                <a:latin typeface="Calibri Light" panose="020F0302020204030204" pitchFamily="34" charset="0"/>
              </a:rPr>
              <a:t>Automatic</a:t>
            </a:r>
            <a:r>
              <a:rPr lang="es-ES" sz="1600" kern="1200" dirty="0" smtClean="0">
                <a:latin typeface="Calibri Light" panose="020F0302020204030204" pitchFamily="34" charset="0"/>
              </a:rPr>
              <a:t>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configuration</a:t>
            </a:r>
            <a:r>
              <a:rPr lang="es-ES" sz="1600" kern="1200" dirty="0" smtClean="0">
                <a:latin typeface="Calibri Light" panose="020F0302020204030204" pitchFamily="34" charset="0"/>
              </a:rPr>
              <a:t> and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recontextualization</a:t>
            </a:r>
            <a:r>
              <a:rPr lang="es-ES" sz="1600" kern="1200" dirty="0" smtClean="0">
                <a:latin typeface="Calibri Light" panose="020F0302020204030204" pitchFamily="34" charset="0"/>
              </a:rPr>
              <a:t>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service</a:t>
            </a:r>
            <a:r>
              <a:rPr lang="es-ES" sz="1600" kern="1200" dirty="0" smtClean="0">
                <a:latin typeface="Calibri Light" panose="020F0302020204030204" pitchFamily="34" charset="0"/>
              </a:rPr>
              <a:t>.</a:t>
            </a:r>
          </a:p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en-GB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  <a:hlinkClick r:id="rId5"/>
              </a:rPr>
              <a:t>www.grycap.upv.es/im</a:t>
            </a:r>
            <a:r>
              <a:rPr lang="en-GB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</a:rPr>
              <a:t> </a:t>
            </a:r>
            <a:r>
              <a:rPr lang="en-GB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</a:rPr>
              <a:t>	</a:t>
            </a:r>
            <a:endParaRPr lang="en-GB" sz="1600" kern="1200" dirty="0" smtClean="0">
              <a:latin typeface="Calibri Light" panose="020F030202020403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827584" y="3332133"/>
            <a:ext cx="2761703" cy="1043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171450" lvl="0" indent="-171450" defTabSz="4445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 Light" panose="020F0302020204030204" pitchFamily="34" charset="0"/>
              </a:rPr>
              <a:t>Creation of </a:t>
            </a:r>
            <a:r>
              <a:rPr lang="en-US" sz="1600" dirty="0">
                <a:latin typeface="Calibri Light" panose="020F0302020204030204" pitchFamily="34" charset="0"/>
              </a:rPr>
              <a:t>elastic virtual clusters on top of </a:t>
            </a:r>
            <a:r>
              <a:rPr lang="en-US" sz="1600" dirty="0" smtClean="0">
                <a:latin typeface="Calibri Light" panose="020F0302020204030204" pitchFamily="34" charset="0"/>
              </a:rPr>
              <a:t>both public and </a:t>
            </a:r>
            <a:r>
              <a:rPr lang="en-US" sz="1600" dirty="0" err="1" smtClean="0">
                <a:latin typeface="Calibri Light" panose="020F0302020204030204" pitchFamily="34" charset="0"/>
              </a:rPr>
              <a:t>on-premise</a:t>
            </a:r>
            <a:r>
              <a:rPr lang="en-US" sz="1600" dirty="0" smtClean="0">
                <a:latin typeface="Calibri Light" panose="020F0302020204030204" pitchFamily="34" charset="0"/>
              </a:rPr>
              <a:t> </a:t>
            </a:r>
            <a:r>
              <a:rPr lang="en-US" sz="1600" dirty="0" err="1" smtClean="0">
                <a:latin typeface="Calibri Light" panose="020F0302020204030204" pitchFamily="34" charset="0"/>
              </a:rPr>
              <a:t>IaaS</a:t>
            </a:r>
            <a:r>
              <a:rPr lang="en-US" sz="1600" dirty="0" smtClean="0">
                <a:latin typeface="Calibri Light" panose="020F0302020204030204" pitchFamily="34" charset="0"/>
              </a:rPr>
              <a:t> providers</a:t>
            </a:r>
          </a:p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en-GB" sz="1100" dirty="0" err="1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  <a:hlinkClick r:id="rId6"/>
              </a:rPr>
              <a:t>www.grycap.upv.es</a:t>
            </a:r>
            <a:r>
              <a:rPr lang="en-GB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  <a:hlinkClick r:id="rId6"/>
              </a:rPr>
              <a:t>/ec3</a:t>
            </a:r>
            <a:endParaRPr lang="en-GB" sz="11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4537" y="4924219"/>
            <a:ext cx="2218846" cy="104355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ángulo 20"/>
          <p:cNvSpPr/>
          <p:nvPr/>
        </p:nvSpPr>
        <p:spPr>
          <a:xfrm>
            <a:off x="323528" y="4924219"/>
            <a:ext cx="2592287" cy="1043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171450" lvl="0" indent="-17145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" sz="1600" kern="1200" dirty="0" smtClean="0">
                <a:latin typeface="Calibri Light" panose="020F0302020204030204" pitchFamily="34" charset="0"/>
              </a:rPr>
              <a:t>A </a:t>
            </a:r>
            <a:r>
              <a:rPr lang="es-ES" sz="1600" kern="1200" dirty="0" err="1" smtClean="0">
                <a:latin typeface="Calibri Light" panose="020F0302020204030204" pitchFamily="34" charset="0"/>
              </a:rPr>
              <a:t>rich</a:t>
            </a:r>
            <a:r>
              <a:rPr lang="es-ES" sz="1600" dirty="0">
                <a:latin typeface="Calibri Light" panose="020F0302020204030204" pitchFamily="34" charset="0"/>
              </a:rPr>
              <a:t> </a:t>
            </a:r>
            <a:r>
              <a:rPr lang="es-ES" sz="1600" dirty="0" err="1" smtClean="0">
                <a:latin typeface="Calibri Light" panose="020F0302020204030204" pitchFamily="34" charset="0"/>
              </a:rPr>
              <a:t>metadata</a:t>
            </a:r>
            <a:r>
              <a:rPr lang="es-ES" sz="1600" dirty="0" smtClean="0">
                <a:latin typeface="Calibri Light" panose="020F0302020204030204" pitchFamily="34" charset="0"/>
              </a:rPr>
              <a:t> </a:t>
            </a:r>
            <a:r>
              <a:rPr lang="es-ES" sz="1600" dirty="0" err="1" smtClean="0">
                <a:latin typeface="Calibri Light" panose="020F0302020204030204" pitchFamily="34" charset="0"/>
              </a:rPr>
              <a:t>repository</a:t>
            </a:r>
            <a:r>
              <a:rPr lang="es-ES" sz="1600" dirty="0" smtClean="0">
                <a:latin typeface="Calibri Light" panose="020F0302020204030204" pitchFamily="34" charset="0"/>
              </a:rPr>
              <a:t> of Virtual Machine </a:t>
            </a:r>
            <a:r>
              <a:rPr lang="es-ES" sz="1600" dirty="0" err="1" smtClean="0">
                <a:latin typeface="Calibri Light" panose="020F0302020204030204" pitchFamily="34" charset="0"/>
              </a:rPr>
              <a:t>Images</a:t>
            </a:r>
            <a:r>
              <a:rPr lang="es-ES" sz="1600" dirty="0" smtClean="0">
                <a:latin typeface="Calibri Light" panose="020F0302020204030204" pitchFamily="34" charset="0"/>
              </a:rPr>
              <a:t>.</a:t>
            </a:r>
          </a:p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en-GB" sz="11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 Light" panose="020F0302020204030204" pitchFamily="34" charset="0"/>
                <a:hlinkClick r:id="rId7"/>
              </a:rPr>
              <a:t>www.grycap.upv.es/vmrc</a:t>
            </a:r>
            <a:endParaRPr lang="en-GB" sz="11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8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4" grpId="0"/>
      <p:bldP spid="16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Manager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143404" cy="48291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General platform to deploy on demand customizable virtual computing infrastructures.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Multiple </a:t>
            </a:r>
            <a:r>
              <a:rPr lang="en-US" dirty="0" err="1" smtClean="0"/>
              <a:t>VMs</a:t>
            </a:r>
            <a:r>
              <a:rPr lang="en-US" dirty="0"/>
              <a:t> </a:t>
            </a:r>
            <a:r>
              <a:rPr lang="en-US" dirty="0" smtClean="0"/>
              <a:t>with multiple configurations.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need of pre-packaged VMIs.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Enable re-using of VMIs.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Infrastructure-Agnostic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Currently </a:t>
            </a:r>
            <a:r>
              <a:rPr lang="en-US" dirty="0"/>
              <a:t>supports: </a:t>
            </a:r>
            <a:r>
              <a:rPr lang="en-US" dirty="0" err="1"/>
              <a:t>OpenNebula</a:t>
            </a:r>
            <a:r>
              <a:rPr lang="en-US" dirty="0"/>
              <a:t>, </a:t>
            </a:r>
            <a:r>
              <a:rPr lang="en-US" dirty="0" err="1"/>
              <a:t>OpenStack</a:t>
            </a:r>
            <a:r>
              <a:rPr lang="en-US" dirty="0"/>
              <a:t>, EC2, </a:t>
            </a:r>
            <a:r>
              <a:rPr lang="en-US" dirty="0" smtClean="0"/>
              <a:t>GCE, OCCI (</a:t>
            </a:r>
            <a:r>
              <a:rPr lang="en-US" dirty="0" err="1" smtClean="0"/>
              <a:t>FedCloud</a:t>
            </a:r>
            <a:r>
              <a:rPr lang="en-US" dirty="0" smtClean="0"/>
              <a:t>), </a:t>
            </a:r>
            <a:r>
              <a:rPr lang="en-US" dirty="0" err="1" smtClean="0"/>
              <a:t>FogBow</a:t>
            </a:r>
            <a:r>
              <a:rPr lang="en-US" dirty="0" smtClean="0"/>
              <a:t>, </a:t>
            </a:r>
            <a:r>
              <a:rPr lang="en-US" dirty="0" err="1" smtClean="0"/>
              <a:t>Docker</a:t>
            </a:r>
            <a:r>
              <a:rPr lang="en-US" dirty="0" smtClean="0"/>
              <a:t>, </a:t>
            </a:r>
            <a:r>
              <a:rPr lang="en-US" dirty="0" err="1" smtClean="0"/>
              <a:t>LibVirt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Service with two APIs: XML-RPC and REST</a:t>
            </a:r>
            <a:r>
              <a:rPr lang="en-US" dirty="0" smtClean="0"/>
              <a:t>.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dirty="0"/>
              <a:t>Working Scheme:</a:t>
            </a:r>
          </a:p>
          <a:p>
            <a:pPr lvl="1"/>
            <a:r>
              <a:rPr lang="en-US" sz="1900" dirty="0"/>
              <a:t>Receives a </a:t>
            </a:r>
            <a:r>
              <a:rPr lang="en-US" sz="1900" dirty="0" smtClean="0"/>
              <a:t>document (</a:t>
            </a:r>
            <a:r>
              <a:rPr lang="en-US" sz="1900" dirty="0" err="1" smtClean="0"/>
              <a:t>RADL</a:t>
            </a:r>
            <a:r>
              <a:rPr lang="en-US" sz="1900" dirty="0" smtClean="0"/>
              <a:t>)</a:t>
            </a:r>
            <a:endParaRPr lang="en-US" sz="1900" dirty="0"/>
          </a:p>
          <a:p>
            <a:pPr lvl="2"/>
            <a:r>
              <a:rPr lang="en-US" sz="1600" dirty="0"/>
              <a:t>Resource and Application Description Language</a:t>
            </a:r>
          </a:p>
          <a:p>
            <a:pPr lvl="2"/>
            <a:r>
              <a:rPr lang="en-US" sz="1600" dirty="0"/>
              <a:t>High level Language to define virtual infrastructures</a:t>
            </a:r>
          </a:p>
          <a:p>
            <a:pPr lvl="3"/>
            <a:r>
              <a:rPr lang="en-US" sz="1400" dirty="0"/>
              <a:t>Specify </a:t>
            </a:r>
            <a:r>
              <a:rPr lang="en-US" sz="1400" dirty="0" err="1"/>
              <a:t>VM</a:t>
            </a:r>
            <a:r>
              <a:rPr lang="en-US" sz="1400" dirty="0"/>
              <a:t> requirements</a:t>
            </a:r>
          </a:p>
          <a:p>
            <a:pPr lvl="1"/>
            <a:r>
              <a:rPr lang="en-US" sz="1900" dirty="0"/>
              <a:t>Contact the catalog to get a list with the most suitable </a:t>
            </a:r>
            <a:r>
              <a:rPr lang="en-US" sz="1900" dirty="0" err="1"/>
              <a:t>VMI</a:t>
            </a:r>
            <a:r>
              <a:rPr lang="en-US" sz="1900" dirty="0"/>
              <a:t>.</a:t>
            </a:r>
          </a:p>
          <a:p>
            <a:pPr lvl="1"/>
            <a:r>
              <a:rPr lang="en-US" sz="1900" dirty="0" smtClean="0"/>
              <a:t>Obtain </a:t>
            </a:r>
            <a:r>
              <a:rPr lang="en-US" sz="1900" dirty="0"/>
              <a:t>the list of </a:t>
            </a:r>
            <a:r>
              <a:rPr lang="en-US" sz="1900" dirty="0" err="1"/>
              <a:t>IaaS</a:t>
            </a:r>
            <a:r>
              <a:rPr lang="en-US" sz="1900" dirty="0"/>
              <a:t> providers available to the </a:t>
            </a:r>
            <a:r>
              <a:rPr lang="en-US" sz="1900" dirty="0" smtClean="0"/>
              <a:t>user.</a:t>
            </a:r>
            <a:endParaRPr lang="en-US" sz="1900" dirty="0"/>
          </a:p>
          <a:p>
            <a:pPr lvl="1"/>
            <a:r>
              <a:rPr lang="en-US" sz="1900" dirty="0" smtClean="0"/>
              <a:t>Selects </a:t>
            </a:r>
            <a:r>
              <a:rPr lang="en-US" sz="1900" dirty="0"/>
              <a:t>the best </a:t>
            </a:r>
            <a:r>
              <a:rPr lang="en-US" sz="1900" dirty="0" smtClean="0"/>
              <a:t>combination.</a:t>
            </a:r>
            <a:endParaRPr lang="en-US" sz="1900" dirty="0"/>
          </a:p>
          <a:p>
            <a:pPr lvl="1"/>
            <a:r>
              <a:rPr lang="en-US" sz="1900" dirty="0"/>
              <a:t>Contact the </a:t>
            </a:r>
            <a:r>
              <a:rPr lang="en-US" sz="1900" dirty="0" err="1"/>
              <a:t>IaaS</a:t>
            </a:r>
            <a:r>
              <a:rPr lang="en-US" sz="1900" dirty="0"/>
              <a:t> provider selected to deploy the infrastructure and finally configure it.</a:t>
            </a:r>
          </a:p>
          <a:p>
            <a:endParaRPr lang="es-ES" sz="20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17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Manager (II)</a:t>
            </a:r>
            <a:endParaRPr lang="en-U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214282" y="1575574"/>
            <a:ext cx="4357718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privada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publica (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outbound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'yes')</a:t>
            </a:r>
          </a:p>
          <a:p>
            <a:pPr marL="0" indent="0">
              <a:buFont typeface="Arial" pitchFamily="34" charset="0"/>
              <a:buNone/>
            </a:pPr>
            <a:endParaRPr lang="es-E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cpu.arch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='x86_64' and 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cpu.count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&gt;=2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memory.size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&gt;=2048m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net_interface.0.connection = 'publica'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net_interface.1.connection = 'privada'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net_interface.1.dns_name = '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hadoopmaster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disk.0.os.name='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disk.0.os.flavour='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disk.0.os.version='12.04'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disk.0.applications 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endParaRPr lang="es-E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ansible.modules.micafer.hadoop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endParaRPr lang="es-E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cpu.arch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='x86_64'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memory.size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&gt;=2048m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net_interface.0.connection='privada'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disk.0.os.name='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and</a:t>
            </a:r>
          </a:p>
          <a:p>
            <a:pPr marL="0" indent="0">
              <a:buFont typeface="Arial" pitchFamily="34" charset="0"/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disk.0.os.flavour='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Font typeface="Arial" pitchFamily="34" charset="0"/>
              <a:buNone/>
            </a:pPr>
            <a:endParaRPr lang="es-E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4716016" y="1575574"/>
            <a:ext cx="4248472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s-E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roles:</a:t>
            </a: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 { role: '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micafer.hadoop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hadoop_master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hadoopmaster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hadoop_type_of_node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'master' 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s-E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s-E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s-E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roles:</a:t>
            </a: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 { role: '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micafer.hadoop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hadoop_master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hadoopmaster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}</a:t>
            </a:r>
          </a:p>
          <a:p>
            <a:pPr marL="0" indent="0">
              <a:buNone/>
            </a:pPr>
            <a:r>
              <a:rPr lang="es-E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s-E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s-E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deploy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0" indent="0">
              <a:buNone/>
            </a:pP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deploy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s-E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1520" y="1556792"/>
            <a:ext cx="8712968" cy="4829196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32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Hadoop</a:t>
            </a:r>
            <a:r>
              <a:rPr lang="es-ES" dirty="0" smtClean="0"/>
              <a:t> </a:t>
            </a:r>
            <a:r>
              <a:rPr lang="es-ES" dirty="0" err="1" smtClean="0"/>
              <a:t>cluster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30951"/>
              </p:ext>
            </p:extLst>
          </p:nvPr>
        </p:nvGraphicFramePr>
        <p:xfrm>
          <a:off x="467544" y="3068960"/>
          <a:ext cx="8030095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416"/>
                <a:gridCol w="1302622"/>
                <a:gridCol w="1606019"/>
                <a:gridCol w="1606019"/>
                <a:gridCol w="160601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nodes</a:t>
                      </a:r>
                    </a:p>
                    <a:p>
                      <a:pPr algn="ctr"/>
                      <a:r>
                        <a:rPr lang="en-US" dirty="0" smtClean="0"/>
                        <a:t>(EC2)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 nodes</a:t>
                      </a:r>
                    </a:p>
                    <a:p>
                      <a:pPr algn="ctr"/>
                      <a:r>
                        <a:rPr lang="en-US" dirty="0" smtClean="0"/>
                        <a:t>(EC2)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nodes</a:t>
                      </a:r>
                    </a:p>
                    <a:p>
                      <a:pPr algn="ctr"/>
                      <a:r>
                        <a:rPr lang="en-US" dirty="0" smtClean="0"/>
                        <a:t>(ONE)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nodes</a:t>
                      </a:r>
                    </a:p>
                    <a:p>
                      <a:pPr algn="ctr"/>
                      <a:r>
                        <a:rPr lang="en-US" dirty="0" smtClean="0"/>
                        <a:t>(ONE)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9:29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14:26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22:13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 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11:23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 Removal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6:36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err="1" smtClean="0"/>
              <a:t>Creation</a:t>
            </a:r>
            <a:r>
              <a:rPr lang="es-ES" dirty="0" smtClean="0"/>
              <a:t> Times</a:t>
            </a:r>
            <a:endParaRPr lang="en-US" dirty="0"/>
          </a:p>
        </p:txBody>
      </p:sp>
      <p:sp>
        <p:nvSpPr>
          <p:cNvPr id="7" name="4 Marcador de contenido"/>
          <p:cNvSpPr txBox="1">
            <a:spLocks/>
          </p:cNvSpPr>
          <p:nvPr/>
        </p:nvSpPr>
        <p:spPr bwMode="auto">
          <a:xfrm>
            <a:off x="214282" y="4941168"/>
            <a:ext cx="4357718" cy="167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EC2:</a:t>
            </a:r>
          </a:p>
          <a:p>
            <a:pPr lvl="1"/>
            <a:r>
              <a:rPr lang="en-US" sz="1800" dirty="0" smtClean="0"/>
              <a:t>Master: c1.medium</a:t>
            </a:r>
          </a:p>
          <a:p>
            <a:pPr lvl="2"/>
            <a:r>
              <a:rPr lang="en-US" sz="1600" dirty="0" smtClean="0"/>
              <a:t>1.5 GB de RAM and 2 cores</a:t>
            </a:r>
          </a:p>
          <a:p>
            <a:pPr lvl="1"/>
            <a:r>
              <a:rPr lang="en-US" sz="1800" dirty="0" smtClean="0"/>
              <a:t>WNs: m1.small.</a:t>
            </a:r>
          </a:p>
          <a:p>
            <a:pPr lvl="2"/>
            <a:r>
              <a:rPr lang="en-US" sz="1600" dirty="0" smtClean="0"/>
              <a:t>1.5 GB de RAM and 1 cores</a:t>
            </a: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 bwMode="auto">
          <a:xfrm>
            <a:off x="4572000" y="4941168"/>
            <a:ext cx="4376768" cy="167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ONE:</a:t>
            </a:r>
          </a:p>
          <a:p>
            <a:pPr lvl="1"/>
            <a:r>
              <a:rPr lang="en-US" sz="1800" dirty="0" smtClean="0"/>
              <a:t>Tailored requirements (1 core and 2 GB RAM).</a:t>
            </a:r>
          </a:p>
          <a:p>
            <a:pPr lvl="1"/>
            <a:r>
              <a:rPr lang="en-US" sz="1800" dirty="0" smtClean="0"/>
              <a:t>Overhead with many </a:t>
            </a:r>
            <a:r>
              <a:rPr lang="en-US" sz="1800" dirty="0" err="1" smtClean="0"/>
              <a:t>MVs</a:t>
            </a:r>
            <a:r>
              <a:rPr lang="en-US" sz="1800" dirty="0" smtClean="0"/>
              <a:t> due to bottleneck in network accesses</a:t>
            </a:r>
          </a:p>
          <a:p>
            <a:pPr lvl="1"/>
            <a:endParaRPr lang="en-US" sz="1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214282" y="1412776"/>
            <a:ext cx="8715436" cy="120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00509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Deploys a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cluster  (1 head node and 5 </a:t>
            </a:r>
            <a:r>
              <a:rPr lang="en-US" sz="2000" dirty="0" err="1" smtClean="0"/>
              <a:t>WNs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Uses a special application requirement </a:t>
            </a:r>
            <a:r>
              <a:rPr lang="en-US" sz="1600" dirty="0" smtClean="0"/>
              <a:t>(</a:t>
            </a:r>
            <a:r>
              <a:rPr lang="es-E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ansible.modules.micafer.hadoop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 smtClean="0"/>
          </a:p>
          <a:p>
            <a:pPr lvl="1"/>
            <a:r>
              <a:rPr lang="en-US" sz="1600" dirty="0" smtClean="0"/>
              <a:t>It </a:t>
            </a:r>
            <a:r>
              <a:rPr lang="en-US" sz="1600" dirty="0" smtClean="0"/>
              <a:t>downloads </a:t>
            </a:r>
            <a:r>
              <a:rPr lang="en-US" sz="1600" dirty="0" smtClean="0"/>
              <a:t>roles from </a:t>
            </a:r>
            <a:r>
              <a:rPr lang="en-US" sz="1600" dirty="0" err="1" smtClean="0"/>
              <a:t>Ansible</a:t>
            </a:r>
            <a:r>
              <a:rPr lang="en-US" sz="1600" dirty="0" smtClean="0"/>
              <a:t> Galaxy (</a:t>
            </a:r>
            <a:r>
              <a:rPr lang="en-US" sz="1400" i="1" dirty="0" smtClean="0"/>
              <a:t>http://galaxy.ansible.com)</a:t>
            </a:r>
            <a:endParaRPr lang="en-US" sz="1600" i="1" dirty="0" smtClean="0"/>
          </a:p>
          <a:p>
            <a:r>
              <a:rPr lang="en-US" sz="2000" dirty="0" smtClean="0"/>
              <a:t>The configure section uses the galaxy roles.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729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1_grycap_v4">
  <a:themeElements>
    <a:clrScheme name="Tema GRyCAP">
      <a:dk1>
        <a:sysClr val="windowText" lastClr="000000"/>
      </a:dk1>
      <a:lt1>
        <a:sysClr val="window" lastClr="FFFFFF"/>
      </a:lt1>
      <a:dk2>
        <a:srgbClr val="00549F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ubtítulo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plantilla_1_grycap_v4</Template>
  <TotalTime>2238</TotalTime>
  <Words>965</Words>
  <Application>Microsoft Macintosh PowerPoint</Application>
  <PresentationFormat>Presentación en pantalla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plantilla_1_grycap_v4</vt:lpstr>
      <vt:lpstr>UPV-IBM’s Big data observatory &amp;  hadoop infrastructure management</vt:lpstr>
      <vt:lpstr>IBM-UPV Big Data Observatory</vt:lpstr>
      <vt:lpstr>Resources</vt:lpstr>
      <vt:lpstr>Plans and opportunities</vt:lpstr>
      <vt:lpstr>Iaas Management framework of GRYCAP</vt:lpstr>
      <vt:lpstr>Iaas managing services</vt:lpstr>
      <vt:lpstr>Infrastructure Manager</vt:lpstr>
      <vt:lpstr>Infrastructure Manager (II)</vt:lpstr>
      <vt:lpstr>Hadoop cluster</vt:lpstr>
      <vt:lpstr>EC3</vt:lpstr>
      <vt:lpstr>EC3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Deployment over the cloud</dc:title>
  <dc:creator>Carlos</dc:creator>
  <cp:lastModifiedBy>Germán Moltó</cp:lastModifiedBy>
  <cp:revision>87</cp:revision>
  <dcterms:created xsi:type="dcterms:W3CDTF">2011-11-21T17:23:53Z</dcterms:created>
  <dcterms:modified xsi:type="dcterms:W3CDTF">2015-01-14T20:30:57Z</dcterms:modified>
</cp:coreProperties>
</file>