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77" r:id="rId2"/>
    <p:sldId id="383" r:id="rId3"/>
    <p:sldId id="384" r:id="rId4"/>
    <p:sldId id="381" r:id="rId5"/>
    <p:sldId id="380" r:id="rId6"/>
    <p:sldId id="378" r:id="rId7"/>
    <p:sldId id="379" r:id="rId8"/>
    <p:sldId id="38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75" autoAdjust="0"/>
  </p:normalViewPr>
  <p:slideViewPr>
    <p:cSldViewPr>
      <p:cViewPr varScale="1">
        <p:scale>
          <a:sx n="106" d="100"/>
          <a:sy n="10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D94D35-05EC-4F34-9C13-F781245CCCE1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3D5AFE-B791-417E-991C-C95AF3FA0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D5AFE-B791-417E-991C-C95AF3FA04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D5AFE-B791-417E-991C-C95AF3FA04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2F44-E45D-4AFC-939D-4C11F5AF8268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2C83F-5371-4C20-878B-D255B63AB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22B1-6F6C-4359-87D9-73B324D55E70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DE51-2B73-457D-85FB-34FA3743B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95D2-6865-44BC-81B2-D7EB78C10BD0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5D40-6B85-4779-877E-C2475B760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C351-1EE8-465D-8893-2A49FACFD40E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DBD8-FA14-4826-A38E-6554DA5BE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4907-CD02-48A0-8496-28B43849EE82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1CCBE-D1B6-4BFD-8EB7-0CDBA3002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5C85-0C1F-476A-AA1A-78D5900EAAFD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BFC5-7F65-4F32-87D2-056315959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DFCF-1A80-4967-9EAE-A0D3533F64A3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16B9-AFFD-488D-823E-12B3102F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39B6-2E97-4B90-90F8-B37EBB22A14D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87B5-A630-4CFA-A0A0-840CEA473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8865-D51F-4866-8DE0-816065E416A4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98D3-135A-4BF9-86B4-72F2A72DC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4EB1-E8E7-43C1-8788-3697209A36D7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D9B6E-0015-4DE7-975E-7ECBD9BEB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AA7F-92E2-465E-9219-B50004E6FDE5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12176-5B88-4ECD-A835-DC584EE2B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22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86CE5C-86A9-41CF-991C-D957A3D7F184}" type="datetimeFigureOut">
              <a:rPr lang="en-US"/>
              <a:pPr>
                <a:defRPr/>
              </a:pPr>
              <a:t>15-Jan-15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ED8DBC-48BB-4E87-AC2A-11FD1A0A9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49" r:id="rId2"/>
    <p:sldLayoutId id="2147484258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9" r:id="rId9"/>
    <p:sldLayoutId id="2147484255" r:id="rId10"/>
    <p:sldLayoutId id="21474842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vvp.sk/" TargetMode="External"/><Relationship Id="rId2" Type="http://schemas.openxmlformats.org/officeDocument/2006/relationships/hyperlink" Target="http://ups.savba.sk/parcom/projlist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logo_SAV_n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0"/>
            <a:ext cx="9667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2969" t="7712" r="1485" b="5785"/>
          <a:stretch>
            <a:fillRect/>
          </a:stretch>
        </p:blipFill>
        <p:spPr bwMode="auto">
          <a:xfrm>
            <a:off x="0" y="0"/>
            <a:ext cx="4548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Big data: research and development at IISAS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Viet Tran</a:t>
            </a:r>
          </a:p>
          <a:p>
            <a:r>
              <a:rPr lang="en-US" dirty="0" smtClean="0"/>
              <a:t>Institute of Informatics, SAS</a:t>
            </a:r>
          </a:p>
          <a:p>
            <a:r>
              <a:rPr lang="en-US" dirty="0" smtClean="0"/>
              <a:t>Slovakia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activities in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Retrieval, Big Data</a:t>
            </a:r>
          </a:p>
          <a:p>
            <a:r>
              <a:rPr lang="en-US" dirty="0" smtClean="0"/>
              <a:t>Semantics, Graphs and Networks, Semantic Search</a:t>
            </a:r>
          </a:p>
          <a:p>
            <a:r>
              <a:rPr lang="en-US" dirty="0" smtClean="0"/>
              <a:t>Multi-language Text Analysis</a:t>
            </a:r>
          </a:p>
          <a:p>
            <a:r>
              <a:rPr lang="en-US" dirty="0" smtClean="0"/>
              <a:t>Knowledge Modeling, </a:t>
            </a:r>
            <a:r>
              <a:rPr lang="en-US" dirty="0" err="1" smtClean="0"/>
              <a:t>Ontologies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pic>
        <p:nvPicPr>
          <p:cNvPr id="21506" name="Picture 2" descr="http://ikt.ui.sav.sk/image/architecture-had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060848"/>
            <a:ext cx="3483475" cy="4046637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042792" cy="4389437"/>
          </a:xfrm>
        </p:spPr>
        <p:txBody>
          <a:bodyPr/>
          <a:lstStyle/>
          <a:p>
            <a:r>
              <a:rPr lang="en-US" sz="1800" dirty="0" smtClean="0"/>
              <a:t>RDB2Onto: Tool for Relational Data to Ontology Individuals Mapping</a:t>
            </a:r>
          </a:p>
          <a:p>
            <a:r>
              <a:rPr lang="en-US" sz="1800" dirty="0" err="1" smtClean="0"/>
              <a:t>ACoMA</a:t>
            </a:r>
            <a:r>
              <a:rPr lang="en-US" sz="1800" dirty="0" smtClean="0"/>
              <a:t>: Acoma process email communication on server side and attach relevant knowledge to email messages.</a:t>
            </a:r>
          </a:p>
          <a:p>
            <a:r>
              <a:rPr lang="en-US" sz="1800" dirty="0" smtClean="0"/>
              <a:t>EMBET: Experience Management based on Text Notes - Active and Context sensitive Recommendation System</a:t>
            </a:r>
          </a:p>
          <a:p>
            <a:r>
              <a:rPr lang="en-US" sz="1800" dirty="0" smtClean="0"/>
              <a:t>RIDAR: Relevant Internet Data Resource Identification</a:t>
            </a:r>
          </a:p>
          <a:p>
            <a:r>
              <a:rPr lang="en-US" sz="1800" dirty="0" smtClean="0"/>
              <a:t>WEBCRAWLER: WebCrawler downloads recursively web pages.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Selected projects related to Big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EU projects</a:t>
            </a:r>
          </a:p>
          <a:p>
            <a:pPr lvl="1"/>
            <a:r>
              <a:rPr lang="en-US" sz="2000" dirty="0" smtClean="0"/>
              <a:t>REDIRNET: Emergency Responder Data Interoperability Network (1.3.2014-31.8.2016) </a:t>
            </a:r>
          </a:p>
          <a:p>
            <a:pPr lvl="1"/>
            <a:r>
              <a:rPr lang="en-US" sz="2000" dirty="0" smtClean="0"/>
              <a:t>VENIS: Virtual Enterprises by Networked Interoperability Services (2011-2014)</a:t>
            </a:r>
          </a:p>
          <a:p>
            <a:pPr lvl="1"/>
            <a:r>
              <a:rPr lang="en-US" sz="2000" dirty="0" smtClean="0"/>
              <a:t>EUSAS: European Urban Simulation for Asymmetric Scenarios (2010-2012)</a:t>
            </a:r>
          </a:p>
          <a:p>
            <a:pPr lvl="1"/>
            <a:r>
              <a:rPr lang="en-US" sz="2000" dirty="0" smtClean="0"/>
              <a:t>COMMIUS: Community-based Interoperability Utility for SMEs (2008-2011)</a:t>
            </a:r>
          </a:p>
          <a:p>
            <a:pPr lvl="1"/>
            <a:r>
              <a:rPr lang="en-US" sz="2000" dirty="0" smtClean="0"/>
              <a:t>ADMIRE: Advanced Data Mining and Integration Research for Europe (2008-2011)</a:t>
            </a:r>
          </a:p>
          <a:p>
            <a:r>
              <a:rPr lang="en-US" sz="2400" dirty="0" smtClean="0"/>
              <a:t>And many Grid-related projects (EGI-Inspire, EGEE- 1,2,3; DEGREE, </a:t>
            </a:r>
            <a:r>
              <a:rPr lang="en-US" sz="2400" dirty="0" err="1" smtClean="0"/>
              <a:t>Int.Eu.Grid</a:t>
            </a:r>
            <a:r>
              <a:rPr lang="en-US" sz="2400" dirty="0" smtClean="0"/>
              <a:t>, </a:t>
            </a:r>
            <a:r>
              <a:rPr lang="en-US" sz="2400" dirty="0" err="1" smtClean="0"/>
              <a:t>Kwf</a:t>
            </a:r>
            <a:r>
              <a:rPr lang="en-US" sz="2400" dirty="0" smtClean="0"/>
              <a:t>-Grid, </a:t>
            </a:r>
            <a:r>
              <a:rPr lang="en-US" sz="2400" dirty="0" err="1" smtClean="0"/>
              <a:t>MediGrid</a:t>
            </a:r>
            <a:r>
              <a:rPr lang="en-US" sz="2400" dirty="0" smtClean="0"/>
              <a:t>, </a:t>
            </a:r>
            <a:r>
              <a:rPr lang="en-US" sz="2400" dirty="0" err="1" smtClean="0"/>
              <a:t>CrossGrid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Selected projects related to Big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projects</a:t>
            </a:r>
          </a:p>
          <a:p>
            <a:pPr lvl="1"/>
            <a:r>
              <a:rPr lang="en-US" dirty="0" smtClean="0"/>
              <a:t>CLAN:  Cloud Computing for Big Data Analytics (1.7.2012-31.12.2015)</a:t>
            </a:r>
          </a:p>
          <a:p>
            <a:pPr lvl="1"/>
            <a:r>
              <a:rPr lang="en-US" u="sng" dirty="0" smtClean="0">
                <a:hlinkClick r:id="rId2"/>
              </a:rPr>
              <a:t>SMART-II</a:t>
            </a:r>
            <a:r>
              <a:rPr lang="en-US" dirty="0" smtClean="0"/>
              <a:t>: Center of Excellence for SMART technologies(2010-2014)</a:t>
            </a:r>
          </a:p>
          <a:p>
            <a:pPr lvl="1"/>
            <a:r>
              <a:rPr lang="en-US" dirty="0" smtClean="0">
                <a:hlinkClick r:id="rId3"/>
              </a:rPr>
              <a:t>SIVVP</a:t>
            </a:r>
            <a:r>
              <a:rPr lang="en-US" dirty="0" smtClean="0"/>
              <a:t>: Slovak Infrastructure for High Performance Computing (2010-2015)</a:t>
            </a:r>
          </a:p>
          <a:p>
            <a:pPr lvl="1"/>
            <a:r>
              <a:rPr lang="en-US" dirty="0" smtClean="0"/>
              <a:t>VEGA: Selected methods, approaches and tools for distributed computing (2012-2015)</a:t>
            </a:r>
          </a:p>
          <a:p>
            <a:pPr lvl="1"/>
            <a:r>
              <a:rPr lang="en-US" dirty="0" smtClean="0"/>
              <a:t> VEGA: New methods and approaches on information processing and knowledge bases (2013-2015)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HADOOP Production</a:t>
            </a:r>
            <a:br>
              <a:rPr lang="en-US" sz="4000" dirty="0" smtClean="0"/>
            </a:br>
            <a:r>
              <a:rPr lang="en-US" sz="4000" dirty="0" smtClean="0"/>
              <a:t> cluster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3754760" cy="4389437"/>
          </a:xfrm>
        </p:spPr>
        <p:txBody>
          <a:bodyPr/>
          <a:lstStyle/>
          <a:p>
            <a:r>
              <a:rPr lang="en-US" dirty="0" smtClean="0"/>
              <a:t>16 nodes of </a:t>
            </a:r>
          </a:p>
          <a:p>
            <a:pPr lvl="1"/>
            <a:r>
              <a:rPr lang="en-US" dirty="0" smtClean="0"/>
              <a:t>24 Intel Xeon cores (384 cores in total)</a:t>
            </a:r>
          </a:p>
          <a:p>
            <a:pPr lvl="1"/>
            <a:r>
              <a:rPr lang="en-US" dirty="0" smtClean="0"/>
              <a:t>48 GB RAM</a:t>
            </a:r>
          </a:p>
          <a:p>
            <a:pPr lvl="1"/>
            <a:r>
              <a:rPr lang="en-US" dirty="0" smtClean="0"/>
              <a:t>1 TB</a:t>
            </a:r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err="1" smtClean="0"/>
              <a:t>Hadoop</a:t>
            </a:r>
            <a:endParaRPr lang="en-US" dirty="0" smtClean="0"/>
          </a:p>
          <a:p>
            <a:pPr lvl="1"/>
            <a:r>
              <a:rPr lang="en-US" dirty="0" smtClean="0"/>
              <a:t>Spark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5400000">
            <a:off x="4551362" y="2265363"/>
            <a:ext cx="5880100" cy="3305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48264" y="2852936"/>
            <a:ext cx="1440160" cy="1296144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HADOOP Development</a:t>
            </a:r>
            <a:br>
              <a:rPr lang="en-US" sz="4000" dirty="0" smtClean="0"/>
            </a:br>
            <a:r>
              <a:rPr lang="en-US" sz="4000" dirty="0" smtClean="0"/>
              <a:t>cluster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5400000">
            <a:off x="4551362" y="2265363"/>
            <a:ext cx="5880100" cy="330517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3754760" cy="4389437"/>
          </a:xfrm>
        </p:spPr>
        <p:txBody>
          <a:bodyPr/>
          <a:lstStyle/>
          <a:p>
            <a:r>
              <a:rPr lang="en-US" dirty="0" smtClean="0"/>
              <a:t>10 nodes of </a:t>
            </a:r>
          </a:p>
          <a:p>
            <a:pPr lvl="1"/>
            <a:r>
              <a:rPr lang="en-US" dirty="0" smtClean="0"/>
              <a:t>12 Intel Xeon cores</a:t>
            </a:r>
          </a:p>
          <a:p>
            <a:pPr lvl="1"/>
            <a:r>
              <a:rPr lang="en-US" dirty="0" smtClean="0"/>
              <a:t>48 GB RAM</a:t>
            </a:r>
          </a:p>
          <a:p>
            <a:pPr lvl="1"/>
            <a:r>
              <a:rPr lang="en-US" dirty="0" smtClean="0"/>
              <a:t>512 GB storage</a:t>
            </a:r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err="1" smtClean="0"/>
              <a:t>Hadoop</a:t>
            </a:r>
            <a:endParaRPr lang="en-US" dirty="0" smtClean="0"/>
          </a:p>
          <a:p>
            <a:pPr lvl="1"/>
            <a:r>
              <a:rPr lang="en-US" dirty="0" smtClean="0"/>
              <a:t>Spark</a:t>
            </a:r>
          </a:p>
          <a:p>
            <a:pPr lvl="1"/>
            <a:r>
              <a:rPr lang="en-US" dirty="0" smtClean="0"/>
              <a:t>Hive</a:t>
            </a:r>
          </a:p>
          <a:p>
            <a:pPr lvl="1"/>
            <a:r>
              <a:rPr lang="en-US" dirty="0" smtClean="0"/>
              <a:t>Pig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20272" y="4077072"/>
            <a:ext cx="1440160" cy="1296144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3682752" cy="4389437"/>
          </a:xfrm>
        </p:spPr>
        <p:txBody>
          <a:bodyPr/>
          <a:lstStyle/>
          <a:p>
            <a:r>
              <a:rPr lang="en-US" dirty="0" smtClean="0"/>
              <a:t>52 computing nodes of  IBM dx360 M3 (2x 6–core Intel E5645, 48GB RAM, 2x500 GB scratch disk) + service nodes and storages</a:t>
            </a:r>
          </a:p>
          <a:p>
            <a:endParaRPr lang="en-US" dirty="0" smtClean="0"/>
          </a:p>
          <a:p>
            <a:r>
              <a:rPr lang="en-US" dirty="0" smtClean="0"/>
              <a:t>To be shared between cloud and </a:t>
            </a:r>
            <a:r>
              <a:rPr lang="en-US" dirty="0" err="1" smtClean="0"/>
              <a:t>Hadoop</a:t>
            </a:r>
            <a:r>
              <a:rPr lang="en-US" dirty="0" smtClean="0"/>
              <a:t>/Spark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ups.savba.sk/parcom/pict/UISAV_SIVVP_klaster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36957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2983</TotalTime>
  <Words>178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Big data: research and development at IISAS</vt:lpstr>
      <vt:lpstr>Research activities in Big Data</vt:lpstr>
      <vt:lpstr>Products</vt:lpstr>
      <vt:lpstr>Selected projects related to Big Data</vt:lpstr>
      <vt:lpstr>Selected projects related to Big Data</vt:lpstr>
      <vt:lpstr>HADOOP Production  cluster</vt:lpstr>
      <vt:lpstr>HADOOP Development cluster</vt:lpstr>
      <vt:lpstr>Ongoing infrastructure</vt:lpstr>
    </vt:vector>
  </TitlesOfParts>
  <Company>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laco</dc:creator>
  <cp:lastModifiedBy>viet</cp:lastModifiedBy>
  <cp:revision>187</cp:revision>
  <dcterms:created xsi:type="dcterms:W3CDTF">2012-08-02T06:28:59Z</dcterms:created>
  <dcterms:modified xsi:type="dcterms:W3CDTF">2015-01-15T10:05:33Z</dcterms:modified>
</cp:coreProperties>
</file>