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485" r:id="rId3"/>
    <p:sldId id="651" r:id="rId4"/>
    <p:sldId id="652" r:id="rId5"/>
    <p:sldId id="653" r:id="rId6"/>
    <p:sldId id="654" r:id="rId7"/>
    <p:sldId id="655" r:id="rId8"/>
    <p:sldId id="657" r:id="rId9"/>
    <p:sldId id="658" r:id="rId10"/>
    <p:sldId id="659" r:id="rId11"/>
    <p:sldId id="661" r:id="rId12"/>
    <p:sldId id="662" r:id="rId13"/>
    <p:sldId id="663" r:id="rId14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BBE53"/>
    <a:srgbClr val="4180CE"/>
    <a:srgbClr val="99322F"/>
    <a:srgbClr val="A4CF51"/>
    <a:srgbClr val="F17D7C"/>
    <a:srgbClr val="85B1F4"/>
    <a:srgbClr val="DED1BF"/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32" autoAdjust="0"/>
  </p:normalViewPr>
  <p:slideViewPr>
    <p:cSldViewPr snapToGrid="0" snapToObjects="1">
      <p:cViewPr varScale="1">
        <p:scale>
          <a:sx n="125" d="100"/>
          <a:sy n="125" d="100"/>
        </p:scale>
        <p:origin x="-10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C11D8E1-8AEE-2F44-9876-3AF68CE9AB10}" type="datetimeFigureOut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AE301A-BA3B-E445-B05A-F60389B9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4C6B7A-0E63-DF44-9014-E8E3550910EE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1DD6BC-95F5-2B46-9B5F-ED7F54B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working</a:t>
            </a:r>
            <a:r>
              <a:rPr lang="es-ES" dirty="0" smtClean="0"/>
              <a:t> in </a:t>
            </a:r>
            <a:r>
              <a:rPr lang="es-ES" dirty="0" err="1" smtClean="0"/>
              <a:t>Scipion</a:t>
            </a:r>
            <a:r>
              <a:rPr lang="es-ES" dirty="0" smtClean="0"/>
              <a:t>?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Simply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EM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needs</a:t>
            </a:r>
            <a:r>
              <a:rPr lang="es-ES" baseline="0" dirty="0" smtClean="0"/>
              <a:t> software </a:t>
            </a:r>
            <a:r>
              <a:rPr lang="es-ES" baseline="0" dirty="0" err="1" smtClean="0"/>
              <a:t>integration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Currently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software </a:t>
            </a:r>
            <a:r>
              <a:rPr lang="es-ES" baseline="0" dirty="0" err="1" smtClean="0"/>
              <a:t>packages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a Babel Tower.</a:t>
            </a:r>
          </a:p>
          <a:p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files </a:t>
            </a:r>
            <a:r>
              <a:rPr lang="es-ES" baseline="0" dirty="0" err="1" smtClean="0"/>
              <a:t>convertion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packages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wastes</a:t>
            </a:r>
            <a:r>
              <a:rPr lang="es-ES" baseline="0" dirty="0" smtClean="0"/>
              <a:t> time</a:t>
            </a:r>
          </a:p>
          <a:p>
            <a:r>
              <a:rPr lang="es-ES" baseline="0" dirty="0" smtClean="0"/>
              <a:t>and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error </a:t>
            </a:r>
            <a:r>
              <a:rPr lang="es-ES" baseline="0" dirty="0" err="1" smtClean="0"/>
              <a:t>prone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D5FB-F58E-45EA-BC15-C2B79109C392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0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err="1" smtClean="0">
                <a:solidFill>
                  <a:srgbClr val="FF0000"/>
                </a:solidFill>
              </a:rPr>
              <a:t>By</a:t>
            </a:r>
            <a:r>
              <a:rPr lang="es-ES" sz="1200" dirty="0" smtClean="0">
                <a:solidFill>
                  <a:srgbClr val="FF0000"/>
                </a:solidFill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</a:rPr>
              <a:t>Virtualizing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Execution</a:t>
            </a:r>
            <a:r>
              <a:rPr lang="es-ES" sz="1200" baseline="0" dirty="0" smtClean="0">
                <a:solidFill>
                  <a:srgbClr val="FF0000"/>
                </a:solidFill>
              </a:rPr>
              <a:t> Hosts,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will</a:t>
            </a:r>
            <a:r>
              <a:rPr lang="es-ES" sz="1200" baseline="0" dirty="0" smtClean="0">
                <a:solidFill>
                  <a:srgbClr val="FF0000"/>
                </a:solidFill>
              </a:rPr>
              <a:t>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able</a:t>
            </a:r>
            <a:r>
              <a:rPr lang="es-ES" sz="1200" baseline="0" dirty="0" smtClean="0">
                <a:solidFill>
                  <a:srgbClr val="FF0000"/>
                </a:solidFill>
              </a:rPr>
              <a:t> use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resources</a:t>
            </a:r>
            <a:r>
              <a:rPr lang="es-ES" sz="1200" baseline="0" dirty="0" smtClean="0">
                <a:solidFill>
                  <a:srgbClr val="FF0000"/>
                </a:solidFill>
              </a:rPr>
              <a:t> more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efficiently</a:t>
            </a:r>
            <a:r>
              <a:rPr lang="es-ES" sz="1200" baseline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sz="1200" baseline="0" dirty="0" err="1" smtClean="0">
                <a:solidFill>
                  <a:srgbClr val="FF0000"/>
                </a:solidFill>
              </a:rPr>
              <a:t>First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we</a:t>
            </a:r>
            <a:r>
              <a:rPr lang="es-ES" sz="1200" baseline="0" dirty="0" smtClean="0">
                <a:solidFill>
                  <a:srgbClr val="FF0000"/>
                </a:solidFill>
              </a:rPr>
              <a:t> can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nodes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will</a:t>
            </a:r>
            <a:r>
              <a:rPr lang="es-ES" sz="1200" baseline="0" dirty="0" smtClean="0">
                <a:solidFill>
                  <a:srgbClr val="FF0000"/>
                </a:solidFill>
              </a:rPr>
              <a:t>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allocated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when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needed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which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avoid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having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them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when</a:t>
            </a:r>
            <a:endParaRPr lang="es-ES" sz="1200" baseline="0" dirty="0" smtClean="0">
              <a:solidFill>
                <a:srgbClr val="FF0000"/>
              </a:solidFill>
            </a:endParaRPr>
          </a:p>
          <a:p>
            <a:r>
              <a:rPr lang="es-ES" sz="1200" baseline="0" dirty="0" err="1" smtClean="0">
                <a:solidFill>
                  <a:srgbClr val="FF0000"/>
                </a:solidFill>
              </a:rPr>
              <a:t>There</a:t>
            </a:r>
            <a:r>
              <a:rPr lang="es-ES" sz="1200" baseline="0" dirty="0" smtClean="0">
                <a:solidFill>
                  <a:srgbClr val="FF0000"/>
                </a:solidFill>
              </a:rPr>
              <a:t> are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not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jobs</a:t>
            </a:r>
            <a:r>
              <a:rPr lang="es-ES" sz="1200" baseline="0" dirty="0" smtClean="0">
                <a:solidFill>
                  <a:srgbClr val="FF0000"/>
                </a:solidFill>
              </a:rPr>
              <a:t>. And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second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number</a:t>
            </a:r>
            <a:r>
              <a:rPr lang="es-ES" sz="1200" baseline="0" dirty="0" smtClean="0">
                <a:solidFill>
                  <a:srgbClr val="FF0000"/>
                </a:solidFill>
              </a:rPr>
              <a:t> of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nodes</a:t>
            </a:r>
            <a:r>
              <a:rPr lang="es-ES" sz="1200" baseline="0" dirty="0" smtClean="0">
                <a:solidFill>
                  <a:srgbClr val="FF0000"/>
                </a:solidFill>
              </a:rPr>
              <a:t> can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adapted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for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each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1200" baseline="0" dirty="0" smtClean="0">
                <a:solidFill>
                  <a:srgbClr val="FF0000"/>
                </a:solidFill>
              </a:rPr>
              <a:t>Job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requirements</a:t>
            </a:r>
            <a:r>
              <a:rPr lang="es-ES" sz="1200" baseline="0" dirty="0" smtClean="0">
                <a:solidFill>
                  <a:srgbClr val="FF0000"/>
                </a:solidFill>
              </a:rPr>
              <a:t> (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ie</a:t>
            </a:r>
            <a:r>
              <a:rPr lang="es-ES" sz="1200" baseline="0" dirty="0" smtClean="0">
                <a:solidFill>
                  <a:srgbClr val="FF0000"/>
                </a:solidFill>
              </a:rPr>
              <a:t>.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Maybe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some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jobs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requires</a:t>
            </a:r>
            <a:r>
              <a:rPr lang="es-ES" sz="1200" baseline="0" dirty="0" smtClean="0">
                <a:solidFill>
                  <a:srgbClr val="FF0000"/>
                </a:solidFill>
              </a:rPr>
              <a:t> more RAM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memory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while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other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make</a:t>
            </a:r>
            <a:r>
              <a:rPr lang="es-ES" sz="1200" baseline="0" dirty="0" smtClean="0">
                <a:solidFill>
                  <a:srgbClr val="FF0000"/>
                </a:solidFill>
              </a:rPr>
              <a:t> use of more CPU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power</a:t>
            </a:r>
            <a:r>
              <a:rPr lang="es-ES" sz="1200" baseline="0" dirty="0" smtClean="0">
                <a:solidFill>
                  <a:srgbClr val="FF0000"/>
                </a:solidFill>
              </a:rPr>
              <a:t>)</a:t>
            </a:r>
            <a:endParaRPr lang="es-ES" sz="12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6222-ED85-47E4-9FCC-DE87F699F79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err="1" smtClean="0">
                <a:solidFill>
                  <a:srgbClr val="FF0000"/>
                </a:solidFill>
              </a:rPr>
              <a:t>By</a:t>
            </a:r>
            <a:r>
              <a:rPr lang="es-ES" sz="1200" dirty="0" smtClean="0">
                <a:solidFill>
                  <a:srgbClr val="FF0000"/>
                </a:solidFill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</a:rPr>
              <a:t>Virtualizing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Execution</a:t>
            </a:r>
            <a:r>
              <a:rPr lang="es-ES" sz="1200" baseline="0" dirty="0" smtClean="0">
                <a:solidFill>
                  <a:srgbClr val="FF0000"/>
                </a:solidFill>
              </a:rPr>
              <a:t> Hosts,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will</a:t>
            </a:r>
            <a:r>
              <a:rPr lang="es-ES" sz="1200" baseline="0" dirty="0" smtClean="0">
                <a:solidFill>
                  <a:srgbClr val="FF0000"/>
                </a:solidFill>
              </a:rPr>
              <a:t>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able</a:t>
            </a:r>
            <a:r>
              <a:rPr lang="es-ES" sz="1200" baseline="0" dirty="0" smtClean="0">
                <a:solidFill>
                  <a:srgbClr val="FF0000"/>
                </a:solidFill>
              </a:rPr>
              <a:t> use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resources</a:t>
            </a:r>
            <a:r>
              <a:rPr lang="es-ES" sz="1200" baseline="0" dirty="0" smtClean="0">
                <a:solidFill>
                  <a:srgbClr val="FF0000"/>
                </a:solidFill>
              </a:rPr>
              <a:t> more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efficiently</a:t>
            </a:r>
            <a:r>
              <a:rPr lang="es-ES" sz="1200" baseline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sz="1200" baseline="0" dirty="0" err="1" smtClean="0">
                <a:solidFill>
                  <a:srgbClr val="FF0000"/>
                </a:solidFill>
              </a:rPr>
              <a:t>First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we</a:t>
            </a:r>
            <a:r>
              <a:rPr lang="es-ES" sz="1200" baseline="0" dirty="0" smtClean="0">
                <a:solidFill>
                  <a:srgbClr val="FF0000"/>
                </a:solidFill>
              </a:rPr>
              <a:t> can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nodes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will</a:t>
            </a:r>
            <a:r>
              <a:rPr lang="es-ES" sz="1200" baseline="0" dirty="0" smtClean="0">
                <a:solidFill>
                  <a:srgbClr val="FF0000"/>
                </a:solidFill>
              </a:rPr>
              <a:t>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allocated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when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needed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which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avoid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having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them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when</a:t>
            </a:r>
            <a:endParaRPr lang="es-ES" sz="1200" baseline="0" dirty="0" smtClean="0">
              <a:solidFill>
                <a:srgbClr val="FF0000"/>
              </a:solidFill>
            </a:endParaRPr>
          </a:p>
          <a:p>
            <a:r>
              <a:rPr lang="es-ES" sz="1200" baseline="0" dirty="0" err="1" smtClean="0">
                <a:solidFill>
                  <a:srgbClr val="FF0000"/>
                </a:solidFill>
              </a:rPr>
              <a:t>There</a:t>
            </a:r>
            <a:r>
              <a:rPr lang="es-ES" sz="1200" baseline="0" dirty="0" smtClean="0">
                <a:solidFill>
                  <a:srgbClr val="FF0000"/>
                </a:solidFill>
              </a:rPr>
              <a:t> are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not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computing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jobs</a:t>
            </a:r>
            <a:r>
              <a:rPr lang="es-ES" sz="1200" baseline="0" dirty="0" smtClean="0">
                <a:solidFill>
                  <a:srgbClr val="FF0000"/>
                </a:solidFill>
              </a:rPr>
              <a:t>. And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second</a:t>
            </a:r>
            <a:r>
              <a:rPr lang="es-ES" sz="1200" baseline="0" dirty="0" smtClean="0">
                <a:solidFill>
                  <a:srgbClr val="FF0000"/>
                </a:solidFill>
              </a:rPr>
              <a:t>,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the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number</a:t>
            </a:r>
            <a:r>
              <a:rPr lang="es-ES" sz="1200" baseline="0" dirty="0" smtClean="0">
                <a:solidFill>
                  <a:srgbClr val="FF0000"/>
                </a:solidFill>
              </a:rPr>
              <a:t> of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nodes</a:t>
            </a:r>
            <a:r>
              <a:rPr lang="es-ES" sz="1200" baseline="0" dirty="0" smtClean="0">
                <a:solidFill>
                  <a:srgbClr val="FF0000"/>
                </a:solidFill>
              </a:rPr>
              <a:t> can be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adapted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for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each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1200" baseline="0" dirty="0" smtClean="0">
                <a:solidFill>
                  <a:srgbClr val="FF0000"/>
                </a:solidFill>
              </a:rPr>
              <a:t>Job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requirements</a:t>
            </a:r>
            <a:r>
              <a:rPr lang="es-ES" sz="1200" baseline="0" dirty="0" smtClean="0">
                <a:solidFill>
                  <a:srgbClr val="FF0000"/>
                </a:solidFill>
              </a:rPr>
              <a:t> (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ie</a:t>
            </a:r>
            <a:r>
              <a:rPr lang="es-ES" sz="1200" baseline="0" dirty="0" smtClean="0">
                <a:solidFill>
                  <a:srgbClr val="FF0000"/>
                </a:solidFill>
              </a:rPr>
              <a:t>.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Maybe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some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jobs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requires</a:t>
            </a:r>
            <a:r>
              <a:rPr lang="es-ES" sz="1200" baseline="0" dirty="0" smtClean="0">
                <a:solidFill>
                  <a:srgbClr val="FF0000"/>
                </a:solidFill>
              </a:rPr>
              <a:t> more RAM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memory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while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other</a:t>
            </a:r>
            <a:r>
              <a:rPr lang="es-ES" sz="1200" baseline="0" dirty="0" smtClean="0">
                <a:solidFill>
                  <a:srgbClr val="FF0000"/>
                </a:solidFill>
              </a:rPr>
              <a:t>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make</a:t>
            </a:r>
            <a:r>
              <a:rPr lang="es-ES" sz="1200" baseline="0" dirty="0" smtClean="0">
                <a:solidFill>
                  <a:srgbClr val="FF0000"/>
                </a:solidFill>
              </a:rPr>
              <a:t> use of more CPU </a:t>
            </a:r>
            <a:r>
              <a:rPr lang="es-ES" sz="1200" baseline="0" dirty="0" err="1" smtClean="0">
                <a:solidFill>
                  <a:srgbClr val="FF0000"/>
                </a:solidFill>
              </a:rPr>
              <a:t>power</a:t>
            </a:r>
            <a:r>
              <a:rPr lang="es-ES" sz="1200" baseline="0" dirty="0" smtClean="0">
                <a:solidFill>
                  <a:srgbClr val="FF0000"/>
                </a:solidFill>
              </a:rPr>
              <a:t>)</a:t>
            </a:r>
            <a:endParaRPr lang="es-ES" sz="12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6222-ED85-47E4-9FCC-DE87F699F79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0FD311-3FA3-6B4E-B001-11EACB5E6077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74750F-1E93-7C4B-A37F-BBBE4809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5851A0-1D52-5E4F-B158-EF0BFF671371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B208F4-B8C3-AB4A-B477-862C7374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AA44D4B-27A1-114A-B66C-AFBC5B6CCDBA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52E885-1FBC-C443-8F93-7BC7DD44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/>
            <a:fld id="{5366CD20-C303-024E-A00D-437A91C51BD2}" type="slidenum">
              <a:rPr lang="en-US" sz="1200">
                <a:solidFill>
                  <a:srgbClr val="000000"/>
                </a:solidFill>
                <a:latin typeface="Verdana" charset="0"/>
              </a:rPr>
              <a:pPr algn="r" defTabSz="914400"/>
              <a:t>‹#›</a:t>
            </a:fld>
            <a:endParaRPr lang="en-US" sz="140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5" name="Picture 30" descr="basis1024x768 TChemieE.png                                     00029497Macintosh HD                   BB70794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248400"/>
            <a:ext cx="3657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129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1656080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430938302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4849908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12729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105838333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929651364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8090467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CF4C0B-C990-4846-911E-315E4EC2A230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C44E51-AFE4-EF4E-A11D-C9D64BC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021215859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8689667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76235652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281407141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01194668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828800"/>
            <a:ext cx="7391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 sz="1800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26948680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E47D43-5E0E-E845-9E98-8845E433B251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84C9F7-C73A-6E49-BC24-F9A678A3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B9F0E9-A54A-094B-B349-4160427FE150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10C714-0A4B-AB4A-AF4F-16A6A8D7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9D9FF-D707-ED40-901F-F712C71EDB28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497045-9FEB-A443-A0DC-A421A56AE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99DA121-7643-FE43-BCC1-0444116EA91D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8C085-A8BF-6D42-88BA-A896997A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D2A74-5B0D-224D-830B-F890A59B9817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A41C3B-B6EE-084A-A93E-4C2C16E3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BB485E8-44C4-A347-B119-E28D7ED23397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1F0E07E-687A-A742-A817-50A3C50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EDA8A3-7759-E64A-8023-6D4DDC5FF62D}" type="datetime1">
              <a:rPr lang="en-US"/>
              <a:pPr>
                <a:defRPr/>
              </a:pPr>
              <a:t>10/02/15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659DC1-7820-7C47-935A-B3A28C42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40" y="6455706"/>
            <a:ext cx="336261" cy="372172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050" y="0"/>
            <a:ext cx="1020594" cy="40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" y="6483832"/>
            <a:ext cx="985348" cy="3440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basis1024x768 BasisC#420031.png                                0041D3BCMacintosh HD                   BB707946: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4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xmlns:p14="http://schemas.microsoft.com/office/powerpoint/2010/main"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gif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25" y="2257993"/>
            <a:ext cx="8035951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2400"/>
              </a:spcAft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A Competence Center to Serve Translational Research from </a:t>
            </a:r>
            <a:r>
              <a:rPr lang="en-US" sz="3200" b="1" i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lecule to </a:t>
            </a:r>
            <a:r>
              <a:rPr lang="en-US" sz="3200" b="1" i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Brain</a:t>
            </a:r>
            <a:endParaRPr lang="de-DE" sz="3200" b="1" i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944627" y="3740189"/>
            <a:ext cx="753745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564168" y="4881142"/>
            <a:ext cx="419258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Verdana" charset="0"/>
              </a:rPr>
              <a:t>Alexandre M.J.J. </a:t>
            </a:r>
            <a:r>
              <a:rPr lang="en-US" sz="1400" b="1" dirty="0" smtClean="0">
                <a:solidFill>
                  <a:srgbClr val="404040"/>
                </a:solidFill>
                <a:latin typeface="Verdana" charset="0"/>
              </a:rPr>
              <a:t>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 smtClean="0">
                <a:solidFill>
                  <a:srgbClr val="404040"/>
                </a:solidFill>
                <a:latin typeface="Verdana" charset="0"/>
              </a:rPr>
              <a:t>MoBrain</a:t>
            </a:r>
            <a:r>
              <a:rPr lang="en-US" sz="1200" b="1" dirty="0" smtClean="0">
                <a:solidFill>
                  <a:srgbClr val="404040"/>
                </a:solidFill>
                <a:latin typeface="Verdana" charset="0"/>
              </a:rPr>
              <a:t> CC coordinator</a:t>
            </a:r>
            <a:endParaRPr lang="en-US" sz="1200" b="1" dirty="0">
              <a:solidFill>
                <a:srgbClr val="404040"/>
              </a:solidFill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90"/>
                </a:solidFill>
                <a:latin typeface="Verdana" charset="0"/>
              </a:rPr>
              <a:t>a.m.j.j.bonvin@uu.nl</a:t>
            </a:r>
            <a:endParaRPr lang="en-US" sz="1200" b="1" dirty="0">
              <a:solidFill>
                <a:srgbClr val="000090"/>
              </a:solidFill>
              <a:latin typeface="Verdana" charset="0"/>
            </a:endParaRPr>
          </a:p>
        </p:txBody>
      </p:sp>
      <p:pic>
        <p:nvPicPr>
          <p:cNvPr id="11" name="Picture 1" descr="EGI-stamp.png"/>
          <p:cNvPicPr>
            <a:picLocks noChangeAspect="1"/>
          </p:cNvPicPr>
          <p:nvPr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413" y="4362060"/>
            <a:ext cx="2135026" cy="21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187" y="407747"/>
            <a:ext cx="3915890" cy="1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Task 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2" y="1412776"/>
            <a:ext cx="7822163" cy="4899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GPGPU resources for development and testing (CIRMMP, </a:t>
            </a:r>
            <a:r>
              <a:rPr lang="en-US" sz="2000" b="1" dirty="0" err="1" smtClean="0">
                <a:solidFill>
                  <a:schemeClr val="tx2"/>
                </a:solidFill>
                <a:latin typeface="Calibri"/>
                <a:cs typeface="Calibri"/>
              </a:rPr>
              <a:t>Cesnet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, BCBR)</a:t>
            </a:r>
          </a:p>
          <a:p>
            <a:pPr>
              <a:lnSpc>
                <a:spcPct val="120000"/>
              </a:lnSpc>
            </a:pPr>
            <a:endParaRPr lang="en-US" sz="11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Discoverable GPGPU resources for grid (or Cloud) submission (for the putting portals into production</a:t>
            </a: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GPGPU Cloud solution, if used, should allow for transparent and automated submission</a:t>
            </a: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Software and compiler support on sites providing GPGPU resources (CUDA, </a:t>
            </a:r>
            <a:r>
              <a:rPr lang="en-US" sz="2000" b="1" dirty="0" err="1" smtClean="0">
                <a:solidFill>
                  <a:schemeClr val="tx2"/>
                </a:solidFill>
                <a:latin typeface="Calibri"/>
                <a:cs typeface="Calibri"/>
              </a:rPr>
              <a:t>openCL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1800" b="1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43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Task 4: 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Integration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3" y="1412776"/>
            <a:ext cx="5656718" cy="48998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en-GB" sz="1800" b="1" dirty="0">
                <a:solidFill>
                  <a:schemeClr val="tx2"/>
                </a:solidFill>
              </a:rPr>
              <a:t>Analyse the WeNMR and N4U ecosystems to define and collect the scientific requirements for the new entry portal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8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en-GB" sz="1800" b="1" dirty="0">
                <a:solidFill>
                  <a:schemeClr val="tx2"/>
                </a:solidFill>
              </a:rPr>
              <a:t>Build an entry portal that will integrate and/or gather information from the various web portals relevant to </a:t>
            </a:r>
            <a:r>
              <a:rPr lang="en-GB" sz="1800" b="1" dirty="0" smtClean="0">
                <a:solidFill>
                  <a:schemeClr val="tx2"/>
                </a:solidFill>
              </a:rPr>
              <a:t>WeNMR and N4U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Identify </a:t>
            </a:r>
            <a:r>
              <a:rPr lang="en-GB" sz="1800" b="1" dirty="0">
                <a:solidFill>
                  <a:schemeClr val="tx2"/>
                </a:solidFill>
              </a:rPr>
              <a:t>and cross-reference the main applications and pipelines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Map</a:t>
            </a:r>
            <a:r>
              <a:rPr lang="en-GB" sz="1800" b="1" dirty="0">
                <a:solidFill>
                  <a:schemeClr val="tx2"/>
                </a:solidFill>
              </a:rPr>
              <a:t>, exchange and optimize in a synergistic manner the various EGI services, e-Science and e-Infrastructure solutions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Integrate </a:t>
            </a:r>
            <a:r>
              <a:rPr lang="en-GB" sz="1800" b="1" dirty="0">
                <a:solidFill>
                  <a:schemeClr val="tx2"/>
                </a:solidFill>
              </a:rPr>
              <a:t>in the new entry portal the specific support </a:t>
            </a:r>
            <a:r>
              <a:rPr lang="en-GB" sz="1800" b="1" dirty="0" err="1">
                <a:solidFill>
                  <a:schemeClr val="tx2"/>
                </a:solidFill>
              </a:rPr>
              <a:t>centers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endParaRPr lang="en-US" sz="1800" b="1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32811" y="1568296"/>
            <a:ext cx="2875663" cy="4470214"/>
            <a:chOff x="5500293" y="1136363"/>
            <a:chExt cx="3285099" cy="5106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4098" y="1897528"/>
              <a:ext cx="2211294" cy="38780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293" y="1136363"/>
              <a:ext cx="2044243" cy="111228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0294" y="5174852"/>
              <a:ext cx="2150278" cy="10681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216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EGI-stamp.png"/>
          <p:cNvPicPr>
            <a:picLocks noChangeAspect="1"/>
          </p:cNvPicPr>
          <p:nvPr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070" y="589187"/>
            <a:ext cx="6020219" cy="60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7" y="4932835"/>
            <a:ext cx="2967597" cy="11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objectives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3" y="1412776"/>
            <a:ext cx="5053788" cy="489987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Bring the micro (WeNMR) and macro (N4U) worlds together into one competence center under future EGI activities: </a:t>
            </a: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  <a:cs typeface="Calibri"/>
              </a:rPr>
              <a:t>With </a:t>
            </a:r>
            <a:r>
              <a:rPr lang="en-US" sz="2000" b="1" dirty="0">
                <a:solidFill>
                  <a:srgbClr val="1F497D"/>
                </a:solidFill>
                <a:cs typeface="Calibri"/>
              </a:rPr>
              <a:t>activities toward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:</a:t>
            </a:r>
            <a:endParaRPr lang="en-US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Integrating the communities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Making best use of cloud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Bringing data to the cloud (cryo-EM)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Exploiting GPGPU resources</a:t>
            </a: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8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r>
              <a:rPr lang="en-US" sz="2000" b="1" dirty="0">
                <a:solidFill>
                  <a:srgbClr val="1F497D"/>
                </a:solidFill>
                <a:cs typeface="Calibri"/>
              </a:rPr>
              <a:t>While maintaining the quality of our current </a:t>
            </a:r>
            <a:r>
              <a:rPr lang="en-US" sz="2000" b="1" dirty="0" smtClean="0">
                <a:solidFill>
                  <a:srgbClr val="1F497D"/>
                </a:solidFill>
                <a:cs typeface="Calibri"/>
              </a:rPr>
              <a:t>services!</a:t>
            </a:r>
            <a:endParaRPr lang="en-US" sz="2400" b="1" dirty="0">
              <a:solidFill>
                <a:srgbClr val="1F497D"/>
              </a:solidFill>
              <a:cs typeface="Calibri"/>
            </a:endParaRPr>
          </a:p>
          <a:p>
            <a:pPr>
              <a:spcBef>
                <a:spcPts val="400"/>
              </a:spcBef>
              <a:buFont typeface="Wingdings" charset="2"/>
              <a:buChar char="§"/>
            </a:pPr>
            <a:endParaRPr lang="en-US" sz="20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00"/>
              </a:spcBef>
              <a:buFont typeface="Wingdings" charset="2"/>
              <a:buChar char="§"/>
            </a:pPr>
            <a:endParaRPr lang="en-US" sz="18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00293" y="1136363"/>
            <a:ext cx="3285099" cy="5106682"/>
            <a:chOff x="5500293" y="1136363"/>
            <a:chExt cx="3285099" cy="5106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4098" y="1897528"/>
              <a:ext cx="2211294" cy="38780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293" y="1136363"/>
              <a:ext cx="2044243" cy="111228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0294" y="5174852"/>
              <a:ext cx="2150278" cy="10681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647" y="2640832"/>
            <a:ext cx="2465293" cy="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Partners involved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2" y="1412776"/>
            <a:ext cx="7822163" cy="4899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Utrecht University, Bijvoet Center for Biomolecular Research (BCBR) </a:t>
            </a:r>
          </a:p>
          <a:p>
            <a:pPr>
              <a:lnSpc>
                <a:spcPct val="120000"/>
              </a:lnSpc>
            </a:pPr>
            <a:r>
              <a:rPr lang="en-US" sz="1800" b="1" dirty="0" err="1" smtClean="0">
                <a:solidFill>
                  <a:schemeClr val="tx2"/>
                </a:solidFill>
                <a:latin typeface="Calibri"/>
                <a:cs typeface="Calibri"/>
              </a:rPr>
              <a:t>Consorzio</a:t>
            </a:r>
            <a:r>
              <a:rPr lang="en-US" sz="1800" b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Interuniversitario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Risonanze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Magnetiche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Metalloproteine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Paramagnetiche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(CIRMMP) </a:t>
            </a:r>
          </a:p>
          <a:p>
            <a:pPr>
              <a:lnSpc>
                <a:spcPct val="120000"/>
              </a:lnSpc>
            </a:pPr>
            <a:r>
              <a:rPr lang="en-US" sz="1800" b="1" dirty="0" err="1" smtClean="0">
                <a:solidFill>
                  <a:schemeClr val="tx2"/>
                </a:solidFill>
                <a:latin typeface="Calibri"/>
                <a:cs typeface="Calibri"/>
              </a:rPr>
              <a:t>Consejo</a:t>
            </a:r>
            <a:r>
              <a:rPr lang="en-US" sz="1800" b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Superior de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Investigaciones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Cientificas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(CSIC) (and Spanish NGI</a:t>
            </a:r>
            <a:r>
              <a:rPr lang="en-US" sz="1800" b="1" dirty="0" smtClean="0">
                <a:solidFill>
                  <a:schemeClr val="tx2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Science and Technology Facility Council (STFC) </a:t>
            </a:r>
          </a:p>
          <a:p>
            <a:pPr>
              <a:lnSpc>
                <a:spcPct val="120000"/>
              </a:lnSpc>
            </a:pPr>
            <a:r>
              <a:rPr lang="en-US" sz="1800" b="1" dirty="0" err="1" smtClean="0">
                <a:solidFill>
                  <a:schemeClr val="tx2"/>
                </a:solidFill>
                <a:latin typeface="Calibri"/>
                <a:cs typeface="Calibri"/>
              </a:rPr>
              <a:t>Provincia</a:t>
            </a:r>
            <a:r>
              <a:rPr lang="en-US" sz="1800" b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Lombardo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Veneta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Ordine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Ospedaliero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di San Giovanni di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Dio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-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Fatebenefratelli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(IRCCS FBF)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GNUBILA France </a:t>
            </a:r>
          </a:p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Istituto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Nazionale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Di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Fisica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Nucleare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(INFN) </a:t>
            </a:r>
            <a:endParaRPr lang="en-US" sz="18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chemeClr val="tx2"/>
                </a:solidFill>
                <a:latin typeface="Calibri"/>
                <a:cs typeface="Calibri"/>
              </a:rPr>
              <a:t>SURFsara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 (Dutch NGI) 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Calibri"/>
                <a:cs typeface="Calibri"/>
              </a:rPr>
              <a:t>CESNET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(Czech NGI)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Open Science Grid (US) </a:t>
            </a:r>
          </a:p>
          <a:p>
            <a:pPr>
              <a:lnSpc>
                <a:spcPct val="120000"/>
              </a:lnSpc>
            </a:pPr>
            <a:endParaRPr lang="en-US" sz="1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1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1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1600" b="1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72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activities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2" y="1412776"/>
            <a:ext cx="7822163" cy="4899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Task 1: User support and training 						      9 PM</a:t>
            </a:r>
          </a:p>
          <a:p>
            <a:pPr>
              <a:lnSpc>
                <a:spcPct val="50000"/>
              </a:lnSpc>
            </a:pPr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Task 2: Cryo-EM in the cloud: bringing clouds to the data	23.4  PM</a:t>
            </a:r>
          </a:p>
          <a:p>
            <a:pPr>
              <a:lnSpc>
                <a:spcPct val="50000"/>
              </a:lnSpc>
            </a:pPr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Task 3: GPU portals for biomolecular </a:t>
            </a:r>
            <a:r>
              <a:rPr lang="en-US" sz="2000" b="1" dirty="0" err="1" smtClean="0">
                <a:solidFill>
                  <a:schemeClr val="tx2"/>
                </a:solidFill>
                <a:latin typeface="Calibri"/>
                <a:cs typeface="Calibri"/>
              </a:rPr>
              <a:t>simuations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			    14 PM</a:t>
            </a:r>
          </a:p>
          <a:p>
            <a:pPr>
              <a:lnSpc>
                <a:spcPct val="50000"/>
              </a:lnSpc>
            </a:pPr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Task 6: Integrating the micro (WeNMR/INSTRUCT) and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                  macroscopic (NeuGRID4you) VRCs				    11 PM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TOTAL funded effort									57.4  PM</a:t>
            </a: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1800" b="1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28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Task2: Integrated </a:t>
            </a:r>
            <a:r>
              <a:rPr lang="en-US" sz="28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Image Processing Workflows for Electron Microscopy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796" y="1537905"/>
            <a:ext cx="4636995" cy="1317376"/>
          </a:xfrm>
        </p:spPr>
        <p:txBody>
          <a:bodyPr/>
          <a:lstStyle/>
          <a:p>
            <a:pPr marL="0" indent="0" defTabSz="457200" hangingPunct="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b="1" dirty="0" smtClean="0">
                <a:solidFill>
                  <a:srgbClr val="1F497D"/>
                </a:solidFill>
                <a:latin typeface="Calibri"/>
                <a:cs typeface="Calibri"/>
              </a:rPr>
              <a:t>Using different EM software packages is now like the tower of Babel, for that we (CSIC) are developing the </a:t>
            </a:r>
            <a:r>
              <a:rPr lang="en-US" sz="1800" b="1" dirty="0" err="1" smtClean="0">
                <a:solidFill>
                  <a:srgbClr val="1F497D"/>
                </a:solidFill>
                <a:latin typeface="Calibri"/>
                <a:cs typeface="Calibri"/>
              </a:rPr>
              <a:t>Scipion</a:t>
            </a:r>
            <a:r>
              <a:rPr lang="en-US" sz="1800" b="1" dirty="0" smtClean="0">
                <a:solidFill>
                  <a:srgbClr val="1F497D"/>
                </a:solidFill>
                <a:latin typeface="Calibri"/>
                <a:cs typeface="Calibri"/>
              </a:rPr>
              <a:t> Workflow integrator</a:t>
            </a:r>
            <a:endParaRPr lang="en-US" sz="18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806" y="1759260"/>
            <a:ext cx="3647994" cy="37444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65206" y="3148812"/>
            <a:ext cx="3357882" cy="2754982"/>
            <a:chOff x="782070" y="2780928"/>
            <a:chExt cx="3357882" cy="27549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70" y="3668609"/>
              <a:ext cx="788888" cy="524169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1644" y="2780928"/>
              <a:ext cx="608749" cy="60874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172" y="2780928"/>
              <a:ext cx="635569" cy="635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627" y="3412393"/>
              <a:ext cx="695325" cy="43815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0958" y="4676700"/>
              <a:ext cx="539999" cy="557560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6326" y="4862685"/>
              <a:ext cx="1009568" cy="438523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1538" y="5234260"/>
              <a:ext cx="933333" cy="301650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6564" y="4105645"/>
              <a:ext cx="673388" cy="547491"/>
            </a:xfrm>
            <a:prstGeom prst="rect">
              <a:avLst/>
            </a:prstGeom>
          </p:spPr>
        </p:pic>
        <p:cxnSp>
          <p:nvCxnSpPr>
            <p:cNvPr id="17" name="16 Conector recto de flecha"/>
            <p:cNvCxnSpPr>
              <a:endCxn id="13" idx="1"/>
            </p:cNvCxnSpPr>
            <p:nvPr/>
          </p:nvCxnSpPr>
          <p:spPr>
            <a:xfrm>
              <a:off x="1962148" y="3542964"/>
              <a:ext cx="1124178" cy="153898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>
              <a:stCxn id="9" idx="3"/>
              <a:endCxn id="15" idx="1"/>
            </p:cNvCxnSpPr>
            <p:nvPr/>
          </p:nvCxnSpPr>
          <p:spPr>
            <a:xfrm>
              <a:off x="2158741" y="3098713"/>
              <a:ext cx="1307823" cy="12806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>
              <a:stCxn id="9" idx="2"/>
              <a:endCxn id="10" idx="1"/>
            </p:cNvCxnSpPr>
            <p:nvPr/>
          </p:nvCxnSpPr>
          <p:spPr>
            <a:xfrm>
              <a:off x="1840957" y="3416497"/>
              <a:ext cx="1603670" cy="2149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>
              <a:stCxn id="9" idx="2"/>
              <a:endCxn id="11" idx="0"/>
            </p:cNvCxnSpPr>
            <p:nvPr/>
          </p:nvCxnSpPr>
          <p:spPr>
            <a:xfrm flipH="1">
              <a:off x="1570958" y="3416497"/>
              <a:ext cx="269999" cy="12602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>
              <a:stCxn id="9" idx="1"/>
              <a:endCxn id="7" idx="0"/>
            </p:cNvCxnSpPr>
            <p:nvPr/>
          </p:nvCxnSpPr>
          <p:spPr>
            <a:xfrm flipH="1">
              <a:off x="1176514" y="3098713"/>
              <a:ext cx="346658" cy="5698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>
              <a:stCxn id="9" idx="3"/>
              <a:endCxn id="8" idx="1"/>
            </p:cNvCxnSpPr>
            <p:nvPr/>
          </p:nvCxnSpPr>
          <p:spPr>
            <a:xfrm flipV="1">
              <a:off x="2158741" y="3085303"/>
              <a:ext cx="482903" cy="134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>
              <a:stCxn id="8" idx="3"/>
              <a:endCxn id="10" idx="0"/>
            </p:cNvCxnSpPr>
            <p:nvPr/>
          </p:nvCxnSpPr>
          <p:spPr>
            <a:xfrm>
              <a:off x="3250393" y="3085303"/>
              <a:ext cx="541897" cy="3270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>
              <a:stCxn id="10" idx="2"/>
              <a:endCxn id="15" idx="0"/>
            </p:cNvCxnSpPr>
            <p:nvPr/>
          </p:nvCxnSpPr>
          <p:spPr>
            <a:xfrm>
              <a:off x="3792290" y="3850543"/>
              <a:ext cx="10968" cy="2551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>
              <a:stCxn id="10" idx="1"/>
              <a:endCxn id="7" idx="3"/>
            </p:cNvCxnSpPr>
            <p:nvPr/>
          </p:nvCxnSpPr>
          <p:spPr>
            <a:xfrm flipH="1">
              <a:off x="1570958" y="3631468"/>
              <a:ext cx="1873669" cy="2992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8" idx="2"/>
              <a:endCxn id="15" idx="1"/>
            </p:cNvCxnSpPr>
            <p:nvPr/>
          </p:nvCxnSpPr>
          <p:spPr>
            <a:xfrm>
              <a:off x="2946019" y="3389677"/>
              <a:ext cx="520545" cy="9897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>
              <a:stCxn id="8" idx="2"/>
              <a:endCxn id="13" idx="1"/>
            </p:cNvCxnSpPr>
            <p:nvPr/>
          </p:nvCxnSpPr>
          <p:spPr>
            <a:xfrm>
              <a:off x="2946019" y="3389677"/>
              <a:ext cx="140307" cy="16922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>
              <a:stCxn id="7" idx="3"/>
              <a:endCxn id="14" idx="0"/>
            </p:cNvCxnSpPr>
            <p:nvPr/>
          </p:nvCxnSpPr>
          <p:spPr>
            <a:xfrm>
              <a:off x="1570958" y="3930694"/>
              <a:ext cx="1117247" cy="13035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13" idx="1"/>
              <a:endCxn id="14" idx="0"/>
            </p:cNvCxnSpPr>
            <p:nvPr/>
          </p:nvCxnSpPr>
          <p:spPr>
            <a:xfrm flipH="1">
              <a:off x="2688205" y="5081947"/>
              <a:ext cx="398121" cy="1523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>
              <a:stCxn id="11" idx="3"/>
              <a:endCxn id="15" idx="1"/>
            </p:cNvCxnSpPr>
            <p:nvPr/>
          </p:nvCxnSpPr>
          <p:spPr>
            <a:xfrm flipV="1">
              <a:off x="1840957" y="4379391"/>
              <a:ext cx="1625607" cy="5760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>
              <a:stCxn id="15" idx="2"/>
              <a:endCxn id="13" idx="0"/>
            </p:cNvCxnSpPr>
            <p:nvPr/>
          </p:nvCxnSpPr>
          <p:spPr>
            <a:xfrm flipH="1">
              <a:off x="3591110" y="4653136"/>
              <a:ext cx="212148" cy="2095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>
              <a:stCxn id="7" idx="3"/>
            </p:cNvCxnSpPr>
            <p:nvPr/>
          </p:nvCxnSpPr>
          <p:spPr>
            <a:xfrm>
              <a:off x="1570958" y="3930694"/>
              <a:ext cx="2020152" cy="4486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>
              <a:stCxn id="9" idx="2"/>
              <a:endCxn id="14" idx="0"/>
            </p:cNvCxnSpPr>
            <p:nvPr/>
          </p:nvCxnSpPr>
          <p:spPr>
            <a:xfrm>
              <a:off x="1840957" y="3416497"/>
              <a:ext cx="847248" cy="18177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 de flecha"/>
            <p:cNvCxnSpPr>
              <a:stCxn id="11" idx="0"/>
              <a:endCxn id="10" idx="1"/>
            </p:cNvCxnSpPr>
            <p:nvPr/>
          </p:nvCxnSpPr>
          <p:spPr>
            <a:xfrm flipV="1">
              <a:off x="1570958" y="3631468"/>
              <a:ext cx="1873669" cy="1045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>
              <a:stCxn id="7" idx="2"/>
              <a:endCxn id="13" idx="0"/>
            </p:cNvCxnSpPr>
            <p:nvPr/>
          </p:nvCxnSpPr>
          <p:spPr>
            <a:xfrm>
              <a:off x="1176514" y="4192778"/>
              <a:ext cx="2414596" cy="6699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60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53"/>
          <a:stretch/>
        </p:blipFill>
        <p:spPr>
          <a:xfrm>
            <a:off x="688426" y="1399663"/>
            <a:ext cx="1892300" cy="1621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15"/>
          <a:stretch/>
        </p:blipFill>
        <p:spPr>
          <a:xfrm>
            <a:off x="5483410" y="4675113"/>
            <a:ext cx="1338546" cy="11795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50"/>
          <a:stretch/>
        </p:blipFill>
        <p:spPr>
          <a:xfrm>
            <a:off x="3114223" y="4437112"/>
            <a:ext cx="1892300" cy="1588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596" y="2498177"/>
            <a:ext cx="1764281" cy="1205067"/>
          </a:xfrm>
          <a:prstGeom prst="rect">
            <a:avLst/>
          </a:prstGeom>
        </p:spPr>
      </p:pic>
      <p:cxnSp>
        <p:nvCxnSpPr>
          <p:cNvPr id="21" name="Conector recto de flecha 20"/>
          <p:cNvCxnSpPr>
            <a:stCxn id="3" idx="3"/>
          </p:cNvCxnSpPr>
          <p:nvPr/>
        </p:nvCxnSpPr>
        <p:spPr>
          <a:xfrm>
            <a:off x="2580726" y="2210395"/>
            <a:ext cx="1223966" cy="2353608"/>
          </a:xfrm>
          <a:prstGeom prst="curvedConnector2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22"/>
          <p:cNvCxnSpPr>
            <a:stCxn id="24" idx="1"/>
          </p:cNvCxnSpPr>
          <p:nvPr/>
        </p:nvCxnSpPr>
        <p:spPr>
          <a:xfrm rot="10800000" flipV="1">
            <a:off x="3995940" y="2395489"/>
            <a:ext cx="1598442" cy="2132868"/>
          </a:xfrm>
          <a:prstGeom prst="curvedConnector2">
            <a:avLst/>
          </a:prstGeom>
          <a:ln w="5715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912760" y="5264905"/>
            <a:ext cx="476887" cy="1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5665" y="397261"/>
            <a:ext cx="65822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2400"/>
              </a:spcAft>
              <a:defRPr sz="3200" b="1">
                <a:solidFill>
                  <a:srgbClr val="953735"/>
                </a:solidFill>
                <a:latin typeface="Calibri" charset="0"/>
              </a:defRPr>
            </a:lvl1pPr>
            <a:lvl2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mtClean="0"/>
              <a:t>Task 2: Virtualize the execution hosts</a:t>
            </a:r>
            <a:endParaRPr lang="en-GB"/>
          </a:p>
        </p:txBody>
      </p:sp>
      <p:sp>
        <p:nvSpPr>
          <p:cNvPr id="30" name="TextBox 41"/>
          <p:cNvSpPr txBox="1"/>
          <p:nvPr/>
        </p:nvSpPr>
        <p:spPr>
          <a:xfrm>
            <a:off x="4170106" y="3930982"/>
            <a:ext cx="16850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Big data transfers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3528183" y="2150734"/>
            <a:ext cx="8804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Internet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382" y="1538239"/>
            <a:ext cx="2192842" cy="1714500"/>
          </a:xfrm>
          <a:prstGeom prst="rect">
            <a:avLst/>
          </a:prstGeom>
        </p:spPr>
      </p:pic>
      <p:sp>
        <p:nvSpPr>
          <p:cNvPr id="25" name="TextBox 41"/>
          <p:cNvSpPr txBox="1"/>
          <p:nvPr/>
        </p:nvSpPr>
        <p:spPr>
          <a:xfrm>
            <a:off x="5874390" y="3236977"/>
            <a:ext cx="1633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Cloud computing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6" name="Picture 4" descr="d:\adrian\Desktop\Documentacion\Charlas,Conferences\AppionWorkshop08082011\1471_picture_of_a_male_conductor_leading_the_orchest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583" y="3911570"/>
            <a:ext cx="1728192" cy="17281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56843" y="5854700"/>
            <a:ext cx="15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Scipion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 server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5860" y="1341372"/>
            <a:ext cx="18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Execution hosts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9468" y="577874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"/>
                <a:cs typeface="Calibri"/>
              </a:rPr>
              <a:t>Data storage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60" y="3002702"/>
            <a:ext cx="15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Scipion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client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2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097" y="4196711"/>
            <a:ext cx="4269633" cy="2511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53"/>
          <a:stretch/>
        </p:blipFill>
        <p:spPr>
          <a:xfrm>
            <a:off x="688426" y="1399663"/>
            <a:ext cx="1892300" cy="1621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15"/>
          <a:stretch/>
        </p:blipFill>
        <p:spPr>
          <a:xfrm>
            <a:off x="5483410" y="4675113"/>
            <a:ext cx="1338546" cy="11795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50"/>
          <a:stretch/>
        </p:blipFill>
        <p:spPr>
          <a:xfrm>
            <a:off x="3114223" y="4437112"/>
            <a:ext cx="1892300" cy="1588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596" y="2498177"/>
            <a:ext cx="1764281" cy="1205067"/>
          </a:xfrm>
          <a:prstGeom prst="rect">
            <a:avLst/>
          </a:prstGeom>
        </p:spPr>
      </p:pic>
      <p:cxnSp>
        <p:nvCxnSpPr>
          <p:cNvPr id="21" name="Conector recto de flecha 20"/>
          <p:cNvCxnSpPr>
            <a:stCxn id="3" idx="3"/>
          </p:cNvCxnSpPr>
          <p:nvPr/>
        </p:nvCxnSpPr>
        <p:spPr>
          <a:xfrm>
            <a:off x="2580726" y="2210395"/>
            <a:ext cx="1223966" cy="2353608"/>
          </a:xfrm>
          <a:prstGeom prst="curvedConnector2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22"/>
          <p:cNvCxnSpPr>
            <a:stCxn id="24" idx="1"/>
          </p:cNvCxnSpPr>
          <p:nvPr/>
        </p:nvCxnSpPr>
        <p:spPr>
          <a:xfrm rot="10800000" flipV="1">
            <a:off x="3995940" y="2395489"/>
            <a:ext cx="1598442" cy="2132868"/>
          </a:xfrm>
          <a:prstGeom prst="curvedConnector2">
            <a:avLst/>
          </a:prstGeom>
          <a:ln w="5715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912760" y="5264905"/>
            <a:ext cx="476887" cy="1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6484" y="397261"/>
            <a:ext cx="6333247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2400"/>
              </a:spcAft>
              <a:defRPr sz="3200" b="1">
                <a:solidFill>
                  <a:srgbClr val="953735"/>
                </a:solidFill>
                <a:latin typeface="Calibri" charset="0"/>
              </a:defRPr>
            </a:lvl1pPr>
            <a:lvl2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 smtClean="0"/>
              <a:t>Task 2: Virtualize server and storage</a:t>
            </a:r>
            <a:endParaRPr lang="en-GB" dirty="0"/>
          </a:p>
        </p:txBody>
      </p:sp>
      <p:sp>
        <p:nvSpPr>
          <p:cNvPr id="30" name="TextBox 41"/>
          <p:cNvSpPr txBox="1"/>
          <p:nvPr/>
        </p:nvSpPr>
        <p:spPr>
          <a:xfrm>
            <a:off x="4189313" y="3857567"/>
            <a:ext cx="16850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Big data transfers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3528183" y="2150734"/>
            <a:ext cx="8804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Internet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382" y="1538239"/>
            <a:ext cx="2192842" cy="1714500"/>
          </a:xfrm>
          <a:prstGeom prst="rect">
            <a:avLst/>
          </a:prstGeom>
        </p:spPr>
      </p:pic>
      <p:sp>
        <p:nvSpPr>
          <p:cNvPr id="25" name="TextBox 41"/>
          <p:cNvSpPr txBox="1"/>
          <p:nvPr/>
        </p:nvSpPr>
        <p:spPr>
          <a:xfrm>
            <a:off x="5874390" y="3236977"/>
            <a:ext cx="1633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  <a:latin typeface="Calibri"/>
                <a:cs typeface="Calibri"/>
              </a:rPr>
              <a:t>Cloud computing</a:t>
            </a:r>
            <a:endParaRPr lang="en-US" sz="1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26" name="Picture 4" descr="d:\adrian\Desktop\Documentacion\Charlas,Conferences\AppionWorkshop08082011\1471_picture_of_a_male_conductor_leading_the_orchestr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1583" y="3911570"/>
            <a:ext cx="1728192" cy="17281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56843" y="5854700"/>
            <a:ext cx="15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Scipion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 server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5860" y="1341372"/>
            <a:ext cx="18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Execution hosts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9468" y="577874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"/>
                <a:cs typeface="Calibri"/>
              </a:rPr>
              <a:t>Data storage</a:t>
            </a:r>
            <a:endParaRPr lang="en-US" sz="1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60" y="3002702"/>
            <a:ext cx="15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latin typeface="Calibri"/>
                <a:cs typeface="Calibri"/>
              </a:rPr>
              <a:t>Scipion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alibri"/>
                <a:cs typeface="Calibri"/>
              </a:rPr>
              <a:t>client</a:t>
            </a:r>
            <a:endParaRPr lang="en-US" sz="18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37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2" y="269776"/>
            <a:ext cx="3953000" cy="1143000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Task 2 requirements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2" y="1412776"/>
            <a:ext cx="7822163" cy="4899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Cloud resources (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cs typeface="Calibri"/>
              </a:rPr>
              <a:t>FedCloud</a:t>
            </a:r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AAI tools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In the long run: </a:t>
            </a:r>
          </a:p>
          <a:p>
            <a:pPr lvl="1"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/>
                <a:cs typeface="Calibri"/>
              </a:rPr>
              <a:t>F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ederated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Cloud storage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Links between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experimental facilities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data storage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/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cloud resources (e.g. within the </a:t>
            </a:r>
            <a:r>
              <a:rPr lang="en-US" sz="2400" b="1" dirty="0" err="1" smtClean="0">
                <a:solidFill>
                  <a:schemeClr val="tx2"/>
                </a:solidFill>
                <a:latin typeface="Calibri"/>
                <a:cs typeface="Calibri"/>
              </a:rPr>
              <a:t>iNext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 H2020 infrastructure project)</a:t>
            </a: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28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2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Font typeface="Wingdings" charset="2"/>
              <a:buChar char="§"/>
            </a:pPr>
            <a:endParaRPr lang="en-US" sz="2400" b="1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65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52425" y="365126"/>
            <a:ext cx="8534400" cy="1325563"/>
          </a:xfr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2400"/>
              </a:spcAft>
            </a:pPr>
            <a:r>
              <a:rPr lang="en-US" sz="32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Task 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3: </a:t>
            </a:r>
            <a:r>
              <a:rPr lang="en-US" sz="32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GPU portals for biomolecular simulations </a:t>
            </a:r>
            <a:endParaRPr lang="it-IT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Two main goals: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00" b="1" dirty="0" smtClean="0">
              <a:solidFill>
                <a:srgbClr val="C0504D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GB" sz="2000" b="1" dirty="0" smtClean="0">
                <a:solidFill>
                  <a:schemeClr val="tx2"/>
                </a:solidFill>
                <a:latin typeface="Calibri"/>
                <a:cs typeface="Calibri"/>
              </a:rPr>
              <a:t>Deploy the AMBER and/or GROMACS packages on GPGPU test beds, develop standardized protocols optimized for GPGPUs, and build web portals for their use</a:t>
            </a:r>
          </a:p>
          <a:p>
            <a:pPr>
              <a:lnSpc>
                <a:spcPct val="110000"/>
              </a:lnSpc>
            </a:pPr>
            <a:endParaRPr lang="en-GB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GB" sz="2000" b="1" dirty="0" smtClean="0">
                <a:solidFill>
                  <a:schemeClr val="tx2"/>
                </a:solidFill>
                <a:latin typeface="Calibri"/>
                <a:cs typeface="Calibri"/>
              </a:rPr>
              <a:t>Develop GPGPU-enabled web portals for exhaustive search in cryo-EM density. This result links to the </a:t>
            </a:r>
            <a:r>
              <a:rPr lang="en-GB" sz="2000" b="1" dirty="0" err="1" smtClean="0">
                <a:solidFill>
                  <a:schemeClr val="tx2"/>
                </a:solidFill>
                <a:latin typeface="Calibri"/>
                <a:cs typeface="Calibri"/>
              </a:rPr>
              <a:t>cryoEM</a:t>
            </a:r>
            <a:r>
              <a:rPr lang="en-GB" sz="2000" b="1" dirty="0" smtClean="0">
                <a:solidFill>
                  <a:schemeClr val="tx2"/>
                </a:solidFill>
                <a:latin typeface="Calibri"/>
                <a:cs typeface="Calibri"/>
              </a:rPr>
              <a:t> task 2 of </a:t>
            </a:r>
            <a:r>
              <a:rPr lang="en-GB" sz="2000" b="1" dirty="0" err="1" smtClean="0">
                <a:solidFill>
                  <a:schemeClr val="tx2"/>
                </a:solidFill>
                <a:latin typeface="Calibri"/>
                <a:cs typeface="Calibri"/>
              </a:rPr>
              <a:t>MoBrain</a:t>
            </a:r>
            <a:endParaRPr lang="en-GB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endParaRPr lang="en-GB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000" b="1" dirty="0" smtClean="0">
                <a:solidFill>
                  <a:schemeClr val="tx2"/>
                </a:solidFill>
                <a:latin typeface="Calibri"/>
                <a:cs typeface="Calibri"/>
              </a:rPr>
              <a:t>Both goals should be achieved by month 16 of the EGI-Engage project</a:t>
            </a:r>
            <a:endParaRPr lang="en-GB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</TotalTime>
  <Words>721</Words>
  <Application>Microsoft Macintosh PowerPoint</Application>
  <PresentationFormat>On-screen Show (4:3)</PresentationFormat>
  <Paragraphs>118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ScheikundeEng</vt:lpstr>
      <vt:lpstr>A Competence Center to Serve Translational Research from Molecule to Brain</vt:lpstr>
      <vt:lpstr>Main objectives</vt:lpstr>
      <vt:lpstr>Partners involved</vt:lpstr>
      <vt:lpstr>Main activities</vt:lpstr>
      <vt:lpstr>Task2: Integrated Image Processing Workflows for Electron Microscopy</vt:lpstr>
      <vt:lpstr>PowerPoint Presentation</vt:lpstr>
      <vt:lpstr>PowerPoint Presentation</vt:lpstr>
      <vt:lpstr>Task 2 requirements</vt:lpstr>
      <vt:lpstr>Task 3: GPU portals for biomolecular simulations </vt:lpstr>
      <vt:lpstr>Task 3 requirements</vt:lpstr>
      <vt:lpstr>Task 4: Integration</vt:lpstr>
      <vt:lpstr>PowerPoint Presentation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Bonvin Alexandre M.J.J.</cp:lastModifiedBy>
  <cp:revision>290</cp:revision>
  <cp:lastPrinted>2014-05-19T12:18:41Z</cp:lastPrinted>
  <dcterms:created xsi:type="dcterms:W3CDTF">2011-06-14T13:35:07Z</dcterms:created>
  <dcterms:modified xsi:type="dcterms:W3CDTF">2015-02-10T09:11:22Z</dcterms:modified>
</cp:coreProperties>
</file>