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1"/>
    <p:sldMasterId id="2147483648" r:id="rId2"/>
    <p:sldMasterId id="2147483685" r:id="rId3"/>
  </p:sldMasterIdLst>
  <p:notesMasterIdLst>
    <p:notesMasterId r:id="rId25"/>
  </p:notesMasterIdLst>
  <p:handoutMasterIdLst>
    <p:handoutMasterId r:id="rId26"/>
  </p:handoutMasterIdLst>
  <p:sldIdLst>
    <p:sldId id="280" r:id="rId4"/>
    <p:sldId id="335" r:id="rId5"/>
    <p:sldId id="336" r:id="rId6"/>
    <p:sldId id="337" r:id="rId7"/>
    <p:sldId id="338" r:id="rId8"/>
    <p:sldId id="339" r:id="rId9"/>
    <p:sldId id="340" r:id="rId10"/>
    <p:sldId id="348" r:id="rId11"/>
    <p:sldId id="349" r:id="rId12"/>
    <p:sldId id="350" r:id="rId13"/>
    <p:sldId id="357" r:id="rId14"/>
    <p:sldId id="362" r:id="rId15"/>
    <p:sldId id="367" r:id="rId16"/>
    <p:sldId id="364" r:id="rId17"/>
    <p:sldId id="365" r:id="rId18"/>
    <p:sldId id="368" r:id="rId19"/>
    <p:sldId id="369" r:id="rId20"/>
    <p:sldId id="370" r:id="rId21"/>
    <p:sldId id="359" r:id="rId22"/>
    <p:sldId id="371" r:id="rId23"/>
    <p:sldId id="284" r:id="rId24"/>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B0"/>
    <a:srgbClr val="4F85C3"/>
    <a:srgbClr val="6C9F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87" autoAdjust="0"/>
    <p:restoredTop sz="85221" autoAdjust="0"/>
  </p:normalViewPr>
  <p:slideViewPr>
    <p:cSldViewPr showGuides="1">
      <p:cViewPr varScale="1">
        <p:scale>
          <a:sx n="69" d="100"/>
          <a:sy n="69" d="100"/>
        </p:scale>
        <p:origin x="-120" y="-12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2" d="100"/>
          <a:sy n="52" d="100"/>
        </p:scale>
        <p:origin x="-2700" y="-7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C98F682-7966-4F36-8C65-12C6AC282E64}" type="datetimeFigureOut">
              <a:rPr lang="en-GB" smtClean="0"/>
              <a:t>20/05/15</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77037CF-4AF3-4EA8-B0EF-23260E3D633F}" type="slidenum">
              <a:rPr lang="en-GB" smtClean="0"/>
              <a:t>‹#›</a:t>
            </a:fld>
            <a:endParaRPr lang="en-GB"/>
          </a:p>
        </p:txBody>
      </p:sp>
    </p:spTree>
    <p:extLst>
      <p:ext uri="{BB962C8B-B14F-4D97-AF65-F5344CB8AC3E}">
        <p14:creationId xmlns:p14="http://schemas.microsoft.com/office/powerpoint/2010/main" val="25882209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A4EA1F-7887-426C-BD0E-29F38E7AB4A2}" type="datetimeFigureOut">
              <a:rPr lang="nl-NL" smtClean="0"/>
              <a:t>20/05/15</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F58AE9-46A5-49CB-B815-3CC2120EE87D}" type="slidenum">
              <a:rPr lang="nl-NL" smtClean="0"/>
              <a:t>‹#›</a:t>
            </a:fld>
            <a:endParaRPr lang="nl-NL"/>
          </a:p>
        </p:txBody>
      </p:sp>
    </p:spTree>
    <p:extLst>
      <p:ext uri="{BB962C8B-B14F-4D97-AF65-F5344CB8AC3E}">
        <p14:creationId xmlns:p14="http://schemas.microsoft.com/office/powerpoint/2010/main" val="230248877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it-IT" noProof="0" dirty="0" smtClean="0">
                <a:latin typeface="Arial" panose="020B0604020202020204" pitchFamily="34" charset="0"/>
              </a:rPr>
              <a:t>Good</a:t>
            </a:r>
            <a:r>
              <a:rPr lang="en-GB" altLang="it-IT" baseline="0" noProof="0" dirty="0" smtClean="0">
                <a:latin typeface="Arial" panose="020B0604020202020204" pitchFamily="34" charset="0"/>
              </a:rPr>
              <a:t> morning, my name is Sy Holsinger, I am a senior strategy and policy officer at EGI.eu. Some of the things I do at EGI is support the development and evolution of the EGI strategy, create sustainability and business models, lead outreach to industry as well as providing consultancy around implementing service management best practices. I was the business programme manager in the predecessor project to EGI.</a:t>
            </a:r>
          </a:p>
          <a:p>
            <a:r>
              <a:rPr lang="en-GB" altLang="it-IT" baseline="0" noProof="0" dirty="0" smtClean="0">
                <a:latin typeface="Arial" panose="020B0604020202020204" pitchFamily="34" charset="0"/>
              </a:rPr>
              <a:t>Today, I am pleased to kick off the first of a series of business tracks at EGI events and talk a little about EGI’s business engagement programme.</a:t>
            </a:r>
          </a:p>
        </p:txBody>
      </p:sp>
      <p:sp>
        <p:nvSpPr>
          <p:cNvPr id="4" name="Slide Number Placeholder 3"/>
          <p:cNvSpPr>
            <a:spLocks noGrp="1"/>
          </p:cNvSpPr>
          <p:nvPr>
            <p:ph type="sldNum" sz="quarter" idx="10"/>
          </p:nvPr>
        </p:nvSpPr>
        <p:spPr/>
        <p:txBody>
          <a:bodyPr/>
          <a:lstStyle/>
          <a:p>
            <a:fld id="{AEF58AE9-46A5-49CB-B815-3CC2120EE87D}" type="slidenum">
              <a:rPr lang="nl-NL" smtClean="0"/>
              <a:t>1</a:t>
            </a:fld>
            <a:endParaRPr lang="nl-NL"/>
          </a:p>
        </p:txBody>
      </p:sp>
    </p:spTree>
    <p:extLst>
      <p:ext uri="{BB962C8B-B14F-4D97-AF65-F5344CB8AC3E}">
        <p14:creationId xmlns:p14="http://schemas.microsoft.com/office/powerpoint/2010/main" val="2674469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endParaRPr lang="en-US" dirty="0" smtClean="0">
              <a:cs typeface="+mn-cs"/>
            </a:endParaRP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pitchFamily="34" charset="-128"/>
              </a:defRPr>
            </a:lvl1pPr>
            <a:lvl2pPr marL="742950" indent="-285750" eaLnBrk="0" hangingPunct="0">
              <a:defRPr sz="1600">
                <a:solidFill>
                  <a:schemeClr val="tx1"/>
                </a:solidFill>
                <a:latin typeface="Arial" charset="0"/>
                <a:ea typeface="ＭＳ Ｐゴシック" pitchFamily="34" charset="-128"/>
              </a:defRPr>
            </a:lvl2pPr>
            <a:lvl3pPr marL="1143000" indent="-228600" eaLnBrk="0" hangingPunct="0">
              <a:defRPr sz="1600">
                <a:solidFill>
                  <a:schemeClr val="tx1"/>
                </a:solidFill>
                <a:latin typeface="Arial" charset="0"/>
                <a:ea typeface="ＭＳ Ｐゴシック" pitchFamily="34" charset="-128"/>
              </a:defRPr>
            </a:lvl3pPr>
            <a:lvl4pPr marL="1600200" indent="-228600" eaLnBrk="0" hangingPunct="0">
              <a:defRPr sz="1600">
                <a:solidFill>
                  <a:schemeClr val="tx1"/>
                </a:solidFill>
                <a:latin typeface="Arial" charset="0"/>
                <a:ea typeface="ＭＳ Ｐゴシック" pitchFamily="34" charset="-128"/>
              </a:defRPr>
            </a:lvl4pPr>
            <a:lvl5pPr marL="2057400" indent="-228600" eaLnBrk="0" hangingPunct="0">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charset="0"/>
                <a:ea typeface="ＭＳ Ｐゴシック" pitchFamily="34" charset="-128"/>
              </a:defRPr>
            </a:lvl9pPr>
          </a:lstStyle>
          <a:p>
            <a:pPr eaLnBrk="1" hangingPunct="1"/>
            <a:fld id="{62769DC1-AC0D-49B1-8F60-20A707C22714}" type="slidenum">
              <a:rPr lang="en-US" altLang="el-GR" sz="1200" smtClean="0"/>
              <a:pPr eaLnBrk="1" hangingPunct="1"/>
              <a:t>3</a:t>
            </a:fld>
            <a:endParaRPr lang="en-US" altLang="el-GR" sz="12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9511B20-3903-4A52-92B0-02E5306B73E7}" type="slidenum">
              <a:rPr lang="en-US" altLang="el-GR" smtClean="0">
                <a:sym typeface="Calibri" pitchFamily="34" charset="0"/>
              </a:rPr>
              <a:pPr eaLnBrk="1" hangingPunct="1">
                <a:spcBef>
                  <a:spcPct val="0"/>
                </a:spcBef>
              </a:pPr>
              <a:t>11</a:t>
            </a:fld>
            <a:endParaRPr lang="en-US" altLang="el-GR" smtClean="0">
              <a:sym typeface="Calibri" pitchFamily="34" charset="0"/>
            </a:endParaRPr>
          </a:p>
        </p:txBody>
      </p:sp>
      <p:sp>
        <p:nvSpPr>
          <p:cNvPr id="471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l-G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Happy</a:t>
            </a:r>
            <a:r>
              <a:rPr lang="en-US" baseline="0" dirty="0" smtClean="0"/>
              <a:t> to take any questions.</a:t>
            </a:r>
            <a:endParaRPr lang="en-US" dirty="0"/>
          </a:p>
        </p:txBody>
      </p:sp>
      <p:sp>
        <p:nvSpPr>
          <p:cNvPr id="4" name="Slide Number Placeholder 3"/>
          <p:cNvSpPr>
            <a:spLocks noGrp="1"/>
          </p:cNvSpPr>
          <p:nvPr>
            <p:ph type="sldNum" sz="quarter" idx="10"/>
          </p:nvPr>
        </p:nvSpPr>
        <p:spPr/>
        <p:txBody>
          <a:bodyPr/>
          <a:lstStyle/>
          <a:p>
            <a:fld id="{AEF58AE9-46A5-49CB-B815-3CC2120EE87D}" type="slidenum">
              <a:rPr lang="nl-NL" smtClean="0"/>
              <a:t>21</a:t>
            </a:fld>
            <a:endParaRPr lang="nl-NL"/>
          </a:p>
        </p:txBody>
      </p:sp>
    </p:spTree>
    <p:extLst>
      <p:ext uri="{BB962C8B-B14F-4D97-AF65-F5344CB8AC3E}">
        <p14:creationId xmlns:p14="http://schemas.microsoft.com/office/powerpoint/2010/main" val="3683612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7" name="Tijdelijke aanduiding voor tekst 6"/>
          <p:cNvSpPr>
            <a:spLocks noGrp="1"/>
          </p:cNvSpPr>
          <p:nvPr>
            <p:ph type="body" sz="quarter" idx="10" hasCustomPrompt="1"/>
          </p:nvPr>
        </p:nvSpPr>
        <p:spPr>
          <a:xfrm>
            <a:off x="1727411" y="3643200"/>
            <a:ext cx="5689178" cy="431477"/>
          </a:xfrm>
        </p:spPr>
        <p:txBody>
          <a:bodyPr/>
          <a:lstStyle>
            <a:lvl1pPr>
              <a:defRPr sz="2000">
                <a:solidFill>
                  <a:schemeClr val="tx1">
                    <a:lumMod val="50000"/>
                    <a:lumOff val="50000"/>
                  </a:schemeClr>
                </a:solidFill>
              </a:defRPr>
            </a:lvl1pPr>
          </a:lstStyle>
          <a:p>
            <a:pPr lvl="0"/>
            <a:r>
              <a:rPr lang="en-GB" noProof="0" dirty="0" smtClean="0"/>
              <a:t>function</a:t>
            </a:r>
          </a:p>
        </p:txBody>
      </p:sp>
      <p:sp>
        <p:nvSpPr>
          <p:cNvPr id="2" name="Titel 1"/>
          <p:cNvSpPr>
            <a:spLocks noGrp="1"/>
          </p:cNvSpPr>
          <p:nvPr>
            <p:ph type="ctrTitle" hasCustomPrompt="1"/>
          </p:nvPr>
        </p:nvSpPr>
        <p:spPr>
          <a:xfrm>
            <a:off x="685800" y="1268761"/>
            <a:ext cx="7772400" cy="1440000"/>
          </a:xfrm>
        </p:spPr>
        <p:txBody>
          <a:bodyPr/>
          <a:lstStyle>
            <a:lvl1pPr>
              <a:defRPr/>
            </a:lvl1pPr>
          </a:lstStyle>
          <a:p>
            <a:r>
              <a:rPr lang="en-GB" noProof="0" dirty="0" smtClean="0"/>
              <a:t>Title</a:t>
            </a:r>
            <a:endParaRPr lang="en-GB" noProof="0" dirty="0"/>
          </a:p>
        </p:txBody>
      </p:sp>
      <p:sp>
        <p:nvSpPr>
          <p:cNvPr id="3" name="Ondertitel 2"/>
          <p:cNvSpPr>
            <a:spLocks noGrp="1"/>
          </p:cNvSpPr>
          <p:nvPr>
            <p:ph type="subTitle" idx="1" hasCustomPrompt="1"/>
          </p:nvPr>
        </p:nvSpPr>
        <p:spPr>
          <a:xfrm>
            <a:off x="1371600" y="2923200"/>
            <a:ext cx="6400800" cy="504056"/>
          </a:xfrm>
        </p:spPr>
        <p:txBody>
          <a:bodyPr>
            <a:noAutofit/>
          </a:bodyPr>
          <a:lstStyle>
            <a:lvl1pPr marL="0" indent="0" algn="ctr">
              <a:buNone/>
              <a:defRPr sz="2800" b="1">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Author</a:t>
            </a:r>
            <a:endParaRPr lang="en-GB" noProof="0" dirty="0"/>
          </a:p>
        </p:txBody>
      </p:sp>
    </p:spTree>
    <p:extLst>
      <p:ext uri="{BB962C8B-B14F-4D97-AF65-F5344CB8AC3E}">
        <p14:creationId xmlns:p14="http://schemas.microsoft.com/office/powerpoint/2010/main" val="1507503243"/>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ntent 2X">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lvl1pPr>
          </a:lstStyle>
          <a:p>
            <a:r>
              <a:rPr lang="en-GB" noProof="0" dirty="0" smtClean="0"/>
              <a:t>Click to insert title</a:t>
            </a:r>
            <a:endParaRPr lang="en-GB" noProof="0" dirty="0"/>
          </a:p>
        </p:txBody>
      </p:sp>
      <p:sp>
        <p:nvSpPr>
          <p:cNvPr id="3" name="Tijdelijke aanduiding voor inhoud 2"/>
          <p:cNvSpPr>
            <a:spLocks noGrp="1"/>
          </p:cNvSpPr>
          <p:nvPr>
            <p:ph sz="half" idx="1" hasCustomPrompt="1"/>
          </p:nvPr>
        </p:nvSpPr>
        <p:spPr>
          <a:xfrm>
            <a:off x="467544" y="1340768"/>
            <a:ext cx="3815655" cy="4784725"/>
          </a:xfrm>
          <a:prstGeom prst="rect">
            <a:avLst/>
          </a:prstGeo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GB" noProof="0" dirty="0" smtClean="0"/>
              <a:t>Click</a:t>
            </a:r>
            <a:endParaRPr lang="en-GB" noProof="0" dirty="0"/>
          </a:p>
        </p:txBody>
      </p:sp>
      <p:sp>
        <p:nvSpPr>
          <p:cNvPr id="4" name="Tijdelijke aanduiding voor inhoud 3"/>
          <p:cNvSpPr>
            <a:spLocks noGrp="1"/>
          </p:cNvSpPr>
          <p:nvPr>
            <p:ph sz="half" idx="2" hasCustomPrompt="1"/>
          </p:nvPr>
        </p:nvSpPr>
        <p:spPr>
          <a:xfrm>
            <a:off x="4572000" y="1341438"/>
            <a:ext cx="4320480" cy="47844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dirty="0" smtClean="0"/>
              <a:t>Click</a:t>
            </a:r>
            <a:endParaRPr lang="en-GB" noProof="0" dirty="0"/>
          </a:p>
        </p:txBody>
      </p:sp>
      <p:sp>
        <p:nvSpPr>
          <p:cNvPr id="6" name="Footer Placeholder 6"/>
          <p:cNvSpPr>
            <a:spLocks noGrp="1"/>
          </p:cNvSpPr>
          <p:nvPr>
            <p:ph type="ftr" sz="quarter" idx="3"/>
          </p:nvPr>
        </p:nvSpPr>
        <p:spPr>
          <a:xfrm>
            <a:off x="1187624" y="6453336"/>
            <a:ext cx="6768752" cy="365125"/>
          </a:xfrm>
          <a:prstGeom prst="rect">
            <a:avLst/>
          </a:prstGeom>
        </p:spPr>
        <p:txBody>
          <a:bodyPr vert="horz" lIns="91440" tIns="45720" rIns="91440" bIns="45720" rtlCol="0" anchor="ctr"/>
          <a:lstStyle>
            <a:lvl1pPr algn="ctr">
              <a:defRPr sz="1200">
                <a:solidFill>
                  <a:schemeClr val="bg1"/>
                </a:solidFill>
                <a:latin typeface="Segoe UI"/>
                <a:cs typeface="Segoe UI"/>
              </a:defRPr>
            </a:lvl1pPr>
          </a:lstStyle>
          <a:p>
            <a:r>
              <a:rPr lang="en-GB" dirty="0" smtClean="0"/>
              <a:t>EGI BEP – Business Track – EGI Conf’15</a:t>
            </a:r>
          </a:p>
          <a:p>
            <a:r>
              <a:rPr lang="en-GB" dirty="0" smtClean="0"/>
              <a:t>21 May 2015 - Lisbon</a:t>
            </a:r>
            <a:endParaRPr lang="en-GB" dirty="0"/>
          </a:p>
        </p:txBody>
      </p:sp>
    </p:spTree>
    <p:extLst>
      <p:ext uri="{BB962C8B-B14F-4D97-AF65-F5344CB8AC3E}">
        <p14:creationId xmlns:p14="http://schemas.microsoft.com/office/powerpoint/2010/main" val="2862824153"/>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2X">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lvl1pPr>
          </a:lstStyle>
          <a:p>
            <a:r>
              <a:rPr lang="en-GB" noProof="0" dirty="0" smtClean="0"/>
              <a:t>Click to insert title</a:t>
            </a:r>
            <a:endParaRPr lang="en-GB" noProof="0" dirty="0"/>
          </a:p>
        </p:txBody>
      </p:sp>
      <p:sp>
        <p:nvSpPr>
          <p:cNvPr id="4" name="Tijdelijke aanduiding voor inhoud 3"/>
          <p:cNvSpPr>
            <a:spLocks noGrp="1"/>
          </p:cNvSpPr>
          <p:nvPr>
            <p:ph sz="half" idx="2" hasCustomPrompt="1"/>
          </p:nvPr>
        </p:nvSpPr>
        <p:spPr>
          <a:xfrm>
            <a:off x="467544" y="1341438"/>
            <a:ext cx="8424936" cy="47844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dirty="0" smtClean="0"/>
              <a:t>Click</a:t>
            </a:r>
            <a:endParaRPr lang="en-GB" noProof="0" dirty="0"/>
          </a:p>
        </p:txBody>
      </p:sp>
      <p:sp>
        <p:nvSpPr>
          <p:cNvPr id="5" name="Footer Placeholder 6"/>
          <p:cNvSpPr>
            <a:spLocks noGrp="1"/>
          </p:cNvSpPr>
          <p:nvPr>
            <p:ph type="ftr" sz="quarter" idx="3"/>
          </p:nvPr>
        </p:nvSpPr>
        <p:spPr>
          <a:xfrm>
            <a:off x="1187624" y="6453336"/>
            <a:ext cx="6768752" cy="365125"/>
          </a:xfrm>
          <a:prstGeom prst="rect">
            <a:avLst/>
          </a:prstGeom>
        </p:spPr>
        <p:txBody>
          <a:bodyPr vert="horz" lIns="91440" tIns="45720" rIns="91440" bIns="45720" rtlCol="0" anchor="ctr"/>
          <a:lstStyle>
            <a:lvl1pPr algn="ctr">
              <a:defRPr sz="1200">
                <a:solidFill>
                  <a:schemeClr val="bg1"/>
                </a:solidFill>
                <a:latin typeface="Segoe UI"/>
                <a:cs typeface="Segoe UI"/>
              </a:defRPr>
            </a:lvl1pPr>
          </a:lstStyle>
          <a:p>
            <a:r>
              <a:rPr lang="en-GB" dirty="0" smtClean="0"/>
              <a:t>EGI BEP – Business Track – EGI Conf’15</a:t>
            </a:r>
          </a:p>
          <a:p>
            <a:r>
              <a:rPr lang="en-GB" dirty="0" smtClean="0"/>
              <a:t>21 May 2015 - Lisbon</a:t>
            </a:r>
            <a:endParaRPr lang="en-GB" dirty="0"/>
          </a:p>
        </p:txBody>
      </p:sp>
    </p:spTree>
    <p:extLst>
      <p:ext uri="{BB962C8B-B14F-4D97-AF65-F5344CB8AC3E}">
        <p14:creationId xmlns:p14="http://schemas.microsoft.com/office/powerpoint/2010/main" val="4184082620"/>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ijdelijke aanduiding voor tekst 2"/>
          <p:cNvSpPr>
            <a:spLocks noGrp="1"/>
          </p:cNvSpPr>
          <p:nvPr>
            <p:ph type="body" idx="1" hasCustomPrompt="1"/>
          </p:nvPr>
        </p:nvSpPr>
        <p:spPr>
          <a:xfrm>
            <a:off x="457200" y="1341041"/>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smtClean="0"/>
              <a:t>Click </a:t>
            </a:r>
          </a:p>
        </p:txBody>
      </p:sp>
      <p:sp>
        <p:nvSpPr>
          <p:cNvPr id="4" name="Tijdelijke aanduiding voor inhoud 3"/>
          <p:cNvSpPr>
            <a:spLocks noGrp="1"/>
          </p:cNvSpPr>
          <p:nvPr>
            <p:ph sz="half" idx="2" hasCustomPrompt="1"/>
          </p:nvPr>
        </p:nvSpPr>
        <p:spPr>
          <a:xfrm>
            <a:off x="494506" y="2378745"/>
            <a:ext cx="4040188" cy="377440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smtClean="0"/>
              <a:t>Click</a:t>
            </a:r>
            <a:endParaRPr lang="en-GB" noProof="0" dirty="0"/>
          </a:p>
        </p:txBody>
      </p:sp>
      <p:sp>
        <p:nvSpPr>
          <p:cNvPr id="5" name="Tijdelijke aanduiding voor tekst 4"/>
          <p:cNvSpPr>
            <a:spLocks noGrp="1"/>
          </p:cNvSpPr>
          <p:nvPr>
            <p:ph type="body" sz="quarter" idx="3" hasCustomPrompt="1"/>
          </p:nvPr>
        </p:nvSpPr>
        <p:spPr>
          <a:xfrm>
            <a:off x="4850705" y="1341041"/>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smtClean="0"/>
              <a:t>Click</a:t>
            </a:r>
          </a:p>
        </p:txBody>
      </p:sp>
      <p:sp>
        <p:nvSpPr>
          <p:cNvPr id="6" name="Tijdelijke aanduiding voor inhoud 5"/>
          <p:cNvSpPr>
            <a:spLocks noGrp="1"/>
          </p:cNvSpPr>
          <p:nvPr>
            <p:ph sz="quarter" idx="4" hasCustomPrompt="1"/>
          </p:nvPr>
        </p:nvSpPr>
        <p:spPr>
          <a:xfrm>
            <a:off x="4822601" y="2391445"/>
            <a:ext cx="4041775" cy="377440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smtClean="0"/>
              <a:t>Click</a:t>
            </a:r>
            <a:endParaRPr lang="en-GB" noProof="0" dirty="0"/>
          </a:p>
        </p:txBody>
      </p:sp>
      <p:sp>
        <p:nvSpPr>
          <p:cNvPr id="10" name="Title 9"/>
          <p:cNvSpPr>
            <a:spLocks noGrp="1"/>
          </p:cNvSpPr>
          <p:nvPr>
            <p:ph type="title" hasCustomPrompt="1"/>
          </p:nvPr>
        </p:nvSpPr>
        <p:spPr/>
        <p:txBody>
          <a:bodyPr/>
          <a:lstStyle/>
          <a:p>
            <a:r>
              <a:rPr lang="en-GB" noProof="0" dirty="0" smtClean="0"/>
              <a:t>Click to insert title</a:t>
            </a:r>
            <a:endParaRPr lang="en-GB" noProof="0" dirty="0"/>
          </a:p>
        </p:txBody>
      </p:sp>
      <p:sp>
        <p:nvSpPr>
          <p:cNvPr id="9" name="Footer Placeholder 6"/>
          <p:cNvSpPr>
            <a:spLocks noGrp="1"/>
          </p:cNvSpPr>
          <p:nvPr>
            <p:ph type="ftr" sz="quarter" idx="10"/>
          </p:nvPr>
        </p:nvSpPr>
        <p:spPr>
          <a:xfrm>
            <a:off x="1187624" y="6453336"/>
            <a:ext cx="6768752" cy="365125"/>
          </a:xfrm>
          <a:prstGeom prst="rect">
            <a:avLst/>
          </a:prstGeom>
        </p:spPr>
        <p:txBody>
          <a:bodyPr vert="horz" lIns="91440" tIns="45720" rIns="91440" bIns="45720" rtlCol="0" anchor="ctr"/>
          <a:lstStyle>
            <a:lvl1pPr algn="ctr">
              <a:defRPr sz="1200">
                <a:solidFill>
                  <a:schemeClr val="bg1"/>
                </a:solidFill>
                <a:latin typeface="Segoe UI"/>
                <a:cs typeface="Segoe UI"/>
              </a:defRPr>
            </a:lvl1pPr>
          </a:lstStyle>
          <a:p>
            <a:r>
              <a:rPr lang="en-GB" dirty="0" smtClean="0"/>
              <a:t>EGI BEP – Business Track – EGI Conf’15</a:t>
            </a:r>
          </a:p>
          <a:p>
            <a:r>
              <a:rPr lang="en-GB" dirty="0" smtClean="0"/>
              <a:t>21 May 2015 - Lisbon</a:t>
            </a:r>
            <a:endParaRPr lang="en-GB" dirty="0"/>
          </a:p>
        </p:txBody>
      </p:sp>
    </p:spTree>
    <p:extLst>
      <p:ext uri="{BB962C8B-B14F-4D97-AF65-F5344CB8AC3E}">
        <p14:creationId xmlns:p14="http://schemas.microsoft.com/office/powerpoint/2010/main" val="46986061"/>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203D61E-A4FE-014F-8197-E2BFE9A87118}" type="datetimeFigureOut">
              <a:rPr lang="en-US" smtClean="0"/>
              <a:pPr/>
              <a:t>20/05/15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5BBA19C-B7E3-1949-A123-598F1CF5E0E8}" type="slidenum">
              <a:rPr lang="en-US" smtClean="0"/>
              <a:pPr/>
              <a:t>‹#›</a:t>
            </a:fld>
            <a:endParaRPr lang="en-US"/>
          </a:p>
        </p:txBody>
      </p:sp>
    </p:spTree>
    <p:extLst>
      <p:ext uri="{BB962C8B-B14F-4D97-AF65-F5344CB8AC3E}">
        <p14:creationId xmlns:p14="http://schemas.microsoft.com/office/powerpoint/2010/main" val="2748862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203D61E-A4FE-014F-8197-E2BFE9A87118}" type="datetimeFigureOut">
              <a:rPr lang="en-US" smtClean="0"/>
              <a:pPr/>
              <a:t>20/05/15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5BBA19C-B7E3-1949-A123-598F1CF5E0E8}" type="slidenum">
              <a:rPr lang="en-US" smtClean="0"/>
              <a:pPr/>
              <a:t>‹#›</a:t>
            </a:fld>
            <a:endParaRPr lang="en-US"/>
          </a:p>
        </p:txBody>
      </p:sp>
    </p:spTree>
    <p:extLst>
      <p:ext uri="{BB962C8B-B14F-4D97-AF65-F5344CB8AC3E}">
        <p14:creationId xmlns:p14="http://schemas.microsoft.com/office/powerpoint/2010/main" val="4079889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a:xfrm>
            <a:off x="457200" y="6356350"/>
            <a:ext cx="2133600" cy="365125"/>
          </a:xfrm>
          <a:prstGeom prst="rect">
            <a:avLst/>
          </a:prstGeom>
        </p:spPr>
        <p:txBody>
          <a:bodyPr/>
          <a:lstStyle/>
          <a:p>
            <a:fld id="{7181C08D-48A8-4122-83D8-CFFCF51DB3C2}" type="datetimeFigureOut">
              <a:rPr lang="el-GR" smtClean="0"/>
              <a:t>20/05/15</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a:xfrm>
            <a:off x="6553200" y="6356350"/>
            <a:ext cx="2133600" cy="365125"/>
          </a:xfrm>
          <a:prstGeom prst="rect">
            <a:avLst/>
          </a:prstGeom>
        </p:spPr>
        <p:txBody>
          <a:bodyPr/>
          <a:lstStyle/>
          <a:p>
            <a:fld id="{95AD79D1-0A31-42DD-94B6-FF6BB6ECD370}" type="slidenum">
              <a:rPr lang="el-GR" smtClean="0"/>
              <a:t>‹#›</a:t>
            </a:fld>
            <a:endParaRPr lang="el-GR"/>
          </a:p>
        </p:txBody>
      </p:sp>
    </p:spTree>
    <p:extLst>
      <p:ext uri="{BB962C8B-B14F-4D97-AF65-F5344CB8AC3E}">
        <p14:creationId xmlns:p14="http://schemas.microsoft.com/office/powerpoint/2010/main" val="403846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8593632"/>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theme" Target="../theme/theme2.xml"/><Relationship Id="rId8" Type="http://schemas.openxmlformats.org/officeDocument/2006/relationships/image" Target="../media/image4.png"/><Relationship Id="rId9"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jpeg"/><Relationship Id="rId6" Type="http://schemas.openxmlformats.org/officeDocument/2006/relationships/hyperlink" Target="http://creativecommons.org/licenses/by/4.0/" TargetMode="External"/><Relationship Id="rId1" Type="http://schemas.openxmlformats.org/officeDocument/2006/relationships/slideLayout" Target="../slideLayouts/slideLayout8.xml"/><Relationship Id="rId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a:gradFill flip="none" rotWithShape="1">
            <a:gsLst>
              <a:gs pos="100000">
                <a:schemeClr val="bg1"/>
              </a:gs>
              <a:gs pos="0">
                <a:schemeClr val="tx2">
                  <a:lumMod val="20000"/>
                  <a:lumOff val="80000"/>
                </a:schemeClr>
              </a:gs>
            </a:gsLst>
            <a:lin ang="2700000" scaled="1"/>
            <a:tileRect/>
          </a:gradFill>
        </p:spPr>
      </p:pic>
      <p:sp>
        <p:nvSpPr>
          <p:cNvPr id="2" name="Tijdelijke aanduiding voor titel 1"/>
          <p:cNvSpPr>
            <a:spLocks noGrp="1"/>
          </p:cNvSpPr>
          <p:nvPr>
            <p:ph type="title"/>
          </p:nvPr>
        </p:nvSpPr>
        <p:spPr>
          <a:xfrm>
            <a:off x="479394" y="1412776"/>
            <a:ext cx="8229600" cy="1143000"/>
          </a:xfrm>
          <a:prstGeom prst="rect">
            <a:avLst/>
          </a:prstGeom>
        </p:spPr>
        <p:txBody>
          <a:bodyPr vert="horz" lIns="91440" tIns="45720" rIns="91440" bIns="45720" rtlCol="0" anchor="ctr">
            <a:normAutofit/>
          </a:bodyPr>
          <a:lstStyle/>
          <a:p>
            <a:endParaRPr lang="en-GB" noProof="0" dirty="0"/>
          </a:p>
        </p:txBody>
      </p:sp>
      <p:sp>
        <p:nvSpPr>
          <p:cNvPr id="3" name="Tijdelijke aanduiding voor tekst 2"/>
          <p:cNvSpPr>
            <a:spLocks noGrp="1"/>
          </p:cNvSpPr>
          <p:nvPr>
            <p:ph type="body" idx="1"/>
          </p:nvPr>
        </p:nvSpPr>
        <p:spPr>
          <a:xfrm>
            <a:off x="479394" y="2636912"/>
            <a:ext cx="8229600" cy="792088"/>
          </a:xfrm>
          <a:prstGeom prst="rect">
            <a:avLst/>
          </a:prstGeom>
        </p:spPr>
        <p:txBody>
          <a:bodyPr vert="horz" lIns="91440" tIns="45720" rIns="91440" bIns="45720" rtlCol="0">
            <a:normAutofit/>
          </a:bodyPr>
          <a:lstStyle/>
          <a:p>
            <a:pPr lvl="0"/>
            <a:endParaRPr lang="en-GB" noProof="0" dirty="0" smtClean="0"/>
          </a:p>
        </p:txBody>
      </p:sp>
      <p:pic>
        <p:nvPicPr>
          <p:cNvPr id="9" name="Afbeelding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129" y="4581128"/>
            <a:ext cx="1728191" cy="1313426"/>
          </a:xfrm>
          <a:prstGeom prst="rect">
            <a:avLst/>
          </a:prstGeom>
        </p:spPr>
      </p:pic>
      <p:sp>
        <p:nvSpPr>
          <p:cNvPr id="12" name="Rechthoek 11"/>
          <p:cNvSpPr/>
          <p:nvPr/>
        </p:nvSpPr>
        <p:spPr>
          <a:xfrm>
            <a:off x="437129" y="6021288"/>
            <a:ext cx="8465149" cy="45719"/>
          </a:xfrm>
          <a:prstGeom prst="rect">
            <a:avLst/>
          </a:prstGeom>
          <a:solidFill>
            <a:schemeClr val="accent1">
              <a:lumMod val="60000"/>
              <a:lumOff val="40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Tekstvak 22"/>
          <p:cNvSpPr txBox="1"/>
          <p:nvPr/>
        </p:nvSpPr>
        <p:spPr>
          <a:xfrm>
            <a:off x="752684" y="6153342"/>
            <a:ext cx="1097079" cy="276999"/>
          </a:xfrm>
          <a:prstGeom prst="rect">
            <a:avLst/>
          </a:prstGeom>
          <a:noFill/>
        </p:spPr>
        <p:txBody>
          <a:bodyPr wrap="square" rtlCol="0">
            <a:spAutoFit/>
          </a:bodyPr>
          <a:lstStyle/>
          <a:p>
            <a:r>
              <a:rPr lang="nl-NL" sz="1200" b="1" dirty="0" smtClean="0">
                <a:solidFill>
                  <a:srgbClr val="0066B0"/>
                </a:solidFill>
                <a:latin typeface="Segoe UI" pitchFamily="34" charset="0"/>
                <a:cs typeface="Segoe UI" pitchFamily="34" charset="0"/>
              </a:rPr>
              <a:t>www.egi.eu</a:t>
            </a:r>
            <a:endParaRPr lang="nl-NL" sz="1200" b="1" dirty="0">
              <a:solidFill>
                <a:srgbClr val="0066B0"/>
              </a:solidFill>
              <a:latin typeface="Segoe UI" pitchFamily="34" charset="0"/>
              <a:cs typeface="Segoe UI" pitchFamily="34" charset="0"/>
            </a:endParaRPr>
          </a:p>
        </p:txBody>
      </p:sp>
      <p:pic>
        <p:nvPicPr>
          <p:cNvPr id="11" name="Afbeelding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44408" y="6381328"/>
            <a:ext cx="657870" cy="442623"/>
          </a:xfrm>
          <a:prstGeom prst="rect">
            <a:avLst/>
          </a:prstGeom>
        </p:spPr>
      </p:pic>
      <p:sp>
        <p:nvSpPr>
          <p:cNvPr id="13" name="Tekstvak 10"/>
          <p:cNvSpPr txBox="1"/>
          <p:nvPr/>
        </p:nvSpPr>
        <p:spPr>
          <a:xfrm>
            <a:off x="479394" y="6402584"/>
            <a:ext cx="7557409" cy="400110"/>
          </a:xfrm>
          <a:prstGeom prst="rect">
            <a:avLst/>
          </a:prstGeom>
          <a:noFill/>
        </p:spPr>
        <p:txBody>
          <a:bodyPr wrap="square" rtlCol="0">
            <a:spAutoFit/>
          </a:bodyPr>
          <a:lstStyle/>
          <a:p>
            <a:pPr algn="r"/>
            <a:r>
              <a:rPr lang="nl-NL" sz="1000" b="0" dirty="0" smtClean="0">
                <a:latin typeface="Segoe UI" pitchFamily="34" charset="0"/>
                <a:cs typeface="Segoe UI" pitchFamily="34" charset="0"/>
              </a:rPr>
              <a:t>EGI-Engage is co-funded by the Horizon 2020 Framework Programme</a:t>
            </a:r>
          </a:p>
          <a:p>
            <a:pPr algn="r"/>
            <a:r>
              <a:rPr lang="nl-NL" sz="1000" b="0" baseline="0" dirty="0" smtClean="0">
                <a:latin typeface="Segoe UI" pitchFamily="34" charset="0"/>
                <a:cs typeface="Segoe UI" pitchFamily="34" charset="0"/>
              </a:rPr>
              <a:t>  </a:t>
            </a:r>
            <a:r>
              <a:rPr lang="nl-NL" sz="1000" b="0" dirty="0" smtClean="0">
                <a:latin typeface="Segoe UI" pitchFamily="34" charset="0"/>
                <a:cs typeface="Segoe UI" pitchFamily="34" charset="0"/>
              </a:rPr>
              <a:t>of the European Union under grant number 654142</a:t>
            </a:r>
            <a:r>
              <a:rPr lang="en-GB" sz="1000" dirty="0" smtClean="0">
                <a:latin typeface="Segoe UI" panose="020B0502040204020203" pitchFamily="34" charset="0"/>
                <a:cs typeface="Segoe UI" panose="020B0502040204020203" pitchFamily="34" charset="0"/>
              </a:rPr>
              <a:t> </a:t>
            </a:r>
            <a:endParaRPr lang="nl-NL" sz="1000" b="0" dirty="0">
              <a:latin typeface="Segoe UI" pitchFamily="34" charset="0"/>
              <a:cs typeface="Segoe UI" pitchFamily="34" charset="0"/>
            </a:endParaRPr>
          </a:p>
        </p:txBody>
      </p:sp>
    </p:spTree>
    <p:extLst>
      <p:ext uri="{BB962C8B-B14F-4D97-AF65-F5344CB8AC3E}">
        <p14:creationId xmlns:p14="http://schemas.microsoft.com/office/powerpoint/2010/main" val="2552493063"/>
      </p:ext>
    </p:extLst>
  </p:cSld>
  <p:clrMap bg1="lt1" tx1="dk1" bg2="lt2" tx2="dk2" accent1="accent1" accent2="accent2" accent3="accent3" accent4="accent4" accent5="accent5" accent6="accent6" hlink="hlink" folHlink="folHlink"/>
  <p:sldLayoutIdLst>
    <p:sldLayoutId id="2147483683" r:id="rId1"/>
  </p:sldLayoutIdLst>
  <p:timing>
    <p:tnLst>
      <p:par>
        <p:cTn xmlns:p14="http://schemas.microsoft.com/office/powerpoint/2010/main" id="1" dur="indefinite" restart="never" nodeType="tmRoot"/>
      </p:par>
    </p:tnLst>
  </p:timing>
  <p:hf sldNum="0" hdr="0" dt="0"/>
  <p:txStyles>
    <p:titleStyle>
      <a:lvl1pPr algn="ctr" defTabSz="914400" rtl="0" eaLnBrk="1" latinLnBrk="0" hangingPunct="1">
        <a:spcBef>
          <a:spcPct val="0"/>
        </a:spcBef>
        <a:buNone/>
        <a:defRPr sz="4400" b="1" kern="1200">
          <a:solidFill>
            <a:srgbClr val="0066B0"/>
          </a:solidFill>
          <a:latin typeface="Segoe UI" pitchFamily="34" charset="0"/>
          <a:ea typeface="Verdana" panose="020B0604030504040204" pitchFamily="34" charset="0"/>
          <a:cs typeface="Segoe UI" pitchFamily="34" charset="0"/>
        </a:defRPr>
      </a:lvl1pPr>
    </p:titleStyle>
    <p:bodyStyle>
      <a:lvl1pPr marL="0" indent="0" algn="ctr" defTabSz="914400" rtl="0" eaLnBrk="1" latinLnBrk="0" hangingPunct="1">
        <a:spcBef>
          <a:spcPct val="20000"/>
        </a:spcBef>
        <a:buFontTx/>
        <a:buNone/>
        <a:defRPr sz="2800" b="1" kern="1200" baseline="0">
          <a:solidFill>
            <a:schemeClr val="tx1">
              <a:lumMod val="75000"/>
              <a:lumOff val="25000"/>
            </a:schemeClr>
          </a:solidFill>
          <a:latin typeface="Segoe UI" pitchFamily="34" charset="0"/>
          <a:ea typeface="Verdana" panose="020B0604030504040204" pitchFamily="34" charset="0"/>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1" name="Afbeelding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889" y="0"/>
            <a:ext cx="6534150" cy="4705350"/>
          </a:xfrm>
          <a:prstGeom prst="rect">
            <a:avLst/>
          </a:prstGeom>
        </p:spPr>
      </p:pic>
      <p:sp>
        <p:nvSpPr>
          <p:cNvPr id="4" name="Rechthoek 3"/>
          <p:cNvSpPr/>
          <p:nvPr/>
        </p:nvSpPr>
        <p:spPr>
          <a:xfrm>
            <a:off x="0" y="6381328"/>
            <a:ext cx="9144000" cy="476672"/>
          </a:xfrm>
          <a:prstGeom prst="rect">
            <a:avLst/>
          </a:prstGeom>
          <a:solidFill>
            <a:srgbClr val="4F85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titel 1"/>
          <p:cNvSpPr>
            <a:spLocks noGrp="1"/>
          </p:cNvSpPr>
          <p:nvPr>
            <p:ph type="title"/>
          </p:nvPr>
        </p:nvSpPr>
        <p:spPr>
          <a:xfrm>
            <a:off x="1547664" y="188640"/>
            <a:ext cx="7344816" cy="850106"/>
          </a:xfrm>
          <a:prstGeom prst="rect">
            <a:avLst/>
          </a:prstGeom>
        </p:spPr>
        <p:txBody>
          <a:bodyPr vert="horz" lIns="91440" tIns="45720" rIns="91440" bIns="45720" rtlCol="0" anchor="ctr">
            <a:normAutofit/>
          </a:bodyPr>
          <a:lstStyle/>
          <a:p>
            <a:r>
              <a:rPr lang="en-GB" noProof="0" dirty="0" smtClean="0"/>
              <a:t>Click to insert title</a:t>
            </a:r>
            <a:endParaRPr lang="en-GB" noProof="0" dirty="0"/>
          </a:p>
        </p:txBody>
      </p:sp>
      <p:sp>
        <p:nvSpPr>
          <p:cNvPr id="22" name="Tekstvak 21"/>
          <p:cNvSpPr txBox="1"/>
          <p:nvPr/>
        </p:nvSpPr>
        <p:spPr>
          <a:xfrm>
            <a:off x="8508016" y="6525344"/>
            <a:ext cx="349234" cy="253916"/>
          </a:xfrm>
          <a:prstGeom prst="rect">
            <a:avLst/>
          </a:prstGeom>
          <a:noFill/>
        </p:spPr>
        <p:txBody>
          <a:bodyPr wrap="none" rtlCol="0">
            <a:spAutoFit/>
          </a:bodyPr>
          <a:lstStyle/>
          <a:p>
            <a:fld id="{372553E7-13AD-41CB-B8D3-4C5279D6D1DB}" type="slidenum">
              <a:rPr lang="nl-NL" sz="1050" b="1" smtClean="0">
                <a:solidFill>
                  <a:schemeClr val="bg1"/>
                </a:solidFill>
                <a:latin typeface="Segoe UI" pitchFamily="34" charset="0"/>
                <a:cs typeface="Segoe UI" pitchFamily="34" charset="0"/>
              </a:rPr>
              <a:t>‹#›</a:t>
            </a:fld>
            <a:endParaRPr lang="nl-NL" sz="1050" b="1" dirty="0">
              <a:solidFill>
                <a:schemeClr val="bg1"/>
              </a:solidFill>
              <a:latin typeface="Segoe UI" pitchFamily="34" charset="0"/>
              <a:cs typeface="Segoe UI" pitchFamily="34" charset="0"/>
            </a:endParaRPr>
          </a:p>
        </p:txBody>
      </p:sp>
      <p:sp>
        <p:nvSpPr>
          <p:cNvPr id="7" name="Footer Placeholder 6"/>
          <p:cNvSpPr>
            <a:spLocks noGrp="1"/>
          </p:cNvSpPr>
          <p:nvPr>
            <p:ph type="ftr" sz="quarter" idx="3"/>
          </p:nvPr>
        </p:nvSpPr>
        <p:spPr>
          <a:xfrm>
            <a:off x="1187624" y="6453336"/>
            <a:ext cx="6768752" cy="365125"/>
          </a:xfrm>
          <a:prstGeom prst="rect">
            <a:avLst/>
          </a:prstGeom>
        </p:spPr>
        <p:txBody>
          <a:bodyPr vert="horz" lIns="91440" tIns="45720" rIns="91440" bIns="45720" rtlCol="0" anchor="ctr"/>
          <a:lstStyle>
            <a:lvl1pPr algn="ctr">
              <a:defRPr sz="1200">
                <a:solidFill>
                  <a:schemeClr val="bg1"/>
                </a:solidFill>
                <a:latin typeface="Segoe UI"/>
                <a:cs typeface="Segoe UI"/>
              </a:defRPr>
            </a:lvl1pPr>
          </a:lstStyle>
          <a:p>
            <a:r>
              <a:rPr lang="en-GB" dirty="0" smtClean="0"/>
              <a:t>EGI BEP – Business Track – EGI Conf’15</a:t>
            </a:r>
          </a:p>
          <a:p>
            <a:r>
              <a:rPr lang="en-GB" dirty="0" smtClean="0"/>
              <a:t>21 May 2015 - Lisbon</a:t>
            </a:r>
            <a:endParaRPr lang="en-GB" dirty="0"/>
          </a:p>
        </p:txBody>
      </p:sp>
      <p:sp>
        <p:nvSpPr>
          <p:cNvPr id="9" name="Tekstvak 21"/>
          <p:cNvSpPr txBox="1"/>
          <p:nvPr/>
        </p:nvSpPr>
        <p:spPr>
          <a:xfrm>
            <a:off x="113015" y="6487452"/>
            <a:ext cx="858585" cy="253916"/>
          </a:xfrm>
          <a:prstGeom prst="rect">
            <a:avLst/>
          </a:prstGeom>
          <a:noFill/>
        </p:spPr>
        <p:txBody>
          <a:bodyPr wrap="none" rtlCol="0">
            <a:spAutoFit/>
          </a:bodyPr>
          <a:lstStyle/>
          <a:p>
            <a:r>
              <a:rPr lang="nl-NL" sz="1050" b="1" dirty="0" smtClean="0">
                <a:solidFill>
                  <a:schemeClr val="bg1"/>
                </a:solidFill>
                <a:latin typeface="Segoe UI" pitchFamily="34" charset="0"/>
                <a:cs typeface="Segoe UI" pitchFamily="34" charset="0"/>
              </a:rPr>
              <a:t>21/05/2015</a:t>
            </a:r>
            <a:endParaRPr lang="nl-NL" sz="1050" b="1" dirty="0">
              <a:solidFill>
                <a:schemeClr val="bg1"/>
              </a:solidFill>
              <a:latin typeface="Segoe UI" pitchFamily="34" charset="0"/>
              <a:cs typeface="Segoe UI" pitchFamily="34" charset="0"/>
            </a:endParaRPr>
          </a:p>
        </p:txBody>
      </p:sp>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7780" y="188640"/>
            <a:ext cx="1082732" cy="993566"/>
          </a:xfrm>
          <a:prstGeom prst="rect">
            <a:avLst/>
          </a:prstGeom>
        </p:spPr>
      </p:pic>
    </p:spTree>
    <p:extLst>
      <p:ext uri="{BB962C8B-B14F-4D97-AF65-F5344CB8AC3E}">
        <p14:creationId xmlns:p14="http://schemas.microsoft.com/office/powerpoint/2010/main" val="1687275359"/>
      </p:ext>
    </p:extLst>
  </p:cSld>
  <p:clrMap bg1="lt1" tx1="dk1" bg2="lt2" tx2="dk2" accent1="accent1" accent2="accent2" accent3="accent3" accent4="accent4" accent5="accent5" accent6="accent6" hlink="hlink" folHlink="folHlink"/>
  <p:sldLayoutIdLst>
    <p:sldLayoutId id="2147483687" r:id="rId1"/>
    <p:sldLayoutId id="2147483652" r:id="rId2"/>
    <p:sldLayoutId id="2147483653" r:id="rId3"/>
    <p:sldLayoutId id="2147483688" r:id="rId4"/>
    <p:sldLayoutId id="2147483689" r:id="rId5"/>
    <p:sldLayoutId id="2147483690" r:id="rId6"/>
  </p:sldLayoutIdLst>
  <p:timing>
    <p:tnLst>
      <p:par>
        <p:cTn xmlns:p14="http://schemas.microsoft.com/office/powerpoint/2010/main" id="1" dur="indefinite" restart="never" nodeType="tmRoot"/>
      </p:par>
    </p:tnLst>
  </p:timing>
  <p:hf sldNum="0" hdr="0" dt="0"/>
  <p:txStyles>
    <p:titleStyle>
      <a:lvl1pPr algn="r" defTabSz="914400" rtl="0" eaLnBrk="1" latinLnBrk="0" hangingPunct="1">
        <a:spcBef>
          <a:spcPct val="0"/>
        </a:spcBef>
        <a:buNone/>
        <a:defRPr sz="3000" b="1" kern="1200">
          <a:solidFill>
            <a:srgbClr val="4F85C3"/>
          </a:solidFill>
          <a:latin typeface="Segoe UI" pitchFamily="34" charset="0"/>
          <a:ea typeface="+mj-ea"/>
          <a:cs typeface="Segoe UI"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845" userDrawn="1">
          <p15:clr>
            <a:srgbClr val="F26B43"/>
          </p15:clr>
        </p15:guide>
        <p15:guide id="2" pos="295" userDrawn="1">
          <p15:clr>
            <a:srgbClr val="F26B43"/>
          </p15:clr>
        </p15:guide>
        <p15:guide id="3" pos="5602" userDrawn="1">
          <p15:clr>
            <a:srgbClr val="F26B43"/>
          </p15:clr>
        </p15:guide>
        <p15:guide id="4" orient="horz" pos="388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a:gradFill flip="none" rotWithShape="1">
            <a:gsLst>
              <a:gs pos="100000">
                <a:schemeClr val="bg1"/>
              </a:gs>
              <a:gs pos="0">
                <a:schemeClr val="tx2">
                  <a:lumMod val="20000"/>
                  <a:lumOff val="80000"/>
                </a:schemeClr>
              </a:gs>
            </a:gsLst>
            <a:lin ang="2700000" scaled="1"/>
            <a:tileRect/>
          </a:gradFill>
        </p:spPr>
      </p:pic>
      <p:pic>
        <p:nvPicPr>
          <p:cNvPr id="9" name="Afbeelding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129" y="4581128"/>
            <a:ext cx="1728191" cy="1313426"/>
          </a:xfrm>
          <a:prstGeom prst="rect">
            <a:avLst/>
          </a:prstGeom>
        </p:spPr>
      </p:pic>
      <p:sp>
        <p:nvSpPr>
          <p:cNvPr id="12" name="Rechthoek 11"/>
          <p:cNvSpPr/>
          <p:nvPr/>
        </p:nvSpPr>
        <p:spPr>
          <a:xfrm>
            <a:off x="437129" y="6021288"/>
            <a:ext cx="8465149" cy="45719"/>
          </a:xfrm>
          <a:prstGeom prst="rect">
            <a:avLst/>
          </a:prstGeom>
          <a:solidFill>
            <a:schemeClr val="accent1">
              <a:lumMod val="60000"/>
              <a:lumOff val="40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Tekstvak 22"/>
          <p:cNvSpPr txBox="1"/>
          <p:nvPr/>
        </p:nvSpPr>
        <p:spPr>
          <a:xfrm>
            <a:off x="752684" y="6153342"/>
            <a:ext cx="1097079" cy="276999"/>
          </a:xfrm>
          <a:prstGeom prst="rect">
            <a:avLst/>
          </a:prstGeom>
          <a:noFill/>
        </p:spPr>
        <p:txBody>
          <a:bodyPr wrap="square" rtlCol="0">
            <a:spAutoFit/>
          </a:bodyPr>
          <a:lstStyle/>
          <a:p>
            <a:r>
              <a:rPr lang="nl-NL" sz="1200" b="1" dirty="0" smtClean="0">
                <a:solidFill>
                  <a:srgbClr val="0066B0"/>
                </a:solidFill>
                <a:latin typeface="Segoe UI" pitchFamily="34" charset="0"/>
                <a:cs typeface="Segoe UI" pitchFamily="34" charset="0"/>
              </a:rPr>
              <a:t>www.egi.eu</a:t>
            </a:r>
            <a:endParaRPr lang="nl-NL" sz="1200" b="1" dirty="0">
              <a:solidFill>
                <a:srgbClr val="0066B0"/>
              </a:solidFill>
              <a:latin typeface="Segoe UI" pitchFamily="34" charset="0"/>
              <a:cs typeface="Segoe UI" pitchFamily="34" charset="0"/>
            </a:endParaRPr>
          </a:p>
        </p:txBody>
      </p:sp>
      <p:sp>
        <p:nvSpPr>
          <p:cNvPr id="13" name="TextBox 12"/>
          <p:cNvSpPr txBox="1"/>
          <p:nvPr/>
        </p:nvSpPr>
        <p:spPr>
          <a:xfrm>
            <a:off x="665659" y="1124744"/>
            <a:ext cx="7578749" cy="2000548"/>
          </a:xfrm>
          <a:prstGeom prst="rect">
            <a:avLst/>
          </a:prstGeom>
          <a:noFill/>
        </p:spPr>
        <p:txBody>
          <a:bodyPr wrap="square" rtlCol="0">
            <a:spAutoFit/>
          </a:bodyPr>
          <a:lstStyle/>
          <a:p>
            <a:pPr algn="l"/>
            <a:r>
              <a:rPr lang="en-GB" sz="3600" b="1" kern="1200" noProof="0" dirty="0" smtClean="0">
                <a:solidFill>
                  <a:srgbClr val="0066B0"/>
                </a:solidFill>
                <a:latin typeface="Segoe UI" pitchFamily="34" charset="0"/>
                <a:ea typeface="Verdana" panose="020B0604030504040204" pitchFamily="34" charset="0"/>
                <a:cs typeface="Segoe UI" pitchFamily="34" charset="0"/>
              </a:rPr>
              <a:t>Thank you</a:t>
            </a:r>
            <a:r>
              <a:rPr lang="en-GB" sz="3600" b="1" kern="1200" baseline="0" noProof="0" dirty="0" smtClean="0">
                <a:solidFill>
                  <a:srgbClr val="0066B0"/>
                </a:solidFill>
                <a:latin typeface="Segoe UI" pitchFamily="34" charset="0"/>
                <a:ea typeface="Verdana" panose="020B0604030504040204" pitchFamily="34" charset="0"/>
                <a:cs typeface="Segoe UI" pitchFamily="34" charset="0"/>
              </a:rPr>
              <a:t> for your attention.</a:t>
            </a:r>
          </a:p>
          <a:p>
            <a:pPr algn="ctr"/>
            <a:endParaRPr lang="en-GB" sz="3600" b="1" kern="1200" noProof="0" dirty="0" smtClean="0">
              <a:solidFill>
                <a:srgbClr val="0066B0"/>
              </a:solidFill>
              <a:latin typeface="Segoe UI" pitchFamily="34" charset="0"/>
              <a:ea typeface="Verdana" panose="020B0604030504040204" pitchFamily="34" charset="0"/>
              <a:cs typeface="Segoe UI" pitchFamily="34" charset="0"/>
            </a:endParaRPr>
          </a:p>
          <a:p>
            <a:pPr algn="ctr"/>
            <a:endParaRPr lang="en-GB" sz="2400" b="1" i="1" kern="1200" noProof="0" dirty="0" smtClean="0">
              <a:solidFill>
                <a:srgbClr val="0066B0"/>
              </a:solidFill>
              <a:latin typeface="Segoe UI" pitchFamily="34" charset="0"/>
              <a:ea typeface="Verdana" panose="020B0604030504040204" pitchFamily="34" charset="0"/>
              <a:cs typeface="Segoe UI" pitchFamily="34" charset="0"/>
            </a:endParaRPr>
          </a:p>
          <a:p>
            <a:pPr algn="l"/>
            <a:r>
              <a:rPr lang="en-GB" sz="2800" b="1" i="1" kern="1200" noProof="0" dirty="0" smtClean="0">
                <a:solidFill>
                  <a:srgbClr val="0066B0"/>
                </a:solidFill>
                <a:latin typeface="Segoe UI" pitchFamily="34" charset="0"/>
                <a:ea typeface="Verdana" panose="020B0604030504040204" pitchFamily="34" charset="0"/>
                <a:cs typeface="Segoe UI" pitchFamily="34" charset="0"/>
              </a:rPr>
              <a:t>Questions?</a:t>
            </a:r>
          </a:p>
        </p:txBody>
      </p:sp>
      <p:pic>
        <p:nvPicPr>
          <p:cNvPr id="7" name="Afbeelding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44408" y="6381328"/>
            <a:ext cx="657870" cy="442623"/>
          </a:xfrm>
          <a:prstGeom prst="rect">
            <a:avLst/>
          </a:prstGeom>
        </p:spPr>
      </p:pic>
      <p:sp>
        <p:nvSpPr>
          <p:cNvPr id="10" name="Tekstvak 10"/>
          <p:cNvSpPr txBox="1"/>
          <p:nvPr/>
        </p:nvSpPr>
        <p:spPr>
          <a:xfrm>
            <a:off x="479394" y="6402584"/>
            <a:ext cx="7557409" cy="400110"/>
          </a:xfrm>
          <a:prstGeom prst="rect">
            <a:avLst/>
          </a:prstGeom>
          <a:noFill/>
        </p:spPr>
        <p:txBody>
          <a:bodyPr wrap="square" rtlCol="0">
            <a:spAutoFit/>
          </a:bodyPr>
          <a:lstStyle/>
          <a:p>
            <a:pPr algn="r"/>
            <a:r>
              <a:rPr lang="en-GB" sz="1000" dirty="0" smtClean="0">
                <a:latin typeface="Segoe UI" panose="020B0502040204020203" pitchFamily="34" charset="0"/>
                <a:cs typeface="Segoe UI" panose="020B0502040204020203" pitchFamily="34" charset="0"/>
              </a:rPr>
              <a:t>This work by Parties of the EGI-Engage Consortium</a:t>
            </a:r>
            <a:r>
              <a:rPr lang="en-GB" sz="1000" baseline="0" dirty="0" smtClean="0">
                <a:latin typeface="Segoe UI" panose="020B0502040204020203" pitchFamily="34" charset="0"/>
                <a:cs typeface="Segoe UI" panose="020B0502040204020203" pitchFamily="34" charset="0"/>
              </a:rPr>
              <a:t> </a:t>
            </a:r>
            <a:r>
              <a:rPr lang="en-GB" sz="1000" dirty="0" smtClean="0">
                <a:latin typeface="Segoe UI" panose="020B0502040204020203" pitchFamily="34" charset="0"/>
                <a:cs typeface="Segoe UI" panose="020B0502040204020203" pitchFamily="34" charset="0"/>
              </a:rPr>
              <a:t>is licensed under a </a:t>
            </a:r>
          </a:p>
          <a:p>
            <a:pPr algn="r"/>
            <a:r>
              <a:rPr lang="en-GB" sz="1000" dirty="0" smtClean="0">
                <a:latin typeface="Segoe UI" panose="020B0502040204020203" pitchFamily="34" charset="0"/>
                <a:cs typeface="Segoe UI" panose="020B0502040204020203" pitchFamily="34" charset="0"/>
                <a:hlinkClick r:id="rId6"/>
              </a:rPr>
              <a:t>Creative Commons Attribution 4.0 International License</a:t>
            </a:r>
            <a:r>
              <a:rPr lang="en-GB" sz="1000" dirty="0" smtClean="0">
                <a:latin typeface="Segoe UI" panose="020B0502040204020203" pitchFamily="34" charset="0"/>
                <a:cs typeface="Segoe UI" panose="020B0502040204020203" pitchFamily="34" charset="0"/>
              </a:rPr>
              <a:t>. </a:t>
            </a:r>
            <a:endParaRPr lang="nl-NL" sz="1000" b="0" dirty="0">
              <a:latin typeface="Segoe UI" pitchFamily="34" charset="0"/>
              <a:cs typeface="Segoe UI" pitchFamily="34" charset="0"/>
            </a:endParaRPr>
          </a:p>
        </p:txBody>
      </p:sp>
    </p:spTree>
    <p:extLst>
      <p:ext uri="{BB962C8B-B14F-4D97-AF65-F5344CB8AC3E}">
        <p14:creationId xmlns:p14="http://schemas.microsoft.com/office/powerpoint/2010/main" val="3815638460"/>
      </p:ext>
    </p:extLst>
  </p:cSld>
  <p:clrMap bg1="lt1" tx1="dk1" bg2="lt2" tx2="dk2" accent1="accent1" accent2="accent2" accent3="accent3" accent4="accent4" accent5="accent5" accent6="accent6" hlink="hlink" folHlink="folHlink"/>
  <p:sldLayoutIdLst>
    <p:sldLayoutId id="2147483686" r:id="rId1"/>
  </p:sldLayoutIdLst>
  <p:timing>
    <p:tnLst>
      <p:par>
        <p:cTn xmlns:p14="http://schemas.microsoft.com/office/powerpoint/2010/main" id="1" dur="indefinite" restart="never" nodeType="tmRoot"/>
      </p:par>
    </p:tnLst>
  </p:timing>
  <p:hf sldNum="0" hdr="0" dt="0"/>
  <p:txStyles>
    <p:titleStyle>
      <a:lvl1pPr algn="ctr" defTabSz="914400" rtl="0" eaLnBrk="1" latinLnBrk="0" hangingPunct="1">
        <a:spcBef>
          <a:spcPct val="0"/>
        </a:spcBef>
        <a:buNone/>
        <a:defRPr sz="4400" b="1" kern="1200">
          <a:solidFill>
            <a:srgbClr val="0066B0"/>
          </a:solidFill>
          <a:latin typeface="Segoe UI" pitchFamily="34" charset="0"/>
          <a:ea typeface="Verdana" panose="020B0604030504040204" pitchFamily="34" charset="0"/>
          <a:cs typeface="Segoe UI" pitchFamily="34" charset="0"/>
        </a:defRPr>
      </a:lvl1pPr>
    </p:titleStyle>
    <p:bodyStyle>
      <a:lvl1pPr marL="0" indent="0" algn="ctr" defTabSz="914400" rtl="0" eaLnBrk="1" latinLnBrk="0" hangingPunct="1">
        <a:spcBef>
          <a:spcPct val="20000"/>
        </a:spcBef>
        <a:buFontTx/>
        <a:buNone/>
        <a:defRPr sz="2800" b="1" kern="1200" baseline="0">
          <a:solidFill>
            <a:schemeClr val="tx1">
              <a:lumMod val="75000"/>
              <a:lumOff val="25000"/>
            </a:schemeClr>
          </a:solidFill>
          <a:latin typeface="Segoe UI" pitchFamily="34" charset="0"/>
          <a:ea typeface="Verdana" panose="020B0604030504040204" pitchFamily="34" charset="0"/>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4.png"/></Relationships>
</file>

<file path=ppt/slides/_rels/slide11.xml.rels><?xml version="1.0" encoding="UTF-8" standalone="yes"?>
<Relationships xmlns="http://schemas.openxmlformats.org/package/2006/relationships"><Relationship Id="rId11" Type="http://schemas.openxmlformats.org/officeDocument/2006/relationships/image" Target="../media/image33.png"/><Relationship Id="rId12" Type="http://schemas.openxmlformats.org/officeDocument/2006/relationships/image" Target="../media/image34.png"/><Relationship Id="rId13" Type="http://schemas.openxmlformats.org/officeDocument/2006/relationships/image" Target="../media/image35.jpeg"/><Relationship Id="rId14" Type="http://schemas.openxmlformats.org/officeDocument/2006/relationships/image" Target="../media/image36.png"/><Relationship Id="rId15" Type="http://schemas.openxmlformats.org/officeDocument/2006/relationships/image" Target="../media/image37.jpeg"/><Relationship Id="rId16" Type="http://schemas.openxmlformats.org/officeDocument/2006/relationships/image" Target="../media/image19.gif"/><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25.jpeg"/><Relationship Id="rId4" Type="http://schemas.openxmlformats.org/officeDocument/2006/relationships/image" Target="../media/image26.png"/><Relationship Id="rId5" Type="http://schemas.openxmlformats.org/officeDocument/2006/relationships/image" Target="../media/image27.jpe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0.png"/><Relationship Id="rId9" Type="http://schemas.openxmlformats.org/officeDocument/2006/relationships/image" Target="../media/image31.png"/><Relationship Id="rId10" Type="http://schemas.openxmlformats.org/officeDocument/2006/relationships/image" Target="../media/image3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jpeg"/><Relationship Id="rId5" Type="http://schemas.openxmlformats.org/officeDocument/2006/relationships/image" Target="../media/image41.png"/><Relationship Id="rId6" Type="http://schemas.openxmlformats.org/officeDocument/2006/relationships/image" Target="../media/image42.jpeg"/><Relationship Id="rId7" Type="http://schemas.openxmlformats.org/officeDocument/2006/relationships/image" Target="../media/image43.png"/><Relationship Id="rId8" Type="http://schemas.openxmlformats.org/officeDocument/2006/relationships/image" Target="../media/image44.png"/><Relationship Id="rId1" Type="http://schemas.openxmlformats.org/officeDocument/2006/relationships/slideLayout" Target="../slideLayouts/slideLayout6.xml"/><Relationship Id="rId2"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7.png"/><Relationship Id="rId5" Type="http://schemas.openxmlformats.org/officeDocument/2006/relationships/image" Target="../media/image48.png"/><Relationship Id="rId6" Type="http://schemas.openxmlformats.org/officeDocument/2006/relationships/image" Target="../media/image49.png"/><Relationship Id="rId7" Type="http://schemas.openxmlformats.org/officeDocument/2006/relationships/image" Target="../media/image50.png"/><Relationship Id="rId1" Type="http://schemas.openxmlformats.org/officeDocument/2006/relationships/slideLayout" Target="../slideLayouts/slideLayout6.xml"/><Relationship Id="rId2" Type="http://schemas.openxmlformats.org/officeDocument/2006/relationships/image" Target="../media/image45.jpeg"/></Relationships>
</file>

<file path=ppt/slides/_rels/slide16.xml.rels><?xml version="1.0" encoding="UTF-8" standalone="yes"?>
<Relationships xmlns="http://schemas.openxmlformats.org/package/2006/relationships"><Relationship Id="rId3" Type="http://schemas.openxmlformats.org/officeDocument/2006/relationships/image" Target="../media/image52.jpg"/><Relationship Id="rId4" Type="http://schemas.openxmlformats.org/officeDocument/2006/relationships/image" Target="../media/image53.jpg"/><Relationship Id="rId5" Type="http://schemas.openxmlformats.org/officeDocument/2006/relationships/image" Target="../media/image54.jpg"/><Relationship Id="rId6" Type="http://schemas.openxmlformats.org/officeDocument/2006/relationships/image" Target="../media/image55.jpeg"/><Relationship Id="rId7" Type="http://schemas.openxmlformats.org/officeDocument/2006/relationships/image" Target="../media/image56.jpg"/><Relationship Id="rId1" Type="http://schemas.openxmlformats.org/officeDocument/2006/relationships/slideLayout" Target="../slideLayouts/slideLayout6.xml"/><Relationship Id="rId2" Type="http://schemas.openxmlformats.org/officeDocument/2006/relationships/image" Target="../media/image5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7.jp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5.xml"/><Relationship Id="rId2" Type="http://schemas.openxmlformats.org/officeDocument/2006/relationships/hyperlink" Target="http://wiki.agroknow.gr/"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3.xml.rels><?xml version="1.0" encoding="UTF-8" standalone="yes"?>
<Relationships xmlns="http://schemas.openxmlformats.org/package/2006/relationships"><Relationship Id="rId11" Type="http://schemas.openxmlformats.org/officeDocument/2006/relationships/image" Target="../media/image16.png"/><Relationship Id="rId12" Type="http://schemas.openxmlformats.org/officeDocument/2006/relationships/image" Target="../media/image17.png"/><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png"/><Relationship Id="rId3" Type="http://schemas.openxmlformats.org/officeDocument/2006/relationships/image" Target="../media/image19.gif"/></Relationships>
</file>

<file path=ppt/slides/_rels/slide6.xml.rels><?xml version="1.0" encoding="UTF-8" standalone="yes"?>
<Relationships xmlns="http://schemas.openxmlformats.org/package/2006/relationships"><Relationship Id="rId3" Type="http://schemas.openxmlformats.org/officeDocument/2006/relationships/image" Target="../media/image21.gif"/><Relationship Id="rId4" Type="http://schemas.openxmlformats.org/officeDocument/2006/relationships/image" Target="../media/image22.png"/><Relationship Id="rId1" Type="http://schemas.openxmlformats.org/officeDocument/2006/relationships/slideLayout" Target="../slideLayouts/slideLayout6.xml"/><Relationship Id="rId2"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759459" y="3788960"/>
            <a:ext cx="5689178" cy="431477"/>
          </a:xfrm>
        </p:spPr>
        <p:txBody>
          <a:bodyPr/>
          <a:lstStyle/>
          <a:p>
            <a:r>
              <a:rPr lang="en-GB" dirty="0" smtClean="0"/>
              <a:t>Agro-Know, Project Management Director</a:t>
            </a:r>
            <a:endParaRPr lang="en-GB" dirty="0"/>
          </a:p>
        </p:txBody>
      </p:sp>
      <p:sp>
        <p:nvSpPr>
          <p:cNvPr id="3" name="Title 2"/>
          <p:cNvSpPr>
            <a:spLocks noGrp="1"/>
          </p:cNvSpPr>
          <p:nvPr>
            <p:ph type="ctrTitle"/>
          </p:nvPr>
        </p:nvSpPr>
        <p:spPr/>
        <p:txBody>
          <a:bodyPr>
            <a:normAutofit fontScale="90000"/>
          </a:bodyPr>
          <a:lstStyle/>
          <a:p>
            <a:r>
              <a:rPr lang="en-GB" dirty="0" err="1" smtClean="0"/>
              <a:t>agINFRA</a:t>
            </a:r>
            <a:r>
              <a:rPr lang="en-GB" dirty="0"/>
              <a:t>:  </a:t>
            </a:r>
            <a:r>
              <a:rPr lang="en-GB" dirty="0" smtClean="0"/>
              <a:t>The </a:t>
            </a:r>
            <a:r>
              <a:rPr lang="en-GB" dirty="0"/>
              <a:t>European hub for </a:t>
            </a:r>
            <a:r>
              <a:rPr lang="en-GB" dirty="0" err="1"/>
              <a:t>agri</a:t>
            </a:r>
            <a:r>
              <a:rPr lang="en-GB" dirty="0"/>
              <a:t>-food research and how EGI can support</a:t>
            </a:r>
          </a:p>
        </p:txBody>
      </p:sp>
      <p:sp>
        <p:nvSpPr>
          <p:cNvPr id="4" name="Subtitle 3"/>
          <p:cNvSpPr>
            <a:spLocks noGrp="1"/>
          </p:cNvSpPr>
          <p:nvPr>
            <p:ph type="subTitle" idx="1"/>
          </p:nvPr>
        </p:nvSpPr>
        <p:spPr>
          <a:xfrm>
            <a:off x="1403648" y="3068960"/>
            <a:ext cx="6400800" cy="504056"/>
          </a:xfrm>
        </p:spPr>
        <p:txBody>
          <a:bodyPr/>
          <a:lstStyle/>
          <a:p>
            <a:r>
              <a:rPr lang="en-GB" dirty="0" smtClean="0"/>
              <a:t>Nikolaos </a:t>
            </a:r>
            <a:r>
              <a:rPr lang="en-GB" dirty="0" err="1" smtClean="0"/>
              <a:t>Marianos</a:t>
            </a:r>
            <a:endParaRPr lang="en-GB" dirty="0"/>
          </a:p>
        </p:txBody>
      </p:sp>
    </p:spTree>
    <p:extLst>
      <p:ext uri="{BB962C8B-B14F-4D97-AF65-F5344CB8AC3E}">
        <p14:creationId xmlns:p14="http://schemas.microsoft.com/office/powerpoint/2010/main" val="308780463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endParaRPr lang="el-G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249001"/>
            <a:ext cx="9108504" cy="63483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101121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2530" name="Picture 4" descr="http://readwrite.com/files/styles/630_0su/public/fields/app-icons-apple-app-store_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825" y="1085850"/>
            <a:ext cx="3817938"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6"/>
          <p:cNvSpPr>
            <a:spLocks/>
          </p:cNvSpPr>
          <p:nvPr/>
        </p:nvSpPr>
        <p:spPr bwMode="auto">
          <a:xfrm rot="18994">
            <a:off x="3852863" y="5894388"/>
            <a:ext cx="53276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8" bIns="0">
            <a:spAutoFit/>
          </a:bodyPr>
          <a:lstStyle>
            <a:lvl1pPr marL="280988"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l-GR" sz="1500" dirty="0">
                <a:latin typeface="Arial" charset="0"/>
              </a:rPr>
              <a:t>All the researchers of the world waiting eagerly to use </a:t>
            </a:r>
            <a:r>
              <a:rPr lang="en-US" altLang="el-GR" sz="1500" dirty="0" smtClean="0">
                <a:latin typeface="Arial" charset="0"/>
              </a:rPr>
              <a:t>research-oriented software </a:t>
            </a:r>
            <a:r>
              <a:rPr lang="en-US" altLang="el-GR" sz="1500" dirty="0">
                <a:latin typeface="Arial" charset="0"/>
              </a:rPr>
              <a:t>apps/tools/services</a:t>
            </a:r>
            <a:endParaRPr lang="en-US" altLang="el-GR" sz="2400" dirty="0">
              <a:latin typeface="Arial" charset="0"/>
              <a:cs typeface="Arial" charset="0"/>
              <a:sym typeface="Arial" charset="0"/>
            </a:endParaRPr>
          </a:p>
        </p:txBody>
      </p:sp>
      <p:pic>
        <p:nvPicPr>
          <p:cNvPr id="22532"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515913">
            <a:off x="1962150" y="2906713"/>
            <a:ext cx="339725"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2534" name="Picture 13" descr="https://encrypted-tbn1.gstatic.com/images?q=tbn:ANd9GcQr8lobTKJaxt78ZAEX4kzP87iRwGQk3odqtqzKvS_1b_J_WmB_r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0825" y="1268413"/>
            <a:ext cx="63182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5" name="Rectangle 8"/>
          <p:cNvSpPr>
            <a:spLocks/>
          </p:cNvSpPr>
          <p:nvPr/>
        </p:nvSpPr>
        <p:spPr bwMode="auto">
          <a:xfrm rot="18994">
            <a:off x="109538" y="5453063"/>
            <a:ext cx="19431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8" bIns="0">
            <a:spAutoFit/>
          </a:bodyPr>
          <a:lstStyle>
            <a:lvl1pPr marL="280988"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l-GR" sz="1500">
                <a:latin typeface="Arial" charset="0"/>
              </a:rPr>
              <a:t>Data Repositories</a:t>
            </a:r>
            <a:endParaRPr lang="en-US" altLang="el-GR" sz="2400">
              <a:latin typeface="Arial" charset="0"/>
              <a:cs typeface="Arial" charset="0"/>
              <a:sym typeface="Arial" charset="0"/>
            </a:endParaRPr>
          </a:p>
        </p:txBody>
      </p:sp>
      <p:pic>
        <p:nvPicPr>
          <p:cNvPr id="22536" name="Picture 17" descr="http://cdn1.iconfinder.com/data/icons/ie_Bright/512/database_blu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8125" y="4149725"/>
            <a:ext cx="4953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17" descr="http://cdn1.iconfinder.com/data/icons/ie_Bright/512/database_blu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0538" y="4668838"/>
            <a:ext cx="495300"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8" name="Picture 17" descr="http://cdn1.iconfinder.com/data/icons/ie_Bright/512/database_blu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7088" y="4168775"/>
            <a:ext cx="4953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9" name="Picture 17" descr="http://cdn1.iconfinder.com/data/icons/ie_Bright/512/database_blu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5688" y="4792663"/>
            <a:ext cx="4953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0" name="Picture 13" descr="https://encrypted-tbn1.gstatic.com/images?q=tbn:ANd9GcQr8lobTKJaxt78ZAEX4kzP87iRwGQk3odqtqzKvS_1b_J_WmB_r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0113" y="981075"/>
            <a:ext cx="631825"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1" name="Picture 13" descr="https://encrypted-tbn1.gstatic.com/images?q=tbn:ANd9GcQr8lobTKJaxt78ZAEX4kzP87iRwGQk3odqtqzKvS_1b_J_WmB_r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5650" y="1700213"/>
            <a:ext cx="63182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2" name="Rectangle 4"/>
          <p:cNvSpPr>
            <a:spLocks/>
          </p:cNvSpPr>
          <p:nvPr/>
        </p:nvSpPr>
        <p:spPr bwMode="auto">
          <a:xfrm rot="18994">
            <a:off x="109538" y="2425700"/>
            <a:ext cx="20129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8" bIns="0">
            <a:spAutoFit/>
          </a:bodyPr>
          <a:lstStyle>
            <a:lvl1pPr marL="280988"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l-GR" sz="1500">
                <a:latin typeface="Arial" charset="0"/>
              </a:rPr>
              <a:t>Grid &amp; cloud infrastructure</a:t>
            </a:r>
          </a:p>
          <a:p>
            <a:pPr eaLnBrk="1" hangingPunct="1">
              <a:spcBef>
                <a:spcPct val="0"/>
              </a:spcBef>
              <a:buFontTx/>
              <a:buNone/>
            </a:pPr>
            <a:endParaRPr lang="en-US" altLang="el-GR" sz="2400">
              <a:latin typeface="Arial" charset="0"/>
              <a:cs typeface="Arial" charset="0"/>
              <a:sym typeface="Arial" charset="0"/>
            </a:endParaRPr>
          </a:p>
        </p:txBody>
      </p:sp>
      <p:pic>
        <p:nvPicPr>
          <p:cNvPr id="22544" name="Picture 2" descr="http://www.exponentcms.org/files/WIZARD12.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28913" y="1844675"/>
            <a:ext cx="177165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5"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4426909">
            <a:off x="5257800" y="1470026"/>
            <a:ext cx="339725"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6" name="Rectangle 6"/>
          <p:cNvSpPr>
            <a:spLocks/>
          </p:cNvSpPr>
          <p:nvPr/>
        </p:nvSpPr>
        <p:spPr bwMode="auto">
          <a:xfrm rot="18994">
            <a:off x="4862512" y="1227223"/>
            <a:ext cx="4100512" cy="461665"/>
          </a:xfrm>
          <a:prstGeom prst="rect">
            <a:avLst/>
          </a:prstGeom>
          <a:noFill/>
          <a:ln w="12700">
            <a:noFill/>
            <a:miter lim="800000"/>
            <a:headEnd/>
            <a:tailEnd/>
          </a:ln>
        </p:spPr>
        <p:txBody>
          <a:bodyPr lIns="0" tIns="0" rIns="40638" bIns="0">
            <a:spAutoFit/>
          </a:bodyPr>
          <a:lstStyle/>
          <a:p>
            <a:pPr marL="280988" algn="ctr">
              <a:defRPr/>
            </a:pPr>
            <a:r>
              <a:rPr lang="en-US" sz="1500" dirty="0"/>
              <a:t>A legion of software apps/tools/services that researchers </a:t>
            </a:r>
            <a:r>
              <a:rPr lang="en-US" sz="1500" dirty="0" smtClean="0"/>
              <a:t>use</a:t>
            </a:r>
            <a:endParaRPr lang="en-US" sz="2400" dirty="0">
              <a:cs typeface="Arial" charset="0"/>
              <a:sym typeface="Arial" charset="0"/>
            </a:endParaRPr>
          </a:p>
        </p:txBody>
      </p:sp>
      <p:pic>
        <p:nvPicPr>
          <p:cNvPr id="22547" name="Picture 1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9887713" flipH="1">
            <a:off x="7207250" y="3490913"/>
            <a:ext cx="180975"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2548"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9887713" flipH="1">
            <a:off x="8359775" y="3541713"/>
            <a:ext cx="18097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2549"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9887713" flipH="1">
            <a:off x="4975225" y="3470275"/>
            <a:ext cx="180975"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2550"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9887713" flipH="1">
            <a:off x="5262563" y="3470275"/>
            <a:ext cx="182562"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2551"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9887713" flipH="1">
            <a:off x="5767388" y="3470275"/>
            <a:ext cx="180975"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2552"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9887713" flipH="1">
            <a:off x="6270625" y="3470275"/>
            <a:ext cx="182563"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2553"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9887713" flipH="1">
            <a:off x="6775450" y="3470275"/>
            <a:ext cx="180975"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2554"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9887713" flipH="1">
            <a:off x="7926388" y="3541713"/>
            <a:ext cx="182562"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2555"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9887713" flipH="1">
            <a:off x="7639050" y="3541713"/>
            <a:ext cx="18097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2556" name="Picture 6" descr="http://blog.cimmyt.org/wp-content/uploads/2011/12/southasia.EQ_.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2000" y="4397375"/>
            <a:ext cx="4392613"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36 - Έλλειψη"/>
          <p:cNvSpPr/>
          <p:nvPr/>
        </p:nvSpPr>
        <p:spPr>
          <a:xfrm>
            <a:off x="1692275" y="3594100"/>
            <a:ext cx="503238" cy="482600"/>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pic>
        <p:nvPicPr>
          <p:cNvPr id="22558" name="Picture 9"/>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7515424">
            <a:off x="2020887" y="1195388"/>
            <a:ext cx="339725"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1" name="Picture 6" descr="agINFRA_logo_new"/>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960674" y="3320647"/>
            <a:ext cx="1191577" cy="998148"/>
          </a:xfrm>
          <a:prstGeom prst="rect">
            <a:avLst/>
          </a:prstGeom>
          <a:noFill/>
          <a:extLst>
            <a:ext uri="{909E8E84-426E-40dd-AFC4-6F175D3DCCD1}">
              <a14:hiddenFill xmlns:a14="http://schemas.microsoft.com/office/drawing/2010/main">
                <a:solidFill>
                  <a:srgbClr val="FFFFFF"/>
                </a:solidFill>
              </a14:hiddenFill>
            </a:ext>
          </a:extLst>
        </p:spPr>
      </p:pic>
      <p:pic>
        <p:nvPicPr>
          <p:cNvPr id="17410" name="Picture 2" descr="http://6lli539m39y3hpkelqsm3c2fg.wpengine.netdna-cdn.com/wp-content/uploads/2015/01/EGI-graphic-200x112.jpe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6693" y="2924944"/>
            <a:ext cx="1148963" cy="643420"/>
          </a:xfrm>
          <a:prstGeom prst="rect">
            <a:avLst/>
          </a:prstGeom>
          <a:noFill/>
          <a:extLst>
            <a:ext uri="{909E8E84-426E-40dd-AFC4-6F175D3DCCD1}">
              <a14:hiddenFill xmlns:a14="http://schemas.microsoft.com/office/drawing/2010/main">
                <a:solidFill>
                  <a:srgbClr val="FFFFFF"/>
                </a:solidFill>
              </a14:hiddenFill>
            </a:ext>
          </a:extLst>
        </p:spPr>
      </p:pic>
      <p:pic>
        <p:nvPicPr>
          <p:cNvPr id="17411" name="Picture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59434" y="908720"/>
            <a:ext cx="2621429" cy="870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3" name="Picture 5" descr="https://encrypted-tbn2.gstatic.com/images?q=tbn:ANd9GcSWs7kXMspmN7RHrAsjCel6ess8Seb9JF8AqZf_aLrQOwOyP7o_p-Uy8rs"/>
          <p:cNvPicPr>
            <a:picLocks noChangeAspect="1" noChangeArrowheads="1"/>
          </p:cNvPicPr>
          <p:nvPr/>
        </p:nvPicPr>
        <p:blipFill rotWithShape="1">
          <a:blip r:embed="rId15">
            <a:extLst>
              <a:ext uri="{28A0092B-C50C-407E-A947-70E740481C1C}">
                <a14:useLocalDpi xmlns:a14="http://schemas.microsoft.com/office/drawing/2010/main" val="0"/>
              </a:ext>
            </a:extLst>
          </a:blip>
          <a:srcRect t="11143" b="7974"/>
          <a:stretch/>
        </p:blipFill>
        <p:spPr bwMode="auto">
          <a:xfrm>
            <a:off x="91501" y="5744868"/>
            <a:ext cx="1440435" cy="59841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Global Open Data for Agriculture and Nutrition"/>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691680" y="5772649"/>
            <a:ext cx="1928702" cy="608679"/>
          </a:xfrm>
          <a:prstGeom prst="rect">
            <a:avLst/>
          </a:prstGeom>
          <a:noFill/>
          <a:extLst>
            <a:ext uri="{909E8E84-426E-40dd-AFC4-6F175D3DCCD1}">
              <a14:hiddenFill xmlns:a14="http://schemas.microsoft.com/office/drawing/2010/main">
                <a:solidFill>
                  <a:srgbClr val="FFFFFF"/>
                </a:solidFill>
              </a14:hiddenFill>
            </a:ext>
          </a:extLst>
        </p:spPr>
      </p:pic>
      <p:sp>
        <p:nvSpPr>
          <p:cNvPr id="36" name="Τίτλος 1"/>
          <p:cNvSpPr>
            <a:spLocks noGrp="1"/>
          </p:cNvSpPr>
          <p:nvPr>
            <p:ph type="title"/>
          </p:nvPr>
        </p:nvSpPr>
        <p:spPr>
          <a:xfrm>
            <a:off x="1547664" y="188640"/>
            <a:ext cx="7344816" cy="850106"/>
          </a:xfrm>
        </p:spPr>
        <p:txBody>
          <a:bodyPr>
            <a:normAutofit/>
          </a:bodyPr>
          <a:lstStyle/>
          <a:p>
            <a:r>
              <a:rPr lang="en-US" dirty="0" smtClean="0"/>
              <a:t>New </a:t>
            </a:r>
            <a:r>
              <a:rPr lang="en-US" dirty="0" smtClean="0">
                <a:solidFill>
                  <a:srgbClr val="00B050"/>
                </a:solidFill>
              </a:rPr>
              <a:t>aginfra.eu</a:t>
            </a:r>
            <a:r>
              <a:rPr lang="en-US" dirty="0" smtClean="0"/>
              <a:t> e-infrastructure</a:t>
            </a:r>
            <a:endParaRPr lang="el-GR" dirty="0"/>
          </a:p>
        </p:txBody>
      </p:sp>
    </p:spTree>
    <p:extLst>
      <p:ext uri="{BB962C8B-B14F-4D97-AF65-F5344CB8AC3E}">
        <p14:creationId xmlns:p14="http://schemas.microsoft.com/office/powerpoint/2010/main" val="42169584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dirty="0" smtClean="0"/>
              <a:t>A data-powered ecosystem</a:t>
            </a:r>
            <a:endParaRPr lang="el-GR" dirty="0"/>
          </a:p>
        </p:txBody>
      </p:sp>
      <p:sp>
        <p:nvSpPr>
          <p:cNvPr id="3" name="Θέση περιεχομένου 2"/>
          <p:cNvSpPr>
            <a:spLocks noGrp="1"/>
          </p:cNvSpPr>
          <p:nvPr>
            <p:ph idx="1"/>
          </p:nvPr>
        </p:nvSpPr>
        <p:spPr>
          <a:xfrm>
            <a:off x="14808" y="1556792"/>
            <a:ext cx="9129192" cy="4525963"/>
          </a:xfrm>
        </p:spPr>
        <p:txBody>
          <a:bodyPr>
            <a:noAutofit/>
          </a:bodyPr>
          <a:lstStyle/>
          <a:p>
            <a:r>
              <a:rPr lang="en-US" dirty="0"/>
              <a:t>A</a:t>
            </a:r>
            <a:r>
              <a:rPr lang="en-US" dirty="0" smtClean="0"/>
              <a:t>iming to provide a hub for to support the European communities of data scientists, software companies, tech startups working with clients in the </a:t>
            </a:r>
            <a:r>
              <a:rPr lang="en-US" dirty="0" err="1" smtClean="0"/>
              <a:t>agri</a:t>
            </a:r>
            <a:r>
              <a:rPr lang="en-US" dirty="0" smtClean="0"/>
              <a:t>-food sector</a:t>
            </a:r>
          </a:p>
          <a:p>
            <a:pPr lvl="1"/>
            <a:r>
              <a:rPr lang="en-US" dirty="0" smtClean="0"/>
              <a:t>global public, private &amp; societal stakeholders presenting their data-related problems</a:t>
            </a:r>
          </a:p>
          <a:p>
            <a:pPr lvl="1"/>
            <a:r>
              <a:rPr lang="en-US" dirty="0" smtClean="0"/>
              <a:t>EU technology developers present &amp; demonstrate their apps &amp; systems to the global stakeholders</a:t>
            </a:r>
          </a:p>
        </p:txBody>
      </p:sp>
      <p:pic>
        <p:nvPicPr>
          <p:cNvPr id="9218" name="Picture 2" descr="Global Open Data for Agriculture and Nutri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4470" y="5373216"/>
            <a:ext cx="3225155" cy="1017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212991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GB" dirty="0" smtClean="0"/>
              <a:t>An </a:t>
            </a:r>
            <a:r>
              <a:rPr lang="en-GB" dirty="0"/>
              <a:t>ecosystem that could look like this</a:t>
            </a:r>
            <a:endParaRPr lang="el-GR" dirty="0"/>
          </a:p>
        </p:txBody>
      </p:sp>
      <p:sp>
        <p:nvSpPr>
          <p:cNvPr id="6" name="Rectangle 8"/>
          <p:cNvSpPr>
            <a:spLocks noChangeArrowheads="1"/>
          </p:cNvSpPr>
          <p:nvPr/>
        </p:nvSpPr>
        <p:spPr bwMode="auto">
          <a:xfrm>
            <a:off x="2113384" y="5368926"/>
            <a:ext cx="2260600" cy="844550"/>
          </a:xfrm>
          <a:prstGeom prst="rect">
            <a:avLst/>
          </a:prstGeom>
          <a:solidFill>
            <a:schemeClr val="accent6"/>
          </a:solidFill>
          <a:ln w="9525">
            <a:noFill/>
            <a:miter lim="800000"/>
            <a:headEnd/>
            <a:tailEnd/>
          </a:ln>
          <a:effectLst>
            <a:outerShdw blurRad="63500" dist="23000" dir="5400000" rotWithShape="0">
              <a:srgbClr val="000000">
                <a:alpha val="34999"/>
              </a:srgbClr>
            </a:outerShdw>
          </a:effectLst>
        </p:spPr>
        <p:txBody>
          <a:bodyPr anchor="ctr"/>
          <a:lstStyle/>
          <a:p>
            <a:pPr algn="ctr">
              <a:defRPr/>
            </a:pPr>
            <a:r>
              <a:rPr lang="en-GB" b="1" dirty="0"/>
              <a:t>Agro/food industry</a:t>
            </a:r>
          </a:p>
        </p:txBody>
      </p:sp>
      <p:sp>
        <p:nvSpPr>
          <p:cNvPr id="7" name="Ορθογώνιο 1"/>
          <p:cNvSpPr/>
          <p:nvPr/>
        </p:nvSpPr>
        <p:spPr>
          <a:xfrm>
            <a:off x="2319759" y="1960564"/>
            <a:ext cx="4084638" cy="2976562"/>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l-GR"/>
          </a:p>
        </p:txBody>
      </p:sp>
      <p:sp>
        <p:nvSpPr>
          <p:cNvPr id="8" name="Rectangle 7"/>
          <p:cNvSpPr>
            <a:spLocks noChangeArrowheads="1"/>
          </p:cNvSpPr>
          <p:nvPr/>
        </p:nvSpPr>
        <p:spPr bwMode="auto">
          <a:xfrm>
            <a:off x="6764759" y="3084514"/>
            <a:ext cx="2260600" cy="844550"/>
          </a:xfrm>
          <a:prstGeom prst="rect">
            <a:avLst/>
          </a:prstGeom>
          <a:solidFill>
            <a:schemeClr val="accent6"/>
          </a:solidFill>
          <a:ln w="9525">
            <a:noFill/>
            <a:miter lim="800000"/>
            <a:headEnd/>
            <a:tailEnd/>
          </a:ln>
          <a:effectLst>
            <a:outerShdw blurRad="63500" dist="23000" dir="5400000" rotWithShape="0">
              <a:srgbClr val="000000">
                <a:alpha val="34999"/>
              </a:srgbClr>
            </a:outerShdw>
          </a:effectLst>
        </p:spPr>
        <p:txBody>
          <a:bodyPr anchor="ctr"/>
          <a:lstStyle/>
          <a:p>
            <a:pPr algn="ctr">
              <a:defRPr/>
            </a:pPr>
            <a:r>
              <a:rPr lang="en-GB" b="1" dirty="0"/>
              <a:t>Agro data providers (FAO, CAAS, DEFRA, DFID, etc)</a:t>
            </a:r>
          </a:p>
        </p:txBody>
      </p:sp>
      <p:sp>
        <p:nvSpPr>
          <p:cNvPr id="9" name="Rectangle 8"/>
          <p:cNvSpPr>
            <a:spLocks noChangeArrowheads="1"/>
          </p:cNvSpPr>
          <p:nvPr/>
        </p:nvSpPr>
        <p:spPr bwMode="auto">
          <a:xfrm>
            <a:off x="4705772" y="5368926"/>
            <a:ext cx="2260600" cy="844550"/>
          </a:xfrm>
          <a:prstGeom prst="rect">
            <a:avLst/>
          </a:prstGeom>
          <a:solidFill>
            <a:schemeClr val="accent6"/>
          </a:solidFill>
          <a:ln w="9525">
            <a:noFill/>
            <a:miter lim="800000"/>
            <a:headEnd/>
            <a:tailEnd/>
          </a:ln>
          <a:effectLst>
            <a:outerShdw blurRad="63500" dist="23000" dir="5400000" rotWithShape="0">
              <a:srgbClr val="000000">
                <a:alpha val="34999"/>
              </a:srgbClr>
            </a:outerShdw>
          </a:effectLst>
        </p:spPr>
        <p:txBody>
          <a:bodyPr anchor="ctr"/>
          <a:lstStyle/>
          <a:p>
            <a:pPr algn="ctr">
              <a:defRPr/>
            </a:pPr>
            <a:r>
              <a:rPr lang="en-GB" b="1" dirty="0"/>
              <a:t>Agro/food research &amp; academia</a:t>
            </a:r>
          </a:p>
        </p:txBody>
      </p:sp>
      <p:sp>
        <p:nvSpPr>
          <p:cNvPr id="10" name="Rectangle 9"/>
          <p:cNvSpPr>
            <a:spLocks noChangeArrowheads="1"/>
          </p:cNvSpPr>
          <p:nvPr/>
        </p:nvSpPr>
        <p:spPr bwMode="auto">
          <a:xfrm>
            <a:off x="3265165" y="3712841"/>
            <a:ext cx="2260600" cy="842963"/>
          </a:xfrm>
          <a:prstGeom prst="rect">
            <a:avLst/>
          </a:prstGeom>
          <a:solidFill>
            <a:schemeClr val="accent6"/>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algn="ctr">
              <a:defRPr/>
            </a:pPr>
            <a:r>
              <a:rPr lang="en-GB" b="1" dirty="0"/>
              <a:t>Agricultural software app/tool/service companies</a:t>
            </a:r>
          </a:p>
        </p:txBody>
      </p:sp>
      <p:sp>
        <p:nvSpPr>
          <p:cNvPr id="11" name="Notched Right Arrow 10"/>
          <p:cNvSpPr/>
          <p:nvPr/>
        </p:nvSpPr>
        <p:spPr>
          <a:xfrm rot="5400000">
            <a:off x="5192340" y="4993483"/>
            <a:ext cx="649287" cy="393700"/>
          </a:xfrm>
          <a:prstGeom prst="notchedRightArrow">
            <a:avLst/>
          </a:prstGeom>
          <a:solidFill>
            <a:schemeClr val="bg2"/>
          </a:solidFill>
          <a:ln w="12700" cmpd="sng">
            <a:solidFill>
              <a:schemeClr val="tx2"/>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GB"/>
          </a:p>
        </p:txBody>
      </p:sp>
      <p:sp>
        <p:nvSpPr>
          <p:cNvPr id="12" name="Rectangle 11"/>
          <p:cNvSpPr>
            <a:spLocks noChangeArrowheads="1"/>
          </p:cNvSpPr>
          <p:nvPr/>
        </p:nvSpPr>
        <p:spPr bwMode="auto">
          <a:xfrm>
            <a:off x="2680246" y="2437830"/>
            <a:ext cx="1521023" cy="842963"/>
          </a:xfrm>
          <a:prstGeom prst="rect">
            <a:avLst/>
          </a:prstGeom>
          <a:solidFill>
            <a:schemeClr val="accent6"/>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algn="ctr">
              <a:defRPr/>
            </a:pPr>
            <a:r>
              <a:rPr lang="en-GB" b="1" dirty="0"/>
              <a:t>Agricultural data scientists</a:t>
            </a:r>
          </a:p>
        </p:txBody>
      </p:sp>
      <p:sp>
        <p:nvSpPr>
          <p:cNvPr id="13" name="Rectangle 12"/>
          <p:cNvSpPr>
            <a:spLocks noChangeArrowheads="1"/>
          </p:cNvSpPr>
          <p:nvPr/>
        </p:nvSpPr>
        <p:spPr bwMode="auto">
          <a:xfrm>
            <a:off x="276647" y="3425826"/>
            <a:ext cx="1638300" cy="842963"/>
          </a:xfrm>
          <a:prstGeom prst="rect">
            <a:avLst/>
          </a:prstGeom>
          <a:solidFill>
            <a:schemeClr val="accent6"/>
          </a:solidFill>
          <a:ln w="9525">
            <a:noFill/>
            <a:miter lim="800000"/>
            <a:headEnd/>
            <a:tailEnd/>
          </a:ln>
          <a:effectLst>
            <a:outerShdw blurRad="63500" dist="23000" dir="5400000" rotWithShape="0">
              <a:srgbClr val="000000">
                <a:alpha val="34999"/>
              </a:srgbClr>
            </a:outerShdw>
          </a:effectLst>
        </p:spPr>
        <p:txBody>
          <a:bodyPr anchor="ctr"/>
          <a:lstStyle/>
          <a:p>
            <a:pPr algn="ctr">
              <a:defRPr/>
            </a:pPr>
            <a:r>
              <a:rPr lang="en-GB" b="1" dirty="0"/>
              <a:t>Data science community</a:t>
            </a:r>
          </a:p>
        </p:txBody>
      </p:sp>
      <p:sp>
        <p:nvSpPr>
          <p:cNvPr id="14" name="Notched Right Arrow 13"/>
          <p:cNvSpPr/>
          <p:nvPr/>
        </p:nvSpPr>
        <p:spPr>
          <a:xfrm>
            <a:off x="1808584" y="3452814"/>
            <a:ext cx="592138" cy="393700"/>
          </a:xfrm>
          <a:prstGeom prst="notchedRightArrow">
            <a:avLst/>
          </a:prstGeom>
          <a:solidFill>
            <a:schemeClr val="bg2"/>
          </a:solidFill>
          <a:ln w="12700" cmpd="sng">
            <a:solidFill>
              <a:schemeClr val="tx2"/>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GB"/>
          </a:p>
        </p:txBody>
      </p:sp>
      <p:sp>
        <p:nvSpPr>
          <p:cNvPr id="15" name="Rectangle 18"/>
          <p:cNvSpPr>
            <a:spLocks noChangeArrowheads="1"/>
          </p:cNvSpPr>
          <p:nvPr/>
        </p:nvSpPr>
        <p:spPr bwMode="auto">
          <a:xfrm>
            <a:off x="276647" y="2425701"/>
            <a:ext cx="1638300" cy="842963"/>
          </a:xfrm>
          <a:prstGeom prst="rect">
            <a:avLst/>
          </a:prstGeom>
          <a:solidFill>
            <a:schemeClr val="accent6"/>
          </a:solidFill>
          <a:ln w="9525">
            <a:noFill/>
            <a:miter lim="800000"/>
            <a:headEnd/>
            <a:tailEnd/>
          </a:ln>
          <a:effectLst>
            <a:outerShdw blurRad="63500" dist="23000" dir="5400000" rotWithShape="0">
              <a:srgbClr val="000000">
                <a:alpha val="34999"/>
              </a:srgbClr>
            </a:outerShdw>
          </a:effectLst>
        </p:spPr>
        <p:txBody>
          <a:bodyPr anchor="ctr"/>
          <a:lstStyle/>
          <a:p>
            <a:pPr algn="ctr">
              <a:defRPr/>
            </a:pPr>
            <a:r>
              <a:rPr lang="en-GB" b="1" dirty="0"/>
              <a:t>Tech/IT industry &amp; start ups</a:t>
            </a:r>
          </a:p>
        </p:txBody>
      </p:sp>
      <p:sp>
        <p:nvSpPr>
          <p:cNvPr id="16" name="Notched Right Arrow 19"/>
          <p:cNvSpPr/>
          <p:nvPr/>
        </p:nvSpPr>
        <p:spPr>
          <a:xfrm>
            <a:off x="1819697" y="2922589"/>
            <a:ext cx="581025" cy="393700"/>
          </a:xfrm>
          <a:prstGeom prst="notchedRightArrow">
            <a:avLst/>
          </a:prstGeom>
          <a:solidFill>
            <a:schemeClr val="bg2"/>
          </a:solidFill>
          <a:ln w="12700" cmpd="sng">
            <a:solidFill>
              <a:schemeClr val="tx2"/>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GB"/>
          </a:p>
        </p:txBody>
      </p:sp>
      <p:sp>
        <p:nvSpPr>
          <p:cNvPr id="17" name="Rectangle 7"/>
          <p:cNvSpPr>
            <a:spLocks noChangeArrowheads="1"/>
          </p:cNvSpPr>
          <p:nvPr/>
        </p:nvSpPr>
        <p:spPr bwMode="auto">
          <a:xfrm>
            <a:off x="4522043" y="2436243"/>
            <a:ext cx="1551434" cy="844550"/>
          </a:xfrm>
          <a:prstGeom prst="rect">
            <a:avLst/>
          </a:prstGeom>
          <a:solidFill>
            <a:schemeClr val="accent6"/>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algn="ctr">
              <a:defRPr/>
            </a:pPr>
            <a:r>
              <a:rPr lang="en-GB" b="1" dirty="0"/>
              <a:t>Agricultural data aggregators</a:t>
            </a:r>
          </a:p>
        </p:txBody>
      </p:sp>
      <p:sp>
        <p:nvSpPr>
          <p:cNvPr id="18" name="Notched Right Arrow 14"/>
          <p:cNvSpPr/>
          <p:nvPr/>
        </p:nvSpPr>
        <p:spPr>
          <a:xfrm rot="10800000">
            <a:off x="6296447" y="3335339"/>
            <a:ext cx="541337" cy="393700"/>
          </a:xfrm>
          <a:prstGeom prst="notchedRightArrow">
            <a:avLst/>
          </a:prstGeom>
          <a:solidFill>
            <a:schemeClr val="bg2"/>
          </a:solidFill>
          <a:ln w="12700" cmpd="sng">
            <a:solidFill>
              <a:schemeClr val="tx2"/>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GB"/>
          </a:p>
        </p:txBody>
      </p:sp>
      <p:sp>
        <p:nvSpPr>
          <p:cNvPr id="19" name="Notched Right Arrow 12"/>
          <p:cNvSpPr/>
          <p:nvPr/>
        </p:nvSpPr>
        <p:spPr>
          <a:xfrm rot="5400000">
            <a:off x="2992859" y="4994277"/>
            <a:ext cx="650875" cy="393700"/>
          </a:xfrm>
          <a:prstGeom prst="notchedRightArrow">
            <a:avLst/>
          </a:prstGeom>
          <a:solidFill>
            <a:schemeClr val="bg2"/>
          </a:solidFill>
          <a:ln w="12700" cmpd="sng">
            <a:solidFill>
              <a:schemeClr val="tx2"/>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GB"/>
          </a:p>
        </p:txBody>
      </p:sp>
    </p:spTree>
    <p:extLst>
      <p:ext uri="{BB962C8B-B14F-4D97-AF65-F5344CB8AC3E}">
        <p14:creationId xmlns:p14="http://schemas.microsoft.com/office/powerpoint/2010/main" val="371840283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E</a:t>
            </a:r>
            <a:r>
              <a:rPr lang="en-US" dirty="0" smtClean="0"/>
              <a:t>ngagement, awareness, support</a:t>
            </a:r>
            <a:endParaRPr lang="el-GR" dirty="0"/>
          </a:p>
        </p:txBody>
      </p:sp>
      <p:sp>
        <p:nvSpPr>
          <p:cNvPr id="3" name="Θέση περιεχομένου 2"/>
          <p:cNvSpPr>
            <a:spLocks noGrp="1"/>
          </p:cNvSpPr>
          <p:nvPr>
            <p:ph idx="1"/>
          </p:nvPr>
        </p:nvSpPr>
        <p:spPr/>
        <p:txBody>
          <a:bodyPr/>
          <a:lstStyle/>
          <a:p>
            <a:endParaRPr lang="el-GR"/>
          </a:p>
        </p:txBody>
      </p:sp>
      <p:pic>
        <p:nvPicPr>
          <p:cNvPr id="13314" name="Picture 2" descr="http://futurefoodhack.nl/wp-content/uploads/2014/12/logo_re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3129" y="6093296"/>
            <a:ext cx="1095375" cy="714375"/>
          </a:xfrm>
          <a:prstGeom prst="rect">
            <a:avLst/>
          </a:prstGeom>
          <a:noFill/>
          <a:extLst>
            <a:ext uri="{909E8E84-426E-40dd-AFC4-6F175D3DCCD1}">
              <a14:hiddenFill xmlns:a14="http://schemas.microsoft.com/office/drawing/2010/main">
                <a:solidFill>
                  <a:srgbClr val="FFFFFF"/>
                </a:solidFill>
              </a14:hiddenFill>
            </a:ext>
          </a:extLst>
        </p:spPr>
      </p:pic>
      <p:pic>
        <p:nvPicPr>
          <p:cNvPr id="13319" name="Picture 7" descr="http://events.foodtechconnect.com/files/2012/10/layered-sow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412776"/>
            <a:ext cx="2769412" cy="2838648"/>
          </a:xfrm>
          <a:prstGeom prst="rect">
            <a:avLst/>
          </a:prstGeom>
          <a:noFill/>
          <a:extLst>
            <a:ext uri="{909E8E84-426E-40dd-AFC4-6F175D3DCCD1}">
              <a14:hiddenFill xmlns:a14="http://schemas.microsoft.com/office/drawing/2010/main">
                <a:solidFill>
                  <a:srgbClr val="FFFFFF"/>
                </a:solidFill>
              </a14:hiddenFill>
            </a:ext>
          </a:extLst>
        </p:spPr>
      </p:pic>
      <p:pic>
        <p:nvPicPr>
          <p:cNvPr id="13321" name="Picture 9" descr="http://hackathon.ict4ag.org/wp-content/themes/centum/images/header-hackath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48" y="4540881"/>
            <a:ext cx="7992888" cy="2317119"/>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6296" y="3886511"/>
            <a:ext cx="1753020" cy="2069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23" name="Picture 11" descr="http://www.fortunegreece.com/wp-content/uploads/2013/08/22/hackathon-aephoria-640x40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6056" y="1336887"/>
            <a:ext cx="3742432" cy="2339020"/>
          </a:xfrm>
          <a:prstGeom prst="rect">
            <a:avLst/>
          </a:prstGeom>
          <a:noFill/>
          <a:extLst>
            <a:ext uri="{909E8E84-426E-40dd-AFC4-6F175D3DCCD1}">
              <a14:hiddenFill xmlns:a14="http://schemas.microsoft.com/office/drawing/2010/main">
                <a:solidFill>
                  <a:srgbClr val="FFFFFF"/>
                </a:solidFill>
              </a14:hiddenFill>
            </a:ext>
          </a:extLst>
        </p:spPr>
      </p:pic>
      <p:pic>
        <p:nvPicPr>
          <p:cNvPr id="13325" name="Picture 13" descr="http://opengov.ellak.gr/wp-content/uploads/2015/02/ODI-Node-Athens-right-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79712" y="3278807"/>
            <a:ext cx="5445114" cy="1500727"/>
          </a:xfrm>
          <a:prstGeom prst="rect">
            <a:avLst/>
          </a:prstGeom>
          <a:noFill/>
          <a:extLst>
            <a:ext uri="{909E8E84-426E-40dd-AFC4-6F175D3DCCD1}">
              <a14:hiddenFill xmlns:a14="http://schemas.microsoft.com/office/drawing/2010/main">
                <a:solidFill>
                  <a:srgbClr val="FFFFFF"/>
                </a:solidFill>
              </a14:hiddenFill>
            </a:ext>
          </a:extLst>
        </p:spPr>
      </p:pic>
      <p:pic>
        <p:nvPicPr>
          <p:cNvPr id="13327" name="Picture 15" descr="http://greenideasproject.org/sites/default/files/logo-tree.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43808" y="1268760"/>
            <a:ext cx="2090396" cy="1946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54368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10391" y="228600"/>
            <a:ext cx="9117014" cy="990600"/>
          </a:xfrm>
        </p:spPr>
        <p:txBody>
          <a:bodyPr>
            <a:normAutofit/>
          </a:bodyPr>
          <a:lstStyle/>
          <a:p>
            <a:r>
              <a:rPr lang="en-US" dirty="0"/>
              <a:t>C</a:t>
            </a:r>
            <a:r>
              <a:rPr lang="en-US" dirty="0" smtClean="0"/>
              <a:t>onnect to &amp; facilitate business initiatives</a:t>
            </a:r>
            <a:endParaRPr lang="en-US" dirty="0"/>
          </a:p>
        </p:txBody>
      </p:sp>
      <p:sp>
        <p:nvSpPr>
          <p:cNvPr id="4" name="Date Placeholder 3"/>
          <p:cNvSpPr>
            <a:spLocks noGrp="1"/>
          </p:cNvSpPr>
          <p:nvPr>
            <p:ph type="dt" sz="quarter" idx="10"/>
          </p:nvPr>
        </p:nvSpPr>
        <p:spPr/>
        <p:txBody>
          <a:bodyPr/>
          <a:lstStyle/>
          <a:p>
            <a:pPr>
              <a:defRPr/>
            </a:pPr>
            <a:fld id="{C3C009F8-1F50-BD48-85DA-F3C4D8D0CDA5}" type="datetime5">
              <a:rPr lang="fr-FR"/>
              <a:pPr>
                <a:defRPr/>
              </a:pPr>
              <a:t>20-May-15</a:t>
            </a:fld>
            <a:endParaRPr lang="en-US" dirty="0"/>
          </a:p>
        </p:txBody>
      </p:sp>
      <p:pic>
        <p:nvPicPr>
          <p:cNvPr id="10242" name="Picture 2" descr="http://ebn.eu/images/projects/SAF%20postcar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91" y="2606771"/>
            <a:ext cx="4438650" cy="420370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ebn.eu/images/projects/saf1.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41895" y="6006907"/>
            <a:ext cx="1510700" cy="803564"/>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ebn.eu/images/projects/fifi.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0391" y="1529775"/>
            <a:ext cx="4438650" cy="1062008"/>
          </a:xfrm>
          <a:prstGeom prst="rect">
            <a:avLst/>
          </a:prstGeom>
          <a:noFill/>
          <a:extLst>
            <a:ext uri="{909E8E84-426E-40dd-AFC4-6F175D3DCCD1}">
              <a14:hiddenFill xmlns:a14="http://schemas.microsoft.com/office/drawing/2010/main">
                <a:solidFill>
                  <a:srgbClr val="FFFFFF"/>
                </a:solidFill>
              </a14:hiddenFill>
            </a:ext>
          </a:extLst>
        </p:spPr>
      </p:pic>
      <p:pic>
        <p:nvPicPr>
          <p:cNvPr id="10247" name="Picture 7"/>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090816" y="4819457"/>
            <a:ext cx="4036589" cy="1413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8" name="Picture 8"/>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369125" y="2628508"/>
            <a:ext cx="3583998" cy="2139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50" name="Picture 10" descr="Food: Open Data Challenge Seri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21834" y="1714687"/>
            <a:ext cx="2952750" cy="260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66286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10391" y="228600"/>
            <a:ext cx="9117014" cy="990600"/>
          </a:xfrm>
        </p:spPr>
        <p:txBody>
          <a:bodyPr>
            <a:normAutofit/>
          </a:bodyPr>
          <a:lstStyle/>
          <a:p>
            <a:r>
              <a:rPr lang="en-US" dirty="0" smtClean="0"/>
              <a:t>SME accelerators</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1484784"/>
            <a:ext cx="1691680" cy="2714207"/>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9633" y="980728"/>
            <a:ext cx="4720957" cy="533197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3424499" cy="5877272"/>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81272" y="8409"/>
            <a:ext cx="3328113" cy="2559067"/>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99460" y="-38171"/>
            <a:ext cx="3044540" cy="3702819"/>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21915" y="1932063"/>
            <a:ext cx="3323997" cy="4394354"/>
          </a:xfrm>
          <a:prstGeom prst="rect">
            <a:avLst/>
          </a:prstGeom>
        </p:spPr>
      </p:pic>
    </p:spTree>
    <p:extLst>
      <p:ext uri="{BB962C8B-B14F-4D97-AF65-F5344CB8AC3E}">
        <p14:creationId xmlns:p14="http://schemas.microsoft.com/office/powerpoint/2010/main" val="20411869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dirty="0" smtClean="0"/>
              <a:t>Important questions</a:t>
            </a:r>
            <a:endParaRPr lang="el-GR" dirty="0"/>
          </a:p>
        </p:txBody>
      </p:sp>
      <p:sp>
        <p:nvSpPr>
          <p:cNvPr id="3" name="Θέση περιεχομένου 2"/>
          <p:cNvSpPr>
            <a:spLocks noGrp="1"/>
          </p:cNvSpPr>
          <p:nvPr>
            <p:ph idx="1"/>
          </p:nvPr>
        </p:nvSpPr>
        <p:spPr>
          <a:xfrm>
            <a:off x="14808" y="1556792"/>
            <a:ext cx="9129192" cy="4525963"/>
          </a:xfrm>
        </p:spPr>
        <p:txBody>
          <a:bodyPr>
            <a:noAutofit/>
          </a:bodyPr>
          <a:lstStyle/>
          <a:p>
            <a:r>
              <a:rPr lang="en-US" dirty="0" smtClean="0"/>
              <a:t>Who are they?</a:t>
            </a:r>
          </a:p>
          <a:p>
            <a:r>
              <a:rPr lang="en-US" dirty="0" smtClean="0"/>
              <a:t>How many?</a:t>
            </a:r>
          </a:p>
          <a:p>
            <a:r>
              <a:rPr lang="en-US" dirty="0" smtClean="0"/>
              <a:t>What cloud resources do they use now?</a:t>
            </a:r>
          </a:p>
          <a:p>
            <a:r>
              <a:rPr lang="en-US" dirty="0" smtClean="0"/>
              <a:t>Other EGI related services?</a:t>
            </a:r>
          </a:p>
          <a:p>
            <a:r>
              <a:rPr lang="en-US" dirty="0" smtClean="0"/>
              <a:t>Would they use cloud provided by EGI and why?</a:t>
            </a:r>
          </a:p>
        </p:txBody>
      </p:sp>
    </p:spTree>
    <p:extLst>
      <p:ext uri="{BB962C8B-B14F-4D97-AF65-F5344CB8AC3E}">
        <p14:creationId xmlns:p14="http://schemas.microsoft.com/office/powerpoint/2010/main" val="119674564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dirty="0" smtClean="0"/>
              <a:t>Proposed actions to get answers</a:t>
            </a:r>
            <a:endParaRPr lang="el-GR" dirty="0"/>
          </a:p>
        </p:txBody>
      </p:sp>
      <p:sp>
        <p:nvSpPr>
          <p:cNvPr id="3" name="Θέση περιεχομένου 2"/>
          <p:cNvSpPr>
            <a:spLocks noGrp="1"/>
          </p:cNvSpPr>
          <p:nvPr>
            <p:ph idx="1"/>
          </p:nvPr>
        </p:nvSpPr>
        <p:spPr>
          <a:xfrm>
            <a:off x="14808" y="1556792"/>
            <a:ext cx="9129192" cy="4525963"/>
          </a:xfrm>
        </p:spPr>
        <p:txBody>
          <a:bodyPr>
            <a:noAutofit/>
          </a:bodyPr>
          <a:lstStyle/>
          <a:p>
            <a:r>
              <a:rPr lang="en-US" dirty="0" smtClean="0"/>
              <a:t>Analysis of the </a:t>
            </a:r>
            <a:r>
              <a:rPr lang="en-US" dirty="0" err="1" smtClean="0"/>
              <a:t>agri</a:t>
            </a:r>
            <a:r>
              <a:rPr lang="en-US" dirty="0" smtClean="0"/>
              <a:t>-food research sector in EU and North and South America (and global?)</a:t>
            </a:r>
          </a:p>
          <a:p>
            <a:pPr lvl="1"/>
            <a:r>
              <a:rPr lang="en-US" dirty="0" smtClean="0"/>
              <a:t>Segment: </a:t>
            </a:r>
            <a:r>
              <a:rPr lang="en-US" b="1" dirty="0" smtClean="0"/>
              <a:t>SMEs</a:t>
            </a:r>
            <a:r>
              <a:rPr lang="en-US" dirty="0" smtClean="0"/>
              <a:t>/Industry and Academia</a:t>
            </a:r>
          </a:p>
          <a:p>
            <a:r>
              <a:rPr lang="en-US" dirty="0" smtClean="0"/>
              <a:t>Definition of personas and scenarios</a:t>
            </a:r>
          </a:p>
          <a:p>
            <a:r>
              <a:rPr lang="en-US" dirty="0" smtClean="0"/>
              <a:t>Link with FI-PPP (and more) accelerator projects</a:t>
            </a:r>
          </a:p>
          <a:p>
            <a:r>
              <a:rPr lang="en-US" dirty="0" smtClean="0"/>
              <a:t>Collect requirements to identify opportunities</a:t>
            </a:r>
          </a:p>
          <a:p>
            <a:pPr lvl="1"/>
            <a:r>
              <a:rPr lang="en-US" dirty="0" smtClean="0"/>
              <a:t>Conduct interviews and online survey</a:t>
            </a:r>
          </a:p>
        </p:txBody>
      </p:sp>
    </p:spTree>
    <p:extLst>
      <p:ext uri="{BB962C8B-B14F-4D97-AF65-F5344CB8AC3E}">
        <p14:creationId xmlns:p14="http://schemas.microsoft.com/office/powerpoint/2010/main" val="93902889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dirty="0" smtClean="0"/>
              <a:t>Offer services through </a:t>
            </a:r>
            <a:r>
              <a:rPr lang="en-US" dirty="0" err="1" smtClean="0"/>
              <a:t>agINFRA</a:t>
            </a:r>
            <a:endParaRPr lang="el-GR"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27046" y="1600200"/>
            <a:ext cx="6489907" cy="4525963"/>
          </a:xfrm>
        </p:spPr>
      </p:pic>
    </p:spTree>
    <p:extLst>
      <p:ext uri="{BB962C8B-B14F-4D97-AF65-F5344CB8AC3E}">
        <p14:creationId xmlns:p14="http://schemas.microsoft.com/office/powerpoint/2010/main" val="37883224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Ορθογώνιο 2"/>
          <p:cNvSpPr>
            <a:spLocks noChangeArrowheads="1"/>
          </p:cNvSpPr>
          <p:nvPr/>
        </p:nvSpPr>
        <p:spPr bwMode="auto">
          <a:xfrm>
            <a:off x="50800" y="4254183"/>
            <a:ext cx="909193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charset="0"/>
                <a:ea typeface="ＭＳ Ｐゴシック" pitchFamily="34" charset="-128"/>
              </a:defRPr>
            </a:lvl1pPr>
            <a:lvl2pPr marL="742950" indent="-285750" eaLnBrk="0" hangingPunct="0">
              <a:defRPr sz="1600">
                <a:solidFill>
                  <a:schemeClr val="tx1"/>
                </a:solidFill>
                <a:latin typeface="Arial" charset="0"/>
                <a:ea typeface="ＭＳ Ｐゴシック" pitchFamily="34" charset="-128"/>
              </a:defRPr>
            </a:lvl2pPr>
            <a:lvl3pPr marL="1143000" indent="-228600" eaLnBrk="0" hangingPunct="0">
              <a:defRPr sz="1600">
                <a:solidFill>
                  <a:schemeClr val="tx1"/>
                </a:solidFill>
                <a:latin typeface="Arial" charset="0"/>
                <a:ea typeface="ＭＳ Ｐゴシック" pitchFamily="34" charset="-128"/>
              </a:defRPr>
            </a:lvl3pPr>
            <a:lvl4pPr marL="1600200" indent="-228600" eaLnBrk="0" hangingPunct="0">
              <a:defRPr sz="1600">
                <a:solidFill>
                  <a:schemeClr val="tx1"/>
                </a:solidFill>
                <a:latin typeface="Arial" charset="0"/>
                <a:ea typeface="ＭＳ Ｐゴシック" pitchFamily="34" charset="-128"/>
              </a:defRPr>
            </a:lvl4pPr>
            <a:lvl5pPr marL="2057400" indent="-228600" eaLnBrk="0" hangingPunct="0">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charset="0"/>
                <a:ea typeface="ＭＳ Ｐゴシック" pitchFamily="34" charset="-128"/>
              </a:defRPr>
            </a:lvl9pPr>
          </a:lstStyle>
          <a:p>
            <a:pPr algn="ctr" eaLnBrk="1" hangingPunct="1">
              <a:buFont typeface="Arial" charset="0"/>
              <a:buNone/>
            </a:pPr>
            <a:r>
              <a:rPr lang="en-US" altLang="en-US" sz="3200" dirty="0" smtClean="0">
                <a:latin typeface="+mn-lt"/>
              </a:rPr>
              <a:t>A</a:t>
            </a:r>
            <a:r>
              <a:rPr lang="en-US" altLang="el-GR" sz="3200" dirty="0" smtClean="0">
                <a:latin typeface="+mn-lt"/>
              </a:rPr>
              <a:t>n </a:t>
            </a:r>
            <a:r>
              <a:rPr lang="en-US" altLang="el-GR" sz="3200" dirty="0">
                <a:latin typeface="+mn-lt"/>
              </a:rPr>
              <a:t>extraordinary company that captures, organizes and adds value to the rich information available in agricultural and biodiversity sciences, in order to make it universally accessible, useful and meaningful</a:t>
            </a:r>
            <a:r>
              <a:rPr lang="en-US" altLang="el-GR" sz="3200" dirty="0" smtClean="0">
                <a:latin typeface="+mn-lt"/>
              </a:rPr>
              <a:t>.</a:t>
            </a:r>
            <a:endParaRPr lang="el-GR" altLang="el-GR" sz="5400" dirty="0">
              <a:latin typeface="+mn-lt"/>
            </a:endParaRPr>
          </a:p>
        </p:txBody>
      </p:sp>
      <p:sp>
        <p:nvSpPr>
          <p:cNvPr id="4100" name="Ορθογώνιο 3"/>
          <p:cNvSpPr>
            <a:spLocks noChangeArrowheads="1"/>
          </p:cNvSpPr>
          <p:nvPr/>
        </p:nvSpPr>
        <p:spPr bwMode="auto">
          <a:xfrm>
            <a:off x="66040" y="2976226"/>
            <a:ext cx="28336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pitchFamily="34" charset="-128"/>
              </a:defRPr>
            </a:lvl1pPr>
            <a:lvl2pPr marL="742950" indent="-285750" eaLnBrk="0" hangingPunct="0">
              <a:defRPr sz="1600">
                <a:solidFill>
                  <a:schemeClr val="tx1"/>
                </a:solidFill>
                <a:latin typeface="Arial" charset="0"/>
                <a:ea typeface="ＭＳ Ｐゴシック" pitchFamily="34" charset="-128"/>
              </a:defRPr>
            </a:lvl2pPr>
            <a:lvl3pPr marL="1143000" indent="-228600" eaLnBrk="0" hangingPunct="0">
              <a:defRPr sz="1600">
                <a:solidFill>
                  <a:schemeClr val="tx1"/>
                </a:solidFill>
                <a:latin typeface="Arial" charset="0"/>
                <a:ea typeface="ＭＳ Ｐゴシック" pitchFamily="34" charset="-128"/>
              </a:defRPr>
            </a:lvl3pPr>
            <a:lvl4pPr marL="1600200" indent="-228600" eaLnBrk="0" hangingPunct="0">
              <a:defRPr sz="1600">
                <a:solidFill>
                  <a:schemeClr val="tx1"/>
                </a:solidFill>
                <a:latin typeface="Arial" charset="0"/>
                <a:ea typeface="ＭＳ Ｐゴシック" pitchFamily="34" charset="-128"/>
              </a:defRPr>
            </a:lvl4pPr>
            <a:lvl5pPr marL="2057400" indent="-228600" eaLnBrk="0" hangingPunct="0">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charset="0"/>
                <a:ea typeface="ＭＳ Ｐゴシック" pitchFamily="34" charset="-128"/>
              </a:defRPr>
            </a:lvl9pPr>
          </a:lstStyle>
          <a:p>
            <a:pPr algn="ctr" eaLnBrk="1" hangingPunct="1">
              <a:buFont typeface="Arial" charset="0"/>
              <a:buNone/>
            </a:pPr>
            <a:r>
              <a:rPr lang="en-US" altLang="el-GR" sz="2000">
                <a:hlinkClick r:id="rId2"/>
              </a:rPr>
              <a:t>http://www.agroknow.gr</a:t>
            </a:r>
            <a:endParaRPr lang="en-US" altLang="el-GR" sz="2000"/>
          </a:p>
        </p:txBody>
      </p:sp>
      <p:pic>
        <p:nvPicPr>
          <p:cNvPr id="1028" name="Picture 4" descr="http://farm3.staticflickr.com/2879/buddyicons/64159573@N06_r.jpg?1391701466#64159573@N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215" y="260648"/>
            <a:ext cx="2542858" cy="254285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2014-al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6918" y="61258"/>
            <a:ext cx="5498577" cy="4055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128160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dirty="0" smtClean="0"/>
              <a:t>Offer services through </a:t>
            </a:r>
            <a:r>
              <a:rPr lang="en-US" dirty="0" err="1" smtClean="0"/>
              <a:t>agINFRA</a:t>
            </a:r>
            <a:endParaRPr lang="el-GR"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35696" y="991134"/>
            <a:ext cx="5112567" cy="5366194"/>
          </a:xfrm>
        </p:spPr>
      </p:pic>
    </p:spTree>
    <p:extLst>
      <p:ext uri="{BB962C8B-B14F-4D97-AF65-F5344CB8AC3E}">
        <p14:creationId xmlns:p14="http://schemas.microsoft.com/office/powerpoint/2010/main" val="133134807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155044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ounded Rectangle 65"/>
          <p:cNvSpPr/>
          <p:nvPr/>
        </p:nvSpPr>
        <p:spPr>
          <a:xfrm>
            <a:off x="41275" y="2309813"/>
            <a:ext cx="1800225" cy="1570037"/>
          </a:xfrm>
          <a:prstGeom prst="roundRect">
            <a:avLst/>
          </a:prstGeom>
          <a:solidFill>
            <a:schemeClr val="tx2">
              <a:lumMod val="60000"/>
              <a:lumOff val="40000"/>
              <a:alpha val="85000"/>
            </a:schemeClr>
          </a:solidFill>
          <a:effectLst/>
        </p:spPr>
        <p:style>
          <a:lnRef idx="1">
            <a:schemeClr val="accent1"/>
          </a:lnRef>
          <a:fillRef idx="3">
            <a:schemeClr val="accent1"/>
          </a:fillRef>
          <a:effectRef idx="2">
            <a:schemeClr val="accent1"/>
          </a:effectRef>
          <a:fontRef idx="minor">
            <a:schemeClr val="lt1"/>
          </a:fontRef>
        </p:style>
        <p:txBody>
          <a:bodyPr lIns="71814" tIns="35908" rIns="71814" bIns="35908" anchor="b"/>
          <a:lstStyle/>
          <a:p>
            <a:pPr algn="ctr">
              <a:defRPr/>
            </a:pPr>
            <a:r>
              <a:rPr lang="en-US" sz="1000" b="1" dirty="0">
                <a:solidFill>
                  <a:schemeClr val="bg1"/>
                </a:solidFill>
              </a:rPr>
              <a:t>Unorganized Content in local and remote sites</a:t>
            </a:r>
          </a:p>
        </p:txBody>
      </p:sp>
      <p:sp>
        <p:nvSpPr>
          <p:cNvPr id="59" name="Rounded Rectangle 58"/>
          <p:cNvSpPr/>
          <p:nvPr/>
        </p:nvSpPr>
        <p:spPr>
          <a:xfrm>
            <a:off x="7324725" y="3560763"/>
            <a:ext cx="1698625" cy="889000"/>
          </a:xfrm>
          <a:prstGeom prst="roundRect">
            <a:avLst/>
          </a:prstGeom>
          <a:solidFill>
            <a:schemeClr val="tx2">
              <a:lumMod val="60000"/>
              <a:lumOff val="40000"/>
              <a:alpha val="85000"/>
            </a:schemeClr>
          </a:solidFill>
          <a:effectLst/>
        </p:spPr>
        <p:style>
          <a:lnRef idx="1">
            <a:schemeClr val="accent1"/>
          </a:lnRef>
          <a:fillRef idx="3">
            <a:schemeClr val="accent1"/>
          </a:fillRef>
          <a:effectRef idx="2">
            <a:schemeClr val="accent1"/>
          </a:effectRef>
          <a:fontRef idx="minor">
            <a:schemeClr val="lt1"/>
          </a:fontRef>
        </p:style>
        <p:txBody>
          <a:bodyPr lIns="71814" tIns="35908" rIns="71814" bIns="35908" anchor="b"/>
          <a:lstStyle/>
          <a:p>
            <a:pPr algn="ctr">
              <a:defRPr/>
            </a:pPr>
            <a:r>
              <a:rPr lang="en-US" sz="1000" b="1" dirty="0">
                <a:solidFill>
                  <a:schemeClr val="bg1"/>
                </a:solidFill>
              </a:rPr>
              <a:t>Widgets</a:t>
            </a:r>
          </a:p>
        </p:txBody>
      </p:sp>
      <p:sp>
        <p:nvSpPr>
          <p:cNvPr id="57" name="Rounded Rectangle 56"/>
          <p:cNvSpPr/>
          <p:nvPr/>
        </p:nvSpPr>
        <p:spPr>
          <a:xfrm>
            <a:off x="7337425" y="4491038"/>
            <a:ext cx="1724025" cy="1143000"/>
          </a:xfrm>
          <a:prstGeom prst="roundRect">
            <a:avLst/>
          </a:prstGeom>
          <a:solidFill>
            <a:schemeClr val="tx2">
              <a:lumMod val="60000"/>
              <a:lumOff val="40000"/>
              <a:alpha val="85000"/>
            </a:schemeClr>
          </a:solidFill>
          <a:effectLst/>
        </p:spPr>
        <p:style>
          <a:lnRef idx="1">
            <a:schemeClr val="accent1"/>
          </a:lnRef>
          <a:fillRef idx="3">
            <a:schemeClr val="accent1"/>
          </a:fillRef>
          <a:effectRef idx="2">
            <a:schemeClr val="accent1"/>
          </a:effectRef>
          <a:fontRef idx="minor">
            <a:schemeClr val="lt1"/>
          </a:fontRef>
        </p:style>
        <p:txBody>
          <a:bodyPr lIns="71814" tIns="35908" rIns="71814" bIns="35908" anchor="b"/>
          <a:lstStyle/>
          <a:p>
            <a:pPr algn="ctr">
              <a:defRPr/>
            </a:pPr>
            <a:r>
              <a:rPr lang="en-US" sz="1000" b="1" dirty="0">
                <a:solidFill>
                  <a:schemeClr val="bg1"/>
                </a:solidFill>
              </a:rPr>
              <a:t>Authoring services</a:t>
            </a:r>
          </a:p>
        </p:txBody>
      </p:sp>
      <p:sp>
        <p:nvSpPr>
          <p:cNvPr id="56" name="Rounded Rectangle 55"/>
          <p:cNvSpPr/>
          <p:nvPr/>
        </p:nvSpPr>
        <p:spPr>
          <a:xfrm>
            <a:off x="7299325" y="1673225"/>
            <a:ext cx="1724025" cy="1825625"/>
          </a:xfrm>
          <a:prstGeom prst="roundRect">
            <a:avLst/>
          </a:prstGeom>
          <a:solidFill>
            <a:schemeClr val="tx2">
              <a:lumMod val="60000"/>
              <a:lumOff val="40000"/>
              <a:alpha val="85000"/>
            </a:schemeClr>
          </a:solidFill>
          <a:effectLst/>
        </p:spPr>
        <p:style>
          <a:lnRef idx="1">
            <a:schemeClr val="accent1"/>
          </a:lnRef>
          <a:fillRef idx="3">
            <a:schemeClr val="accent1"/>
          </a:fillRef>
          <a:effectRef idx="2">
            <a:schemeClr val="accent1"/>
          </a:effectRef>
          <a:fontRef idx="minor">
            <a:schemeClr val="lt1"/>
          </a:fontRef>
        </p:style>
        <p:txBody>
          <a:bodyPr lIns="71814" tIns="35908" rIns="71814" bIns="35908" anchor="b"/>
          <a:lstStyle/>
          <a:p>
            <a:pPr algn="ctr">
              <a:defRPr/>
            </a:pPr>
            <a:r>
              <a:rPr lang="en-US" sz="1000" b="1" dirty="0">
                <a:solidFill>
                  <a:schemeClr val="bg1"/>
                </a:solidFill>
              </a:rPr>
              <a:t>Data Discovery Services</a:t>
            </a:r>
          </a:p>
        </p:txBody>
      </p:sp>
      <p:sp>
        <p:nvSpPr>
          <p:cNvPr id="54" name="Rounded Rectangle 53"/>
          <p:cNvSpPr/>
          <p:nvPr/>
        </p:nvSpPr>
        <p:spPr>
          <a:xfrm>
            <a:off x="7324725" y="5691188"/>
            <a:ext cx="1736725" cy="1084262"/>
          </a:xfrm>
          <a:prstGeom prst="roundRect">
            <a:avLst/>
          </a:prstGeom>
          <a:solidFill>
            <a:schemeClr val="tx2">
              <a:lumMod val="60000"/>
              <a:lumOff val="40000"/>
              <a:alpha val="85000"/>
            </a:schemeClr>
          </a:solidFill>
          <a:effectLst/>
        </p:spPr>
        <p:style>
          <a:lnRef idx="1">
            <a:schemeClr val="accent1"/>
          </a:lnRef>
          <a:fillRef idx="3">
            <a:schemeClr val="accent1"/>
          </a:fillRef>
          <a:effectRef idx="2">
            <a:schemeClr val="accent1"/>
          </a:effectRef>
          <a:fontRef idx="minor">
            <a:schemeClr val="lt1"/>
          </a:fontRef>
        </p:style>
        <p:txBody>
          <a:bodyPr lIns="71814" tIns="35908" rIns="71814" bIns="35908" anchor="b"/>
          <a:lstStyle/>
          <a:p>
            <a:pPr algn="ctr">
              <a:defRPr/>
            </a:pPr>
            <a:r>
              <a:rPr lang="en-US" sz="1000" b="1" dirty="0">
                <a:solidFill>
                  <a:schemeClr val="bg1"/>
                </a:solidFill>
              </a:rPr>
              <a:t>Analytics</a:t>
            </a:r>
            <a:r>
              <a:rPr lang="el-GR" sz="1000" b="1" dirty="0">
                <a:solidFill>
                  <a:schemeClr val="bg1"/>
                </a:solidFill>
              </a:rPr>
              <a:t> </a:t>
            </a:r>
            <a:r>
              <a:rPr lang="en-US" sz="1000" b="1" dirty="0">
                <a:solidFill>
                  <a:schemeClr val="bg1"/>
                </a:solidFill>
              </a:rPr>
              <a:t>services</a:t>
            </a:r>
          </a:p>
        </p:txBody>
      </p:sp>
      <p:sp>
        <p:nvSpPr>
          <p:cNvPr id="5" name="Cloud 4"/>
          <p:cNvSpPr>
            <a:spLocks/>
          </p:cNvSpPr>
          <p:nvPr/>
        </p:nvSpPr>
        <p:spPr bwMode="auto">
          <a:xfrm>
            <a:off x="2970213" y="2090738"/>
            <a:ext cx="1352550" cy="835025"/>
          </a:xfrm>
          <a:custGeom>
            <a:avLst/>
            <a:gdLst>
              <a:gd name="T0" fmla="*/ 42339230 w 43200"/>
              <a:gd name="T1" fmla="*/ 8071792 h 43200"/>
              <a:gd name="T2" fmla="*/ 21187289 w 43200"/>
              <a:gd name="T3" fmla="*/ 16126401 h 43200"/>
              <a:gd name="T4" fmla="*/ 131435 w 43200"/>
              <a:gd name="T5" fmla="*/ 8071792 h 43200"/>
              <a:gd name="T6" fmla="*/ 21187289 w 43200"/>
              <a:gd name="T7" fmla="*/ 923031 h 43200"/>
              <a:gd name="T8" fmla="*/ 0 60000 65536"/>
              <a:gd name="T9" fmla="*/ 5898240 60000 65536"/>
              <a:gd name="T10" fmla="*/ 11796480 60000 65536"/>
              <a:gd name="T11" fmla="*/ 17694720 60000 65536"/>
              <a:gd name="T12" fmla="*/ 5954 w 43200"/>
              <a:gd name="T13" fmla="*/ 6524 h 43200"/>
              <a:gd name="T14" fmla="*/ 34174 w 43200"/>
              <a:gd name="T15" fmla="*/ 34674 h 43200"/>
            </a:gdLst>
            <a:ahLst/>
            <a:cxnLst>
              <a:cxn ang="T8">
                <a:pos x="T0" y="T1"/>
              </a:cxn>
              <a:cxn ang="T9">
                <a:pos x="T2" y="T3"/>
              </a:cxn>
              <a:cxn ang="T10">
                <a:pos x="T4" y="T5"/>
              </a:cxn>
              <a:cxn ang="T11">
                <a:pos x="T6" y="T7"/>
              </a:cxn>
            </a:cxnLst>
            <a:rect l="T12" t="T13" r="T14" b="T15"/>
            <a:pathLst>
              <a:path w="43200" h="43200">
                <a:moveTo>
                  <a:pt x="3900" y="14370"/>
                </a:moveTo>
                <a:lnTo>
                  <a:pt x="3899" y="14370"/>
                </a:lnTo>
                <a:cubicBezTo>
                  <a:pt x="3858" y="13959"/>
                  <a:pt x="3838" y="13545"/>
                  <a:pt x="3838" y="13131"/>
                </a:cubicBezTo>
                <a:cubicBezTo>
                  <a:pt x="3838" y="8055"/>
                  <a:pt x="6861" y="3941"/>
                  <a:pt x="10591" y="3941"/>
                </a:cubicBezTo>
                <a:cubicBezTo>
                  <a:pt x="11791" y="3941"/>
                  <a:pt x="12969" y="4376"/>
                  <a:pt x="14005" y="5201"/>
                </a:cubicBezTo>
                <a:lnTo>
                  <a:pt x="14005" y="5202"/>
                </a:lnTo>
                <a:cubicBezTo>
                  <a:pt x="14930" y="2828"/>
                  <a:pt x="16742" y="1343"/>
                  <a:pt x="18715" y="1343"/>
                </a:cubicBezTo>
                <a:cubicBezTo>
                  <a:pt x="20114" y="1343"/>
                  <a:pt x="21458" y="2093"/>
                  <a:pt x="22456" y="3431"/>
                </a:cubicBezTo>
                <a:lnTo>
                  <a:pt x="22456" y="3432"/>
                </a:lnTo>
                <a:cubicBezTo>
                  <a:pt x="23194" y="1415"/>
                  <a:pt x="24707" y="140"/>
                  <a:pt x="26362" y="140"/>
                </a:cubicBezTo>
                <a:cubicBezTo>
                  <a:pt x="27723" y="140"/>
                  <a:pt x="29007" y="1006"/>
                  <a:pt x="29832" y="2481"/>
                </a:cubicBezTo>
                <a:lnTo>
                  <a:pt x="29832" y="2480"/>
                </a:lnTo>
                <a:cubicBezTo>
                  <a:pt x="30755" y="1002"/>
                  <a:pt x="32110" y="149"/>
                  <a:pt x="33538" y="149"/>
                </a:cubicBezTo>
                <a:cubicBezTo>
                  <a:pt x="35888" y="149"/>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6"/>
                </a:cubicBezTo>
                <a:cubicBezTo>
                  <a:pt x="30535" y="38006"/>
                  <a:pt x="29474" y="37593"/>
                  <a:pt x="28555" y="36813"/>
                </a:cubicBezTo>
                <a:lnTo>
                  <a:pt x="28556" y="36813"/>
                </a:lnTo>
                <a:cubicBezTo>
                  <a:pt x="27694" y="40699"/>
                  <a:pt x="25069" y="43357"/>
                  <a:pt x="22094" y="43357"/>
                </a:cubicBezTo>
                <a:cubicBezTo>
                  <a:pt x="19839" y="43357"/>
                  <a:pt x="17733" y="41821"/>
                  <a:pt x="16480" y="39263"/>
                </a:cubicBezTo>
                <a:lnTo>
                  <a:pt x="16480" y="39264"/>
                </a:lnTo>
                <a:cubicBezTo>
                  <a:pt x="15279" y="40250"/>
                  <a:pt x="13904" y="40770"/>
                  <a:pt x="12503" y="40770"/>
                </a:cubicBezTo>
                <a:cubicBezTo>
                  <a:pt x="9735" y="40770"/>
                  <a:pt x="7180" y="38748"/>
                  <a:pt x="5804" y="35469"/>
                </a:cubicBezTo>
                <a:lnTo>
                  <a:pt x="5803" y="35469"/>
                </a:lnTo>
                <a:cubicBezTo>
                  <a:pt x="5635" y="35496"/>
                  <a:pt x="5465" y="35509"/>
                  <a:pt x="5296" y="35509"/>
                </a:cubicBezTo>
                <a:cubicBezTo>
                  <a:pt x="2888" y="35510"/>
                  <a:pt x="936" y="32860"/>
                  <a:pt x="936" y="29592"/>
                </a:cubicBezTo>
                <a:cubicBezTo>
                  <a:pt x="936" y="28090"/>
                  <a:pt x="1356" y="26644"/>
                  <a:pt x="2112" y="25547"/>
                </a:cubicBezTo>
                <a:lnTo>
                  <a:pt x="2113" y="25547"/>
                </a:lnTo>
                <a:cubicBezTo>
                  <a:pt x="781" y="24481"/>
                  <a:pt x="-36" y="22528"/>
                  <a:pt x="-36" y="20418"/>
                </a:cubicBezTo>
                <a:cubicBezTo>
                  <a:pt x="-36" y="17370"/>
                  <a:pt x="1647" y="14817"/>
                  <a:pt x="3863" y="14504"/>
                </a:cubicBezTo>
                <a:lnTo>
                  <a:pt x="3900" y="14370"/>
                </a:lnTo>
                <a:close/>
              </a:path>
              <a:path w="43200" h="43200" fill="none">
                <a:moveTo>
                  <a:pt x="4693" y="26177"/>
                </a:moveTo>
                <a:lnTo>
                  <a:pt x="4693" y="26177"/>
                </a:lnTo>
                <a:cubicBezTo>
                  <a:pt x="4580" y="26189"/>
                  <a:pt x="4468" y="26194"/>
                  <a:pt x="4356" y="26194"/>
                </a:cubicBezTo>
                <a:cubicBezTo>
                  <a:pt x="3584" y="26194"/>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solidFill>
            <a:schemeClr val="accent1">
              <a:alpha val="7843"/>
            </a:schemeClr>
          </a:solidFill>
          <a:ln w="9525" cap="flat">
            <a:solidFill>
              <a:srgbClr val="4A7EBB">
                <a:alpha val="7843"/>
              </a:srgbClr>
            </a:solidFill>
            <a:prstDash val="solid"/>
            <a:round/>
            <a:headEnd/>
            <a:tailEnd/>
          </a:ln>
          <a:effectLst>
            <a:outerShdw dist="23000" dir="5400000" rotWithShape="0">
              <a:srgbClr val="000000">
                <a:alpha val="34998"/>
              </a:srgbClr>
            </a:outerShdw>
          </a:effectLst>
        </p:spPr>
        <p:txBody>
          <a:bodyPr anchor="ctr"/>
          <a:lstStyle/>
          <a:p>
            <a:pPr>
              <a:defRPr/>
            </a:pPr>
            <a:endParaRPr lang="el-GR">
              <a:latin typeface="Arial" pitchFamily="34" charset="0"/>
            </a:endParaRPr>
          </a:p>
        </p:txBody>
      </p:sp>
      <p:sp>
        <p:nvSpPr>
          <p:cNvPr id="6" name="Cloud 5"/>
          <p:cNvSpPr>
            <a:spLocks/>
          </p:cNvSpPr>
          <p:nvPr/>
        </p:nvSpPr>
        <p:spPr bwMode="auto">
          <a:xfrm>
            <a:off x="5019675" y="2597150"/>
            <a:ext cx="1352550" cy="835025"/>
          </a:xfrm>
          <a:custGeom>
            <a:avLst/>
            <a:gdLst>
              <a:gd name="T0" fmla="*/ 42339230 w 43200"/>
              <a:gd name="T1" fmla="*/ 8071792 h 43200"/>
              <a:gd name="T2" fmla="*/ 21187289 w 43200"/>
              <a:gd name="T3" fmla="*/ 16126401 h 43200"/>
              <a:gd name="T4" fmla="*/ 131435 w 43200"/>
              <a:gd name="T5" fmla="*/ 8071792 h 43200"/>
              <a:gd name="T6" fmla="*/ 21187289 w 43200"/>
              <a:gd name="T7" fmla="*/ 923031 h 43200"/>
              <a:gd name="T8" fmla="*/ 0 60000 65536"/>
              <a:gd name="T9" fmla="*/ 5898240 60000 65536"/>
              <a:gd name="T10" fmla="*/ 11796480 60000 65536"/>
              <a:gd name="T11" fmla="*/ 17694720 60000 65536"/>
              <a:gd name="T12" fmla="*/ 5954 w 43200"/>
              <a:gd name="T13" fmla="*/ 6524 h 43200"/>
              <a:gd name="T14" fmla="*/ 34174 w 43200"/>
              <a:gd name="T15" fmla="*/ 34674 h 43200"/>
            </a:gdLst>
            <a:ahLst/>
            <a:cxnLst>
              <a:cxn ang="T8">
                <a:pos x="T0" y="T1"/>
              </a:cxn>
              <a:cxn ang="T9">
                <a:pos x="T2" y="T3"/>
              </a:cxn>
              <a:cxn ang="T10">
                <a:pos x="T4" y="T5"/>
              </a:cxn>
              <a:cxn ang="T11">
                <a:pos x="T6" y="T7"/>
              </a:cxn>
            </a:cxnLst>
            <a:rect l="T12" t="T13" r="T14" b="T15"/>
            <a:pathLst>
              <a:path w="43200" h="43200">
                <a:moveTo>
                  <a:pt x="3900" y="14370"/>
                </a:moveTo>
                <a:lnTo>
                  <a:pt x="3899" y="14370"/>
                </a:lnTo>
                <a:cubicBezTo>
                  <a:pt x="3858" y="13959"/>
                  <a:pt x="3838" y="13545"/>
                  <a:pt x="3838" y="13131"/>
                </a:cubicBezTo>
                <a:cubicBezTo>
                  <a:pt x="3838" y="8055"/>
                  <a:pt x="6861" y="3941"/>
                  <a:pt x="10591" y="3941"/>
                </a:cubicBezTo>
                <a:cubicBezTo>
                  <a:pt x="11791" y="3941"/>
                  <a:pt x="12969" y="4376"/>
                  <a:pt x="14005" y="5201"/>
                </a:cubicBezTo>
                <a:lnTo>
                  <a:pt x="14005" y="5202"/>
                </a:lnTo>
                <a:cubicBezTo>
                  <a:pt x="14930" y="2828"/>
                  <a:pt x="16742" y="1343"/>
                  <a:pt x="18715" y="1343"/>
                </a:cubicBezTo>
                <a:cubicBezTo>
                  <a:pt x="20114" y="1343"/>
                  <a:pt x="21458" y="2093"/>
                  <a:pt x="22456" y="3431"/>
                </a:cubicBezTo>
                <a:lnTo>
                  <a:pt x="22456" y="3432"/>
                </a:lnTo>
                <a:cubicBezTo>
                  <a:pt x="23194" y="1415"/>
                  <a:pt x="24707" y="140"/>
                  <a:pt x="26362" y="140"/>
                </a:cubicBezTo>
                <a:cubicBezTo>
                  <a:pt x="27723" y="140"/>
                  <a:pt x="29007" y="1006"/>
                  <a:pt x="29832" y="2481"/>
                </a:cubicBezTo>
                <a:lnTo>
                  <a:pt x="29832" y="2480"/>
                </a:lnTo>
                <a:cubicBezTo>
                  <a:pt x="30755" y="1002"/>
                  <a:pt x="32110" y="149"/>
                  <a:pt x="33538" y="149"/>
                </a:cubicBezTo>
                <a:cubicBezTo>
                  <a:pt x="35888" y="149"/>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6"/>
                </a:cubicBezTo>
                <a:cubicBezTo>
                  <a:pt x="30535" y="38006"/>
                  <a:pt x="29474" y="37593"/>
                  <a:pt x="28555" y="36813"/>
                </a:cubicBezTo>
                <a:lnTo>
                  <a:pt x="28556" y="36813"/>
                </a:lnTo>
                <a:cubicBezTo>
                  <a:pt x="27694" y="40699"/>
                  <a:pt x="25069" y="43357"/>
                  <a:pt x="22094" y="43357"/>
                </a:cubicBezTo>
                <a:cubicBezTo>
                  <a:pt x="19839" y="43357"/>
                  <a:pt x="17733" y="41821"/>
                  <a:pt x="16480" y="39263"/>
                </a:cubicBezTo>
                <a:lnTo>
                  <a:pt x="16480" y="39264"/>
                </a:lnTo>
                <a:cubicBezTo>
                  <a:pt x="15279" y="40250"/>
                  <a:pt x="13904" y="40770"/>
                  <a:pt x="12503" y="40770"/>
                </a:cubicBezTo>
                <a:cubicBezTo>
                  <a:pt x="9735" y="40770"/>
                  <a:pt x="7180" y="38748"/>
                  <a:pt x="5804" y="35469"/>
                </a:cubicBezTo>
                <a:lnTo>
                  <a:pt x="5803" y="35469"/>
                </a:lnTo>
                <a:cubicBezTo>
                  <a:pt x="5635" y="35496"/>
                  <a:pt x="5465" y="35509"/>
                  <a:pt x="5296" y="35509"/>
                </a:cubicBezTo>
                <a:cubicBezTo>
                  <a:pt x="2888" y="35510"/>
                  <a:pt x="936" y="32860"/>
                  <a:pt x="936" y="29592"/>
                </a:cubicBezTo>
                <a:cubicBezTo>
                  <a:pt x="936" y="28090"/>
                  <a:pt x="1356" y="26644"/>
                  <a:pt x="2112" y="25547"/>
                </a:cubicBezTo>
                <a:lnTo>
                  <a:pt x="2113" y="25547"/>
                </a:lnTo>
                <a:cubicBezTo>
                  <a:pt x="781" y="24481"/>
                  <a:pt x="-36" y="22528"/>
                  <a:pt x="-36" y="20418"/>
                </a:cubicBezTo>
                <a:cubicBezTo>
                  <a:pt x="-36" y="17370"/>
                  <a:pt x="1647" y="14817"/>
                  <a:pt x="3863" y="14504"/>
                </a:cubicBezTo>
                <a:lnTo>
                  <a:pt x="3900" y="14370"/>
                </a:lnTo>
                <a:close/>
              </a:path>
              <a:path w="43200" h="43200" fill="none">
                <a:moveTo>
                  <a:pt x="4693" y="26177"/>
                </a:moveTo>
                <a:lnTo>
                  <a:pt x="4693" y="26177"/>
                </a:lnTo>
                <a:cubicBezTo>
                  <a:pt x="4580" y="26189"/>
                  <a:pt x="4468" y="26194"/>
                  <a:pt x="4356" y="26194"/>
                </a:cubicBezTo>
                <a:cubicBezTo>
                  <a:pt x="3584" y="26194"/>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solidFill>
            <a:schemeClr val="accent1">
              <a:alpha val="7843"/>
            </a:schemeClr>
          </a:solidFill>
          <a:ln w="9525" cap="flat">
            <a:solidFill>
              <a:srgbClr val="4A7EBB">
                <a:alpha val="7843"/>
              </a:srgbClr>
            </a:solidFill>
            <a:prstDash val="solid"/>
            <a:round/>
            <a:headEnd/>
            <a:tailEnd/>
          </a:ln>
          <a:effectLst>
            <a:outerShdw dist="23000" dir="5400000" rotWithShape="0">
              <a:srgbClr val="000000">
                <a:alpha val="34998"/>
              </a:srgbClr>
            </a:outerShdw>
          </a:effectLst>
        </p:spPr>
        <p:txBody>
          <a:bodyPr anchor="ctr"/>
          <a:lstStyle/>
          <a:p>
            <a:pPr>
              <a:defRPr/>
            </a:pPr>
            <a:endParaRPr lang="el-GR">
              <a:latin typeface="Arial" pitchFamily="34" charset="0"/>
            </a:endParaRPr>
          </a:p>
        </p:txBody>
      </p:sp>
      <p:sp>
        <p:nvSpPr>
          <p:cNvPr id="7" name="Cloud 6"/>
          <p:cNvSpPr>
            <a:spLocks/>
          </p:cNvSpPr>
          <p:nvPr/>
        </p:nvSpPr>
        <p:spPr bwMode="auto">
          <a:xfrm>
            <a:off x="2566988" y="3167063"/>
            <a:ext cx="1354137" cy="835025"/>
          </a:xfrm>
          <a:custGeom>
            <a:avLst/>
            <a:gdLst>
              <a:gd name="T0" fmla="*/ 42388908 w 43200"/>
              <a:gd name="T1" fmla="*/ 8071792 h 43200"/>
              <a:gd name="T2" fmla="*/ 21212149 w 43200"/>
              <a:gd name="T3" fmla="*/ 16126401 h 43200"/>
              <a:gd name="T4" fmla="*/ 131590 w 43200"/>
              <a:gd name="T5" fmla="*/ 8071792 h 43200"/>
              <a:gd name="T6" fmla="*/ 21212149 w 43200"/>
              <a:gd name="T7" fmla="*/ 923031 h 43200"/>
              <a:gd name="T8" fmla="*/ 0 60000 65536"/>
              <a:gd name="T9" fmla="*/ 5898240 60000 65536"/>
              <a:gd name="T10" fmla="*/ 11796480 60000 65536"/>
              <a:gd name="T11" fmla="*/ 17694720 60000 65536"/>
              <a:gd name="T12" fmla="*/ 5954 w 43200"/>
              <a:gd name="T13" fmla="*/ 6524 h 43200"/>
              <a:gd name="T14" fmla="*/ 34174 w 43200"/>
              <a:gd name="T15" fmla="*/ 34674 h 43200"/>
            </a:gdLst>
            <a:ahLst/>
            <a:cxnLst>
              <a:cxn ang="T8">
                <a:pos x="T0" y="T1"/>
              </a:cxn>
              <a:cxn ang="T9">
                <a:pos x="T2" y="T3"/>
              </a:cxn>
              <a:cxn ang="T10">
                <a:pos x="T4" y="T5"/>
              </a:cxn>
              <a:cxn ang="T11">
                <a:pos x="T6" y="T7"/>
              </a:cxn>
            </a:cxnLst>
            <a:rect l="T12" t="T13" r="T14" b="T15"/>
            <a:pathLst>
              <a:path w="43200" h="43200">
                <a:moveTo>
                  <a:pt x="3900" y="14370"/>
                </a:moveTo>
                <a:lnTo>
                  <a:pt x="3899" y="14370"/>
                </a:lnTo>
                <a:cubicBezTo>
                  <a:pt x="3858" y="13959"/>
                  <a:pt x="3838" y="13545"/>
                  <a:pt x="3838" y="13131"/>
                </a:cubicBezTo>
                <a:cubicBezTo>
                  <a:pt x="3838" y="8055"/>
                  <a:pt x="6861" y="3941"/>
                  <a:pt x="10591" y="3941"/>
                </a:cubicBezTo>
                <a:cubicBezTo>
                  <a:pt x="11791" y="3941"/>
                  <a:pt x="12969" y="4376"/>
                  <a:pt x="14005" y="5201"/>
                </a:cubicBezTo>
                <a:lnTo>
                  <a:pt x="14005" y="5202"/>
                </a:lnTo>
                <a:cubicBezTo>
                  <a:pt x="14930" y="2828"/>
                  <a:pt x="16742" y="1343"/>
                  <a:pt x="18715" y="1343"/>
                </a:cubicBezTo>
                <a:cubicBezTo>
                  <a:pt x="20114" y="1343"/>
                  <a:pt x="21458" y="2093"/>
                  <a:pt x="22456" y="3431"/>
                </a:cubicBezTo>
                <a:lnTo>
                  <a:pt x="22456" y="3432"/>
                </a:lnTo>
                <a:cubicBezTo>
                  <a:pt x="23194" y="1415"/>
                  <a:pt x="24707" y="140"/>
                  <a:pt x="26362" y="140"/>
                </a:cubicBezTo>
                <a:cubicBezTo>
                  <a:pt x="27723" y="140"/>
                  <a:pt x="29007" y="1006"/>
                  <a:pt x="29832" y="2481"/>
                </a:cubicBezTo>
                <a:lnTo>
                  <a:pt x="29832" y="2480"/>
                </a:lnTo>
                <a:cubicBezTo>
                  <a:pt x="30755" y="1002"/>
                  <a:pt x="32110" y="149"/>
                  <a:pt x="33538" y="149"/>
                </a:cubicBezTo>
                <a:cubicBezTo>
                  <a:pt x="35888" y="149"/>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6"/>
                </a:cubicBezTo>
                <a:cubicBezTo>
                  <a:pt x="30535" y="38006"/>
                  <a:pt x="29474" y="37593"/>
                  <a:pt x="28555" y="36813"/>
                </a:cubicBezTo>
                <a:lnTo>
                  <a:pt x="28556" y="36813"/>
                </a:lnTo>
                <a:cubicBezTo>
                  <a:pt x="27694" y="40699"/>
                  <a:pt x="25069" y="43357"/>
                  <a:pt x="22094" y="43357"/>
                </a:cubicBezTo>
                <a:cubicBezTo>
                  <a:pt x="19839" y="43357"/>
                  <a:pt x="17733" y="41821"/>
                  <a:pt x="16480" y="39263"/>
                </a:cubicBezTo>
                <a:lnTo>
                  <a:pt x="16480" y="39264"/>
                </a:lnTo>
                <a:cubicBezTo>
                  <a:pt x="15279" y="40250"/>
                  <a:pt x="13904" y="40770"/>
                  <a:pt x="12503" y="40770"/>
                </a:cubicBezTo>
                <a:cubicBezTo>
                  <a:pt x="9735" y="40770"/>
                  <a:pt x="7180" y="38748"/>
                  <a:pt x="5804" y="35469"/>
                </a:cubicBezTo>
                <a:lnTo>
                  <a:pt x="5803" y="35469"/>
                </a:lnTo>
                <a:cubicBezTo>
                  <a:pt x="5635" y="35496"/>
                  <a:pt x="5465" y="35509"/>
                  <a:pt x="5296" y="35509"/>
                </a:cubicBezTo>
                <a:cubicBezTo>
                  <a:pt x="2888" y="35510"/>
                  <a:pt x="936" y="32860"/>
                  <a:pt x="936" y="29592"/>
                </a:cubicBezTo>
                <a:cubicBezTo>
                  <a:pt x="936" y="28090"/>
                  <a:pt x="1356" y="26644"/>
                  <a:pt x="2112" y="25547"/>
                </a:cubicBezTo>
                <a:lnTo>
                  <a:pt x="2113" y="25547"/>
                </a:lnTo>
                <a:cubicBezTo>
                  <a:pt x="781" y="24481"/>
                  <a:pt x="-36" y="22528"/>
                  <a:pt x="-36" y="20418"/>
                </a:cubicBezTo>
                <a:cubicBezTo>
                  <a:pt x="-36" y="17370"/>
                  <a:pt x="1647" y="14817"/>
                  <a:pt x="3863" y="14504"/>
                </a:cubicBezTo>
                <a:lnTo>
                  <a:pt x="3900" y="14370"/>
                </a:lnTo>
                <a:close/>
              </a:path>
              <a:path w="43200" h="43200" fill="none">
                <a:moveTo>
                  <a:pt x="4693" y="26177"/>
                </a:moveTo>
                <a:lnTo>
                  <a:pt x="4693" y="26177"/>
                </a:lnTo>
                <a:cubicBezTo>
                  <a:pt x="4580" y="26189"/>
                  <a:pt x="4468" y="26194"/>
                  <a:pt x="4356" y="26194"/>
                </a:cubicBezTo>
                <a:cubicBezTo>
                  <a:pt x="3584" y="26194"/>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solidFill>
            <a:schemeClr val="accent1">
              <a:alpha val="7843"/>
            </a:schemeClr>
          </a:solidFill>
          <a:ln w="9525" cap="flat">
            <a:solidFill>
              <a:srgbClr val="4A7EBB">
                <a:alpha val="7843"/>
              </a:srgbClr>
            </a:solidFill>
            <a:prstDash val="solid"/>
            <a:round/>
            <a:headEnd/>
            <a:tailEnd/>
          </a:ln>
          <a:effectLst>
            <a:outerShdw dist="23000" dir="5400000" rotWithShape="0">
              <a:srgbClr val="000000">
                <a:alpha val="34998"/>
              </a:srgbClr>
            </a:outerShdw>
          </a:effectLst>
        </p:spPr>
        <p:txBody>
          <a:bodyPr anchor="ctr"/>
          <a:lstStyle/>
          <a:p>
            <a:pPr>
              <a:defRPr/>
            </a:pPr>
            <a:endParaRPr lang="el-GR">
              <a:latin typeface="Arial" pitchFamily="34" charset="0"/>
            </a:endParaRPr>
          </a:p>
        </p:txBody>
      </p:sp>
      <p:sp>
        <p:nvSpPr>
          <p:cNvPr id="8" name="Cloud 7"/>
          <p:cNvSpPr>
            <a:spLocks/>
          </p:cNvSpPr>
          <p:nvPr/>
        </p:nvSpPr>
        <p:spPr bwMode="auto">
          <a:xfrm>
            <a:off x="4645025" y="3884613"/>
            <a:ext cx="1352550" cy="836612"/>
          </a:xfrm>
          <a:custGeom>
            <a:avLst/>
            <a:gdLst>
              <a:gd name="T0" fmla="*/ 42339230 w 43200"/>
              <a:gd name="T1" fmla="*/ 8087133 h 43200"/>
              <a:gd name="T2" fmla="*/ 21187289 w 43200"/>
              <a:gd name="T3" fmla="*/ 16157050 h 43200"/>
              <a:gd name="T4" fmla="*/ 131435 w 43200"/>
              <a:gd name="T5" fmla="*/ 8087133 h 43200"/>
              <a:gd name="T6" fmla="*/ 21187289 w 43200"/>
              <a:gd name="T7" fmla="*/ 924785 h 43200"/>
              <a:gd name="T8" fmla="*/ 0 60000 65536"/>
              <a:gd name="T9" fmla="*/ 5898240 60000 65536"/>
              <a:gd name="T10" fmla="*/ 11796480 60000 65536"/>
              <a:gd name="T11" fmla="*/ 17694720 60000 65536"/>
              <a:gd name="T12" fmla="*/ 5954 w 43200"/>
              <a:gd name="T13" fmla="*/ 6524 h 43200"/>
              <a:gd name="T14" fmla="*/ 34174 w 43200"/>
              <a:gd name="T15" fmla="*/ 34674 h 43200"/>
            </a:gdLst>
            <a:ahLst/>
            <a:cxnLst>
              <a:cxn ang="T8">
                <a:pos x="T0" y="T1"/>
              </a:cxn>
              <a:cxn ang="T9">
                <a:pos x="T2" y="T3"/>
              </a:cxn>
              <a:cxn ang="T10">
                <a:pos x="T4" y="T5"/>
              </a:cxn>
              <a:cxn ang="T11">
                <a:pos x="T6" y="T7"/>
              </a:cxn>
            </a:cxnLst>
            <a:rect l="T12" t="T13" r="T14" b="T15"/>
            <a:pathLst>
              <a:path w="43200" h="43200">
                <a:moveTo>
                  <a:pt x="3900" y="14370"/>
                </a:moveTo>
                <a:lnTo>
                  <a:pt x="3899" y="14370"/>
                </a:lnTo>
                <a:cubicBezTo>
                  <a:pt x="3858" y="13959"/>
                  <a:pt x="3838" y="13545"/>
                  <a:pt x="3838" y="13131"/>
                </a:cubicBezTo>
                <a:cubicBezTo>
                  <a:pt x="3838" y="8055"/>
                  <a:pt x="6861" y="3941"/>
                  <a:pt x="10591" y="3941"/>
                </a:cubicBezTo>
                <a:cubicBezTo>
                  <a:pt x="11791" y="3941"/>
                  <a:pt x="12969" y="4376"/>
                  <a:pt x="14005" y="5201"/>
                </a:cubicBezTo>
                <a:lnTo>
                  <a:pt x="14005" y="5202"/>
                </a:lnTo>
                <a:cubicBezTo>
                  <a:pt x="14930" y="2828"/>
                  <a:pt x="16742" y="1343"/>
                  <a:pt x="18715" y="1343"/>
                </a:cubicBezTo>
                <a:cubicBezTo>
                  <a:pt x="20114" y="1343"/>
                  <a:pt x="21458" y="2093"/>
                  <a:pt x="22456" y="3431"/>
                </a:cubicBezTo>
                <a:lnTo>
                  <a:pt x="22456" y="3432"/>
                </a:lnTo>
                <a:cubicBezTo>
                  <a:pt x="23194" y="1415"/>
                  <a:pt x="24707" y="140"/>
                  <a:pt x="26362" y="140"/>
                </a:cubicBezTo>
                <a:cubicBezTo>
                  <a:pt x="27723" y="140"/>
                  <a:pt x="29007" y="1006"/>
                  <a:pt x="29832" y="2481"/>
                </a:cubicBezTo>
                <a:lnTo>
                  <a:pt x="29832" y="2480"/>
                </a:lnTo>
                <a:cubicBezTo>
                  <a:pt x="30755" y="1002"/>
                  <a:pt x="32110" y="149"/>
                  <a:pt x="33538" y="149"/>
                </a:cubicBezTo>
                <a:cubicBezTo>
                  <a:pt x="35888" y="149"/>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6"/>
                </a:cubicBezTo>
                <a:cubicBezTo>
                  <a:pt x="30535" y="38006"/>
                  <a:pt x="29474" y="37593"/>
                  <a:pt x="28555" y="36813"/>
                </a:cubicBezTo>
                <a:lnTo>
                  <a:pt x="28556" y="36813"/>
                </a:lnTo>
                <a:cubicBezTo>
                  <a:pt x="27694" y="40699"/>
                  <a:pt x="25069" y="43357"/>
                  <a:pt x="22094" y="43357"/>
                </a:cubicBezTo>
                <a:cubicBezTo>
                  <a:pt x="19839" y="43357"/>
                  <a:pt x="17733" y="41821"/>
                  <a:pt x="16480" y="39263"/>
                </a:cubicBezTo>
                <a:lnTo>
                  <a:pt x="16480" y="39264"/>
                </a:lnTo>
                <a:cubicBezTo>
                  <a:pt x="15279" y="40250"/>
                  <a:pt x="13904" y="40770"/>
                  <a:pt x="12503" y="40770"/>
                </a:cubicBezTo>
                <a:cubicBezTo>
                  <a:pt x="9735" y="40770"/>
                  <a:pt x="7180" y="38748"/>
                  <a:pt x="5804" y="35469"/>
                </a:cubicBezTo>
                <a:lnTo>
                  <a:pt x="5803" y="35469"/>
                </a:lnTo>
                <a:cubicBezTo>
                  <a:pt x="5635" y="35496"/>
                  <a:pt x="5465" y="35509"/>
                  <a:pt x="5296" y="35509"/>
                </a:cubicBezTo>
                <a:cubicBezTo>
                  <a:pt x="2888" y="35510"/>
                  <a:pt x="936" y="32860"/>
                  <a:pt x="936" y="29592"/>
                </a:cubicBezTo>
                <a:cubicBezTo>
                  <a:pt x="936" y="28090"/>
                  <a:pt x="1356" y="26644"/>
                  <a:pt x="2112" y="25547"/>
                </a:cubicBezTo>
                <a:lnTo>
                  <a:pt x="2113" y="25547"/>
                </a:lnTo>
                <a:cubicBezTo>
                  <a:pt x="781" y="24481"/>
                  <a:pt x="-36" y="22528"/>
                  <a:pt x="-36" y="20418"/>
                </a:cubicBezTo>
                <a:cubicBezTo>
                  <a:pt x="-36" y="17370"/>
                  <a:pt x="1647" y="14817"/>
                  <a:pt x="3863" y="14504"/>
                </a:cubicBezTo>
                <a:lnTo>
                  <a:pt x="3900" y="14370"/>
                </a:lnTo>
                <a:close/>
              </a:path>
              <a:path w="43200" h="43200" fill="none">
                <a:moveTo>
                  <a:pt x="4693" y="26177"/>
                </a:moveTo>
                <a:lnTo>
                  <a:pt x="4693" y="26177"/>
                </a:lnTo>
                <a:cubicBezTo>
                  <a:pt x="4580" y="26189"/>
                  <a:pt x="4468" y="26194"/>
                  <a:pt x="4356" y="26194"/>
                </a:cubicBezTo>
                <a:cubicBezTo>
                  <a:pt x="3584" y="26194"/>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solidFill>
            <a:schemeClr val="accent1">
              <a:alpha val="7843"/>
            </a:schemeClr>
          </a:solidFill>
          <a:ln w="9525" cap="flat">
            <a:solidFill>
              <a:srgbClr val="4A7EBB">
                <a:alpha val="7843"/>
              </a:srgbClr>
            </a:solidFill>
            <a:prstDash val="solid"/>
            <a:round/>
            <a:headEnd/>
            <a:tailEnd/>
          </a:ln>
          <a:effectLst>
            <a:outerShdw dist="23000" dir="5400000" rotWithShape="0">
              <a:srgbClr val="000000">
                <a:alpha val="34998"/>
              </a:srgbClr>
            </a:outerShdw>
          </a:effectLst>
        </p:spPr>
        <p:txBody>
          <a:bodyPr anchor="ctr"/>
          <a:lstStyle/>
          <a:p>
            <a:pPr>
              <a:defRPr/>
            </a:pPr>
            <a:endParaRPr lang="el-GR">
              <a:latin typeface="Arial" pitchFamily="34" charset="0"/>
            </a:endParaRPr>
          </a:p>
        </p:txBody>
      </p:sp>
      <p:sp>
        <p:nvSpPr>
          <p:cNvPr id="9" name="Cloud 8"/>
          <p:cNvSpPr>
            <a:spLocks/>
          </p:cNvSpPr>
          <p:nvPr/>
        </p:nvSpPr>
        <p:spPr bwMode="auto">
          <a:xfrm>
            <a:off x="2747963" y="4459288"/>
            <a:ext cx="1352550" cy="835025"/>
          </a:xfrm>
          <a:custGeom>
            <a:avLst/>
            <a:gdLst>
              <a:gd name="T0" fmla="*/ 42339230 w 43200"/>
              <a:gd name="T1" fmla="*/ 8071792 h 43200"/>
              <a:gd name="T2" fmla="*/ 21187289 w 43200"/>
              <a:gd name="T3" fmla="*/ 16126401 h 43200"/>
              <a:gd name="T4" fmla="*/ 131435 w 43200"/>
              <a:gd name="T5" fmla="*/ 8071792 h 43200"/>
              <a:gd name="T6" fmla="*/ 21187289 w 43200"/>
              <a:gd name="T7" fmla="*/ 923031 h 43200"/>
              <a:gd name="T8" fmla="*/ 0 60000 65536"/>
              <a:gd name="T9" fmla="*/ 5898240 60000 65536"/>
              <a:gd name="T10" fmla="*/ 11796480 60000 65536"/>
              <a:gd name="T11" fmla="*/ 17694720 60000 65536"/>
              <a:gd name="T12" fmla="*/ 5954 w 43200"/>
              <a:gd name="T13" fmla="*/ 6524 h 43200"/>
              <a:gd name="T14" fmla="*/ 34174 w 43200"/>
              <a:gd name="T15" fmla="*/ 34674 h 43200"/>
            </a:gdLst>
            <a:ahLst/>
            <a:cxnLst>
              <a:cxn ang="T8">
                <a:pos x="T0" y="T1"/>
              </a:cxn>
              <a:cxn ang="T9">
                <a:pos x="T2" y="T3"/>
              </a:cxn>
              <a:cxn ang="T10">
                <a:pos x="T4" y="T5"/>
              </a:cxn>
              <a:cxn ang="T11">
                <a:pos x="T6" y="T7"/>
              </a:cxn>
            </a:cxnLst>
            <a:rect l="T12" t="T13" r="T14" b="T15"/>
            <a:pathLst>
              <a:path w="43200" h="43200">
                <a:moveTo>
                  <a:pt x="3900" y="14370"/>
                </a:moveTo>
                <a:lnTo>
                  <a:pt x="3899" y="14370"/>
                </a:lnTo>
                <a:cubicBezTo>
                  <a:pt x="3858" y="13959"/>
                  <a:pt x="3838" y="13545"/>
                  <a:pt x="3838" y="13131"/>
                </a:cubicBezTo>
                <a:cubicBezTo>
                  <a:pt x="3838" y="8055"/>
                  <a:pt x="6861" y="3941"/>
                  <a:pt x="10591" y="3941"/>
                </a:cubicBezTo>
                <a:cubicBezTo>
                  <a:pt x="11791" y="3941"/>
                  <a:pt x="12969" y="4376"/>
                  <a:pt x="14005" y="5201"/>
                </a:cubicBezTo>
                <a:lnTo>
                  <a:pt x="14005" y="5202"/>
                </a:lnTo>
                <a:cubicBezTo>
                  <a:pt x="14930" y="2828"/>
                  <a:pt x="16742" y="1343"/>
                  <a:pt x="18715" y="1343"/>
                </a:cubicBezTo>
                <a:cubicBezTo>
                  <a:pt x="20114" y="1343"/>
                  <a:pt x="21458" y="2093"/>
                  <a:pt x="22456" y="3431"/>
                </a:cubicBezTo>
                <a:lnTo>
                  <a:pt x="22456" y="3432"/>
                </a:lnTo>
                <a:cubicBezTo>
                  <a:pt x="23194" y="1415"/>
                  <a:pt x="24707" y="140"/>
                  <a:pt x="26362" y="140"/>
                </a:cubicBezTo>
                <a:cubicBezTo>
                  <a:pt x="27723" y="140"/>
                  <a:pt x="29007" y="1006"/>
                  <a:pt x="29832" y="2481"/>
                </a:cubicBezTo>
                <a:lnTo>
                  <a:pt x="29832" y="2480"/>
                </a:lnTo>
                <a:cubicBezTo>
                  <a:pt x="30755" y="1002"/>
                  <a:pt x="32110" y="149"/>
                  <a:pt x="33538" y="149"/>
                </a:cubicBezTo>
                <a:cubicBezTo>
                  <a:pt x="35888" y="149"/>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6"/>
                </a:cubicBezTo>
                <a:cubicBezTo>
                  <a:pt x="30535" y="38006"/>
                  <a:pt x="29474" y="37593"/>
                  <a:pt x="28555" y="36813"/>
                </a:cubicBezTo>
                <a:lnTo>
                  <a:pt x="28556" y="36813"/>
                </a:lnTo>
                <a:cubicBezTo>
                  <a:pt x="27694" y="40699"/>
                  <a:pt x="25069" y="43357"/>
                  <a:pt x="22094" y="43357"/>
                </a:cubicBezTo>
                <a:cubicBezTo>
                  <a:pt x="19839" y="43357"/>
                  <a:pt x="17733" y="41821"/>
                  <a:pt x="16480" y="39263"/>
                </a:cubicBezTo>
                <a:lnTo>
                  <a:pt x="16480" y="39264"/>
                </a:lnTo>
                <a:cubicBezTo>
                  <a:pt x="15279" y="40250"/>
                  <a:pt x="13904" y="40770"/>
                  <a:pt x="12503" y="40770"/>
                </a:cubicBezTo>
                <a:cubicBezTo>
                  <a:pt x="9735" y="40770"/>
                  <a:pt x="7180" y="38748"/>
                  <a:pt x="5804" y="35469"/>
                </a:cubicBezTo>
                <a:lnTo>
                  <a:pt x="5803" y="35469"/>
                </a:lnTo>
                <a:cubicBezTo>
                  <a:pt x="5635" y="35496"/>
                  <a:pt x="5465" y="35509"/>
                  <a:pt x="5296" y="35509"/>
                </a:cubicBezTo>
                <a:cubicBezTo>
                  <a:pt x="2888" y="35510"/>
                  <a:pt x="936" y="32860"/>
                  <a:pt x="936" y="29592"/>
                </a:cubicBezTo>
                <a:cubicBezTo>
                  <a:pt x="936" y="28090"/>
                  <a:pt x="1356" y="26644"/>
                  <a:pt x="2112" y="25547"/>
                </a:cubicBezTo>
                <a:lnTo>
                  <a:pt x="2113" y="25547"/>
                </a:lnTo>
                <a:cubicBezTo>
                  <a:pt x="781" y="24481"/>
                  <a:pt x="-36" y="22528"/>
                  <a:pt x="-36" y="20418"/>
                </a:cubicBezTo>
                <a:cubicBezTo>
                  <a:pt x="-36" y="17370"/>
                  <a:pt x="1647" y="14817"/>
                  <a:pt x="3863" y="14504"/>
                </a:cubicBezTo>
                <a:lnTo>
                  <a:pt x="3900" y="14370"/>
                </a:lnTo>
                <a:close/>
              </a:path>
              <a:path w="43200" h="43200" fill="none">
                <a:moveTo>
                  <a:pt x="4693" y="26177"/>
                </a:moveTo>
                <a:lnTo>
                  <a:pt x="4693" y="26177"/>
                </a:lnTo>
                <a:cubicBezTo>
                  <a:pt x="4580" y="26189"/>
                  <a:pt x="4468" y="26194"/>
                  <a:pt x="4356" y="26194"/>
                </a:cubicBezTo>
                <a:cubicBezTo>
                  <a:pt x="3584" y="26194"/>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solidFill>
            <a:schemeClr val="accent1">
              <a:alpha val="7843"/>
            </a:schemeClr>
          </a:solidFill>
          <a:ln w="9525" cap="flat">
            <a:solidFill>
              <a:srgbClr val="4A7EBB">
                <a:alpha val="7843"/>
              </a:srgbClr>
            </a:solidFill>
            <a:prstDash val="solid"/>
            <a:round/>
            <a:headEnd/>
            <a:tailEnd/>
          </a:ln>
          <a:effectLst>
            <a:outerShdw dist="23000" dir="5400000" rotWithShape="0">
              <a:srgbClr val="000000">
                <a:alpha val="34998"/>
              </a:srgbClr>
            </a:outerShdw>
          </a:effectLst>
        </p:spPr>
        <p:txBody>
          <a:bodyPr anchor="ctr"/>
          <a:lstStyle/>
          <a:p>
            <a:pPr>
              <a:defRPr/>
            </a:pPr>
            <a:endParaRPr lang="el-GR">
              <a:latin typeface="Arial" pitchFamily="34" charset="0"/>
            </a:endParaRPr>
          </a:p>
        </p:txBody>
      </p:sp>
      <p:sp>
        <p:nvSpPr>
          <p:cNvPr id="10" name="Cloud 9"/>
          <p:cNvSpPr>
            <a:spLocks/>
          </p:cNvSpPr>
          <p:nvPr/>
        </p:nvSpPr>
        <p:spPr bwMode="auto">
          <a:xfrm>
            <a:off x="4705350" y="5127625"/>
            <a:ext cx="1354138" cy="835025"/>
          </a:xfrm>
          <a:custGeom>
            <a:avLst/>
            <a:gdLst>
              <a:gd name="T0" fmla="*/ 42388939 w 43200"/>
              <a:gd name="T1" fmla="*/ 8071792 h 43200"/>
              <a:gd name="T2" fmla="*/ 21212164 w 43200"/>
              <a:gd name="T3" fmla="*/ 16126401 h 43200"/>
              <a:gd name="T4" fmla="*/ 131590 w 43200"/>
              <a:gd name="T5" fmla="*/ 8071792 h 43200"/>
              <a:gd name="T6" fmla="*/ 21212164 w 43200"/>
              <a:gd name="T7" fmla="*/ 923031 h 43200"/>
              <a:gd name="T8" fmla="*/ 0 60000 65536"/>
              <a:gd name="T9" fmla="*/ 5898240 60000 65536"/>
              <a:gd name="T10" fmla="*/ 11796480 60000 65536"/>
              <a:gd name="T11" fmla="*/ 17694720 60000 65536"/>
              <a:gd name="T12" fmla="*/ 5954 w 43200"/>
              <a:gd name="T13" fmla="*/ 6524 h 43200"/>
              <a:gd name="T14" fmla="*/ 34174 w 43200"/>
              <a:gd name="T15" fmla="*/ 34674 h 43200"/>
            </a:gdLst>
            <a:ahLst/>
            <a:cxnLst>
              <a:cxn ang="T8">
                <a:pos x="T0" y="T1"/>
              </a:cxn>
              <a:cxn ang="T9">
                <a:pos x="T2" y="T3"/>
              </a:cxn>
              <a:cxn ang="T10">
                <a:pos x="T4" y="T5"/>
              </a:cxn>
              <a:cxn ang="T11">
                <a:pos x="T6" y="T7"/>
              </a:cxn>
            </a:cxnLst>
            <a:rect l="T12" t="T13" r="T14" b="T15"/>
            <a:pathLst>
              <a:path w="43200" h="43200">
                <a:moveTo>
                  <a:pt x="3900" y="14370"/>
                </a:moveTo>
                <a:lnTo>
                  <a:pt x="3899" y="14370"/>
                </a:lnTo>
                <a:cubicBezTo>
                  <a:pt x="3858" y="13959"/>
                  <a:pt x="3838" y="13545"/>
                  <a:pt x="3838" y="13131"/>
                </a:cubicBezTo>
                <a:cubicBezTo>
                  <a:pt x="3838" y="8055"/>
                  <a:pt x="6861" y="3941"/>
                  <a:pt x="10591" y="3941"/>
                </a:cubicBezTo>
                <a:cubicBezTo>
                  <a:pt x="11791" y="3941"/>
                  <a:pt x="12969" y="4376"/>
                  <a:pt x="14005" y="5201"/>
                </a:cubicBezTo>
                <a:lnTo>
                  <a:pt x="14005" y="5202"/>
                </a:lnTo>
                <a:cubicBezTo>
                  <a:pt x="14930" y="2828"/>
                  <a:pt x="16742" y="1343"/>
                  <a:pt x="18715" y="1343"/>
                </a:cubicBezTo>
                <a:cubicBezTo>
                  <a:pt x="20114" y="1343"/>
                  <a:pt x="21458" y="2093"/>
                  <a:pt x="22456" y="3431"/>
                </a:cubicBezTo>
                <a:lnTo>
                  <a:pt x="22456" y="3432"/>
                </a:lnTo>
                <a:cubicBezTo>
                  <a:pt x="23194" y="1415"/>
                  <a:pt x="24707" y="140"/>
                  <a:pt x="26362" y="140"/>
                </a:cubicBezTo>
                <a:cubicBezTo>
                  <a:pt x="27723" y="140"/>
                  <a:pt x="29007" y="1006"/>
                  <a:pt x="29832" y="2481"/>
                </a:cubicBezTo>
                <a:lnTo>
                  <a:pt x="29832" y="2480"/>
                </a:lnTo>
                <a:cubicBezTo>
                  <a:pt x="30755" y="1002"/>
                  <a:pt x="32110" y="149"/>
                  <a:pt x="33538" y="149"/>
                </a:cubicBezTo>
                <a:cubicBezTo>
                  <a:pt x="35888" y="149"/>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6"/>
                </a:cubicBezTo>
                <a:cubicBezTo>
                  <a:pt x="30535" y="38006"/>
                  <a:pt x="29474" y="37593"/>
                  <a:pt x="28555" y="36813"/>
                </a:cubicBezTo>
                <a:lnTo>
                  <a:pt x="28556" y="36813"/>
                </a:lnTo>
                <a:cubicBezTo>
                  <a:pt x="27694" y="40699"/>
                  <a:pt x="25069" y="43357"/>
                  <a:pt x="22094" y="43357"/>
                </a:cubicBezTo>
                <a:cubicBezTo>
                  <a:pt x="19839" y="43357"/>
                  <a:pt x="17733" y="41821"/>
                  <a:pt x="16480" y="39263"/>
                </a:cubicBezTo>
                <a:lnTo>
                  <a:pt x="16480" y="39264"/>
                </a:lnTo>
                <a:cubicBezTo>
                  <a:pt x="15279" y="40250"/>
                  <a:pt x="13904" y="40770"/>
                  <a:pt x="12503" y="40770"/>
                </a:cubicBezTo>
                <a:cubicBezTo>
                  <a:pt x="9735" y="40770"/>
                  <a:pt x="7180" y="38748"/>
                  <a:pt x="5804" y="35469"/>
                </a:cubicBezTo>
                <a:lnTo>
                  <a:pt x="5803" y="35469"/>
                </a:lnTo>
                <a:cubicBezTo>
                  <a:pt x="5635" y="35496"/>
                  <a:pt x="5465" y="35509"/>
                  <a:pt x="5296" y="35509"/>
                </a:cubicBezTo>
                <a:cubicBezTo>
                  <a:pt x="2888" y="35510"/>
                  <a:pt x="936" y="32860"/>
                  <a:pt x="936" y="29592"/>
                </a:cubicBezTo>
                <a:cubicBezTo>
                  <a:pt x="936" y="28090"/>
                  <a:pt x="1356" y="26644"/>
                  <a:pt x="2112" y="25547"/>
                </a:cubicBezTo>
                <a:lnTo>
                  <a:pt x="2113" y="25547"/>
                </a:lnTo>
                <a:cubicBezTo>
                  <a:pt x="781" y="24481"/>
                  <a:pt x="-36" y="22528"/>
                  <a:pt x="-36" y="20418"/>
                </a:cubicBezTo>
                <a:cubicBezTo>
                  <a:pt x="-36" y="17370"/>
                  <a:pt x="1647" y="14817"/>
                  <a:pt x="3863" y="14504"/>
                </a:cubicBezTo>
                <a:lnTo>
                  <a:pt x="3900" y="14370"/>
                </a:lnTo>
                <a:close/>
              </a:path>
              <a:path w="43200" h="43200" fill="none">
                <a:moveTo>
                  <a:pt x="4693" y="26177"/>
                </a:moveTo>
                <a:lnTo>
                  <a:pt x="4693" y="26177"/>
                </a:lnTo>
                <a:cubicBezTo>
                  <a:pt x="4580" y="26189"/>
                  <a:pt x="4468" y="26194"/>
                  <a:pt x="4356" y="26194"/>
                </a:cubicBezTo>
                <a:cubicBezTo>
                  <a:pt x="3584" y="26194"/>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solidFill>
            <a:schemeClr val="accent1">
              <a:alpha val="7843"/>
            </a:schemeClr>
          </a:solidFill>
          <a:ln w="9525" cap="flat">
            <a:solidFill>
              <a:srgbClr val="4A7EBB">
                <a:alpha val="7843"/>
              </a:srgbClr>
            </a:solidFill>
            <a:prstDash val="solid"/>
            <a:round/>
            <a:headEnd/>
            <a:tailEnd/>
          </a:ln>
          <a:effectLst>
            <a:outerShdw dist="23000" dir="5400000" rotWithShape="0">
              <a:srgbClr val="000000">
                <a:alpha val="34998"/>
              </a:srgbClr>
            </a:outerShdw>
          </a:effectLst>
        </p:spPr>
        <p:txBody>
          <a:bodyPr anchor="ctr"/>
          <a:lstStyle/>
          <a:p>
            <a:pPr>
              <a:defRPr/>
            </a:pPr>
            <a:endParaRPr lang="el-GR">
              <a:latin typeface="Arial" pitchFamily="34" charset="0"/>
            </a:endParaRPr>
          </a:p>
        </p:txBody>
      </p:sp>
      <p:sp>
        <p:nvSpPr>
          <p:cNvPr id="4" name="Rounded Rectangle 3"/>
          <p:cNvSpPr/>
          <p:nvPr/>
        </p:nvSpPr>
        <p:spPr>
          <a:xfrm>
            <a:off x="2325688" y="2387600"/>
            <a:ext cx="4276725" cy="3575050"/>
          </a:xfrm>
          <a:prstGeom prst="roundRect">
            <a:avLst/>
          </a:prstGeom>
          <a:solidFill>
            <a:schemeClr val="accent6">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txBody>
          <a:bodyPr lIns="91434" tIns="45717" rIns="91434" bIns="45717" anchor="ctr"/>
          <a:lstStyle/>
          <a:p>
            <a:pPr algn="ctr">
              <a:defRPr/>
            </a:pPr>
            <a:r>
              <a:rPr lang="en-US" sz="2000" b="1" dirty="0" smtClean="0">
                <a:solidFill>
                  <a:schemeClr val="bg1"/>
                </a:solidFill>
              </a:rPr>
              <a:t>Data Platform</a:t>
            </a:r>
            <a:endParaRPr lang="en-US" sz="2000" b="1" dirty="0">
              <a:solidFill>
                <a:schemeClr val="bg1"/>
              </a:solidFill>
            </a:endParaRPr>
          </a:p>
          <a:p>
            <a:pPr algn="ctr">
              <a:defRPr/>
            </a:pPr>
            <a:endParaRPr lang="en-US" b="1" dirty="0">
              <a:solidFill>
                <a:schemeClr val="bg1"/>
              </a:solidFill>
            </a:endParaRPr>
          </a:p>
          <a:p>
            <a:pPr algn="ctr">
              <a:defRPr/>
            </a:pPr>
            <a:endParaRPr lang="en-US" b="1" dirty="0">
              <a:solidFill>
                <a:schemeClr val="bg1"/>
              </a:solidFill>
            </a:endParaRPr>
          </a:p>
        </p:txBody>
      </p:sp>
      <p:cxnSp>
        <p:nvCxnSpPr>
          <p:cNvPr id="12" name="Straight Connector 11"/>
          <p:cNvCxnSpPr>
            <a:cxnSpLocks noChangeShapeType="1"/>
          </p:cNvCxnSpPr>
          <p:nvPr/>
        </p:nvCxnSpPr>
        <p:spPr bwMode="auto">
          <a:xfrm>
            <a:off x="2071688" y="1374775"/>
            <a:ext cx="33337" cy="5400675"/>
          </a:xfrm>
          <a:prstGeom prst="line">
            <a:avLst/>
          </a:prstGeom>
          <a:noFill/>
          <a:ln w="25400">
            <a:solidFill>
              <a:srgbClr val="B9CDE5"/>
            </a:solidFill>
            <a:round/>
            <a:headEnd/>
            <a:tailEnd/>
          </a:ln>
          <a:effectLst>
            <a:outerShdw blurRad="63500" dist="20000" dir="5400000" rotWithShape="0">
              <a:srgbClr val="000000">
                <a:alpha val="37999"/>
              </a:srgbClr>
            </a:outerShdw>
          </a:effectLst>
          <a:extLst/>
        </p:spPr>
      </p:cxnSp>
      <p:cxnSp>
        <p:nvCxnSpPr>
          <p:cNvPr id="13" name="Straight Connector 12"/>
          <p:cNvCxnSpPr>
            <a:cxnSpLocks noChangeShapeType="1"/>
          </p:cNvCxnSpPr>
          <p:nvPr/>
        </p:nvCxnSpPr>
        <p:spPr bwMode="auto">
          <a:xfrm>
            <a:off x="6851650" y="1358900"/>
            <a:ext cx="33338" cy="5416550"/>
          </a:xfrm>
          <a:prstGeom prst="line">
            <a:avLst/>
          </a:prstGeom>
          <a:noFill/>
          <a:ln w="25400">
            <a:solidFill>
              <a:srgbClr val="B9CDE5"/>
            </a:solidFill>
            <a:round/>
            <a:headEnd/>
            <a:tailEnd/>
          </a:ln>
          <a:effectLst>
            <a:outerShdw blurRad="63500" dist="20000" dir="5400000" rotWithShape="0">
              <a:srgbClr val="000000">
                <a:alpha val="37999"/>
              </a:srgbClr>
            </a:outerShdw>
          </a:effectLst>
          <a:extLst/>
        </p:spPr>
      </p:cxnSp>
      <p:sp>
        <p:nvSpPr>
          <p:cNvPr id="14" name="Rounded Rectangle 13"/>
          <p:cNvSpPr/>
          <p:nvPr/>
        </p:nvSpPr>
        <p:spPr>
          <a:xfrm>
            <a:off x="2343150" y="2197100"/>
            <a:ext cx="933450" cy="366713"/>
          </a:xfrm>
          <a:prstGeom prst="round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91425" tIns="45713" rIns="91425" bIns="45713" anchor="ctr"/>
          <a:lstStyle/>
          <a:p>
            <a:pPr algn="ctr">
              <a:defRPr/>
            </a:pPr>
            <a:r>
              <a:rPr lang="en-US" sz="1400" b="1" dirty="0">
                <a:solidFill>
                  <a:schemeClr val="bg1"/>
                </a:solidFill>
              </a:rPr>
              <a:t>Ingestion</a:t>
            </a:r>
          </a:p>
        </p:txBody>
      </p:sp>
      <p:sp>
        <p:nvSpPr>
          <p:cNvPr id="15" name="Rounded Rectangle 14"/>
          <p:cNvSpPr/>
          <p:nvPr/>
        </p:nvSpPr>
        <p:spPr>
          <a:xfrm>
            <a:off x="4335463" y="2197100"/>
            <a:ext cx="1100137" cy="366713"/>
          </a:xfrm>
          <a:prstGeom prst="round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91425" tIns="45713" rIns="91425" bIns="45713" anchor="ctr"/>
          <a:lstStyle/>
          <a:p>
            <a:pPr algn="ctr">
              <a:defRPr/>
            </a:pPr>
            <a:r>
              <a:rPr lang="en-US" sz="1400" b="1" dirty="0">
                <a:solidFill>
                  <a:schemeClr val="bg1"/>
                </a:solidFill>
              </a:rPr>
              <a:t>Translation</a:t>
            </a:r>
          </a:p>
        </p:txBody>
      </p:sp>
      <p:sp>
        <p:nvSpPr>
          <p:cNvPr id="16" name="Rounded Rectangle 15"/>
          <p:cNvSpPr/>
          <p:nvPr/>
        </p:nvSpPr>
        <p:spPr>
          <a:xfrm>
            <a:off x="5403850" y="2195513"/>
            <a:ext cx="1095375" cy="366712"/>
          </a:xfrm>
          <a:prstGeom prst="round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91425" tIns="45713" rIns="91425" bIns="45713" anchor="ctr"/>
          <a:lstStyle/>
          <a:p>
            <a:pPr algn="ctr">
              <a:defRPr/>
            </a:pPr>
            <a:r>
              <a:rPr lang="en-US" sz="1400" b="1" dirty="0">
                <a:solidFill>
                  <a:schemeClr val="bg1"/>
                </a:solidFill>
              </a:rPr>
              <a:t>Publication</a:t>
            </a:r>
          </a:p>
        </p:txBody>
      </p:sp>
      <p:sp>
        <p:nvSpPr>
          <p:cNvPr id="17" name="Cloud 16"/>
          <p:cNvSpPr>
            <a:spLocks/>
          </p:cNvSpPr>
          <p:nvPr/>
        </p:nvSpPr>
        <p:spPr bwMode="auto">
          <a:xfrm>
            <a:off x="5013325" y="1617663"/>
            <a:ext cx="1354138" cy="835025"/>
          </a:xfrm>
          <a:custGeom>
            <a:avLst/>
            <a:gdLst>
              <a:gd name="T0" fmla="*/ 42388939 w 43200"/>
              <a:gd name="T1" fmla="*/ 8071792 h 43200"/>
              <a:gd name="T2" fmla="*/ 21212164 w 43200"/>
              <a:gd name="T3" fmla="*/ 16126401 h 43200"/>
              <a:gd name="T4" fmla="*/ 131590 w 43200"/>
              <a:gd name="T5" fmla="*/ 8071792 h 43200"/>
              <a:gd name="T6" fmla="*/ 21212164 w 43200"/>
              <a:gd name="T7" fmla="*/ 923031 h 43200"/>
              <a:gd name="T8" fmla="*/ 0 60000 65536"/>
              <a:gd name="T9" fmla="*/ 5898240 60000 65536"/>
              <a:gd name="T10" fmla="*/ 11796480 60000 65536"/>
              <a:gd name="T11" fmla="*/ 17694720 60000 65536"/>
              <a:gd name="T12" fmla="*/ 5954 w 43200"/>
              <a:gd name="T13" fmla="*/ 6524 h 43200"/>
              <a:gd name="T14" fmla="*/ 34174 w 43200"/>
              <a:gd name="T15" fmla="*/ 34674 h 43200"/>
            </a:gdLst>
            <a:ahLst/>
            <a:cxnLst>
              <a:cxn ang="T8">
                <a:pos x="T0" y="T1"/>
              </a:cxn>
              <a:cxn ang="T9">
                <a:pos x="T2" y="T3"/>
              </a:cxn>
              <a:cxn ang="T10">
                <a:pos x="T4" y="T5"/>
              </a:cxn>
              <a:cxn ang="T11">
                <a:pos x="T6" y="T7"/>
              </a:cxn>
            </a:cxnLst>
            <a:rect l="T12" t="T13" r="T14" b="T15"/>
            <a:pathLst>
              <a:path w="43200" h="43200">
                <a:moveTo>
                  <a:pt x="3900" y="14370"/>
                </a:moveTo>
                <a:lnTo>
                  <a:pt x="3899" y="14370"/>
                </a:lnTo>
                <a:cubicBezTo>
                  <a:pt x="3858" y="13959"/>
                  <a:pt x="3838" y="13545"/>
                  <a:pt x="3838" y="13131"/>
                </a:cubicBezTo>
                <a:cubicBezTo>
                  <a:pt x="3838" y="8055"/>
                  <a:pt x="6861" y="3941"/>
                  <a:pt x="10591" y="3941"/>
                </a:cubicBezTo>
                <a:cubicBezTo>
                  <a:pt x="11791" y="3941"/>
                  <a:pt x="12969" y="4376"/>
                  <a:pt x="14005" y="5201"/>
                </a:cubicBezTo>
                <a:lnTo>
                  <a:pt x="14005" y="5202"/>
                </a:lnTo>
                <a:cubicBezTo>
                  <a:pt x="14930" y="2828"/>
                  <a:pt x="16742" y="1343"/>
                  <a:pt x="18715" y="1343"/>
                </a:cubicBezTo>
                <a:cubicBezTo>
                  <a:pt x="20114" y="1343"/>
                  <a:pt x="21458" y="2093"/>
                  <a:pt x="22456" y="3431"/>
                </a:cubicBezTo>
                <a:lnTo>
                  <a:pt x="22456" y="3432"/>
                </a:lnTo>
                <a:cubicBezTo>
                  <a:pt x="23194" y="1415"/>
                  <a:pt x="24707" y="140"/>
                  <a:pt x="26362" y="140"/>
                </a:cubicBezTo>
                <a:cubicBezTo>
                  <a:pt x="27723" y="140"/>
                  <a:pt x="29007" y="1006"/>
                  <a:pt x="29832" y="2481"/>
                </a:cubicBezTo>
                <a:lnTo>
                  <a:pt x="29832" y="2480"/>
                </a:lnTo>
                <a:cubicBezTo>
                  <a:pt x="30755" y="1002"/>
                  <a:pt x="32110" y="149"/>
                  <a:pt x="33538" y="149"/>
                </a:cubicBezTo>
                <a:cubicBezTo>
                  <a:pt x="35888" y="149"/>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6"/>
                </a:cubicBezTo>
                <a:cubicBezTo>
                  <a:pt x="30535" y="38006"/>
                  <a:pt x="29474" y="37593"/>
                  <a:pt x="28555" y="36813"/>
                </a:cubicBezTo>
                <a:lnTo>
                  <a:pt x="28556" y="36813"/>
                </a:lnTo>
                <a:cubicBezTo>
                  <a:pt x="27694" y="40699"/>
                  <a:pt x="25069" y="43357"/>
                  <a:pt x="22094" y="43357"/>
                </a:cubicBezTo>
                <a:cubicBezTo>
                  <a:pt x="19839" y="43357"/>
                  <a:pt x="17733" y="41821"/>
                  <a:pt x="16480" y="39263"/>
                </a:cubicBezTo>
                <a:lnTo>
                  <a:pt x="16480" y="39264"/>
                </a:lnTo>
                <a:cubicBezTo>
                  <a:pt x="15279" y="40250"/>
                  <a:pt x="13904" y="40770"/>
                  <a:pt x="12503" y="40770"/>
                </a:cubicBezTo>
                <a:cubicBezTo>
                  <a:pt x="9735" y="40770"/>
                  <a:pt x="7180" y="38748"/>
                  <a:pt x="5804" y="35469"/>
                </a:cubicBezTo>
                <a:lnTo>
                  <a:pt x="5803" y="35469"/>
                </a:lnTo>
                <a:cubicBezTo>
                  <a:pt x="5635" y="35496"/>
                  <a:pt x="5465" y="35509"/>
                  <a:pt x="5296" y="35509"/>
                </a:cubicBezTo>
                <a:cubicBezTo>
                  <a:pt x="2888" y="35510"/>
                  <a:pt x="936" y="32860"/>
                  <a:pt x="936" y="29592"/>
                </a:cubicBezTo>
                <a:cubicBezTo>
                  <a:pt x="936" y="28090"/>
                  <a:pt x="1356" y="26644"/>
                  <a:pt x="2112" y="25547"/>
                </a:cubicBezTo>
                <a:lnTo>
                  <a:pt x="2113" y="25547"/>
                </a:lnTo>
                <a:cubicBezTo>
                  <a:pt x="781" y="24481"/>
                  <a:pt x="-36" y="22528"/>
                  <a:pt x="-36" y="20418"/>
                </a:cubicBezTo>
                <a:cubicBezTo>
                  <a:pt x="-36" y="17370"/>
                  <a:pt x="1647" y="14817"/>
                  <a:pt x="3863" y="14504"/>
                </a:cubicBezTo>
                <a:lnTo>
                  <a:pt x="3900" y="14370"/>
                </a:lnTo>
                <a:close/>
              </a:path>
              <a:path w="43200" h="43200" fill="none">
                <a:moveTo>
                  <a:pt x="4693" y="26177"/>
                </a:moveTo>
                <a:lnTo>
                  <a:pt x="4693" y="26177"/>
                </a:lnTo>
                <a:cubicBezTo>
                  <a:pt x="4580" y="26189"/>
                  <a:pt x="4468" y="26194"/>
                  <a:pt x="4356" y="26194"/>
                </a:cubicBezTo>
                <a:cubicBezTo>
                  <a:pt x="3584" y="26194"/>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solidFill>
            <a:schemeClr val="accent1">
              <a:alpha val="7843"/>
            </a:schemeClr>
          </a:solidFill>
          <a:ln w="9525" cap="flat">
            <a:solidFill>
              <a:srgbClr val="4A7EBB">
                <a:alpha val="7843"/>
              </a:srgbClr>
            </a:solidFill>
            <a:prstDash val="solid"/>
            <a:round/>
            <a:headEnd/>
            <a:tailEnd/>
          </a:ln>
          <a:effectLst>
            <a:outerShdw dist="23000" dir="5400000" rotWithShape="0">
              <a:srgbClr val="000000">
                <a:alpha val="34998"/>
              </a:srgbClr>
            </a:outerShdw>
          </a:effectLst>
        </p:spPr>
        <p:txBody>
          <a:bodyPr anchor="ctr"/>
          <a:lstStyle/>
          <a:p>
            <a:pPr>
              <a:defRPr/>
            </a:pPr>
            <a:endParaRPr lang="el-GR">
              <a:latin typeface="Arial" pitchFamily="34" charset="0"/>
            </a:endParaRPr>
          </a:p>
        </p:txBody>
      </p:sp>
      <p:sp>
        <p:nvSpPr>
          <p:cNvPr id="5140" name="TextBox 17"/>
          <p:cNvSpPr txBox="1">
            <a:spLocks noChangeArrowheads="1"/>
          </p:cNvSpPr>
          <p:nvPr/>
        </p:nvSpPr>
        <p:spPr bwMode="auto">
          <a:xfrm>
            <a:off x="3217863" y="1036638"/>
            <a:ext cx="2401887" cy="3825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3890" tIns="36944" rIns="73890" bIns="36944">
            <a:spAutoFit/>
          </a:bodyPr>
          <a:lstStyle>
            <a:lvl1pPr eaLnBrk="0" hangingPunct="0">
              <a:defRPr sz="1600">
                <a:solidFill>
                  <a:schemeClr val="tx1"/>
                </a:solidFill>
                <a:latin typeface="Arial" charset="0"/>
                <a:ea typeface="ＭＳ Ｐゴシック" pitchFamily="34" charset="-128"/>
              </a:defRPr>
            </a:lvl1pPr>
            <a:lvl2pPr marL="742950" indent="-285750" eaLnBrk="0" hangingPunct="0">
              <a:defRPr sz="1600">
                <a:solidFill>
                  <a:schemeClr val="tx1"/>
                </a:solidFill>
                <a:latin typeface="Arial" charset="0"/>
                <a:ea typeface="ＭＳ Ｐゴシック" pitchFamily="34" charset="-128"/>
              </a:defRPr>
            </a:lvl2pPr>
            <a:lvl3pPr marL="1143000" indent="-228600" eaLnBrk="0" hangingPunct="0">
              <a:defRPr sz="1600">
                <a:solidFill>
                  <a:schemeClr val="tx1"/>
                </a:solidFill>
                <a:latin typeface="Arial" charset="0"/>
                <a:ea typeface="ＭＳ Ｐゴシック" pitchFamily="34" charset="-128"/>
              </a:defRPr>
            </a:lvl3pPr>
            <a:lvl4pPr marL="1600200" indent="-228600" eaLnBrk="0" hangingPunct="0">
              <a:defRPr sz="1600">
                <a:solidFill>
                  <a:schemeClr val="tx1"/>
                </a:solidFill>
                <a:latin typeface="Arial" charset="0"/>
                <a:ea typeface="ＭＳ Ｐゴシック" pitchFamily="34" charset="-128"/>
              </a:defRPr>
            </a:lvl4pPr>
            <a:lvl5pPr marL="2057400" indent="-228600" eaLnBrk="0" hangingPunct="0">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charset="0"/>
                <a:ea typeface="ＭＳ Ｐゴシック" pitchFamily="34" charset="-128"/>
              </a:defRPr>
            </a:lvl9pPr>
          </a:lstStyle>
          <a:p>
            <a:pPr algn="ctr" eaLnBrk="1" hangingPunct="1"/>
            <a:r>
              <a:rPr lang="en-US" altLang="el-GR" sz="2000" b="1"/>
              <a:t>Harvesting</a:t>
            </a:r>
          </a:p>
        </p:txBody>
      </p:sp>
      <p:sp>
        <p:nvSpPr>
          <p:cNvPr id="5141" name="TextBox 19"/>
          <p:cNvSpPr txBox="1">
            <a:spLocks noChangeArrowheads="1"/>
          </p:cNvSpPr>
          <p:nvPr/>
        </p:nvSpPr>
        <p:spPr bwMode="auto">
          <a:xfrm>
            <a:off x="6735763" y="1036638"/>
            <a:ext cx="2403475" cy="3825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3890" tIns="36944" rIns="73890" bIns="36944">
            <a:spAutoFit/>
          </a:bodyPr>
          <a:lstStyle>
            <a:lvl1pPr eaLnBrk="0" hangingPunct="0">
              <a:defRPr sz="1600">
                <a:solidFill>
                  <a:schemeClr val="tx1"/>
                </a:solidFill>
                <a:latin typeface="Arial" charset="0"/>
                <a:ea typeface="ＭＳ Ｐゴシック" pitchFamily="34" charset="-128"/>
              </a:defRPr>
            </a:lvl1pPr>
            <a:lvl2pPr marL="742950" indent="-285750" eaLnBrk="0" hangingPunct="0">
              <a:defRPr sz="1600">
                <a:solidFill>
                  <a:schemeClr val="tx1"/>
                </a:solidFill>
                <a:latin typeface="Arial" charset="0"/>
                <a:ea typeface="ＭＳ Ｐゴシック" pitchFamily="34" charset="-128"/>
              </a:defRPr>
            </a:lvl2pPr>
            <a:lvl3pPr marL="1143000" indent="-228600" eaLnBrk="0" hangingPunct="0">
              <a:defRPr sz="1600">
                <a:solidFill>
                  <a:schemeClr val="tx1"/>
                </a:solidFill>
                <a:latin typeface="Arial" charset="0"/>
                <a:ea typeface="ＭＳ Ｐゴシック" pitchFamily="34" charset="-128"/>
              </a:defRPr>
            </a:lvl3pPr>
            <a:lvl4pPr marL="1600200" indent="-228600" eaLnBrk="0" hangingPunct="0">
              <a:defRPr sz="1600">
                <a:solidFill>
                  <a:schemeClr val="tx1"/>
                </a:solidFill>
                <a:latin typeface="Arial" charset="0"/>
                <a:ea typeface="ＭＳ Ｐゴシック" pitchFamily="34" charset="-128"/>
              </a:defRPr>
            </a:lvl4pPr>
            <a:lvl5pPr marL="2057400" indent="-228600" eaLnBrk="0" hangingPunct="0">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charset="0"/>
                <a:ea typeface="ＭＳ Ｐゴシック" pitchFamily="34" charset="-128"/>
              </a:defRPr>
            </a:lvl9pPr>
          </a:lstStyle>
          <a:p>
            <a:pPr algn="ctr" eaLnBrk="1" hangingPunct="1"/>
            <a:r>
              <a:rPr lang="en-US" altLang="el-GR" sz="2000" b="1"/>
              <a:t>Blossom</a:t>
            </a:r>
          </a:p>
        </p:txBody>
      </p:sp>
      <p:sp>
        <p:nvSpPr>
          <p:cNvPr id="5142" name="TextBox 20"/>
          <p:cNvSpPr txBox="1">
            <a:spLocks noChangeArrowheads="1"/>
          </p:cNvSpPr>
          <p:nvPr/>
        </p:nvSpPr>
        <p:spPr bwMode="auto">
          <a:xfrm>
            <a:off x="19050" y="1036638"/>
            <a:ext cx="1844675" cy="3825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3890" tIns="36944" rIns="73890" bIns="36944">
            <a:spAutoFit/>
          </a:bodyPr>
          <a:lstStyle>
            <a:lvl1pPr eaLnBrk="0" hangingPunct="0">
              <a:defRPr sz="1600">
                <a:solidFill>
                  <a:schemeClr val="tx1"/>
                </a:solidFill>
                <a:latin typeface="Arial" charset="0"/>
                <a:ea typeface="ＭＳ Ｐゴシック" pitchFamily="34" charset="-128"/>
              </a:defRPr>
            </a:lvl1pPr>
            <a:lvl2pPr marL="742950" indent="-285750" eaLnBrk="0" hangingPunct="0">
              <a:defRPr sz="1600">
                <a:solidFill>
                  <a:schemeClr val="tx1"/>
                </a:solidFill>
                <a:latin typeface="Arial" charset="0"/>
                <a:ea typeface="ＭＳ Ｐゴシック" pitchFamily="34" charset="-128"/>
              </a:defRPr>
            </a:lvl2pPr>
            <a:lvl3pPr marL="1143000" indent="-228600" eaLnBrk="0" hangingPunct="0">
              <a:defRPr sz="1600">
                <a:solidFill>
                  <a:schemeClr val="tx1"/>
                </a:solidFill>
                <a:latin typeface="Arial" charset="0"/>
                <a:ea typeface="ＭＳ Ｐゴシック" pitchFamily="34" charset="-128"/>
              </a:defRPr>
            </a:lvl3pPr>
            <a:lvl4pPr marL="1600200" indent="-228600" eaLnBrk="0" hangingPunct="0">
              <a:defRPr sz="1600">
                <a:solidFill>
                  <a:schemeClr val="tx1"/>
                </a:solidFill>
                <a:latin typeface="Arial" charset="0"/>
                <a:ea typeface="ＭＳ Ｐゴシック" pitchFamily="34" charset="-128"/>
              </a:defRPr>
            </a:lvl4pPr>
            <a:lvl5pPr marL="2057400" indent="-228600" eaLnBrk="0" hangingPunct="0">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charset="0"/>
                <a:ea typeface="ＭＳ Ｐゴシック" pitchFamily="34" charset="-128"/>
              </a:defRPr>
            </a:lvl9pPr>
          </a:lstStyle>
          <a:p>
            <a:pPr algn="ctr" eaLnBrk="1" hangingPunct="1"/>
            <a:r>
              <a:rPr lang="en-US" altLang="el-GR" sz="2000" b="1"/>
              <a:t>Cultivation</a:t>
            </a:r>
          </a:p>
        </p:txBody>
      </p:sp>
      <p:grpSp>
        <p:nvGrpSpPr>
          <p:cNvPr id="5143" name="Group 32"/>
          <p:cNvGrpSpPr>
            <a:grpSpLocks noChangeAspect="1"/>
          </p:cNvGrpSpPr>
          <p:nvPr/>
        </p:nvGrpSpPr>
        <p:grpSpPr bwMode="auto">
          <a:xfrm>
            <a:off x="8051800" y="1776413"/>
            <a:ext cx="757238" cy="757237"/>
            <a:chOff x="7869870" y="1441871"/>
            <a:chExt cx="1297748" cy="1297748"/>
          </a:xfrm>
        </p:grpSpPr>
        <p:pic>
          <p:nvPicPr>
            <p:cNvPr id="5175" name="Picture 2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69870" y="1441871"/>
              <a:ext cx="1297748" cy="1297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76" name="Picture 23" descr="Screen Shot 2013-02-28 at 12.33.15 AM.png"/>
            <p:cNvPicPr>
              <a:picLocks noChangeAspect="1"/>
            </p:cNvPicPr>
            <p:nvPr/>
          </p:nvPicPr>
          <p:blipFill>
            <a:blip r:embed="rId4" cstate="print">
              <a:extLst>
                <a:ext uri="{28A0092B-C50C-407E-A947-70E740481C1C}">
                  <a14:useLocalDpi xmlns:a14="http://schemas.microsoft.com/office/drawing/2010/main" val="0"/>
                </a:ext>
              </a:extLst>
            </a:blip>
            <a:srcRect l="35504" t="12073" r="34894" b="30327"/>
            <a:stretch>
              <a:fillRect/>
            </a:stretch>
          </p:blipFill>
          <p:spPr bwMode="auto">
            <a:xfrm>
              <a:off x="8131099" y="1597524"/>
              <a:ext cx="773912" cy="941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144" name="Group 33"/>
          <p:cNvGrpSpPr>
            <a:grpSpLocks noChangeAspect="1"/>
          </p:cNvGrpSpPr>
          <p:nvPr/>
        </p:nvGrpSpPr>
        <p:grpSpPr bwMode="auto">
          <a:xfrm>
            <a:off x="7397750" y="1800225"/>
            <a:ext cx="720725" cy="720725"/>
            <a:chOff x="6941555" y="1459141"/>
            <a:chExt cx="1245021" cy="1245021"/>
          </a:xfrm>
        </p:grpSpPr>
        <p:pic>
          <p:nvPicPr>
            <p:cNvPr id="5173" name="Picture 2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941555" y="1459141"/>
              <a:ext cx="1245021" cy="1245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74" name="Picture 24" descr="Screen Shot 2013-02-28 at 12.33.15 AM.png"/>
            <p:cNvPicPr>
              <a:picLocks noChangeAspect="1"/>
            </p:cNvPicPr>
            <p:nvPr/>
          </p:nvPicPr>
          <p:blipFill>
            <a:blip r:embed="rId6" cstate="print">
              <a:extLst>
                <a:ext uri="{28A0092B-C50C-407E-A947-70E740481C1C}">
                  <a14:useLocalDpi xmlns:a14="http://schemas.microsoft.com/office/drawing/2010/main" val="0"/>
                </a:ext>
              </a:extLst>
            </a:blip>
            <a:srcRect l="35504" t="12073" r="37393" b="30327"/>
            <a:stretch>
              <a:fillRect/>
            </a:stretch>
          </p:blipFill>
          <p:spPr bwMode="auto">
            <a:xfrm>
              <a:off x="7258852" y="1695181"/>
              <a:ext cx="580263" cy="770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145" name="Picture 25" descr="Screen Shot 2013-05-13 at 2.04.16 AM.png"/>
          <p:cNvPicPr>
            <a:picLocks noChangeAspect="1"/>
          </p:cNvPicPr>
          <p:nvPr/>
        </p:nvPicPr>
        <p:blipFill>
          <a:blip r:embed="rId7" cstate="print">
            <a:extLst>
              <a:ext uri="{28A0092B-C50C-407E-A947-70E740481C1C}">
                <a14:useLocalDpi xmlns:a14="http://schemas.microsoft.com/office/drawing/2010/main" val="0"/>
              </a:ext>
            </a:extLst>
          </a:blip>
          <a:srcRect l="23784" t="15184" r="15533" b="16849"/>
          <a:stretch>
            <a:fillRect/>
          </a:stretch>
        </p:blipFill>
        <p:spPr bwMode="auto">
          <a:xfrm>
            <a:off x="7669213" y="5757863"/>
            <a:ext cx="1082675"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6" name="Picture 26" descr="Screen Shot 2013-02-27 at 11.53.38 PM.png"/>
          <p:cNvPicPr>
            <a:picLocks noChangeAspect="1"/>
          </p:cNvPicPr>
          <p:nvPr/>
        </p:nvPicPr>
        <p:blipFill>
          <a:blip r:embed="rId8" cstate="print">
            <a:extLst>
              <a:ext uri="{28A0092B-C50C-407E-A947-70E740481C1C}">
                <a14:useLocalDpi xmlns:a14="http://schemas.microsoft.com/office/drawing/2010/main" val="0"/>
              </a:ext>
            </a:extLst>
          </a:blip>
          <a:srcRect l="11983" t="12122" r="12424" b="11389"/>
          <a:stretch>
            <a:fillRect/>
          </a:stretch>
        </p:blipFill>
        <p:spPr bwMode="auto">
          <a:xfrm>
            <a:off x="7645400" y="2584450"/>
            <a:ext cx="989013"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Left Arrow 27"/>
          <p:cNvSpPr>
            <a:spLocks noChangeArrowheads="1"/>
          </p:cNvSpPr>
          <p:nvPr/>
        </p:nvSpPr>
        <p:spPr bwMode="auto">
          <a:xfrm rot="10800000">
            <a:off x="6683375" y="2689225"/>
            <a:ext cx="369888" cy="204788"/>
          </a:xfrm>
          <a:prstGeom prst="leftArrow">
            <a:avLst>
              <a:gd name="adj1" fmla="val 50000"/>
              <a:gd name="adj2" fmla="val 49888"/>
            </a:avLst>
          </a:prstGeom>
          <a:gradFill rotWithShape="1">
            <a:gsLst>
              <a:gs pos="0">
                <a:srgbClr val="2C5D98"/>
              </a:gs>
              <a:gs pos="80000">
                <a:srgbClr val="3C7BC7"/>
              </a:gs>
              <a:gs pos="100000">
                <a:srgbClr val="3A7CCB"/>
              </a:gs>
            </a:gsLst>
            <a:lin ang="16200000"/>
          </a:gradFill>
          <a:ln w="9525">
            <a:solidFill>
              <a:srgbClr val="4A7EBB"/>
            </a:solidFill>
            <a:miter lim="800000"/>
            <a:headEnd/>
            <a:tailEnd/>
          </a:ln>
          <a:effectLst>
            <a:outerShdw blurRad="63500" dist="23000" dir="5400000" rotWithShape="0">
              <a:srgbClr val="000000">
                <a:alpha val="34999"/>
              </a:srgbClr>
            </a:outerShdw>
          </a:effectLst>
        </p:spPr>
        <p:txBody>
          <a:bodyPr lIns="58050" tIns="29025" rIns="58050" bIns="29025" anchor="ctr"/>
          <a:lstStyle/>
          <a:p>
            <a:pPr algn="ctr">
              <a:defRPr/>
            </a:pPr>
            <a:endParaRPr lang="en-US">
              <a:solidFill>
                <a:schemeClr val="lt1"/>
              </a:solidFill>
              <a:latin typeface="+mn-lt"/>
              <a:ea typeface="+mn-ea"/>
            </a:endParaRPr>
          </a:p>
        </p:txBody>
      </p:sp>
      <p:sp>
        <p:nvSpPr>
          <p:cNvPr id="29" name="Left Arrow 28"/>
          <p:cNvSpPr>
            <a:spLocks noChangeArrowheads="1"/>
          </p:cNvSpPr>
          <p:nvPr/>
        </p:nvSpPr>
        <p:spPr bwMode="auto">
          <a:xfrm rot="10800000">
            <a:off x="6713538" y="3498850"/>
            <a:ext cx="368300" cy="204788"/>
          </a:xfrm>
          <a:prstGeom prst="leftArrow">
            <a:avLst>
              <a:gd name="adj1" fmla="val 50000"/>
              <a:gd name="adj2" fmla="val 49674"/>
            </a:avLst>
          </a:prstGeom>
          <a:gradFill rotWithShape="1">
            <a:gsLst>
              <a:gs pos="0">
                <a:srgbClr val="2C5D98"/>
              </a:gs>
              <a:gs pos="80000">
                <a:srgbClr val="3C7BC7"/>
              </a:gs>
              <a:gs pos="100000">
                <a:srgbClr val="3A7CCB"/>
              </a:gs>
            </a:gsLst>
            <a:lin ang="16200000"/>
          </a:gradFill>
          <a:ln w="9525">
            <a:solidFill>
              <a:srgbClr val="4A7EBB"/>
            </a:solidFill>
            <a:miter lim="800000"/>
            <a:headEnd/>
            <a:tailEnd/>
          </a:ln>
          <a:effectLst>
            <a:outerShdw blurRad="63500" dist="23000" dir="5400000" rotWithShape="0">
              <a:srgbClr val="000000">
                <a:alpha val="34999"/>
              </a:srgbClr>
            </a:outerShdw>
          </a:effectLst>
        </p:spPr>
        <p:txBody>
          <a:bodyPr lIns="58050" tIns="29025" rIns="58050" bIns="29025" anchor="ctr"/>
          <a:lstStyle/>
          <a:p>
            <a:pPr algn="ctr">
              <a:defRPr/>
            </a:pPr>
            <a:endParaRPr lang="en-US">
              <a:solidFill>
                <a:schemeClr val="lt1"/>
              </a:solidFill>
              <a:latin typeface="+mn-lt"/>
              <a:ea typeface="+mn-ea"/>
            </a:endParaRPr>
          </a:p>
        </p:txBody>
      </p:sp>
      <p:sp>
        <p:nvSpPr>
          <p:cNvPr id="30" name="Left Arrow 29"/>
          <p:cNvSpPr>
            <a:spLocks noChangeArrowheads="1"/>
          </p:cNvSpPr>
          <p:nvPr/>
        </p:nvSpPr>
        <p:spPr bwMode="auto">
          <a:xfrm rot="10800000">
            <a:off x="6700838" y="4283075"/>
            <a:ext cx="369887" cy="203200"/>
          </a:xfrm>
          <a:prstGeom prst="leftArrow">
            <a:avLst>
              <a:gd name="adj1" fmla="val 50000"/>
              <a:gd name="adj2" fmla="val 50278"/>
            </a:avLst>
          </a:prstGeom>
          <a:gradFill rotWithShape="1">
            <a:gsLst>
              <a:gs pos="0">
                <a:srgbClr val="2C5D98"/>
              </a:gs>
              <a:gs pos="80000">
                <a:srgbClr val="3C7BC7"/>
              </a:gs>
              <a:gs pos="100000">
                <a:srgbClr val="3A7CCB"/>
              </a:gs>
            </a:gsLst>
            <a:lin ang="16200000"/>
          </a:gradFill>
          <a:ln w="9525">
            <a:solidFill>
              <a:srgbClr val="4A7EBB"/>
            </a:solidFill>
            <a:miter lim="800000"/>
            <a:headEnd/>
            <a:tailEnd/>
          </a:ln>
          <a:effectLst>
            <a:outerShdw blurRad="63500" dist="23000" dir="5400000" rotWithShape="0">
              <a:srgbClr val="000000">
                <a:alpha val="34999"/>
              </a:srgbClr>
            </a:outerShdw>
          </a:effectLst>
        </p:spPr>
        <p:txBody>
          <a:bodyPr lIns="58050" tIns="29025" rIns="58050" bIns="29025" anchor="ctr"/>
          <a:lstStyle/>
          <a:p>
            <a:pPr algn="ctr">
              <a:defRPr/>
            </a:pPr>
            <a:endParaRPr lang="en-US">
              <a:solidFill>
                <a:schemeClr val="lt1"/>
              </a:solidFill>
              <a:latin typeface="+mn-lt"/>
              <a:ea typeface="+mn-ea"/>
            </a:endParaRPr>
          </a:p>
        </p:txBody>
      </p:sp>
      <p:sp>
        <p:nvSpPr>
          <p:cNvPr id="31" name="Left Arrow 30"/>
          <p:cNvSpPr>
            <a:spLocks noChangeArrowheads="1"/>
          </p:cNvSpPr>
          <p:nvPr/>
        </p:nvSpPr>
        <p:spPr bwMode="auto">
          <a:xfrm rot="10800000">
            <a:off x="6719888" y="5118100"/>
            <a:ext cx="368300" cy="203200"/>
          </a:xfrm>
          <a:prstGeom prst="leftArrow">
            <a:avLst>
              <a:gd name="adj1" fmla="val 50000"/>
              <a:gd name="adj2" fmla="val 50062"/>
            </a:avLst>
          </a:prstGeom>
          <a:gradFill rotWithShape="1">
            <a:gsLst>
              <a:gs pos="0">
                <a:srgbClr val="2C5D98"/>
              </a:gs>
              <a:gs pos="80000">
                <a:srgbClr val="3C7BC7"/>
              </a:gs>
              <a:gs pos="100000">
                <a:srgbClr val="3A7CCB"/>
              </a:gs>
            </a:gsLst>
            <a:lin ang="16200000"/>
          </a:gradFill>
          <a:ln w="9525">
            <a:solidFill>
              <a:srgbClr val="4A7EBB"/>
            </a:solidFill>
            <a:miter lim="800000"/>
            <a:headEnd/>
            <a:tailEnd/>
          </a:ln>
          <a:effectLst>
            <a:outerShdw blurRad="63500" dist="23000" dir="5400000" rotWithShape="0">
              <a:srgbClr val="000000">
                <a:alpha val="34999"/>
              </a:srgbClr>
            </a:outerShdw>
          </a:effectLst>
        </p:spPr>
        <p:txBody>
          <a:bodyPr lIns="58050" tIns="29025" rIns="58050" bIns="29025" anchor="ctr"/>
          <a:lstStyle/>
          <a:p>
            <a:pPr algn="ctr">
              <a:defRPr/>
            </a:pPr>
            <a:endParaRPr lang="en-US">
              <a:solidFill>
                <a:schemeClr val="lt1"/>
              </a:solidFill>
              <a:latin typeface="+mn-lt"/>
              <a:ea typeface="+mn-ea"/>
            </a:endParaRPr>
          </a:p>
        </p:txBody>
      </p:sp>
      <p:sp>
        <p:nvSpPr>
          <p:cNvPr id="32" name="Rounded Rectangle 31"/>
          <p:cNvSpPr/>
          <p:nvPr/>
        </p:nvSpPr>
        <p:spPr>
          <a:xfrm>
            <a:off x="36513" y="4160838"/>
            <a:ext cx="1800225" cy="2178050"/>
          </a:xfrm>
          <a:prstGeom prst="roundRect">
            <a:avLst/>
          </a:prstGeom>
          <a:solidFill>
            <a:schemeClr val="tx2">
              <a:lumMod val="60000"/>
              <a:lumOff val="40000"/>
              <a:alpha val="85000"/>
            </a:schemeClr>
          </a:solidFill>
          <a:effectLst/>
        </p:spPr>
        <p:style>
          <a:lnRef idx="1">
            <a:schemeClr val="accent1"/>
          </a:lnRef>
          <a:fillRef idx="3">
            <a:schemeClr val="accent1"/>
          </a:fillRef>
          <a:effectRef idx="2">
            <a:schemeClr val="accent1"/>
          </a:effectRef>
          <a:fontRef idx="minor">
            <a:schemeClr val="lt1"/>
          </a:fontRef>
        </p:style>
        <p:txBody>
          <a:bodyPr lIns="71814" tIns="35908" rIns="71814" bIns="35908" anchor="b"/>
          <a:lstStyle/>
          <a:p>
            <a:pPr algn="ctr">
              <a:defRPr/>
            </a:pPr>
            <a:r>
              <a:rPr lang="en-US" sz="1000" b="1" dirty="0">
                <a:solidFill>
                  <a:schemeClr val="bg1"/>
                </a:solidFill>
              </a:rPr>
              <a:t>Organized and structured Content in local and remote DBs</a:t>
            </a:r>
          </a:p>
        </p:txBody>
      </p:sp>
      <p:pic>
        <p:nvPicPr>
          <p:cNvPr id="5152" name="Picture 35" descr="Screen Shot 2013-06-03 at 6.14.33 PM.png"/>
          <p:cNvPicPr>
            <a:picLocks noChangeAspect="1"/>
          </p:cNvPicPr>
          <p:nvPr/>
        </p:nvPicPr>
        <p:blipFill>
          <a:blip r:embed="rId9">
            <a:extLst>
              <a:ext uri="{28A0092B-C50C-407E-A947-70E740481C1C}">
                <a14:useLocalDpi xmlns:a14="http://schemas.microsoft.com/office/drawing/2010/main" val="0"/>
              </a:ext>
            </a:extLst>
          </a:blip>
          <a:srcRect t="16045" r="31323" b="9871"/>
          <a:stretch>
            <a:fillRect/>
          </a:stretch>
        </p:blipFill>
        <p:spPr bwMode="auto">
          <a:xfrm>
            <a:off x="7389813" y="4646613"/>
            <a:ext cx="1025525"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3" name="Picture 36"/>
          <p:cNvPicPr>
            <a:picLocks noChangeAspect="1"/>
          </p:cNvPicPr>
          <p:nvPr/>
        </p:nvPicPr>
        <p:blipFill>
          <a:blip r:embed="rId10">
            <a:extLst>
              <a:ext uri="{28A0092B-C50C-407E-A947-70E740481C1C}">
                <a14:useLocalDpi xmlns:a14="http://schemas.microsoft.com/office/drawing/2010/main" val="0"/>
              </a:ext>
            </a:extLst>
          </a:blip>
          <a:srcRect t="6174" b="63039"/>
          <a:stretch>
            <a:fillRect/>
          </a:stretch>
        </p:blipFill>
        <p:spPr bwMode="auto">
          <a:xfrm>
            <a:off x="8212138" y="4556125"/>
            <a:ext cx="811212"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Left Arrow 40"/>
          <p:cNvSpPr>
            <a:spLocks noChangeArrowheads="1"/>
          </p:cNvSpPr>
          <p:nvPr/>
        </p:nvSpPr>
        <p:spPr bwMode="auto">
          <a:xfrm rot="10800000">
            <a:off x="1885950" y="2776538"/>
            <a:ext cx="369888" cy="204787"/>
          </a:xfrm>
          <a:prstGeom prst="leftArrow">
            <a:avLst>
              <a:gd name="adj1" fmla="val 50000"/>
              <a:gd name="adj2" fmla="val 49888"/>
            </a:avLst>
          </a:prstGeom>
          <a:gradFill rotWithShape="1">
            <a:gsLst>
              <a:gs pos="0">
                <a:srgbClr val="2C5D98"/>
              </a:gs>
              <a:gs pos="80000">
                <a:srgbClr val="3C7BC7"/>
              </a:gs>
              <a:gs pos="100000">
                <a:srgbClr val="3A7CCB"/>
              </a:gs>
            </a:gsLst>
            <a:lin ang="16200000"/>
          </a:gradFill>
          <a:ln w="9525">
            <a:solidFill>
              <a:srgbClr val="4A7EBB"/>
            </a:solidFill>
            <a:miter lim="800000"/>
            <a:headEnd/>
            <a:tailEnd/>
          </a:ln>
          <a:effectLst>
            <a:outerShdw blurRad="63500" dist="23000" dir="5400000" rotWithShape="0">
              <a:srgbClr val="000000">
                <a:alpha val="34999"/>
              </a:srgbClr>
            </a:outerShdw>
          </a:effectLst>
        </p:spPr>
        <p:txBody>
          <a:bodyPr lIns="58050" tIns="29025" rIns="58050" bIns="29025" anchor="ctr"/>
          <a:lstStyle/>
          <a:p>
            <a:pPr algn="ctr">
              <a:defRPr/>
            </a:pPr>
            <a:endParaRPr lang="en-US">
              <a:solidFill>
                <a:schemeClr val="lt1"/>
              </a:solidFill>
              <a:latin typeface="+mn-lt"/>
              <a:ea typeface="+mn-ea"/>
            </a:endParaRPr>
          </a:p>
        </p:txBody>
      </p:sp>
      <p:sp>
        <p:nvSpPr>
          <p:cNvPr id="42" name="Left Arrow 41"/>
          <p:cNvSpPr>
            <a:spLocks noChangeArrowheads="1"/>
          </p:cNvSpPr>
          <p:nvPr/>
        </p:nvSpPr>
        <p:spPr bwMode="auto">
          <a:xfrm rot="10800000">
            <a:off x="1876425" y="3481388"/>
            <a:ext cx="369888" cy="203200"/>
          </a:xfrm>
          <a:prstGeom prst="leftArrow">
            <a:avLst>
              <a:gd name="adj1" fmla="val 50000"/>
              <a:gd name="adj2" fmla="val 50278"/>
            </a:avLst>
          </a:prstGeom>
          <a:gradFill rotWithShape="1">
            <a:gsLst>
              <a:gs pos="0">
                <a:srgbClr val="2C5D98"/>
              </a:gs>
              <a:gs pos="80000">
                <a:srgbClr val="3C7BC7"/>
              </a:gs>
              <a:gs pos="100000">
                <a:srgbClr val="3A7CCB"/>
              </a:gs>
            </a:gsLst>
            <a:lin ang="16200000"/>
          </a:gradFill>
          <a:ln w="9525">
            <a:solidFill>
              <a:srgbClr val="4A7EBB"/>
            </a:solidFill>
            <a:miter lim="800000"/>
            <a:headEnd/>
            <a:tailEnd/>
          </a:ln>
          <a:effectLst>
            <a:outerShdw blurRad="63500" dist="23000" dir="5400000" rotWithShape="0">
              <a:srgbClr val="000000">
                <a:alpha val="34999"/>
              </a:srgbClr>
            </a:outerShdw>
          </a:effectLst>
        </p:spPr>
        <p:txBody>
          <a:bodyPr lIns="58050" tIns="29025" rIns="58050" bIns="29025" anchor="ctr"/>
          <a:lstStyle/>
          <a:p>
            <a:pPr algn="ctr">
              <a:defRPr/>
            </a:pPr>
            <a:endParaRPr lang="en-US">
              <a:solidFill>
                <a:schemeClr val="lt1"/>
              </a:solidFill>
              <a:latin typeface="+mn-lt"/>
              <a:ea typeface="+mn-ea"/>
            </a:endParaRPr>
          </a:p>
        </p:txBody>
      </p:sp>
      <p:sp>
        <p:nvSpPr>
          <p:cNvPr id="43" name="Left Arrow 42"/>
          <p:cNvSpPr>
            <a:spLocks noChangeArrowheads="1"/>
          </p:cNvSpPr>
          <p:nvPr/>
        </p:nvSpPr>
        <p:spPr bwMode="auto">
          <a:xfrm rot="10800000">
            <a:off x="1897063" y="4244975"/>
            <a:ext cx="369887" cy="204788"/>
          </a:xfrm>
          <a:prstGeom prst="leftArrow">
            <a:avLst>
              <a:gd name="adj1" fmla="val 50000"/>
              <a:gd name="adj2" fmla="val 49888"/>
            </a:avLst>
          </a:prstGeom>
          <a:gradFill rotWithShape="1">
            <a:gsLst>
              <a:gs pos="0">
                <a:srgbClr val="2C5D98"/>
              </a:gs>
              <a:gs pos="80000">
                <a:srgbClr val="3C7BC7"/>
              </a:gs>
              <a:gs pos="100000">
                <a:srgbClr val="3A7CCB"/>
              </a:gs>
            </a:gsLst>
            <a:lin ang="16200000"/>
          </a:gradFill>
          <a:ln w="9525">
            <a:solidFill>
              <a:srgbClr val="4A7EBB"/>
            </a:solidFill>
            <a:miter lim="800000"/>
            <a:headEnd/>
            <a:tailEnd/>
          </a:ln>
          <a:effectLst>
            <a:outerShdw blurRad="63500" dist="23000" dir="5400000" rotWithShape="0">
              <a:srgbClr val="000000">
                <a:alpha val="34999"/>
              </a:srgbClr>
            </a:outerShdw>
          </a:effectLst>
        </p:spPr>
        <p:txBody>
          <a:bodyPr lIns="58050" tIns="29025" rIns="58050" bIns="29025" anchor="ctr"/>
          <a:lstStyle/>
          <a:p>
            <a:pPr algn="ctr">
              <a:defRPr/>
            </a:pPr>
            <a:endParaRPr lang="en-US">
              <a:solidFill>
                <a:schemeClr val="lt1"/>
              </a:solidFill>
              <a:latin typeface="+mn-lt"/>
              <a:ea typeface="+mn-ea"/>
            </a:endParaRPr>
          </a:p>
        </p:txBody>
      </p:sp>
      <p:sp>
        <p:nvSpPr>
          <p:cNvPr id="44" name="Rounded Rectangle 43"/>
          <p:cNvSpPr/>
          <p:nvPr/>
        </p:nvSpPr>
        <p:spPr>
          <a:xfrm>
            <a:off x="276225" y="4348163"/>
            <a:ext cx="1279525" cy="366712"/>
          </a:xfrm>
          <a:prstGeom prst="round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91425" tIns="45713" rIns="91425" bIns="45713" anchor="ctr"/>
          <a:lstStyle/>
          <a:p>
            <a:pPr algn="ctr">
              <a:defRPr/>
            </a:pPr>
            <a:r>
              <a:rPr lang="en-US" sz="1200" b="1" dirty="0">
                <a:solidFill>
                  <a:schemeClr val="bg1"/>
                </a:solidFill>
              </a:rPr>
              <a:t>Educational</a:t>
            </a:r>
          </a:p>
        </p:txBody>
      </p:sp>
      <p:sp>
        <p:nvSpPr>
          <p:cNvPr id="45" name="Rounded Rectangle 44"/>
          <p:cNvSpPr/>
          <p:nvPr/>
        </p:nvSpPr>
        <p:spPr>
          <a:xfrm>
            <a:off x="276225" y="4835525"/>
            <a:ext cx="1279525" cy="366713"/>
          </a:xfrm>
          <a:prstGeom prst="round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91425" tIns="45713" rIns="91425" bIns="45713" anchor="ctr"/>
          <a:lstStyle/>
          <a:p>
            <a:pPr algn="ctr">
              <a:defRPr/>
            </a:pPr>
            <a:r>
              <a:rPr lang="en-US" sz="1100" b="1" dirty="0">
                <a:solidFill>
                  <a:schemeClr val="bg1"/>
                </a:solidFill>
              </a:rPr>
              <a:t>Bibliographic</a:t>
            </a:r>
          </a:p>
        </p:txBody>
      </p:sp>
      <p:sp>
        <p:nvSpPr>
          <p:cNvPr id="46" name="Rounded Rectangle 45"/>
          <p:cNvSpPr/>
          <p:nvPr/>
        </p:nvSpPr>
        <p:spPr>
          <a:xfrm>
            <a:off x="268288" y="5327650"/>
            <a:ext cx="1279525" cy="366713"/>
          </a:xfrm>
          <a:prstGeom prst="round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91425" tIns="45713" rIns="91425" bIns="45713" anchor="ctr"/>
          <a:lstStyle/>
          <a:p>
            <a:pPr algn="ctr">
              <a:defRPr/>
            </a:pPr>
            <a:r>
              <a:rPr lang="en-US" sz="1100" b="1" dirty="0">
                <a:solidFill>
                  <a:schemeClr val="bg1"/>
                </a:solidFill>
              </a:rPr>
              <a:t>Other</a:t>
            </a:r>
          </a:p>
        </p:txBody>
      </p:sp>
      <p:sp>
        <p:nvSpPr>
          <p:cNvPr id="48" name="Left Arrow 47"/>
          <p:cNvSpPr>
            <a:spLocks noChangeArrowheads="1"/>
          </p:cNvSpPr>
          <p:nvPr/>
        </p:nvSpPr>
        <p:spPr bwMode="auto">
          <a:xfrm rot="10800000">
            <a:off x="1892300" y="4891088"/>
            <a:ext cx="368300" cy="204787"/>
          </a:xfrm>
          <a:prstGeom prst="leftArrow">
            <a:avLst>
              <a:gd name="adj1" fmla="val 50000"/>
              <a:gd name="adj2" fmla="val 49674"/>
            </a:avLst>
          </a:prstGeom>
          <a:gradFill rotWithShape="1">
            <a:gsLst>
              <a:gs pos="0">
                <a:srgbClr val="2C5D98"/>
              </a:gs>
              <a:gs pos="80000">
                <a:srgbClr val="3C7BC7"/>
              </a:gs>
              <a:gs pos="100000">
                <a:srgbClr val="3A7CCB"/>
              </a:gs>
            </a:gsLst>
            <a:lin ang="16200000"/>
          </a:gradFill>
          <a:ln w="9525">
            <a:solidFill>
              <a:srgbClr val="4A7EBB"/>
            </a:solidFill>
            <a:miter lim="800000"/>
            <a:headEnd/>
            <a:tailEnd/>
          </a:ln>
          <a:effectLst>
            <a:outerShdw blurRad="63500" dist="23000" dir="5400000" rotWithShape="0">
              <a:srgbClr val="000000">
                <a:alpha val="34999"/>
              </a:srgbClr>
            </a:outerShdw>
          </a:effectLst>
        </p:spPr>
        <p:txBody>
          <a:bodyPr lIns="58050" tIns="29025" rIns="58050" bIns="29025" anchor="ctr"/>
          <a:lstStyle/>
          <a:p>
            <a:pPr algn="ctr">
              <a:defRPr/>
            </a:pPr>
            <a:endParaRPr lang="en-US">
              <a:solidFill>
                <a:schemeClr val="lt1"/>
              </a:solidFill>
              <a:latin typeface="+mn-lt"/>
              <a:ea typeface="+mn-ea"/>
            </a:endParaRPr>
          </a:p>
        </p:txBody>
      </p:sp>
      <p:sp>
        <p:nvSpPr>
          <p:cNvPr id="50" name="Rounded Rectangle 49"/>
          <p:cNvSpPr/>
          <p:nvPr/>
        </p:nvSpPr>
        <p:spPr>
          <a:xfrm>
            <a:off x="3271838" y="2198688"/>
            <a:ext cx="1084262" cy="366712"/>
          </a:xfrm>
          <a:prstGeom prst="round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91425" tIns="45713" rIns="91425" bIns="45713" anchor="ctr"/>
          <a:lstStyle/>
          <a:p>
            <a:pPr algn="ctr">
              <a:defRPr/>
            </a:pPr>
            <a:r>
              <a:rPr lang="en-US" sz="1400" b="1" dirty="0">
                <a:solidFill>
                  <a:schemeClr val="bg1"/>
                </a:solidFill>
              </a:rPr>
              <a:t>Enrichment</a:t>
            </a:r>
          </a:p>
        </p:txBody>
      </p:sp>
      <p:sp>
        <p:nvSpPr>
          <p:cNvPr id="5162" name="TextBox 1"/>
          <p:cNvSpPr txBox="1">
            <a:spLocks noChangeArrowheads="1"/>
          </p:cNvSpPr>
          <p:nvPr/>
        </p:nvSpPr>
        <p:spPr bwMode="auto">
          <a:xfrm>
            <a:off x="2525713" y="4579938"/>
            <a:ext cx="11731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pitchFamily="34" charset="-128"/>
              </a:defRPr>
            </a:lvl1pPr>
            <a:lvl2pPr marL="742950" indent="-285750" eaLnBrk="0" hangingPunct="0">
              <a:defRPr sz="1600">
                <a:solidFill>
                  <a:schemeClr val="tx1"/>
                </a:solidFill>
                <a:latin typeface="Arial" charset="0"/>
                <a:ea typeface="ＭＳ Ｐゴシック" pitchFamily="34" charset="-128"/>
              </a:defRPr>
            </a:lvl2pPr>
            <a:lvl3pPr marL="1143000" indent="-228600" eaLnBrk="0" hangingPunct="0">
              <a:defRPr sz="1600">
                <a:solidFill>
                  <a:schemeClr val="tx1"/>
                </a:solidFill>
                <a:latin typeface="Arial" charset="0"/>
                <a:ea typeface="ＭＳ Ｐゴシック" pitchFamily="34" charset="-128"/>
              </a:defRPr>
            </a:lvl3pPr>
            <a:lvl4pPr marL="1600200" indent="-228600" eaLnBrk="0" hangingPunct="0">
              <a:defRPr sz="1600">
                <a:solidFill>
                  <a:schemeClr val="tx1"/>
                </a:solidFill>
                <a:latin typeface="Arial" charset="0"/>
                <a:ea typeface="ＭＳ Ｐゴシック" pitchFamily="34" charset="-128"/>
              </a:defRPr>
            </a:lvl4pPr>
            <a:lvl5pPr marL="2057400" indent="-228600" eaLnBrk="0" hangingPunct="0">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charset="0"/>
                <a:ea typeface="ＭＳ Ｐゴシック" pitchFamily="34" charset="-128"/>
              </a:defRPr>
            </a:lvl9pPr>
          </a:lstStyle>
          <a:p>
            <a:pPr algn="ctr" eaLnBrk="1" hangingPunct="1"/>
            <a:r>
              <a:rPr lang="en-US" altLang="el-GR" sz="1200" b="1">
                <a:solidFill>
                  <a:schemeClr val="bg1"/>
                </a:solidFill>
              </a:rPr>
              <a:t>Aggregate data from diverse sources</a:t>
            </a:r>
          </a:p>
        </p:txBody>
      </p:sp>
      <p:cxnSp>
        <p:nvCxnSpPr>
          <p:cNvPr id="11" name="Straight Connector 10"/>
          <p:cNvCxnSpPr>
            <a:cxnSpLocks noChangeShapeType="1"/>
          </p:cNvCxnSpPr>
          <p:nvPr/>
        </p:nvCxnSpPr>
        <p:spPr bwMode="auto">
          <a:xfrm>
            <a:off x="3760788" y="4860925"/>
            <a:ext cx="254000" cy="0"/>
          </a:xfrm>
          <a:prstGeom prst="line">
            <a:avLst/>
          </a:prstGeom>
          <a:noFill/>
          <a:ln w="25400">
            <a:solidFill>
              <a:schemeClr val="accent1"/>
            </a:solidFill>
            <a:round/>
            <a:headEnd/>
            <a:tailEnd/>
          </a:ln>
          <a:effectLst>
            <a:outerShdw blurRad="63500" dist="20000" dir="5400000" rotWithShape="0">
              <a:srgbClr val="000000">
                <a:alpha val="37999"/>
              </a:srgbClr>
            </a:outerShdw>
          </a:effectLst>
          <a:extLst/>
        </p:spPr>
      </p:cxnSp>
      <p:sp>
        <p:nvSpPr>
          <p:cNvPr id="5164" name="TextBox 50"/>
          <p:cNvSpPr txBox="1">
            <a:spLocks noChangeArrowheads="1"/>
          </p:cNvSpPr>
          <p:nvPr/>
        </p:nvSpPr>
        <p:spPr bwMode="auto">
          <a:xfrm>
            <a:off x="3962400" y="4591050"/>
            <a:ext cx="11731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pitchFamily="34" charset="-128"/>
              </a:defRPr>
            </a:lvl1pPr>
            <a:lvl2pPr marL="742950" indent="-285750" eaLnBrk="0" hangingPunct="0">
              <a:defRPr sz="1600">
                <a:solidFill>
                  <a:schemeClr val="tx1"/>
                </a:solidFill>
                <a:latin typeface="Arial" charset="0"/>
                <a:ea typeface="ＭＳ Ｐゴシック" pitchFamily="34" charset="-128"/>
              </a:defRPr>
            </a:lvl2pPr>
            <a:lvl3pPr marL="1143000" indent="-228600" eaLnBrk="0" hangingPunct="0">
              <a:defRPr sz="1600">
                <a:solidFill>
                  <a:schemeClr val="tx1"/>
                </a:solidFill>
                <a:latin typeface="Arial" charset="0"/>
                <a:ea typeface="ＭＳ Ｐゴシック" pitchFamily="34" charset="-128"/>
              </a:defRPr>
            </a:lvl3pPr>
            <a:lvl4pPr marL="1600200" indent="-228600" eaLnBrk="0" hangingPunct="0">
              <a:defRPr sz="1600">
                <a:solidFill>
                  <a:schemeClr val="tx1"/>
                </a:solidFill>
                <a:latin typeface="Arial" charset="0"/>
                <a:ea typeface="ＭＳ Ｐゴシック" pitchFamily="34" charset="-128"/>
              </a:defRPr>
            </a:lvl4pPr>
            <a:lvl5pPr marL="2057400" indent="-228600" eaLnBrk="0" hangingPunct="0">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charset="0"/>
                <a:ea typeface="ＭＳ Ｐゴシック" pitchFamily="34" charset="-128"/>
              </a:defRPr>
            </a:lvl9pPr>
          </a:lstStyle>
          <a:p>
            <a:pPr algn="ctr" eaLnBrk="1" hangingPunct="1"/>
            <a:r>
              <a:rPr lang="en-US" altLang="el-GR" sz="1200" b="1">
                <a:solidFill>
                  <a:schemeClr val="bg1"/>
                </a:solidFill>
              </a:rPr>
              <a:t>Works with different type of data</a:t>
            </a:r>
          </a:p>
        </p:txBody>
      </p:sp>
      <p:sp>
        <p:nvSpPr>
          <p:cNvPr id="5165" name="TextBox 51"/>
          <p:cNvSpPr txBox="1">
            <a:spLocks noChangeArrowheads="1"/>
          </p:cNvSpPr>
          <p:nvPr/>
        </p:nvSpPr>
        <p:spPr bwMode="auto">
          <a:xfrm>
            <a:off x="5386388" y="4603750"/>
            <a:ext cx="11731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pitchFamily="34" charset="-128"/>
              </a:defRPr>
            </a:lvl1pPr>
            <a:lvl2pPr marL="742950" indent="-285750" eaLnBrk="0" hangingPunct="0">
              <a:defRPr sz="1600">
                <a:solidFill>
                  <a:schemeClr val="tx1"/>
                </a:solidFill>
                <a:latin typeface="Arial" charset="0"/>
                <a:ea typeface="ＭＳ Ｐゴシック" pitchFamily="34" charset="-128"/>
              </a:defRPr>
            </a:lvl2pPr>
            <a:lvl3pPr marL="1143000" indent="-228600" eaLnBrk="0" hangingPunct="0">
              <a:defRPr sz="1600">
                <a:solidFill>
                  <a:schemeClr val="tx1"/>
                </a:solidFill>
                <a:latin typeface="Arial" charset="0"/>
                <a:ea typeface="ＭＳ Ｐゴシック" pitchFamily="34" charset="-128"/>
              </a:defRPr>
            </a:lvl3pPr>
            <a:lvl4pPr marL="1600200" indent="-228600" eaLnBrk="0" hangingPunct="0">
              <a:defRPr sz="1600">
                <a:solidFill>
                  <a:schemeClr val="tx1"/>
                </a:solidFill>
                <a:latin typeface="Arial" charset="0"/>
                <a:ea typeface="ＭＳ Ｐゴシック" pitchFamily="34" charset="-128"/>
              </a:defRPr>
            </a:lvl4pPr>
            <a:lvl5pPr marL="2057400" indent="-228600" eaLnBrk="0" hangingPunct="0">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charset="0"/>
                <a:ea typeface="ＭＳ Ｐゴシック" pitchFamily="34" charset="-128"/>
              </a:defRPr>
            </a:lvl9pPr>
          </a:lstStyle>
          <a:p>
            <a:pPr algn="ctr" eaLnBrk="1" hangingPunct="1"/>
            <a:r>
              <a:rPr lang="en-US" altLang="el-GR" sz="1200" b="1">
                <a:solidFill>
                  <a:schemeClr val="bg1"/>
                </a:solidFill>
              </a:rPr>
              <a:t>Prepare data for meaningful services</a:t>
            </a:r>
          </a:p>
        </p:txBody>
      </p:sp>
      <p:cxnSp>
        <p:nvCxnSpPr>
          <p:cNvPr id="53" name="Straight Connector 52"/>
          <p:cNvCxnSpPr>
            <a:cxnSpLocks noChangeShapeType="1"/>
          </p:cNvCxnSpPr>
          <p:nvPr/>
        </p:nvCxnSpPr>
        <p:spPr bwMode="auto">
          <a:xfrm>
            <a:off x="5145088" y="4860925"/>
            <a:ext cx="254000" cy="0"/>
          </a:xfrm>
          <a:prstGeom prst="line">
            <a:avLst/>
          </a:prstGeom>
          <a:noFill/>
          <a:ln w="25400">
            <a:solidFill>
              <a:schemeClr val="accent1"/>
            </a:solidFill>
            <a:round/>
            <a:headEnd/>
            <a:tailEnd/>
          </a:ln>
          <a:effectLst>
            <a:outerShdw blurRad="63500" dist="20000" dir="5400000" rotWithShape="0">
              <a:srgbClr val="000000">
                <a:alpha val="37999"/>
              </a:srgbClr>
            </a:outerShdw>
          </a:effectLst>
          <a:extLst/>
        </p:spPr>
      </p:cxnSp>
      <p:sp>
        <p:nvSpPr>
          <p:cNvPr id="58" name="Cloud 57"/>
          <p:cNvSpPr>
            <a:spLocks/>
          </p:cNvSpPr>
          <p:nvPr/>
        </p:nvSpPr>
        <p:spPr bwMode="auto">
          <a:xfrm>
            <a:off x="2662238" y="5719763"/>
            <a:ext cx="1352550" cy="835025"/>
          </a:xfrm>
          <a:custGeom>
            <a:avLst/>
            <a:gdLst>
              <a:gd name="T0" fmla="*/ 42339230 w 43200"/>
              <a:gd name="T1" fmla="*/ 8071792 h 43200"/>
              <a:gd name="T2" fmla="*/ 21187289 w 43200"/>
              <a:gd name="T3" fmla="*/ 16126401 h 43200"/>
              <a:gd name="T4" fmla="*/ 131435 w 43200"/>
              <a:gd name="T5" fmla="*/ 8071792 h 43200"/>
              <a:gd name="T6" fmla="*/ 21187289 w 43200"/>
              <a:gd name="T7" fmla="*/ 923031 h 43200"/>
              <a:gd name="T8" fmla="*/ 0 60000 65536"/>
              <a:gd name="T9" fmla="*/ 5898240 60000 65536"/>
              <a:gd name="T10" fmla="*/ 11796480 60000 65536"/>
              <a:gd name="T11" fmla="*/ 17694720 60000 65536"/>
              <a:gd name="T12" fmla="*/ 5954 w 43200"/>
              <a:gd name="T13" fmla="*/ 6524 h 43200"/>
              <a:gd name="T14" fmla="*/ 34174 w 43200"/>
              <a:gd name="T15" fmla="*/ 34674 h 43200"/>
            </a:gdLst>
            <a:ahLst/>
            <a:cxnLst>
              <a:cxn ang="T8">
                <a:pos x="T0" y="T1"/>
              </a:cxn>
              <a:cxn ang="T9">
                <a:pos x="T2" y="T3"/>
              </a:cxn>
              <a:cxn ang="T10">
                <a:pos x="T4" y="T5"/>
              </a:cxn>
              <a:cxn ang="T11">
                <a:pos x="T6" y="T7"/>
              </a:cxn>
            </a:cxnLst>
            <a:rect l="T12" t="T13" r="T14" b="T15"/>
            <a:pathLst>
              <a:path w="43200" h="43200">
                <a:moveTo>
                  <a:pt x="3900" y="14370"/>
                </a:moveTo>
                <a:lnTo>
                  <a:pt x="3899" y="14370"/>
                </a:lnTo>
                <a:cubicBezTo>
                  <a:pt x="3858" y="13959"/>
                  <a:pt x="3838" y="13545"/>
                  <a:pt x="3838" y="13131"/>
                </a:cubicBezTo>
                <a:cubicBezTo>
                  <a:pt x="3838" y="8055"/>
                  <a:pt x="6861" y="3941"/>
                  <a:pt x="10591" y="3941"/>
                </a:cubicBezTo>
                <a:cubicBezTo>
                  <a:pt x="11791" y="3941"/>
                  <a:pt x="12969" y="4376"/>
                  <a:pt x="14005" y="5201"/>
                </a:cubicBezTo>
                <a:lnTo>
                  <a:pt x="14005" y="5202"/>
                </a:lnTo>
                <a:cubicBezTo>
                  <a:pt x="14930" y="2828"/>
                  <a:pt x="16742" y="1343"/>
                  <a:pt x="18715" y="1343"/>
                </a:cubicBezTo>
                <a:cubicBezTo>
                  <a:pt x="20114" y="1343"/>
                  <a:pt x="21458" y="2093"/>
                  <a:pt x="22456" y="3431"/>
                </a:cubicBezTo>
                <a:lnTo>
                  <a:pt x="22456" y="3432"/>
                </a:lnTo>
                <a:cubicBezTo>
                  <a:pt x="23194" y="1415"/>
                  <a:pt x="24707" y="140"/>
                  <a:pt x="26362" y="140"/>
                </a:cubicBezTo>
                <a:cubicBezTo>
                  <a:pt x="27723" y="140"/>
                  <a:pt x="29007" y="1006"/>
                  <a:pt x="29832" y="2481"/>
                </a:cubicBezTo>
                <a:lnTo>
                  <a:pt x="29832" y="2480"/>
                </a:lnTo>
                <a:cubicBezTo>
                  <a:pt x="30755" y="1002"/>
                  <a:pt x="32110" y="149"/>
                  <a:pt x="33538" y="149"/>
                </a:cubicBezTo>
                <a:cubicBezTo>
                  <a:pt x="35888" y="149"/>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6"/>
                </a:cubicBezTo>
                <a:cubicBezTo>
                  <a:pt x="30535" y="38006"/>
                  <a:pt x="29474" y="37593"/>
                  <a:pt x="28555" y="36813"/>
                </a:cubicBezTo>
                <a:lnTo>
                  <a:pt x="28556" y="36813"/>
                </a:lnTo>
                <a:cubicBezTo>
                  <a:pt x="27694" y="40699"/>
                  <a:pt x="25069" y="43357"/>
                  <a:pt x="22094" y="43357"/>
                </a:cubicBezTo>
                <a:cubicBezTo>
                  <a:pt x="19839" y="43357"/>
                  <a:pt x="17733" y="41821"/>
                  <a:pt x="16480" y="39263"/>
                </a:cubicBezTo>
                <a:lnTo>
                  <a:pt x="16480" y="39264"/>
                </a:lnTo>
                <a:cubicBezTo>
                  <a:pt x="15279" y="40250"/>
                  <a:pt x="13904" y="40770"/>
                  <a:pt x="12503" y="40770"/>
                </a:cubicBezTo>
                <a:cubicBezTo>
                  <a:pt x="9735" y="40770"/>
                  <a:pt x="7180" y="38748"/>
                  <a:pt x="5804" y="35469"/>
                </a:cubicBezTo>
                <a:lnTo>
                  <a:pt x="5803" y="35469"/>
                </a:lnTo>
                <a:cubicBezTo>
                  <a:pt x="5635" y="35496"/>
                  <a:pt x="5465" y="35509"/>
                  <a:pt x="5296" y="35509"/>
                </a:cubicBezTo>
                <a:cubicBezTo>
                  <a:pt x="2888" y="35510"/>
                  <a:pt x="936" y="32860"/>
                  <a:pt x="936" y="29592"/>
                </a:cubicBezTo>
                <a:cubicBezTo>
                  <a:pt x="936" y="28090"/>
                  <a:pt x="1356" y="26644"/>
                  <a:pt x="2112" y="25547"/>
                </a:cubicBezTo>
                <a:lnTo>
                  <a:pt x="2113" y="25547"/>
                </a:lnTo>
                <a:cubicBezTo>
                  <a:pt x="781" y="24481"/>
                  <a:pt x="-36" y="22528"/>
                  <a:pt x="-36" y="20418"/>
                </a:cubicBezTo>
                <a:cubicBezTo>
                  <a:pt x="-36" y="17370"/>
                  <a:pt x="1647" y="14817"/>
                  <a:pt x="3863" y="14504"/>
                </a:cubicBezTo>
                <a:lnTo>
                  <a:pt x="3900" y="14370"/>
                </a:lnTo>
                <a:close/>
              </a:path>
              <a:path w="43200" h="43200" fill="none">
                <a:moveTo>
                  <a:pt x="4693" y="26177"/>
                </a:moveTo>
                <a:lnTo>
                  <a:pt x="4693" y="26177"/>
                </a:lnTo>
                <a:cubicBezTo>
                  <a:pt x="4580" y="26189"/>
                  <a:pt x="4468" y="26194"/>
                  <a:pt x="4356" y="26194"/>
                </a:cubicBezTo>
                <a:cubicBezTo>
                  <a:pt x="3584" y="26194"/>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solidFill>
            <a:schemeClr val="accent1">
              <a:alpha val="7843"/>
            </a:schemeClr>
          </a:solidFill>
          <a:ln w="9525" cap="flat">
            <a:solidFill>
              <a:srgbClr val="4A7EBB">
                <a:alpha val="7843"/>
              </a:srgbClr>
            </a:solidFill>
            <a:prstDash val="solid"/>
            <a:round/>
            <a:headEnd/>
            <a:tailEnd/>
          </a:ln>
          <a:effectLst>
            <a:outerShdw dist="23000" dir="5400000" rotWithShape="0">
              <a:srgbClr val="000000">
                <a:alpha val="34998"/>
              </a:srgbClr>
            </a:outerShdw>
          </a:effectLst>
        </p:spPr>
        <p:txBody>
          <a:bodyPr anchor="ctr"/>
          <a:lstStyle/>
          <a:p>
            <a:pPr>
              <a:defRPr/>
            </a:pPr>
            <a:endParaRPr lang="el-GR">
              <a:latin typeface="Arial" pitchFamily="34" charset="0"/>
            </a:endParaRPr>
          </a:p>
        </p:txBody>
      </p:sp>
      <p:pic>
        <p:nvPicPr>
          <p:cNvPr id="5168" name="Picture 62" descr="Screen Shot 2013-06-16 at 4.45.26 PM.png"/>
          <p:cNvPicPr>
            <a:picLocks noChangeAspect="1"/>
          </p:cNvPicPr>
          <p:nvPr/>
        </p:nvPicPr>
        <p:blipFill>
          <a:blip r:embed="rId11">
            <a:extLst>
              <a:ext uri="{28A0092B-C50C-407E-A947-70E740481C1C}">
                <a14:useLocalDpi xmlns:a14="http://schemas.microsoft.com/office/drawing/2010/main" val="0"/>
              </a:ext>
            </a:extLst>
          </a:blip>
          <a:srcRect l="3548" t="25323" r="45171" b="10065"/>
          <a:stretch>
            <a:fillRect/>
          </a:stretch>
        </p:blipFill>
        <p:spPr bwMode="auto">
          <a:xfrm>
            <a:off x="7751763" y="3592513"/>
            <a:ext cx="804862"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69" name="Picture 64"/>
          <p:cNvPicPr>
            <a:picLocks noChangeAspect="1"/>
          </p:cNvPicPr>
          <p:nvPr/>
        </p:nvPicPr>
        <p:blipFill>
          <a:blip r:embed="rId12">
            <a:extLst>
              <a:ext uri="{28A0092B-C50C-407E-A947-70E740481C1C}">
                <a14:useLocalDpi xmlns:a14="http://schemas.microsoft.com/office/drawing/2010/main" val="0"/>
              </a:ext>
            </a:extLst>
          </a:blip>
          <a:srcRect l="50790" t="4904" b="9840"/>
          <a:stretch>
            <a:fillRect/>
          </a:stretch>
        </p:blipFill>
        <p:spPr bwMode="auto">
          <a:xfrm>
            <a:off x="8231188" y="3786188"/>
            <a:ext cx="2508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 name="Rounded Rectangle 66"/>
          <p:cNvSpPr/>
          <p:nvPr/>
        </p:nvSpPr>
        <p:spPr>
          <a:xfrm>
            <a:off x="276225" y="2497138"/>
            <a:ext cx="1279525" cy="366712"/>
          </a:xfrm>
          <a:prstGeom prst="round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91425" tIns="45713" rIns="91425" bIns="45713" anchor="ctr"/>
          <a:lstStyle/>
          <a:p>
            <a:pPr algn="ctr">
              <a:defRPr/>
            </a:pPr>
            <a:r>
              <a:rPr lang="en-US" sz="1200" b="1" dirty="0">
                <a:solidFill>
                  <a:schemeClr val="bg1"/>
                </a:solidFill>
              </a:rPr>
              <a:t>Educational</a:t>
            </a:r>
          </a:p>
        </p:txBody>
      </p:sp>
      <p:sp>
        <p:nvSpPr>
          <p:cNvPr id="68" name="Rounded Rectangle 67"/>
          <p:cNvSpPr/>
          <p:nvPr/>
        </p:nvSpPr>
        <p:spPr>
          <a:xfrm>
            <a:off x="276225" y="3006725"/>
            <a:ext cx="1279525" cy="366713"/>
          </a:xfrm>
          <a:prstGeom prst="round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91425" tIns="45713" rIns="91425" bIns="45713" anchor="ctr"/>
          <a:lstStyle/>
          <a:p>
            <a:pPr algn="ctr">
              <a:defRPr/>
            </a:pPr>
            <a:r>
              <a:rPr lang="en-US" sz="1100" b="1" dirty="0">
                <a:solidFill>
                  <a:schemeClr val="bg1"/>
                </a:solidFill>
              </a:rPr>
              <a:t>Bibliographic</a:t>
            </a:r>
          </a:p>
        </p:txBody>
      </p:sp>
      <p:sp>
        <p:nvSpPr>
          <p:cNvPr id="5172" name="Title 3"/>
          <p:cNvSpPr>
            <a:spLocks noGrp="1"/>
          </p:cNvSpPr>
          <p:nvPr>
            <p:ph type="title"/>
          </p:nvPr>
        </p:nvSpPr>
        <p:spPr>
          <a:xfrm>
            <a:off x="41275" y="-141288"/>
            <a:ext cx="9102725" cy="1143001"/>
          </a:xfrm>
        </p:spPr>
        <p:txBody>
          <a:bodyPr>
            <a:normAutofit/>
          </a:bodyPr>
          <a:lstStyle/>
          <a:p>
            <a:r>
              <a:rPr lang="en-US" altLang="el-GR" dirty="0">
                <a:ea typeface="ＭＳ Ｐゴシック" pitchFamily="34" charset="-128"/>
              </a:rPr>
              <a:t>D</a:t>
            </a:r>
            <a:r>
              <a:rPr lang="en-US" altLang="el-GR" dirty="0" smtClean="0">
                <a:ea typeface="ＭＳ Ｐゴシック" pitchFamily="34" charset="-128"/>
              </a:rPr>
              <a:t>ata aggregation &amp; sharing solutions</a:t>
            </a:r>
          </a:p>
        </p:txBody>
      </p:sp>
    </p:spTree>
    <p:extLst>
      <p:ext uri="{BB962C8B-B14F-4D97-AF65-F5344CB8AC3E}">
        <p14:creationId xmlns:p14="http://schemas.microsoft.com/office/powerpoint/2010/main" val="153608190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274638"/>
            <a:ext cx="9144000" cy="1143000"/>
          </a:xfrm>
        </p:spPr>
        <p:txBody>
          <a:bodyPr>
            <a:normAutofit/>
          </a:bodyPr>
          <a:lstStyle/>
          <a:p>
            <a:r>
              <a:rPr lang="en-US" dirty="0"/>
              <a:t>I</a:t>
            </a:r>
            <a:r>
              <a:rPr lang="en-US" dirty="0" smtClean="0"/>
              <a:t>ndicative partners &amp; clients</a:t>
            </a:r>
            <a:endParaRPr lang="el-GR" dirty="0"/>
          </a:p>
        </p:txBody>
      </p:sp>
      <p:sp>
        <p:nvSpPr>
          <p:cNvPr id="3" name="Θέση περιεχομένου 2"/>
          <p:cNvSpPr>
            <a:spLocks noGrp="1"/>
          </p:cNvSpPr>
          <p:nvPr>
            <p:ph idx="1"/>
          </p:nvPr>
        </p:nvSpPr>
        <p:spPr>
          <a:xfrm>
            <a:off x="198120" y="1496209"/>
            <a:ext cx="8732520" cy="4944932"/>
          </a:xfrm>
        </p:spPr>
        <p:txBody>
          <a:bodyPr>
            <a:normAutofit fontScale="92500" lnSpcReduction="20000"/>
          </a:bodyPr>
          <a:lstStyle/>
          <a:p>
            <a:r>
              <a:rPr lang="en-US" dirty="0" smtClean="0"/>
              <a:t>Food and Agriculture Organization (FAO)</a:t>
            </a:r>
          </a:p>
          <a:p>
            <a:r>
              <a:rPr lang="en-US" dirty="0" smtClean="0"/>
              <a:t>Global Forum on Agricultural Research (GFAR)</a:t>
            </a:r>
          </a:p>
          <a:p>
            <a:r>
              <a:rPr lang="en-US" dirty="0" smtClean="0"/>
              <a:t>International Fund for Agricultural Development (IFAD)</a:t>
            </a:r>
          </a:p>
          <a:p>
            <a:r>
              <a:rPr lang="en-US" dirty="0" smtClean="0"/>
              <a:t>World Bank Group</a:t>
            </a:r>
          </a:p>
          <a:p>
            <a:r>
              <a:rPr lang="en-US" dirty="0"/>
              <a:t>UK’s </a:t>
            </a:r>
            <a:r>
              <a:rPr lang="en-US" dirty="0" err="1" smtClean="0"/>
              <a:t>Dept</a:t>
            </a:r>
            <a:r>
              <a:rPr lang="en-US" dirty="0" smtClean="0"/>
              <a:t> for International Development (DFID)</a:t>
            </a:r>
          </a:p>
          <a:p>
            <a:r>
              <a:rPr lang="en-US" dirty="0" smtClean="0"/>
              <a:t>Michigan State University (MSU)</a:t>
            </a:r>
          </a:p>
          <a:p>
            <a:r>
              <a:rPr lang="en-US" dirty="0" err="1" smtClean="0"/>
              <a:t>Wageningen</a:t>
            </a:r>
            <a:r>
              <a:rPr lang="en-US" dirty="0" smtClean="0"/>
              <a:t> University &amp; Research (WUR)</a:t>
            </a:r>
          </a:p>
          <a:p>
            <a:r>
              <a:rPr lang="en-US" dirty="0" smtClean="0"/>
              <a:t>French Institute of Agricultural Research (INRA)</a:t>
            </a:r>
          </a:p>
          <a:p>
            <a:r>
              <a:rPr lang="en-US" dirty="0"/>
              <a:t>International Centre for Research in Organic Food </a:t>
            </a:r>
            <a:r>
              <a:rPr lang="en-US" dirty="0" smtClean="0"/>
              <a:t>Systems (ICROFS)</a:t>
            </a:r>
          </a:p>
        </p:txBody>
      </p:sp>
    </p:spTree>
    <p:extLst>
      <p:ext uri="{BB962C8B-B14F-4D97-AF65-F5344CB8AC3E}">
        <p14:creationId xmlns:p14="http://schemas.microsoft.com/office/powerpoint/2010/main" val="413822057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dirty="0" smtClean="0"/>
              <a:t>Advocates of Open</a:t>
            </a:r>
            <a:endParaRPr lang="el-GR" dirty="0"/>
          </a:p>
        </p:txBody>
      </p:sp>
      <p:sp>
        <p:nvSpPr>
          <p:cNvPr id="3" name="Θέση περιεχομένου 2"/>
          <p:cNvSpPr>
            <a:spLocks noGrp="1"/>
          </p:cNvSpPr>
          <p:nvPr>
            <p:ph idx="1"/>
          </p:nvPr>
        </p:nvSpPr>
        <p:spPr/>
        <p:txBody>
          <a:bodyPr>
            <a:normAutofit lnSpcReduction="10000"/>
          </a:bodyPr>
          <a:lstStyle/>
          <a:p>
            <a:r>
              <a:rPr lang="en-US" dirty="0" smtClean="0"/>
              <a:t>CIARD.net: </a:t>
            </a:r>
            <a:r>
              <a:rPr lang="en-US" dirty="0"/>
              <a:t>a global movement dedicated to open agricultural </a:t>
            </a:r>
            <a:r>
              <a:rPr lang="en-US" dirty="0" smtClean="0"/>
              <a:t>knowledge</a:t>
            </a:r>
          </a:p>
          <a:p>
            <a:endParaRPr lang="en-US" dirty="0"/>
          </a:p>
          <a:p>
            <a:endParaRPr lang="en-US" dirty="0" smtClean="0"/>
          </a:p>
          <a:p>
            <a:r>
              <a:rPr lang="en-US" dirty="0"/>
              <a:t>Global Open Data for Agriculture and Nutrition (GODAN</a:t>
            </a:r>
            <a:r>
              <a:rPr lang="en-US" dirty="0" smtClean="0"/>
              <a:t>): make </a:t>
            </a:r>
            <a:r>
              <a:rPr lang="en-US" dirty="0"/>
              <a:t>agricultural and nutritionally relevant data available, accessible, and usable for unrestricted use </a:t>
            </a:r>
            <a:r>
              <a:rPr lang="en-US" dirty="0" smtClean="0"/>
              <a:t>worldwide</a:t>
            </a:r>
            <a:endParaRPr lang="el-G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2375" y="2531185"/>
            <a:ext cx="4552950"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http://godan.info/images/godan_logo.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0327" y="5547359"/>
            <a:ext cx="3621794" cy="1143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987504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1023" y="274638"/>
            <a:ext cx="8763261" cy="1143000"/>
          </a:xfrm>
        </p:spPr>
        <p:txBody>
          <a:bodyPr>
            <a:normAutofit/>
          </a:bodyPr>
          <a:lstStyle/>
          <a:p>
            <a:r>
              <a:rPr lang="en-US" dirty="0" smtClean="0"/>
              <a:t>Making different systems work together</a:t>
            </a:r>
            <a:endParaRPr lang="el-GR" dirty="0"/>
          </a:p>
        </p:txBody>
      </p:sp>
      <p:sp>
        <p:nvSpPr>
          <p:cNvPr id="3" name="Θέση περιεχομένου 2"/>
          <p:cNvSpPr>
            <a:spLocks noGrp="1"/>
          </p:cNvSpPr>
          <p:nvPr>
            <p:ph idx="1"/>
          </p:nvPr>
        </p:nvSpPr>
        <p:spPr/>
        <p:txBody>
          <a:bodyPr>
            <a:normAutofit/>
          </a:bodyPr>
          <a:lstStyle/>
          <a:p>
            <a:r>
              <a:rPr lang="en-US" dirty="0" smtClean="0"/>
              <a:t>Agricultural Interoperability Interest Group (IG), Research Data Alliance (RDA)</a:t>
            </a:r>
          </a:p>
          <a:p>
            <a:endParaRPr lang="en-US" dirty="0"/>
          </a:p>
          <a:p>
            <a:endParaRPr lang="en-US" dirty="0" smtClean="0"/>
          </a:p>
          <a:p>
            <a:r>
              <a:rPr lang="en-US" dirty="0" smtClean="0"/>
              <a:t>Knowledge &amp; Learning Systems WG, Global Food Safety Partnership (GFSP)</a:t>
            </a:r>
            <a:endParaRPr lang="el-G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8520" y="4878705"/>
            <a:ext cx="1524000" cy="131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descr="The World Bank Working for a World Free of Pover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5867" y="6254114"/>
            <a:ext cx="4758418" cy="51244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o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5345" y="2728912"/>
            <a:ext cx="4067175" cy="990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184799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13678"/>
            <a:ext cx="8229600" cy="1143000"/>
          </a:xfrm>
        </p:spPr>
        <p:txBody>
          <a:bodyPr>
            <a:normAutofit/>
          </a:bodyPr>
          <a:lstStyle/>
          <a:p>
            <a:r>
              <a:rPr lang="en-US" dirty="0" smtClean="0"/>
              <a:t>Large </a:t>
            </a:r>
            <a:r>
              <a:rPr lang="en-US" dirty="0"/>
              <a:t>scale data-related projects</a:t>
            </a:r>
            <a:endParaRPr lang="el-GR" sz="4000" dirty="0">
              <a:solidFill>
                <a:srgbClr val="000000"/>
              </a:solidFill>
            </a:endParaRPr>
          </a:p>
        </p:txBody>
      </p:sp>
      <p:sp>
        <p:nvSpPr>
          <p:cNvPr id="3" name="Θέση περιεχομένου 2"/>
          <p:cNvSpPr>
            <a:spLocks noGrp="1"/>
          </p:cNvSpPr>
          <p:nvPr>
            <p:ph idx="1"/>
          </p:nvPr>
        </p:nvSpPr>
        <p:spPr>
          <a:xfrm>
            <a:off x="0" y="1310640"/>
            <a:ext cx="9144000" cy="5334000"/>
          </a:xfrm>
        </p:spPr>
        <p:txBody>
          <a:bodyPr>
            <a:noAutofit/>
          </a:bodyPr>
          <a:lstStyle/>
          <a:p>
            <a:r>
              <a:rPr lang="en-US" sz="2000" b="1" dirty="0" smtClean="0"/>
              <a:t>agINFRA</a:t>
            </a:r>
            <a:r>
              <a:rPr lang="en-US" sz="2000" dirty="0" smtClean="0"/>
              <a:t>: a </a:t>
            </a:r>
            <a:r>
              <a:rPr lang="en-US" sz="2000" dirty="0"/>
              <a:t>data infrastructure to support agricultural scientific communities </a:t>
            </a:r>
            <a:r>
              <a:rPr lang="en-US" sz="2000" dirty="0" smtClean="0"/>
              <a:t>(2011 - 2015)</a:t>
            </a:r>
          </a:p>
          <a:p>
            <a:pPr lvl="1"/>
            <a:r>
              <a:rPr lang="en-US" sz="1800" dirty="0" smtClean="0"/>
              <a:t>12 partners (incl. FAO); tech coordinator, evaluation, sustainability</a:t>
            </a:r>
          </a:p>
          <a:p>
            <a:pPr lvl="1"/>
            <a:r>
              <a:rPr lang="en-US" sz="1800" dirty="0" smtClean="0"/>
              <a:t>in </a:t>
            </a:r>
            <a:r>
              <a:rPr lang="en-US" sz="1800" u="sng" dirty="0" smtClean="0"/>
              <a:t>G8 Open Data in Agriculture Action Plan for Europe</a:t>
            </a:r>
          </a:p>
          <a:p>
            <a:r>
              <a:rPr lang="en-US" sz="2000" b="1" dirty="0" err="1"/>
              <a:t>SemaGrow</a:t>
            </a:r>
            <a:r>
              <a:rPr lang="en-US" sz="2000" dirty="0"/>
              <a:t>: Data intensive techniques to boost the real-time performance of global agricultural data infrastructures (2012 - </a:t>
            </a:r>
            <a:r>
              <a:rPr lang="en-US" sz="2000" dirty="0" smtClean="0"/>
              <a:t>2015)</a:t>
            </a:r>
            <a:endParaRPr lang="en-US" sz="2000" dirty="0"/>
          </a:p>
          <a:p>
            <a:pPr lvl="1"/>
            <a:r>
              <a:rPr lang="en-US" sz="1800" dirty="0" smtClean="0"/>
              <a:t>8 </a:t>
            </a:r>
            <a:r>
              <a:rPr lang="en-US" sz="1800" dirty="0"/>
              <a:t>partners (incl. FAO, WUR); </a:t>
            </a:r>
            <a:r>
              <a:rPr lang="en-US" sz="1800" dirty="0" smtClean="0"/>
              <a:t>tech, </a:t>
            </a:r>
            <a:r>
              <a:rPr lang="en-US" sz="1800" dirty="0"/>
              <a:t>evaluation, sustainability</a:t>
            </a:r>
          </a:p>
          <a:p>
            <a:pPr lvl="1"/>
            <a:r>
              <a:rPr lang="en-US" sz="1800" dirty="0"/>
              <a:t>in  </a:t>
            </a:r>
            <a:r>
              <a:rPr lang="en-US" sz="1800" u="sng" dirty="0"/>
              <a:t>G8 Open Data in Agriculture Action Plan for </a:t>
            </a:r>
            <a:r>
              <a:rPr lang="en-US" sz="1800" u="sng" dirty="0" smtClean="0"/>
              <a:t>Europe</a:t>
            </a:r>
          </a:p>
          <a:p>
            <a:r>
              <a:rPr lang="en-US" sz="2000" b="1" dirty="0" err="1" smtClean="0"/>
              <a:t>OpenMinTeD</a:t>
            </a:r>
            <a:r>
              <a:rPr lang="en-US" sz="2000" dirty="0"/>
              <a:t>: Open Mining </a:t>
            </a:r>
            <a:r>
              <a:rPr lang="en-US" sz="2000" dirty="0" smtClean="0"/>
              <a:t>Infrastructure </a:t>
            </a:r>
            <a:r>
              <a:rPr lang="en-US" sz="2000" dirty="0"/>
              <a:t>for </a:t>
            </a:r>
            <a:r>
              <a:rPr lang="en-US" sz="2000" dirty="0" smtClean="0"/>
              <a:t>Text </a:t>
            </a:r>
            <a:r>
              <a:rPr lang="en-US" sz="2000" dirty="0"/>
              <a:t>and </a:t>
            </a:r>
            <a:r>
              <a:rPr lang="en-US" sz="2000" dirty="0" smtClean="0"/>
              <a:t>Data </a:t>
            </a:r>
            <a:r>
              <a:rPr lang="en-US" sz="2000" dirty="0"/>
              <a:t>(</a:t>
            </a:r>
            <a:r>
              <a:rPr lang="en-US" sz="2000" dirty="0" smtClean="0"/>
              <a:t>2015- 2018)</a:t>
            </a:r>
            <a:endParaRPr lang="en-US" sz="2000" dirty="0"/>
          </a:p>
          <a:p>
            <a:pPr lvl="1"/>
            <a:r>
              <a:rPr lang="en-US" sz="1800" dirty="0" smtClean="0"/>
              <a:t>15 </a:t>
            </a:r>
            <a:r>
              <a:rPr lang="en-US" sz="1800" dirty="0"/>
              <a:t>partners (</a:t>
            </a:r>
            <a:r>
              <a:rPr lang="en-US" sz="1800" dirty="0" smtClean="0"/>
              <a:t>incl. </a:t>
            </a:r>
            <a:r>
              <a:rPr lang="en-US" sz="1800" dirty="0" err="1" smtClean="0"/>
              <a:t>UoA</a:t>
            </a:r>
            <a:r>
              <a:rPr lang="en-US" sz="1800" dirty="0" smtClean="0"/>
              <a:t>, EBI, INRA</a:t>
            </a:r>
            <a:r>
              <a:rPr lang="en-US" sz="1800" dirty="0"/>
              <a:t>); </a:t>
            </a:r>
            <a:r>
              <a:rPr lang="en-US" sz="1800" dirty="0" err="1" smtClean="0"/>
              <a:t>tech+data</a:t>
            </a:r>
            <a:r>
              <a:rPr lang="en-US" sz="1800" dirty="0" smtClean="0"/>
              <a:t>, </a:t>
            </a:r>
            <a:r>
              <a:rPr lang="en-US" sz="1800" dirty="0"/>
              <a:t>requirements &amp; evaluation</a:t>
            </a:r>
            <a:endParaRPr lang="en-US" sz="1800" dirty="0" smtClean="0"/>
          </a:p>
          <a:p>
            <a:r>
              <a:rPr lang="en-US" sz="2000" b="1" dirty="0" smtClean="0"/>
              <a:t>Big Data Europe</a:t>
            </a:r>
            <a:r>
              <a:rPr lang="en-US" sz="2000" dirty="0"/>
              <a:t>: Integrating Big Data, Software and Communities for Addressing Europe’s Societal Challenges (</a:t>
            </a:r>
            <a:r>
              <a:rPr lang="en-US" sz="2000" dirty="0" smtClean="0"/>
              <a:t>2015-2018)</a:t>
            </a:r>
            <a:endParaRPr lang="en-US" sz="2000" dirty="0"/>
          </a:p>
          <a:p>
            <a:pPr lvl="1"/>
            <a:r>
              <a:rPr lang="en-US" sz="1800" dirty="0" smtClean="0"/>
              <a:t>12 </a:t>
            </a:r>
            <a:r>
              <a:rPr lang="en-US" sz="1800" dirty="0"/>
              <a:t>partners (incl. </a:t>
            </a:r>
            <a:r>
              <a:rPr lang="en-US" sz="1800" dirty="0" smtClean="0"/>
              <a:t>FAO); </a:t>
            </a:r>
            <a:r>
              <a:rPr lang="en-US" sz="1800" dirty="0" err="1" smtClean="0"/>
              <a:t>agri</a:t>
            </a:r>
            <a:r>
              <a:rPr lang="en-US" sz="1800" dirty="0" smtClean="0"/>
              <a:t>-food community &amp; use cases</a:t>
            </a:r>
            <a:endParaRPr lang="en-US" sz="1800" dirty="0"/>
          </a:p>
        </p:txBody>
      </p:sp>
    </p:spTree>
    <p:extLst>
      <p:ext uri="{BB962C8B-B14F-4D97-AF65-F5344CB8AC3E}">
        <p14:creationId xmlns:p14="http://schemas.microsoft.com/office/powerpoint/2010/main" val="84300287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2 Marcador de contenido"/>
          <p:cNvSpPr>
            <a:spLocks noGrp="1"/>
          </p:cNvSpPr>
          <p:nvPr>
            <p:ph sz="quarter" idx="4294967295"/>
          </p:nvPr>
        </p:nvSpPr>
        <p:spPr>
          <a:xfrm>
            <a:off x="107950" y="1198563"/>
            <a:ext cx="9036050" cy="4967287"/>
          </a:xfrm>
          <a:prstGeom prst="rect">
            <a:avLst/>
          </a:prstGeom>
        </p:spPr>
        <p:txBody>
          <a:bodyPr>
            <a:normAutofit fontScale="92500"/>
          </a:bodyPr>
          <a:lstStyle/>
          <a:p>
            <a:pPr marL="273050" indent="-273050" eaLnBrk="1" hangingPunct="1">
              <a:buFont typeface="Arial" charset="0"/>
              <a:buNone/>
            </a:pPr>
            <a:r>
              <a:rPr lang="en-US" altLang="el-GR" dirty="0" smtClean="0">
                <a:solidFill>
                  <a:srgbClr val="006600"/>
                </a:solidFill>
              </a:rPr>
              <a:t>“We will </a:t>
            </a:r>
            <a:r>
              <a:rPr lang="en-US" altLang="el-GR" sz="3600" b="1" dirty="0" smtClean="0">
                <a:solidFill>
                  <a:srgbClr val="006600"/>
                </a:solidFill>
              </a:rPr>
              <a:t>promote research</a:t>
            </a:r>
            <a:r>
              <a:rPr lang="en-US" altLang="el-GR" b="1" dirty="0" smtClean="0">
                <a:solidFill>
                  <a:srgbClr val="006600"/>
                </a:solidFill>
              </a:rPr>
              <a:t> </a:t>
            </a:r>
            <a:r>
              <a:rPr lang="en-US" altLang="el-GR" dirty="0" smtClean="0">
                <a:solidFill>
                  <a:srgbClr val="006600"/>
                </a:solidFill>
              </a:rPr>
              <a:t>for food and agriculture, including research to adapt to, and mitigate climate change, and </a:t>
            </a:r>
            <a:r>
              <a:rPr lang="en-US" altLang="el-GR" sz="3600" b="1" dirty="0" smtClean="0">
                <a:solidFill>
                  <a:srgbClr val="006600"/>
                </a:solidFill>
              </a:rPr>
              <a:t>access to research results and technologies</a:t>
            </a:r>
            <a:r>
              <a:rPr lang="en-US" altLang="el-GR" b="1" dirty="0" smtClean="0">
                <a:solidFill>
                  <a:srgbClr val="006600"/>
                </a:solidFill>
              </a:rPr>
              <a:t> </a:t>
            </a:r>
            <a:r>
              <a:rPr lang="en-US" altLang="el-GR" dirty="0" smtClean="0">
                <a:solidFill>
                  <a:srgbClr val="006600"/>
                </a:solidFill>
              </a:rPr>
              <a:t>at national, regional and international levels. </a:t>
            </a:r>
          </a:p>
          <a:p>
            <a:pPr marL="273050" indent="-273050" eaLnBrk="1" hangingPunct="1">
              <a:buFont typeface="Arial" charset="0"/>
              <a:buNone/>
            </a:pPr>
            <a:r>
              <a:rPr lang="en-US" altLang="el-GR" dirty="0" smtClean="0">
                <a:solidFill>
                  <a:srgbClr val="006600"/>
                </a:solidFill>
              </a:rPr>
              <a:t>We will reinvigorate national research systems and will</a:t>
            </a:r>
            <a:r>
              <a:rPr lang="en-US" altLang="el-GR" b="1" dirty="0" smtClean="0">
                <a:solidFill>
                  <a:srgbClr val="006600"/>
                </a:solidFill>
              </a:rPr>
              <a:t> </a:t>
            </a:r>
            <a:r>
              <a:rPr lang="en-US" altLang="el-GR" sz="3600" b="1" dirty="0" smtClean="0">
                <a:solidFill>
                  <a:srgbClr val="006600"/>
                </a:solidFill>
              </a:rPr>
              <a:t>share information and best practices</a:t>
            </a:r>
            <a:r>
              <a:rPr lang="en-US" altLang="el-GR" dirty="0" smtClean="0">
                <a:solidFill>
                  <a:srgbClr val="006600"/>
                </a:solidFill>
              </a:rPr>
              <a:t>. </a:t>
            </a:r>
          </a:p>
          <a:p>
            <a:pPr marL="273050" indent="-273050" eaLnBrk="1" hangingPunct="1">
              <a:buFont typeface="Arial" charset="0"/>
              <a:buNone/>
            </a:pPr>
            <a:r>
              <a:rPr lang="en-US" altLang="el-GR" dirty="0" smtClean="0">
                <a:solidFill>
                  <a:srgbClr val="006600"/>
                </a:solidFill>
              </a:rPr>
              <a:t>We will</a:t>
            </a:r>
            <a:r>
              <a:rPr lang="en-US" altLang="el-GR" sz="4000" dirty="0" smtClean="0">
                <a:solidFill>
                  <a:srgbClr val="006600"/>
                </a:solidFill>
              </a:rPr>
              <a:t> </a:t>
            </a:r>
            <a:r>
              <a:rPr lang="en-US" altLang="el-GR" sz="4000" b="1" dirty="0" smtClean="0">
                <a:solidFill>
                  <a:srgbClr val="006600"/>
                </a:solidFill>
              </a:rPr>
              <a:t>improve access to knowledge</a:t>
            </a:r>
            <a:r>
              <a:rPr lang="en-US" altLang="el-GR" dirty="0" smtClean="0">
                <a:solidFill>
                  <a:srgbClr val="006600"/>
                </a:solidFill>
              </a:rPr>
              <a:t>”</a:t>
            </a:r>
          </a:p>
          <a:p>
            <a:pPr marL="273050" indent="-273050" eaLnBrk="1" hangingPunct="1">
              <a:buFont typeface="Arial" charset="0"/>
              <a:buNone/>
            </a:pPr>
            <a:endParaRPr lang="en-US" altLang="el-GR" sz="2000" b="1" dirty="0" smtClean="0"/>
          </a:p>
          <a:p>
            <a:pPr marL="273050" indent="-273050" eaLnBrk="1" hangingPunct="1">
              <a:buFont typeface="Arial" charset="0"/>
              <a:buNone/>
            </a:pPr>
            <a:r>
              <a:rPr lang="en-US" altLang="el-GR" sz="1800" dirty="0" smtClean="0">
                <a:solidFill>
                  <a:srgbClr val="006600"/>
                </a:solidFill>
              </a:rPr>
              <a:t>Heads of State and Government, World Summit on Food Security, Rome, November 2009</a:t>
            </a:r>
            <a:endParaRPr lang="en-GB" altLang="el-GR" dirty="0" smtClean="0"/>
          </a:p>
        </p:txBody>
      </p:sp>
      <p:sp>
        <p:nvSpPr>
          <p:cNvPr id="4" name="Title 1"/>
          <p:cNvSpPr txBox="1">
            <a:spLocks/>
          </p:cNvSpPr>
          <p:nvPr/>
        </p:nvSpPr>
        <p:spPr>
          <a:xfrm>
            <a:off x="725489" y="228600"/>
            <a:ext cx="8040687" cy="990600"/>
          </a:xfrm>
          <a:prstGeom prst="rect">
            <a:avLst/>
          </a:prstGeom>
        </p:spPr>
        <p:txBody>
          <a:bodyPr/>
          <a:lstStyle>
            <a:lvl1pPr algn="r" defTabSz="914400" rtl="0" eaLnBrk="1" latinLnBrk="0" hangingPunct="1">
              <a:spcBef>
                <a:spcPct val="0"/>
              </a:spcBef>
              <a:buNone/>
              <a:defRPr sz="3000" b="1" kern="1200">
                <a:solidFill>
                  <a:srgbClr val="4F85C3"/>
                </a:solidFill>
                <a:latin typeface="Segoe UI" pitchFamily="34" charset="0"/>
                <a:ea typeface="+mj-ea"/>
                <a:cs typeface="Segoe UI" pitchFamily="34" charset="0"/>
              </a:defRPr>
            </a:lvl1pPr>
          </a:lstStyle>
          <a:p>
            <a:r>
              <a:rPr lang="en-US" dirty="0" smtClean="0">
                <a:ea typeface="Segoe UI" panose="020B0502040204020203" pitchFamily="34" charset="0"/>
              </a:rPr>
              <a:t>Our </a:t>
            </a:r>
            <a:r>
              <a:rPr lang="en-US" dirty="0">
                <a:ea typeface="Segoe UI" panose="020B0502040204020203" pitchFamily="34" charset="0"/>
              </a:rPr>
              <a:t>M</a:t>
            </a:r>
            <a:r>
              <a:rPr lang="en-US" dirty="0" smtClean="0">
                <a:ea typeface="Segoe UI" panose="020B0502040204020203" pitchFamily="34" charset="0"/>
              </a:rPr>
              <a:t>andate</a:t>
            </a:r>
            <a:endParaRPr lang="en-US" dirty="0">
              <a:ea typeface="Segoe UI" panose="020B0502040204020203" pitchFamily="34" charset="0"/>
            </a:endParaRPr>
          </a:p>
        </p:txBody>
      </p:sp>
    </p:spTree>
    <p:extLst>
      <p:ext uri="{BB962C8B-B14F-4D97-AF65-F5344CB8AC3E}">
        <p14:creationId xmlns:p14="http://schemas.microsoft.com/office/powerpoint/2010/main" val="276885325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b="1" dirty="0" smtClean="0">
                <a:solidFill>
                  <a:srgbClr val="00B050"/>
                </a:solidFill>
              </a:rPr>
              <a:t>aginfra.eu</a:t>
            </a:r>
            <a:endParaRPr lang="el-GR" b="1" dirty="0">
              <a:solidFill>
                <a:srgbClr val="00B050"/>
              </a:solidFill>
            </a:endParaRPr>
          </a:p>
        </p:txBody>
      </p:sp>
      <p:sp>
        <p:nvSpPr>
          <p:cNvPr id="3" name="Θέση περιεχομένου 2"/>
          <p:cNvSpPr>
            <a:spLocks noGrp="1"/>
          </p:cNvSpPr>
          <p:nvPr>
            <p:ph idx="1"/>
          </p:nvPr>
        </p:nvSpPr>
        <p:spPr/>
        <p:txBody>
          <a:bodyPr/>
          <a:lstStyle/>
          <a:p>
            <a:pPr marL="0" indent="0">
              <a:buNone/>
            </a:pPr>
            <a:r>
              <a:rPr lang="en-US" sz="2800" dirty="0"/>
              <a:t>T</a:t>
            </a:r>
            <a:r>
              <a:rPr lang="en-US" sz="2800" dirty="0" smtClean="0"/>
              <a:t>he European hub for data-powered research on agriculture, food and the environment</a:t>
            </a:r>
          </a:p>
          <a:p>
            <a:pPr marL="971550" lvl="1" indent="-514350">
              <a:buFont typeface="+mj-lt"/>
              <a:buAutoNum type="alphaLcParenR"/>
            </a:pPr>
            <a:r>
              <a:rPr lang="en-US" dirty="0" smtClean="0"/>
              <a:t>a research data sharing help desk &amp; service point for H2020 projects in our thematic areas</a:t>
            </a:r>
          </a:p>
          <a:p>
            <a:pPr marL="971550" lvl="1" indent="-514350">
              <a:buFont typeface="+mj-lt"/>
              <a:buAutoNum type="alphaLcParenR"/>
            </a:pPr>
            <a:r>
              <a:rPr lang="en-US" dirty="0"/>
              <a:t>the </a:t>
            </a:r>
            <a:r>
              <a:rPr lang="en-US" dirty="0" err="1"/>
              <a:t>agri</a:t>
            </a:r>
            <a:r>
              <a:rPr lang="en-US" dirty="0"/>
              <a:t>-food node of </a:t>
            </a:r>
            <a:r>
              <a:rPr lang="en-US" dirty="0" err="1"/>
              <a:t>OpenAIRE</a:t>
            </a:r>
            <a:endParaRPr lang="el-GR" dirty="0"/>
          </a:p>
          <a:p>
            <a:pPr marL="971550" lvl="1" indent="-514350">
              <a:buFont typeface="+mj-lt"/>
              <a:buAutoNum type="alphaLcParenR"/>
            </a:pPr>
            <a:r>
              <a:rPr lang="en-US" dirty="0" smtClean="0"/>
              <a:t>a big (research) data machine &amp; stack of technologies</a:t>
            </a:r>
          </a:p>
          <a:p>
            <a:pPr marL="971550" lvl="1" indent="-514350">
              <a:buFont typeface="+mj-lt"/>
              <a:buAutoNum type="alphaLcParenR"/>
            </a:pPr>
            <a:r>
              <a:rPr lang="en-US" dirty="0" smtClean="0"/>
              <a:t>an ecosystem for research data scientists, developers, startups</a:t>
            </a:r>
          </a:p>
        </p:txBody>
      </p:sp>
      <p:pic>
        <p:nvPicPr>
          <p:cNvPr id="4" name="Picture 6" descr="agINFRA_logo_ne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3888" y="794"/>
            <a:ext cx="1921669" cy="1609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332515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EGI Engage powerpoint presentation v3">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err="1" smtClean="0"/>
        </a:defPPr>
      </a:lstStyle>
    </a:txDef>
  </a:objectDefaults>
  <a:extraClrSchemeLst/>
</a:theme>
</file>

<file path=ppt/theme/theme2.xml><?xml version="1.0" encoding="utf-8"?>
<a:theme xmlns:a="http://schemas.openxmlformats.org/drawingml/2006/main" name="EGI Powerpoint Presentation (body)">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EGI Powerpoint Presentation (closing)">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err="1" smtClean="0"/>
        </a:defPPr>
      </a:lstStyle>
    </a:txDef>
  </a:objectDefaults>
  <a:extraClrScheme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2746</TotalTime>
  <Words>942</Words>
  <Application>Microsoft Macintosh PowerPoint</Application>
  <PresentationFormat>On-screen Show (4:3)</PresentationFormat>
  <Paragraphs>115</Paragraphs>
  <Slides>21</Slides>
  <Notes>4</Notes>
  <HiddenSlides>0</HiddenSlides>
  <MMClips>0</MMClips>
  <ScaleCrop>false</ScaleCrop>
  <HeadingPairs>
    <vt:vector size="4" baseType="variant">
      <vt:variant>
        <vt:lpstr>Theme</vt:lpstr>
      </vt:variant>
      <vt:variant>
        <vt:i4>3</vt:i4>
      </vt:variant>
      <vt:variant>
        <vt:lpstr>Slide Titles</vt:lpstr>
      </vt:variant>
      <vt:variant>
        <vt:i4>21</vt:i4>
      </vt:variant>
    </vt:vector>
  </HeadingPairs>
  <TitlesOfParts>
    <vt:vector size="24" baseType="lpstr">
      <vt:lpstr>EGI Engage powerpoint presentation v3</vt:lpstr>
      <vt:lpstr>EGI Powerpoint Presentation (body)</vt:lpstr>
      <vt:lpstr>EGI Powerpoint Presentation (closing)</vt:lpstr>
      <vt:lpstr>agINFRA:  The European hub for agri-food research and how EGI can support</vt:lpstr>
      <vt:lpstr>PowerPoint Presentation</vt:lpstr>
      <vt:lpstr>Data aggregation &amp; sharing solutions</vt:lpstr>
      <vt:lpstr>Indicative partners &amp; clients</vt:lpstr>
      <vt:lpstr>Advocates of Open</vt:lpstr>
      <vt:lpstr>Making different systems work together</vt:lpstr>
      <vt:lpstr>Large scale data-related projects</vt:lpstr>
      <vt:lpstr>PowerPoint Presentation</vt:lpstr>
      <vt:lpstr>aginfra.eu</vt:lpstr>
      <vt:lpstr>PowerPoint Presentation</vt:lpstr>
      <vt:lpstr>New aginfra.eu e-infrastructure</vt:lpstr>
      <vt:lpstr>A data-powered ecosystem</vt:lpstr>
      <vt:lpstr>An ecosystem that could look like this</vt:lpstr>
      <vt:lpstr>Engagement, awareness, support</vt:lpstr>
      <vt:lpstr>Connect to &amp; facilitate business initiatives</vt:lpstr>
      <vt:lpstr>SME accelerators</vt:lpstr>
      <vt:lpstr>Important questions</vt:lpstr>
      <vt:lpstr>Proposed actions to get answers</vt:lpstr>
      <vt:lpstr>Offer services through agINFRA</vt:lpstr>
      <vt:lpstr>Offer services through agINFRA</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Nikolaos Marianos</dc:creator>
  <cp:lastModifiedBy>Sy Holsinger</cp:lastModifiedBy>
  <cp:revision>72</cp:revision>
  <dcterms:created xsi:type="dcterms:W3CDTF">2015-05-07T09:24:15Z</dcterms:created>
  <dcterms:modified xsi:type="dcterms:W3CDTF">2015-05-20T08:55:24Z</dcterms:modified>
</cp:coreProperties>
</file>