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6" r:id="rId3"/>
    <p:sldMasterId id="2147483700" r:id="rId4"/>
    <p:sldMasterId id="2147483704" r:id="rId5"/>
    <p:sldMasterId id="2147483716" r:id="rId6"/>
  </p:sldMasterIdLst>
  <p:notesMasterIdLst>
    <p:notesMasterId r:id="rId30"/>
  </p:notesMasterIdLst>
  <p:sldIdLst>
    <p:sldId id="296" r:id="rId7"/>
    <p:sldId id="257" r:id="rId8"/>
    <p:sldId id="266" r:id="rId9"/>
    <p:sldId id="297" r:id="rId10"/>
    <p:sldId id="298" r:id="rId11"/>
    <p:sldId id="299" r:id="rId12"/>
    <p:sldId id="301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258" r:id="rId22"/>
    <p:sldId id="263" r:id="rId23"/>
    <p:sldId id="264" r:id="rId24"/>
    <p:sldId id="267" r:id="rId25"/>
    <p:sldId id="315" r:id="rId26"/>
    <p:sldId id="313" r:id="rId27"/>
    <p:sldId id="311" r:id="rId28"/>
    <p:sldId id="31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DF092-086A-45F0-BAAD-3D24E11B87E2}" type="datetimeFigureOut">
              <a:rPr lang="en-GB" smtClean="0"/>
              <a:t>19/05/2015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9EC9C-C305-4735-9C9F-4EFA8F6E6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96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9B17DD5-4967-4E52-A17B-C5CB0FB17712}" type="slidenum">
              <a:rPr lang="de-DE" altLang="en-US" sz="1200"/>
              <a:pPr/>
              <a:t>9</a:t>
            </a:fld>
            <a:endParaRPr lang="de-DE" alt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03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t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elixir_helix_200_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-26988"/>
            <a:ext cx="9269413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elixir_1_RZ_ma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7" y="5373688"/>
            <a:ext cx="18208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30400" y="4797425"/>
            <a:ext cx="6527800" cy="742950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>
            <a:spAutoFit/>
          </a:bodyPr>
          <a:lstStyle>
            <a:lvl1pPr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1" smtClean="0">
                <a:solidFill>
                  <a:srgbClr val="FF6600"/>
                </a:solidFill>
                <a:latin typeface="Corbel" pitchFamily="34" charset="0"/>
                <a:ea typeface="Geneva" charset="-128"/>
                <a:cs typeface="Arial" charset="0"/>
              </a:rPr>
              <a:t>European Life Sciences Infrastructure for Biological Information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smtClean="0">
                <a:solidFill>
                  <a:srgbClr val="003F41"/>
                </a:solidFill>
                <a:latin typeface="Corbel" pitchFamily="34" charset="0"/>
                <a:ea typeface="Geneva" charset="-128"/>
                <a:cs typeface="Arial" charset="0"/>
              </a:rPr>
              <a:t>www.elixir-europe.org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85800" y="2780932"/>
            <a:ext cx="7772400" cy="1225021"/>
          </a:xfrm>
        </p:spPr>
        <p:txBody>
          <a:bodyPr>
            <a:normAutofit/>
          </a:bodyPr>
          <a:lstStyle>
            <a:lvl1pPr algn="r">
              <a:defRPr sz="5000" b="1">
                <a:solidFill>
                  <a:schemeClr val="tx2">
                    <a:lumMod val="50000"/>
                  </a:schemeClr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2641600" y="4074744"/>
            <a:ext cx="5816600" cy="899583"/>
          </a:xfrm>
        </p:spPr>
        <p:txBody>
          <a:bodyPr>
            <a:normAutofit/>
          </a:bodyPr>
          <a:lstStyle>
            <a:lvl1pPr marL="0" indent="0" algn="r">
              <a:buNone/>
              <a:defRPr sz="2900">
                <a:solidFill>
                  <a:srgbClr val="003F41"/>
                </a:solidFill>
                <a:latin typeface="Corbel"/>
                <a:cs typeface="Corbel"/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533402" y="150813"/>
            <a:ext cx="1603375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Corbel" pitchFamily="34" charset="0"/>
                <a:ea typeface="+mn-ea"/>
                <a:cs typeface="Arial" charset="0"/>
              </a:defRPr>
            </a:lvl1pPr>
          </a:lstStyle>
          <a:p>
            <a:fld id="{C7CD3566-8146-47CE-943C-F1A2F448398A}" type="datetimeFigureOut">
              <a:rPr lang="en-GB" smtClean="0"/>
              <a:t>19/05/2015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70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DBDF6-3A89-4566-9954-263359095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58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038350" cy="5265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5962650" cy="5265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DBDF6-3A89-4566-9954-263359095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442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MBL_EBI_DNA_dark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MBL_EBI_RGB_InversedUpda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310315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1" y="3851277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1467762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MBL_EBI_DNA_dark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MBL_EBI_RGB_InversedUpda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310315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1" y="3851277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4507623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owerpont-slide-title_cell_dark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146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MBL_EBI_RGB_InversedUpda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310315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1" y="3851277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5048754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MBL_EBI_Chemistry-slide2-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MBL_EBI_RGB_InversedUpda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310315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1" y="3851277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0822008"/>
      </p:ext>
    </p:extLst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BL_EBI_Chem slide background4.ti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5" t="3106"/>
          <a:stretch/>
        </p:blipFill>
        <p:spPr>
          <a:xfrm>
            <a:off x="-1" y="2"/>
            <a:ext cx="9155545" cy="6869545"/>
          </a:xfrm>
          <a:prstGeom prst="rect">
            <a:avLst/>
          </a:prstGeom>
        </p:spPr>
      </p:pic>
      <p:pic>
        <p:nvPicPr>
          <p:cNvPr id="6" name="Picture 2" descr="EMBL_EBI_RGB_InversedUpda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310315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1" y="3851277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3427464"/>
      </p:ext>
    </p:extLst>
  </p:cSld>
  <p:clrMapOvr>
    <a:masterClrMapping/>
  </p:clrMapOvr>
  <p:transition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MBL_EBI_PDBE-slide-background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67"/>
          <a:stretch>
            <a:fillRect/>
          </a:stretch>
        </p:blipFill>
        <p:spPr bwMode="auto">
          <a:xfrm>
            <a:off x="0" y="-149225"/>
            <a:ext cx="9156700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MBL_EBI_RGB_InversedUpda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310315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1" y="3851277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3428715"/>
      </p:ext>
    </p:extLst>
  </p:cSld>
  <p:clrMapOvr>
    <a:masterClrMapping/>
  </p:clrMapOvr>
  <p:transition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83325"/>
      </p:ext>
    </p:extLst>
  </p:cSld>
  <p:clrMapOvr>
    <a:masterClrMapping/>
  </p:clrMapOvr>
  <p:transition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8214032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DBDF6-3A89-4566-9954-263359095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65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389890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6300" y="1219200"/>
            <a:ext cx="400050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93557"/>
      </p:ext>
    </p:extLst>
  </p:cSld>
  <p:clrMapOvr>
    <a:masterClrMapping/>
  </p:clrMapOvr>
  <p:transition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85800" y="2780932"/>
            <a:ext cx="7772400" cy="1225021"/>
          </a:xfrm>
        </p:spPr>
        <p:txBody>
          <a:bodyPr>
            <a:normAutofit/>
          </a:bodyPr>
          <a:lstStyle>
            <a:lvl1pPr algn="r">
              <a:defRPr sz="5000" b="1">
                <a:solidFill>
                  <a:schemeClr val="tx2">
                    <a:lumMod val="50000"/>
                  </a:schemeClr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2641600" y="4074744"/>
            <a:ext cx="5816600" cy="899583"/>
          </a:xfrm>
        </p:spPr>
        <p:txBody>
          <a:bodyPr>
            <a:normAutofit/>
          </a:bodyPr>
          <a:lstStyle>
            <a:lvl1pPr marL="0" indent="0" algn="r">
              <a:buNone/>
              <a:defRPr sz="2900">
                <a:solidFill>
                  <a:srgbClr val="003F41"/>
                </a:solidFill>
                <a:latin typeface="Corbel"/>
                <a:cs typeface="Corbel"/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533402" y="150813"/>
            <a:ext cx="1603375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Corbel" pitchFamily="34" charset="0"/>
                <a:ea typeface="+mn-ea"/>
                <a:cs typeface="Arial" charset="0"/>
              </a:defRPr>
            </a:lvl1pPr>
          </a:lstStyle>
          <a:p>
            <a:fld id="{C7CD3566-8146-47CE-943C-F1A2F448398A}" type="datetimeFigureOut">
              <a:rPr lang="en-GB" smtClean="0"/>
              <a:t>19/05/2015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405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03197"/>
      </p:ext>
    </p:extLst>
  </p:cSld>
  <p:clrMapOvr>
    <a:masterClrMapping/>
  </p:clrMapOvr>
  <p:transition>
    <p:cu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652846"/>
      </p:ext>
    </p:extLst>
  </p:cSld>
  <p:clrMapOvr>
    <a:masterClrMapping/>
  </p:clrMapOvr>
  <p:transition>
    <p:cu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389890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6300" y="1219200"/>
            <a:ext cx="400050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909878"/>
      </p:ext>
    </p:extLst>
  </p:cSld>
  <p:clrMapOvr>
    <a:masterClrMapping/>
  </p:clrMapOvr>
  <p:transition>
    <p:cu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0362"/>
      </p:ext>
    </p:extLst>
  </p:cSld>
  <p:clrMapOvr>
    <a:masterClrMapping/>
  </p:clrMapOvr>
  <p:transition>
    <p:cu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263497"/>
      </p:ext>
    </p:extLst>
  </p:cSld>
  <p:clrMapOvr>
    <a:masterClrMapping/>
  </p:clrMapOvr>
  <p:transition>
    <p:cu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389890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6300" y="1219200"/>
            <a:ext cx="400050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10888"/>
      </p:ext>
    </p:extLst>
  </p:cSld>
  <p:clrMapOvr>
    <a:masterClrMapping/>
  </p:clrMapOvr>
  <p:transition>
    <p:cu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MBL_EBI_DNA_dark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MBL_EBI_RGB_InversedUpda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6310315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1" y="3851277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0834185"/>
      </p:ext>
    </p:extLst>
  </p:cSld>
  <p:clrMapOvr>
    <a:masterClrMapping/>
  </p:clrMapOvr>
  <p:transition>
    <p:cu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MBL_EBI_DNA_dark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MBL_EBI_RGB_InversedUpda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6310315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1" y="3851277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8612926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DBDF6-3A89-4566-9954-263359095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4320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owerpont-slide-title_cell_dark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146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MBL_EBI_RGB_InversedUpda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6310315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1" y="3851277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5790486"/>
      </p:ext>
    </p:extLst>
  </p:cSld>
  <p:clrMapOvr>
    <a:masterClrMapping/>
  </p:clrMapOvr>
  <p:transition>
    <p:cut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MBL_EBI_Chemistry-slide2-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MBL_EBI_RGB_InversedUpda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6310315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1" y="3851277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3226687"/>
      </p:ext>
    </p:extLst>
  </p:cSld>
  <p:clrMapOvr>
    <a:masterClrMapping/>
  </p:clrMapOvr>
  <p:transition>
    <p:cut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MBL_EBI_Chem slide background4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55113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MBL_EBI_RGB_InversedUpda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6310315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1" y="3851277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6555269"/>
      </p:ext>
    </p:extLst>
  </p:cSld>
  <p:clrMapOvr>
    <a:masterClrMapping/>
  </p:clrMapOvr>
  <p:transition>
    <p:cut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MBL_EBI_PDBE-slide-background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67"/>
          <a:stretch>
            <a:fillRect/>
          </a:stretch>
        </p:blipFill>
        <p:spPr bwMode="auto">
          <a:xfrm>
            <a:off x="0" y="-149225"/>
            <a:ext cx="9156700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MBL_EBI_RGB_InversedUpda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6310315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1" y="3851277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3876590"/>
      </p:ext>
    </p:extLst>
  </p:cSld>
  <p:clrMapOvr>
    <a:masterClrMapping/>
  </p:clrMapOvr>
  <p:transition>
    <p:cut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71151"/>
      </p:ext>
    </p:extLst>
  </p:cSld>
  <p:clrMapOvr>
    <a:masterClrMapping/>
  </p:clrMapOvr>
  <p:transition>
    <p:cut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783264"/>
      </p:ext>
    </p:extLst>
  </p:cSld>
  <p:clrMapOvr>
    <a:masterClrMapping/>
  </p:clrMapOvr>
  <p:transition>
    <p:cut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389890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6300" y="1219200"/>
            <a:ext cx="400050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00212"/>
      </p:ext>
    </p:extLst>
  </p:cSld>
  <p:clrMapOvr>
    <a:masterClrMapping/>
  </p:clrMapOvr>
  <p:transition>
    <p:cut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73433DE-6CAC-4AA8-B924-9030AB4DE5FF}" type="datetimeFigureOut">
              <a:rPr lang="en-GB" altLang="en-US" sz="2400" smtClean="0">
                <a:solidFill>
                  <a:srgbClr val="000000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19/05/2015</a:t>
            </a:fld>
            <a:endParaRPr lang="en-GB" altLang="en-US" sz="24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62625C0-EEE1-408B-9364-D3B24DCF8296}" type="slidenum">
              <a:rPr lang="en-GB" altLang="en-US" sz="2400" smtClean="0">
                <a:solidFill>
                  <a:srgbClr val="000000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z="24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2104604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2" y="304499"/>
            <a:ext cx="8153400" cy="7624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33401" y="1219599"/>
            <a:ext cx="4044042" cy="4351046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2761" y="1219599"/>
            <a:ext cx="4044042" cy="43510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84151" y="6388100"/>
            <a:ext cx="531813" cy="406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926C0F6-B9ED-400B-A46C-DCC578049BFB}" type="slidenum">
              <a:rPr lang="de-DE" altLang="en-US" sz="2400" smtClean="0">
                <a:solidFill>
                  <a:srgbClr val="000000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altLang="en-US" sz="24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6912669"/>
      </p:ext>
    </p:extLst>
  </p:cSld>
  <p:clrMapOvr>
    <a:masterClrMapping/>
  </p:clrMapOvr>
  <p:transition>
    <p:cut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0DF5-6264-47C7-8979-AC7EF3698C3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C49B-2EE5-47E6-A643-4AF5E8E1D2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0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DBDF6-3A89-4566-9954-263359095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1466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0DF5-6264-47C7-8979-AC7EF3698C3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C49B-2EE5-47E6-A643-4AF5E8E1D2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4599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0DF5-6264-47C7-8979-AC7EF3698C3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C49B-2EE5-47E6-A643-4AF5E8E1D2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3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0DF5-6264-47C7-8979-AC7EF3698C3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C49B-2EE5-47E6-A643-4AF5E8E1D2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997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0DF5-6264-47C7-8979-AC7EF3698C3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C49B-2EE5-47E6-A643-4AF5E8E1D2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08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0DF5-6264-47C7-8979-AC7EF3698C3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C49B-2EE5-47E6-A643-4AF5E8E1D2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6048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0DF5-6264-47C7-8979-AC7EF3698C3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C49B-2EE5-47E6-A643-4AF5E8E1D2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3994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0DF5-6264-47C7-8979-AC7EF3698C3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C49B-2EE5-47E6-A643-4AF5E8E1D2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598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0DF5-6264-47C7-8979-AC7EF3698C3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C49B-2EE5-47E6-A643-4AF5E8E1D2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619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0DF5-6264-47C7-8979-AC7EF3698C3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C49B-2EE5-47E6-A643-4AF5E8E1D2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2804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0DF5-6264-47C7-8979-AC7EF3698C3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C49B-2EE5-47E6-A643-4AF5E8E1D2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8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DBDF6-3A89-4566-9954-263359095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6166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LIXIR_Europe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85800" y="1285834"/>
            <a:ext cx="7772400" cy="1927142"/>
          </a:xfrm>
        </p:spPr>
        <p:txBody>
          <a:bodyPr>
            <a:normAutofit/>
          </a:bodyPr>
          <a:lstStyle>
            <a:lvl1pPr algn="l">
              <a:defRPr sz="4800" b="1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7776864" cy="10801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900">
                <a:solidFill>
                  <a:srgbClr val="BEBF32"/>
                </a:solidFill>
                <a:latin typeface="Corbel"/>
                <a:cs typeface="Corbel"/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616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DBDF6-3A89-4566-9954-263359095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71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DBDF6-3A89-4566-9954-263359095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36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DBDF6-3A89-4566-9954-263359095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74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DBDF6-3A89-4566-9954-263359095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81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rgbClr val="E05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45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Corbel"/>
              </a:rPr>
              <a:t> 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cs-CZ" smtClean="0"/>
              <a:t>Master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cs-CZ" smtClean="0"/>
              <a:t>First level</a:t>
            </a:r>
          </a:p>
          <a:p>
            <a:pPr lvl="1"/>
            <a:r>
              <a:rPr lang="de-DE" altLang="cs-CZ" smtClean="0"/>
              <a:t>Second level</a:t>
            </a:r>
          </a:p>
          <a:p>
            <a:pPr lvl="2"/>
            <a:r>
              <a:rPr lang="de-DE" altLang="cs-CZ" smtClean="0"/>
              <a:t>Third level</a:t>
            </a:r>
          </a:p>
          <a:p>
            <a:pPr lvl="3"/>
            <a:r>
              <a:rPr lang="de-DE" altLang="cs-CZ" smtClean="0"/>
              <a:t>Fourth level</a:t>
            </a:r>
          </a:p>
          <a:p>
            <a:pPr lvl="4"/>
            <a:r>
              <a:rPr lang="de-DE" altLang="cs-CZ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375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</a:lstStyle>
          <a:p>
            <a:fld id="{ABDDBDF6-3A89-4566-9954-26335909583E}" type="slidenum">
              <a:rPr lang="en-GB" smtClean="0"/>
              <a:t>‹#›</a:t>
            </a:fld>
            <a:endParaRPr lang="en-GB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2" y="6219825"/>
            <a:ext cx="7080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62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orbel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orbel" pitchFamily="34" charset="0"/>
          <a:ea typeface="MS PGothic" pitchFamily="34" charset="-128"/>
          <a:cs typeface="Geneva" pitchFamily="-11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orbel" pitchFamily="34" charset="0"/>
          <a:ea typeface="MS PGothic" pitchFamily="34" charset="-128"/>
          <a:cs typeface="Geneva" pitchFamily="-11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orbel" pitchFamily="34" charset="0"/>
          <a:ea typeface="MS PGothic" pitchFamily="34" charset="-128"/>
          <a:cs typeface="Geneva" pitchFamily="-11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orbel" pitchFamily="34" charset="0"/>
          <a:ea typeface="MS PGothic" pitchFamily="34" charset="-128"/>
          <a:cs typeface="Geneva" pitchFamily="-11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-112" charset="0"/>
          <a:ea typeface="Geneva" pitchFamily="-112" charset="0"/>
          <a:cs typeface="Genev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-112" charset="0"/>
          <a:ea typeface="Geneva" pitchFamily="-112" charset="0"/>
          <a:cs typeface="Genev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-112" charset="0"/>
          <a:ea typeface="Geneva" pitchFamily="-112" charset="0"/>
          <a:cs typeface="Genev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-112" charset="0"/>
          <a:ea typeface="Geneva" pitchFamily="-112" charset="0"/>
          <a:cs typeface="Geneva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Corbel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Corbel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Corbel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Corbel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Corbel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 flipH="1">
            <a:off x="0" y="6210300"/>
            <a:ext cx="9144000" cy="647700"/>
          </a:xfrm>
          <a:prstGeom prst="rect">
            <a:avLst/>
          </a:prstGeom>
          <a:solidFill>
            <a:srgbClr val="00434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4115" tIns="22065" rIns="44115" bIns="22065" anchor="ctr"/>
          <a:lstStyle/>
          <a:p>
            <a:pPr eaLnBrk="0" hangingPunct="0"/>
            <a:endParaRPr lang="en-GB" sz="180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pic>
        <p:nvPicPr>
          <p:cNvPr id="1029" name="Picture 2" descr="EMBL_EBI_RGB_InversedUpdate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310315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6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ransition>
    <p:cut/>
  </p:transition>
  <p:timing>
    <p:tnLst>
      <p:par>
        <p:cTn id="1" dur="indefinite" restart="never" nodeType="tmRoot"/>
      </p:par>
    </p:tnLst>
  </p:timing>
  <p:txStyles>
    <p:titleStyle>
      <a:lvl1pPr algn="l" defTabSz="9525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/>
          <a:ea typeface="ＭＳ Ｐゴシック" charset="0"/>
          <a:cs typeface="HelveticaNeueLT Pro 45 Lt"/>
        </a:defRPr>
      </a:lvl1pPr>
      <a:lvl2pPr algn="l" defTabSz="9525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2pPr>
      <a:lvl3pPr algn="l" defTabSz="9525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3pPr>
      <a:lvl4pPr algn="l" defTabSz="9525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4pPr>
      <a:lvl5pPr algn="l" defTabSz="9525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5pPr>
      <a:lvl6pPr marL="220599" algn="l" defTabSz="955894" rtl="0" eaLnBrk="1" fontAlgn="base" hangingPunct="1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6pPr>
      <a:lvl7pPr marL="441176" algn="l" defTabSz="955894" rtl="0" eaLnBrk="1" fontAlgn="base" hangingPunct="1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7pPr>
      <a:lvl8pPr marL="661770" algn="l" defTabSz="955894" rtl="0" eaLnBrk="1" fontAlgn="base" hangingPunct="1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8pPr>
      <a:lvl9pPr marL="882370" algn="l" defTabSz="955894" rtl="0" eaLnBrk="1" fontAlgn="base" hangingPunct="1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9pPr>
    </p:titleStyle>
    <p:bodyStyle>
      <a:lvl1pPr marL="354013" indent="-354013" algn="l" defTabSz="952500" rtl="0" eaLnBrk="1" fontAlgn="base" hangingPunct="1">
        <a:spcBef>
          <a:spcPct val="20000"/>
        </a:spcBef>
        <a:spcAft>
          <a:spcPts val="575"/>
        </a:spcAft>
        <a:buClr>
          <a:schemeClr val="accent1"/>
        </a:buClr>
        <a:buSzPct val="120000"/>
        <a:buFont typeface="Arial" charset="0"/>
        <a:buChar char="•"/>
        <a:defRPr sz="24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1pPr>
      <a:lvl2pPr marL="631825" indent="-276225" algn="l" defTabSz="952500" rtl="0" eaLnBrk="1" fontAlgn="base" hangingPunct="1">
        <a:spcBef>
          <a:spcPct val="20000"/>
        </a:spcBef>
        <a:spcAft>
          <a:spcPts val="575"/>
        </a:spcAft>
        <a:buClr>
          <a:srgbClr val="FF8C9A"/>
        </a:buClr>
        <a:buSzPct val="100000"/>
        <a:buFont typeface="Arial" charset="0"/>
        <a:buChar char="•"/>
        <a:defRPr sz="22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2pPr>
      <a:lvl3pPr marL="895350" indent="-234950" algn="l" defTabSz="952500" rtl="0" eaLnBrk="1" fontAlgn="base" hangingPunct="1">
        <a:spcBef>
          <a:spcPct val="20000"/>
        </a:spcBef>
        <a:spcAft>
          <a:spcPts val="575"/>
        </a:spcAft>
        <a:buClr>
          <a:srgbClr val="FF8C9A"/>
        </a:buClr>
        <a:buFont typeface="Times" charset="0"/>
        <a:buChar char="•"/>
        <a:defRPr sz="20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3pPr>
      <a:lvl4pPr marL="1147763" indent="-234950" algn="l" defTabSz="952500" rtl="0" eaLnBrk="1" fontAlgn="base" hangingPunct="1">
        <a:spcBef>
          <a:spcPct val="20000"/>
        </a:spcBef>
        <a:spcAft>
          <a:spcPts val="575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4pPr>
      <a:lvl5pPr marL="1400175" indent="-234950" algn="l" defTabSz="952500" rtl="0" eaLnBrk="1" fontAlgn="base" hangingPunct="1">
        <a:spcBef>
          <a:spcPct val="20000"/>
        </a:spcBef>
        <a:spcAft>
          <a:spcPts val="575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5pPr>
      <a:lvl6pPr marL="2371346" indent="-238971" algn="l" defTabSz="95589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6pPr>
      <a:lvl7pPr marL="2591945" indent="-238971" algn="l" defTabSz="95589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7pPr>
      <a:lvl8pPr marL="2812522" indent="-238971" algn="l" defTabSz="95589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8pPr>
      <a:lvl9pPr marL="3033117" indent="-238971" algn="l" defTabSz="95589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20599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41176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6177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8237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102943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323541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54414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764733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730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transition>
    <p:cut/>
  </p:transition>
  <p:timing>
    <p:tnLst>
      <p:par>
        <p:cTn id="1" dur="indefinite" restart="never" nodeType="tmRoot"/>
      </p:par>
    </p:tnLst>
  </p:timing>
  <p:hf hdr="0" ftr="0"/>
  <p:txStyles>
    <p:titleStyle>
      <a:lvl1pPr algn="l" defTabSz="9525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/>
          <a:ea typeface="ＭＳ Ｐゴシック" charset="0"/>
          <a:cs typeface="HelveticaNeueLT Pro 45 Lt"/>
        </a:defRPr>
      </a:lvl1pPr>
      <a:lvl2pPr algn="l" defTabSz="9525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2pPr>
      <a:lvl3pPr algn="l" defTabSz="9525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3pPr>
      <a:lvl4pPr algn="l" defTabSz="9525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4pPr>
      <a:lvl5pPr algn="l" defTabSz="9525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5pPr>
      <a:lvl6pPr marL="220599" algn="l" defTabSz="955894" rtl="0" eaLnBrk="1" fontAlgn="base" hangingPunct="1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6pPr>
      <a:lvl7pPr marL="441176" algn="l" defTabSz="955894" rtl="0" eaLnBrk="1" fontAlgn="base" hangingPunct="1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7pPr>
      <a:lvl8pPr marL="661770" algn="l" defTabSz="955894" rtl="0" eaLnBrk="1" fontAlgn="base" hangingPunct="1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8pPr>
      <a:lvl9pPr marL="882370" algn="l" defTabSz="955894" rtl="0" eaLnBrk="1" fontAlgn="base" hangingPunct="1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9pPr>
    </p:titleStyle>
    <p:bodyStyle>
      <a:lvl1pPr marL="354013" indent="-354013" algn="l" defTabSz="952500" rtl="0" eaLnBrk="1" fontAlgn="base" hangingPunct="1">
        <a:spcBef>
          <a:spcPct val="20000"/>
        </a:spcBef>
        <a:spcAft>
          <a:spcPts val="575"/>
        </a:spcAft>
        <a:buClr>
          <a:schemeClr val="accent1"/>
        </a:buClr>
        <a:buSzPct val="120000"/>
        <a:buFont typeface="Arial" charset="0"/>
        <a:buChar char="•"/>
        <a:defRPr sz="24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1pPr>
      <a:lvl2pPr marL="631825" indent="-276225" algn="l" defTabSz="952500" rtl="0" eaLnBrk="1" fontAlgn="base" hangingPunct="1">
        <a:spcBef>
          <a:spcPct val="20000"/>
        </a:spcBef>
        <a:spcAft>
          <a:spcPts val="575"/>
        </a:spcAft>
        <a:buClr>
          <a:schemeClr val="accent1"/>
        </a:buClr>
        <a:buSzPct val="100000"/>
        <a:buFont typeface="Arial" charset="0"/>
        <a:buChar char="•"/>
        <a:defRPr sz="22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2pPr>
      <a:lvl3pPr marL="895350" indent="-234950" algn="l" defTabSz="952500" rtl="0" eaLnBrk="1" fontAlgn="base" hangingPunct="1">
        <a:spcBef>
          <a:spcPct val="20000"/>
        </a:spcBef>
        <a:spcAft>
          <a:spcPts val="575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3pPr>
      <a:lvl4pPr marL="1147763" indent="-234950" algn="l" defTabSz="952500" rtl="0" eaLnBrk="1" fontAlgn="base" hangingPunct="1">
        <a:spcBef>
          <a:spcPct val="20000"/>
        </a:spcBef>
        <a:spcAft>
          <a:spcPts val="575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4pPr>
      <a:lvl5pPr marL="1400175" indent="-234950" algn="l" defTabSz="952500" rtl="0" eaLnBrk="1" fontAlgn="base" hangingPunct="1">
        <a:spcBef>
          <a:spcPct val="20000"/>
        </a:spcBef>
        <a:spcAft>
          <a:spcPts val="575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5pPr>
      <a:lvl6pPr marL="2371346" indent="-238971" algn="l" defTabSz="95589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6pPr>
      <a:lvl7pPr marL="2591945" indent="-238971" algn="l" defTabSz="95589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7pPr>
      <a:lvl8pPr marL="2812522" indent="-238971" algn="l" defTabSz="95589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8pPr>
      <a:lvl9pPr marL="3033117" indent="-238971" algn="l" defTabSz="95589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20599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41176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6177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8237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102943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323541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54414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764733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Click to edit Master text styles</a:t>
            </a:r>
          </a:p>
          <a:p>
            <a:pPr lvl="1"/>
            <a:r>
              <a:rPr lang="de-DE" altLang="en-US" smtClean="0"/>
              <a:t>Second level</a:t>
            </a:r>
          </a:p>
          <a:p>
            <a:pPr lvl="2"/>
            <a:r>
              <a:rPr lang="de-DE" altLang="en-US" smtClean="0"/>
              <a:t>Third level</a:t>
            </a:r>
          </a:p>
          <a:p>
            <a:pPr lvl="3"/>
            <a:r>
              <a:rPr lang="de-DE" altLang="en-US" smtClean="0"/>
              <a:t>Fourth level</a:t>
            </a:r>
          </a:p>
          <a:p>
            <a:pPr lvl="4"/>
            <a:r>
              <a:rPr lang="de-DE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660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</p:sldLayoutIdLst>
  <p:transition>
    <p:cut/>
  </p:transition>
  <p:timing>
    <p:tnLst>
      <p:par>
        <p:cTn id="1" dur="indefinite" restart="never" nodeType="tmRoot"/>
      </p:par>
    </p:tnLst>
  </p:timing>
  <p:hf hdr="0" ftr="0"/>
  <p:txStyles>
    <p:titleStyle>
      <a:lvl1pPr algn="l" defTabSz="9525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/>
          <a:ea typeface="MS PGothic" panose="020B0600070205080204" pitchFamily="34" charset="-128"/>
          <a:cs typeface="HelveticaNeueLT Pro 45 Lt"/>
        </a:defRPr>
      </a:lvl1pPr>
      <a:lvl2pPr algn="l" defTabSz="9525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MS PGothic" panose="020B0600070205080204" pitchFamily="34" charset="-128"/>
          <a:cs typeface="HelveticaNeueLT Pro 45 Lt" charset="0"/>
        </a:defRPr>
      </a:lvl2pPr>
      <a:lvl3pPr algn="l" defTabSz="9525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MS PGothic" panose="020B0600070205080204" pitchFamily="34" charset="-128"/>
          <a:cs typeface="HelveticaNeueLT Pro 45 Lt" charset="0"/>
        </a:defRPr>
      </a:lvl3pPr>
      <a:lvl4pPr algn="l" defTabSz="9525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MS PGothic" panose="020B0600070205080204" pitchFamily="34" charset="-128"/>
          <a:cs typeface="HelveticaNeueLT Pro 45 Lt" charset="0"/>
        </a:defRPr>
      </a:lvl4pPr>
      <a:lvl5pPr algn="l" defTabSz="9525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MS PGothic" panose="020B0600070205080204" pitchFamily="34" charset="-128"/>
          <a:cs typeface="HelveticaNeueLT Pro 45 Lt" charset="0"/>
        </a:defRPr>
      </a:lvl5pPr>
      <a:lvl6pPr marL="220599" algn="l" defTabSz="955894" rtl="0" fontAlgn="base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6pPr>
      <a:lvl7pPr marL="441176" algn="l" defTabSz="955894" rtl="0" fontAlgn="base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7pPr>
      <a:lvl8pPr marL="661770" algn="l" defTabSz="955894" rtl="0" fontAlgn="base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8pPr>
      <a:lvl9pPr marL="882370" algn="l" defTabSz="955894" rtl="0" fontAlgn="base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9pPr>
    </p:titleStyle>
    <p:bodyStyle>
      <a:lvl1pPr marL="354013" indent="-354013" algn="l" defTabSz="952500" rtl="0" eaLnBrk="0" fontAlgn="base" hangingPunct="0">
        <a:spcBef>
          <a:spcPct val="20000"/>
        </a:spcBef>
        <a:spcAft>
          <a:spcPts val="575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2400">
          <a:solidFill>
            <a:schemeClr val="tx1"/>
          </a:solidFill>
          <a:latin typeface="HelveticaNeueLT Pro 45 Lt"/>
          <a:ea typeface="MS PGothic" panose="020B0600070205080204" pitchFamily="34" charset="-128"/>
          <a:cs typeface="HelveticaNeueLT Pro 45 Lt"/>
        </a:defRPr>
      </a:lvl1pPr>
      <a:lvl2pPr marL="631825" indent="-276225" algn="l" defTabSz="952500" rtl="0" eaLnBrk="0" fontAlgn="base" hangingPunct="0">
        <a:spcBef>
          <a:spcPct val="20000"/>
        </a:spcBef>
        <a:spcAft>
          <a:spcPts val="575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200">
          <a:solidFill>
            <a:schemeClr val="tx1"/>
          </a:solidFill>
          <a:latin typeface="HelveticaNeueLT Pro 45 Lt"/>
          <a:ea typeface="MS PGothic" panose="020B0600070205080204" pitchFamily="34" charset="-128"/>
          <a:cs typeface="HelveticaNeueLT Pro 45 Lt"/>
        </a:defRPr>
      </a:lvl2pPr>
      <a:lvl3pPr marL="895350" indent="-234950" algn="l" defTabSz="952500" rtl="0" eaLnBrk="0" fontAlgn="base" hangingPunct="0">
        <a:spcBef>
          <a:spcPct val="20000"/>
        </a:spcBef>
        <a:spcAft>
          <a:spcPts val="575"/>
        </a:spcAft>
        <a:buClr>
          <a:schemeClr val="accent1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HelveticaNeueLT Pro 45 Lt"/>
          <a:ea typeface="MS PGothic" panose="020B0600070205080204" pitchFamily="34" charset="-128"/>
          <a:cs typeface="HelveticaNeueLT Pro 45 Lt"/>
        </a:defRPr>
      </a:lvl3pPr>
      <a:lvl4pPr marL="1147763" indent="-234950" algn="l" defTabSz="952500" rtl="0" eaLnBrk="0" fontAlgn="base" hangingPunct="0">
        <a:spcBef>
          <a:spcPct val="20000"/>
        </a:spcBef>
        <a:spcAft>
          <a:spcPts val="575"/>
        </a:spcAft>
        <a:buClr>
          <a:schemeClr val="accent1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HelveticaNeueLT Pro 45 Lt"/>
          <a:ea typeface="MS PGothic" panose="020B0600070205080204" pitchFamily="34" charset="-128"/>
          <a:cs typeface="HelveticaNeueLT Pro 45 Lt"/>
        </a:defRPr>
      </a:lvl4pPr>
      <a:lvl5pPr marL="1400175" indent="-234950" algn="l" defTabSz="952500" rtl="0" eaLnBrk="0" fontAlgn="base" hangingPunct="0">
        <a:spcBef>
          <a:spcPct val="20000"/>
        </a:spcBef>
        <a:spcAft>
          <a:spcPts val="575"/>
        </a:spcAft>
        <a:buClr>
          <a:schemeClr val="accent1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HelveticaNeueLT Pro 45 Lt"/>
          <a:ea typeface="MS PGothic" panose="020B0600070205080204" pitchFamily="34" charset="-128"/>
          <a:cs typeface="HelveticaNeueLT Pro 45 Lt"/>
        </a:defRPr>
      </a:lvl5pPr>
      <a:lvl6pPr marL="2371346" indent="-238971" algn="l" defTabSz="955894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6pPr>
      <a:lvl7pPr marL="2591945" indent="-238971" algn="l" defTabSz="955894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7pPr>
      <a:lvl8pPr marL="2812522" indent="-238971" algn="l" defTabSz="955894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8pPr>
      <a:lvl9pPr marL="3033117" indent="-238971" algn="l" defTabSz="955894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20599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41176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6177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8237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102943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323541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54414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764733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 flipH="1">
            <a:off x="0" y="6210300"/>
            <a:ext cx="9144000" cy="647700"/>
          </a:xfrm>
          <a:prstGeom prst="rect">
            <a:avLst/>
          </a:prstGeom>
          <a:solidFill>
            <a:srgbClr val="0043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4115" tIns="22065" rIns="44115" bIns="22065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de-DE" alt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de-DE" altLang="en-US" smtClean="0"/>
          </a:p>
        </p:txBody>
      </p:sp>
      <p:pic>
        <p:nvPicPr>
          <p:cNvPr id="1029" name="Picture 2" descr="EMBL_EBI_RGB_InversedUpdat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6310315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50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>
    <p:cut/>
  </p:transition>
  <p:timing>
    <p:tnLst>
      <p:par>
        <p:cTn id="1" dur="indefinite" restart="never" nodeType="tmRoot"/>
      </p:par>
    </p:tnLst>
  </p:timing>
  <p:hf hdr="0" ftr="0"/>
  <p:txStyles>
    <p:titleStyle>
      <a:lvl1pPr algn="l" defTabSz="9525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/>
          <a:ea typeface="MS PGothic" panose="020B0600070205080204" pitchFamily="34" charset="-128"/>
          <a:cs typeface="HelveticaNeueLT Pro 45 Lt"/>
        </a:defRPr>
      </a:lvl1pPr>
      <a:lvl2pPr algn="l" defTabSz="9525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MS PGothic" panose="020B0600070205080204" pitchFamily="34" charset="-128"/>
          <a:cs typeface="HelveticaNeueLT Pro 45 Lt" charset="0"/>
        </a:defRPr>
      </a:lvl2pPr>
      <a:lvl3pPr algn="l" defTabSz="9525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MS PGothic" panose="020B0600070205080204" pitchFamily="34" charset="-128"/>
          <a:cs typeface="HelveticaNeueLT Pro 45 Lt" charset="0"/>
        </a:defRPr>
      </a:lvl3pPr>
      <a:lvl4pPr algn="l" defTabSz="9525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MS PGothic" panose="020B0600070205080204" pitchFamily="34" charset="-128"/>
          <a:cs typeface="HelveticaNeueLT Pro 45 Lt" charset="0"/>
        </a:defRPr>
      </a:lvl4pPr>
      <a:lvl5pPr algn="l" defTabSz="9525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MS PGothic" panose="020B0600070205080204" pitchFamily="34" charset="-128"/>
          <a:cs typeface="HelveticaNeueLT Pro 45 Lt" charset="0"/>
        </a:defRPr>
      </a:lvl5pPr>
      <a:lvl6pPr marL="220599" algn="l" defTabSz="955894" rtl="0" eaLnBrk="1" fontAlgn="base" hangingPunct="1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6pPr>
      <a:lvl7pPr marL="441176" algn="l" defTabSz="955894" rtl="0" eaLnBrk="1" fontAlgn="base" hangingPunct="1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7pPr>
      <a:lvl8pPr marL="661770" algn="l" defTabSz="955894" rtl="0" eaLnBrk="1" fontAlgn="base" hangingPunct="1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8pPr>
      <a:lvl9pPr marL="882370" algn="l" defTabSz="955894" rtl="0" eaLnBrk="1" fontAlgn="base" hangingPunct="1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9pPr>
    </p:titleStyle>
    <p:bodyStyle>
      <a:lvl1pPr marL="354013" indent="-354013" algn="l" defTabSz="952500" rtl="0" eaLnBrk="0" fontAlgn="base" hangingPunct="0">
        <a:spcBef>
          <a:spcPct val="20000"/>
        </a:spcBef>
        <a:spcAft>
          <a:spcPts val="575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2400">
          <a:solidFill>
            <a:schemeClr val="tx1"/>
          </a:solidFill>
          <a:latin typeface="HelveticaNeueLT Pro 45 Lt"/>
          <a:ea typeface="MS PGothic" panose="020B0600070205080204" pitchFamily="34" charset="-128"/>
          <a:cs typeface="HelveticaNeueLT Pro 45 Lt"/>
        </a:defRPr>
      </a:lvl1pPr>
      <a:lvl2pPr marL="631825" indent="-276225" algn="l" defTabSz="952500" rtl="0" eaLnBrk="0" fontAlgn="base" hangingPunct="0">
        <a:spcBef>
          <a:spcPct val="20000"/>
        </a:spcBef>
        <a:spcAft>
          <a:spcPts val="575"/>
        </a:spcAft>
        <a:buClr>
          <a:srgbClr val="FF8C9A"/>
        </a:buClr>
        <a:buSzPct val="100000"/>
        <a:buFont typeface="Arial" panose="020B0604020202020204" pitchFamily="34" charset="0"/>
        <a:buChar char="•"/>
        <a:defRPr sz="2200">
          <a:solidFill>
            <a:schemeClr val="tx1"/>
          </a:solidFill>
          <a:latin typeface="HelveticaNeueLT Pro 45 Lt"/>
          <a:ea typeface="MS PGothic" panose="020B0600070205080204" pitchFamily="34" charset="-128"/>
          <a:cs typeface="HelveticaNeueLT Pro 45 Lt"/>
        </a:defRPr>
      </a:lvl2pPr>
      <a:lvl3pPr marL="895350" indent="-234950" algn="l" defTabSz="952500" rtl="0" eaLnBrk="0" fontAlgn="base" hangingPunct="0">
        <a:spcBef>
          <a:spcPct val="20000"/>
        </a:spcBef>
        <a:spcAft>
          <a:spcPts val="575"/>
        </a:spcAft>
        <a:buClr>
          <a:srgbClr val="FF8C9A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HelveticaNeueLT Pro 45 Lt"/>
          <a:ea typeface="MS PGothic" panose="020B0600070205080204" pitchFamily="34" charset="-128"/>
          <a:cs typeface="HelveticaNeueLT Pro 45 Lt"/>
        </a:defRPr>
      </a:lvl3pPr>
      <a:lvl4pPr marL="1147763" indent="-234950" algn="l" defTabSz="952500" rtl="0" eaLnBrk="0" fontAlgn="base" hangingPunct="0">
        <a:spcBef>
          <a:spcPct val="20000"/>
        </a:spcBef>
        <a:spcAft>
          <a:spcPts val="575"/>
        </a:spcAft>
        <a:buClr>
          <a:schemeClr val="accent1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HelveticaNeueLT Pro 45 Lt"/>
          <a:ea typeface="MS PGothic" panose="020B0600070205080204" pitchFamily="34" charset="-128"/>
          <a:cs typeface="HelveticaNeueLT Pro 45 Lt"/>
        </a:defRPr>
      </a:lvl4pPr>
      <a:lvl5pPr marL="1400175" indent="-234950" algn="l" defTabSz="952500" rtl="0" eaLnBrk="0" fontAlgn="base" hangingPunct="0">
        <a:spcBef>
          <a:spcPct val="20000"/>
        </a:spcBef>
        <a:spcAft>
          <a:spcPts val="575"/>
        </a:spcAft>
        <a:buClr>
          <a:schemeClr val="accent1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HelveticaNeueLT Pro 45 Lt"/>
          <a:ea typeface="MS PGothic" panose="020B0600070205080204" pitchFamily="34" charset="-128"/>
          <a:cs typeface="HelveticaNeueLT Pro 45 Lt"/>
        </a:defRPr>
      </a:lvl5pPr>
      <a:lvl6pPr marL="2371346" indent="-238971" algn="l" defTabSz="95589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6pPr>
      <a:lvl7pPr marL="2591945" indent="-238971" algn="l" defTabSz="95589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7pPr>
      <a:lvl8pPr marL="2812522" indent="-238971" algn="l" defTabSz="95589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8pPr>
      <a:lvl9pPr marL="3033117" indent="-238971" algn="l" defTabSz="95589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20599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41176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6177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8237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102943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323541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54414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764733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DBDF6-3A89-4566-9954-263359095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48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gMKFrcbzuN9BSREU1VDnlml-bl6KSOnfyQbJGh20L5s/edi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ELIXIR Compute Platform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Steven Newhouse, EMBL-EBI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359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ctrTitle"/>
          </p:nvPr>
        </p:nvSpPr>
        <p:spPr>
          <a:xfrm>
            <a:off x="685800" y="1285875"/>
            <a:ext cx="7772400" cy="1927225"/>
          </a:xfrm>
        </p:spPr>
        <p:txBody>
          <a:bodyPr anchor="b"/>
          <a:lstStyle/>
          <a:p>
            <a:r>
              <a:rPr lang="en-US" altLang="en-US" sz="4000" smtClean="0">
                <a:latin typeface="Corbel" panose="020B0503020204020204" pitchFamily="34" charset="0"/>
                <a:ea typeface="ＭＳ Ｐゴシック" panose="020B0600070205080204" pitchFamily="34" charset="-128"/>
                <a:cs typeface="Corbel" panose="020B0503020204020204" pitchFamily="34" charset="0"/>
              </a:rPr>
              <a:t>Infrastructure for </a:t>
            </a:r>
            <a:r>
              <a:rPr lang="en-US" altLang="en-US" sz="4000" u="sng" smtClean="0">
                <a:latin typeface="Corbel" panose="020B0503020204020204" pitchFamily="34" charset="0"/>
                <a:ea typeface="ＭＳ Ｐゴシック" panose="020B0600070205080204" pitchFamily="34" charset="-128"/>
                <a:cs typeface="Corbel" panose="020B0503020204020204" pitchFamily="34" charset="0"/>
              </a:rPr>
              <a:t>Rare Disease </a:t>
            </a:r>
            <a:r>
              <a:rPr lang="en-US" altLang="en-US" sz="4000" smtClean="0">
                <a:latin typeface="Corbel" panose="020B0503020204020204" pitchFamily="34" charset="0"/>
                <a:ea typeface="ＭＳ Ｐゴシック" panose="020B0600070205080204" pitchFamily="34" charset="-128"/>
                <a:cs typeface="Corbel" panose="020B0503020204020204" pitchFamily="34" charset="0"/>
              </a:rPr>
              <a:t>research </a:t>
            </a:r>
          </a:p>
        </p:txBody>
      </p:sp>
      <p:sp>
        <p:nvSpPr>
          <p:cNvPr id="41986" name="Subtitle 2"/>
          <p:cNvSpPr>
            <a:spLocks noGrp="1"/>
          </p:cNvSpPr>
          <p:nvPr>
            <p:ph type="subTitle" idx="1"/>
          </p:nvPr>
        </p:nvSpPr>
        <p:spPr bwMode="auto">
          <a:xfrm>
            <a:off x="684213" y="3213100"/>
            <a:ext cx="7775575" cy="107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Corbel" panose="020B0503020204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04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orbel" panose="020B0503020204020204" pitchFamily="34" charset="0"/>
                <a:ea typeface="ＭＳ Ｐゴシック" panose="020B0600070205080204" pitchFamily="34" charset="-128"/>
                <a:cs typeface="Corbel" panose="020B0503020204020204" pitchFamily="34" charset="0"/>
              </a:rPr>
              <a:t>Objectives/Tasks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96975"/>
            <a:ext cx="8229600" cy="492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Build portfolio of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data resources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and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analysis tools</a:t>
            </a:r>
          </a:p>
          <a:p>
            <a:pPr lvl="1"/>
            <a:r>
              <a:rPr lang="en-US" altLang="en-US" sz="2400" smtClean="0">
                <a:ea typeface="ＭＳ Ｐゴシック" panose="020B0600070205080204" pitchFamily="34" charset="-128"/>
              </a:rPr>
              <a:t>Continuous </a:t>
            </a:r>
            <a:r>
              <a:rPr lang="en-US" altLang="en-US" sz="2400" b="1" smtClean="0">
                <a:ea typeface="ＭＳ Ｐゴシック" panose="020B0600070205080204" pitchFamily="34" charset="-128"/>
              </a:rPr>
              <a:t>monitoring of resources and tools 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in Rare-diseases</a:t>
            </a:r>
          </a:p>
          <a:p>
            <a:pPr lvl="1"/>
            <a:r>
              <a:rPr lang="en-US" altLang="en-US" sz="2400" smtClean="0">
                <a:ea typeface="ＭＳ Ｐゴシック" panose="020B0600070205080204" pitchFamily="34" charset="-128"/>
              </a:rPr>
              <a:t>Creation of </a:t>
            </a:r>
            <a:r>
              <a:rPr lang="en-US" altLang="en-US" sz="2400" b="1" smtClean="0">
                <a:ea typeface="ＭＳ Ｐゴシック" panose="020B0600070205080204" pitchFamily="34" charset="-128"/>
              </a:rPr>
              <a:t>reference datasets 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adequate for the specific </a:t>
            </a:r>
            <a:r>
              <a:rPr lang="en-US" altLang="en-US" sz="2400" b="1" smtClean="0">
                <a:ea typeface="ＭＳ Ｐゴシック" panose="020B0600070205080204" pitchFamily="34" charset="-128"/>
              </a:rPr>
              <a:t>assessment of methods and standards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in the area of rare-diseases </a:t>
            </a:r>
          </a:p>
          <a:p>
            <a:pPr lvl="1"/>
            <a:r>
              <a:rPr lang="en-US" altLang="en-US" sz="2400" b="1" smtClean="0">
                <a:ea typeface="ＭＳ Ｐゴシック" panose="020B0600070205080204" pitchFamily="34" charset="-128"/>
              </a:rPr>
              <a:t>Annotation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in the ELIXIR registry.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Implementation of a technical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framework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for the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comparison and standardization of services</a:t>
            </a:r>
          </a:p>
          <a:p>
            <a:r>
              <a:rPr lang="en-US" altLang="en-US" sz="2800" b="1" smtClean="0">
                <a:ea typeface="ＭＳ Ｐゴシック" panose="020B0600070205080204" pitchFamily="34" charset="-128"/>
              </a:rPr>
              <a:t>Training workshops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targeting user communities </a:t>
            </a:r>
          </a:p>
        </p:txBody>
      </p:sp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7443788" y="93663"/>
            <a:ext cx="1616075" cy="4000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>
                <a:solidFill>
                  <a:schemeClr val="bg1"/>
                </a:solidFill>
                <a:latin typeface="Corbel" panose="020B0503020204020204" pitchFamily="34" charset="0"/>
              </a:rPr>
              <a:t>Rare diseases</a:t>
            </a:r>
            <a:endParaRPr lang="en-US" alt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184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62"/>
          <p:cNvGrpSpPr>
            <a:grpSpLocks/>
          </p:cNvGrpSpPr>
          <p:nvPr/>
        </p:nvGrpSpPr>
        <p:grpSpPr bwMode="auto">
          <a:xfrm>
            <a:off x="715963" y="2741613"/>
            <a:ext cx="339725" cy="714375"/>
            <a:chOff x="5220072" y="1844824"/>
            <a:chExt cx="720080" cy="1512168"/>
          </a:xfrm>
        </p:grpSpPr>
        <p:sp>
          <p:nvSpPr>
            <p:cNvPr id="64" name="Oval 63"/>
            <p:cNvSpPr/>
            <p:nvPr/>
          </p:nvSpPr>
          <p:spPr>
            <a:xfrm>
              <a:off x="5220072" y="1844824"/>
              <a:ext cx="720080" cy="719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5" name="Straight Connector 64"/>
            <p:cNvCxnSpPr>
              <a:stCxn id="64" idx="4"/>
            </p:cNvCxnSpPr>
            <p:nvPr/>
          </p:nvCxnSpPr>
          <p:spPr>
            <a:xfrm>
              <a:off x="5580111" y="2563944"/>
              <a:ext cx="0" cy="50405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5290733" y="3068000"/>
              <a:ext cx="289378" cy="28899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580111" y="3068000"/>
              <a:ext cx="289378" cy="28899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321018" y="2782367"/>
              <a:ext cx="504729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034" name="TextBox 68"/>
          <p:cNvSpPr txBox="1">
            <a:spLocks noChangeArrowheads="1"/>
          </p:cNvSpPr>
          <p:nvPr/>
        </p:nvSpPr>
        <p:spPr bwMode="auto">
          <a:xfrm>
            <a:off x="395288" y="3475038"/>
            <a:ext cx="98107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100"/>
              <a:t>Scientist</a:t>
            </a:r>
          </a:p>
          <a:p>
            <a:pPr algn="ctr" eaLnBrk="1" hangingPunct="1"/>
            <a:r>
              <a:rPr lang="en-US" altLang="en-US" sz="1100"/>
              <a:t>Clinician</a:t>
            </a:r>
          </a:p>
          <a:p>
            <a:pPr algn="ctr" eaLnBrk="1" hangingPunct="1"/>
            <a:r>
              <a:rPr lang="en-US" altLang="en-US" sz="1100"/>
              <a:t>Doctor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2225675" y="2454275"/>
            <a:ext cx="1366838" cy="2035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2092325" y="1795463"/>
            <a:ext cx="1684338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ELIXIR Rare</a:t>
            </a:r>
          </a:p>
          <a:p>
            <a:pPr algn="ctr">
              <a:defRPr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Disease Portal</a:t>
            </a:r>
          </a:p>
        </p:txBody>
      </p:sp>
      <p:grpSp>
        <p:nvGrpSpPr>
          <p:cNvPr id="44037" name="Group 80"/>
          <p:cNvGrpSpPr>
            <a:grpSpLocks/>
          </p:cNvGrpSpPr>
          <p:nvPr/>
        </p:nvGrpSpPr>
        <p:grpSpPr bwMode="auto">
          <a:xfrm>
            <a:off x="2368550" y="2593975"/>
            <a:ext cx="1076325" cy="1433513"/>
            <a:chOff x="1115616" y="1772815"/>
            <a:chExt cx="3168352" cy="4224469"/>
          </a:xfrm>
        </p:grpSpPr>
        <p:grpSp>
          <p:nvGrpSpPr>
            <p:cNvPr id="44283" name="Group 104"/>
            <p:cNvGrpSpPr>
              <a:grpSpLocks/>
            </p:cNvGrpSpPr>
            <p:nvPr/>
          </p:nvGrpSpPr>
          <p:grpSpPr bwMode="auto">
            <a:xfrm>
              <a:off x="1115616" y="1772815"/>
              <a:ext cx="3168352" cy="4224469"/>
              <a:chOff x="1115616" y="1772816"/>
              <a:chExt cx="1512168" cy="2016224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1115616" y="1772816"/>
                <a:ext cx="1512168" cy="2016224"/>
              </a:xfrm>
              <a:prstGeom prst="rect">
                <a:avLst/>
              </a:prstGeom>
              <a:solidFill>
                <a:schemeClr val="bg1"/>
              </a:solidFill>
              <a:ln w="3175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115616" y="1772816"/>
                <a:ext cx="1512168" cy="22328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367645" y="1844266"/>
                <a:ext cx="1088404" cy="73683"/>
              </a:xfrm>
              <a:prstGeom prst="rect">
                <a:avLst/>
              </a:prstGeom>
              <a:solidFill>
                <a:schemeClr val="bg1"/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1" name="Isosceles Triangle 110"/>
              <p:cNvSpPr/>
              <p:nvPr/>
            </p:nvSpPr>
            <p:spPr>
              <a:xfrm rot="5400000">
                <a:off x="2511766" y="1844307"/>
                <a:ext cx="73683" cy="7360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06" name="Rectangle 105"/>
            <p:cNvSpPr/>
            <p:nvPr/>
          </p:nvSpPr>
          <p:spPr>
            <a:xfrm>
              <a:off x="1433386" y="1922519"/>
              <a:ext cx="144867" cy="154384"/>
            </a:xfrm>
            <a:prstGeom prst="rect">
              <a:avLst/>
            </a:prstGeom>
            <a:solidFill>
              <a:schemeClr val="bg1"/>
            </a:solidFill>
            <a:ln w="31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232445" y="1927199"/>
              <a:ext cx="140193" cy="149704"/>
            </a:xfrm>
            <a:prstGeom prst="rect">
              <a:avLst/>
            </a:prstGeom>
            <a:solidFill>
              <a:schemeClr val="bg1"/>
            </a:solidFill>
            <a:ln w="31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4038" name="Group 81"/>
          <p:cNvGrpSpPr>
            <a:grpSpLocks/>
          </p:cNvGrpSpPr>
          <p:nvPr/>
        </p:nvGrpSpPr>
        <p:grpSpPr bwMode="auto">
          <a:xfrm>
            <a:off x="2460625" y="2860675"/>
            <a:ext cx="892175" cy="1074738"/>
            <a:chOff x="4283968" y="2564904"/>
            <a:chExt cx="2808312" cy="3384376"/>
          </a:xfrm>
        </p:grpSpPr>
        <p:sp>
          <p:nvSpPr>
            <p:cNvPr id="83" name="Rectangle 82"/>
            <p:cNvSpPr/>
            <p:nvPr/>
          </p:nvSpPr>
          <p:spPr>
            <a:xfrm>
              <a:off x="4283968" y="2564904"/>
              <a:ext cx="2808312" cy="3384376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498840" y="2779866"/>
              <a:ext cx="2378570" cy="1449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498840" y="2994825"/>
              <a:ext cx="719567" cy="749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498840" y="3214784"/>
              <a:ext cx="2378570" cy="13997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498840" y="3429746"/>
              <a:ext cx="719567" cy="699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498840" y="3644704"/>
              <a:ext cx="2378570" cy="1449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498840" y="3859666"/>
              <a:ext cx="719567" cy="749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498840" y="4074625"/>
              <a:ext cx="2378570" cy="1449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498840" y="4294584"/>
              <a:ext cx="719567" cy="699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498840" y="4509546"/>
              <a:ext cx="2378570" cy="1449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498840" y="4724505"/>
              <a:ext cx="719567" cy="749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498840" y="4509546"/>
              <a:ext cx="2378570" cy="1449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498840" y="4724505"/>
              <a:ext cx="719567" cy="749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498840" y="4939467"/>
              <a:ext cx="2378570" cy="1449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498840" y="5159426"/>
              <a:ext cx="719567" cy="699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4276" name="Group 97"/>
            <p:cNvGrpSpPr>
              <a:grpSpLocks/>
            </p:cNvGrpSpPr>
            <p:nvPr/>
          </p:nvGrpSpPr>
          <p:grpSpPr bwMode="auto">
            <a:xfrm>
              <a:off x="5580112" y="5517232"/>
              <a:ext cx="1264588" cy="165257"/>
              <a:chOff x="5637850" y="1626751"/>
              <a:chExt cx="1264588" cy="165257"/>
            </a:xfrm>
          </p:grpSpPr>
          <p:sp>
            <p:nvSpPr>
              <p:cNvPr id="99" name="Isosceles Triangle 98"/>
              <p:cNvSpPr/>
              <p:nvPr/>
            </p:nvSpPr>
            <p:spPr>
              <a:xfrm rot="5400000">
                <a:off x="6740232" y="1628913"/>
                <a:ext cx="159970" cy="159904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6515401" y="1628880"/>
                <a:ext cx="154905" cy="159970"/>
              </a:xfrm>
              <a:prstGeom prst="rect">
                <a:avLst/>
              </a:prstGeom>
              <a:solidFill>
                <a:schemeClr val="tx1"/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6300529" y="1628880"/>
                <a:ext cx="149910" cy="164967"/>
              </a:xfrm>
              <a:prstGeom prst="rect">
                <a:avLst/>
              </a:prstGeom>
              <a:solidFill>
                <a:schemeClr val="tx1"/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2" name="Isosceles Triangle 101"/>
              <p:cNvSpPr/>
              <p:nvPr/>
            </p:nvSpPr>
            <p:spPr>
              <a:xfrm rot="16200000">
                <a:off x="5635897" y="1633910"/>
                <a:ext cx="159970" cy="159904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10800000">
                <a:off x="5865792" y="1633877"/>
                <a:ext cx="154905" cy="159970"/>
              </a:xfrm>
              <a:prstGeom prst="rect">
                <a:avLst/>
              </a:prstGeom>
              <a:solidFill>
                <a:schemeClr val="tx1"/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10800000">
                <a:off x="6085660" y="1628880"/>
                <a:ext cx="149910" cy="164967"/>
              </a:xfrm>
              <a:prstGeom prst="rect">
                <a:avLst/>
              </a:prstGeom>
              <a:solidFill>
                <a:schemeClr val="tx1"/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114" name="Rectangle 113"/>
          <p:cNvSpPr/>
          <p:nvPr/>
        </p:nvSpPr>
        <p:spPr>
          <a:xfrm>
            <a:off x="2371725" y="4149725"/>
            <a:ext cx="1079500" cy="2159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</a:rPr>
              <a:t>API</a:t>
            </a:r>
          </a:p>
        </p:txBody>
      </p:sp>
      <p:sp>
        <p:nvSpPr>
          <p:cNvPr id="44040" name="TextBox 114"/>
          <p:cNvSpPr txBox="1">
            <a:spLocks noChangeArrowheads="1"/>
          </p:cNvSpPr>
          <p:nvPr/>
        </p:nvSpPr>
        <p:spPr bwMode="auto">
          <a:xfrm>
            <a:off x="1185863" y="3067050"/>
            <a:ext cx="12382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100"/>
              <a:t>Search</a:t>
            </a:r>
          </a:p>
        </p:txBody>
      </p:sp>
      <p:cxnSp>
        <p:nvCxnSpPr>
          <p:cNvPr id="44041" name="AutoShape 15"/>
          <p:cNvCxnSpPr>
            <a:cxnSpLocks noChangeShapeType="1"/>
            <a:endCxn id="108" idx="1"/>
          </p:cNvCxnSpPr>
          <p:nvPr/>
        </p:nvCxnSpPr>
        <p:spPr bwMode="auto">
          <a:xfrm flipV="1">
            <a:off x="1187450" y="3309938"/>
            <a:ext cx="11811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2" name="AutoShape 15"/>
          <p:cNvCxnSpPr>
            <a:cxnSpLocks noChangeShapeType="1"/>
            <a:endCxn id="114" idx="1"/>
          </p:cNvCxnSpPr>
          <p:nvPr/>
        </p:nvCxnSpPr>
        <p:spPr bwMode="auto">
          <a:xfrm>
            <a:off x="1187450" y="3313113"/>
            <a:ext cx="1184275" cy="944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3" name="TextBox 123"/>
          <p:cNvSpPr txBox="1">
            <a:spLocks noChangeArrowheads="1"/>
          </p:cNvSpPr>
          <p:nvPr/>
        </p:nvSpPr>
        <p:spPr bwMode="auto">
          <a:xfrm rot="2247987">
            <a:off x="1196975" y="3538538"/>
            <a:ext cx="12382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100"/>
              <a:t>Search</a:t>
            </a:r>
          </a:p>
        </p:txBody>
      </p:sp>
      <p:grpSp>
        <p:nvGrpSpPr>
          <p:cNvPr id="44044" name="Group 63495"/>
          <p:cNvGrpSpPr>
            <a:grpSpLocks/>
          </p:cNvGrpSpPr>
          <p:nvPr/>
        </p:nvGrpSpPr>
        <p:grpSpPr bwMode="auto">
          <a:xfrm>
            <a:off x="6511925" y="568325"/>
            <a:ext cx="831850" cy="2016125"/>
            <a:chOff x="7582754" y="680367"/>
            <a:chExt cx="866600" cy="2100561"/>
          </a:xfrm>
        </p:grpSpPr>
        <p:grpSp>
          <p:nvGrpSpPr>
            <p:cNvPr id="44248" name="Group 63494"/>
            <p:cNvGrpSpPr>
              <a:grpSpLocks/>
            </p:cNvGrpSpPr>
            <p:nvPr/>
          </p:nvGrpSpPr>
          <p:grpSpPr bwMode="auto">
            <a:xfrm>
              <a:off x="7582754" y="680367"/>
              <a:ext cx="853018" cy="648072"/>
              <a:chOff x="7582754" y="680367"/>
              <a:chExt cx="853018" cy="648072"/>
            </a:xfrm>
          </p:grpSpPr>
          <p:sp>
            <p:nvSpPr>
              <p:cNvPr id="125" name="Rectangle 124"/>
              <p:cNvSpPr/>
              <p:nvPr/>
            </p:nvSpPr>
            <p:spPr>
              <a:xfrm>
                <a:off x="7582754" y="680367"/>
                <a:ext cx="853369" cy="6483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4257" name="Group 126"/>
              <p:cNvGrpSpPr>
                <a:grpSpLocks/>
              </p:cNvGrpSpPr>
              <p:nvPr/>
            </p:nvGrpSpPr>
            <p:grpSpPr bwMode="auto">
              <a:xfrm>
                <a:off x="7843754" y="764704"/>
                <a:ext cx="348991" cy="465319"/>
                <a:chOff x="4499992" y="3047358"/>
                <a:chExt cx="504056" cy="453650"/>
              </a:xfrm>
            </p:grpSpPr>
            <p:sp>
              <p:nvSpPr>
                <p:cNvPr id="129" name="Can 128"/>
                <p:cNvSpPr/>
                <p:nvPr/>
              </p:nvSpPr>
              <p:spPr>
                <a:xfrm>
                  <a:off x="4500430" y="3213462"/>
                  <a:ext cx="504005" cy="287026"/>
                </a:xfrm>
                <a:prstGeom prst="can">
                  <a:avLst/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0" name="Can 129"/>
                <p:cNvSpPr/>
                <p:nvPr/>
              </p:nvSpPr>
              <p:spPr>
                <a:xfrm>
                  <a:off x="4500430" y="3068336"/>
                  <a:ext cx="504005" cy="288639"/>
                </a:xfrm>
                <a:prstGeom prst="can">
                  <a:avLst/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1" name="Can 130"/>
                <p:cNvSpPr/>
                <p:nvPr/>
              </p:nvSpPr>
              <p:spPr>
                <a:xfrm>
                  <a:off x="4500430" y="3047374"/>
                  <a:ext cx="504005" cy="166088"/>
                </a:xfrm>
                <a:prstGeom prst="can">
                  <a:avLst/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44249" name="Group 132"/>
            <p:cNvGrpSpPr>
              <a:grpSpLocks/>
            </p:cNvGrpSpPr>
            <p:nvPr/>
          </p:nvGrpSpPr>
          <p:grpSpPr bwMode="auto">
            <a:xfrm>
              <a:off x="7596336" y="1412776"/>
              <a:ext cx="853018" cy="648072"/>
              <a:chOff x="7582754" y="680367"/>
              <a:chExt cx="853018" cy="648072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7582403" y="680674"/>
                <a:ext cx="853369" cy="6483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4252" name="Group 134"/>
              <p:cNvGrpSpPr>
                <a:grpSpLocks/>
              </p:cNvGrpSpPr>
              <p:nvPr/>
            </p:nvGrpSpPr>
            <p:grpSpPr bwMode="auto">
              <a:xfrm>
                <a:off x="7843754" y="764704"/>
                <a:ext cx="348991" cy="465319"/>
                <a:chOff x="4499992" y="3047358"/>
                <a:chExt cx="504056" cy="453650"/>
              </a:xfrm>
            </p:grpSpPr>
            <p:sp>
              <p:nvSpPr>
                <p:cNvPr id="136" name="Can 135"/>
                <p:cNvSpPr/>
                <p:nvPr/>
              </p:nvSpPr>
              <p:spPr>
                <a:xfrm>
                  <a:off x="4499923" y="3213762"/>
                  <a:ext cx="504005" cy="287026"/>
                </a:xfrm>
                <a:prstGeom prst="can">
                  <a:avLst/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7" name="Can 136"/>
                <p:cNvSpPr/>
                <p:nvPr/>
              </p:nvSpPr>
              <p:spPr>
                <a:xfrm>
                  <a:off x="4499923" y="3068636"/>
                  <a:ext cx="504005" cy="288638"/>
                </a:xfrm>
                <a:prstGeom prst="can">
                  <a:avLst/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8" name="Can 137"/>
                <p:cNvSpPr/>
                <p:nvPr/>
              </p:nvSpPr>
              <p:spPr>
                <a:xfrm>
                  <a:off x="4499923" y="3047673"/>
                  <a:ext cx="504005" cy="166089"/>
                </a:xfrm>
                <a:prstGeom prst="can">
                  <a:avLst/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140" name="Rectangle 139"/>
            <p:cNvSpPr/>
            <p:nvPr/>
          </p:nvSpPr>
          <p:spPr>
            <a:xfrm>
              <a:off x="7595985" y="2132566"/>
              <a:ext cx="853369" cy="6483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7F7F7F"/>
                  </a:solidFill>
                  <a:latin typeface="Calibri" panose="020F0502020204030204" pitchFamily="34" charset="0"/>
                </a:rPr>
                <a:t>…</a:t>
              </a:r>
            </a:p>
          </p:txBody>
        </p:sp>
      </p:grpSp>
      <p:grpSp>
        <p:nvGrpSpPr>
          <p:cNvPr id="44045" name="Group 144"/>
          <p:cNvGrpSpPr>
            <a:grpSpLocks/>
          </p:cNvGrpSpPr>
          <p:nvPr/>
        </p:nvGrpSpPr>
        <p:grpSpPr bwMode="auto">
          <a:xfrm>
            <a:off x="4576763" y="225425"/>
            <a:ext cx="2082800" cy="2382838"/>
            <a:chOff x="1298380" y="566171"/>
            <a:chExt cx="2083911" cy="2383051"/>
          </a:xfrm>
        </p:grpSpPr>
        <p:sp>
          <p:nvSpPr>
            <p:cNvPr id="146" name="Rectangle 145"/>
            <p:cNvSpPr/>
            <p:nvPr/>
          </p:nvSpPr>
          <p:spPr>
            <a:xfrm>
              <a:off x="1403211" y="913865"/>
              <a:ext cx="1369155" cy="20353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298380" y="566171"/>
              <a:ext cx="2083911" cy="3699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Biobank</a:t>
              </a:r>
              <a:r>
                <a:rPr 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catalogue</a:t>
              </a:r>
            </a:p>
          </p:txBody>
        </p:sp>
        <p:grpSp>
          <p:nvGrpSpPr>
            <p:cNvPr id="44215" name="Group 147"/>
            <p:cNvGrpSpPr>
              <a:grpSpLocks/>
            </p:cNvGrpSpPr>
            <p:nvPr/>
          </p:nvGrpSpPr>
          <p:grpSpPr bwMode="auto">
            <a:xfrm>
              <a:off x="1547664" y="1052736"/>
              <a:ext cx="1075046" cy="1433395"/>
              <a:chOff x="9468544" y="-3428"/>
              <a:chExt cx="3384376" cy="4512500"/>
            </a:xfrm>
          </p:grpSpPr>
          <p:grpSp>
            <p:nvGrpSpPr>
              <p:cNvPr id="44217" name="Group 149"/>
              <p:cNvGrpSpPr>
                <a:grpSpLocks/>
              </p:cNvGrpSpPr>
              <p:nvPr/>
            </p:nvGrpSpPr>
            <p:grpSpPr bwMode="auto">
              <a:xfrm>
                <a:off x="9468544" y="-3428"/>
                <a:ext cx="3384376" cy="4512500"/>
                <a:chOff x="1115616" y="1772815"/>
                <a:chExt cx="3168352" cy="4224469"/>
              </a:xfrm>
            </p:grpSpPr>
            <p:grpSp>
              <p:nvGrpSpPr>
                <p:cNvPr id="44241" name="Group 173"/>
                <p:cNvGrpSpPr>
                  <a:grpSpLocks/>
                </p:cNvGrpSpPr>
                <p:nvPr/>
              </p:nvGrpSpPr>
              <p:grpSpPr bwMode="auto">
                <a:xfrm>
                  <a:off x="1115616" y="1772815"/>
                  <a:ext cx="3168352" cy="4224469"/>
                  <a:chOff x="1115616" y="1772816"/>
                  <a:chExt cx="1512168" cy="2016224"/>
                </a:xfrm>
              </p:grpSpPr>
              <p:sp>
                <p:nvSpPr>
                  <p:cNvPr id="177" name="Rectangle 176"/>
                  <p:cNvSpPr/>
                  <p:nvPr/>
                </p:nvSpPr>
                <p:spPr>
                  <a:xfrm>
                    <a:off x="1115737" y="1771765"/>
                    <a:ext cx="1512541" cy="201657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 cmpd="sng">
                    <a:solidFill>
                      <a:schemeClr val="bg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8" name="Rectangle 177"/>
                  <p:cNvSpPr/>
                  <p:nvPr/>
                </p:nvSpPr>
                <p:spPr>
                  <a:xfrm>
                    <a:off x="1115737" y="1771765"/>
                    <a:ext cx="1512541" cy="223319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3175" cmpd="sng">
                    <a:solidFill>
                      <a:schemeClr val="bg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9" name="Rectangle 178"/>
                  <p:cNvSpPr/>
                  <p:nvPr/>
                </p:nvSpPr>
                <p:spPr>
                  <a:xfrm>
                    <a:off x="1368200" y="1843227"/>
                    <a:ext cx="1088045" cy="71462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0" name="Isosceles Triangle 179"/>
                  <p:cNvSpPr/>
                  <p:nvPr/>
                </p:nvSpPr>
                <p:spPr>
                  <a:xfrm rot="5400000">
                    <a:off x="2513234" y="1842094"/>
                    <a:ext cx="71462" cy="73727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75" name="Rectangle 174"/>
                <p:cNvSpPr/>
                <p:nvPr/>
              </p:nvSpPr>
              <p:spPr>
                <a:xfrm>
                  <a:off x="1434187" y="1920343"/>
                  <a:ext cx="145117" cy="154411"/>
                </a:xfrm>
                <a:prstGeom prst="rect">
                  <a:avLst/>
                </a:prstGeom>
                <a:solidFill>
                  <a:schemeClr val="bg1"/>
                </a:solidFill>
                <a:ln w="3175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1232900" y="1925024"/>
                  <a:ext cx="140434" cy="149730"/>
                </a:xfrm>
                <a:prstGeom prst="rect">
                  <a:avLst/>
                </a:prstGeom>
                <a:solidFill>
                  <a:schemeClr val="bg1"/>
                </a:solidFill>
                <a:ln w="3175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44218" name="Group 150"/>
              <p:cNvGrpSpPr>
                <a:grpSpLocks/>
              </p:cNvGrpSpPr>
              <p:nvPr/>
            </p:nvGrpSpPr>
            <p:grpSpPr bwMode="auto">
              <a:xfrm>
                <a:off x="9756576" y="836712"/>
                <a:ext cx="2808312" cy="3384376"/>
                <a:chOff x="4283968" y="2564904"/>
                <a:chExt cx="2808312" cy="3384376"/>
              </a:xfrm>
            </p:grpSpPr>
            <p:sp>
              <p:nvSpPr>
                <p:cNvPr id="152" name="Rectangle 151"/>
                <p:cNvSpPr/>
                <p:nvPr/>
              </p:nvSpPr>
              <p:spPr>
                <a:xfrm>
                  <a:off x="4291225" y="2562089"/>
                  <a:ext cx="2800173" cy="3378706"/>
                </a:xfrm>
                <a:prstGeom prst="rect">
                  <a:avLst/>
                </a:prstGeom>
                <a:solidFill>
                  <a:schemeClr val="bg1"/>
                </a:solidFill>
                <a:ln w="3175" cmpd="sng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4506237" y="2777009"/>
                  <a:ext cx="2370146" cy="14494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>
                  <a:off x="4506237" y="2991925"/>
                  <a:ext cx="715046" cy="7497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4506237" y="3206844"/>
                  <a:ext cx="2370146" cy="14494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6" name="Rectangle 155"/>
                <p:cNvSpPr/>
                <p:nvPr/>
              </p:nvSpPr>
              <p:spPr>
                <a:xfrm>
                  <a:off x="4506237" y="3426760"/>
                  <a:ext cx="715046" cy="6997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7" name="Rectangle 156"/>
                <p:cNvSpPr/>
                <p:nvPr/>
              </p:nvSpPr>
              <p:spPr>
                <a:xfrm>
                  <a:off x="4506237" y="3641676"/>
                  <a:ext cx="2370146" cy="14494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8" name="Rectangle 157"/>
                <p:cNvSpPr/>
                <p:nvPr/>
              </p:nvSpPr>
              <p:spPr>
                <a:xfrm>
                  <a:off x="4506237" y="3856595"/>
                  <a:ext cx="715046" cy="6997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9" name="Rectangle 158"/>
                <p:cNvSpPr/>
                <p:nvPr/>
              </p:nvSpPr>
              <p:spPr>
                <a:xfrm>
                  <a:off x="4506237" y="4071511"/>
                  <a:ext cx="2370146" cy="14494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>
                  <a:off x="4506237" y="4286430"/>
                  <a:ext cx="715046" cy="7497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1" name="Rectangle 160"/>
                <p:cNvSpPr/>
                <p:nvPr/>
              </p:nvSpPr>
              <p:spPr>
                <a:xfrm>
                  <a:off x="4506237" y="4501346"/>
                  <a:ext cx="2370146" cy="14494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2" name="Rectangle 161"/>
                <p:cNvSpPr/>
                <p:nvPr/>
              </p:nvSpPr>
              <p:spPr>
                <a:xfrm>
                  <a:off x="4506237" y="4716266"/>
                  <a:ext cx="715046" cy="7497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4506237" y="4501346"/>
                  <a:ext cx="2370146" cy="14494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>
                  <a:off x="4506237" y="4716266"/>
                  <a:ext cx="715046" cy="7497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5" name="Rectangle 164"/>
                <p:cNvSpPr/>
                <p:nvPr/>
              </p:nvSpPr>
              <p:spPr>
                <a:xfrm>
                  <a:off x="4506237" y="4936181"/>
                  <a:ext cx="2370146" cy="13994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Rectangle 165"/>
                <p:cNvSpPr/>
                <p:nvPr/>
              </p:nvSpPr>
              <p:spPr>
                <a:xfrm>
                  <a:off x="4506237" y="5151098"/>
                  <a:ext cx="715046" cy="6997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44234" name="Group 166"/>
                <p:cNvGrpSpPr>
                  <a:grpSpLocks/>
                </p:cNvGrpSpPr>
                <p:nvPr/>
              </p:nvGrpSpPr>
              <p:grpSpPr bwMode="auto">
                <a:xfrm>
                  <a:off x="5580112" y="5517232"/>
                  <a:ext cx="1264588" cy="165257"/>
                  <a:chOff x="5637850" y="1626751"/>
                  <a:chExt cx="1264588" cy="165257"/>
                </a:xfrm>
              </p:grpSpPr>
              <p:sp>
                <p:nvSpPr>
                  <p:cNvPr id="168" name="Isosceles Triangle 167"/>
                  <p:cNvSpPr/>
                  <p:nvPr/>
                </p:nvSpPr>
                <p:spPr>
                  <a:xfrm rot="5400000">
                    <a:off x="6744145" y="1625444"/>
                    <a:ext cx="159939" cy="16001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9" name="Rectangle 168"/>
                  <p:cNvSpPr/>
                  <p:nvPr/>
                </p:nvSpPr>
                <p:spPr>
                  <a:xfrm>
                    <a:off x="6519098" y="1625479"/>
                    <a:ext cx="155008" cy="159939"/>
                  </a:xfrm>
                  <a:prstGeom prst="rect">
                    <a:avLst/>
                  </a:prstGeom>
                  <a:solidFill>
                    <a:schemeClr val="tx1"/>
                  </a:solidFill>
                  <a:ln w="3175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0" name="Rectangle 169"/>
                  <p:cNvSpPr/>
                  <p:nvPr/>
                </p:nvSpPr>
                <p:spPr>
                  <a:xfrm>
                    <a:off x="6304083" y="1625479"/>
                    <a:ext cx="150009" cy="164936"/>
                  </a:xfrm>
                  <a:prstGeom prst="rect">
                    <a:avLst/>
                  </a:prstGeom>
                  <a:solidFill>
                    <a:schemeClr val="tx1"/>
                  </a:solidFill>
                  <a:ln w="3175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1" name="Isosceles Triangle 170"/>
                  <p:cNvSpPr/>
                  <p:nvPr/>
                </p:nvSpPr>
                <p:spPr>
                  <a:xfrm rot="16200000">
                    <a:off x="5639079" y="1630440"/>
                    <a:ext cx="159939" cy="16001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2" name="Rectangle 171"/>
                  <p:cNvSpPr/>
                  <p:nvPr/>
                </p:nvSpPr>
                <p:spPr>
                  <a:xfrm rot="10800000">
                    <a:off x="5869058" y="1630476"/>
                    <a:ext cx="155008" cy="159939"/>
                  </a:xfrm>
                  <a:prstGeom prst="rect">
                    <a:avLst/>
                  </a:prstGeom>
                  <a:solidFill>
                    <a:schemeClr val="tx1"/>
                  </a:solidFill>
                  <a:ln w="3175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3" name="Rectangle 172"/>
                  <p:cNvSpPr/>
                  <p:nvPr/>
                </p:nvSpPr>
                <p:spPr>
                  <a:xfrm rot="10800000">
                    <a:off x="6089071" y="1625479"/>
                    <a:ext cx="150009" cy="164936"/>
                  </a:xfrm>
                  <a:prstGeom prst="rect">
                    <a:avLst/>
                  </a:prstGeom>
                  <a:solidFill>
                    <a:schemeClr val="tx1"/>
                  </a:solidFill>
                  <a:ln w="3175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</p:grpSp>
        <p:sp>
          <p:nvSpPr>
            <p:cNvPr id="149" name="Rectangle 148"/>
            <p:cNvSpPr/>
            <p:nvPr/>
          </p:nvSpPr>
          <p:spPr>
            <a:xfrm>
              <a:off x="1549339" y="2609467"/>
              <a:ext cx="1081664" cy="2159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API</a:t>
              </a:r>
            </a:p>
          </p:txBody>
        </p:sp>
      </p:grpSp>
      <p:cxnSp>
        <p:nvCxnSpPr>
          <p:cNvPr id="44046" name="AutoShape 15"/>
          <p:cNvCxnSpPr>
            <a:cxnSpLocks noChangeShapeType="1"/>
            <a:stCxn id="146" idx="3"/>
            <a:endCxn id="125" idx="1"/>
          </p:cNvCxnSpPr>
          <p:nvPr/>
        </p:nvCxnSpPr>
        <p:spPr bwMode="auto">
          <a:xfrm flipV="1">
            <a:off x="6049963" y="879475"/>
            <a:ext cx="461962" cy="711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diamond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7" name="AutoShape 15"/>
          <p:cNvCxnSpPr>
            <a:cxnSpLocks noChangeShapeType="1"/>
            <a:stCxn id="146" idx="3"/>
            <a:endCxn id="134" idx="1"/>
          </p:cNvCxnSpPr>
          <p:nvPr/>
        </p:nvCxnSpPr>
        <p:spPr bwMode="auto">
          <a:xfrm flipV="1">
            <a:off x="6049963" y="1582738"/>
            <a:ext cx="474662" cy="7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diamond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8" name="AutoShape 15"/>
          <p:cNvCxnSpPr>
            <a:cxnSpLocks noChangeShapeType="1"/>
            <a:stCxn id="146" idx="3"/>
            <a:endCxn id="140" idx="1"/>
          </p:cNvCxnSpPr>
          <p:nvPr/>
        </p:nvCxnSpPr>
        <p:spPr bwMode="auto">
          <a:xfrm>
            <a:off x="6049963" y="1590675"/>
            <a:ext cx="474662" cy="682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diamond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4049" name="Group 63502"/>
          <p:cNvGrpSpPr>
            <a:grpSpLocks/>
          </p:cNvGrpSpPr>
          <p:nvPr/>
        </p:nvGrpSpPr>
        <p:grpSpPr bwMode="auto">
          <a:xfrm>
            <a:off x="4568825" y="4402138"/>
            <a:ext cx="2774950" cy="2363787"/>
            <a:chOff x="5793730" y="594536"/>
            <a:chExt cx="2773230" cy="2363070"/>
          </a:xfrm>
        </p:grpSpPr>
        <p:grpSp>
          <p:nvGrpSpPr>
            <p:cNvPr id="44160" name="Group 190"/>
            <p:cNvGrpSpPr>
              <a:grpSpLocks/>
            </p:cNvGrpSpPr>
            <p:nvPr/>
          </p:nvGrpSpPr>
          <p:grpSpPr bwMode="auto">
            <a:xfrm>
              <a:off x="7735154" y="917104"/>
              <a:ext cx="831806" cy="2016224"/>
              <a:chOff x="7582754" y="680367"/>
              <a:chExt cx="866600" cy="2100561"/>
            </a:xfrm>
          </p:grpSpPr>
          <p:grpSp>
            <p:nvGrpSpPr>
              <p:cNvPr id="44200" name="Group 191"/>
              <p:cNvGrpSpPr>
                <a:grpSpLocks/>
              </p:cNvGrpSpPr>
              <p:nvPr/>
            </p:nvGrpSpPr>
            <p:grpSpPr bwMode="auto">
              <a:xfrm>
                <a:off x="7582754" y="680367"/>
                <a:ext cx="853018" cy="648072"/>
                <a:chOff x="7582754" y="680367"/>
                <a:chExt cx="853018" cy="648072"/>
              </a:xfrm>
            </p:grpSpPr>
            <p:sp>
              <p:nvSpPr>
                <p:cNvPr id="200" name="Rectangle 199"/>
                <p:cNvSpPr/>
                <p:nvPr/>
              </p:nvSpPr>
              <p:spPr>
                <a:xfrm>
                  <a:off x="7583245" y="679946"/>
                  <a:ext cx="852886" cy="64813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44209" name="Group 200"/>
                <p:cNvGrpSpPr>
                  <a:grpSpLocks/>
                </p:cNvGrpSpPr>
                <p:nvPr/>
              </p:nvGrpSpPr>
              <p:grpSpPr bwMode="auto">
                <a:xfrm>
                  <a:off x="7843754" y="764704"/>
                  <a:ext cx="348991" cy="465319"/>
                  <a:chOff x="4499992" y="3047358"/>
                  <a:chExt cx="504056" cy="453650"/>
                </a:xfrm>
              </p:grpSpPr>
              <p:sp>
                <p:nvSpPr>
                  <p:cNvPr id="202" name="Can 201"/>
                  <p:cNvSpPr/>
                  <p:nvPr/>
                </p:nvSpPr>
                <p:spPr>
                  <a:xfrm>
                    <a:off x="4500926" y="3212965"/>
                    <a:ext cx="503719" cy="285314"/>
                  </a:xfrm>
                  <a:prstGeom prst="can">
                    <a:avLst/>
                  </a:prstGeom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</a:gra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03" name="Can 202"/>
                  <p:cNvSpPr/>
                  <p:nvPr/>
                </p:nvSpPr>
                <p:spPr>
                  <a:xfrm>
                    <a:off x="4500926" y="3067890"/>
                    <a:ext cx="503719" cy="288538"/>
                  </a:xfrm>
                  <a:prstGeom prst="can">
                    <a:avLst/>
                  </a:prstGeom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</a:gra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04" name="Can 203"/>
                  <p:cNvSpPr/>
                  <p:nvPr/>
                </p:nvSpPr>
                <p:spPr>
                  <a:xfrm>
                    <a:off x="4500926" y="3046936"/>
                    <a:ext cx="503719" cy="166029"/>
                  </a:xfrm>
                  <a:prstGeom prst="can">
                    <a:avLst/>
                  </a:prstGeom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</a:gra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44201" name="Group 192"/>
              <p:cNvGrpSpPr>
                <a:grpSpLocks/>
              </p:cNvGrpSpPr>
              <p:nvPr/>
            </p:nvGrpSpPr>
            <p:grpSpPr bwMode="auto">
              <a:xfrm>
                <a:off x="7596336" y="1412776"/>
                <a:ext cx="853018" cy="648072"/>
                <a:chOff x="7582754" y="680367"/>
                <a:chExt cx="853018" cy="648072"/>
              </a:xfrm>
            </p:grpSpPr>
            <p:sp>
              <p:nvSpPr>
                <p:cNvPr id="195" name="Rectangle 194"/>
                <p:cNvSpPr/>
                <p:nvPr/>
              </p:nvSpPr>
              <p:spPr>
                <a:xfrm>
                  <a:off x="7582886" y="679995"/>
                  <a:ext cx="852886" cy="64813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44204" name="Group 195"/>
                <p:cNvGrpSpPr>
                  <a:grpSpLocks/>
                </p:cNvGrpSpPr>
                <p:nvPr/>
              </p:nvGrpSpPr>
              <p:grpSpPr bwMode="auto">
                <a:xfrm>
                  <a:off x="7843754" y="764704"/>
                  <a:ext cx="348991" cy="465319"/>
                  <a:chOff x="4499992" y="3047358"/>
                  <a:chExt cx="504056" cy="453650"/>
                </a:xfrm>
              </p:grpSpPr>
              <p:sp>
                <p:nvSpPr>
                  <p:cNvPr id="197" name="Can 196"/>
                  <p:cNvSpPr/>
                  <p:nvPr/>
                </p:nvSpPr>
                <p:spPr>
                  <a:xfrm>
                    <a:off x="4500407" y="3213013"/>
                    <a:ext cx="503719" cy="285313"/>
                  </a:xfrm>
                  <a:prstGeom prst="can">
                    <a:avLst/>
                  </a:prstGeom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</a:gra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8" name="Can 197"/>
                  <p:cNvSpPr/>
                  <p:nvPr/>
                </p:nvSpPr>
                <p:spPr>
                  <a:xfrm>
                    <a:off x="4500407" y="3067938"/>
                    <a:ext cx="503719" cy="288537"/>
                  </a:xfrm>
                  <a:prstGeom prst="can">
                    <a:avLst/>
                  </a:prstGeom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</a:gra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9" name="Can 198"/>
                  <p:cNvSpPr/>
                  <p:nvPr/>
                </p:nvSpPr>
                <p:spPr>
                  <a:xfrm>
                    <a:off x="4500407" y="3046982"/>
                    <a:ext cx="503719" cy="166030"/>
                  </a:xfrm>
                  <a:prstGeom prst="can">
                    <a:avLst/>
                  </a:prstGeom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</a:gra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194" name="Rectangle 193"/>
              <p:cNvSpPr/>
              <p:nvPr/>
            </p:nvSpPr>
            <p:spPr>
              <a:xfrm>
                <a:off x="7596468" y="2133287"/>
                <a:ext cx="852886" cy="6481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>
                    <a:solidFill>
                      <a:srgbClr val="7F7F7F"/>
                    </a:solidFill>
                    <a:latin typeface="Calibri" panose="020F0502020204030204" pitchFamily="34" charset="0"/>
                  </a:rPr>
                  <a:t>…</a:t>
                </a:r>
              </a:p>
            </p:txBody>
          </p:sp>
        </p:grpSp>
        <p:grpSp>
          <p:nvGrpSpPr>
            <p:cNvPr id="44161" name="Group 204"/>
            <p:cNvGrpSpPr>
              <a:grpSpLocks/>
            </p:cNvGrpSpPr>
            <p:nvPr/>
          </p:nvGrpSpPr>
          <p:grpSpPr bwMode="auto">
            <a:xfrm>
              <a:off x="5793730" y="594536"/>
              <a:ext cx="1967550" cy="2363070"/>
              <a:chOff x="1291526" y="586152"/>
              <a:chExt cx="1967550" cy="236307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404169" y="913078"/>
                <a:ext cx="1369163" cy="2036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7" name="TextBox 206"/>
              <p:cNvSpPr txBox="1"/>
              <p:nvPr/>
            </p:nvSpPr>
            <p:spPr>
              <a:xfrm>
                <a:off x="1291526" y="586152"/>
                <a:ext cx="1967280" cy="3697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Patient catalogue</a:t>
                </a:r>
                <a:endParaRPr 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44167" name="Group 207"/>
              <p:cNvGrpSpPr>
                <a:grpSpLocks/>
              </p:cNvGrpSpPr>
              <p:nvPr/>
            </p:nvGrpSpPr>
            <p:grpSpPr bwMode="auto">
              <a:xfrm>
                <a:off x="1547664" y="1052736"/>
                <a:ext cx="1075046" cy="1433395"/>
                <a:chOff x="9468544" y="-3428"/>
                <a:chExt cx="3384376" cy="4512500"/>
              </a:xfrm>
            </p:grpSpPr>
            <p:grpSp>
              <p:nvGrpSpPr>
                <p:cNvPr id="44169" name="Group 209"/>
                <p:cNvGrpSpPr>
                  <a:grpSpLocks/>
                </p:cNvGrpSpPr>
                <p:nvPr/>
              </p:nvGrpSpPr>
              <p:grpSpPr bwMode="auto">
                <a:xfrm>
                  <a:off x="9468544" y="-3428"/>
                  <a:ext cx="3384376" cy="4512500"/>
                  <a:chOff x="1115616" y="1772815"/>
                  <a:chExt cx="3168352" cy="4224469"/>
                </a:xfrm>
              </p:grpSpPr>
              <p:grpSp>
                <p:nvGrpSpPr>
                  <p:cNvPr id="44193" name="Group 233"/>
                  <p:cNvGrpSpPr>
                    <a:grpSpLocks/>
                  </p:cNvGrpSpPr>
                  <p:nvPr/>
                </p:nvGrpSpPr>
                <p:grpSpPr bwMode="auto">
                  <a:xfrm>
                    <a:off x="1115616" y="1772815"/>
                    <a:ext cx="3168352" cy="4224469"/>
                    <a:chOff x="1115616" y="1772816"/>
                    <a:chExt cx="1512168" cy="2016224"/>
                  </a:xfrm>
                </p:grpSpPr>
                <p:sp>
                  <p:nvSpPr>
                    <p:cNvPr id="237" name="Rectangle 236"/>
                    <p:cNvSpPr/>
                    <p:nvPr/>
                  </p:nvSpPr>
                  <p:spPr>
                    <a:xfrm>
                      <a:off x="1114619" y="1772815"/>
                      <a:ext cx="1515259" cy="201577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 cmpd="sng">
                      <a:solidFill>
                        <a:schemeClr val="bg1">
                          <a:lumMod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38" name="Rectangle 237"/>
                    <p:cNvSpPr/>
                    <p:nvPr/>
                  </p:nvSpPr>
                  <p:spPr>
                    <a:xfrm>
                      <a:off x="1114619" y="1772815"/>
                      <a:ext cx="1515259" cy="223231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3175" cmpd="sng">
                      <a:solidFill>
                        <a:schemeClr val="bg1">
                          <a:lumMod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39" name="Rectangle 238"/>
                    <p:cNvSpPr/>
                    <p:nvPr/>
                  </p:nvSpPr>
                  <p:spPr>
                    <a:xfrm>
                      <a:off x="1366790" y="1844249"/>
                      <a:ext cx="1091256" cy="7366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 cmpd="sng"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40" name="Isosceles Triangle 239"/>
                    <p:cNvSpPr/>
                    <p:nvPr/>
                  </p:nvSpPr>
                  <p:spPr>
                    <a:xfrm rot="5400000">
                      <a:off x="2513823" y="1844260"/>
                      <a:ext cx="73666" cy="73644"/>
                    </a:xfrm>
                    <a:prstGeom prst="triangl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235" name="Rectangle 234"/>
                  <p:cNvSpPr/>
                  <p:nvPr/>
                </p:nvSpPr>
                <p:spPr>
                  <a:xfrm>
                    <a:off x="1431478" y="1922483"/>
                    <a:ext cx="144947" cy="154347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6" name="Rectangle 235"/>
                  <p:cNvSpPr/>
                  <p:nvPr/>
                </p:nvSpPr>
                <p:spPr>
                  <a:xfrm>
                    <a:off x="1230420" y="1927159"/>
                    <a:ext cx="140272" cy="149671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44170" name="Group 210"/>
                <p:cNvGrpSpPr>
                  <a:grpSpLocks/>
                </p:cNvGrpSpPr>
                <p:nvPr/>
              </p:nvGrpSpPr>
              <p:grpSpPr bwMode="auto">
                <a:xfrm>
                  <a:off x="9756576" y="836712"/>
                  <a:ext cx="2808312" cy="3384376"/>
                  <a:chOff x="4283968" y="2564904"/>
                  <a:chExt cx="2808312" cy="3384376"/>
                </a:xfrm>
              </p:grpSpPr>
              <p:sp>
                <p:nvSpPr>
                  <p:cNvPr id="212" name="Rectangle 211"/>
                  <p:cNvSpPr/>
                  <p:nvPr/>
                </p:nvSpPr>
                <p:spPr>
                  <a:xfrm>
                    <a:off x="4288382" y="2564111"/>
                    <a:ext cx="2801941" cy="337738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 cmpd="sng">
                    <a:solidFill>
                      <a:schemeClr val="bg1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3" name="Rectangle 212"/>
                  <p:cNvSpPr/>
                  <p:nvPr/>
                </p:nvSpPr>
                <p:spPr>
                  <a:xfrm>
                    <a:off x="4503149" y="2778943"/>
                    <a:ext cx="2377403" cy="144889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>
                  <a:xfrm>
                    <a:off x="4503149" y="2993778"/>
                    <a:ext cx="719214" cy="7494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Rectangle 214"/>
                  <p:cNvSpPr/>
                  <p:nvPr/>
                </p:nvSpPr>
                <p:spPr>
                  <a:xfrm>
                    <a:off x="4503149" y="3213607"/>
                    <a:ext cx="2377403" cy="139891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6" name="Rectangle 215"/>
                  <p:cNvSpPr/>
                  <p:nvPr/>
                </p:nvSpPr>
                <p:spPr>
                  <a:xfrm>
                    <a:off x="4503149" y="3428439"/>
                    <a:ext cx="719214" cy="69946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>
                  <a:xfrm>
                    <a:off x="4503149" y="3643274"/>
                    <a:ext cx="2377403" cy="144886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Rectangle 217"/>
                  <p:cNvSpPr/>
                  <p:nvPr/>
                </p:nvSpPr>
                <p:spPr>
                  <a:xfrm>
                    <a:off x="4503149" y="3858105"/>
                    <a:ext cx="719214" cy="7494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Rectangle 218"/>
                  <p:cNvSpPr/>
                  <p:nvPr/>
                </p:nvSpPr>
                <p:spPr>
                  <a:xfrm>
                    <a:off x="4503149" y="4072940"/>
                    <a:ext cx="2377403" cy="144886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>
                  <a:xfrm>
                    <a:off x="4503149" y="4292770"/>
                    <a:ext cx="719214" cy="69946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1" name="Rectangle 220"/>
                  <p:cNvSpPr/>
                  <p:nvPr/>
                </p:nvSpPr>
                <p:spPr>
                  <a:xfrm>
                    <a:off x="4503149" y="4507602"/>
                    <a:ext cx="2377403" cy="144889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2" name="Rectangle 221"/>
                  <p:cNvSpPr/>
                  <p:nvPr/>
                </p:nvSpPr>
                <p:spPr>
                  <a:xfrm>
                    <a:off x="4503149" y="4722437"/>
                    <a:ext cx="719214" cy="7494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3" name="Rectangle 222"/>
                  <p:cNvSpPr/>
                  <p:nvPr/>
                </p:nvSpPr>
                <p:spPr>
                  <a:xfrm>
                    <a:off x="4503149" y="4507602"/>
                    <a:ext cx="2377403" cy="144889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4" name="Rectangle 223"/>
                  <p:cNvSpPr/>
                  <p:nvPr/>
                </p:nvSpPr>
                <p:spPr>
                  <a:xfrm>
                    <a:off x="4503149" y="4722437"/>
                    <a:ext cx="719214" cy="7494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>
                  <a:xfrm>
                    <a:off x="4503149" y="4937268"/>
                    <a:ext cx="2377403" cy="144889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6" name="Rectangle 225"/>
                  <p:cNvSpPr/>
                  <p:nvPr/>
                </p:nvSpPr>
                <p:spPr>
                  <a:xfrm>
                    <a:off x="4503149" y="5157098"/>
                    <a:ext cx="719214" cy="69946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grpSp>
                <p:nvGrpSpPr>
                  <p:cNvPr id="44186" name="Group 226"/>
                  <p:cNvGrpSpPr>
                    <a:grpSpLocks/>
                  </p:cNvGrpSpPr>
                  <p:nvPr/>
                </p:nvGrpSpPr>
                <p:grpSpPr bwMode="auto">
                  <a:xfrm>
                    <a:off x="5580112" y="5517232"/>
                    <a:ext cx="1264588" cy="165257"/>
                    <a:chOff x="5637850" y="1626751"/>
                    <a:chExt cx="1264588" cy="165257"/>
                  </a:xfrm>
                </p:grpSpPr>
                <p:sp>
                  <p:nvSpPr>
                    <p:cNvPr id="228" name="Isosceles Triangle 227"/>
                    <p:cNvSpPr/>
                    <p:nvPr/>
                  </p:nvSpPr>
                  <p:spPr>
                    <a:xfrm rot="5400000">
                      <a:off x="6738485" y="1626364"/>
                      <a:ext cx="159875" cy="159826"/>
                    </a:xfrm>
                    <a:prstGeom prst="triangl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29" name="Rectangle 228"/>
                    <p:cNvSpPr/>
                    <p:nvPr/>
                  </p:nvSpPr>
                  <p:spPr>
                    <a:xfrm>
                      <a:off x="6513754" y="1626339"/>
                      <a:ext cx="154833" cy="159875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3175" cmpd="sng"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30" name="Rectangle 229"/>
                    <p:cNvSpPr/>
                    <p:nvPr/>
                  </p:nvSpPr>
                  <p:spPr>
                    <a:xfrm>
                      <a:off x="6298990" y="1626339"/>
                      <a:ext cx="149836" cy="164873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3175" cmpd="sng"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31" name="Isosceles Triangle 230"/>
                    <p:cNvSpPr/>
                    <p:nvPr/>
                  </p:nvSpPr>
                  <p:spPr>
                    <a:xfrm rot="16200000">
                      <a:off x="5634688" y="1631361"/>
                      <a:ext cx="159875" cy="159826"/>
                    </a:xfrm>
                    <a:prstGeom prst="triangl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32" name="Rectangle 231"/>
                    <p:cNvSpPr/>
                    <p:nvPr/>
                  </p:nvSpPr>
                  <p:spPr>
                    <a:xfrm rot="10800000">
                      <a:off x="5864462" y="1631336"/>
                      <a:ext cx="154833" cy="159875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3175" cmpd="sng"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33" name="Rectangle 232"/>
                    <p:cNvSpPr/>
                    <p:nvPr/>
                  </p:nvSpPr>
                  <p:spPr>
                    <a:xfrm rot="10800000">
                      <a:off x="6084223" y="1626339"/>
                      <a:ext cx="149836" cy="164873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3175" cmpd="sng"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</p:grpSp>
          <p:sp>
            <p:nvSpPr>
              <p:cNvPr id="209" name="Rectangle 208"/>
              <p:cNvSpPr/>
              <p:nvPr/>
            </p:nvSpPr>
            <p:spPr>
              <a:xfrm>
                <a:off x="1550129" y="2608014"/>
                <a:ext cx="1080417" cy="21742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chemeClr val="bg1"/>
                    </a:solidFill>
                  </a:rPr>
                  <a:t>API</a:t>
                </a:r>
              </a:p>
            </p:txBody>
          </p:sp>
        </p:grpSp>
        <p:cxnSp>
          <p:nvCxnSpPr>
            <p:cNvPr id="44162" name="AutoShape 15"/>
            <p:cNvCxnSpPr>
              <a:cxnSpLocks noChangeShapeType="1"/>
              <a:stCxn id="206" idx="3"/>
              <a:endCxn id="200" idx="1"/>
            </p:cNvCxnSpPr>
            <p:nvPr/>
          </p:nvCxnSpPr>
          <p:spPr bwMode="auto">
            <a:xfrm flipV="1">
              <a:off x="7274004" y="1228130"/>
              <a:ext cx="461150" cy="7114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diamond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163" name="AutoShape 15"/>
            <p:cNvCxnSpPr>
              <a:cxnSpLocks noChangeShapeType="1"/>
              <a:stCxn id="206" idx="3"/>
              <a:endCxn id="195" idx="1"/>
            </p:cNvCxnSpPr>
            <p:nvPr/>
          </p:nvCxnSpPr>
          <p:spPr bwMode="auto">
            <a:xfrm flipV="1">
              <a:off x="7274004" y="1931133"/>
              <a:ext cx="474187" cy="84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diamond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164" name="AutoShape 15"/>
            <p:cNvCxnSpPr>
              <a:cxnSpLocks noChangeShapeType="1"/>
              <a:stCxn id="206" idx="3"/>
              <a:endCxn id="194" idx="1"/>
            </p:cNvCxnSpPr>
            <p:nvPr/>
          </p:nvCxnSpPr>
          <p:spPr bwMode="auto">
            <a:xfrm>
              <a:off x="7274004" y="1939584"/>
              <a:ext cx="474187" cy="6827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diamond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4050" name="AutoShape 15"/>
          <p:cNvCxnSpPr>
            <a:cxnSpLocks noChangeShapeType="1"/>
            <a:stCxn id="112" idx="3"/>
            <a:endCxn id="149" idx="1"/>
          </p:cNvCxnSpPr>
          <p:nvPr/>
        </p:nvCxnSpPr>
        <p:spPr bwMode="auto">
          <a:xfrm flipV="1">
            <a:off x="3592513" y="2376488"/>
            <a:ext cx="1235075" cy="1095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diamond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1" name="AutoShape 15"/>
          <p:cNvCxnSpPr>
            <a:cxnSpLocks noChangeShapeType="1"/>
            <a:stCxn id="112" idx="3"/>
            <a:endCxn id="209" idx="1"/>
          </p:cNvCxnSpPr>
          <p:nvPr/>
        </p:nvCxnSpPr>
        <p:spPr bwMode="auto">
          <a:xfrm>
            <a:off x="3592513" y="3471863"/>
            <a:ext cx="1235075" cy="3062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diamond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52" name="TextBox 200"/>
          <p:cNvSpPr txBox="1">
            <a:spLocks noChangeArrowheads="1"/>
          </p:cNvSpPr>
          <p:nvPr/>
        </p:nvSpPr>
        <p:spPr bwMode="auto">
          <a:xfrm>
            <a:off x="7443788" y="93663"/>
            <a:ext cx="1616075" cy="4000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>
                <a:solidFill>
                  <a:schemeClr val="bg1"/>
                </a:solidFill>
                <a:latin typeface="Corbel" panose="020B0503020204020204" pitchFamily="34" charset="0"/>
              </a:rPr>
              <a:t>Rare diseases</a:t>
            </a: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4684713" y="3046413"/>
            <a:ext cx="2663825" cy="1311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7F7F7F"/>
              </a:solidFill>
            </a:endParaRPr>
          </a:p>
        </p:txBody>
      </p:sp>
      <p:grpSp>
        <p:nvGrpSpPr>
          <p:cNvPr id="44054" name="Group 69"/>
          <p:cNvGrpSpPr>
            <a:grpSpLocks/>
          </p:cNvGrpSpPr>
          <p:nvPr/>
        </p:nvGrpSpPr>
        <p:grpSpPr bwMode="auto">
          <a:xfrm>
            <a:off x="6524625" y="3422650"/>
            <a:ext cx="854075" cy="808038"/>
            <a:chOff x="895300" y="1052736"/>
            <a:chExt cx="2749918" cy="2601534"/>
          </a:xfrm>
        </p:grpSpPr>
        <p:grpSp>
          <p:nvGrpSpPr>
            <p:cNvPr id="44155" name="Group 70"/>
            <p:cNvGrpSpPr>
              <a:grpSpLocks/>
            </p:cNvGrpSpPr>
            <p:nvPr/>
          </p:nvGrpSpPr>
          <p:grpSpPr bwMode="auto">
            <a:xfrm>
              <a:off x="1691680" y="1052736"/>
              <a:ext cx="1123325" cy="1497761"/>
              <a:chOff x="4499992" y="3047358"/>
              <a:chExt cx="504056" cy="453650"/>
            </a:xfrm>
          </p:grpSpPr>
          <p:sp>
            <p:nvSpPr>
              <p:cNvPr id="73" name="Can 72"/>
              <p:cNvSpPr/>
              <p:nvPr/>
            </p:nvSpPr>
            <p:spPr>
              <a:xfrm>
                <a:off x="4500438" y="3213002"/>
                <a:ext cx="504583" cy="287941"/>
              </a:xfrm>
              <a:prstGeom prst="can">
                <a:avLst/>
              </a:prstGeom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</a:gra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" name="Can 73"/>
              <p:cNvSpPr/>
              <p:nvPr/>
            </p:nvSpPr>
            <p:spPr>
              <a:xfrm>
                <a:off x="4500438" y="3069031"/>
                <a:ext cx="504583" cy="287941"/>
              </a:xfrm>
              <a:prstGeom prst="can">
                <a:avLst/>
              </a:prstGeom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</a:gra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5" name="Can 74"/>
              <p:cNvSpPr/>
              <p:nvPr/>
            </p:nvSpPr>
            <p:spPr>
              <a:xfrm>
                <a:off x="4500438" y="3047358"/>
                <a:ext cx="504583" cy="165644"/>
              </a:xfrm>
              <a:prstGeom prst="can">
                <a:avLst/>
              </a:prstGeom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</a:gra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156" name="TextBox 71"/>
            <p:cNvSpPr txBox="1">
              <a:spLocks noChangeArrowheads="1"/>
            </p:cNvSpPr>
            <p:nvPr/>
          </p:nvSpPr>
          <p:spPr bwMode="auto">
            <a:xfrm>
              <a:off x="895300" y="2465470"/>
              <a:ext cx="2749918" cy="118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EGA</a:t>
              </a:r>
            </a:p>
          </p:txBody>
        </p:sp>
      </p:grpSp>
      <p:grpSp>
        <p:nvGrpSpPr>
          <p:cNvPr id="44055" name="Group 254"/>
          <p:cNvGrpSpPr>
            <a:grpSpLocks/>
          </p:cNvGrpSpPr>
          <p:nvPr/>
        </p:nvGrpSpPr>
        <p:grpSpPr bwMode="auto">
          <a:xfrm>
            <a:off x="4795838" y="3165475"/>
            <a:ext cx="649287" cy="865188"/>
            <a:chOff x="9468544" y="-3428"/>
            <a:chExt cx="3384376" cy="4512500"/>
          </a:xfrm>
        </p:grpSpPr>
        <p:grpSp>
          <p:nvGrpSpPr>
            <p:cNvPr id="44124" name="Group 256"/>
            <p:cNvGrpSpPr>
              <a:grpSpLocks/>
            </p:cNvGrpSpPr>
            <p:nvPr/>
          </p:nvGrpSpPr>
          <p:grpSpPr bwMode="auto">
            <a:xfrm>
              <a:off x="9468544" y="-3428"/>
              <a:ext cx="3384376" cy="4512500"/>
              <a:chOff x="1115616" y="1772815"/>
              <a:chExt cx="3168352" cy="4224469"/>
            </a:xfrm>
          </p:grpSpPr>
          <p:grpSp>
            <p:nvGrpSpPr>
              <p:cNvPr id="44148" name="Group 280"/>
              <p:cNvGrpSpPr>
                <a:grpSpLocks/>
              </p:cNvGrpSpPr>
              <p:nvPr/>
            </p:nvGrpSpPr>
            <p:grpSpPr bwMode="auto">
              <a:xfrm>
                <a:off x="1115616" y="1772815"/>
                <a:ext cx="3168352" cy="4224469"/>
                <a:chOff x="1115616" y="1772816"/>
                <a:chExt cx="1512168" cy="2016224"/>
              </a:xfrm>
            </p:grpSpPr>
            <p:sp>
              <p:nvSpPr>
                <p:cNvPr id="284" name="Rectangle 283"/>
                <p:cNvSpPr/>
                <p:nvPr/>
              </p:nvSpPr>
              <p:spPr>
                <a:xfrm>
                  <a:off x="1115616" y="1772816"/>
                  <a:ext cx="1512168" cy="2016224"/>
                </a:xfrm>
                <a:prstGeom prst="rect">
                  <a:avLst/>
                </a:prstGeom>
                <a:solidFill>
                  <a:schemeClr val="bg1"/>
                </a:solidFill>
                <a:ln w="3175" cmpd="sng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5" name="Rectangle 284"/>
                <p:cNvSpPr/>
                <p:nvPr/>
              </p:nvSpPr>
              <p:spPr>
                <a:xfrm>
                  <a:off x="1115616" y="1772816"/>
                  <a:ext cx="1512168" cy="22567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3175" cmpd="sng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6" name="Rectangle 285"/>
                <p:cNvSpPr/>
                <p:nvPr/>
              </p:nvSpPr>
              <p:spPr>
                <a:xfrm>
                  <a:off x="1367028" y="1843108"/>
                  <a:ext cx="1090683" cy="73990"/>
                </a:xfrm>
                <a:prstGeom prst="rect">
                  <a:avLst/>
                </a:prstGeom>
                <a:solidFill>
                  <a:schemeClr val="bg1"/>
                </a:solidFill>
                <a:ln w="3175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7" name="Isosceles Triangle 286"/>
                <p:cNvSpPr/>
                <p:nvPr/>
              </p:nvSpPr>
              <p:spPr>
                <a:xfrm rot="5400000">
                  <a:off x="2511299" y="1844979"/>
                  <a:ext cx="73990" cy="70246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82" name="Rectangle 281"/>
              <p:cNvSpPr/>
              <p:nvPr/>
            </p:nvSpPr>
            <p:spPr>
              <a:xfrm>
                <a:off x="1433224" y="1927841"/>
                <a:ext cx="147188" cy="147277"/>
              </a:xfrm>
              <a:prstGeom prst="rect">
                <a:avLst/>
              </a:prstGeom>
              <a:solidFill>
                <a:schemeClr val="bg1"/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1231812" y="1927841"/>
                <a:ext cx="139439" cy="147277"/>
              </a:xfrm>
              <a:prstGeom prst="rect">
                <a:avLst/>
              </a:prstGeom>
              <a:solidFill>
                <a:schemeClr val="bg1"/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4125" name="Group 257"/>
            <p:cNvGrpSpPr>
              <a:grpSpLocks/>
            </p:cNvGrpSpPr>
            <p:nvPr/>
          </p:nvGrpSpPr>
          <p:grpSpPr bwMode="auto">
            <a:xfrm>
              <a:off x="9756576" y="836712"/>
              <a:ext cx="2808312" cy="3384376"/>
              <a:chOff x="4283968" y="2564904"/>
              <a:chExt cx="2808312" cy="3384376"/>
            </a:xfrm>
          </p:grpSpPr>
          <p:sp>
            <p:nvSpPr>
              <p:cNvPr id="259" name="Rectangle 258"/>
              <p:cNvSpPr/>
              <p:nvPr/>
            </p:nvSpPr>
            <p:spPr>
              <a:xfrm>
                <a:off x="4285553" y="2561029"/>
                <a:ext cx="2805148" cy="3386441"/>
              </a:xfrm>
              <a:prstGeom prst="rect">
                <a:avLst/>
              </a:prstGeom>
              <a:solidFill>
                <a:schemeClr val="bg1"/>
              </a:solidFill>
              <a:ln w="317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4500696" y="2776304"/>
                <a:ext cx="2374860" cy="14903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4500696" y="2991579"/>
                <a:ext cx="719907" cy="74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4500696" y="3206854"/>
                <a:ext cx="2374860" cy="14903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4500696" y="3422129"/>
                <a:ext cx="719907" cy="74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4500696" y="3645682"/>
                <a:ext cx="2374860" cy="14075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4500696" y="3860957"/>
                <a:ext cx="719907" cy="6623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4500696" y="4076232"/>
                <a:ext cx="2374860" cy="14075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4500696" y="4291507"/>
                <a:ext cx="719907" cy="7452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4500696" y="4506783"/>
                <a:ext cx="2374860" cy="14075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4500696" y="4722058"/>
                <a:ext cx="719907" cy="7452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4500696" y="4506783"/>
                <a:ext cx="2374860" cy="14075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4500696" y="4722058"/>
                <a:ext cx="719907" cy="7452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4500696" y="4937333"/>
                <a:ext cx="2374860" cy="14903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4500696" y="5152608"/>
                <a:ext cx="719907" cy="7452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4141" name="Group 273"/>
              <p:cNvGrpSpPr>
                <a:grpSpLocks/>
              </p:cNvGrpSpPr>
              <p:nvPr/>
            </p:nvGrpSpPr>
            <p:grpSpPr bwMode="auto">
              <a:xfrm>
                <a:off x="5580112" y="5517232"/>
                <a:ext cx="1264588" cy="165257"/>
                <a:chOff x="5637850" y="1626751"/>
                <a:chExt cx="1264588" cy="165257"/>
              </a:xfrm>
            </p:grpSpPr>
            <p:sp>
              <p:nvSpPr>
                <p:cNvPr id="275" name="Isosceles Triangle 274"/>
                <p:cNvSpPr/>
                <p:nvPr/>
              </p:nvSpPr>
              <p:spPr>
                <a:xfrm rot="5400000">
                  <a:off x="6738790" y="1630622"/>
                  <a:ext cx="165596" cy="157223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6" name="Rectangle 275"/>
                <p:cNvSpPr/>
                <p:nvPr/>
              </p:nvSpPr>
              <p:spPr>
                <a:xfrm>
                  <a:off x="6519557" y="1626438"/>
                  <a:ext cx="148946" cy="165596"/>
                </a:xfrm>
                <a:prstGeom prst="rect">
                  <a:avLst/>
                </a:prstGeom>
                <a:solidFill>
                  <a:schemeClr val="tx1"/>
                </a:solidFill>
                <a:ln w="3175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7" name="Rectangle 276"/>
                <p:cNvSpPr/>
                <p:nvPr/>
              </p:nvSpPr>
              <p:spPr>
                <a:xfrm>
                  <a:off x="6296136" y="1626438"/>
                  <a:ext cx="157223" cy="165596"/>
                </a:xfrm>
                <a:prstGeom prst="rect">
                  <a:avLst/>
                </a:prstGeom>
                <a:solidFill>
                  <a:schemeClr val="tx1"/>
                </a:solidFill>
                <a:ln w="3175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8" name="Isosceles Triangle 277"/>
                <p:cNvSpPr/>
                <p:nvPr/>
              </p:nvSpPr>
              <p:spPr>
                <a:xfrm rot="16200000">
                  <a:off x="5629971" y="1630622"/>
                  <a:ext cx="165596" cy="157223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9" name="Rectangle 278"/>
                <p:cNvSpPr/>
                <p:nvPr/>
              </p:nvSpPr>
              <p:spPr>
                <a:xfrm rot="10800000">
                  <a:off x="5865848" y="1626438"/>
                  <a:ext cx="148946" cy="165596"/>
                </a:xfrm>
                <a:prstGeom prst="rect">
                  <a:avLst/>
                </a:prstGeom>
                <a:solidFill>
                  <a:schemeClr val="tx1"/>
                </a:solidFill>
                <a:ln w="3175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0" name="Rectangle 279"/>
                <p:cNvSpPr/>
                <p:nvPr/>
              </p:nvSpPr>
              <p:spPr>
                <a:xfrm rot="10800000">
                  <a:off x="6080992" y="1626438"/>
                  <a:ext cx="157223" cy="165596"/>
                </a:xfrm>
                <a:prstGeom prst="rect">
                  <a:avLst/>
                </a:prstGeom>
                <a:solidFill>
                  <a:schemeClr val="tx1"/>
                </a:solidFill>
                <a:ln w="3175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288" name="Rectangle 287"/>
          <p:cNvSpPr/>
          <p:nvPr/>
        </p:nvSpPr>
        <p:spPr>
          <a:xfrm>
            <a:off x="4795838" y="4024313"/>
            <a:ext cx="649287" cy="2159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</a:rPr>
              <a:t>API</a:t>
            </a:r>
          </a:p>
        </p:txBody>
      </p:sp>
      <p:cxnSp>
        <p:nvCxnSpPr>
          <p:cNvPr id="44057" name="AutoShape 15"/>
          <p:cNvCxnSpPr>
            <a:cxnSpLocks noChangeShapeType="1"/>
            <a:stCxn id="284" idx="3"/>
            <a:endCxn id="74" idx="2"/>
          </p:cNvCxnSpPr>
          <p:nvPr/>
        </p:nvCxnSpPr>
        <p:spPr bwMode="auto">
          <a:xfrm flipV="1">
            <a:off x="5445125" y="3592513"/>
            <a:ext cx="1327150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diamond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" name="TextBox 204"/>
          <p:cNvSpPr txBox="1"/>
          <p:nvPr/>
        </p:nvSpPr>
        <p:spPr bwMode="auto">
          <a:xfrm>
            <a:off x="4568825" y="2700338"/>
            <a:ext cx="20193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Genomics studies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4059" name="Group 5"/>
          <p:cNvGrpSpPr>
            <a:grpSpLocks/>
          </p:cNvGrpSpPr>
          <p:nvPr/>
        </p:nvGrpSpPr>
        <p:grpSpPr bwMode="auto">
          <a:xfrm>
            <a:off x="7380288" y="614363"/>
            <a:ext cx="1008062" cy="619125"/>
            <a:chOff x="7398777" y="1772816"/>
            <a:chExt cx="1886973" cy="1161375"/>
          </a:xfrm>
        </p:grpSpPr>
        <p:grpSp>
          <p:nvGrpSpPr>
            <p:cNvPr id="44117" name="Group 62"/>
            <p:cNvGrpSpPr>
              <a:grpSpLocks/>
            </p:cNvGrpSpPr>
            <p:nvPr/>
          </p:nvGrpSpPr>
          <p:grpSpPr bwMode="auto">
            <a:xfrm>
              <a:off x="8172400" y="1772816"/>
              <a:ext cx="339725" cy="714375"/>
              <a:chOff x="5220072" y="1844824"/>
              <a:chExt cx="720080" cy="1512168"/>
            </a:xfrm>
          </p:grpSpPr>
          <p:sp>
            <p:nvSpPr>
              <p:cNvPr id="210" name="Oval 209"/>
              <p:cNvSpPr/>
              <p:nvPr/>
            </p:nvSpPr>
            <p:spPr>
              <a:xfrm>
                <a:off x="5217945" y="1844824"/>
                <a:ext cx="724341" cy="71859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11" name="Straight Connector 210"/>
              <p:cNvCxnSpPr>
                <a:stCxn id="210" idx="4"/>
              </p:cNvCxnSpPr>
              <p:nvPr/>
            </p:nvCxnSpPr>
            <p:spPr>
              <a:xfrm>
                <a:off x="5576966" y="2563423"/>
                <a:ext cx="0" cy="5042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flipH="1">
                <a:off x="5287228" y="3067702"/>
                <a:ext cx="289737" cy="28996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>
                <a:off x="5576966" y="3067702"/>
                <a:ext cx="296038" cy="28996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>
                <a:off x="5318724" y="2784043"/>
                <a:ext cx="5101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118" name="TextBox 68"/>
            <p:cNvSpPr txBox="1">
              <a:spLocks noChangeArrowheads="1"/>
            </p:cNvSpPr>
            <p:nvPr/>
          </p:nvSpPr>
          <p:spPr bwMode="auto">
            <a:xfrm>
              <a:off x="7398777" y="2502121"/>
              <a:ext cx="1886973" cy="432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900"/>
                <a:t>Data producer</a:t>
              </a:r>
            </a:p>
          </p:txBody>
        </p:sp>
      </p:grpSp>
      <p:grpSp>
        <p:nvGrpSpPr>
          <p:cNvPr id="44060" name="Group 249"/>
          <p:cNvGrpSpPr>
            <a:grpSpLocks/>
          </p:cNvGrpSpPr>
          <p:nvPr/>
        </p:nvGrpSpPr>
        <p:grpSpPr bwMode="auto">
          <a:xfrm>
            <a:off x="7380288" y="1284288"/>
            <a:ext cx="1008062" cy="620712"/>
            <a:chOff x="7398777" y="1772816"/>
            <a:chExt cx="1886973" cy="1161375"/>
          </a:xfrm>
        </p:grpSpPr>
        <p:grpSp>
          <p:nvGrpSpPr>
            <p:cNvPr id="44110" name="Group 62"/>
            <p:cNvGrpSpPr>
              <a:grpSpLocks/>
            </p:cNvGrpSpPr>
            <p:nvPr/>
          </p:nvGrpSpPr>
          <p:grpSpPr bwMode="auto">
            <a:xfrm>
              <a:off x="8172400" y="1772816"/>
              <a:ext cx="339725" cy="714375"/>
              <a:chOff x="5220072" y="1844824"/>
              <a:chExt cx="720080" cy="1512168"/>
            </a:xfrm>
          </p:grpSpPr>
          <p:sp>
            <p:nvSpPr>
              <p:cNvPr id="254" name="Oval 253"/>
              <p:cNvSpPr/>
              <p:nvPr/>
            </p:nvSpPr>
            <p:spPr>
              <a:xfrm>
                <a:off x="5217945" y="1844824"/>
                <a:ext cx="724341" cy="72304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55" name="Straight Connector 254"/>
              <p:cNvCxnSpPr>
                <a:stCxn id="254" idx="4"/>
              </p:cNvCxnSpPr>
              <p:nvPr/>
            </p:nvCxnSpPr>
            <p:spPr>
              <a:xfrm>
                <a:off x="5576966" y="2567871"/>
                <a:ext cx="0" cy="5029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flipH="1">
                <a:off x="5287228" y="3070862"/>
                <a:ext cx="289737" cy="2892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>
                <a:off x="5576966" y="3070862"/>
                <a:ext cx="296038" cy="2892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>
                <a:off x="5318724" y="2781642"/>
                <a:ext cx="5101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111" name="TextBox 68"/>
            <p:cNvSpPr txBox="1">
              <a:spLocks noChangeArrowheads="1"/>
            </p:cNvSpPr>
            <p:nvPr/>
          </p:nvSpPr>
          <p:spPr bwMode="auto">
            <a:xfrm>
              <a:off x="7398777" y="2502121"/>
              <a:ext cx="1886973" cy="432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900"/>
                <a:t>Data producer</a:t>
              </a:r>
            </a:p>
          </p:txBody>
        </p:sp>
      </p:grpSp>
      <p:grpSp>
        <p:nvGrpSpPr>
          <p:cNvPr id="44061" name="Group 273"/>
          <p:cNvGrpSpPr>
            <a:grpSpLocks/>
          </p:cNvGrpSpPr>
          <p:nvPr/>
        </p:nvGrpSpPr>
        <p:grpSpPr bwMode="auto">
          <a:xfrm>
            <a:off x="7380288" y="1997075"/>
            <a:ext cx="1008062" cy="620713"/>
            <a:chOff x="7398777" y="1772816"/>
            <a:chExt cx="1886973" cy="1161375"/>
          </a:xfrm>
        </p:grpSpPr>
        <p:grpSp>
          <p:nvGrpSpPr>
            <p:cNvPr id="44103" name="Group 62"/>
            <p:cNvGrpSpPr>
              <a:grpSpLocks/>
            </p:cNvGrpSpPr>
            <p:nvPr/>
          </p:nvGrpSpPr>
          <p:grpSpPr bwMode="auto">
            <a:xfrm>
              <a:off x="8172400" y="1772816"/>
              <a:ext cx="339725" cy="714375"/>
              <a:chOff x="5220072" y="1844824"/>
              <a:chExt cx="720080" cy="1512168"/>
            </a:xfrm>
          </p:grpSpPr>
          <p:sp>
            <p:nvSpPr>
              <p:cNvPr id="290" name="Oval 289"/>
              <p:cNvSpPr/>
              <p:nvPr/>
            </p:nvSpPr>
            <p:spPr>
              <a:xfrm>
                <a:off x="5217945" y="1844824"/>
                <a:ext cx="724341" cy="7230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91" name="Straight Connector 290"/>
              <p:cNvCxnSpPr>
                <a:stCxn id="290" idx="4"/>
              </p:cNvCxnSpPr>
              <p:nvPr/>
            </p:nvCxnSpPr>
            <p:spPr>
              <a:xfrm>
                <a:off x="5576966" y="2567873"/>
                <a:ext cx="0" cy="5029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flipH="1">
                <a:off x="5287228" y="3070862"/>
                <a:ext cx="289737" cy="2892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>
                <a:off x="5576966" y="3070862"/>
                <a:ext cx="296038" cy="2892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>
                <a:off x="5318724" y="2781644"/>
                <a:ext cx="5101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104" name="TextBox 68"/>
            <p:cNvSpPr txBox="1">
              <a:spLocks noChangeArrowheads="1"/>
            </p:cNvSpPr>
            <p:nvPr/>
          </p:nvSpPr>
          <p:spPr bwMode="auto">
            <a:xfrm>
              <a:off x="7398777" y="2502121"/>
              <a:ext cx="1886973" cy="432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900"/>
                <a:t>Data producer</a:t>
              </a:r>
            </a:p>
          </p:txBody>
        </p:sp>
      </p:grpSp>
      <p:cxnSp>
        <p:nvCxnSpPr>
          <p:cNvPr id="44062" name="AutoShape 15"/>
          <p:cNvCxnSpPr>
            <a:cxnSpLocks noChangeShapeType="1"/>
          </p:cNvCxnSpPr>
          <p:nvPr/>
        </p:nvCxnSpPr>
        <p:spPr bwMode="auto">
          <a:xfrm flipH="1">
            <a:off x="7116763" y="876300"/>
            <a:ext cx="5762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63" name="AutoShape 15"/>
          <p:cNvCxnSpPr>
            <a:cxnSpLocks noChangeShapeType="1"/>
          </p:cNvCxnSpPr>
          <p:nvPr/>
        </p:nvCxnSpPr>
        <p:spPr bwMode="auto">
          <a:xfrm flipH="1">
            <a:off x="7132638" y="1557338"/>
            <a:ext cx="5762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64" name="AutoShape 15"/>
          <p:cNvCxnSpPr>
            <a:cxnSpLocks noChangeShapeType="1"/>
          </p:cNvCxnSpPr>
          <p:nvPr/>
        </p:nvCxnSpPr>
        <p:spPr bwMode="auto">
          <a:xfrm flipH="1">
            <a:off x="7124700" y="2260600"/>
            <a:ext cx="5762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4065" name="Group 297"/>
          <p:cNvGrpSpPr>
            <a:grpSpLocks/>
          </p:cNvGrpSpPr>
          <p:nvPr/>
        </p:nvGrpSpPr>
        <p:grpSpPr bwMode="auto">
          <a:xfrm>
            <a:off x="7380288" y="4776788"/>
            <a:ext cx="1008062" cy="620712"/>
            <a:chOff x="7398777" y="1772816"/>
            <a:chExt cx="1886973" cy="1161375"/>
          </a:xfrm>
        </p:grpSpPr>
        <p:grpSp>
          <p:nvGrpSpPr>
            <p:cNvPr id="44096" name="Group 62"/>
            <p:cNvGrpSpPr>
              <a:grpSpLocks/>
            </p:cNvGrpSpPr>
            <p:nvPr/>
          </p:nvGrpSpPr>
          <p:grpSpPr bwMode="auto">
            <a:xfrm>
              <a:off x="8172400" y="1772816"/>
              <a:ext cx="339725" cy="714375"/>
              <a:chOff x="5220072" y="1844824"/>
              <a:chExt cx="720080" cy="1512168"/>
            </a:xfrm>
          </p:grpSpPr>
          <p:sp>
            <p:nvSpPr>
              <p:cNvPr id="301" name="Oval 300"/>
              <p:cNvSpPr/>
              <p:nvPr/>
            </p:nvSpPr>
            <p:spPr>
              <a:xfrm>
                <a:off x="5217945" y="1844824"/>
                <a:ext cx="724341" cy="72304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02" name="Straight Connector 301"/>
              <p:cNvCxnSpPr>
                <a:stCxn id="301" idx="4"/>
              </p:cNvCxnSpPr>
              <p:nvPr/>
            </p:nvCxnSpPr>
            <p:spPr>
              <a:xfrm>
                <a:off x="5576966" y="2567871"/>
                <a:ext cx="0" cy="5029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/>
              <p:nvPr/>
            </p:nvCxnSpPr>
            <p:spPr>
              <a:xfrm flipH="1">
                <a:off x="5287228" y="3070862"/>
                <a:ext cx="289737" cy="2892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>
                <a:off x="5576966" y="3070862"/>
                <a:ext cx="296038" cy="2892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>
                <a:off x="5318724" y="2781642"/>
                <a:ext cx="5101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097" name="TextBox 68"/>
            <p:cNvSpPr txBox="1">
              <a:spLocks noChangeArrowheads="1"/>
            </p:cNvSpPr>
            <p:nvPr/>
          </p:nvSpPr>
          <p:spPr bwMode="auto">
            <a:xfrm>
              <a:off x="7398777" y="2502121"/>
              <a:ext cx="1886973" cy="432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900"/>
                <a:t>Data producer</a:t>
              </a:r>
            </a:p>
          </p:txBody>
        </p:sp>
      </p:grpSp>
      <p:grpSp>
        <p:nvGrpSpPr>
          <p:cNvPr id="44066" name="Group 305"/>
          <p:cNvGrpSpPr>
            <a:grpSpLocks/>
          </p:cNvGrpSpPr>
          <p:nvPr/>
        </p:nvGrpSpPr>
        <p:grpSpPr bwMode="auto">
          <a:xfrm>
            <a:off x="7380288" y="5448300"/>
            <a:ext cx="1008062" cy="620713"/>
            <a:chOff x="7398777" y="1772816"/>
            <a:chExt cx="1886973" cy="1161375"/>
          </a:xfrm>
        </p:grpSpPr>
        <p:grpSp>
          <p:nvGrpSpPr>
            <p:cNvPr id="44089" name="Group 62"/>
            <p:cNvGrpSpPr>
              <a:grpSpLocks/>
            </p:cNvGrpSpPr>
            <p:nvPr/>
          </p:nvGrpSpPr>
          <p:grpSpPr bwMode="auto">
            <a:xfrm>
              <a:off x="8172400" y="1772816"/>
              <a:ext cx="339725" cy="714375"/>
              <a:chOff x="5220072" y="1844824"/>
              <a:chExt cx="720080" cy="1512168"/>
            </a:xfrm>
          </p:grpSpPr>
          <p:sp>
            <p:nvSpPr>
              <p:cNvPr id="309" name="Oval 308"/>
              <p:cNvSpPr/>
              <p:nvPr/>
            </p:nvSpPr>
            <p:spPr>
              <a:xfrm>
                <a:off x="5217945" y="1844824"/>
                <a:ext cx="724341" cy="7230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10" name="Straight Connector 309"/>
              <p:cNvCxnSpPr>
                <a:stCxn id="309" idx="4"/>
              </p:cNvCxnSpPr>
              <p:nvPr/>
            </p:nvCxnSpPr>
            <p:spPr>
              <a:xfrm>
                <a:off x="5576966" y="2567873"/>
                <a:ext cx="0" cy="5029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flipH="1">
                <a:off x="5287228" y="3070862"/>
                <a:ext cx="289737" cy="2892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>
                <a:off x="5576966" y="3070862"/>
                <a:ext cx="296038" cy="2892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>
                <a:off x="5318724" y="2781644"/>
                <a:ext cx="5101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090" name="TextBox 68"/>
            <p:cNvSpPr txBox="1">
              <a:spLocks noChangeArrowheads="1"/>
            </p:cNvSpPr>
            <p:nvPr/>
          </p:nvSpPr>
          <p:spPr bwMode="auto">
            <a:xfrm>
              <a:off x="7398777" y="2502121"/>
              <a:ext cx="1886973" cy="432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900"/>
                <a:t>Data producer</a:t>
              </a:r>
            </a:p>
          </p:txBody>
        </p:sp>
      </p:grpSp>
      <p:grpSp>
        <p:nvGrpSpPr>
          <p:cNvPr id="44067" name="Group 313"/>
          <p:cNvGrpSpPr>
            <a:grpSpLocks/>
          </p:cNvGrpSpPr>
          <p:nvPr/>
        </p:nvGrpSpPr>
        <p:grpSpPr bwMode="auto">
          <a:xfrm>
            <a:off x="7380288" y="6161088"/>
            <a:ext cx="1008062" cy="619125"/>
            <a:chOff x="7398777" y="1772816"/>
            <a:chExt cx="1886973" cy="1161375"/>
          </a:xfrm>
        </p:grpSpPr>
        <p:grpSp>
          <p:nvGrpSpPr>
            <p:cNvPr id="44082" name="Group 62"/>
            <p:cNvGrpSpPr>
              <a:grpSpLocks/>
            </p:cNvGrpSpPr>
            <p:nvPr/>
          </p:nvGrpSpPr>
          <p:grpSpPr bwMode="auto">
            <a:xfrm>
              <a:off x="8172400" y="1772816"/>
              <a:ext cx="339725" cy="714375"/>
              <a:chOff x="5220072" y="1844824"/>
              <a:chExt cx="720080" cy="1512168"/>
            </a:xfrm>
          </p:grpSpPr>
          <p:sp>
            <p:nvSpPr>
              <p:cNvPr id="317" name="Oval 316"/>
              <p:cNvSpPr/>
              <p:nvPr/>
            </p:nvSpPr>
            <p:spPr>
              <a:xfrm>
                <a:off x="5217945" y="1844824"/>
                <a:ext cx="724341" cy="71859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18" name="Straight Connector 317"/>
              <p:cNvCxnSpPr>
                <a:stCxn id="317" idx="4"/>
              </p:cNvCxnSpPr>
              <p:nvPr/>
            </p:nvCxnSpPr>
            <p:spPr>
              <a:xfrm>
                <a:off x="5576966" y="2563423"/>
                <a:ext cx="0" cy="5042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/>
              <p:cNvCxnSpPr/>
              <p:nvPr/>
            </p:nvCxnSpPr>
            <p:spPr>
              <a:xfrm flipH="1">
                <a:off x="5287228" y="3067702"/>
                <a:ext cx="289737" cy="28996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/>
              <p:cNvCxnSpPr/>
              <p:nvPr/>
            </p:nvCxnSpPr>
            <p:spPr>
              <a:xfrm>
                <a:off x="5576966" y="3067702"/>
                <a:ext cx="296038" cy="28996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/>
              <p:nvPr/>
            </p:nvCxnSpPr>
            <p:spPr>
              <a:xfrm>
                <a:off x="5318724" y="2784043"/>
                <a:ext cx="5101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083" name="TextBox 68"/>
            <p:cNvSpPr txBox="1">
              <a:spLocks noChangeArrowheads="1"/>
            </p:cNvSpPr>
            <p:nvPr/>
          </p:nvSpPr>
          <p:spPr bwMode="auto">
            <a:xfrm>
              <a:off x="7398777" y="2502121"/>
              <a:ext cx="1886973" cy="432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900"/>
                <a:t>Data producer</a:t>
              </a:r>
            </a:p>
          </p:txBody>
        </p:sp>
      </p:grpSp>
      <p:cxnSp>
        <p:nvCxnSpPr>
          <p:cNvPr id="44068" name="AutoShape 15"/>
          <p:cNvCxnSpPr>
            <a:cxnSpLocks noChangeShapeType="1"/>
          </p:cNvCxnSpPr>
          <p:nvPr/>
        </p:nvCxnSpPr>
        <p:spPr bwMode="auto">
          <a:xfrm flipH="1">
            <a:off x="7116763" y="5040313"/>
            <a:ext cx="5762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69" name="AutoShape 15"/>
          <p:cNvCxnSpPr>
            <a:cxnSpLocks noChangeShapeType="1"/>
          </p:cNvCxnSpPr>
          <p:nvPr/>
        </p:nvCxnSpPr>
        <p:spPr bwMode="auto">
          <a:xfrm flipH="1">
            <a:off x="7132638" y="5719763"/>
            <a:ext cx="5762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70" name="AutoShape 15"/>
          <p:cNvCxnSpPr>
            <a:cxnSpLocks noChangeShapeType="1"/>
          </p:cNvCxnSpPr>
          <p:nvPr/>
        </p:nvCxnSpPr>
        <p:spPr bwMode="auto">
          <a:xfrm flipH="1">
            <a:off x="7124700" y="6423025"/>
            <a:ext cx="5762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4071" name="Group 324"/>
          <p:cNvGrpSpPr>
            <a:grpSpLocks/>
          </p:cNvGrpSpPr>
          <p:nvPr/>
        </p:nvGrpSpPr>
        <p:grpSpPr bwMode="auto">
          <a:xfrm>
            <a:off x="7397750" y="3389313"/>
            <a:ext cx="1008063" cy="619125"/>
            <a:chOff x="7398777" y="1772816"/>
            <a:chExt cx="1886973" cy="1161375"/>
          </a:xfrm>
        </p:grpSpPr>
        <p:grpSp>
          <p:nvGrpSpPr>
            <p:cNvPr id="44075" name="Group 62"/>
            <p:cNvGrpSpPr>
              <a:grpSpLocks/>
            </p:cNvGrpSpPr>
            <p:nvPr/>
          </p:nvGrpSpPr>
          <p:grpSpPr bwMode="auto">
            <a:xfrm>
              <a:off x="8172400" y="1772816"/>
              <a:ext cx="339725" cy="714375"/>
              <a:chOff x="5220072" y="1844824"/>
              <a:chExt cx="720080" cy="1512168"/>
            </a:xfrm>
          </p:grpSpPr>
          <p:sp>
            <p:nvSpPr>
              <p:cNvPr id="328" name="Oval 327"/>
              <p:cNvSpPr/>
              <p:nvPr/>
            </p:nvSpPr>
            <p:spPr>
              <a:xfrm>
                <a:off x="5217941" y="1844824"/>
                <a:ext cx="724341" cy="71859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29" name="Straight Connector 328"/>
              <p:cNvCxnSpPr>
                <a:stCxn id="328" idx="4"/>
              </p:cNvCxnSpPr>
              <p:nvPr/>
            </p:nvCxnSpPr>
            <p:spPr>
              <a:xfrm>
                <a:off x="5576964" y="2563423"/>
                <a:ext cx="0" cy="5042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flipH="1">
                <a:off x="5287228" y="3067702"/>
                <a:ext cx="289736" cy="28996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>
                <a:off x="5576964" y="3067702"/>
                <a:ext cx="296032" cy="28996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>
                <a:off x="5318719" y="2784043"/>
                <a:ext cx="51018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076" name="TextBox 68"/>
            <p:cNvSpPr txBox="1">
              <a:spLocks noChangeArrowheads="1"/>
            </p:cNvSpPr>
            <p:nvPr/>
          </p:nvSpPr>
          <p:spPr bwMode="auto">
            <a:xfrm>
              <a:off x="7398777" y="2502121"/>
              <a:ext cx="1886973" cy="432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900"/>
                <a:t>Data producer</a:t>
              </a:r>
            </a:p>
          </p:txBody>
        </p:sp>
      </p:grpSp>
      <p:cxnSp>
        <p:nvCxnSpPr>
          <p:cNvPr id="44072" name="AutoShape 15"/>
          <p:cNvCxnSpPr>
            <a:cxnSpLocks noChangeShapeType="1"/>
          </p:cNvCxnSpPr>
          <p:nvPr/>
        </p:nvCxnSpPr>
        <p:spPr bwMode="auto">
          <a:xfrm flipH="1">
            <a:off x="7134225" y="3651250"/>
            <a:ext cx="5762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73" name="AutoShape 15"/>
          <p:cNvCxnSpPr>
            <a:cxnSpLocks noChangeShapeType="1"/>
            <a:stCxn id="112" idx="3"/>
            <a:endCxn id="288" idx="1"/>
          </p:cNvCxnSpPr>
          <p:nvPr/>
        </p:nvCxnSpPr>
        <p:spPr bwMode="auto">
          <a:xfrm>
            <a:off x="3592513" y="3471863"/>
            <a:ext cx="1203325" cy="660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diamond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Oval 3"/>
          <p:cNvSpPr/>
          <p:nvPr/>
        </p:nvSpPr>
        <p:spPr>
          <a:xfrm>
            <a:off x="3381375" y="3236913"/>
            <a:ext cx="503238" cy="5048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/>
              <a:t>AAI</a:t>
            </a:r>
          </a:p>
        </p:txBody>
      </p:sp>
    </p:spTree>
    <p:extLst>
      <p:ext uri="{BB962C8B-B14F-4D97-AF65-F5344CB8AC3E}">
        <p14:creationId xmlns:p14="http://schemas.microsoft.com/office/powerpoint/2010/main" val="110207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ctrTitle"/>
          </p:nvPr>
        </p:nvSpPr>
        <p:spPr>
          <a:xfrm>
            <a:off x="685800" y="1285875"/>
            <a:ext cx="7772400" cy="1927225"/>
          </a:xfrm>
        </p:spPr>
        <p:txBody>
          <a:bodyPr anchor="b">
            <a:normAutofit fontScale="90000"/>
          </a:bodyPr>
          <a:lstStyle/>
          <a:p>
            <a:pPr>
              <a:defRPr/>
            </a:pPr>
            <a:r>
              <a:rPr lang="en-US" sz="4000" dirty="0"/>
              <a:t>F</a:t>
            </a:r>
            <a:r>
              <a:rPr lang="en-US" sz="4000" dirty="0" smtClean="0"/>
              <a:t>ramework </a:t>
            </a:r>
            <a:r>
              <a:rPr lang="en-US" sz="4000" dirty="0"/>
              <a:t>for secure archiving, dissemination and analysis of </a:t>
            </a:r>
            <a:br>
              <a:rPr lang="en-US" sz="4000" dirty="0"/>
            </a:br>
            <a:r>
              <a:rPr lang="en-US" sz="4000" u="sng" dirty="0"/>
              <a:t>human access-controlled </a:t>
            </a:r>
            <a:r>
              <a:rPr lang="en-US" sz="4000" u="sng" dirty="0" smtClean="0"/>
              <a:t>data</a:t>
            </a:r>
            <a:r>
              <a:rPr lang="en-US" sz="4000" dirty="0" smtClean="0"/>
              <a:t>; </a:t>
            </a:r>
            <a:r>
              <a:rPr lang="en-US" sz="4000" dirty="0"/>
              <a:t>enabling </a:t>
            </a:r>
            <a:r>
              <a:rPr lang="en-US" sz="4000" dirty="0" err="1"/>
              <a:t>biobanks</a:t>
            </a:r>
            <a:r>
              <a:rPr lang="en-US" sz="4000" dirty="0"/>
              <a:t>, cohorts and local </a:t>
            </a:r>
            <a:br>
              <a:rPr lang="en-US" sz="4000" dirty="0"/>
            </a:br>
            <a:r>
              <a:rPr lang="en-US" sz="4000" dirty="0"/>
              <a:t>resource services to leverage the EGA </a:t>
            </a:r>
          </a:p>
        </p:txBody>
      </p:sp>
      <p:sp>
        <p:nvSpPr>
          <p:cNvPr id="47106" name="Subtitle 2"/>
          <p:cNvSpPr>
            <a:spLocks noGrp="1"/>
          </p:cNvSpPr>
          <p:nvPr>
            <p:ph type="subTitle" idx="1"/>
          </p:nvPr>
        </p:nvSpPr>
        <p:spPr bwMode="auto">
          <a:xfrm>
            <a:off x="684213" y="3213100"/>
            <a:ext cx="7775575" cy="107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Corbel" panose="020B0503020204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217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orbel" panose="020B0503020204020204" pitchFamily="34" charset="0"/>
                <a:ea typeface="ＭＳ Ｐゴシック" panose="020B0600070205080204" pitchFamily="34" charset="-128"/>
                <a:cs typeface="Corbel" panose="020B0503020204020204" pitchFamily="34" charset="0"/>
              </a:rPr>
              <a:t>Objectives/Tasks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96975"/>
            <a:ext cx="8435975" cy="492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altLang="en-US" sz="2800" b="1" smtClean="0">
                <a:ea typeface="ＭＳ Ｐゴシック" panose="020B0600070205080204" pitchFamily="34" charset="-128"/>
              </a:rPr>
              <a:t>Secure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data and metadata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submission tools</a:t>
            </a:r>
          </a:p>
          <a:p>
            <a:pPr lvl="1"/>
            <a:r>
              <a:rPr lang="en-US" altLang="en-US" sz="2400" b="1" smtClean="0">
                <a:ea typeface="ＭＳ Ｐゴシック" panose="020B0600070205080204" pitchFamily="34" charset="-128"/>
              </a:rPr>
              <a:t>Large scale 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submissions</a:t>
            </a:r>
          </a:p>
          <a:p>
            <a:pPr lvl="1"/>
            <a:r>
              <a:rPr lang="en-US" altLang="en-US" sz="2400" b="1" smtClean="0">
                <a:ea typeface="ＭＳ Ｐゴシック" panose="020B0600070205080204" pitchFamily="34" charset="-128"/>
              </a:rPr>
              <a:t>Portable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submission toolkit</a:t>
            </a:r>
          </a:p>
          <a:p>
            <a:r>
              <a:rPr lang="en-US" altLang="en-US" sz="2800" b="1" smtClean="0">
                <a:ea typeface="ＭＳ Ｐゴシック" panose="020B0600070205080204" pitchFamily="34" charset="-128"/>
              </a:rPr>
              <a:t>Integrating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centralized and distributed projects</a:t>
            </a:r>
          </a:p>
          <a:p>
            <a:pPr lvl="1"/>
            <a:r>
              <a:rPr lang="en-US" altLang="en-US" sz="2400" smtClean="0">
                <a:ea typeface="ＭＳ Ｐゴシック" panose="020B0600070205080204" pitchFamily="34" charset="-128"/>
              </a:rPr>
              <a:t>EGA </a:t>
            </a:r>
            <a:r>
              <a:rPr lang="en-US" altLang="en-US" sz="2400" b="1" smtClean="0">
                <a:ea typeface="ＭＳ Ｐゴシック" panose="020B0600070205080204" pitchFamily="34" charset="-128"/>
              </a:rPr>
              <a:t>programmatic interfaces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and ELIXIR </a:t>
            </a:r>
            <a:r>
              <a:rPr lang="en-US" altLang="en-US" sz="2400" b="1" smtClean="0">
                <a:ea typeface="ＭＳ Ｐゴシック" panose="020B0600070205080204" pitchFamily="34" charset="-128"/>
              </a:rPr>
              <a:t>endorsed formats</a:t>
            </a:r>
          </a:p>
          <a:p>
            <a:pPr lvl="1"/>
            <a:r>
              <a:rPr lang="en-US" altLang="en-US" sz="2400" b="1" smtClean="0">
                <a:ea typeface="ＭＳ Ｐゴシック" panose="020B0600070205080204" pitchFamily="34" charset="-128"/>
              </a:rPr>
              <a:t>Access management 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workflow support</a:t>
            </a:r>
          </a:p>
          <a:p>
            <a:pPr lvl="1"/>
            <a:r>
              <a:rPr lang="en-US" altLang="en-US" sz="2400" smtClean="0">
                <a:ea typeface="ＭＳ Ｐゴシック" panose="020B0600070205080204" pitchFamily="34" charset="-128"/>
              </a:rPr>
              <a:t>Support </a:t>
            </a:r>
            <a:r>
              <a:rPr lang="en-US" altLang="en-US" sz="2400" b="1" smtClean="0">
                <a:ea typeface="ＭＳ Ｐゴシック" panose="020B0600070205080204" pitchFamily="34" charset="-128"/>
              </a:rPr>
              <a:t>distributed local hosting 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of datasets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Federated authentication, large scale data management, and secure clouds in practice</a:t>
            </a:r>
          </a:p>
          <a:p>
            <a:pPr lvl="1"/>
            <a:r>
              <a:rPr lang="en-US" altLang="en-US" sz="2400" smtClean="0">
                <a:ea typeface="ＭＳ Ｐゴシック" panose="020B0600070205080204" pitchFamily="34" charset="-128"/>
              </a:rPr>
              <a:t>Large scale data </a:t>
            </a:r>
            <a:r>
              <a:rPr lang="en-US" altLang="en-US" sz="2400" b="1" smtClean="0">
                <a:ea typeface="ＭＳ Ｐゴシック" panose="020B0600070205080204" pitchFamily="34" charset="-128"/>
              </a:rPr>
              <a:t>mirroring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support</a:t>
            </a:r>
          </a:p>
          <a:p>
            <a:pPr lvl="1"/>
            <a:r>
              <a:rPr lang="en-US" altLang="en-US" sz="2400" smtClean="0">
                <a:ea typeface="ＭＳ Ｐゴシック" panose="020B0600070205080204" pitchFamily="34" charset="-128"/>
              </a:rPr>
              <a:t>EGA data </a:t>
            </a:r>
            <a:r>
              <a:rPr lang="en-US" altLang="en-US" sz="2400" b="1" smtClean="0">
                <a:ea typeface="ＭＳ Ｐゴシック" panose="020B0600070205080204" pitchFamily="34" charset="-128"/>
              </a:rPr>
              <a:t>access authorization 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integration.</a:t>
            </a:r>
          </a:p>
          <a:p>
            <a:pPr lvl="1"/>
            <a:r>
              <a:rPr lang="en-US" altLang="en-US" sz="2400" smtClean="0">
                <a:ea typeface="ＭＳ Ｐゴシック" panose="020B0600070205080204" pitchFamily="34" charset="-128"/>
              </a:rPr>
              <a:t>Data access </a:t>
            </a:r>
            <a:r>
              <a:rPr lang="en-US" altLang="en-US" sz="2400" b="1" smtClean="0">
                <a:ea typeface="ＭＳ Ｐゴシック" panose="020B0600070205080204" pitchFamily="34" charset="-128"/>
              </a:rPr>
              <a:t>APIs</a:t>
            </a:r>
          </a:p>
        </p:txBody>
      </p:sp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5670550" y="93663"/>
            <a:ext cx="3389313" cy="4000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>
                <a:solidFill>
                  <a:schemeClr val="bg1"/>
                </a:solidFill>
                <a:latin typeface="Corbel" panose="020B0503020204020204" pitchFamily="34" charset="0"/>
              </a:rPr>
              <a:t>Human access-controlled data</a:t>
            </a:r>
            <a:endParaRPr lang="en-US" alt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59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-41275" y="-6350"/>
            <a:ext cx="9185275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9154" name="Imagen 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512763"/>
            <a:ext cx="1311275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8" descr="ELIXIR logo_mac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5834063"/>
            <a:ext cx="122237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3517900" y="2897188"/>
            <a:ext cx="639763" cy="566737"/>
          </a:xfrm>
          <a:prstGeom prst="ellipse">
            <a:avLst/>
          </a:prstGeom>
          <a:solidFill>
            <a:schemeClr val="bg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9157" name="TextBox 10"/>
          <p:cNvSpPr txBox="1">
            <a:spLocks noChangeArrowheads="1"/>
          </p:cNvSpPr>
          <p:nvPr/>
        </p:nvSpPr>
        <p:spPr bwMode="auto">
          <a:xfrm>
            <a:off x="3219450" y="6300788"/>
            <a:ext cx="2603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Calibri" panose="020F0502020204030204" pitchFamily="34" charset="0"/>
              </a:rPr>
              <a:t>Secure Compute Clouds</a:t>
            </a:r>
          </a:p>
        </p:txBody>
      </p:sp>
      <p:pic>
        <p:nvPicPr>
          <p:cNvPr id="49158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343025"/>
            <a:ext cx="10636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TextBox 28"/>
          <p:cNvSpPr txBox="1">
            <a:spLocks noChangeArrowheads="1"/>
          </p:cNvSpPr>
          <p:nvPr/>
        </p:nvSpPr>
        <p:spPr bwMode="auto">
          <a:xfrm>
            <a:off x="7219950" y="1149350"/>
            <a:ext cx="17208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>
                <a:latin typeface="Calibri" panose="020F0502020204030204" pitchFamily="34" charset="0"/>
              </a:rPr>
              <a:t>High speed encrypted data transfer</a:t>
            </a:r>
          </a:p>
          <a:p>
            <a:pPr eaLnBrk="1" hangingPunct="1"/>
            <a:endParaRPr lang="en-US" altLang="en-US" sz="110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1100">
                <a:latin typeface="Calibri" panose="020F0502020204030204" pitchFamily="34" charset="0"/>
              </a:rPr>
              <a:t>GridFTP/Globus/Aspera</a:t>
            </a:r>
          </a:p>
        </p:txBody>
      </p:sp>
      <p:pic>
        <p:nvPicPr>
          <p:cNvPr id="49160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5797550"/>
            <a:ext cx="50641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1" name="TextBox 37"/>
          <p:cNvSpPr txBox="1">
            <a:spLocks noChangeArrowheads="1"/>
          </p:cNvSpPr>
          <p:nvPr/>
        </p:nvSpPr>
        <p:spPr bwMode="auto">
          <a:xfrm>
            <a:off x="6408738" y="865188"/>
            <a:ext cx="21494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>
                <a:latin typeface="Calibri" panose="020F0502020204030204" pitchFamily="34" charset="0"/>
              </a:rPr>
              <a:t>Secure data access remote API</a:t>
            </a:r>
          </a:p>
          <a:p>
            <a:pPr eaLnBrk="1" hangingPunct="1"/>
            <a:r>
              <a:rPr lang="en-US" altLang="en-US" sz="1100">
                <a:latin typeface="Calibri" panose="020F0502020204030204" pitchFamily="34" charset="0"/>
              </a:rPr>
              <a:t>( GA4GH )</a:t>
            </a:r>
          </a:p>
        </p:txBody>
      </p:sp>
      <p:sp>
        <p:nvSpPr>
          <p:cNvPr id="49162" name="TextBox 39"/>
          <p:cNvSpPr txBox="1">
            <a:spLocks noChangeArrowheads="1"/>
          </p:cNvSpPr>
          <p:nvPr/>
        </p:nvSpPr>
        <p:spPr bwMode="auto">
          <a:xfrm>
            <a:off x="1581150" y="515938"/>
            <a:ext cx="1511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Calibri" panose="020F0502020204030204" pitchFamily="34" charset="0"/>
              </a:rPr>
              <a:t>Sequencing centers</a:t>
            </a:r>
          </a:p>
        </p:txBody>
      </p:sp>
      <p:pic>
        <p:nvPicPr>
          <p:cNvPr id="49163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5821363"/>
            <a:ext cx="7969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64" name="Grupo 92"/>
          <p:cNvGrpSpPr>
            <a:grpSpLocks/>
          </p:cNvGrpSpPr>
          <p:nvPr/>
        </p:nvGrpSpPr>
        <p:grpSpPr bwMode="auto">
          <a:xfrm>
            <a:off x="7954963" y="3043238"/>
            <a:ext cx="1050925" cy="1112837"/>
            <a:chOff x="7011988" y="2781300"/>
            <a:chExt cx="2024062" cy="1960112"/>
          </a:xfrm>
        </p:grpSpPr>
        <p:pic>
          <p:nvPicPr>
            <p:cNvPr id="49231" name="Picture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988" y="2781300"/>
              <a:ext cx="2024062" cy="158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232" name="Group 23"/>
            <p:cNvGrpSpPr>
              <a:grpSpLocks/>
            </p:cNvGrpSpPr>
            <p:nvPr/>
          </p:nvGrpSpPr>
          <p:grpSpPr bwMode="auto">
            <a:xfrm>
              <a:off x="7255753" y="3295648"/>
              <a:ext cx="1780296" cy="1445764"/>
              <a:chOff x="6336934" y="3324700"/>
              <a:chExt cx="1782390" cy="1447464"/>
            </a:xfrm>
          </p:grpSpPr>
          <p:pic>
            <p:nvPicPr>
              <p:cNvPr id="49233" name="Picture 24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96711" y="3324700"/>
                <a:ext cx="1123683" cy="1123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TextBox 45"/>
              <p:cNvSpPr txBox="1"/>
              <p:nvPr/>
            </p:nvSpPr>
            <p:spPr>
              <a:xfrm>
                <a:off x="6337769" y="4343848"/>
                <a:ext cx="1781555" cy="42831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1050" dirty="0" smtClean="0"/>
                  <a:t>Data Users</a:t>
                </a:r>
                <a:endParaRPr lang="en-US" sz="1050" dirty="0"/>
              </a:p>
            </p:txBody>
          </p:sp>
        </p:grpSp>
      </p:grpSp>
      <p:sp>
        <p:nvSpPr>
          <p:cNvPr id="26" name="Rectangle 26"/>
          <p:cNvSpPr/>
          <p:nvPr/>
        </p:nvSpPr>
        <p:spPr>
          <a:xfrm>
            <a:off x="2733675" y="187325"/>
            <a:ext cx="3317875" cy="166528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grpSp>
        <p:nvGrpSpPr>
          <p:cNvPr id="49166" name="Grupo 89"/>
          <p:cNvGrpSpPr>
            <a:grpSpLocks/>
          </p:cNvGrpSpPr>
          <p:nvPr/>
        </p:nvGrpSpPr>
        <p:grpSpPr bwMode="auto">
          <a:xfrm>
            <a:off x="3016250" y="558800"/>
            <a:ext cx="1054100" cy="1076325"/>
            <a:chOff x="3121025" y="558800"/>
            <a:chExt cx="1054100" cy="1076325"/>
          </a:xfrm>
        </p:grpSpPr>
        <p:sp>
          <p:nvSpPr>
            <p:cNvPr id="27" name="Rectangle 27"/>
            <p:cNvSpPr/>
            <p:nvPr/>
          </p:nvSpPr>
          <p:spPr>
            <a:xfrm>
              <a:off x="3121025" y="558800"/>
              <a:ext cx="1054100" cy="107632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pic>
          <p:nvPicPr>
            <p:cNvPr id="49228" name="Picture 28" descr="ega_Phenome_transparent.gif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5006" y="965200"/>
              <a:ext cx="741363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229" name="Picture 2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1025" y="558800"/>
              <a:ext cx="10541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230" name="Picture 3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1025" y="1309688"/>
              <a:ext cx="1054100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167" name="TextBox 48"/>
          <p:cNvSpPr txBox="1">
            <a:spLocks noChangeArrowheads="1"/>
          </p:cNvSpPr>
          <p:nvPr/>
        </p:nvSpPr>
        <p:spPr bwMode="auto">
          <a:xfrm>
            <a:off x="3663950" y="188913"/>
            <a:ext cx="309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Calibri" panose="020F0502020204030204" pitchFamily="34" charset="0"/>
              </a:rPr>
              <a:t>Data Archiving</a:t>
            </a:r>
          </a:p>
        </p:txBody>
      </p:sp>
      <p:sp>
        <p:nvSpPr>
          <p:cNvPr id="49168" name="TextBox 54"/>
          <p:cNvSpPr txBox="1">
            <a:spLocks noChangeArrowheads="1"/>
          </p:cNvSpPr>
          <p:nvPr/>
        </p:nvSpPr>
        <p:spPr bwMode="auto">
          <a:xfrm>
            <a:off x="6604000" y="5103813"/>
            <a:ext cx="2409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800">
                <a:latin typeface="Calibri" panose="020F0502020204030204" pitchFamily="34" charset="0"/>
              </a:rPr>
              <a:t>Bringing users</a:t>
            </a:r>
          </a:p>
          <a:p>
            <a:pPr algn="r" eaLnBrk="1" hangingPunct="1"/>
            <a:r>
              <a:rPr lang="en-US" altLang="en-US" sz="1800">
                <a:latin typeface="Calibri" panose="020F0502020204030204" pitchFamily="34" charset="0"/>
              </a:rPr>
              <a:t>to data</a:t>
            </a:r>
          </a:p>
        </p:txBody>
      </p:sp>
      <p:sp>
        <p:nvSpPr>
          <p:cNvPr id="36" name="Rectangle 36"/>
          <p:cNvSpPr/>
          <p:nvPr/>
        </p:nvSpPr>
        <p:spPr>
          <a:xfrm>
            <a:off x="2733675" y="5591175"/>
            <a:ext cx="3260725" cy="10795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8" name="Rectangle 38"/>
          <p:cNvSpPr/>
          <p:nvPr/>
        </p:nvSpPr>
        <p:spPr>
          <a:xfrm>
            <a:off x="180975" y="4198938"/>
            <a:ext cx="2041525" cy="1600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pic>
        <p:nvPicPr>
          <p:cNvPr id="49171" name="Picture 3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5873750"/>
            <a:ext cx="1054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ight Arrow 42"/>
          <p:cNvSpPr>
            <a:spLocks noChangeArrowheads="1"/>
          </p:cNvSpPr>
          <p:nvPr/>
        </p:nvSpPr>
        <p:spPr bwMode="auto">
          <a:xfrm>
            <a:off x="1657350" y="911225"/>
            <a:ext cx="1255713" cy="385763"/>
          </a:xfrm>
          <a:prstGeom prst="rightArrow">
            <a:avLst>
              <a:gd name="adj1" fmla="val 50000"/>
              <a:gd name="adj2" fmla="val 76978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3" name="Left-Right Arrow 43"/>
          <p:cNvSpPr>
            <a:spLocks noChangeArrowheads="1"/>
          </p:cNvSpPr>
          <p:nvPr/>
        </p:nvSpPr>
        <p:spPr bwMode="auto">
          <a:xfrm>
            <a:off x="4179888" y="965200"/>
            <a:ext cx="376237" cy="301625"/>
          </a:xfrm>
          <a:prstGeom prst="leftRightArrow">
            <a:avLst>
              <a:gd name="adj1" fmla="val 50000"/>
              <a:gd name="adj2" fmla="val 4999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cxnSp>
        <p:nvCxnSpPr>
          <p:cNvPr id="44" name="Straight Connector 44"/>
          <p:cNvCxnSpPr/>
          <p:nvPr/>
        </p:nvCxnSpPr>
        <p:spPr>
          <a:xfrm>
            <a:off x="3840163" y="1987550"/>
            <a:ext cx="111442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5"/>
          <p:cNvCxnSpPr/>
          <p:nvPr/>
        </p:nvCxnSpPr>
        <p:spPr>
          <a:xfrm flipH="1">
            <a:off x="2606675" y="1987550"/>
            <a:ext cx="684213" cy="83661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6"/>
          <p:cNvCxnSpPr/>
          <p:nvPr/>
        </p:nvCxnSpPr>
        <p:spPr>
          <a:xfrm>
            <a:off x="2411413" y="3228975"/>
            <a:ext cx="0" cy="142557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7"/>
          <p:cNvCxnSpPr/>
          <p:nvPr/>
        </p:nvCxnSpPr>
        <p:spPr>
          <a:xfrm>
            <a:off x="2605088" y="5059363"/>
            <a:ext cx="385762" cy="43497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8"/>
          <p:cNvCxnSpPr/>
          <p:nvPr/>
        </p:nvCxnSpPr>
        <p:spPr>
          <a:xfrm>
            <a:off x="3540125" y="5494338"/>
            <a:ext cx="46672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9"/>
          <p:cNvCxnSpPr/>
          <p:nvPr/>
        </p:nvCxnSpPr>
        <p:spPr>
          <a:xfrm flipV="1">
            <a:off x="4556125" y="5484813"/>
            <a:ext cx="482600" cy="952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180" name="TextBox 118"/>
          <p:cNvSpPr txBox="1">
            <a:spLocks noChangeArrowheads="1"/>
          </p:cNvSpPr>
          <p:nvPr/>
        </p:nvSpPr>
        <p:spPr bwMode="auto">
          <a:xfrm>
            <a:off x="168275" y="193675"/>
            <a:ext cx="1858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Calibri" panose="020F0502020204030204" pitchFamily="34" charset="0"/>
              </a:rPr>
              <a:t>Data Generation</a:t>
            </a:r>
          </a:p>
        </p:txBody>
      </p:sp>
      <p:sp>
        <p:nvSpPr>
          <p:cNvPr id="49181" name="TextBox 122"/>
          <p:cNvSpPr txBox="1">
            <a:spLocks noChangeArrowheads="1"/>
          </p:cNvSpPr>
          <p:nvPr/>
        </p:nvSpPr>
        <p:spPr bwMode="auto">
          <a:xfrm>
            <a:off x="133350" y="4195763"/>
            <a:ext cx="2051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Calibri" panose="020F0502020204030204" pitchFamily="34" charset="0"/>
              </a:rPr>
              <a:t>Managing Access</a:t>
            </a:r>
          </a:p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9182" name="TextBox 123"/>
          <p:cNvSpPr txBox="1">
            <a:spLocks noChangeArrowheads="1"/>
          </p:cNvSpPr>
          <p:nvPr/>
        </p:nvSpPr>
        <p:spPr bwMode="auto">
          <a:xfrm>
            <a:off x="133350" y="4597400"/>
            <a:ext cx="21050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>
                <a:latin typeface="Calibri" panose="020F0502020204030204" pitchFamily="34" charset="0"/>
              </a:rPr>
              <a:t>Data Owner</a:t>
            </a:r>
          </a:p>
          <a:p>
            <a:pPr eaLnBrk="1" hangingPunct="1"/>
            <a:r>
              <a:rPr lang="en-US" altLang="en-US" sz="1000">
                <a:latin typeface="Calibri" panose="020F0502020204030204" pitchFamily="34" charset="0"/>
              </a:rPr>
              <a:t>Data Access Agreement</a:t>
            </a:r>
          </a:p>
          <a:p>
            <a:pPr eaLnBrk="1" hangingPunct="1"/>
            <a:r>
              <a:rPr lang="en-US" altLang="en-US" sz="1000">
                <a:latin typeface="Calibri" panose="020F0502020204030204" pitchFamily="34" charset="0"/>
              </a:rPr>
              <a:t>Data Access Committee</a:t>
            </a:r>
          </a:p>
          <a:p>
            <a:pPr eaLnBrk="1" hangingPunct="1"/>
            <a:r>
              <a:rPr lang="en-US" altLang="en-US" sz="1000">
                <a:latin typeface="Calibri" panose="020F0502020204030204" pitchFamily="34" charset="0"/>
              </a:rPr>
              <a:t>Data Request </a:t>
            </a:r>
          </a:p>
          <a:p>
            <a:pPr eaLnBrk="1" hangingPunct="1"/>
            <a:endParaRPr lang="en-US" altLang="en-US" sz="100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1000">
                <a:latin typeface="Calibri" panose="020F0502020204030204" pitchFamily="34" charset="0"/>
              </a:rPr>
              <a:t>Authorization Management Tools</a:t>
            </a:r>
          </a:p>
          <a:p>
            <a:pPr eaLnBrk="1" hangingPunct="1"/>
            <a:r>
              <a:rPr lang="en-US" altLang="en-US" sz="1000">
                <a:latin typeface="Calibri" panose="020F0502020204030204" pitchFamily="34" charset="0"/>
              </a:rPr>
              <a:t>    ( EGA and CSC REMS )</a:t>
            </a:r>
          </a:p>
          <a:p>
            <a:pPr eaLnBrk="1" hangingPunct="1"/>
            <a:endParaRPr lang="en-US" altLang="en-US" sz="1000">
              <a:latin typeface="Calibri" panose="020F0502020204030204" pitchFamily="34" charset="0"/>
            </a:endParaRPr>
          </a:p>
          <a:p>
            <a:pPr eaLnBrk="1" hangingPunct="1"/>
            <a:endParaRPr lang="en-US" altLang="en-US" sz="1000">
              <a:latin typeface="Calibri" panose="020F0502020204030204" pitchFamily="34" charset="0"/>
            </a:endParaRPr>
          </a:p>
        </p:txBody>
      </p:sp>
      <p:sp>
        <p:nvSpPr>
          <p:cNvPr id="55" name="Up Arrow 55"/>
          <p:cNvSpPr>
            <a:spLocks noChangeArrowheads="1"/>
          </p:cNvSpPr>
          <p:nvPr/>
        </p:nvSpPr>
        <p:spPr bwMode="auto">
          <a:xfrm>
            <a:off x="685800" y="1879600"/>
            <a:ext cx="311150" cy="279400"/>
          </a:xfrm>
          <a:prstGeom prst="up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pic>
        <p:nvPicPr>
          <p:cNvPr id="49184" name="Picture 5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4519613"/>
            <a:ext cx="6096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85" name="Grupo 94"/>
          <p:cNvGrpSpPr>
            <a:grpSpLocks/>
          </p:cNvGrpSpPr>
          <p:nvPr/>
        </p:nvGrpSpPr>
        <p:grpSpPr bwMode="auto">
          <a:xfrm>
            <a:off x="2703513" y="2644775"/>
            <a:ext cx="2946400" cy="2187575"/>
            <a:chOff x="2874963" y="2600325"/>
            <a:chExt cx="2947986" cy="2187575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2874963" y="2600325"/>
              <a:ext cx="2805034" cy="2187575"/>
            </a:xfrm>
            <a:prstGeom prst="rect">
              <a:avLst/>
            </a:prstGeom>
            <a:solidFill>
              <a:srgbClr val="FCD5B5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49224" name="TextBox 14"/>
            <p:cNvSpPr txBox="1">
              <a:spLocks noChangeArrowheads="1"/>
            </p:cNvSpPr>
            <p:nvPr/>
          </p:nvSpPr>
          <p:spPr bwMode="auto">
            <a:xfrm>
              <a:off x="3284538" y="3517900"/>
              <a:ext cx="2160587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1450" indent="-171450" defTabSz="4572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n-US" altLang="en-US" sz="1200">
                  <a:latin typeface="Calibri" panose="020F0502020204030204" pitchFamily="34" charset="0"/>
                </a:rPr>
                <a:t>Federated Authentication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n-US" altLang="en-US" sz="1200">
                  <a:latin typeface="Calibri" panose="020F0502020204030204" pitchFamily="34" charset="0"/>
                </a:rPr>
                <a:t>Authorization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n-US" altLang="en-US" sz="1200">
                  <a:latin typeface="Calibri" panose="020F0502020204030204" pitchFamily="34" charset="0"/>
                </a:rPr>
                <a:t>Dataset registry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n-US" altLang="en-US" sz="1200">
                  <a:latin typeface="Calibri" panose="020F0502020204030204" pitchFamily="34" charset="0"/>
                </a:rPr>
                <a:t>Data transfer hub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n-US" altLang="en-US" sz="1200">
                  <a:latin typeface="Calibri" panose="020F0502020204030204" pitchFamily="34" charset="0"/>
                </a:rPr>
                <a:t>Policy and Legal Framework</a:t>
              </a:r>
            </a:p>
          </p:txBody>
        </p:sp>
        <p:sp>
          <p:nvSpPr>
            <p:cNvPr id="49225" name="TextBox 26"/>
            <p:cNvSpPr txBox="1">
              <a:spLocks noChangeArrowheads="1"/>
            </p:cNvSpPr>
            <p:nvPr/>
          </p:nvSpPr>
          <p:spPr bwMode="auto">
            <a:xfrm>
              <a:off x="4410074" y="2824163"/>
              <a:ext cx="141287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b="1">
                  <a:latin typeface="Calibri" panose="020F0502020204030204" pitchFamily="34" charset="0"/>
                </a:rPr>
                <a:t>Services and Coordination</a:t>
              </a:r>
            </a:p>
          </p:txBody>
        </p:sp>
        <p:pic>
          <p:nvPicPr>
            <p:cNvPr id="49226" name="Picture 57" descr="ELIXIR logo_2013_low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5813" y="2755900"/>
              <a:ext cx="923925" cy="69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186" name="Group 58"/>
          <p:cNvGrpSpPr>
            <a:grpSpLocks/>
          </p:cNvGrpSpPr>
          <p:nvPr/>
        </p:nvGrpSpPr>
        <p:grpSpPr bwMode="auto">
          <a:xfrm>
            <a:off x="4954588" y="1751013"/>
            <a:ext cx="549275" cy="473075"/>
            <a:chOff x="5409001" y="2007531"/>
            <a:chExt cx="549599" cy="472704"/>
          </a:xfrm>
        </p:grpSpPr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5409001" y="2007531"/>
              <a:ext cx="549599" cy="4727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pic>
          <p:nvPicPr>
            <p:cNvPr id="49222" name="Picture 60" descr="ELIXIR logo_2013_low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6448" y="2098162"/>
              <a:ext cx="387733" cy="292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187" name="Group 61"/>
          <p:cNvGrpSpPr>
            <a:grpSpLocks/>
          </p:cNvGrpSpPr>
          <p:nvPr/>
        </p:nvGrpSpPr>
        <p:grpSpPr bwMode="auto">
          <a:xfrm>
            <a:off x="3290888" y="1751013"/>
            <a:ext cx="549275" cy="473075"/>
            <a:chOff x="5409001" y="2007531"/>
            <a:chExt cx="549599" cy="472704"/>
          </a:xfrm>
        </p:grpSpPr>
        <p:sp>
          <p:nvSpPr>
            <p:cNvPr id="62" name="Oval 62"/>
            <p:cNvSpPr>
              <a:spLocks noChangeArrowheads="1"/>
            </p:cNvSpPr>
            <p:nvPr/>
          </p:nvSpPr>
          <p:spPr bwMode="auto">
            <a:xfrm>
              <a:off x="5409001" y="2007531"/>
              <a:ext cx="549599" cy="4727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pic>
          <p:nvPicPr>
            <p:cNvPr id="49220" name="Picture 63" descr="ELIXIR logo_2013_low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6448" y="2098162"/>
              <a:ext cx="387733" cy="292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188" name="Group 67"/>
          <p:cNvGrpSpPr>
            <a:grpSpLocks/>
          </p:cNvGrpSpPr>
          <p:nvPr/>
        </p:nvGrpSpPr>
        <p:grpSpPr bwMode="auto">
          <a:xfrm>
            <a:off x="2135188" y="4656138"/>
            <a:ext cx="549275" cy="473075"/>
            <a:chOff x="5409001" y="2007531"/>
            <a:chExt cx="549599" cy="472704"/>
          </a:xfrm>
        </p:grpSpPr>
        <p:sp>
          <p:nvSpPr>
            <p:cNvPr id="68" name="Oval 68"/>
            <p:cNvSpPr>
              <a:spLocks noChangeArrowheads="1"/>
            </p:cNvSpPr>
            <p:nvPr/>
          </p:nvSpPr>
          <p:spPr bwMode="auto">
            <a:xfrm>
              <a:off x="5409001" y="2007531"/>
              <a:ext cx="549599" cy="4727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pic>
          <p:nvPicPr>
            <p:cNvPr id="49218" name="Picture 69" descr="ELIXIR logo_2013_low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6448" y="2098162"/>
              <a:ext cx="387733" cy="292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189" name="Group 70"/>
          <p:cNvGrpSpPr>
            <a:grpSpLocks/>
          </p:cNvGrpSpPr>
          <p:nvPr/>
        </p:nvGrpSpPr>
        <p:grpSpPr bwMode="auto">
          <a:xfrm>
            <a:off x="2990850" y="5257800"/>
            <a:ext cx="549275" cy="471488"/>
            <a:chOff x="5409001" y="2007531"/>
            <a:chExt cx="549599" cy="472704"/>
          </a:xfrm>
        </p:grpSpPr>
        <p:sp>
          <p:nvSpPr>
            <p:cNvPr id="71" name="Oval 71"/>
            <p:cNvSpPr>
              <a:spLocks noChangeArrowheads="1"/>
            </p:cNvSpPr>
            <p:nvPr/>
          </p:nvSpPr>
          <p:spPr bwMode="auto">
            <a:xfrm>
              <a:off x="5409001" y="2007531"/>
              <a:ext cx="549599" cy="4727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pic>
          <p:nvPicPr>
            <p:cNvPr id="49216" name="Picture 72" descr="ELIXIR logo_2013_low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6448" y="2098162"/>
              <a:ext cx="387733" cy="292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190" name="Group 73"/>
          <p:cNvGrpSpPr>
            <a:grpSpLocks/>
          </p:cNvGrpSpPr>
          <p:nvPr/>
        </p:nvGrpSpPr>
        <p:grpSpPr bwMode="auto">
          <a:xfrm>
            <a:off x="4006850" y="5257800"/>
            <a:ext cx="549275" cy="471488"/>
            <a:chOff x="5409001" y="2007531"/>
            <a:chExt cx="549599" cy="472704"/>
          </a:xfrm>
        </p:grpSpPr>
        <p:sp>
          <p:nvSpPr>
            <p:cNvPr id="74" name="Oval 74"/>
            <p:cNvSpPr>
              <a:spLocks noChangeArrowheads="1"/>
            </p:cNvSpPr>
            <p:nvPr/>
          </p:nvSpPr>
          <p:spPr bwMode="auto">
            <a:xfrm>
              <a:off x="5409001" y="2007531"/>
              <a:ext cx="549599" cy="4727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pic>
          <p:nvPicPr>
            <p:cNvPr id="49214" name="Picture 75" descr="ELIXIR logo_2013_low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6448" y="2098162"/>
              <a:ext cx="387733" cy="292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191" name="Group 76"/>
          <p:cNvGrpSpPr>
            <a:grpSpLocks/>
          </p:cNvGrpSpPr>
          <p:nvPr/>
        </p:nvGrpSpPr>
        <p:grpSpPr bwMode="auto">
          <a:xfrm>
            <a:off x="5038725" y="5248275"/>
            <a:ext cx="549275" cy="473075"/>
            <a:chOff x="5409001" y="2007531"/>
            <a:chExt cx="549599" cy="472704"/>
          </a:xfrm>
        </p:grpSpPr>
        <p:sp>
          <p:nvSpPr>
            <p:cNvPr id="77" name="Oval 77"/>
            <p:cNvSpPr>
              <a:spLocks noChangeArrowheads="1"/>
            </p:cNvSpPr>
            <p:nvPr/>
          </p:nvSpPr>
          <p:spPr bwMode="auto">
            <a:xfrm>
              <a:off x="5409001" y="2007531"/>
              <a:ext cx="549599" cy="4727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pic>
          <p:nvPicPr>
            <p:cNvPr id="49212" name="Picture 78" descr="ELIXIR logo_2013_low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6448" y="2098162"/>
              <a:ext cx="387733" cy="292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192" name="Slide Number Placeholder 5"/>
          <p:cNvSpPr txBox="1">
            <a:spLocks/>
          </p:cNvSpPr>
          <p:nvPr/>
        </p:nvSpPr>
        <p:spPr bwMode="auto">
          <a:xfrm>
            <a:off x="173038" y="6451600"/>
            <a:ext cx="6858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 i="1">
              <a:solidFill>
                <a:srgbClr val="F47D20"/>
              </a:solidFill>
            </a:endParaRPr>
          </a:p>
        </p:txBody>
      </p:sp>
      <p:grpSp>
        <p:nvGrpSpPr>
          <p:cNvPr id="49193" name="Grupo 86"/>
          <p:cNvGrpSpPr>
            <a:grpSpLocks/>
          </p:cNvGrpSpPr>
          <p:nvPr/>
        </p:nvGrpSpPr>
        <p:grpSpPr bwMode="auto">
          <a:xfrm>
            <a:off x="4681538" y="682625"/>
            <a:ext cx="1292225" cy="828675"/>
            <a:chOff x="4352283" y="3024054"/>
            <a:chExt cx="1836283" cy="1153200"/>
          </a:xfrm>
        </p:grpSpPr>
        <p:pic>
          <p:nvPicPr>
            <p:cNvPr id="49209" name="Imagen 1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288" y="3642868"/>
              <a:ext cx="1056649" cy="534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210" name="Picture 4" descr="logo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2283" y="3024054"/>
              <a:ext cx="1836283" cy="560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7" name="Rectangle 36"/>
          <p:cNvSpPr>
            <a:spLocks noChangeArrowheads="1"/>
          </p:cNvSpPr>
          <p:nvPr/>
        </p:nvSpPr>
        <p:spPr bwMode="auto">
          <a:xfrm>
            <a:off x="6069013" y="3251200"/>
            <a:ext cx="1247775" cy="8255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/>
              <a:t>Local EGA</a:t>
            </a:r>
            <a:endParaRPr lang="en-US" dirty="0"/>
          </a:p>
        </p:txBody>
      </p:sp>
      <p:sp>
        <p:nvSpPr>
          <p:cNvPr id="100" name="Flecha abajo 99"/>
          <p:cNvSpPr>
            <a:spLocks noChangeArrowheads="1"/>
          </p:cNvSpPr>
          <p:nvPr/>
        </p:nvSpPr>
        <p:spPr bwMode="auto">
          <a:xfrm>
            <a:off x="5637213" y="1968500"/>
            <a:ext cx="420687" cy="3532188"/>
          </a:xfrm>
          <a:prstGeom prst="downArrow">
            <a:avLst>
              <a:gd name="adj1" fmla="val 50000"/>
              <a:gd name="adj2" fmla="val 10895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4" name="Flecha abajo 103"/>
          <p:cNvSpPr>
            <a:spLocks noChangeArrowheads="1"/>
          </p:cNvSpPr>
          <p:nvPr/>
        </p:nvSpPr>
        <p:spPr bwMode="auto">
          <a:xfrm rot="2834367">
            <a:off x="7019131" y="3940969"/>
            <a:ext cx="420688" cy="2298700"/>
          </a:xfrm>
          <a:prstGeom prst="downArrow">
            <a:avLst>
              <a:gd name="adj1" fmla="val 50000"/>
              <a:gd name="adj2" fmla="val 10897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5" name="Flecha abajo 104"/>
          <p:cNvSpPr>
            <a:spLocks noChangeArrowheads="1"/>
          </p:cNvSpPr>
          <p:nvPr/>
        </p:nvSpPr>
        <p:spPr bwMode="auto">
          <a:xfrm rot="5400000">
            <a:off x="7395369" y="3288506"/>
            <a:ext cx="420688" cy="771525"/>
          </a:xfrm>
          <a:prstGeom prst="downArrow">
            <a:avLst>
              <a:gd name="adj1" fmla="val 50000"/>
              <a:gd name="adj2" fmla="val 81492"/>
            </a:avLst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s-E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06" name="Flecha abajo 105"/>
          <p:cNvSpPr>
            <a:spLocks noChangeArrowheads="1"/>
          </p:cNvSpPr>
          <p:nvPr/>
        </p:nvSpPr>
        <p:spPr bwMode="auto">
          <a:xfrm rot="-3109775">
            <a:off x="6928644" y="1077119"/>
            <a:ext cx="420688" cy="2222500"/>
          </a:xfrm>
          <a:prstGeom prst="downArrow">
            <a:avLst>
              <a:gd name="adj1" fmla="val 50000"/>
              <a:gd name="adj2" fmla="val 10898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9199" name="TextBox 54"/>
          <p:cNvSpPr txBox="1">
            <a:spLocks noChangeArrowheads="1"/>
          </p:cNvSpPr>
          <p:nvPr/>
        </p:nvSpPr>
        <p:spPr bwMode="auto">
          <a:xfrm>
            <a:off x="6051550" y="476250"/>
            <a:ext cx="2409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800">
                <a:latin typeface="Calibri" panose="020F0502020204030204" pitchFamily="34" charset="0"/>
              </a:rPr>
              <a:t>Bringing data to users</a:t>
            </a:r>
          </a:p>
        </p:txBody>
      </p:sp>
      <p:sp>
        <p:nvSpPr>
          <p:cNvPr id="49200" name="TextBox 13"/>
          <p:cNvSpPr txBox="1">
            <a:spLocks noChangeArrowheads="1"/>
          </p:cNvSpPr>
          <p:nvPr/>
        </p:nvSpPr>
        <p:spPr bwMode="auto">
          <a:xfrm>
            <a:off x="133350" y="2244725"/>
            <a:ext cx="2051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Calibri" panose="020F0502020204030204" pitchFamily="34" charset="0"/>
              </a:rPr>
              <a:t>Supporting sample logistics</a:t>
            </a:r>
          </a:p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pic>
        <p:nvPicPr>
          <p:cNvPr id="49201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3529013"/>
            <a:ext cx="887413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Rectangle 37"/>
          <p:cNvSpPr/>
          <p:nvPr/>
        </p:nvSpPr>
        <p:spPr>
          <a:xfrm>
            <a:off x="190500" y="2281238"/>
            <a:ext cx="2032000" cy="1547812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pic>
        <p:nvPicPr>
          <p:cNvPr id="49203" name="Picture 5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3244850"/>
            <a:ext cx="88741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04" name="Picture 5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3197225"/>
            <a:ext cx="8858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205" name="Group 64"/>
          <p:cNvGrpSpPr>
            <a:grpSpLocks/>
          </p:cNvGrpSpPr>
          <p:nvPr/>
        </p:nvGrpSpPr>
        <p:grpSpPr bwMode="auto">
          <a:xfrm>
            <a:off x="2136775" y="2755900"/>
            <a:ext cx="549275" cy="473075"/>
            <a:chOff x="5409001" y="2007531"/>
            <a:chExt cx="549599" cy="472704"/>
          </a:xfrm>
        </p:grpSpPr>
        <p:sp>
          <p:nvSpPr>
            <p:cNvPr id="82" name="Oval 65"/>
            <p:cNvSpPr>
              <a:spLocks noChangeArrowheads="1"/>
            </p:cNvSpPr>
            <p:nvPr/>
          </p:nvSpPr>
          <p:spPr bwMode="auto">
            <a:xfrm>
              <a:off x="5409001" y="2007531"/>
              <a:ext cx="549599" cy="4727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pic>
          <p:nvPicPr>
            <p:cNvPr id="49208" name="Picture 66" descr="ELIXIR logo_2013_low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6448" y="2098162"/>
              <a:ext cx="387733" cy="292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206" name="TextBox 83"/>
          <p:cNvSpPr txBox="1">
            <a:spLocks noChangeArrowheads="1"/>
          </p:cNvSpPr>
          <p:nvPr/>
        </p:nvSpPr>
        <p:spPr bwMode="auto">
          <a:xfrm>
            <a:off x="5670550" y="93663"/>
            <a:ext cx="3389313" cy="4000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>
                <a:solidFill>
                  <a:schemeClr val="bg1"/>
                </a:solidFill>
                <a:latin typeface="Corbel" panose="020B0503020204020204" pitchFamily="34" charset="0"/>
              </a:rPr>
              <a:t>Human access-controlled data</a:t>
            </a:r>
            <a:endParaRPr lang="en-US" alt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9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Defining Basic Technical Use Cases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219200"/>
            <a:ext cx="8623300" cy="4746885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AAI:</a:t>
            </a:r>
          </a:p>
          <a:p>
            <a:pPr lvl="1"/>
            <a:r>
              <a:rPr lang="en-GB" dirty="0" smtClean="0"/>
              <a:t>Federated ID, Other IDs, Elixir ID</a:t>
            </a:r>
          </a:p>
          <a:p>
            <a:pPr lvl="1"/>
            <a:r>
              <a:rPr lang="en-GB" dirty="0" smtClean="0"/>
              <a:t>Credential Translation, Group/Attribute Management</a:t>
            </a:r>
          </a:p>
          <a:p>
            <a:pPr lvl="1"/>
            <a:r>
              <a:rPr lang="en-GB" dirty="0" smtClean="0"/>
              <a:t>Endorsed Personal Data Attributes</a:t>
            </a:r>
          </a:p>
          <a:p>
            <a:r>
              <a:rPr lang="en-GB" dirty="0"/>
              <a:t>Software Environments</a:t>
            </a:r>
          </a:p>
          <a:p>
            <a:pPr lvl="1"/>
            <a:r>
              <a:rPr lang="en-GB" dirty="0"/>
              <a:t>VM Library, Container Library, Module Library</a:t>
            </a:r>
          </a:p>
          <a:p>
            <a:r>
              <a:rPr lang="en-GB" dirty="0" smtClean="0"/>
              <a:t>Compute</a:t>
            </a:r>
          </a:p>
          <a:p>
            <a:pPr lvl="1"/>
            <a:r>
              <a:rPr lang="en-GB" dirty="0" smtClean="0"/>
              <a:t>Cloud </a:t>
            </a:r>
            <a:r>
              <a:rPr lang="en-GB" dirty="0" err="1" smtClean="0"/>
              <a:t>IaaS</a:t>
            </a:r>
            <a:r>
              <a:rPr lang="en-GB" dirty="0" smtClean="0"/>
              <a:t>, HTC Cluster, PRACE</a:t>
            </a:r>
          </a:p>
          <a:p>
            <a:r>
              <a:rPr lang="en-GB" dirty="0" smtClean="0"/>
              <a:t>Storage</a:t>
            </a:r>
          </a:p>
          <a:p>
            <a:pPr lvl="1"/>
            <a:r>
              <a:rPr lang="en-GB" dirty="0" smtClean="0"/>
              <a:t>Network File Storage, Cloud Storage</a:t>
            </a:r>
          </a:p>
          <a:p>
            <a:r>
              <a:rPr lang="en-GB" dirty="0" smtClean="0"/>
              <a:t>Data</a:t>
            </a:r>
          </a:p>
          <a:p>
            <a:pPr lvl="1"/>
            <a:r>
              <a:rPr lang="en-GB" dirty="0" smtClean="0"/>
              <a:t>File Transfer,  Data Set Replication, PID &amp; Meta-data Registry</a:t>
            </a:r>
          </a:p>
          <a:p>
            <a:r>
              <a:rPr lang="en-GB" dirty="0" smtClean="0"/>
              <a:t>Infrastructure</a:t>
            </a:r>
          </a:p>
          <a:p>
            <a:pPr lvl="1"/>
            <a:r>
              <a:rPr lang="en-GB" dirty="0" smtClean="0"/>
              <a:t>Federated Cloud, Service Directory &amp; Registry, Operations &amp; Accounting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529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AAI Architecture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4157" y="981075"/>
            <a:ext cx="76327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" name="Text Box 23"/>
          <p:cNvSpPr txBox="1"/>
          <p:nvPr/>
        </p:nvSpPr>
        <p:spPr>
          <a:xfrm>
            <a:off x="895919" y="2563814"/>
            <a:ext cx="7234238" cy="2560637"/>
          </a:xfrm>
          <a:prstGeom prst="rect">
            <a:avLst/>
          </a:prstGeom>
          <a:solidFill>
            <a:srgbClr val="FFFF66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ELIXIR AAI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24"/>
          <p:cNvSpPr txBox="1"/>
          <p:nvPr/>
        </p:nvSpPr>
        <p:spPr>
          <a:xfrm>
            <a:off x="895919" y="5224463"/>
            <a:ext cx="7234238" cy="774700"/>
          </a:xfrm>
          <a:prstGeom prst="rect">
            <a:avLst/>
          </a:prstGeom>
          <a:solidFill>
            <a:srgbClr val="FFFF66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dirty="0" err="1">
                <a:ea typeface="Calibri" panose="020F0502020204030204" pitchFamily="34" charset="0"/>
                <a:cs typeface="Times New Roman" panose="02020603050405020304" pitchFamily="18" charset="0"/>
              </a:rPr>
              <a:t>External</a:t>
            </a:r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ea typeface="Calibri" panose="020F0502020204030204" pitchFamily="34" charset="0"/>
                <a:cs typeface="Times New Roman" panose="02020603050405020304" pitchFamily="18" charset="0"/>
              </a:rPr>
              <a:t>authentication</a:t>
            </a:r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(e-</a:t>
            </a:r>
            <a:r>
              <a:rPr lang="fi-FI" dirty="0" err="1">
                <a:ea typeface="Calibri" panose="020F0502020204030204" pitchFamily="34" charset="0"/>
                <a:cs typeface="Times New Roman" panose="02020603050405020304" pitchFamily="18" charset="0"/>
              </a:rPr>
              <a:t>infrastructures</a:t>
            </a:r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895919" y="1123950"/>
            <a:ext cx="7234238" cy="1352550"/>
          </a:xfrm>
          <a:prstGeom prst="rect">
            <a:avLst/>
          </a:prstGeom>
          <a:solidFill>
            <a:srgbClr val="FFFF66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>
                <a:ea typeface="Calibri" panose="020F0502020204030204" pitchFamily="34" charset="0"/>
                <a:cs typeface="Times New Roman" panose="02020603050405020304" pitchFamily="18" charset="0"/>
              </a:rPr>
              <a:t>Relying services</a:t>
            </a:r>
            <a:endParaRPr lang="en-US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5932" y="5400675"/>
            <a:ext cx="2157412" cy="484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6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eduGAIN IdPs</a:t>
            </a:r>
            <a:endParaRPr lang="en-US" sz="16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07332" y="5400675"/>
            <a:ext cx="1992312" cy="484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6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Common IdPs</a:t>
            </a:r>
            <a:endParaRPr lang="en-US" sz="16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5932" y="4191000"/>
            <a:ext cx="2157412" cy="484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ELIXIR Proxy </a:t>
            </a:r>
            <a:r>
              <a:rPr lang="fi-FI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IdP</a:t>
            </a:r>
            <a:r>
              <a:rPr lang="fi-FI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Flowchart: Magnetic Disk 11"/>
          <p:cNvSpPr/>
          <p:nvPr/>
        </p:nvSpPr>
        <p:spPr>
          <a:xfrm>
            <a:off x="3474020" y="3255963"/>
            <a:ext cx="1471613" cy="1682750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ELIXIR Directory</a:t>
            </a:r>
            <a:br>
              <a:rPr lang="fi-FI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98083" y="4202113"/>
            <a:ext cx="2511425" cy="374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Bona </a:t>
            </a:r>
            <a:r>
              <a:rPr lang="fi-FI" sz="1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fide</a:t>
            </a:r>
            <a:r>
              <a:rPr lang="fi-FI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management</a:t>
            </a: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98083" y="2992439"/>
            <a:ext cx="2511425" cy="6492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Dataset </a:t>
            </a:r>
            <a:r>
              <a:rPr lang="fi-FI" sz="1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authorisation</a:t>
            </a:r>
            <a:r>
              <a:rPr lang="fi-FI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management</a:t>
            </a: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98083" y="3740150"/>
            <a:ext cx="2511425" cy="3635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Group/</a:t>
            </a:r>
            <a:r>
              <a:rPr lang="fi-FI" sz="1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role</a:t>
            </a:r>
            <a:r>
              <a:rPr lang="fi-FI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management</a:t>
            </a: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5932" y="3124200"/>
            <a:ext cx="1193800" cy="66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6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Credential translation</a:t>
            </a:r>
            <a:endParaRPr lang="en-US" sz="16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5932" y="1454151"/>
            <a:ext cx="641350" cy="373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6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EGA</a:t>
            </a:r>
            <a:endParaRPr lang="en-US" sz="16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15083" y="1454151"/>
            <a:ext cx="1271587" cy="373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6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wiki</a:t>
            </a:r>
            <a:endParaRPr lang="en-US" sz="16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72157" y="1970088"/>
            <a:ext cx="819150" cy="374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6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Cloud</a:t>
            </a:r>
            <a:endParaRPr lang="en-US" sz="16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56408" y="1970088"/>
            <a:ext cx="1139825" cy="374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Intranet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53344" y="1454151"/>
            <a:ext cx="685800" cy="373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6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16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07358" y="1970088"/>
            <a:ext cx="1438275" cy="374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6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Data archive</a:t>
            </a:r>
            <a:endParaRPr lang="en-US" sz="16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05819" y="1454151"/>
            <a:ext cx="685800" cy="373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6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16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67819" y="1454151"/>
            <a:ext cx="685800" cy="373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6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16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/>
          <p:cNvCxnSpPr>
            <a:stCxn id="9" idx="0"/>
            <a:endCxn id="11" idx="2"/>
          </p:cNvCxnSpPr>
          <p:nvPr/>
        </p:nvCxnSpPr>
        <p:spPr>
          <a:xfrm flipV="1">
            <a:off x="2073844" y="4675189"/>
            <a:ext cx="0" cy="725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2189732" y="4675189"/>
            <a:ext cx="2112962" cy="725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153345" y="4410075"/>
            <a:ext cx="320675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1"/>
          </p:cNvCxnSpPr>
          <p:nvPr/>
        </p:nvCxnSpPr>
        <p:spPr>
          <a:xfrm flipH="1">
            <a:off x="4945632" y="4389438"/>
            <a:ext cx="552450" cy="3175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1"/>
          </p:cNvCxnSpPr>
          <p:nvPr/>
        </p:nvCxnSpPr>
        <p:spPr>
          <a:xfrm flipH="1">
            <a:off x="4945632" y="3921126"/>
            <a:ext cx="552450" cy="2857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945632" y="3378200"/>
            <a:ext cx="552450" cy="12065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559494" y="3784600"/>
            <a:ext cx="0" cy="40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632644" y="2409825"/>
            <a:ext cx="0" cy="1779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1637282" y="2476500"/>
            <a:ext cx="0" cy="647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498083" y="4675188"/>
            <a:ext cx="2511425" cy="374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Attribute</a:t>
            </a:r>
            <a:r>
              <a:rPr lang="fi-FI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self</a:t>
            </a:r>
            <a:r>
              <a:rPr lang="fi-FI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-management</a:t>
            </a: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/>
          <p:cNvCxnSpPr>
            <a:stCxn id="34" idx="1"/>
          </p:cNvCxnSpPr>
          <p:nvPr/>
        </p:nvCxnSpPr>
        <p:spPr>
          <a:xfrm flipH="1" flipV="1">
            <a:off x="4945632" y="4575175"/>
            <a:ext cx="552450" cy="28575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2" idx="2"/>
          </p:cNvCxnSpPr>
          <p:nvPr/>
        </p:nvCxnSpPr>
        <p:spPr>
          <a:xfrm flipH="1" flipV="1">
            <a:off x="4226494" y="2343151"/>
            <a:ext cx="1271588" cy="91281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9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Cloud &amp; Storage Architecture</a:t>
            </a:r>
            <a:endParaRPr lang="en-GB" dirty="0"/>
          </a:p>
        </p:txBody>
      </p:sp>
      <p:sp>
        <p:nvSpPr>
          <p:cNvPr id="3" name="Text Box 23"/>
          <p:cNvSpPr txBox="1"/>
          <p:nvPr/>
        </p:nvSpPr>
        <p:spPr>
          <a:xfrm>
            <a:off x="610169" y="2563814"/>
            <a:ext cx="8362381" cy="2131412"/>
          </a:xfrm>
          <a:prstGeom prst="rect">
            <a:avLst/>
          </a:prstGeom>
          <a:solidFill>
            <a:srgbClr val="FFFF66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ELIXIR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24"/>
          <p:cNvSpPr txBox="1"/>
          <p:nvPr/>
        </p:nvSpPr>
        <p:spPr>
          <a:xfrm>
            <a:off x="610169" y="4818673"/>
            <a:ext cx="8362381" cy="1180491"/>
          </a:xfrm>
          <a:prstGeom prst="rect">
            <a:avLst/>
          </a:prstGeom>
          <a:solidFill>
            <a:srgbClr val="FFFF66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External (e-infrastructures)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7"/>
          <p:cNvSpPr txBox="1"/>
          <p:nvPr/>
        </p:nvSpPr>
        <p:spPr>
          <a:xfrm>
            <a:off x="610169" y="1123950"/>
            <a:ext cx="8362381" cy="1352550"/>
          </a:xfrm>
          <a:prstGeom prst="rect">
            <a:avLst/>
          </a:prstGeom>
          <a:solidFill>
            <a:srgbClr val="FFFF66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>
                <a:ea typeface="Calibri" panose="020F0502020204030204" pitchFamily="34" charset="0"/>
                <a:cs typeface="Times New Roman" panose="02020603050405020304" pitchFamily="18" charset="0"/>
              </a:rPr>
              <a:t>Relying services</a:t>
            </a:r>
            <a:endParaRPr lang="en-US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64014" y="4908500"/>
            <a:ext cx="1977081" cy="1000834"/>
            <a:chOff x="3904735" y="1762831"/>
            <a:chExt cx="1977081" cy="1000834"/>
          </a:xfrm>
        </p:grpSpPr>
        <p:sp>
          <p:nvSpPr>
            <p:cNvPr id="8" name="Rectangle 7"/>
            <p:cNvSpPr/>
            <p:nvPr/>
          </p:nvSpPr>
          <p:spPr bwMode="auto">
            <a:xfrm>
              <a:off x="3904735" y="1762831"/>
              <a:ext cx="1977081" cy="100083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chemeClr val="tx1"/>
                  </a:solidFill>
                  <a:latin typeface="Arial" pitchFamily="-112" charset="0"/>
                  <a:ea typeface="Geneva" pitchFamily="-112" charset="0"/>
                  <a:cs typeface="Geneva" pitchFamily="-112" charset="0"/>
                </a:rPr>
                <a:t>Cloud </a:t>
              </a:r>
              <a:r>
                <a:rPr lang="en-GB" sz="1600" dirty="0" err="1">
                  <a:solidFill>
                    <a:schemeClr val="tx1"/>
                  </a:solidFill>
                  <a:latin typeface="Arial" pitchFamily="-112" charset="0"/>
                  <a:ea typeface="Geneva" pitchFamily="-112" charset="0"/>
                  <a:cs typeface="Geneva" pitchFamily="-112" charset="0"/>
                </a:rPr>
                <a:t>IaaS</a:t>
              </a:r>
              <a:endParaRPr lang="en-GB" sz="1600" dirty="0">
                <a:solidFill>
                  <a:schemeClr val="tx1"/>
                </a:solidFill>
                <a:latin typeface="Arial" pitchFamily="-112" charset="0"/>
                <a:ea typeface="Geneva" pitchFamily="-112" charset="0"/>
                <a:cs typeface="Geneva" pitchFamily="-112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61254" y="2125362"/>
              <a:ext cx="708454" cy="543697"/>
            </a:xfrm>
            <a:prstGeom prst="rect">
              <a:avLst/>
            </a:prstGeom>
            <a:solidFill>
              <a:srgbClr val="00B0F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latin typeface="Arial" pitchFamily="-112" charset="0"/>
                  <a:ea typeface="Geneva" pitchFamily="-112" charset="0"/>
                  <a:cs typeface="Geneva" pitchFamily="-112" charset="0"/>
                </a:rPr>
                <a:t>Cores</a:t>
              </a:r>
            </a:p>
          </p:txBody>
        </p:sp>
        <p:sp>
          <p:nvSpPr>
            <p:cNvPr id="10" name="Flowchart: Magnetic Disk 9"/>
            <p:cNvSpPr/>
            <p:nvPr/>
          </p:nvSpPr>
          <p:spPr bwMode="auto">
            <a:xfrm>
              <a:off x="4880919" y="2096076"/>
              <a:ext cx="914400" cy="612648"/>
            </a:xfrm>
            <a:prstGeom prst="flowChartMagneticDisk">
              <a:avLst/>
            </a:prstGeom>
            <a:solidFill>
              <a:srgbClr val="00B0F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latin typeface="Arial" pitchFamily="-112" charset="0"/>
                  <a:ea typeface="Geneva" pitchFamily="-112" charset="0"/>
                  <a:cs typeface="Geneva" pitchFamily="-112" charset="0"/>
                </a:rPr>
                <a:t>Storage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90782" y="2804784"/>
            <a:ext cx="1977081" cy="1000834"/>
            <a:chOff x="3904735" y="1762831"/>
            <a:chExt cx="1977081" cy="1000834"/>
          </a:xfrm>
        </p:grpSpPr>
        <p:sp>
          <p:nvSpPr>
            <p:cNvPr id="12" name="Rectangle 11"/>
            <p:cNvSpPr/>
            <p:nvPr/>
          </p:nvSpPr>
          <p:spPr bwMode="auto">
            <a:xfrm>
              <a:off x="3904735" y="1762831"/>
              <a:ext cx="1977081" cy="100083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chemeClr val="tx1"/>
                  </a:solidFill>
                  <a:latin typeface="Arial" pitchFamily="-112" charset="0"/>
                  <a:ea typeface="Geneva" pitchFamily="-112" charset="0"/>
                  <a:cs typeface="Geneva" pitchFamily="-112" charset="0"/>
                </a:rPr>
                <a:t>Cloud </a:t>
              </a:r>
              <a:r>
                <a:rPr lang="en-GB" sz="1600" dirty="0" err="1">
                  <a:solidFill>
                    <a:schemeClr val="tx1"/>
                  </a:solidFill>
                  <a:latin typeface="Arial" pitchFamily="-112" charset="0"/>
                  <a:ea typeface="Geneva" pitchFamily="-112" charset="0"/>
                  <a:cs typeface="Geneva" pitchFamily="-112" charset="0"/>
                </a:rPr>
                <a:t>IaaS</a:t>
              </a:r>
              <a:endParaRPr lang="en-GB" sz="1600" dirty="0">
                <a:solidFill>
                  <a:schemeClr val="tx1"/>
                </a:solidFill>
                <a:latin typeface="Arial" pitchFamily="-112" charset="0"/>
                <a:ea typeface="Geneva" pitchFamily="-112" charset="0"/>
                <a:cs typeface="Geneva" pitchFamily="-112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031274" y="2125362"/>
              <a:ext cx="708454" cy="543697"/>
            </a:xfrm>
            <a:prstGeom prst="rect">
              <a:avLst/>
            </a:prstGeom>
            <a:solidFill>
              <a:srgbClr val="00B0F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latin typeface="Arial" pitchFamily="-112" charset="0"/>
                  <a:ea typeface="Geneva" pitchFamily="-112" charset="0"/>
                  <a:cs typeface="Geneva" pitchFamily="-112" charset="0"/>
                </a:rPr>
                <a:t>Cores</a:t>
              </a:r>
            </a:p>
          </p:txBody>
        </p:sp>
        <p:sp>
          <p:nvSpPr>
            <p:cNvPr id="14" name="Flowchart: Magnetic Disk 13"/>
            <p:cNvSpPr/>
            <p:nvPr/>
          </p:nvSpPr>
          <p:spPr bwMode="auto">
            <a:xfrm>
              <a:off x="4850939" y="2096076"/>
              <a:ext cx="914400" cy="612648"/>
            </a:xfrm>
            <a:prstGeom prst="flowChartMagneticDisk">
              <a:avLst/>
            </a:prstGeom>
            <a:solidFill>
              <a:srgbClr val="00B0F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latin typeface="Arial" pitchFamily="-112" charset="0"/>
                  <a:ea typeface="Geneva" pitchFamily="-112" charset="0"/>
                  <a:cs typeface="Geneva" pitchFamily="-112" charset="0"/>
                </a:rPr>
                <a:t>Storage</a:t>
              </a:r>
            </a:p>
          </p:txBody>
        </p:sp>
      </p:grpSp>
      <p:sp>
        <p:nvSpPr>
          <p:cNvPr id="15" name="Flowchart: Magnetic Disk 14"/>
          <p:cNvSpPr/>
          <p:nvPr/>
        </p:nvSpPr>
        <p:spPr bwMode="auto">
          <a:xfrm>
            <a:off x="7661558" y="3983443"/>
            <a:ext cx="914400" cy="612648"/>
          </a:xfrm>
          <a:prstGeom prst="flowChartMagneticDisk">
            <a:avLst/>
          </a:prstGeom>
          <a:solidFill>
            <a:srgbClr val="00B0F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latin typeface="Arial" pitchFamily="-112" charset="0"/>
                <a:ea typeface="Geneva" pitchFamily="-112" charset="0"/>
                <a:cs typeface="Geneva" pitchFamily="-112" charset="0"/>
              </a:rPr>
              <a:t>Storage</a:t>
            </a:r>
          </a:p>
        </p:txBody>
      </p:sp>
      <p:sp>
        <p:nvSpPr>
          <p:cNvPr id="16" name="Flowchart: Magnetic Disk 15"/>
          <p:cNvSpPr/>
          <p:nvPr/>
        </p:nvSpPr>
        <p:spPr bwMode="auto">
          <a:xfrm>
            <a:off x="2995711" y="5182502"/>
            <a:ext cx="914400" cy="612648"/>
          </a:xfrm>
          <a:prstGeom prst="flowChartMagneticDisk">
            <a:avLst/>
          </a:prstGeom>
          <a:solidFill>
            <a:srgbClr val="00B0F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latin typeface="Arial" pitchFamily="-112" charset="0"/>
                <a:ea typeface="Geneva" pitchFamily="-112" charset="0"/>
                <a:cs typeface="Geneva" pitchFamily="-112" charset="0"/>
              </a:rPr>
              <a:t>Storage</a:t>
            </a:r>
          </a:p>
        </p:txBody>
      </p:sp>
      <p:sp>
        <p:nvSpPr>
          <p:cNvPr id="17" name="Flowchart: Process 16"/>
          <p:cNvSpPr/>
          <p:nvPr/>
        </p:nvSpPr>
        <p:spPr bwMode="auto">
          <a:xfrm rot="16200000">
            <a:off x="-2106537" y="3359226"/>
            <a:ext cx="4875216" cy="404657"/>
          </a:xfrm>
          <a:prstGeom prst="flowChartProcess">
            <a:avLst/>
          </a:prstGeom>
          <a:solidFill>
            <a:srgbClr val="FFFF66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chemeClr val="tx1"/>
                </a:solidFill>
                <a:latin typeface="Arial" pitchFamily="-112" charset="0"/>
                <a:ea typeface="Geneva" pitchFamily="-112" charset="0"/>
                <a:cs typeface="Geneva" pitchFamily="-112" charset="0"/>
              </a:rPr>
              <a:t>Authentication &amp; Authorization</a:t>
            </a:r>
          </a:p>
        </p:txBody>
      </p:sp>
      <p:sp>
        <p:nvSpPr>
          <p:cNvPr id="18" name="Flowchart: Process 17"/>
          <p:cNvSpPr/>
          <p:nvPr/>
        </p:nvSpPr>
        <p:spPr bwMode="auto">
          <a:xfrm>
            <a:off x="6419851" y="5236697"/>
            <a:ext cx="1298637" cy="56396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tx1"/>
                </a:solidFill>
                <a:latin typeface="Arial" pitchFamily="-112" charset="0"/>
                <a:ea typeface="Geneva" pitchFamily="-112" charset="0"/>
                <a:cs typeface="Geneva" pitchFamily="-112" charset="0"/>
              </a:rPr>
              <a:t>Accounting</a:t>
            </a:r>
          </a:p>
        </p:txBody>
      </p:sp>
      <p:sp>
        <p:nvSpPr>
          <p:cNvPr id="20" name="Flowchart: Process 19"/>
          <p:cNvSpPr/>
          <p:nvPr/>
        </p:nvSpPr>
        <p:spPr bwMode="auto">
          <a:xfrm>
            <a:off x="4158916" y="5215185"/>
            <a:ext cx="997283" cy="56396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tx1"/>
                </a:solidFill>
                <a:latin typeface="Arial" pitchFamily="-112" charset="0"/>
                <a:ea typeface="Geneva" pitchFamily="-112" charset="0"/>
                <a:cs typeface="Geneva" pitchFamily="-112" charset="0"/>
              </a:rPr>
              <a:t>Data Transfer</a:t>
            </a:r>
          </a:p>
        </p:txBody>
      </p:sp>
      <p:sp>
        <p:nvSpPr>
          <p:cNvPr id="21" name="Flowchart: Process 20"/>
          <p:cNvSpPr/>
          <p:nvPr/>
        </p:nvSpPr>
        <p:spPr bwMode="auto">
          <a:xfrm>
            <a:off x="2698315" y="1458077"/>
            <a:ext cx="1076990" cy="626077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tx1"/>
                </a:solidFill>
                <a:latin typeface="Arial" pitchFamily="-112" charset="0"/>
                <a:ea typeface="Geneva" pitchFamily="-112" charset="0"/>
                <a:cs typeface="Geneva" pitchFamily="-112" charset="0"/>
              </a:rPr>
              <a:t>Portals</a:t>
            </a:r>
          </a:p>
        </p:txBody>
      </p:sp>
      <p:sp>
        <p:nvSpPr>
          <p:cNvPr id="22" name="Flowchart: Process 21"/>
          <p:cNvSpPr/>
          <p:nvPr/>
        </p:nvSpPr>
        <p:spPr bwMode="auto">
          <a:xfrm>
            <a:off x="4136901" y="1458077"/>
            <a:ext cx="1076990" cy="626077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tx1"/>
                </a:solidFill>
                <a:latin typeface="Arial" pitchFamily="-112" charset="0"/>
                <a:ea typeface="Geneva" pitchFamily="-112" charset="0"/>
                <a:cs typeface="Geneva" pitchFamily="-112" charset="0"/>
              </a:rPr>
              <a:t>Workflow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tx1"/>
                </a:solidFill>
                <a:latin typeface="Arial" pitchFamily="-112" charset="0"/>
                <a:ea typeface="Geneva" pitchFamily="-112" charset="0"/>
                <a:cs typeface="Geneva" pitchFamily="-112" charset="0"/>
              </a:rPr>
              <a:t>Engines</a:t>
            </a:r>
          </a:p>
        </p:txBody>
      </p:sp>
      <p:sp>
        <p:nvSpPr>
          <p:cNvPr id="23" name="Flowchart: Process 22"/>
          <p:cNvSpPr/>
          <p:nvPr/>
        </p:nvSpPr>
        <p:spPr bwMode="auto">
          <a:xfrm>
            <a:off x="5323364" y="5236697"/>
            <a:ext cx="997283" cy="56396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tx1"/>
                </a:solidFill>
                <a:latin typeface="Arial" pitchFamily="-112" charset="0"/>
                <a:ea typeface="Geneva" pitchFamily="-112" charset="0"/>
                <a:cs typeface="Geneva" pitchFamily="-112" charset="0"/>
              </a:rPr>
              <a:t>Service Directory</a:t>
            </a:r>
          </a:p>
        </p:txBody>
      </p:sp>
      <p:sp>
        <p:nvSpPr>
          <p:cNvPr id="24" name="Flowchart: Process 23"/>
          <p:cNvSpPr/>
          <p:nvPr/>
        </p:nvSpPr>
        <p:spPr bwMode="auto">
          <a:xfrm>
            <a:off x="4876319" y="3132839"/>
            <a:ext cx="997283" cy="56396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tx1"/>
                </a:solidFill>
                <a:latin typeface="Arial" pitchFamily="-112" charset="0"/>
                <a:ea typeface="Geneva" pitchFamily="-112" charset="0"/>
                <a:cs typeface="Geneva" pitchFamily="-112" charset="0"/>
              </a:rPr>
              <a:t>Service Registry</a:t>
            </a:r>
          </a:p>
        </p:txBody>
      </p:sp>
      <p:sp>
        <p:nvSpPr>
          <p:cNvPr id="25" name="Flowchart: Process 24"/>
          <p:cNvSpPr/>
          <p:nvPr/>
        </p:nvSpPr>
        <p:spPr bwMode="auto">
          <a:xfrm>
            <a:off x="6561074" y="2627606"/>
            <a:ext cx="997283" cy="56396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tx1"/>
                </a:solidFill>
                <a:latin typeface="Arial" pitchFamily="-112" charset="0"/>
                <a:ea typeface="Geneva" pitchFamily="-112" charset="0"/>
                <a:cs typeface="Geneva" pitchFamily="-112" charset="0"/>
              </a:rPr>
              <a:t>Metrics</a:t>
            </a:r>
          </a:p>
        </p:txBody>
      </p:sp>
      <p:sp>
        <p:nvSpPr>
          <p:cNvPr id="26" name="Flowchart: Process 25"/>
          <p:cNvSpPr/>
          <p:nvPr/>
        </p:nvSpPr>
        <p:spPr bwMode="auto">
          <a:xfrm>
            <a:off x="7836421" y="5216200"/>
            <a:ext cx="1027053" cy="56396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tx1"/>
                </a:solidFill>
                <a:latin typeface="Arial" pitchFamily="-112" charset="0"/>
                <a:ea typeface="Geneva" pitchFamily="-112" charset="0"/>
                <a:cs typeface="Geneva" pitchFamily="-112" charset="0"/>
              </a:rPr>
              <a:t>Software Library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422010" y="3745489"/>
            <a:ext cx="906173" cy="14631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841094" y="2084154"/>
            <a:ext cx="452784" cy="72063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4" idx="0"/>
          </p:cNvCxnSpPr>
          <p:nvPr/>
        </p:nvCxnSpPr>
        <p:spPr>
          <a:xfrm flipH="1" flipV="1">
            <a:off x="3293878" y="2084153"/>
            <a:ext cx="2081082" cy="10486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3" idx="3"/>
          </p:cNvCxnSpPr>
          <p:nvPr/>
        </p:nvCxnSpPr>
        <p:spPr>
          <a:xfrm flipH="1" flipV="1">
            <a:off x="1725775" y="3439165"/>
            <a:ext cx="6684925" cy="17610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5" idx="2"/>
          </p:cNvCxnSpPr>
          <p:nvPr/>
        </p:nvCxnSpPr>
        <p:spPr>
          <a:xfrm flipH="1" flipV="1">
            <a:off x="2841094" y="3474315"/>
            <a:ext cx="4820464" cy="8154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8" idx="0"/>
          </p:cNvCxnSpPr>
          <p:nvPr/>
        </p:nvCxnSpPr>
        <p:spPr>
          <a:xfrm>
            <a:off x="2902319" y="3494755"/>
            <a:ext cx="4166850" cy="17419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0"/>
            <a:endCxn id="25" idx="2"/>
          </p:cNvCxnSpPr>
          <p:nvPr/>
        </p:nvCxnSpPr>
        <p:spPr>
          <a:xfrm flipH="1" flipV="1">
            <a:off x="7059715" y="3191567"/>
            <a:ext cx="9454" cy="20451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0" idx="0"/>
          </p:cNvCxnSpPr>
          <p:nvPr/>
        </p:nvCxnSpPr>
        <p:spPr>
          <a:xfrm flipH="1" flipV="1">
            <a:off x="2698059" y="3655659"/>
            <a:ext cx="1959499" cy="1559526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0" idx="1"/>
            <a:endCxn id="16" idx="4"/>
          </p:cNvCxnSpPr>
          <p:nvPr/>
        </p:nvCxnSpPr>
        <p:spPr>
          <a:xfrm flipH="1" flipV="1">
            <a:off x="3910111" y="5488827"/>
            <a:ext cx="248804" cy="8339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2825292" y="3672549"/>
            <a:ext cx="2131412" cy="12803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24" idx="1"/>
          </p:cNvCxnSpPr>
          <p:nvPr/>
        </p:nvCxnSpPr>
        <p:spPr>
          <a:xfrm flipV="1">
            <a:off x="2867862" y="3414820"/>
            <a:ext cx="2008456" cy="112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5" idx="2"/>
            <a:endCxn id="24" idx="3"/>
          </p:cNvCxnSpPr>
          <p:nvPr/>
        </p:nvCxnSpPr>
        <p:spPr>
          <a:xfrm flipH="1" flipV="1">
            <a:off x="5873602" y="3414819"/>
            <a:ext cx="1787957" cy="8749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24" idx="2"/>
          </p:cNvCxnSpPr>
          <p:nvPr/>
        </p:nvCxnSpPr>
        <p:spPr>
          <a:xfrm flipV="1">
            <a:off x="3523658" y="3696800"/>
            <a:ext cx="1851302" cy="14698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20" idx="0"/>
          </p:cNvCxnSpPr>
          <p:nvPr/>
        </p:nvCxnSpPr>
        <p:spPr>
          <a:xfrm flipV="1">
            <a:off x="4657558" y="4515395"/>
            <a:ext cx="3019803" cy="699790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52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Initial Prioritisation and Grouping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219200"/>
            <a:ext cx="8365901" cy="4351338"/>
          </a:xfrm>
        </p:spPr>
        <p:txBody>
          <a:bodyPr/>
          <a:lstStyle/>
          <a:p>
            <a:r>
              <a:rPr lang="en-GB" dirty="0" smtClean="0"/>
              <a:t>AAI</a:t>
            </a:r>
          </a:p>
          <a:p>
            <a:pPr lvl="1"/>
            <a:r>
              <a:rPr lang="en-GB" dirty="0" smtClean="0"/>
              <a:t>0: Federated ID, Other ID</a:t>
            </a:r>
          </a:p>
          <a:p>
            <a:pPr lvl="1"/>
            <a:r>
              <a:rPr lang="en-GB" dirty="0" smtClean="0"/>
              <a:t>1: Elixir ID</a:t>
            </a:r>
          </a:p>
          <a:p>
            <a:pPr lvl="1"/>
            <a:r>
              <a:rPr lang="en-GB" dirty="0"/>
              <a:t>2</a:t>
            </a:r>
            <a:r>
              <a:rPr lang="en-GB" dirty="0" smtClean="0"/>
              <a:t>: Credential Translation, Group/Attribute </a:t>
            </a:r>
            <a:r>
              <a:rPr lang="en-GB" dirty="0" err="1" smtClean="0"/>
              <a:t>Mgmt</a:t>
            </a:r>
            <a:r>
              <a:rPr lang="en-GB" dirty="0" smtClean="0"/>
              <a:t>, Endorsed Attributes</a:t>
            </a:r>
          </a:p>
          <a:p>
            <a:r>
              <a:rPr lang="en-GB" dirty="0" smtClean="0"/>
              <a:t>Cloud Compute</a:t>
            </a:r>
          </a:p>
          <a:p>
            <a:pPr lvl="1"/>
            <a:r>
              <a:rPr lang="en-GB" dirty="0" smtClean="0"/>
              <a:t>1: Cloud </a:t>
            </a:r>
            <a:r>
              <a:rPr lang="en-GB" dirty="0" err="1" smtClean="0"/>
              <a:t>IaaS</a:t>
            </a:r>
            <a:r>
              <a:rPr lang="en-GB" dirty="0" smtClean="0"/>
              <a:t>, HTC Cluster, Cloud Storage, Federated Cloud </a:t>
            </a:r>
            <a:r>
              <a:rPr lang="en-GB" dirty="0" err="1" smtClean="0"/>
              <a:t>IaaS</a:t>
            </a:r>
            <a:r>
              <a:rPr lang="en-GB" dirty="0"/>
              <a:t> </a:t>
            </a:r>
            <a:r>
              <a:rPr lang="en-GB" dirty="0" smtClean="0"/>
              <a:t>&amp; </a:t>
            </a:r>
            <a:r>
              <a:rPr lang="en-GB" dirty="0" smtClean="0"/>
              <a:t>HTC</a:t>
            </a:r>
            <a:endParaRPr lang="en-GB" dirty="0" smtClean="0"/>
          </a:p>
          <a:p>
            <a:pPr lvl="1"/>
            <a:r>
              <a:rPr lang="en-GB" dirty="0" smtClean="0"/>
              <a:t>2: Infrastructure Service Registry &amp; Directory, VM Library</a:t>
            </a:r>
          </a:p>
          <a:p>
            <a:pPr lvl="1"/>
            <a:r>
              <a:rPr lang="en-GB" dirty="0" smtClean="0"/>
              <a:t>3: Operational Integration, Resource Accounting</a:t>
            </a:r>
          </a:p>
          <a:p>
            <a:r>
              <a:rPr lang="en-GB" dirty="0" smtClean="0"/>
              <a:t>Data Transfer</a:t>
            </a:r>
          </a:p>
          <a:p>
            <a:pPr lvl="1"/>
            <a:r>
              <a:rPr lang="en-GB" dirty="0" smtClean="0"/>
              <a:t>1:Network File Storage, File Transfer</a:t>
            </a:r>
          </a:p>
          <a:p>
            <a:pPr lvl="1"/>
            <a:r>
              <a:rPr lang="en-GB" dirty="0" smtClean="0"/>
              <a:t>2: Data Set Replication, PID &amp; Meta-data Registry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455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Scientific Use Cases &amp; Technical Use Cases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Workshop in Amsterdam 12-13/3/15</a:t>
            </a:r>
          </a:p>
          <a:p>
            <a:pPr lvl="1"/>
            <a:r>
              <a:rPr lang="en-GB" dirty="0" smtClean="0"/>
              <a:t>45 participants: Elixir, e-Infrastructure &amp; Other Service Providers</a:t>
            </a:r>
          </a:p>
          <a:p>
            <a:r>
              <a:rPr lang="en-GB" dirty="0" smtClean="0"/>
              <a:t>Technical requirements of the Scientific Use Cases</a:t>
            </a:r>
          </a:p>
          <a:p>
            <a:pPr lvl="1"/>
            <a:r>
              <a:rPr lang="en-GB" dirty="0" smtClean="0"/>
              <a:t>Capability &amp; Capacity</a:t>
            </a:r>
          </a:p>
          <a:p>
            <a:r>
              <a:rPr lang="en-GB" dirty="0" smtClean="0"/>
              <a:t>What are our constraints?</a:t>
            </a:r>
          </a:p>
          <a:p>
            <a:pPr lvl="1"/>
            <a:r>
              <a:rPr lang="en-GB" dirty="0" err="1" smtClean="0"/>
              <a:t>Excelerate</a:t>
            </a:r>
            <a:r>
              <a:rPr lang="en-GB" dirty="0" smtClean="0"/>
              <a:t> Project: Coordination and incremental delivery to the Scientific Use Cases and beyond</a:t>
            </a:r>
          </a:p>
          <a:p>
            <a:pPr lvl="1"/>
            <a:r>
              <a:rPr lang="en-GB" dirty="0" smtClean="0"/>
              <a:t>Financial: Use &amp; extend existing services as no budget for large-scale middleware development</a:t>
            </a:r>
          </a:p>
          <a:p>
            <a:pPr lvl="1"/>
            <a:r>
              <a:rPr lang="en-GB" dirty="0" smtClean="0"/>
              <a:t>Resources: Investment in national Elixir nodes, European e-Infrastructures, &amp; elsewhere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57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Implementing the Technical Use Cases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many (many!) technical (compatible?) solutions</a:t>
            </a:r>
          </a:p>
          <a:p>
            <a:pPr lvl="1"/>
            <a:r>
              <a:rPr lang="en-GB" dirty="0" smtClean="0"/>
              <a:t>Sometimes for each Technical Use Case</a:t>
            </a:r>
          </a:p>
          <a:p>
            <a:r>
              <a:rPr lang="en-GB" dirty="0" smtClean="0"/>
              <a:t>Our goal is to build on other technologies where possible</a:t>
            </a:r>
          </a:p>
          <a:p>
            <a:pPr lvl="1"/>
            <a:r>
              <a:rPr lang="en-GB" dirty="0" smtClean="0"/>
              <a:t>Invest effort where there are no viable solutions</a:t>
            </a:r>
          </a:p>
          <a:p>
            <a:r>
              <a:rPr lang="en-GB" dirty="0" smtClean="0"/>
              <a:t>What can we build upon from EGI?</a:t>
            </a:r>
          </a:p>
          <a:p>
            <a:pPr lvl="1"/>
            <a:r>
              <a:rPr lang="en-GB" dirty="0" smtClean="0"/>
              <a:t>Technologies: If compatible with our operating model</a:t>
            </a:r>
          </a:p>
          <a:p>
            <a:pPr lvl="1"/>
            <a:r>
              <a:rPr lang="en-GB" dirty="0" smtClean="0"/>
              <a:t>Services: If compatible with our operating model</a:t>
            </a:r>
          </a:p>
          <a:p>
            <a:pPr lvl="1"/>
            <a:r>
              <a:rPr lang="en-GB" dirty="0" smtClean="0"/>
              <a:t>If this is achieved…. then EGI becomes a strong partner with ELIXIR</a:t>
            </a:r>
          </a:p>
        </p:txBody>
      </p:sp>
    </p:spTree>
    <p:extLst>
      <p:ext uri="{BB962C8B-B14F-4D97-AF65-F5344CB8AC3E}">
        <p14:creationId xmlns:p14="http://schemas.microsoft.com/office/powerpoint/2010/main" val="308306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need: No X509 Certificates!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126" y="1219200"/>
            <a:ext cx="8314386" cy="4351338"/>
          </a:xfrm>
        </p:spPr>
        <p:txBody>
          <a:bodyPr/>
          <a:lstStyle/>
          <a:p>
            <a:r>
              <a:rPr lang="en-GB" dirty="0"/>
              <a:t>R26: EGI related management services (i.e. </a:t>
            </a:r>
            <a:r>
              <a:rPr lang="en-GB" dirty="0" err="1" smtClean="0"/>
              <a:t>GoCDB</a:t>
            </a:r>
            <a:r>
              <a:rPr lang="en-GB" dirty="0" smtClean="0"/>
              <a:t> and </a:t>
            </a:r>
            <a:r>
              <a:rPr lang="en-GB" dirty="0"/>
              <a:t>ARGO)  must also adopt the ELIXIR AAI model to govern access to their services</a:t>
            </a:r>
            <a:r>
              <a:rPr lang="en-GB" dirty="0" smtClean="0"/>
              <a:t>.</a:t>
            </a:r>
          </a:p>
          <a:p>
            <a:pPr lvl="1"/>
            <a:r>
              <a:rPr lang="en-GB" dirty="0"/>
              <a:t>R20: </a:t>
            </a:r>
            <a:r>
              <a:rPr lang="en-GB" dirty="0" smtClean="0"/>
              <a:t>EGI </a:t>
            </a:r>
            <a:r>
              <a:rPr lang="en-GB" dirty="0"/>
              <a:t>Applications Database for ELIXIR to distribute Virtual Machine Images to ELIXIR sites within the EGI Federated Cloud</a:t>
            </a:r>
            <a:r>
              <a:rPr lang="en-GB" dirty="0" smtClean="0"/>
              <a:t>. </a:t>
            </a:r>
            <a:r>
              <a:rPr lang="en-GB" dirty="0" smtClean="0">
                <a:solidFill>
                  <a:srgbClr val="FF0000"/>
                </a:solidFill>
              </a:rPr>
              <a:t>[No X509]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r>
              <a:rPr lang="en-GB" dirty="0" smtClean="0"/>
              <a:t>R23: EGI </a:t>
            </a:r>
            <a:r>
              <a:rPr lang="en-GB" dirty="0" err="1"/>
              <a:t>GoCDB</a:t>
            </a:r>
            <a:r>
              <a:rPr lang="en-GB" dirty="0"/>
              <a:t> to hold information on the ELIXIR Infrastructure Services that are expected to be operating within ELIXIR by each Node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R25</a:t>
            </a:r>
            <a:r>
              <a:rPr lang="en-GB" dirty="0"/>
              <a:t>: </a:t>
            </a:r>
            <a:r>
              <a:rPr lang="en-GB" dirty="0" smtClean="0"/>
              <a:t>EGI </a:t>
            </a:r>
            <a:r>
              <a:rPr lang="en-GB" dirty="0"/>
              <a:t>ARGO service to provide service level monitoring and reliability information for ELIXIR Infrastructure Services.</a:t>
            </a:r>
          </a:p>
          <a:p>
            <a:r>
              <a:rPr lang="en-GB" dirty="0"/>
              <a:t>R27: </a:t>
            </a:r>
            <a:r>
              <a:rPr lang="en-GB" dirty="0" smtClean="0"/>
              <a:t>EGI </a:t>
            </a:r>
            <a:r>
              <a:rPr lang="en-GB" dirty="0"/>
              <a:t>APEL service </a:t>
            </a:r>
            <a:r>
              <a:rPr lang="en-GB" dirty="0" smtClean="0"/>
              <a:t>should provide a </a:t>
            </a:r>
            <a:r>
              <a:rPr lang="en-GB" dirty="0"/>
              <a:t>programmatic API as the source of its ELIXIR related usage based reports</a:t>
            </a:r>
            <a:r>
              <a:rPr lang="en-GB" dirty="0" smtClean="0"/>
              <a:t>.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81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Related Recommendations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R13: Infrastructure Service Providers </a:t>
            </a:r>
            <a:r>
              <a:rPr lang="en-GB" dirty="0" smtClean="0"/>
              <a:t>should deploy/provide an </a:t>
            </a:r>
            <a:r>
              <a:rPr lang="en-GB" dirty="0"/>
              <a:t>EGI </a:t>
            </a:r>
            <a:r>
              <a:rPr lang="en-GB" dirty="0" smtClean="0"/>
              <a:t>Technology supporting ELIXIR’s </a:t>
            </a:r>
            <a:r>
              <a:rPr lang="en-GB" dirty="0"/>
              <a:t>AAI </a:t>
            </a:r>
            <a:r>
              <a:rPr lang="en-GB" dirty="0" smtClean="0"/>
              <a:t>model.</a:t>
            </a:r>
          </a:p>
          <a:p>
            <a:pPr lvl="1"/>
            <a:r>
              <a:rPr lang="en-GB" dirty="0" smtClean="0"/>
              <a:t>R18</a:t>
            </a:r>
            <a:r>
              <a:rPr lang="en-GB" dirty="0"/>
              <a:t>: ELIXIR should use the EGI Federated Cloud model as the approach to integrate its Cloud </a:t>
            </a:r>
            <a:r>
              <a:rPr lang="en-GB" dirty="0" err="1"/>
              <a:t>IaaS</a:t>
            </a:r>
            <a:r>
              <a:rPr lang="en-GB" dirty="0"/>
              <a:t> alongside others.</a:t>
            </a:r>
          </a:p>
          <a:p>
            <a:pPr lvl="1"/>
            <a:r>
              <a:rPr lang="en-GB" dirty="0"/>
              <a:t>R19: ELIXIR should use the EGI High Throughput Computing model as the approach to integrate its HTC/HPC Clusters alongside others</a:t>
            </a:r>
            <a:r>
              <a:rPr lang="en-GB" dirty="0" smtClean="0"/>
              <a:t>.</a:t>
            </a:r>
          </a:p>
          <a:p>
            <a:pPr lvl="1"/>
            <a:r>
              <a:rPr lang="en-GB" dirty="0"/>
              <a:t>R14: The ELIXIR Cloud TF should work with EGI and other service providers to better understand the available CDMI implementations (e.g. </a:t>
            </a:r>
            <a:r>
              <a:rPr lang="en-GB" dirty="0" err="1"/>
              <a:t>dCache</a:t>
            </a:r>
            <a:r>
              <a:rPr lang="en-GB" dirty="0"/>
              <a:t>, Emotive, </a:t>
            </a:r>
            <a:r>
              <a:rPr lang="en-GB" dirty="0" err="1"/>
              <a:t>OneData</a:t>
            </a:r>
            <a:r>
              <a:rPr lang="en-GB" dirty="0"/>
              <a:t>) and other implementations to better understand the Technical Use Case and the solutions that are available</a:t>
            </a:r>
            <a:r>
              <a:rPr lang="en-GB" dirty="0" smtClean="0"/>
              <a:t>.</a:t>
            </a:r>
          </a:p>
          <a:p>
            <a:r>
              <a:rPr lang="en-GB" dirty="0"/>
              <a:t>R24: EGI APEL model to collect individual Infrastructure Service usage information by any individual/project/group using the ELIXIR ID.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86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Recommendations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Policy issues</a:t>
            </a:r>
          </a:p>
          <a:p>
            <a:r>
              <a:rPr lang="en-GB" dirty="0" smtClean="0"/>
              <a:t>Technical issues</a:t>
            </a:r>
          </a:p>
          <a:p>
            <a:r>
              <a:rPr lang="en-GB" dirty="0" smtClean="0"/>
              <a:t>All recommendations and text:</a:t>
            </a:r>
            <a:endParaRPr lang="en-GB" dirty="0"/>
          </a:p>
          <a:p>
            <a:pPr lvl="1"/>
            <a:r>
              <a:rPr lang="en-GB" dirty="0">
                <a:hlinkClick r:id="rId2"/>
              </a:rPr>
              <a:t>https://docs.google.com/document/d/1gMKFrcbzuN9BSREU1VDnlml-bl6KSOnfyQbJGh20L5s/edit</a:t>
            </a:r>
            <a:r>
              <a:rPr lang="en-GB" dirty="0" smtClean="0">
                <a:hlinkClick r:id="rId2"/>
              </a:rPr>
              <a:t>#</a:t>
            </a:r>
            <a:endParaRPr lang="en-GB" dirty="0" smtClean="0"/>
          </a:p>
          <a:p>
            <a:r>
              <a:rPr lang="en-GB" dirty="0" smtClean="0"/>
              <a:t>Further comments welcome</a:t>
            </a:r>
          </a:p>
          <a:p>
            <a:pPr lvl="1"/>
            <a:r>
              <a:rPr lang="en-GB" dirty="0"/>
              <a:t>s</a:t>
            </a:r>
            <a:r>
              <a:rPr lang="en-GB" smtClean="0"/>
              <a:t>teven.Newhouse@ebi.ac.uk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21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23999" y="2882900"/>
            <a:ext cx="11806238" cy="22558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>
              <a:defRPr/>
            </a:pPr>
            <a:endParaRPr lang="en-GB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189" y="2935289"/>
            <a:ext cx="7839075" cy="21028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Technical Integration (</a:t>
            </a:r>
            <a:r>
              <a:rPr lang="en-GB" dirty="0" smtClean="0">
                <a:solidFill>
                  <a:prstClr val="white"/>
                </a:solidFill>
              </a:rPr>
              <a:t>T4.3</a:t>
            </a:r>
            <a:r>
              <a:rPr lang="en-GB" dirty="0">
                <a:solidFill>
                  <a:prstClr val="white"/>
                </a:solidFill>
              </a:rPr>
              <a:t>)</a:t>
            </a:r>
          </a:p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3890" y="3920847"/>
            <a:ext cx="6979920" cy="104560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  <a:p>
            <a:pPr algn="ctr"/>
            <a:endParaRPr lang="en-GB" dirty="0">
              <a:solidFill>
                <a:prstClr val="white"/>
              </a:solidFill>
            </a:endParaRPr>
          </a:p>
          <a:p>
            <a:pPr algn="ctr"/>
            <a:endParaRPr lang="en-GB" dirty="0">
              <a:solidFill>
                <a:prstClr val="white"/>
              </a:solidFill>
            </a:endParaRPr>
          </a:p>
          <a:p>
            <a:pPr algn="ctr"/>
            <a:r>
              <a:rPr lang="en-GB" dirty="0">
                <a:solidFill>
                  <a:prstClr val="white"/>
                </a:solidFill>
              </a:rPr>
              <a:t>Elixir Compute Platform</a:t>
            </a:r>
          </a:p>
        </p:txBody>
      </p:sp>
      <p:sp>
        <p:nvSpPr>
          <p:cNvPr id="6" name="Can 5"/>
          <p:cNvSpPr/>
          <p:nvPr/>
        </p:nvSpPr>
        <p:spPr>
          <a:xfrm>
            <a:off x="4498975" y="5206048"/>
            <a:ext cx="725488" cy="1009650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Data Source</a:t>
            </a:r>
          </a:p>
        </p:txBody>
      </p:sp>
      <p:sp>
        <p:nvSpPr>
          <p:cNvPr id="7" name="Can 6"/>
          <p:cNvSpPr/>
          <p:nvPr/>
        </p:nvSpPr>
        <p:spPr>
          <a:xfrm>
            <a:off x="3629025" y="5199698"/>
            <a:ext cx="787400" cy="1014412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Data Archive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428750" y="5248910"/>
            <a:ext cx="2108200" cy="98425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Cloud </a:t>
            </a:r>
            <a:r>
              <a:rPr lang="en-GB" dirty="0" err="1">
                <a:solidFill>
                  <a:prstClr val="white"/>
                </a:solidFill>
              </a:rPr>
              <a:t>IaaS</a:t>
            </a:r>
            <a:endParaRPr lang="en-GB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(Elixir &amp; beyond)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197351" y="3236318"/>
            <a:ext cx="1085850" cy="628650"/>
          </a:xfrm>
          <a:prstGeom prst="roundRect">
            <a:avLst/>
          </a:prstGeom>
          <a:solidFill>
            <a:srgbClr val="5B9BD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Workflow</a:t>
            </a:r>
          </a:p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engines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86131" y="4043243"/>
            <a:ext cx="1625600" cy="628650"/>
          </a:xfrm>
          <a:prstGeom prst="roundRect">
            <a:avLst/>
          </a:prstGeom>
          <a:solidFill>
            <a:srgbClr val="5B9BD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Authentication &amp; Authorisation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371851" y="3218855"/>
            <a:ext cx="768350" cy="62865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PIDs</a:t>
            </a:r>
          </a:p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ORCID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486343" y="4025781"/>
            <a:ext cx="1220788" cy="646113"/>
          </a:xfrm>
          <a:prstGeom prst="roundRect">
            <a:avLst/>
          </a:prstGeom>
          <a:solidFill>
            <a:srgbClr val="5B9BD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Resource Accounting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349876" y="5233036"/>
            <a:ext cx="2060575" cy="9937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Meta-data &amp; file location Catalogue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25950" y="1258887"/>
            <a:ext cx="4452938" cy="116522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err="1">
                <a:solidFill>
                  <a:prstClr val="white"/>
                </a:solidFill>
              </a:rPr>
              <a:t>Excelerate</a:t>
            </a:r>
            <a:endParaRPr lang="en-GB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Scientific Use Cases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4189" y="1258888"/>
            <a:ext cx="3851275" cy="11572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ELIXIR</a:t>
            </a:r>
          </a:p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Activities, Projects, &amp; Training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4444" y="6035676"/>
            <a:ext cx="1202381" cy="588962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err="1">
                <a:solidFill>
                  <a:prstClr val="white"/>
                </a:solidFill>
              </a:rPr>
              <a:t>Excelerate</a:t>
            </a:r>
            <a:r>
              <a:rPr lang="en-GB" dirty="0">
                <a:solidFill>
                  <a:prstClr val="white"/>
                </a:solidFill>
              </a:rPr>
              <a:t> Funded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6201" y="5328127"/>
            <a:ext cx="1200792" cy="58896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External Funds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8951" y="2511426"/>
            <a:ext cx="7834313" cy="32226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User Integration (</a:t>
            </a:r>
            <a:r>
              <a:rPr lang="en-GB" dirty="0" smtClean="0">
                <a:solidFill>
                  <a:prstClr val="white"/>
                </a:solidFill>
              </a:rPr>
              <a:t>T4.2</a:t>
            </a:r>
            <a:r>
              <a:rPr lang="en-GB" dirty="0">
                <a:solidFill>
                  <a:prstClr val="white"/>
                </a:solidFill>
              </a:rPr>
              <a:t>)</a:t>
            </a:r>
          </a:p>
        </p:txBody>
      </p:sp>
      <p:sp>
        <p:nvSpPr>
          <p:cNvPr id="21" name="Rectangle 20"/>
          <p:cNvSpPr/>
          <p:nvPr/>
        </p:nvSpPr>
        <p:spPr>
          <a:xfrm rot="16200000">
            <a:off x="6549551" y="4366101"/>
            <a:ext cx="4184014" cy="47466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Management (</a:t>
            </a:r>
            <a:r>
              <a:rPr lang="en-GB" dirty="0" smtClean="0">
                <a:solidFill>
                  <a:prstClr val="white"/>
                </a:solidFill>
              </a:rPr>
              <a:t>T4.1</a:t>
            </a:r>
            <a:r>
              <a:rPr lang="en-GB" dirty="0">
                <a:solidFill>
                  <a:prstClr val="white"/>
                </a:solidFill>
              </a:rPr>
              <a:t>)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776981" y="4025781"/>
            <a:ext cx="1346200" cy="646113"/>
          </a:xfrm>
          <a:prstGeom prst="roundRect">
            <a:avLst/>
          </a:prstGeom>
          <a:solidFill>
            <a:srgbClr val="5B9BD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File  Access &amp; Movement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193031" y="4033718"/>
            <a:ext cx="1123950" cy="647700"/>
          </a:xfrm>
          <a:prstGeom prst="roundRect">
            <a:avLst/>
          </a:prstGeom>
          <a:solidFill>
            <a:srgbClr val="5B9BD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Service Directory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380639" y="4024193"/>
            <a:ext cx="1123950" cy="647700"/>
          </a:xfrm>
          <a:prstGeom prst="roundRect">
            <a:avLst/>
          </a:prstGeom>
          <a:solidFill>
            <a:srgbClr val="5B9BD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Service Registry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428750" y="6263640"/>
            <a:ext cx="5981700" cy="431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Network</a:t>
            </a: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95251" y="-130174"/>
            <a:ext cx="9091612" cy="1325563"/>
          </a:xfrm>
        </p:spPr>
        <p:txBody>
          <a:bodyPr>
            <a:normAutofit/>
          </a:bodyPr>
          <a:lstStyle/>
          <a:p>
            <a:r>
              <a:rPr lang="en-GB" sz="4200" dirty="0" smtClean="0"/>
              <a:t>Research Platform 4 Life Science (RP4LS)</a:t>
            </a: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240049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ctrTitle"/>
          </p:nvPr>
        </p:nvSpPr>
        <p:spPr>
          <a:xfrm>
            <a:off x="685800" y="1285875"/>
            <a:ext cx="7772400" cy="1927225"/>
          </a:xfrm>
        </p:spPr>
        <p:txBody>
          <a:bodyPr anchor="b"/>
          <a:lstStyle/>
          <a:p>
            <a:r>
              <a:rPr lang="en-US" altLang="en-US" sz="4000" u="sng" smtClean="0">
                <a:latin typeface="Corbel" panose="020B0503020204020204" pitchFamily="34" charset="0"/>
                <a:ea typeface="ＭＳ Ｐゴシック" panose="020B0600070205080204" pitchFamily="34" charset="-128"/>
                <a:cs typeface="Corbel" panose="020B0503020204020204" pitchFamily="34" charset="0"/>
              </a:rPr>
              <a:t>Marine metagenomic </a:t>
            </a:r>
            <a:r>
              <a:rPr lang="en-US" altLang="en-US" sz="4000" smtClean="0">
                <a:latin typeface="Corbel" panose="020B0503020204020204" pitchFamily="34" charset="0"/>
                <a:ea typeface="ＭＳ Ｐゴシック" panose="020B0600070205080204" pitchFamily="34" charset="-128"/>
                <a:cs typeface="Corbel" panose="020B0503020204020204" pitchFamily="34" charset="0"/>
              </a:rPr>
              <a:t>infrastructure as driver for research and industrial innovation </a:t>
            </a:r>
          </a:p>
        </p:txBody>
      </p:sp>
      <p:sp>
        <p:nvSpPr>
          <p:cNvPr id="32770" name="Subtitle 2"/>
          <p:cNvSpPr>
            <a:spLocks noGrp="1"/>
          </p:cNvSpPr>
          <p:nvPr>
            <p:ph type="subTitle" idx="1"/>
          </p:nvPr>
        </p:nvSpPr>
        <p:spPr bwMode="auto">
          <a:xfrm>
            <a:off x="684213" y="3213100"/>
            <a:ext cx="7775575" cy="107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Corbel" panose="020B0503020204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186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orbel" panose="020B0503020204020204" pitchFamily="34" charset="0"/>
                <a:ea typeface="ＭＳ Ｐゴシック" panose="020B0600070205080204" pitchFamily="34" charset="-128"/>
                <a:cs typeface="Corbel" panose="020B0503020204020204" pitchFamily="34" charset="0"/>
              </a:rPr>
              <a:t>Objectives/Tasks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87128"/>
            <a:ext cx="8229600" cy="492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Development of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standards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for the marine domain</a:t>
            </a: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Data format conventions</a:t>
            </a: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Reporting guidelines</a:t>
            </a: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Validation tools 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Establishment of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marine specific data resources </a:t>
            </a: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Development of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tools and pipelines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for metagenomics analysis</a:t>
            </a: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Development of a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search engine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for interrogation of marine metagenomics datasets</a:t>
            </a:r>
          </a:p>
          <a:p>
            <a:r>
              <a:rPr lang="en-US" altLang="en-US" sz="2800" b="1" dirty="0" smtClean="0">
                <a:ea typeface="ＭＳ Ｐゴシック" panose="020B0600070205080204" pitchFamily="34" charset="-128"/>
              </a:rPr>
              <a:t>Training workshops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for end users</a:t>
            </a:r>
          </a:p>
          <a:p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33795" name="TextBox 1"/>
          <p:cNvSpPr txBox="1">
            <a:spLocks noChangeArrowheads="1"/>
          </p:cNvSpPr>
          <p:nvPr/>
        </p:nvSpPr>
        <p:spPr bwMode="auto">
          <a:xfrm>
            <a:off x="6500813" y="93663"/>
            <a:ext cx="2559050" cy="4000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>
                <a:solidFill>
                  <a:schemeClr val="bg1"/>
                </a:solidFill>
                <a:latin typeface="Corbel" panose="020B0503020204020204" pitchFamily="34" charset="0"/>
              </a:rPr>
              <a:t>Marine metagenomics</a:t>
            </a:r>
            <a:endParaRPr lang="en-US" alt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66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1403350" y="1057275"/>
            <a:ext cx="3744913" cy="4032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4818" name="Group 4"/>
          <p:cNvGrpSpPr>
            <a:grpSpLocks/>
          </p:cNvGrpSpPr>
          <p:nvPr/>
        </p:nvGrpSpPr>
        <p:grpSpPr bwMode="auto">
          <a:xfrm>
            <a:off x="715963" y="2641600"/>
            <a:ext cx="339725" cy="714375"/>
            <a:chOff x="5220072" y="1844824"/>
            <a:chExt cx="720080" cy="1512168"/>
          </a:xfrm>
        </p:grpSpPr>
        <p:sp>
          <p:nvSpPr>
            <p:cNvPr id="6" name="Oval 5"/>
            <p:cNvSpPr/>
            <p:nvPr/>
          </p:nvSpPr>
          <p:spPr>
            <a:xfrm>
              <a:off x="5220072" y="1844824"/>
              <a:ext cx="720080" cy="719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" name="Straight Connector 6"/>
            <p:cNvCxnSpPr>
              <a:stCxn id="6" idx="4"/>
            </p:cNvCxnSpPr>
            <p:nvPr/>
          </p:nvCxnSpPr>
          <p:spPr>
            <a:xfrm>
              <a:off x="5580111" y="2563944"/>
              <a:ext cx="0" cy="50405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5290733" y="3068000"/>
              <a:ext cx="289378" cy="28899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580111" y="3068000"/>
              <a:ext cx="289378" cy="28899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321018" y="2782369"/>
              <a:ext cx="504729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819" name="TextBox 10"/>
          <p:cNvSpPr txBox="1">
            <a:spLocks noChangeArrowheads="1"/>
          </p:cNvSpPr>
          <p:nvPr/>
        </p:nvSpPr>
        <p:spPr bwMode="auto">
          <a:xfrm>
            <a:off x="395288" y="3375025"/>
            <a:ext cx="9810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100"/>
              <a:t>Data</a:t>
            </a:r>
          </a:p>
          <a:p>
            <a:pPr algn="ctr" eaLnBrk="1" hangingPunct="1"/>
            <a:r>
              <a:rPr lang="en-US" altLang="en-US" sz="1100"/>
              <a:t>producer</a:t>
            </a:r>
          </a:p>
        </p:txBody>
      </p:sp>
      <p:grpSp>
        <p:nvGrpSpPr>
          <p:cNvPr id="34820" name="Group 21"/>
          <p:cNvGrpSpPr>
            <a:grpSpLocks/>
          </p:cNvGrpSpPr>
          <p:nvPr/>
        </p:nvGrpSpPr>
        <p:grpSpPr bwMode="auto">
          <a:xfrm>
            <a:off x="2195513" y="1804988"/>
            <a:ext cx="792162" cy="1125537"/>
            <a:chOff x="1601892" y="1052736"/>
            <a:chExt cx="1336728" cy="1899284"/>
          </a:xfrm>
        </p:grpSpPr>
        <p:grpSp>
          <p:nvGrpSpPr>
            <p:cNvPr id="34988" name="Group 11"/>
            <p:cNvGrpSpPr>
              <a:grpSpLocks/>
            </p:cNvGrpSpPr>
            <p:nvPr/>
          </p:nvGrpSpPr>
          <p:grpSpPr bwMode="auto">
            <a:xfrm>
              <a:off x="1691680" y="1052736"/>
              <a:ext cx="1123325" cy="1497761"/>
              <a:chOff x="4499992" y="3047358"/>
              <a:chExt cx="504056" cy="453650"/>
            </a:xfrm>
          </p:grpSpPr>
          <p:sp>
            <p:nvSpPr>
              <p:cNvPr id="13" name="Can 12"/>
              <p:cNvSpPr/>
              <p:nvPr/>
            </p:nvSpPr>
            <p:spPr>
              <a:xfrm>
                <a:off x="4500571" y="3212879"/>
                <a:ext cx="503651" cy="288038"/>
              </a:xfrm>
              <a:prstGeom prst="can">
                <a:avLst/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Can 13"/>
              <p:cNvSpPr/>
              <p:nvPr/>
            </p:nvSpPr>
            <p:spPr>
              <a:xfrm>
                <a:off x="4500571" y="3069265"/>
                <a:ext cx="503651" cy="288039"/>
              </a:xfrm>
              <a:prstGeom prst="can">
                <a:avLst/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Can 14"/>
              <p:cNvSpPr/>
              <p:nvPr/>
            </p:nvSpPr>
            <p:spPr>
              <a:xfrm>
                <a:off x="4500571" y="3047358"/>
                <a:ext cx="503651" cy="165521"/>
              </a:xfrm>
              <a:prstGeom prst="can">
                <a:avLst/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4989" name="TextBox 15"/>
            <p:cNvSpPr txBox="1">
              <a:spLocks noChangeArrowheads="1"/>
            </p:cNvSpPr>
            <p:nvPr/>
          </p:nvSpPr>
          <p:spPr bwMode="auto">
            <a:xfrm>
              <a:off x="1601892" y="2510527"/>
              <a:ext cx="1336728" cy="441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100"/>
                <a:t>ENA</a:t>
              </a:r>
            </a:p>
          </p:txBody>
        </p:sp>
      </p:grpSp>
      <p:grpSp>
        <p:nvGrpSpPr>
          <p:cNvPr id="34821" name="Group 34"/>
          <p:cNvGrpSpPr>
            <a:grpSpLocks/>
          </p:cNvGrpSpPr>
          <p:nvPr/>
        </p:nvGrpSpPr>
        <p:grpSpPr bwMode="auto">
          <a:xfrm>
            <a:off x="2195513" y="3505200"/>
            <a:ext cx="792162" cy="1125538"/>
            <a:chOff x="1601892" y="1052736"/>
            <a:chExt cx="1336728" cy="1899284"/>
          </a:xfrm>
        </p:grpSpPr>
        <p:grpSp>
          <p:nvGrpSpPr>
            <p:cNvPr id="34983" name="Group 35"/>
            <p:cNvGrpSpPr>
              <a:grpSpLocks/>
            </p:cNvGrpSpPr>
            <p:nvPr/>
          </p:nvGrpSpPr>
          <p:grpSpPr bwMode="auto">
            <a:xfrm>
              <a:off x="1691680" y="1052736"/>
              <a:ext cx="1123325" cy="1497761"/>
              <a:chOff x="4499992" y="3047358"/>
              <a:chExt cx="504056" cy="453650"/>
            </a:xfrm>
          </p:grpSpPr>
          <p:sp>
            <p:nvSpPr>
              <p:cNvPr id="38" name="Can 37"/>
              <p:cNvSpPr/>
              <p:nvPr/>
            </p:nvSpPr>
            <p:spPr>
              <a:xfrm>
                <a:off x="4500571" y="3212879"/>
                <a:ext cx="503651" cy="288038"/>
              </a:xfrm>
              <a:prstGeom prst="can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" name="Can 38"/>
              <p:cNvSpPr/>
              <p:nvPr/>
            </p:nvSpPr>
            <p:spPr>
              <a:xfrm>
                <a:off x="4500571" y="3069265"/>
                <a:ext cx="503651" cy="288038"/>
              </a:xfrm>
              <a:prstGeom prst="can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Can 39"/>
              <p:cNvSpPr/>
              <p:nvPr/>
            </p:nvSpPr>
            <p:spPr>
              <a:xfrm>
                <a:off x="4500571" y="3047358"/>
                <a:ext cx="503651" cy="165521"/>
              </a:xfrm>
              <a:prstGeom prst="can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4984" name="TextBox 36"/>
            <p:cNvSpPr txBox="1">
              <a:spLocks noChangeArrowheads="1"/>
            </p:cNvSpPr>
            <p:nvPr/>
          </p:nvSpPr>
          <p:spPr bwMode="auto">
            <a:xfrm>
              <a:off x="1601892" y="2510527"/>
              <a:ext cx="1336728" cy="441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100"/>
                <a:t>UniProt</a:t>
              </a:r>
            </a:p>
          </p:txBody>
        </p:sp>
      </p:grpSp>
      <p:cxnSp>
        <p:nvCxnSpPr>
          <p:cNvPr id="34822" name="AutoShape 15"/>
          <p:cNvCxnSpPr>
            <a:cxnSpLocks noChangeShapeType="1"/>
            <a:endCxn id="13" idx="2"/>
          </p:cNvCxnSpPr>
          <p:nvPr/>
        </p:nvCxnSpPr>
        <p:spPr bwMode="auto">
          <a:xfrm flipV="1">
            <a:off x="1116013" y="2409825"/>
            <a:ext cx="1133475" cy="663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3" name="AutoShape 15"/>
          <p:cNvCxnSpPr>
            <a:cxnSpLocks noChangeShapeType="1"/>
            <a:endCxn id="40" idx="2"/>
          </p:cNvCxnSpPr>
          <p:nvPr/>
        </p:nvCxnSpPr>
        <p:spPr bwMode="auto">
          <a:xfrm>
            <a:off x="1116013" y="3073400"/>
            <a:ext cx="1133475" cy="595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Rectangle 49"/>
          <p:cNvSpPr/>
          <p:nvPr/>
        </p:nvSpPr>
        <p:spPr>
          <a:xfrm>
            <a:off x="2182813" y="1922463"/>
            <a:ext cx="792162" cy="157162"/>
          </a:xfrm>
          <a:prstGeom prst="rect">
            <a:avLst/>
          </a:prstGeom>
          <a:solidFill>
            <a:schemeClr val="accent6">
              <a:lumMod val="50000"/>
              <a:alpha val="30000"/>
            </a:schemeClr>
          </a:solidFill>
          <a:ln>
            <a:solidFill>
              <a:schemeClr val="accent6">
                <a:lumMod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182813" y="4154488"/>
            <a:ext cx="792162" cy="157162"/>
          </a:xfrm>
          <a:prstGeom prst="rect">
            <a:avLst/>
          </a:prstGeom>
          <a:solidFill>
            <a:schemeClr val="accent6">
              <a:lumMod val="50000"/>
              <a:alpha val="30000"/>
            </a:schemeClr>
          </a:solidFill>
          <a:ln>
            <a:solidFill>
              <a:schemeClr val="accent6">
                <a:lumMod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4826" name="AutoShape 15"/>
          <p:cNvCxnSpPr>
            <a:cxnSpLocks noChangeShapeType="1"/>
            <a:stCxn id="50" idx="3"/>
            <a:endCxn id="60" idx="2"/>
          </p:cNvCxnSpPr>
          <p:nvPr/>
        </p:nvCxnSpPr>
        <p:spPr bwMode="auto">
          <a:xfrm>
            <a:off x="2974975" y="2000250"/>
            <a:ext cx="1074738" cy="876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4827" name="Group 54"/>
          <p:cNvGrpSpPr>
            <a:grpSpLocks/>
          </p:cNvGrpSpPr>
          <p:nvPr/>
        </p:nvGrpSpPr>
        <p:grpSpPr bwMode="auto">
          <a:xfrm>
            <a:off x="3708400" y="2205038"/>
            <a:ext cx="1368425" cy="1397000"/>
            <a:chOff x="1115810" y="195596"/>
            <a:chExt cx="2308894" cy="2354901"/>
          </a:xfrm>
        </p:grpSpPr>
        <p:grpSp>
          <p:nvGrpSpPr>
            <p:cNvPr id="34978" name="Group 55"/>
            <p:cNvGrpSpPr>
              <a:grpSpLocks/>
            </p:cNvGrpSpPr>
            <p:nvPr/>
          </p:nvGrpSpPr>
          <p:grpSpPr bwMode="auto">
            <a:xfrm>
              <a:off x="1691680" y="1052736"/>
              <a:ext cx="1123325" cy="1497761"/>
              <a:chOff x="4499992" y="3047358"/>
              <a:chExt cx="504056" cy="453650"/>
            </a:xfrm>
          </p:grpSpPr>
          <p:sp>
            <p:nvSpPr>
              <p:cNvPr id="58" name="Can 57"/>
              <p:cNvSpPr/>
              <p:nvPr/>
            </p:nvSpPr>
            <p:spPr>
              <a:xfrm>
                <a:off x="4499999" y="3212460"/>
                <a:ext cx="503598" cy="288548"/>
              </a:xfrm>
              <a:prstGeom prst="can">
                <a:avLst/>
              </a:prstGeom>
              <a:gradFill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9" name="Can 58"/>
              <p:cNvSpPr/>
              <p:nvPr/>
            </p:nvSpPr>
            <p:spPr>
              <a:xfrm>
                <a:off x="4499999" y="3068996"/>
                <a:ext cx="503598" cy="287738"/>
              </a:xfrm>
              <a:prstGeom prst="can">
                <a:avLst/>
              </a:prstGeom>
              <a:gradFill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0" name="Can 59"/>
              <p:cNvSpPr/>
              <p:nvPr/>
            </p:nvSpPr>
            <p:spPr>
              <a:xfrm>
                <a:off x="4499999" y="3047112"/>
                <a:ext cx="503598" cy="165348"/>
              </a:xfrm>
              <a:prstGeom prst="can">
                <a:avLst/>
              </a:prstGeom>
              <a:gradFill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4979" name="TextBox 56"/>
            <p:cNvSpPr txBox="1">
              <a:spLocks noChangeArrowheads="1"/>
            </p:cNvSpPr>
            <p:nvPr/>
          </p:nvSpPr>
          <p:spPr bwMode="auto">
            <a:xfrm>
              <a:off x="1115810" y="195596"/>
              <a:ext cx="2308894" cy="727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100"/>
                <a:t>Marine</a:t>
              </a:r>
            </a:p>
            <a:p>
              <a:pPr algn="ctr" eaLnBrk="1" hangingPunct="1"/>
              <a:r>
                <a:rPr lang="en-US" altLang="en-US" sz="1100"/>
                <a:t>metagenomics</a:t>
              </a:r>
            </a:p>
          </p:txBody>
        </p:sp>
      </p:grpSp>
      <p:cxnSp>
        <p:nvCxnSpPr>
          <p:cNvPr id="34828" name="AutoShape 15"/>
          <p:cNvCxnSpPr>
            <a:cxnSpLocks noChangeShapeType="1"/>
            <a:stCxn id="52" idx="3"/>
            <a:endCxn id="58" idx="2"/>
          </p:cNvCxnSpPr>
          <p:nvPr/>
        </p:nvCxnSpPr>
        <p:spPr bwMode="auto">
          <a:xfrm flipV="1">
            <a:off x="2974975" y="3319463"/>
            <a:ext cx="1074738" cy="9128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9" name="TextBox 72"/>
          <p:cNvSpPr txBox="1">
            <a:spLocks noChangeArrowheads="1"/>
          </p:cNvSpPr>
          <p:nvPr/>
        </p:nvSpPr>
        <p:spPr bwMode="auto">
          <a:xfrm rot="-1852563">
            <a:off x="1249363" y="2455863"/>
            <a:ext cx="9794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100"/>
              <a:t>Submission</a:t>
            </a:r>
          </a:p>
        </p:txBody>
      </p:sp>
      <p:sp>
        <p:nvSpPr>
          <p:cNvPr id="34830" name="TextBox 74"/>
          <p:cNvSpPr txBox="1">
            <a:spLocks noChangeArrowheads="1"/>
          </p:cNvSpPr>
          <p:nvPr/>
        </p:nvSpPr>
        <p:spPr bwMode="auto">
          <a:xfrm rot="1663177">
            <a:off x="1314450" y="3187700"/>
            <a:ext cx="9794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100"/>
              <a:t>Submission</a:t>
            </a:r>
          </a:p>
        </p:txBody>
      </p:sp>
      <p:sp>
        <p:nvSpPr>
          <p:cNvPr id="34831" name="TextBox 75"/>
          <p:cNvSpPr txBox="1">
            <a:spLocks noChangeArrowheads="1"/>
          </p:cNvSpPr>
          <p:nvPr/>
        </p:nvSpPr>
        <p:spPr bwMode="auto">
          <a:xfrm rot="-2431147">
            <a:off x="2701925" y="3773488"/>
            <a:ext cx="9810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100"/>
              <a:t>Import</a:t>
            </a:r>
          </a:p>
        </p:txBody>
      </p:sp>
      <p:sp>
        <p:nvSpPr>
          <p:cNvPr id="34832" name="TextBox 76"/>
          <p:cNvSpPr txBox="1">
            <a:spLocks noChangeArrowheads="1"/>
          </p:cNvSpPr>
          <p:nvPr/>
        </p:nvSpPr>
        <p:spPr bwMode="auto">
          <a:xfrm rot="2292413">
            <a:off x="2819400" y="2005013"/>
            <a:ext cx="9810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100"/>
              <a:t>Import</a:t>
            </a:r>
          </a:p>
        </p:txBody>
      </p:sp>
      <p:sp>
        <p:nvSpPr>
          <p:cNvPr id="78" name="Cloud 77"/>
          <p:cNvSpPr/>
          <p:nvPr/>
        </p:nvSpPr>
        <p:spPr>
          <a:xfrm rot="364036">
            <a:off x="3563938" y="4665663"/>
            <a:ext cx="1544637" cy="998537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075113" y="3841750"/>
            <a:ext cx="620712" cy="2651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</a:rPr>
              <a:t>MGP</a:t>
            </a:r>
          </a:p>
        </p:txBody>
      </p:sp>
      <p:cxnSp>
        <p:nvCxnSpPr>
          <p:cNvPr id="86" name="Curved Connector 85"/>
          <p:cNvCxnSpPr>
            <a:stCxn id="78" idx="3"/>
            <a:endCxn id="58" idx="4"/>
          </p:cNvCxnSpPr>
          <p:nvPr/>
        </p:nvCxnSpPr>
        <p:spPr>
          <a:xfrm rot="5400000" flipH="1" flipV="1">
            <a:off x="3846513" y="3856038"/>
            <a:ext cx="1404937" cy="331787"/>
          </a:xfrm>
          <a:prstGeom prst="curvedConnector4">
            <a:avLst>
              <a:gd name="adj1" fmla="val 23427"/>
              <a:gd name="adj2" fmla="val 168781"/>
            </a:avLst>
          </a:prstGeom>
          <a:ln w="9525" cmpd="sng">
            <a:solidFill>
              <a:schemeClr val="tx1"/>
            </a:solidFill>
            <a:tailEnd type="diamond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836" name="AutoShape 15"/>
          <p:cNvCxnSpPr>
            <a:cxnSpLocks noChangeShapeType="1"/>
            <a:stCxn id="78" idx="3"/>
            <a:endCxn id="84" idx="2"/>
          </p:cNvCxnSpPr>
          <p:nvPr/>
        </p:nvCxnSpPr>
        <p:spPr bwMode="auto">
          <a:xfrm flipV="1">
            <a:off x="4383088" y="4106863"/>
            <a:ext cx="1587" cy="6175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diamond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7" name="AutoShape 15"/>
          <p:cNvCxnSpPr>
            <a:cxnSpLocks noChangeShapeType="1"/>
            <a:stCxn id="84" idx="0"/>
            <a:endCxn id="58" idx="3"/>
          </p:cNvCxnSpPr>
          <p:nvPr/>
        </p:nvCxnSpPr>
        <p:spPr bwMode="auto">
          <a:xfrm flipH="1" flipV="1">
            <a:off x="4381500" y="3602038"/>
            <a:ext cx="3175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diamond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" name="Rectangle 96"/>
          <p:cNvSpPr/>
          <p:nvPr/>
        </p:nvSpPr>
        <p:spPr>
          <a:xfrm>
            <a:off x="6372225" y="1057275"/>
            <a:ext cx="1512888" cy="4032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4839" name="Group 97"/>
          <p:cNvGrpSpPr>
            <a:grpSpLocks/>
          </p:cNvGrpSpPr>
          <p:nvPr/>
        </p:nvGrpSpPr>
        <p:grpSpPr bwMode="auto">
          <a:xfrm>
            <a:off x="6421438" y="2205038"/>
            <a:ext cx="1368425" cy="1397000"/>
            <a:chOff x="1115810" y="195596"/>
            <a:chExt cx="2308894" cy="2354901"/>
          </a:xfrm>
        </p:grpSpPr>
        <p:grpSp>
          <p:nvGrpSpPr>
            <p:cNvPr id="34973" name="Group 98"/>
            <p:cNvGrpSpPr>
              <a:grpSpLocks/>
            </p:cNvGrpSpPr>
            <p:nvPr/>
          </p:nvGrpSpPr>
          <p:grpSpPr bwMode="auto">
            <a:xfrm>
              <a:off x="1691680" y="1052736"/>
              <a:ext cx="1123325" cy="1497761"/>
              <a:chOff x="4499992" y="3047358"/>
              <a:chExt cx="504056" cy="453650"/>
            </a:xfrm>
          </p:grpSpPr>
          <p:sp>
            <p:nvSpPr>
              <p:cNvPr id="101" name="Can 100"/>
              <p:cNvSpPr/>
              <p:nvPr/>
            </p:nvSpPr>
            <p:spPr>
              <a:xfrm>
                <a:off x="4499998" y="3212460"/>
                <a:ext cx="503599" cy="288548"/>
              </a:xfrm>
              <a:prstGeom prst="can">
                <a:avLst/>
              </a:prstGeom>
              <a:gradFill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2" name="Can 101"/>
              <p:cNvSpPr/>
              <p:nvPr/>
            </p:nvSpPr>
            <p:spPr>
              <a:xfrm>
                <a:off x="4499998" y="3068996"/>
                <a:ext cx="503599" cy="287738"/>
              </a:xfrm>
              <a:prstGeom prst="can">
                <a:avLst/>
              </a:prstGeom>
              <a:gradFill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Can 102"/>
              <p:cNvSpPr/>
              <p:nvPr/>
            </p:nvSpPr>
            <p:spPr>
              <a:xfrm>
                <a:off x="4499998" y="3047112"/>
                <a:ext cx="503599" cy="165348"/>
              </a:xfrm>
              <a:prstGeom prst="can">
                <a:avLst/>
              </a:prstGeom>
              <a:gradFill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4974" name="TextBox 99"/>
            <p:cNvSpPr txBox="1">
              <a:spLocks noChangeArrowheads="1"/>
            </p:cNvSpPr>
            <p:nvPr/>
          </p:nvSpPr>
          <p:spPr bwMode="auto">
            <a:xfrm>
              <a:off x="1115810" y="195596"/>
              <a:ext cx="2308894" cy="727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100"/>
                <a:t>Marine</a:t>
              </a:r>
            </a:p>
            <a:p>
              <a:pPr algn="ctr" eaLnBrk="1" hangingPunct="1"/>
              <a:r>
                <a:rPr lang="en-US" altLang="en-US" sz="1100"/>
                <a:t>metagenomics</a:t>
              </a:r>
            </a:p>
          </p:txBody>
        </p:sp>
      </p:grpSp>
      <p:sp>
        <p:nvSpPr>
          <p:cNvPr id="104" name="Cloud 103"/>
          <p:cNvSpPr/>
          <p:nvPr/>
        </p:nvSpPr>
        <p:spPr>
          <a:xfrm rot="364036">
            <a:off x="6276975" y="4665663"/>
            <a:ext cx="1544638" cy="998537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700838" y="3841750"/>
            <a:ext cx="792162" cy="2397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bg1"/>
                </a:solidFill>
              </a:rPr>
              <a:t>MetaPipe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06" name="Curved Connector 105"/>
          <p:cNvCxnSpPr>
            <a:stCxn id="104" idx="3"/>
            <a:endCxn id="102" idx="4"/>
          </p:cNvCxnSpPr>
          <p:nvPr/>
        </p:nvCxnSpPr>
        <p:spPr>
          <a:xfrm rot="5400000" flipH="1" flipV="1">
            <a:off x="6419056" y="3715544"/>
            <a:ext cx="1685925" cy="331788"/>
          </a:xfrm>
          <a:prstGeom prst="curvedConnector4">
            <a:avLst>
              <a:gd name="adj1" fmla="val 22959"/>
              <a:gd name="adj2" fmla="val 168781"/>
            </a:avLst>
          </a:prstGeom>
          <a:ln w="9525" cmpd="sng">
            <a:solidFill>
              <a:schemeClr val="tx1"/>
            </a:solidFill>
            <a:tailEnd type="diamond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843" name="AutoShape 15"/>
          <p:cNvCxnSpPr>
            <a:cxnSpLocks noChangeShapeType="1"/>
            <a:stCxn id="104" idx="3"/>
            <a:endCxn id="105" idx="2"/>
          </p:cNvCxnSpPr>
          <p:nvPr/>
        </p:nvCxnSpPr>
        <p:spPr bwMode="auto">
          <a:xfrm flipV="1">
            <a:off x="7096125" y="4081463"/>
            <a:ext cx="0" cy="642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diamond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4" name="AutoShape 15"/>
          <p:cNvCxnSpPr>
            <a:cxnSpLocks noChangeShapeType="1"/>
            <a:stCxn id="105" idx="0"/>
            <a:endCxn id="101" idx="3"/>
          </p:cNvCxnSpPr>
          <p:nvPr/>
        </p:nvCxnSpPr>
        <p:spPr bwMode="auto">
          <a:xfrm flipH="1" flipV="1">
            <a:off x="7096125" y="3602038"/>
            <a:ext cx="0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diamond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5" name="AutoShape 15"/>
          <p:cNvCxnSpPr>
            <a:cxnSpLocks noChangeShapeType="1"/>
          </p:cNvCxnSpPr>
          <p:nvPr/>
        </p:nvCxnSpPr>
        <p:spPr bwMode="auto">
          <a:xfrm flipV="1">
            <a:off x="4716463" y="3141663"/>
            <a:ext cx="2016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46" name="TextBox 116"/>
          <p:cNvSpPr txBox="1">
            <a:spLocks noChangeArrowheads="1"/>
          </p:cNvSpPr>
          <p:nvPr/>
        </p:nvSpPr>
        <p:spPr bwMode="auto">
          <a:xfrm>
            <a:off x="5292725" y="2879725"/>
            <a:ext cx="9794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100"/>
              <a:t>Replication</a:t>
            </a:r>
          </a:p>
        </p:txBody>
      </p:sp>
      <p:grpSp>
        <p:nvGrpSpPr>
          <p:cNvPr id="34847" name="Group 121"/>
          <p:cNvGrpSpPr>
            <a:grpSpLocks/>
          </p:cNvGrpSpPr>
          <p:nvPr/>
        </p:nvGrpSpPr>
        <p:grpSpPr bwMode="auto">
          <a:xfrm>
            <a:off x="5595938" y="5819775"/>
            <a:ext cx="339725" cy="712788"/>
            <a:chOff x="5220072" y="1844824"/>
            <a:chExt cx="720080" cy="1512168"/>
          </a:xfrm>
        </p:grpSpPr>
        <p:sp>
          <p:nvSpPr>
            <p:cNvPr id="123" name="Oval 122"/>
            <p:cNvSpPr/>
            <p:nvPr/>
          </p:nvSpPr>
          <p:spPr>
            <a:xfrm>
              <a:off x="5220072" y="1844824"/>
              <a:ext cx="720080" cy="7207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4" name="Straight Connector 123"/>
            <p:cNvCxnSpPr>
              <a:stCxn id="123" idx="4"/>
            </p:cNvCxnSpPr>
            <p:nvPr/>
          </p:nvCxnSpPr>
          <p:spPr>
            <a:xfrm>
              <a:off x="5580111" y="2565545"/>
              <a:ext cx="0" cy="50181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5290733" y="3067356"/>
              <a:ext cx="289378" cy="28963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5580111" y="3067356"/>
              <a:ext cx="289378" cy="28963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5321018" y="2781088"/>
              <a:ext cx="504729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848" name="TextBox 127"/>
          <p:cNvSpPr txBox="1">
            <a:spLocks noChangeArrowheads="1"/>
          </p:cNvSpPr>
          <p:nvPr/>
        </p:nvSpPr>
        <p:spPr bwMode="auto">
          <a:xfrm>
            <a:off x="5133975" y="6551613"/>
            <a:ext cx="12620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100"/>
              <a:t>Bioinformatician</a:t>
            </a:r>
          </a:p>
        </p:txBody>
      </p:sp>
      <p:cxnSp>
        <p:nvCxnSpPr>
          <p:cNvPr id="34849" name="AutoShape 15"/>
          <p:cNvCxnSpPr>
            <a:cxnSpLocks noChangeShapeType="1"/>
            <a:endCxn id="104" idx="1"/>
          </p:cNvCxnSpPr>
          <p:nvPr/>
        </p:nvCxnSpPr>
        <p:spPr bwMode="auto">
          <a:xfrm flipV="1">
            <a:off x="6156325" y="5661025"/>
            <a:ext cx="839788" cy="652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50" name="AutoShape 15"/>
          <p:cNvCxnSpPr>
            <a:cxnSpLocks noChangeShapeType="1"/>
            <a:endCxn id="78" idx="1"/>
          </p:cNvCxnSpPr>
          <p:nvPr/>
        </p:nvCxnSpPr>
        <p:spPr bwMode="auto">
          <a:xfrm flipH="1" flipV="1">
            <a:off x="4283075" y="5661025"/>
            <a:ext cx="1081088" cy="581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51" name="TextBox 136"/>
          <p:cNvSpPr txBox="1">
            <a:spLocks noChangeArrowheads="1"/>
          </p:cNvSpPr>
          <p:nvPr/>
        </p:nvSpPr>
        <p:spPr bwMode="auto">
          <a:xfrm rot="1729290">
            <a:off x="4524375" y="5778500"/>
            <a:ext cx="9810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100"/>
              <a:t>Analysis</a:t>
            </a:r>
          </a:p>
        </p:txBody>
      </p:sp>
      <p:sp>
        <p:nvSpPr>
          <p:cNvPr id="34852" name="TextBox 137"/>
          <p:cNvSpPr txBox="1">
            <a:spLocks noChangeArrowheads="1"/>
          </p:cNvSpPr>
          <p:nvPr/>
        </p:nvSpPr>
        <p:spPr bwMode="auto">
          <a:xfrm rot="-2322548">
            <a:off x="5935663" y="5808663"/>
            <a:ext cx="9794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100"/>
              <a:t>Analysis</a:t>
            </a:r>
          </a:p>
        </p:txBody>
      </p:sp>
      <p:grpSp>
        <p:nvGrpSpPr>
          <p:cNvPr id="34853" name="Group 138"/>
          <p:cNvGrpSpPr>
            <a:grpSpLocks/>
          </p:cNvGrpSpPr>
          <p:nvPr/>
        </p:nvGrpSpPr>
        <p:grpSpPr bwMode="auto">
          <a:xfrm>
            <a:off x="5594350" y="115888"/>
            <a:ext cx="339725" cy="712787"/>
            <a:chOff x="5220072" y="1844824"/>
            <a:chExt cx="720080" cy="1512168"/>
          </a:xfrm>
        </p:grpSpPr>
        <p:sp>
          <p:nvSpPr>
            <p:cNvPr id="140" name="Oval 139"/>
            <p:cNvSpPr/>
            <p:nvPr/>
          </p:nvSpPr>
          <p:spPr>
            <a:xfrm>
              <a:off x="5220072" y="1844824"/>
              <a:ext cx="720080" cy="7207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1" name="Straight Connector 140"/>
            <p:cNvCxnSpPr>
              <a:stCxn id="140" idx="4"/>
            </p:cNvCxnSpPr>
            <p:nvPr/>
          </p:nvCxnSpPr>
          <p:spPr>
            <a:xfrm>
              <a:off x="5580113" y="2565546"/>
              <a:ext cx="0" cy="50181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5290735" y="3067356"/>
              <a:ext cx="289378" cy="28963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5580113" y="3067356"/>
              <a:ext cx="289378" cy="28963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5321018" y="2781089"/>
              <a:ext cx="504729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854" name="TextBox 144"/>
          <p:cNvSpPr txBox="1">
            <a:spLocks noChangeArrowheads="1"/>
          </p:cNvSpPr>
          <p:nvPr/>
        </p:nvSpPr>
        <p:spPr bwMode="auto">
          <a:xfrm>
            <a:off x="5141913" y="847725"/>
            <a:ext cx="12620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100"/>
              <a:t>Scientist</a:t>
            </a:r>
          </a:p>
        </p:txBody>
      </p:sp>
      <p:cxnSp>
        <p:nvCxnSpPr>
          <p:cNvPr id="34855" name="AutoShape 15"/>
          <p:cNvCxnSpPr>
            <a:cxnSpLocks noChangeShapeType="1"/>
            <a:stCxn id="34854" idx="2"/>
            <a:endCxn id="243" idx="0"/>
          </p:cNvCxnSpPr>
          <p:nvPr/>
        </p:nvCxnSpPr>
        <p:spPr bwMode="auto">
          <a:xfrm>
            <a:off x="5773738" y="1109663"/>
            <a:ext cx="3175" cy="735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56" name="AutoShape 15"/>
          <p:cNvCxnSpPr>
            <a:cxnSpLocks noChangeShapeType="1"/>
            <a:stCxn id="243" idx="3"/>
            <a:endCxn id="103" idx="2"/>
          </p:cNvCxnSpPr>
          <p:nvPr/>
        </p:nvCxnSpPr>
        <p:spPr bwMode="auto">
          <a:xfrm>
            <a:off x="6116638" y="2241550"/>
            <a:ext cx="646112" cy="6334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4857" name="Group 154"/>
          <p:cNvGrpSpPr>
            <a:grpSpLocks/>
          </p:cNvGrpSpPr>
          <p:nvPr/>
        </p:nvGrpSpPr>
        <p:grpSpPr bwMode="auto">
          <a:xfrm>
            <a:off x="5416550" y="3573463"/>
            <a:ext cx="681038" cy="792162"/>
            <a:chOff x="899592" y="2924944"/>
            <a:chExt cx="3384376" cy="3933055"/>
          </a:xfrm>
        </p:grpSpPr>
        <p:grpSp>
          <p:nvGrpSpPr>
            <p:cNvPr id="34946" name="Group 155"/>
            <p:cNvGrpSpPr>
              <a:grpSpLocks/>
            </p:cNvGrpSpPr>
            <p:nvPr/>
          </p:nvGrpSpPr>
          <p:grpSpPr bwMode="auto">
            <a:xfrm>
              <a:off x="899592" y="2924944"/>
              <a:ext cx="3384376" cy="3933055"/>
              <a:chOff x="1115616" y="1772815"/>
              <a:chExt cx="3168352" cy="3682010"/>
            </a:xfrm>
          </p:grpSpPr>
          <p:grpSp>
            <p:nvGrpSpPr>
              <p:cNvPr id="34956" name="Group 165"/>
              <p:cNvGrpSpPr>
                <a:grpSpLocks/>
              </p:cNvGrpSpPr>
              <p:nvPr/>
            </p:nvGrpSpPr>
            <p:grpSpPr bwMode="auto">
              <a:xfrm>
                <a:off x="1115616" y="1772815"/>
                <a:ext cx="3168352" cy="3682010"/>
                <a:chOff x="1115616" y="1772816"/>
                <a:chExt cx="1512168" cy="1757323"/>
              </a:xfrm>
            </p:grpSpPr>
            <p:sp>
              <p:nvSpPr>
                <p:cNvPr id="169" name="Rectangle 168"/>
                <p:cNvSpPr/>
                <p:nvPr/>
              </p:nvSpPr>
              <p:spPr>
                <a:xfrm>
                  <a:off x="1115616" y="1772816"/>
                  <a:ext cx="1512168" cy="1757323"/>
                </a:xfrm>
                <a:prstGeom prst="rect">
                  <a:avLst/>
                </a:prstGeom>
                <a:solidFill>
                  <a:schemeClr val="bg1"/>
                </a:solidFill>
                <a:ln w="3175" cmpd="sng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0" name="Rectangle 169"/>
                <p:cNvSpPr/>
                <p:nvPr/>
              </p:nvSpPr>
              <p:spPr>
                <a:xfrm>
                  <a:off x="1115616" y="1772816"/>
                  <a:ext cx="1512168" cy="22538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3175" cmpd="sng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1" name="Rectangle 170"/>
                <p:cNvSpPr/>
                <p:nvPr/>
              </p:nvSpPr>
              <p:spPr>
                <a:xfrm>
                  <a:off x="1369406" y="1843250"/>
                  <a:ext cx="1085658" cy="73954"/>
                </a:xfrm>
                <a:prstGeom prst="rect">
                  <a:avLst/>
                </a:prstGeom>
                <a:solidFill>
                  <a:schemeClr val="bg1"/>
                </a:solidFill>
                <a:ln w="3175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2" name="Isosceles Triangle 171"/>
                <p:cNvSpPr/>
                <p:nvPr/>
              </p:nvSpPr>
              <p:spPr>
                <a:xfrm rot="5400000">
                  <a:off x="2511496" y="1843217"/>
                  <a:ext cx="73954" cy="74023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67" name="Rectangle 166"/>
              <p:cNvSpPr/>
              <p:nvPr/>
            </p:nvSpPr>
            <p:spPr>
              <a:xfrm>
                <a:off x="1433192" y="1927767"/>
                <a:ext cx="147709" cy="147576"/>
              </a:xfrm>
              <a:prstGeom prst="rect">
                <a:avLst/>
              </a:prstGeom>
              <a:solidFill>
                <a:schemeClr val="bg1"/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1233783" y="1927767"/>
                <a:ext cx="140326" cy="147576"/>
              </a:xfrm>
              <a:prstGeom prst="rect">
                <a:avLst/>
              </a:prstGeom>
              <a:solidFill>
                <a:schemeClr val="bg1"/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4947" name="Group 156"/>
            <p:cNvGrpSpPr>
              <a:grpSpLocks/>
            </p:cNvGrpSpPr>
            <p:nvPr/>
          </p:nvGrpSpPr>
          <p:grpSpPr bwMode="auto">
            <a:xfrm>
              <a:off x="1187624" y="3717032"/>
              <a:ext cx="2808312" cy="2808312"/>
              <a:chOff x="1115616" y="3861048"/>
              <a:chExt cx="2808312" cy="2808312"/>
            </a:xfrm>
          </p:grpSpPr>
          <p:sp>
            <p:nvSpPr>
              <p:cNvPr id="158" name="Rectangle 157"/>
              <p:cNvSpPr/>
              <p:nvPr/>
            </p:nvSpPr>
            <p:spPr>
              <a:xfrm>
                <a:off x="1119477" y="3857146"/>
                <a:ext cx="2800585" cy="2813828"/>
              </a:xfrm>
              <a:prstGeom prst="rect">
                <a:avLst/>
              </a:prstGeom>
              <a:solidFill>
                <a:schemeClr val="bg1"/>
              </a:solidFill>
              <a:ln w="317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1332477" y="4069954"/>
                <a:ext cx="2374585" cy="14975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1332477" y="4361586"/>
                <a:ext cx="1656685" cy="141874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1332477" y="4653213"/>
                <a:ext cx="1293792" cy="141874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1332477" y="4936960"/>
                <a:ext cx="2011692" cy="149758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1332477" y="5228592"/>
                <a:ext cx="2374585" cy="646314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1332477" y="6024660"/>
                <a:ext cx="1293792" cy="141874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1332477" y="6308407"/>
                <a:ext cx="2011692" cy="149758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cxnSp>
        <p:nvCxnSpPr>
          <p:cNvPr id="34858" name="AutoShape 15"/>
          <p:cNvCxnSpPr>
            <a:cxnSpLocks noChangeShapeType="1"/>
            <a:stCxn id="169" idx="3"/>
            <a:endCxn id="105" idx="1"/>
          </p:cNvCxnSpPr>
          <p:nvPr/>
        </p:nvCxnSpPr>
        <p:spPr bwMode="auto">
          <a:xfrm flipV="1">
            <a:off x="6097588" y="3960813"/>
            <a:ext cx="603250" cy="7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59" name="AutoShape 15"/>
          <p:cNvCxnSpPr>
            <a:cxnSpLocks noChangeShapeType="1"/>
            <a:stCxn id="169" idx="1"/>
            <a:endCxn id="84" idx="3"/>
          </p:cNvCxnSpPr>
          <p:nvPr/>
        </p:nvCxnSpPr>
        <p:spPr bwMode="auto">
          <a:xfrm flipH="1">
            <a:off x="4695825" y="3968750"/>
            <a:ext cx="720725" cy="4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60" name="AutoShape 15"/>
          <p:cNvCxnSpPr>
            <a:cxnSpLocks noChangeShapeType="1"/>
          </p:cNvCxnSpPr>
          <p:nvPr/>
        </p:nvCxnSpPr>
        <p:spPr bwMode="auto">
          <a:xfrm flipV="1">
            <a:off x="5768975" y="4365625"/>
            <a:ext cx="0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61" name="TextBox 189"/>
          <p:cNvSpPr txBox="1">
            <a:spLocks noChangeArrowheads="1"/>
          </p:cNvSpPr>
          <p:nvPr/>
        </p:nvSpPr>
        <p:spPr bwMode="auto">
          <a:xfrm rot="-5400000">
            <a:off x="5148262" y="4797426"/>
            <a:ext cx="9810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100"/>
              <a:t>Analysis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1373188" y="1025525"/>
            <a:ext cx="13017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EMBL-EBI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6577013" y="1025525"/>
            <a:ext cx="13398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ELIXIR NO</a:t>
            </a:r>
          </a:p>
        </p:txBody>
      </p:sp>
      <p:sp>
        <p:nvSpPr>
          <p:cNvPr id="34864" name="TextBox 106"/>
          <p:cNvSpPr txBox="1">
            <a:spLocks noChangeArrowheads="1"/>
          </p:cNvSpPr>
          <p:nvPr/>
        </p:nvSpPr>
        <p:spPr bwMode="auto">
          <a:xfrm>
            <a:off x="6500813" y="93663"/>
            <a:ext cx="2559050" cy="4000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>
                <a:solidFill>
                  <a:schemeClr val="bg1"/>
                </a:solidFill>
                <a:latin typeface="Corbel" panose="020B0503020204020204" pitchFamily="34" charset="0"/>
              </a:rPr>
              <a:t>Marine metagenomics</a:t>
            </a:r>
            <a:endParaRPr lang="en-US" altLang="en-US" sz="2000">
              <a:solidFill>
                <a:schemeClr val="bg1"/>
              </a:solidFill>
            </a:endParaRPr>
          </a:p>
        </p:txBody>
      </p:sp>
      <p:grpSp>
        <p:nvGrpSpPr>
          <p:cNvPr id="34865" name="Group 4"/>
          <p:cNvGrpSpPr>
            <a:grpSpLocks/>
          </p:cNvGrpSpPr>
          <p:nvPr/>
        </p:nvGrpSpPr>
        <p:grpSpPr bwMode="auto">
          <a:xfrm>
            <a:off x="2484438" y="3644900"/>
            <a:ext cx="215900" cy="338138"/>
            <a:chOff x="1323222" y="5554002"/>
            <a:chExt cx="641866" cy="583273"/>
          </a:xfrm>
        </p:grpSpPr>
        <p:sp>
          <p:nvSpPr>
            <p:cNvPr id="111" name="Rectangle 110"/>
            <p:cNvSpPr/>
            <p:nvPr/>
          </p:nvSpPr>
          <p:spPr>
            <a:xfrm>
              <a:off x="1323222" y="5554002"/>
              <a:ext cx="641866" cy="583273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403454" y="5622462"/>
              <a:ext cx="481400" cy="465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403454" y="5690920"/>
              <a:ext cx="481400" cy="219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403454" y="5734734"/>
              <a:ext cx="481400" cy="246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403454" y="5781287"/>
              <a:ext cx="481400" cy="246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1403454" y="5833315"/>
              <a:ext cx="481400" cy="219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403454" y="5877129"/>
              <a:ext cx="481400" cy="246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1403454" y="5923682"/>
              <a:ext cx="481400" cy="219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1403454" y="5970234"/>
              <a:ext cx="481400" cy="219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1403454" y="6019524"/>
              <a:ext cx="481400" cy="219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1403454" y="6066077"/>
              <a:ext cx="481400" cy="219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4866" name="Group 177"/>
          <p:cNvGrpSpPr>
            <a:grpSpLocks/>
          </p:cNvGrpSpPr>
          <p:nvPr/>
        </p:nvGrpSpPr>
        <p:grpSpPr bwMode="auto">
          <a:xfrm>
            <a:off x="2484438" y="2205038"/>
            <a:ext cx="215900" cy="338137"/>
            <a:chOff x="1323222" y="5554002"/>
            <a:chExt cx="641866" cy="583273"/>
          </a:xfrm>
        </p:grpSpPr>
        <p:sp>
          <p:nvSpPr>
            <p:cNvPr id="179" name="Rectangle 178"/>
            <p:cNvSpPr/>
            <p:nvPr/>
          </p:nvSpPr>
          <p:spPr>
            <a:xfrm>
              <a:off x="1323222" y="5554002"/>
              <a:ext cx="641866" cy="583273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1403454" y="5622461"/>
              <a:ext cx="481400" cy="465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1403454" y="5690921"/>
              <a:ext cx="481400" cy="219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403454" y="5734735"/>
              <a:ext cx="481400" cy="2464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1403454" y="5781286"/>
              <a:ext cx="481400" cy="246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1403454" y="5833316"/>
              <a:ext cx="481400" cy="219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1403454" y="5877130"/>
              <a:ext cx="481400" cy="2464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1403454" y="5923682"/>
              <a:ext cx="481400" cy="219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1403454" y="5970235"/>
              <a:ext cx="481400" cy="219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1403454" y="6019526"/>
              <a:ext cx="481400" cy="219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1403454" y="6066077"/>
              <a:ext cx="481400" cy="219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4867" name="Group 189"/>
          <p:cNvGrpSpPr>
            <a:grpSpLocks/>
          </p:cNvGrpSpPr>
          <p:nvPr/>
        </p:nvGrpSpPr>
        <p:grpSpPr bwMode="auto">
          <a:xfrm>
            <a:off x="4284663" y="2924175"/>
            <a:ext cx="215900" cy="338138"/>
            <a:chOff x="1323222" y="5554002"/>
            <a:chExt cx="641866" cy="583273"/>
          </a:xfrm>
        </p:grpSpPr>
        <p:sp>
          <p:nvSpPr>
            <p:cNvPr id="193" name="Rectangle 192"/>
            <p:cNvSpPr/>
            <p:nvPr/>
          </p:nvSpPr>
          <p:spPr>
            <a:xfrm>
              <a:off x="1323222" y="5554002"/>
              <a:ext cx="641866" cy="583273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1403454" y="5622462"/>
              <a:ext cx="481400" cy="465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1403454" y="5690920"/>
              <a:ext cx="481400" cy="219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1403454" y="5734734"/>
              <a:ext cx="481400" cy="246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1403454" y="5781287"/>
              <a:ext cx="481400" cy="246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1403454" y="5833315"/>
              <a:ext cx="481400" cy="219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1403454" y="5877129"/>
              <a:ext cx="481400" cy="246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1403454" y="5923682"/>
              <a:ext cx="481400" cy="219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1403454" y="5970234"/>
              <a:ext cx="481400" cy="219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1403454" y="6019524"/>
              <a:ext cx="481400" cy="219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1403454" y="6066077"/>
              <a:ext cx="481400" cy="219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4868" name="Group 203"/>
          <p:cNvGrpSpPr>
            <a:grpSpLocks/>
          </p:cNvGrpSpPr>
          <p:nvPr/>
        </p:nvGrpSpPr>
        <p:grpSpPr bwMode="auto">
          <a:xfrm>
            <a:off x="7019925" y="2852738"/>
            <a:ext cx="215900" cy="338137"/>
            <a:chOff x="1323222" y="5554002"/>
            <a:chExt cx="641866" cy="583273"/>
          </a:xfrm>
        </p:grpSpPr>
        <p:sp>
          <p:nvSpPr>
            <p:cNvPr id="205" name="Rectangle 204"/>
            <p:cNvSpPr/>
            <p:nvPr/>
          </p:nvSpPr>
          <p:spPr>
            <a:xfrm>
              <a:off x="1323222" y="5554002"/>
              <a:ext cx="641866" cy="583273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1403457" y="5622461"/>
              <a:ext cx="481400" cy="465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1403457" y="5690921"/>
              <a:ext cx="481400" cy="219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1403457" y="5734735"/>
              <a:ext cx="481400" cy="2464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1403457" y="5781286"/>
              <a:ext cx="481400" cy="246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1403457" y="5833316"/>
              <a:ext cx="481400" cy="219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1403457" y="5877130"/>
              <a:ext cx="481400" cy="2464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1403457" y="5923682"/>
              <a:ext cx="481400" cy="219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1403457" y="5970235"/>
              <a:ext cx="481400" cy="219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1403457" y="6019526"/>
              <a:ext cx="481400" cy="219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1403457" y="6066077"/>
              <a:ext cx="481400" cy="219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4869" name="Group 215"/>
          <p:cNvGrpSpPr>
            <a:grpSpLocks/>
          </p:cNvGrpSpPr>
          <p:nvPr/>
        </p:nvGrpSpPr>
        <p:grpSpPr bwMode="auto">
          <a:xfrm>
            <a:off x="323850" y="6308725"/>
            <a:ext cx="215900" cy="338138"/>
            <a:chOff x="1323222" y="5554002"/>
            <a:chExt cx="641866" cy="583273"/>
          </a:xfrm>
        </p:grpSpPr>
        <p:sp>
          <p:nvSpPr>
            <p:cNvPr id="217" name="Rectangle 216"/>
            <p:cNvSpPr/>
            <p:nvPr/>
          </p:nvSpPr>
          <p:spPr>
            <a:xfrm>
              <a:off x="1323222" y="5554002"/>
              <a:ext cx="641866" cy="583273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1403457" y="5622462"/>
              <a:ext cx="481400" cy="465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1403457" y="5690920"/>
              <a:ext cx="481400" cy="219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1403457" y="5734734"/>
              <a:ext cx="481400" cy="246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1403457" y="5781287"/>
              <a:ext cx="481400" cy="246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1403457" y="5833315"/>
              <a:ext cx="481400" cy="219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1403457" y="5877129"/>
              <a:ext cx="481400" cy="246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1403457" y="5923682"/>
              <a:ext cx="481400" cy="219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1403457" y="5970234"/>
              <a:ext cx="481400" cy="219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1403457" y="6019524"/>
              <a:ext cx="481400" cy="219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1403457" y="6066077"/>
              <a:ext cx="481400" cy="219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4870" name="TextBox 10"/>
          <p:cNvSpPr txBox="1">
            <a:spLocks noChangeArrowheads="1"/>
          </p:cNvSpPr>
          <p:nvPr/>
        </p:nvSpPr>
        <p:spPr bwMode="auto">
          <a:xfrm>
            <a:off x="515938" y="6261100"/>
            <a:ext cx="1752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/>
              <a:t>Release metadata</a:t>
            </a:r>
          </a:p>
          <a:p>
            <a:pPr eaLnBrk="1" hangingPunct="1"/>
            <a:r>
              <a:rPr lang="en-US" altLang="en-US" sz="1100"/>
              <a:t>Content + Structure</a:t>
            </a:r>
          </a:p>
        </p:txBody>
      </p:sp>
      <p:grpSp>
        <p:nvGrpSpPr>
          <p:cNvPr id="34871" name="Group 154"/>
          <p:cNvGrpSpPr>
            <a:grpSpLocks/>
          </p:cNvGrpSpPr>
          <p:nvPr/>
        </p:nvGrpSpPr>
        <p:grpSpPr bwMode="auto">
          <a:xfrm>
            <a:off x="5435600" y="1844675"/>
            <a:ext cx="681038" cy="792163"/>
            <a:chOff x="899592" y="2924944"/>
            <a:chExt cx="3384376" cy="3933055"/>
          </a:xfrm>
        </p:grpSpPr>
        <p:grpSp>
          <p:nvGrpSpPr>
            <p:cNvPr id="34874" name="Group 155"/>
            <p:cNvGrpSpPr>
              <a:grpSpLocks/>
            </p:cNvGrpSpPr>
            <p:nvPr/>
          </p:nvGrpSpPr>
          <p:grpSpPr bwMode="auto">
            <a:xfrm>
              <a:off x="899592" y="2924944"/>
              <a:ext cx="3384376" cy="3933055"/>
              <a:chOff x="1115616" y="1772815"/>
              <a:chExt cx="3168352" cy="3682010"/>
            </a:xfrm>
          </p:grpSpPr>
          <p:grpSp>
            <p:nvGrpSpPr>
              <p:cNvPr id="34884" name="Group 165"/>
              <p:cNvGrpSpPr>
                <a:grpSpLocks/>
              </p:cNvGrpSpPr>
              <p:nvPr/>
            </p:nvGrpSpPr>
            <p:grpSpPr bwMode="auto">
              <a:xfrm>
                <a:off x="1115616" y="1772815"/>
                <a:ext cx="3168352" cy="3682010"/>
                <a:chOff x="1115616" y="1772816"/>
                <a:chExt cx="1512168" cy="1757323"/>
              </a:xfrm>
            </p:grpSpPr>
            <p:sp>
              <p:nvSpPr>
                <p:cNvPr id="243" name="Rectangle 242"/>
                <p:cNvSpPr/>
                <p:nvPr/>
              </p:nvSpPr>
              <p:spPr>
                <a:xfrm>
                  <a:off x="1115616" y="1772816"/>
                  <a:ext cx="1512168" cy="1757323"/>
                </a:xfrm>
                <a:prstGeom prst="rect">
                  <a:avLst/>
                </a:prstGeom>
                <a:solidFill>
                  <a:schemeClr val="bg1"/>
                </a:solidFill>
                <a:ln w="3175" cmpd="sng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Rectangle 243"/>
                <p:cNvSpPr/>
                <p:nvPr/>
              </p:nvSpPr>
              <p:spPr>
                <a:xfrm>
                  <a:off x="1115616" y="1772816"/>
                  <a:ext cx="1512168" cy="22538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3175" cmpd="sng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1369406" y="1843250"/>
                  <a:ext cx="1085658" cy="73957"/>
                </a:xfrm>
                <a:prstGeom prst="rect">
                  <a:avLst/>
                </a:prstGeom>
                <a:solidFill>
                  <a:schemeClr val="bg1"/>
                </a:solidFill>
                <a:ln w="3175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6" name="Isosceles Triangle 245"/>
                <p:cNvSpPr/>
                <p:nvPr/>
              </p:nvSpPr>
              <p:spPr>
                <a:xfrm rot="5400000">
                  <a:off x="2511496" y="1843216"/>
                  <a:ext cx="73957" cy="74023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41" name="Rectangle 240"/>
              <p:cNvSpPr/>
              <p:nvPr/>
            </p:nvSpPr>
            <p:spPr>
              <a:xfrm>
                <a:off x="1433192" y="1927772"/>
                <a:ext cx="147709" cy="147575"/>
              </a:xfrm>
              <a:prstGeom prst="rect">
                <a:avLst/>
              </a:prstGeom>
              <a:solidFill>
                <a:schemeClr val="bg1"/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1233783" y="1927772"/>
                <a:ext cx="140326" cy="147575"/>
              </a:xfrm>
              <a:prstGeom prst="rect">
                <a:avLst/>
              </a:prstGeom>
              <a:solidFill>
                <a:schemeClr val="bg1"/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4875" name="Group 156"/>
            <p:cNvGrpSpPr>
              <a:grpSpLocks/>
            </p:cNvGrpSpPr>
            <p:nvPr/>
          </p:nvGrpSpPr>
          <p:grpSpPr bwMode="auto">
            <a:xfrm>
              <a:off x="1187624" y="3717032"/>
              <a:ext cx="2808312" cy="2808312"/>
              <a:chOff x="1115616" y="3861048"/>
              <a:chExt cx="2808312" cy="2808312"/>
            </a:xfrm>
          </p:grpSpPr>
          <p:sp>
            <p:nvSpPr>
              <p:cNvPr id="232" name="Rectangle 231"/>
              <p:cNvSpPr/>
              <p:nvPr/>
            </p:nvSpPr>
            <p:spPr>
              <a:xfrm>
                <a:off x="1119477" y="3857146"/>
                <a:ext cx="2800585" cy="2813828"/>
              </a:xfrm>
              <a:prstGeom prst="rect">
                <a:avLst/>
              </a:prstGeom>
              <a:solidFill>
                <a:schemeClr val="bg1"/>
              </a:solidFill>
              <a:ln w="317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1332477" y="4069958"/>
                <a:ext cx="2374585" cy="14975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1332477" y="4361585"/>
                <a:ext cx="1656685" cy="141874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1332477" y="4653216"/>
                <a:ext cx="1293792" cy="141874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1332477" y="4936963"/>
                <a:ext cx="2011692" cy="149753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1332477" y="5228590"/>
                <a:ext cx="2374585" cy="646313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1332477" y="6024661"/>
                <a:ext cx="1293792" cy="141874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1332477" y="6308408"/>
                <a:ext cx="2011692" cy="149753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34872" name="TextBox 153"/>
          <p:cNvSpPr txBox="1">
            <a:spLocks noChangeArrowheads="1"/>
          </p:cNvSpPr>
          <p:nvPr/>
        </p:nvSpPr>
        <p:spPr bwMode="auto">
          <a:xfrm rot="5400000">
            <a:off x="5380831" y="1293019"/>
            <a:ext cx="9810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100"/>
              <a:t>Access</a:t>
            </a:r>
          </a:p>
        </p:txBody>
      </p:sp>
      <p:cxnSp>
        <p:nvCxnSpPr>
          <p:cNvPr id="34873" name="AutoShape 15"/>
          <p:cNvCxnSpPr>
            <a:cxnSpLocks noChangeShapeType="1"/>
            <a:stCxn id="243" idx="1"/>
            <a:endCxn id="60" idx="4"/>
          </p:cNvCxnSpPr>
          <p:nvPr/>
        </p:nvCxnSpPr>
        <p:spPr bwMode="auto">
          <a:xfrm flipH="1">
            <a:off x="4714875" y="2241550"/>
            <a:ext cx="720725" cy="6334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7941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ctrTitle"/>
          </p:nvPr>
        </p:nvSpPr>
        <p:spPr>
          <a:xfrm>
            <a:off x="685800" y="1285875"/>
            <a:ext cx="7772400" cy="1927225"/>
          </a:xfrm>
        </p:spPr>
        <p:txBody>
          <a:bodyPr anchor="b"/>
          <a:lstStyle/>
          <a:p>
            <a:r>
              <a:rPr lang="en-US" altLang="en-US" sz="4000" smtClean="0">
                <a:latin typeface="Corbel" panose="020B0503020204020204" pitchFamily="34" charset="0"/>
                <a:ea typeface="ＭＳ Ｐゴシック" panose="020B0600070205080204" pitchFamily="34" charset="-128"/>
                <a:cs typeface="Corbel" panose="020B0503020204020204" pitchFamily="34" charset="0"/>
              </a:rPr>
              <a:t>Integrating </a:t>
            </a:r>
            <a:r>
              <a:rPr lang="en-US" altLang="en-US" sz="4000" u="sng" smtClean="0">
                <a:latin typeface="Corbel" panose="020B0503020204020204" pitchFamily="34" charset="0"/>
                <a:ea typeface="ＭＳ Ｐゴシック" panose="020B0600070205080204" pitchFamily="34" charset="-128"/>
                <a:cs typeface="Corbel" panose="020B0503020204020204" pitchFamily="34" charset="0"/>
              </a:rPr>
              <a:t>Genomic and Phenotypic</a:t>
            </a:r>
            <a:r>
              <a:rPr lang="en-US" altLang="en-US" sz="4000" smtClean="0">
                <a:latin typeface="Corbel" panose="020B0503020204020204" pitchFamily="34" charset="0"/>
                <a:ea typeface="ＭＳ Ｐゴシック" panose="020B0600070205080204" pitchFamily="34" charset="-128"/>
                <a:cs typeface="Corbel" panose="020B0503020204020204" pitchFamily="34" charset="0"/>
              </a:rPr>
              <a:t> Data for Crop and Forest </a:t>
            </a:r>
            <a:r>
              <a:rPr lang="en-US" altLang="en-US" sz="4000" u="sng" smtClean="0">
                <a:latin typeface="Corbel" panose="020B0503020204020204" pitchFamily="34" charset="0"/>
                <a:ea typeface="ＭＳ Ｐゴシック" panose="020B0600070205080204" pitchFamily="34" charset="-128"/>
                <a:cs typeface="Corbel" panose="020B0503020204020204" pitchFamily="34" charset="0"/>
              </a:rPr>
              <a:t>Plants</a:t>
            </a:r>
          </a:p>
        </p:txBody>
      </p:sp>
      <p:sp>
        <p:nvSpPr>
          <p:cNvPr id="36866" name="Subtitle 2"/>
          <p:cNvSpPr>
            <a:spLocks noGrp="1"/>
          </p:cNvSpPr>
          <p:nvPr>
            <p:ph type="subTitle" idx="1"/>
          </p:nvPr>
        </p:nvSpPr>
        <p:spPr bwMode="auto">
          <a:xfrm>
            <a:off x="684213" y="3213100"/>
            <a:ext cx="7775575" cy="107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Corbel" panose="020B0503020204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101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orbel" panose="020B0503020204020204" pitchFamily="34" charset="0"/>
                <a:ea typeface="ＭＳ Ｐゴシック" panose="020B0600070205080204" pitchFamily="34" charset="-128"/>
                <a:cs typeface="Corbel" panose="020B0503020204020204" pitchFamily="34" charset="0"/>
              </a:rPr>
              <a:t>Objectives/Tasks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87128"/>
            <a:ext cx="8229600" cy="492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Make </a:t>
            </a:r>
            <a:r>
              <a:rPr lang="en-US" altLang="en-US" b="1" dirty="0">
                <a:ea typeface="ＭＳ Ｐゴシック" panose="020B0600070205080204" pitchFamily="34" charset="-128"/>
              </a:rPr>
              <a:t>Phenotypic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data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interoperable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as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very diverse</a:t>
            </a:r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Development of </a:t>
            </a:r>
            <a:r>
              <a:rPr lang="en-US" altLang="en-US" sz="2400" b="1" dirty="0" smtClean="0">
                <a:ea typeface="ＭＳ Ｐゴシック" panose="020B0600070205080204" pitchFamily="34" charset="-128"/>
              </a:rPr>
              <a:t>controlled </a:t>
            </a:r>
            <a:r>
              <a:rPr lang="en-US" altLang="en-US" sz="2400" b="1" dirty="0" smtClean="0">
                <a:ea typeface="ＭＳ Ｐゴシック" panose="020B0600070205080204" pitchFamily="34" charset="-128"/>
              </a:rPr>
              <a:t>vocabularies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as data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represented </a:t>
            </a:r>
            <a:r>
              <a:rPr lang="en-US" altLang="en-US" dirty="0">
                <a:ea typeface="ＭＳ Ｐゴシック" panose="020B0600070205080204" pitchFamily="34" charset="-128"/>
              </a:rPr>
              <a:t>in </a:t>
            </a:r>
            <a:r>
              <a:rPr lang="en-US" altLang="en-US" b="1" dirty="0">
                <a:ea typeface="ＭＳ Ｐゴシック" panose="020B0600070205080204" pitchFamily="34" charset="-128"/>
              </a:rPr>
              <a:t>non-standard ways</a:t>
            </a: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Adoption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of </a:t>
            </a:r>
            <a:r>
              <a:rPr lang="en-US" altLang="en-US" sz="2400" b="1" dirty="0" smtClean="0">
                <a:ea typeface="ＭＳ Ｐゴシック" panose="020B0600070205080204" pitchFamily="34" charset="-128"/>
              </a:rPr>
              <a:t>standardized common </a:t>
            </a:r>
            <a:r>
              <a:rPr lang="en-US" altLang="en-US" sz="2400" b="1" dirty="0" smtClean="0">
                <a:ea typeface="ＭＳ Ｐゴシック" panose="020B0600070205080204" pitchFamily="34" charset="-128"/>
              </a:rPr>
              <a:t>APIs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as no </a:t>
            </a:r>
            <a:r>
              <a:rPr lang="en-US" altLang="en-US" b="1" dirty="0" smtClean="0">
                <a:ea typeface="ＭＳ Ｐゴシック" panose="020B0600070205080204" pitchFamily="34" charset="-128"/>
              </a:rPr>
              <a:t>central repository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for </a:t>
            </a:r>
            <a:r>
              <a:rPr lang="en-US" altLang="en-US" dirty="0">
                <a:ea typeface="ＭＳ Ｐゴシック" panose="020B0600070205080204" pitchFamily="34" charset="-128"/>
              </a:rPr>
              <a:t>all data</a:t>
            </a:r>
          </a:p>
          <a:p>
            <a:r>
              <a:rPr lang="en-US" altLang="en-US" sz="2800" b="1" dirty="0" smtClean="0">
                <a:ea typeface="ＭＳ Ｐゴシック" panose="020B0600070205080204" pitchFamily="34" charset="-128"/>
              </a:rPr>
              <a:t>Annotate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and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submit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key exemplar datasets to relevant public archives.</a:t>
            </a: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Engage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industry in defining priorities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and present them showcases.</a:t>
            </a: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Delivering specific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training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for the use of developed resources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.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4951413" y="93663"/>
            <a:ext cx="4108450" cy="4000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>
                <a:solidFill>
                  <a:schemeClr val="bg1"/>
                </a:solidFill>
                <a:latin typeface="Corbel" panose="020B0503020204020204" pitchFamily="34" charset="0"/>
              </a:rPr>
              <a:t>Plants Genomic and Phenotypic Data</a:t>
            </a:r>
            <a:endParaRPr lang="en-US" alt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60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37" name="Elbow Connector 42"/>
          <p:cNvCxnSpPr>
            <a:cxnSpLocks noChangeShapeType="1"/>
            <a:stCxn id="39957" idx="3"/>
          </p:cNvCxnSpPr>
          <p:nvPr/>
        </p:nvCxnSpPr>
        <p:spPr bwMode="auto">
          <a:xfrm>
            <a:off x="4518025" y="4700588"/>
            <a:ext cx="866775" cy="201612"/>
          </a:xfrm>
          <a:prstGeom prst="bentConnector3">
            <a:avLst>
              <a:gd name="adj1" fmla="val 101236"/>
            </a:avLst>
          </a:prstGeom>
          <a:noFill/>
          <a:ln w="9525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38" name="Elbow Connector 847902"/>
          <p:cNvCxnSpPr>
            <a:cxnSpLocks noChangeShapeType="1"/>
            <a:endCxn id="39951" idx="2"/>
          </p:cNvCxnSpPr>
          <p:nvPr/>
        </p:nvCxnSpPr>
        <p:spPr bwMode="auto">
          <a:xfrm flipV="1">
            <a:off x="1485900" y="2097088"/>
            <a:ext cx="6350000" cy="2106612"/>
          </a:xfrm>
          <a:prstGeom prst="bentConnector3">
            <a:avLst>
              <a:gd name="adj1" fmla="val 96194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39" name="Elbow Connector 847884"/>
          <p:cNvCxnSpPr>
            <a:cxnSpLocks noChangeShapeType="1"/>
          </p:cNvCxnSpPr>
          <p:nvPr/>
        </p:nvCxnSpPr>
        <p:spPr bwMode="auto">
          <a:xfrm rot="10800000" flipV="1">
            <a:off x="1562100" y="2257425"/>
            <a:ext cx="6235700" cy="11842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0" name="Straight Arrow Connector 15"/>
          <p:cNvCxnSpPr>
            <a:cxnSpLocks noChangeShapeType="1"/>
            <a:stCxn id="39955" idx="3"/>
            <a:endCxn id="39949" idx="1"/>
          </p:cNvCxnSpPr>
          <p:nvPr/>
        </p:nvCxnSpPr>
        <p:spPr bwMode="auto">
          <a:xfrm>
            <a:off x="1541463" y="2068513"/>
            <a:ext cx="3932237" cy="17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1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209800" y="6375400"/>
            <a:ext cx="4883150" cy="22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en-US" sz="900" smtClean="0">
                <a:solidFill>
                  <a:srgbClr val="FFFFFF"/>
                </a:solidFill>
              </a:rPr>
              <a:t>pkersey@ebi.ac.uk                 </a:t>
            </a:r>
          </a:p>
        </p:txBody>
      </p:sp>
      <p:sp>
        <p:nvSpPr>
          <p:cNvPr id="39942" name="Date Placeholder 4"/>
          <p:cNvSpPr>
            <a:spLocks noGrp="1"/>
          </p:cNvSpPr>
          <p:nvPr>
            <p:ph type="dt" sz="quarter" idx="10"/>
          </p:nvPr>
        </p:nvSpPr>
        <p:spPr bwMode="auto">
          <a:xfrm>
            <a:off x="533400" y="6375400"/>
            <a:ext cx="16764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2309558-7506-48E0-8DF9-910F2FFBC3A4}" type="datetime1">
              <a:rPr lang="de-DE" altLang="en-US" sz="900">
                <a:solidFill>
                  <a:srgbClr val="FFFFFF"/>
                </a:solidFill>
              </a:rPr>
              <a:pPr eaLnBrk="1" hangingPunct="1"/>
              <a:t>19.05.2015</a:t>
            </a:fld>
            <a:endParaRPr lang="de-DE" altLang="en-US" sz="900">
              <a:solidFill>
                <a:srgbClr val="FFFFFF"/>
              </a:solidFill>
            </a:endParaRPr>
          </a:p>
        </p:txBody>
      </p:sp>
      <p:sp>
        <p:nvSpPr>
          <p:cNvPr id="3994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52400" y="6375400"/>
            <a:ext cx="3810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3FFB9B9-B4B5-4BA9-926B-362A8E1D6CB1}" type="slidenum">
              <a:rPr lang="de-DE" altLang="en-US" sz="900">
                <a:solidFill>
                  <a:srgbClr val="FFFFFF"/>
                </a:solidFill>
              </a:rPr>
              <a:pPr eaLnBrk="1" hangingPunct="1"/>
              <a:t>9</a:t>
            </a:fld>
            <a:endParaRPr lang="de-DE" altLang="en-US" sz="900">
              <a:solidFill>
                <a:srgbClr val="FFFFFF"/>
              </a:solidFill>
            </a:endParaRPr>
          </a:p>
        </p:txBody>
      </p:sp>
      <p:sp>
        <p:nvSpPr>
          <p:cNvPr id="39944" name="Rectangle 4"/>
          <p:cNvSpPr>
            <a:spLocks noChangeArrowheads="1"/>
          </p:cNvSpPr>
          <p:nvPr/>
        </p:nvSpPr>
        <p:spPr bwMode="auto">
          <a:xfrm>
            <a:off x="6948488" y="188913"/>
            <a:ext cx="836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5" name="Rectangle 2"/>
          <p:cNvSpPr>
            <a:spLocks noChangeArrowheads="1"/>
          </p:cNvSpPr>
          <p:nvPr/>
        </p:nvSpPr>
        <p:spPr bwMode="auto">
          <a:xfrm>
            <a:off x="2692400" y="1020763"/>
            <a:ext cx="2260600" cy="4953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ELIXIR service registry</a:t>
            </a:r>
          </a:p>
        </p:txBody>
      </p:sp>
      <p:sp>
        <p:nvSpPr>
          <p:cNvPr id="39946" name="Rectangle 9"/>
          <p:cNvSpPr>
            <a:spLocks noChangeArrowheads="1"/>
          </p:cNvSpPr>
          <p:nvPr/>
        </p:nvSpPr>
        <p:spPr bwMode="auto">
          <a:xfrm>
            <a:off x="2692400" y="1860550"/>
            <a:ext cx="2260600" cy="4953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Search Engine</a:t>
            </a:r>
          </a:p>
        </p:txBody>
      </p:sp>
      <p:sp>
        <p:nvSpPr>
          <p:cNvPr id="39947" name="Rectangle 10"/>
          <p:cNvSpPr>
            <a:spLocks noChangeArrowheads="1"/>
          </p:cNvSpPr>
          <p:nvPr/>
        </p:nvSpPr>
        <p:spPr bwMode="auto">
          <a:xfrm>
            <a:off x="5473700" y="3454400"/>
            <a:ext cx="19685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Implementing shard</a:t>
            </a:r>
          </a:p>
        </p:txBody>
      </p:sp>
      <p:sp>
        <p:nvSpPr>
          <p:cNvPr id="39948" name="Rectangle 11"/>
          <p:cNvSpPr>
            <a:spLocks noChangeArrowheads="1"/>
          </p:cNvSpPr>
          <p:nvPr/>
        </p:nvSpPr>
        <p:spPr bwMode="auto">
          <a:xfrm>
            <a:off x="5473700" y="2635250"/>
            <a:ext cx="1968500" cy="495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Implementing shard</a:t>
            </a:r>
          </a:p>
        </p:txBody>
      </p:sp>
      <p:sp>
        <p:nvSpPr>
          <p:cNvPr id="39949" name="Rectangle 12"/>
          <p:cNvSpPr>
            <a:spLocks noChangeArrowheads="1"/>
          </p:cNvSpPr>
          <p:nvPr/>
        </p:nvSpPr>
        <p:spPr bwMode="auto">
          <a:xfrm>
            <a:off x="5473700" y="1838325"/>
            <a:ext cx="1968500" cy="495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Implementing shard</a:t>
            </a:r>
          </a:p>
        </p:txBody>
      </p:sp>
      <p:sp>
        <p:nvSpPr>
          <p:cNvPr id="39950" name="Rectangle 13"/>
          <p:cNvSpPr>
            <a:spLocks noChangeArrowheads="1"/>
          </p:cNvSpPr>
          <p:nvPr/>
        </p:nvSpPr>
        <p:spPr bwMode="auto">
          <a:xfrm rot="5400000">
            <a:off x="1028700" y="2527300"/>
            <a:ext cx="2260600" cy="495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Search API</a:t>
            </a:r>
          </a:p>
        </p:txBody>
      </p:sp>
      <p:sp>
        <p:nvSpPr>
          <p:cNvPr id="39951" name="Can 5"/>
          <p:cNvSpPr>
            <a:spLocks noChangeArrowheads="1"/>
          </p:cNvSpPr>
          <p:nvPr/>
        </p:nvSpPr>
        <p:spPr bwMode="auto">
          <a:xfrm>
            <a:off x="7835900" y="1838325"/>
            <a:ext cx="1231900" cy="517525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Underlying DB</a:t>
            </a:r>
          </a:p>
        </p:txBody>
      </p:sp>
      <p:sp>
        <p:nvSpPr>
          <p:cNvPr id="39952" name="Can 19"/>
          <p:cNvSpPr>
            <a:spLocks noChangeArrowheads="1"/>
          </p:cNvSpPr>
          <p:nvPr/>
        </p:nvSpPr>
        <p:spPr bwMode="auto">
          <a:xfrm>
            <a:off x="7835900" y="2613025"/>
            <a:ext cx="1231900" cy="517525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Underlying DB</a:t>
            </a:r>
          </a:p>
        </p:txBody>
      </p:sp>
      <p:sp>
        <p:nvSpPr>
          <p:cNvPr id="39953" name="Can 20"/>
          <p:cNvSpPr>
            <a:spLocks noChangeArrowheads="1"/>
          </p:cNvSpPr>
          <p:nvPr/>
        </p:nvSpPr>
        <p:spPr bwMode="auto">
          <a:xfrm>
            <a:off x="7835900" y="3454400"/>
            <a:ext cx="1231900" cy="517525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Underlying DB</a:t>
            </a:r>
          </a:p>
        </p:txBody>
      </p:sp>
      <p:sp>
        <p:nvSpPr>
          <p:cNvPr id="39954" name="Rectangle 21"/>
          <p:cNvSpPr>
            <a:spLocks noChangeArrowheads="1"/>
          </p:cNvSpPr>
          <p:nvPr/>
        </p:nvSpPr>
        <p:spPr bwMode="auto">
          <a:xfrm rot="5400000">
            <a:off x="1028700" y="4854575"/>
            <a:ext cx="2260600" cy="495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Retrieval API</a:t>
            </a:r>
          </a:p>
        </p:txBody>
      </p:sp>
      <p:pic>
        <p:nvPicPr>
          <p:cNvPr id="39955" name="Picture 6" descr="Screen Shot 2015-03-11 at 15.27.0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44650"/>
            <a:ext cx="1389063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6" name="Picture 7" descr="Screen Shot 2015-03-11 at 15.29.5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30550"/>
            <a:ext cx="14097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7" name="Picture 8" descr="Screen Shot 2015-03-11 at 15.31.0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4311650"/>
            <a:ext cx="13906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958" name="Elbow Connector 22"/>
          <p:cNvCxnSpPr>
            <a:cxnSpLocks noChangeShapeType="1"/>
            <a:endCxn id="39948" idx="1"/>
          </p:cNvCxnSpPr>
          <p:nvPr/>
        </p:nvCxnSpPr>
        <p:spPr bwMode="auto">
          <a:xfrm rot="16200000" flipH="1">
            <a:off x="4884737" y="2293938"/>
            <a:ext cx="796925" cy="381000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9" name="Elbow Connector 26"/>
          <p:cNvCxnSpPr>
            <a:cxnSpLocks noChangeShapeType="1"/>
            <a:endCxn id="39947" idx="1"/>
          </p:cNvCxnSpPr>
          <p:nvPr/>
        </p:nvCxnSpPr>
        <p:spPr bwMode="auto">
          <a:xfrm rot="16200000" flipH="1">
            <a:off x="4868068" y="3107532"/>
            <a:ext cx="830263" cy="381000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0" name="Straight Arrow Connector 28"/>
          <p:cNvCxnSpPr>
            <a:cxnSpLocks noChangeShapeType="1"/>
          </p:cNvCxnSpPr>
          <p:nvPr/>
        </p:nvCxnSpPr>
        <p:spPr bwMode="auto">
          <a:xfrm flipV="1">
            <a:off x="3683000" y="1506538"/>
            <a:ext cx="0" cy="354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1" name="Elbow Connector 847875"/>
          <p:cNvCxnSpPr>
            <a:cxnSpLocks noChangeShapeType="1"/>
          </p:cNvCxnSpPr>
          <p:nvPr/>
        </p:nvCxnSpPr>
        <p:spPr bwMode="auto">
          <a:xfrm rot="10800000">
            <a:off x="5232400" y="2257425"/>
            <a:ext cx="2552700" cy="523875"/>
          </a:xfrm>
          <a:prstGeom prst="bentConnector3">
            <a:avLst>
              <a:gd name="adj1" fmla="val 99255"/>
            </a:avLst>
          </a:prstGeom>
          <a:noFill/>
          <a:ln w="9525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2" name="Elbow Connector 847879"/>
          <p:cNvCxnSpPr>
            <a:cxnSpLocks noChangeShapeType="1"/>
          </p:cNvCxnSpPr>
          <p:nvPr/>
        </p:nvCxnSpPr>
        <p:spPr bwMode="auto">
          <a:xfrm rot="10800000">
            <a:off x="5232400" y="2613025"/>
            <a:ext cx="2603500" cy="1201738"/>
          </a:xfrm>
          <a:prstGeom prst="bentConnector3">
            <a:avLst>
              <a:gd name="adj1" fmla="val 100245"/>
            </a:avLst>
          </a:prstGeom>
          <a:noFill/>
          <a:ln w="9525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3" name="Straight Arrow Connector 847897"/>
          <p:cNvCxnSpPr>
            <a:cxnSpLocks noChangeShapeType="1"/>
            <a:stCxn id="39945" idx="2"/>
            <a:endCxn id="39946" idx="0"/>
          </p:cNvCxnSpPr>
          <p:nvPr/>
        </p:nvCxnSpPr>
        <p:spPr bwMode="auto">
          <a:xfrm>
            <a:off x="3822700" y="1516063"/>
            <a:ext cx="0" cy="344487"/>
          </a:xfrm>
          <a:prstGeom prst="straightConnector1">
            <a:avLst/>
          </a:prstGeom>
          <a:noFill/>
          <a:ln w="9525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4" name="Straight Arrow Connector 67591"/>
          <p:cNvCxnSpPr>
            <a:cxnSpLocks noChangeShapeType="1"/>
            <a:endCxn id="39952" idx="2"/>
          </p:cNvCxnSpPr>
          <p:nvPr/>
        </p:nvCxnSpPr>
        <p:spPr bwMode="auto">
          <a:xfrm flipV="1">
            <a:off x="7620000" y="2871788"/>
            <a:ext cx="215900" cy="111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5" name="Straight Arrow Connector 67593"/>
          <p:cNvCxnSpPr>
            <a:cxnSpLocks noChangeShapeType="1"/>
            <a:endCxn id="39953" idx="2"/>
          </p:cNvCxnSpPr>
          <p:nvPr/>
        </p:nvCxnSpPr>
        <p:spPr bwMode="auto">
          <a:xfrm>
            <a:off x="7620000" y="3713163"/>
            <a:ext cx="2159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6" name="Straight Arrow Connector 74"/>
          <p:cNvCxnSpPr>
            <a:cxnSpLocks noChangeShapeType="1"/>
          </p:cNvCxnSpPr>
          <p:nvPr/>
        </p:nvCxnSpPr>
        <p:spPr bwMode="auto">
          <a:xfrm flipV="1">
            <a:off x="762000" y="2662238"/>
            <a:ext cx="0" cy="354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7" name="Straight Arrow Connector 75"/>
          <p:cNvCxnSpPr>
            <a:cxnSpLocks noChangeShapeType="1"/>
          </p:cNvCxnSpPr>
          <p:nvPr/>
        </p:nvCxnSpPr>
        <p:spPr bwMode="auto">
          <a:xfrm>
            <a:off x="939800" y="2684463"/>
            <a:ext cx="0" cy="344487"/>
          </a:xfrm>
          <a:prstGeom prst="straightConnector1">
            <a:avLst/>
          </a:prstGeom>
          <a:noFill/>
          <a:ln w="9525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8" name="Straight Connector 67598"/>
          <p:cNvCxnSpPr>
            <a:cxnSpLocks noChangeShapeType="1"/>
          </p:cNvCxnSpPr>
          <p:nvPr/>
        </p:nvCxnSpPr>
        <p:spPr bwMode="auto">
          <a:xfrm flipH="1">
            <a:off x="4140200" y="3009900"/>
            <a:ext cx="36576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9" name="Straight Connector 83"/>
          <p:cNvCxnSpPr>
            <a:cxnSpLocks noChangeShapeType="1"/>
          </p:cNvCxnSpPr>
          <p:nvPr/>
        </p:nvCxnSpPr>
        <p:spPr bwMode="auto">
          <a:xfrm flipH="1">
            <a:off x="4114800" y="3924300"/>
            <a:ext cx="36703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70" name="TextBox 67601"/>
          <p:cNvSpPr txBox="1">
            <a:spLocks noChangeArrowheads="1"/>
          </p:cNvSpPr>
          <p:nvPr/>
        </p:nvSpPr>
        <p:spPr bwMode="auto">
          <a:xfrm>
            <a:off x="2692400" y="2492375"/>
            <a:ext cx="1447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accent2"/>
                </a:solidFill>
              </a:rPr>
              <a:t>Possibly hosted by ELIXIR</a:t>
            </a:r>
          </a:p>
        </p:txBody>
      </p:sp>
      <p:sp>
        <p:nvSpPr>
          <p:cNvPr id="39971" name="TextBox 85"/>
          <p:cNvSpPr txBox="1">
            <a:spLocks noChangeArrowheads="1"/>
          </p:cNvSpPr>
          <p:nvPr/>
        </p:nvSpPr>
        <p:spPr bwMode="auto">
          <a:xfrm>
            <a:off x="5384800" y="890588"/>
            <a:ext cx="3441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accent1"/>
                </a:solidFill>
              </a:rPr>
              <a:t>Hosted remotely by nodes or other participants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68300" y="4927600"/>
            <a:ext cx="1173163" cy="1092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981200" eaLnBrk="0" hangingPunct="0">
              <a:defRPr/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User farm</a:t>
            </a:r>
          </a:p>
        </p:txBody>
      </p:sp>
      <p:sp>
        <p:nvSpPr>
          <p:cNvPr id="39973" name="Rectangle 41"/>
          <p:cNvSpPr>
            <a:spLocks noChangeArrowheads="1"/>
          </p:cNvSpPr>
          <p:nvPr/>
        </p:nvSpPr>
        <p:spPr bwMode="auto">
          <a:xfrm>
            <a:off x="4797425" y="4927600"/>
            <a:ext cx="1327150" cy="1117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ELIXIR farm</a:t>
            </a:r>
          </a:p>
        </p:txBody>
      </p:sp>
      <p:pic>
        <p:nvPicPr>
          <p:cNvPr id="39974" name="Picture 8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5235575"/>
            <a:ext cx="75723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49"/>
          <p:cNvSpPr/>
          <p:nvPr/>
        </p:nvSpPr>
        <p:spPr bwMode="auto">
          <a:xfrm>
            <a:off x="6200775" y="4927600"/>
            <a:ext cx="1317625" cy="1092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981200" eaLnBrk="0" hangingPunct="0">
              <a:defRPr/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Commercial farm</a:t>
            </a:r>
          </a:p>
        </p:txBody>
      </p:sp>
      <p:sp>
        <p:nvSpPr>
          <p:cNvPr id="39976" name="Rectangle 57"/>
          <p:cNvSpPr>
            <a:spLocks noChangeArrowheads="1"/>
          </p:cNvSpPr>
          <p:nvPr/>
        </p:nvSpPr>
        <p:spPr bwMode="auto">
          <a:xfrm>
            <a:off x="7588250" y="4927600"/>
            <a:ext cx="1317625" cy="1092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Node farm</a:t>
            </a:r>
          </a:p>
        </p:txBody>
      </p:sp>
      <p:cxnSp>
        <p:nvCxnSpPr>
          <p:cNvPr id="39977" name="Elbow Connector 847895"/>
          <p:cNvCxnSpPr>
            <a:cxnSpLocks noChangeShapeType="1"/>
          </p:cNvCxnSpPr>
          <p:nvPr/>
        </p:nvCxnSpPr>
        <p:spPr bwMode="auto">
          <a:xfrm>
            <a:off x="4518025" y="4457700"/>
            <a:ext cx="3546475" cy="469900"/>
          </a:xfrm>
          <a:prstGeom prst="bentConnector3">
            <a:avLst>
              <a:gd name="adj1" fmla="val 100481"/>
            </a:avLst>
          </a:prstGeom>
          <a:noFill/>
          <a:ln w="9525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9978" name="Picture 84790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5233988"/>
            <a:ext cx="7588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9" name="Picture 8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3" y="5235575"/>
            <a:ext cx="7572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80" name="Picture 8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8" y="5260975"/>
            <a:ext cx="7572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981" name="Straight Connector 847880"/>
          <p:cNvCxnSpPr>
            <a:cxnSpLocks noChangeShapeType="1"/>
          </p:cNvCxnSpPr>
          <p:nvPr/>
        </p:nvCxnSpPr>
        <p:spPr bwMode="auto">
          <a:xfrm>
            <a:off x="4140200" y="2662238"/>
            <a:ext cx="0" cy="1649412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82" name="Straight Connector 69"/>
          <p:cNvCxnSpPr>
            <a:cxnSpLocks noChangeShapeType="1"/>
          </p:cNvCxnSpPr>
          <p:nvPr/>
        </p:nvCxnSpPr>
        <p:spPr bwMode="auto">
          <a:xfrm flipH="1">
            <a:off x="4160838" y="2333625"/>
            <a:ext cx="3886200" cy="350838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83" name="Elbow Connector 72"/>
          <p:cNvCxnSpPr>
            <a:cxnSpLocks noChangeShapeType="1"/>
            <a:stCxn id="39957" idx="1"/>
          </p:cNvCxnSpPr>
          <p:nvPr/>
        </p:nvCxnSpPr>
        <p:spPr bwMode="auto">
          <a:xfrm rot="10800000" flipV="1">
            <a:off x="1562100" y="4700588"/>
            <a:ext cx="1565275" cy="5603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84" name="Elbow Connector 73"/>
          <p:cNvCxnSpPr>
            <a:cxnSpLocks noChangeShapeType="1"/>
          </p:cNvCxnSpPr>
          <p:nvPr/>
        </p:nvCxnSpPr>
        <p:spPr bwMode="auto">
          <a:xfrm>
            <a:off x="4519613" y="4565650"/>
            <a:ext cx="2008187" cy="336550"/>
          </a:xfrm>
          <a:prstGeom prst="bentConnector3">
            <a:avLst>
              <a:gd name="adj1" fmla="val 99319"/>
            </a:avLst>
          </a:prstGeom>
          <a:noFill/>
          <a:ln w="9525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85" name="Rectangle 90"/>
          <p:cNvSpPr>
            <a:spLocks noChangeArrowheads="1"/>
          </p:cNvSpPr>
          <p:nvPr/>
        </p:nvSpPr>
        <p:spPr bwMode="auto">
          <a:xfrm>
            <a:off x="2692400" y="3530600"/>
            <a:ext cx="2260600" cy="4953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981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981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Retrieval engine</a:t>
            </a:r>
          </a:p>
        </p:txBody>
      </p:sp>
      <p:sp>
        <p:nvSpPr>
          <p:cNvPr id="39986" name="TextBox 51"/>
          <p:cNvSpPr txBox="1">
            <a:spLocks noChangeArrowheads="1"/>
          </p:cNvSpPr>
          <p:nvPr/>
        </p:nvSpPr>
        <p:spPr bwMode="auto">
          <a:xfrm>
            <a:off x="4951413" y="93663"/>
            <a:ext cx="4108450" cy="4000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>
                <a:solidFill>
                  <a:schemeClr val="bg1"/>
                </a:solidFill>
                <a:latin typeface="Corbel" panose="020B0503020204020204" pitchFamily="34" charset="0"/>
              </a:rPr>
              <a:t>Plants Genomic and Phenotypic Data</a:t>
            </a: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6263" y="6623050"/>
            <a:ext cx="1014412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Paul Kersey</a:t>
            </a:r>
          </a:p>
        </p:txBody>
      </p:sp>
    </p:spTree>
    <p:extLst>
      <p:ext uri="{BB962C8B-B14F-4D97-AF65-F5344CB8AC3E}">
        <p14:creationId xmlns:p14="http://schemas.microsoft.com/office/powerpoint/2010/main" val="20913646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ixir-March2015">
  <a:themeElements>
    <a:clrScheme name="Custom 32">
      <a:dk1>
        <a:srgbClr val="000000"/>
      </a:dk1>
      <a:lt1>
        <a:srgbClr val="FFFFFF"/>
      </a:lt1>
      <a:dk2>
        <a:srgbClr val="007E82"/>
      </a:dk2>
      <a:lt2>
        <a:srgbClr val="7D7D7D"/>
      </a:lt2>
      <a:accent1>
        <a:srgbClr val="004080"/>
      </a:accent1>
      <a:accent2>
        <a:srgbClr val="DF001A"/>
      </a:accent2>
      <a:accent3>
        <a:srgbClr val="FFFFFF"/>
      </a:accent3>
      <a:accent4>
        <a:srgbClr val="000000"/>
      </a:accent4>
      <a:accent5>
        <a:srgbClr val="BCD3B0"/>
      </a:accent5>
      <a:accent6>
        <a:srgbClr val="CA0016"/>
      </a:accent6>
      <a:hlink>
        <a:srgbClr val="D2E806"/>
      </a:hlink>
      <a:folHlink>
        <a:srgbClr val="72AD46"/>
      </a:folHlink>
    </a:clrScheme>
    <a:fontScheme name="Leere Präsentation">
      <a:majorFont>
        <a:latin typeface="Arial"/>
        <a:ea typeface="Geneva"/>
        <a:cs typeface="Geneva"/>
      </a:majorFont>
      <a:minorFont>
        <a:latin typeface="Arial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Geneva" pitchFamily="-112" charset="0"/>
            <a:cs typeface="Genev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Geneva" pitchFamily="-112" charset="0"/>
            <a:cs typeface="Geneva" pitchFamily="-112" charset="0"/>
          </a:defRPr>
        </a:defPPr>
      </a:lstStyle>
    </a:lnDef>
  </a:objectDefaults>
  <a:extraClrSchemeLst>
    <a:extraClrScheme>
      <a:clrScheme name="Leere Präsentatio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DCDCDC"/>
        </a:lt1>
        <a:dk2>
          <a:srgbClr val="007E82"/>
        </a:dk2>
        <a:lt2>
          <a:srgbClr val="7D7D7D"/>
        </a:lt2>
        <a:accent1>
          <a:srgbClr val="72AD46"/>
        </a:accent1>
        <a:accent2>
          <a:srgbClr val="DF001A"/>
        </a:accent2>
        <a:accent3>
          <a:srgbClr val="EBEBEB"/>
        </a:accent3>
        <a:accent4>
          <a:srgbClr val="000000"/>
        </a:accent4>
        <a:accent5>
          <a:srgbClr val="BCD3B0"/>
        </a:accent5>
        <a:accent6>
          <a:srgbClr val="CA0016"/>
        </a:accent6>
        <a:hlink>
          <a:srgbClr val="007E82"/>
        </a:hlink>
        <a:folHlink>
          <a:srgbClr val="72AD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7E82"/>
        </a:dk2>
        <a:lt2>
          <a:srgbClr val="7D7D7D"/>
        </a:lt2>
        <a:accent1>
          <a:srgbClr val="72AD46"/>
        </a:accent1>
        <a:accent2>
          <a:srgbClr val="DF001A"/>
        </a:accent2>
        <a:accent3>
          <a:srgbClr val="FFFFFF"/>
        </a:accent3>
        <a:accent4>
          <a:srgbClr val="000000"/>
        </a:accent4>
        <a:accent5>
          <a:srgbClr val="BCD3B0"/>
        </a:accent5>
        <a:accent6>
          <a:srgbClr val="CA0016"/>
        </a:accent6>
        <a:hlink>
          <a:srgbClr val="007E82"/>
        </a:hlink>
        <a:folHlink>
          <a:srgbClr val="72AD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7E82"/>
        </a:dk2>
        <a:lt2>
          <a:srgbClr val="7D7D7D"/>
        </a:lt2>
        <a:accent1>
          <a:srgbClr val="72AD46"/>
        </a:accent1>
        <a:accent2>
          <a:srgbClr val="DF001A"/>
        </a:accent2>
        <a:accent3>
          <a:srgbClr val="FFFFFF"/>
        </a:accent3>
        <a:accent4>
          <a:srgbClr val="000000"/>
        </a:accent4>
        <a:accent5>
          <a:srgbClr val="BCD3B0"/>
        </a:accent5>
        <a:accent6>
          <a:srgbClr val="CA0016"/>
        </a:accent6>
        <a:hlink>
          <a:srgbClr val="D2E806"/>
        </a:hlink>
        <a:folHlink>
          <a:srgbClr val="72AD4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lixir-March2015" id="{9FB7EC09-612B-4372-B81F-0F54949B450D}" vid="{13CB857F-36EF-473C-9ABD-6CE464BFD072}"/>
    </a:ext>
  </a:extLst>
</a:theme>
</file>

<file path=ppt/theme/theme2.xml><?xml version="1.0" encoding="utf-8"?>
<a:theme xmlns:a="http://schemas.openxmlformats.org/drawingml/2006/main" name="EMBL-EBI-Dec2013">
  <a:themeElements>
    <a:clrScheme name="">
      <a:dk1>
        <a:srgbClr val="000000"/>
      </a:dk1>
      <a:lt1>
        <a:srgbClr val="FFFFFF"/>
      </a:lt1>
      <a:dk2>
        <a:srgbClr val="007E82"/>
      </a:dk2>
      <a:lt2>
        <a:srgbClr val="7D7D7D"/>
      </a:lt2>
      <a:accent1>
        <a:srgbClr val="72AD46"/>
      </a:accent1>
      <a:accent2>
        <a:srgbClr val="DF001A"/>
      </a:accent2>
      <a:accent3>
        <a:srgbClr val="FFFFFF"/>
      </a:accent3>
      <a:accent4>
        <a:srgbClr val="000000"/>
      </a:accent4>
      <a:accent5>
        <a:srgbClr val="BCD3B0"/>
      </a:accent5>
      <a:accent6>
        <a:srgbClr val="CA0016"/>
      </a:accent6>
      <a:hlink>
        <a:srgbClr val="007E82"/>
      </a:hlink>
      <a:folHlink>
        <a:srgbClr val="72AD46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981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5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981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5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DCDCDC"/>
        </a:lt1>
        <a:dk2>
          <a:srgbClr val="007E82"/>
        </a:dk2>
        <a:lt2>
          <a:srgbClr val="7D7D7D"/>
        </a:lt2>
        <a:accent1>
          <a:srgbClr val="72AD46"/>
        </a:accent1>
        <a:accent2>
          <a:srgbClr val="DF001A"/>
        </a:accent2>
        <a:accent3>
          <a:srgbClr val="EBEBEB"/>
        </a:accent3>
        <a:accent4>
          <a:srgbClr val="000000"/>
        </a:accent4>
        <a:accent5>
          <a:srgbClr val="BCD3B0"/>
        </a:accent5>
        <a:accent6>
          <a:srgbClr val="CA0016"/>
        </a:accent6>
        <a:hlink>
          <a:srgbClr val="007E82"/>
        </a:hlink>
        <a:folHlink>
          <a:srgbClr val="72AD4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MBL-EBI-Dec2013" id="{6326829C-273C-4EFF-9D84-43A84C128885}" vid="{AF6C47DA-DEF4-4339-B401-F248A100565C}"/>
    </a:ext>
  </a:extLst>
</a:theme>
</file>

<file path=ppt/theme/theme3.xml><?xml version="1.0" encoding="utf-8"?>
<a:theme xmlns:a="http://schemas.openxmlformats.org/drawingml/2006/main" name="1_Leere Präsentation">
  <a:themeElements>
    <a:clrScheme name="">
      <a:dk1>
        <a:srgbClr val="000000"/>
      </a:dk1>
      <a:lt1>
        <a:srgbClr val="FFFFFF"/>
      </a:lt1>
      <a:dk2>
        <a:srgbClr val="007E82"/>
      </a:dk2>
      <a:lt2>
        <a:srgbClr val="7D7D7D"/>
      </a:lt2>
      <a:accent1>
        <a:srgbClr val="72AD46"/>
      </a:accent1>
      <a:accent2>
        <a:srgbClr val="DF001A"/>
      </a:accent2>
      <a:accent3>
        <a:srgbClr val="FFFFFF"/>
      </a:accent3>
      <a:accent4>
        <a:srgbClr val="000000"/>
      </a:accent4>
      <a:accent5>
        <a:srgbClr val="BCD3B0"/>
      </a:accent5>
      <a:accent6>
        <a:srgbClr val="CA0016"/>
      </a:accent6>
      <a:hlink>
        <a:srgbClr val="007E82"/>
      </a:hlink>
      <a:folHlink>
        <a:srgbClr val="72AD46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981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5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981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5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DCDCDC"/>
        </a:lt1>
        <a:dk2>
          <a:srgbClr val="007E82"/>
        </a:dk2>
        <a:lt2>
          <a:srgbClr val="7D7D7D"/>
        </a:lt2>
        <a:accent1>
          <a:srgbClr val="72AD46"/>
        </a:accent1>
        <a:accent2>
          <a:srgbClr val="DF001A"/>
        </a:accent2>
        <a:accent3>
          <a:srgbClr val="EBEBEB"/>
        </a:accent3>
        <a:accent4>
          <a:srgbClr val="000000"/>
        </a:accent4>
        <a:accent5>
          <a:srgbClr val="BCD3B0"/>
        </a:accent5>
        <a:accent6>
          <a:srgbClr val="CA0016"/>
        </a:accent6>
        <a:hlink>
          <a:srgbClr val="007E82"/>
        </a:hlink>
        <a:folHlink>
          <a:srgbClr val="72AD4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Leere Präsentation">
  <a:themeElements>
    <a:clrScheme name="">
      <a:dk1>
        <a:srgbClr val="000000"/>
      </a:dk1>
      <a:lt1>
        <a:srgbClr val="FFFFFF"/>
      </a:lt1>
      <a:dk2>
        <a:srgbClr val="007E82"/>
      </a:dk2>
      <a:lt2>
        <a:srgbClr val="7D7D7D"/>
      </a:lt2>
      <a:accent1>
        <a:srgbClr val="72AD46"/>
      </a:accent1>
      <a:accent2>
        <a:srgbClr val="DF001A"/>
      </a:accent2>
      <a:accent3>
        <a:srgbClr val="FFFFFF"/>
      </a:accent3>
      <a:accent4>
        <a:srgbClr val="000000"/>
      </a:accent4>
      <a:accent5>
        <a:srgbClr val="BCD3B0"/>
      </a:accent5>
      <a:accent6>
        <a:srgbClr val="CA0016"/>
      </a:accent6>
      <a:hlink>
        <a:srgbClr val="007E82"/>
      </a:hlink>
      <a:folHlink>
        <a:srgbClr val="72AD46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981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5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981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5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DCDCDC"/>
        </a:lt1>
        <a:dk2>
          <a:srgbClr val="007E82"/>
        </a:dk2>
        <a:lt2>
          <a:srgbClr val="7D7D7D"/>
        </a:lt2>
        <a:accent1>
          <a:srgbClr val="72AD46"/>
        </a:accent1>
        <a:accent2>
          <a:srgbClr val="DF001A"/>
        </a:accent2>
        <a:accent3>
          <a:srgbClr val="EBEBEB"/>
        </a:accent3>
        <a:accent4>
          <a:srgbClr val="000000"/>
        </a:accent4>
        <a:accent5>
          <a:srgbClr val="BCD3B0"/>
        </a:accent5>
        <a:accent6>
          <a:srgbClr val="CA0016"/>
        </a:accent6>
        <a:hlink>
          <a:srgbClr val="007E82"/>
        </a:hlink>
        <a:folHlink>
          <a:srgbClr val="72AD4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MBL-EBI_Powerpoint_template">
  <a:themeElements>
    <a:clrScheme name="">
      <a:dk1>
        <a:srgbClr val="000000"/>
      </a:dk1>
      <a:lt1>
        <a:srgbClr val="FFFFFF"/>
      </a:lt1>
      <a:dk2>
        <a:srgbClr val="007E82"/>
      </a:dk2>
      <a:lt2>
        <a:srgbClr val="7D7D7D"/>
      </a:lt2>
      <a:accent1>
        <a:srgbClr val="72AD46"/>
      </a:accent1>
      <a:accent2>
        <a:srgbClr val="DF001A"/>
      </a:accent2>
      <a:accent3>
        <a:srgbClr val="FFFFFF"/>
      </a:accent3>
      <a:accent4>
        <a:srgbClr val="000000"/>
      </a:accent4>
      <a:accent5>
        <a:srgbClr val="BCD3B0"/>
      </a:accent5>
      <a:accent6>
        <a:srgbClr val="CA0016"/>
      </a:accent6>
      <a:hlink>
        <a:srgbClr val="007E82"/>
      </a:hlink>
      <a:folHlink>
        <a:srgbClr val="72AD46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981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5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981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5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DCDCDC"/>
        </a:lt1>
        <a:dk2>
          <a:srgbClr val="007E82"/>
        </a:dk2>
        <a:lt2>
          <a:srgbClr val="7D7D7D"/>
        </a:lt2>
        <a:accent1>
          <a:srgbClr val="72AD46"/>
        </a:accent1>
        <a:accent2>
          <a:srgbClr val="DF001A"/>
        </a:accent2>
        <a:accent3>
          <a:srgbClr val="EBEBEB"/>
        </a:accent3>
        <a:accent4>
          <a:srgbClr val="000000"/>
        </a:accent4>
        <a:accent5>
          <a:srgbClr val="BCD3B0"/>
        </a:accent5>
        <a:accent6>
          <a:srgbClr val="CA0016"/>
        </a:accent6>
        <a:hlink>
          <a:srgbClr val="007E82"/>
        </a:hlink>
        <a:folHlink>
          <a:srgbClr val="72AD4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Elixir-March2015</Template>
  <TotalTime>2882</TotalTime>
  <Words>1104</Words>
  <Application>Microsoft Office PowerPoint</Application>
  <PresentationFormat>On-screen Show (4:3)</PresentationFormat>
  <Paragraphs>293</Paragraphs>
  <Slides>23</Slides>
  <Notes>1</Notes>
  <HiddenSlides>4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ＭＳ Ｐゴシック</vt:lpstr>
      <vt:lpstr>ＭＳ Ｐゴシック</vt:lpstr>
      <vt:lpstr>Arial</vt:lpstr>
      <vt:lpstr>Calibri</vt:lpstr>
      <vt:lpstr>Calibri Light</vt:lpstr>
      <vt:lpstr>Corbel</vt:lpstr>
      <vt:lpstr>Geneva</vt:lpstr>
      <vt:lpstr>HelveticaNeueLT Pro 35 Th</vt:lpstr>
      <vt:lpstr>HelveticaNeueLT Pro 45 Lt</vt:lpstr>
      <vt:lpstr>Times</vt:lpstr>
      <vt:lpstr>Times New Roman</vt:lpstr>
      <vt:lpstr>Elixir-March2015</vt:lpstr>
      <vt:lpstr>EMBL-EBI-Dec2013</vt:lpstr>
      <vt:lpstr>1_Leere Präsentation</vt:lpstr>
      <vt:lpstr>2_Leere Präsentation</vt:lpstr>
      <vt:lpstr>EMBL-EBI_Powerpoint_template</vt:lpstr>
      <vt:lpstr>Office Theme</vt:lpstr>
      <vt:lpstr>ELIXIR Compute Platform</vt:lpstr>
      <vt:lpstr>Scientific Use Cases &amp; Technical Use Cases</vt:lpstr>
      <vt:lpstr>Research Platform 4 Life Science (RP4LS)</vt:lpstr>
      <vt:lpstr>Marine metagenomic infrastructure as driver for research and industrial innovation </vt:lpstr>
      <vt:lpstr>Objectives/Tasks</vt:lpstr>
      <vt:lpstr>PowerPoint Presentation</vt:lpstr>
      <vt:lpstr>Integrating Genomic and Phenotypic Data for Crop and Forest Plants</vt:lpstr>
      <vt:lpstr>Objectives/Tasks</vt:lpstr>
      <vt:lpstr>PowerPoint Presentation</vt:lpstr>
      <vt:lpstr>Infrastructure for Rare Disease research </vt:lpstr>
      <vt:lpstr>Objectives/Tasks</vt:lpstr>
      <vt:lpstr>PowerPoint Presentation</vt:lpstr>
      <vt:lpstr>Framework for secure archiving, dissemination and analysis of  human access-controlled data; enabling biobanks, cohorts and local  resource services to leverage the EGA </vt:lpstr>
      <vt:lpstr>Objectives/Tasks</vt:lpstr>
      <vt:lpstr>PowerPoint Presentation</vt:lpstr>
      <vt:lpstr>Defining Basic Technical Use Cases</vt:lpstr>
      <vt:lpstr>AAI Architecture</vt:lpstr>
      <vt:lpstr>Cloud &amp; Storage Architecture</vt:lpstr>
      <vt:lpstr>Initial Prioritisation and Grouping Analysis</vt:lpstr>
      <vt:lpstr>Implementing the Technical Use Cases</vt:lpstr>
      <vt:lpstr>What we need: No X509 Certificates!</vt:lpstr>
      <vt:lpstr>EGI Related Recommendations</vt:lpstr>
      <vt:lpstr>Other Recommendations</vt:lpstr>
    </vt:vector>
  </TitlesOfParts>
  <Company>EMBL - EBI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Newhouse</dc:creator>
  <cp:lastModifiedBy>Steven Newhouse</cp:lastModifiedBy>
  <cp:revision>44</cp:revision>
  <dcterms:created xsi:type="dcterms:W3CDTF">2015-03-15T13:35:44Z</dcterms:created>
  <dcterms:modified xsi:type="dcterms:W3CDTF">2015-05-20T12:56:54Z</dcterms:modified>
</cp:coreProperties>
</file>