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1"/>
  </p:notesMasterIdLst>
  <p:handoutMasterIdLst>
    <p:handoutMasterId r:id="rId12"/>
  </p:handoutMasterIdLst>
  <p:sldIdLst>
    <p:sldId id="280" r:id="rId4"/>
    <p:sldId id="289" r:id="rId5"/>
    <p:sldId id="291" r:id="rId6"/>
    <p:sldId id="294" r:id="rId7"/>
    <p:sldId id="292" r:id="rId8"/>
    <p:sldId id="293" r:id="rId9"/>
    <p:sldId id="287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75" d="100"/>
          <a:sy n="75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18-5-2015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5/18/2015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11am - 12.30pm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Data Accounting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B. 104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Timetable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dirty="0" smtClean="0"/>
              <a:t>11.00 – 11.10 Introduction</a:t>
            </a:r>
          </a:p>
          <a:p>
            <a:pPr lvl="1"/>
            <a:r>
              <a:rPr lang="en-GB" sz="2000" dirty="0" smtClean="0"/>
              <a:t>Stuart Pullinger</a:t>
            </a:r>
          </a:p>
          <a:p>
            <a:r>
              <a:rPr lang="en-GB" sz="2000" dirty="0" smtClean="0"/>
              <a:t>11.10 – 11.20 Technology</a:t>
            </a:r>
          </a:p>
          <a:p>
            <a:pPr lvl="1"/>
            <a:r>
              <a:rPr lang="en-GB" sz="2000" dirty="0" smtClean="0"/>
              <a:t>John Gordon</a:t>
            </a:r>
          </a:p>
          <a:p>
            <a:r>
              <a:rPr lang="en-GB" sz="2000" dirty="0" smtClean="0"/>
              <a:t>11.20 – </a:t>
            </a:r>
            <a:r>
              <a:rPr lang="en-GB" sz="2000" dirty="0" smtClean="0"/>
              <a:t>11.30 </a:t>
            </a:r>
            <a:r>
              <a:rPr lang="en-GB" sz="2000" dirty="0"/>
              <a:t>Accounting from B2Safe</a:t>
            </a:r>
          </a:p>
          <a:p>
            <a:r>
              <a:rPr lang="en-GB" sz="2000" dirty="0"/>
              <a:t>Stuart </a:t>
            </a:r>
            <a:r>
              <a:rPr lang="en-GB" sz="2000" dirty="0" smtClean="0"/>
              <a:t>Pullinger</a:t>
            </a:r>
          </a:p>
          <a:p>
            <a:r>
              <a:rPr lang="en-GB" sz="2000" dirty="0" smtClean="0"/>
              <a:t>11.30 – 11.45 Requirements</a:t>
            </a:r>
            <a:endParaRPr lang="en-GB" sz="2000" dirty="0"/>
          </a:p>
          <a:p>
            <a:pPr lvl="1"/>
            <a:r>
              <a:rPr lang="en-GB" sz="2000" dirty="0" smtClean="0"/>
              <a:t>Discussion</a:t>
            </a:r>
            <a:endParaRPr lang="en-GB" sz="2000" dirty="0" smtClean="0"/>
          </a:p>
          <a:p>
            <a:r>
              <a:rPr lang="en-GB" sz="2000" dirty="0" smtClean="0"/>
              <a:t>11.45 – 12.05 Data Accounting at FNAL</a:t>
            </a:r>
          </a:p>
          <a:p>
            <a:pPr lvl="1"/>
            <a:r>
              <a:rPr lang="en-GB" sz="2000" dirty="0" smtClean="0"/>
              <a:t>Tanya </a:t>
            </a:r>
            <a:r>
              <a:rPr lang="en-GB" sz="2000" dirty="0" err="1" smtClean="0"/>
              <a:t>Levshina</a:t>
            </a:r>
            <a:endParaRPr lang="en-GB" sz="2000" dirty="0" smtClean="0"/>
          </a:p>
          <a:p>
            <a:r>
              <a:rPr lang="en-GB" sz="2000" dirty="0" smtClean="0"/>
              <a:t>12.05 – 12.25 Data Usage Monitoring at CERN</a:t>
            </a:r>
          </a:p>
          <a:p>
            <a:pPr lvl="1"/>
            <a:r>
              <a:rPr lang="en-GB" sz="2000" dirty="0" err="1"/>
              <a:t>Cristóvão</a:t>
            </a:r>
            <a:r>
              <a:rPr lang="en-GB" sz="2000" dirty="0"/>
              <a:t> </a:t>
            </a:r>
            <a:r>
              <a:rPr lang="en-GB" sz="2000" dirty="0" err="1" smtClean="0"/>
              <a:t>Cordeiro</a:t>
            </a:r>
            <a:endParaRPr lang="en-GB" sz="2000" dirty="0" smtClean="0"/>
          </a:p>
          <a:p>
            <a:r>
              <a:rPr lang="en-GB" sz="2000" dirty="0" smtClean="0"/>
              <a:t>Conclusion</a:t>
            </a: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Data Accounting?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Data-sets</a:t>
            </a:r>
          </a:p>
          <a:p>
            <a:pPr lvl="1"/>
            <a:r>
              <a:rPr lang="en-GB" dirty="0" smtClean="0"/>
              <a:t>Not storage</a:t>
            </a:r>
          </a:p>
          <a:p>
            <a:r>
              <a:rPr lang="en-GB" dirty="0" smtClean="0"/>
              <a:t>Who used?</a:t>
            </a:r>
          </a:p>
          <a:p>
            <a:pPr lvl="1"/>
            <a:r>
              <a:rPr lang="en-GB" dirty="0" smtClean="0"/>
              <a:t>What?</a:t>
            </a:r>
          </a:p>
          <a:p>
            <a:pPr lvl="1"/>
            <a:r>
              <a:rPr lang="en-GB" dirty="0" smtClean="0"/>
              <a:t>Where?</a:t>
            </a:r>
          </a:p>
          <a:p>
            <a:pPr lvl="1"/>
            <a:r>
              <a:rPr lang="en-GB" dirty="0" smtClean="0"/>
              <a:t>When?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608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r>
              <a:rPr lang="en-GB" dirty="0" smtClean="0"/>
              <a:t>VO managers</a:t>
            </a:r>
          </a:p>
          <a:p>
            <a:pPr lvl="1"/>
            <a:r>
              <a:rPr lang="en-GB" dirty="0" smtClean="0"/>
              <a:t>Which data sets are more popular?</a:t>
            </a:r>
          </a:p>
          <a:p>
            <a:pPr lvl="2"/>
            <a:r>
              <a:rPr lang="en-GB" dirty="0" smtClean="0"/>
              <a:t>Consider more replication</a:t>
            </a:r>
          </a:p>
          <a:p>
            <a:pPr lvl="1"/>
            <a:r>
              <a:rPr lang="en-GB" dirty="0" smtClean="0"/>
              <a:t>Which data sets are accessed from where?</a:t>
            </a:r>
          </a:p>
          <a:p>
            <a:pPr lvl="2"/>
            <a:r>
              <a:rPr lang="en-GB" dirty="0" smtClean="0"/>
              <a:t>Consider moving storage location</a:t>
            </a:r>
          </a:p>
          <a:p>
            <a:r>
              <a:rPr lang="en-GB" dirty="0" smtClean="0"/>
              <a:t>Site administrators</a:t>
            </a:r>
          </a:p>
          <a:p>
            <a:pPr lvl="1"/>
            <a:r>
              <a:rPr lang="en-GB" dirty="0" smtClean="0"/>
              <a:t>Which data sets are more or less popular?</a:t>
            </a:r>
          </a:p>
          <a:p>
            <a:pPr lvl="2"/>
            <a:r>
              <a:rPr lang="en-GB" dirty="0" smtClean="0"/>
              <a:t>Consider moving popular sets to faster storage </a:t>
            </a:r>
            <a:r>
              <a:rPr lang="en-GB" dirty="0" err="1" smtClean="0"/>
              <a:t>eg</a:t>
            </a:r>
            <a:r>
              <a:rPr lang="en-GB" dirty="0" smtClean="0"/>
              <a:t>. SSD</a:t>
            </a:r>
          </a:p>
          <a:p>
            <a:pPr lvl="2"/>
            <a:r>
              <a:rPr lang="en-GB" dirty="0" smtClean="0"/>
              <a:t>Consider moving unpopular sets to slower storage </a:t>
            </a:r>
            <a:r>
              <a:rPr lang="en-GB" dirty="0" err="1" smtClean="0"/>
              <a:t>eg</a:t>
            </a:r>
            <a:r>
              <a:rPr lang="en-GB" dirty="0" smtClean="0"/>
              <a:t>. Tape</a:t>
            </a:r>
          </a:p>
          <a:p>
            <a:r>
              <a:rPr lang="en-GB" dirty="0" smtClean="0"/>
              <a:t>Scientists/Data publishers</a:t>
            </a:r>
          </a:p>
          <a:p>
            <a:pPr lvl="1"/>
            <a:r>
              <a:rPr lang="en-GB" dirty="0" smtClean="0"/>
              <a:t>How popular is my data?</a:t>
            </a:r>
          </a:p>
          <a:p>
            <a:pPr lvl="2"/>
            <a:r>
              <a:rPr lang="en-GB" dirty="0" smtClean="0"/>
              <a:t>Impact assessment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89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Data Set?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How do we identify it?</a:t>
            </a:r>
          </a:p>
          <a:p>
            <a:r>
              <a:rPr lang="en-GB" dirty="0" smtClean="0"/>
              <a:t>A file?</a:t>
            </a:r>
          </a:p>
          <a:p>
            <a:pPr lvl="1"/>
            <a:r>
              <a:rPr lang="en-GB" dirty="0" smtClean="0"/>
              <a:t>With a path?</a:t>
            </a:r>
          </a:p>
          <a:p>
            <a:r>
              <a:rPr lang="en-GB" dirty="0" smtClean="0"/>
              <a:t>The end of a URL?</a:t>
            </a:r>
          </a:p>
          <a:p>
            <a:r>
              <a:rPr lang="en-GB" dirty="0" smtClean="0"/>
              <a:t>With a Persistent Identifier (PID)?</a:t>
            </a:r>
          </a:p>
          <a:p>
            <a:pPr lvl="1"/>
            <a:r>
              <a:rPr lang="en-GB" dirty="0" smtClean="0"/>
              <a:t>Which scheme?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4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24744"/>
            <a:ext cx="8424936" cy="4784400"/>
          </a:xfrm>
        </p:spPr>
        <p:txBody>
          <a:bodyPr/>
          <a:lstStyle/>
          <a:p>
            <a:r>
              <a:rPr lang="en-GB" sz="2400" dirty="0" smtClean="0"/>
              <a:t>Which storage systems are in use?</a:t>
            </a:r>
          </a:p>
          <a:p>
            <a:r>
              <a:rPr lang="en-GB" sz="2400" dirty="0" smtClean="0"/>
              <a:t>How do we extract data?</a:t>
            </a:r>
          </a:p>
          <a:p>
            <a:pPr lvl="1"/>
            <a:r>
              <a:rPr lang="en-GB" dirty="0" smtClean="0"/>
              <a:t>APEL prefers parsing log files</a:t>
            </a:r>
          </a:p>
          <a:p>
            <a:pPr lvl="2"/>
            <a:r>
              <a:rPr lang="en-GB" sz="2400" dirty="0" smtClean="0"/>
              <a:t>“Accounting by Processing Event Logs”	</a:t>
            </a:r>
          </a:p>
          <a:p>
            <a:r>
              <a:rPr lang="en-GB" sz="2400" dirty="0" smtClean="0"/>
              <a:t>What data can we extract?</a:t>
            </a:r>
          </a:p>
          <a:p>
            <a:r>
              <a:rPr lang="en-GB" sz="2400" dirty="0" smtClean="0"/>
              <a:t>Or</a:t>
            </a:r>
          </a:p>
          <a:p>
            <a:r>
              <a:rPr lang="en-GB" sz="2400" dirty="0" smtClean="0"/>
              <a:t>What data do we need?</a:t>
            </a:r>
          </a:p>
          <a:p>
            <a:pPr lvl="1"/>
            <a:r>
              <a:rPr lang="en-GB" dirty="0" smtClean="0"/>
              <a:t>VO?</a:t>
            </a:r>
          </a:p>
          <a:p>
            <a:pPr lvl="1"/>
            <a:r>
              <a:rPr lang="en-GB" dirty="0" smtClean="0"/>
              <a:t>Failed transfers?</a:t>
            </a:r>
          </a:p>
          <a:p>
            <a:r>
              <a:rPr lang="en-GB" sz="2400" dirty="0" smtClean="0"/>
              <a:t>How do present it?</a:t>
            </a:r>
          </a:p>
          <a:p>
            <a:pPr lvl="1"/>
            <a:r>
              <a:rPr lang="en-GB" dirty="0" smtClean="0"/>
              <a:t>Analyses</a:t>
            </a:r>
          </a:p>
          <a:p>
            <a:pPr lvl="1"/>
            <a:r>
              <a:rPr lang="en-GB" dirty="0" smtClean="0"/>
              <a:t>Reports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12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/>
              <a:t>Data Accounting at </a:t>
            </a:r>
            <a:r>
              <a:rPr lang="en-GB" dirty="0" smtClean="0"/>
              <a:t>FNAL</a:t>
            </a:r>
          </a:p>
          <a:p>
            <a:pPr algn="ctr"/>
            <a:r>
              <a:rPr lang="en-GB" sz="2000" dirty="0" smtClean="0"/>
              <a:t>Tanya </a:t>
            </a:r>
            <a:r>
              <a:rPr lang="en-GB" sz="2000" dirty="0" err="1" smtClean="0"/>
              <a:t>Levshina</a:t>
            </a:r>
            <a:endParaRPr lang="en-GB" sz="2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3" y="2763307"/>
            <a:ext cx="4041775" cy="3004610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788024" y="1700808"/>
            <a:ext cx="4041775" cy="639762"/>
          </a:xfrm>
        </p:spPr>
        <p:txBody>
          <a:bodyPr/>
          <a:lstStyle/>
          <a:p>
            <a:pPr algn="ctr"/>
            <a:r>
              <a:rPr lang="en-GB" dirty="0"/>
              <a:t>Data Activities Monitoring on the </a:t>
            </a:r>
            <a:r>
              <a:rPr lang="en-GB" dirty="0" smtClean="0"/>
              <a:t>WLCG</a:t>
            </a:r>
          </a:p>
          <a:p>
            <a:pPr algn="ctr"/>
            <a:r>
              <a:rPr lang="en-GB" sz="2000" dirty="0" err="1" smtClean="0"/>
              <a:t>Cristóvão</a:t>
            </a:r>
            <a:r>
              <a:rPr lang="en-GB" sz="2000" dirty="0" smtClean="0"/>
              <a:t> </a:t>
            </a:r>
            <a:r>
              <a:rPr lang="en-GB" sz="2000" dirty="0" err="1" smtClean="0"/>
              <a:t>Cordeiro</a:t>
            </a:r>
            <a:endParaRPr lang="en-GB" sz="2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825" y="2765601"/>
            <a:ext cx="4041775" cy="3025422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solutions exist?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706427"/>
      </p:ext>
    </p:extLst>
  </p:cSld>
  <p:clrMapOvr>
    <a:masterClrMapping/>
  </p:clrMapOvr>
</p:sld>
</file>

<file path=ppt/theme/theme1.xml><?xml version="1.0" encoding="utf-8"?>
<a:theme xmlns:a="http://schemas.openxmlformats.org/drawingml/2006/main" name="EGI_Engage_powerpoint_presentation_v3.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EGI_Engage_powerpoint_presentation_v3.1</Template>
  <TotalTime>705</TotalTime>
  <Words>236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EGI_Engage_powerpoint_presentation_v3.1</vt:lpstr>
      <vt:lpstr>EGI Powerpoint Presentation (body)</vt:lpstr>
      <vt:lpstr>EGI Powerpoint Presentation (closing)</vt:lpstr>
      <vt:lpstr>Data Accounting</vt:lpstr>
      <vt:lpstr>Session Timetable</vt:lpstr>
      <vt:lpstr>What is Data Accounting?</vt:lpstr>
      <vt:lpstr>Why?</vt:lpstr>
      <vt:lpstr>What is a Data Set?</vt:lpstr>
      <vt:lpstr>Technology</vt:lpstr>
      <vt:lpstr>What solutions exist?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Pullinger, Stuart (STFC,RAL,SC)</dc:creator>
  <cp:lastModifiedBy>Pullinger, Stuart (STFC,RAL,SC)</cp:lastModifiedBy>
  <cp:revision>15</cp:revision>
  <dcterms:created xsi:type="dcterms:W3CDTF">2015-05-15T16:20:11Z</dcterms:created>
  <dcterms:modified xsi:type="dcterms:W3CDTF">2015-05-19T07:19:53Z</dcterms:modified>
</cp:coreProperties>
</file>