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5"/>
  </p:notesMasterIdLst>
  <p:handoutMasterIdLst>
    <p:handoutMasterId r:id="rId16"/>
  </p:handoutMasterIdLst>
  <p:sldIdLst>
    <p:sldId id="280" r:id="rId4"/>
    <p:sldId id="297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84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90" d="100"/>
          <a:sy n="90" d="100"/>
        </p:scale>
        <p:origin x="-1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5/20/15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5/20/15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EGI have </a:t>
            </a:r>
            <a:r>
              <a:rPr lang="en-US" dirty="0" err="1" smtClean="0"/>
              <a:t>recognised</a:t>
            </a:r>
            <a:r>
              <a:rPr lang="en-US" dirty="0" smtClean="0"/>
              <a:t> the need for simpler and more</a:t>
            </a:r>
            <a:br>
              <a:rPr lang="en-US" dirty="0" smtClean="0"/>
            </a:br>
            <a:r>
              <a:rPr lang="en-US" dirty="0" err="1" smtClean="0"/>
              <a:t>harmonised</a:t>
            </a:r>
            <a:r>
              <a:rPr lang="en-US" dirty="0" smtClean="0"/>
              <a:t> access for individual researchers and small research</a:t>
            </a:r>
            <a:br>
              <a:rPr lang="en-US" dirty="0" smtClean="0"/>
            </a:br>
            <a:r>
              <a:rPr lang="en-US" dirty="0" smtClean="0"/>
              <a:t>groups, to remove the barriers that discourage the new users of EGI,</a:t>
            </a:r>
            <a:br>
              <a:rPr lang="en-US" dirty="0" smtClean="0"/>
            </a:br>
            <a:r>
              <a:rPr lang="en-US" dirty="0" smtClean="0"/>
              <a:t>and so the EGI community started to design and prototype a new</a:t>
            </a:r>
            <a:br>
              <a:rPr lang="en-US" dirty="0" smtClean="0"/>
            </a:br>
            <a:r>
              <a:rPr lang="en-US" dirty="0" smtClean="0"/>
              <a:t>platform in October 2014 to support this "long tail" of science.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593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2-3 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TITLE OF PRESENTATION - REPLACE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7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5/20/15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microsoft.com/office/2007/relationships/hdphoto" Target="../media/hdphoto1.wdp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microsoft.com/office/2007/relationships/hdphoto" Target="../media/hdphoto2.wdp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Operations Manager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EGI strategy to support individual users or small research groups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 – </a:t>
            </a:r>
            <a:r>
              <a:rPr lang="en-GB" dirty="0" err="1" smtClean="0"/>
              <a:t>EGI.eu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work: </a:t>
            </a:r>
            <a:r>
              <a:rPr lang="en-US" dirty="0" err="1" smtClean="0"/>
              <a:t>eduGAIN</a:t>
            </a:r>
            <a:r>
              <a:rPr lang="en-US" dirty="0" smtClean="0"/>
              <a:t>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eduGAIN</a:t>
            </a:r>
            <a:r>
              <a:rPr lang="en-US" dirty="0" smtClean="0"/>
              <a:t> credentials already provide information about the user affiliation:</a:t>
            </a:r>
          </a:p>
          <a:p>
            <a:pPr lvl="1"/>
            <a:r>
              <a:rPr lang="en-US" dirty="0" smtClean="0"/>
              <a:t>Research / Education environment</a:t>
            </a:r>
          </a:p>
          <a:p>
            <a:r>
              <a:rPr lang="en-US" dirty="0" smtClean="0"/>
              <a:t>Widespread, already a lot of institutional </a:t>
            </a:r>
            <a:r>
              <a:rPr lang="en-US" dirty="0" err="1" smtClean="0"/>
              <a:t>idp</a:t>
            </a:r>
            <a:r>
              <a:rPr lang="en-US" dirty="0" smtClean="0"/>
              <a:t> federated</a:t>
            </a:r>
          </a:p>
          <a:p>
            <a:pPr lvl="1"/>
            <a:r>
              <a:rPr lang="en-US" dirty="0" smtClean="0"/>
              <a:t>Again, we want to avoid to ask users to create new credentials unless it’s strictly needed</a:t>
            </a:r>
          </a:p>
          <a:p>
            <a:r>
              <a:rPr lang="en-US" dirty="0" smtClean="0"/>
              <a:t>But not mandatory: we will not remove a barrier (x509) adding a new one (mandatory </a:t>
            </a:r>
            <a:r>
              <a:rPr lang="en-US" dirty="0" err="1" smtClean="0"/>
              <a:t>edugain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198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long tail of science for EGI?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Several interpretation/definitions of the term LTOS</a:t>
            </a:r>
          </a:p>
          <a:p>
            <a:r>
              <a:rPr lang="en-US" dirty="0" smtClean="0"/>
              <a:t>Very often the members of this category do not see themselves as part of the LTOS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EGI defines the long tail of science as</a:t>
            </a:r>
            <a:br>
              <a:rPr lang="en-US" dirty="0" smtClean="0"/>
            </a:br>
            <a:r>
              <a:rPr lang="en-US" i="1" dirty="0" smtClean="0"/>
              <a:t>individual users or non distributed small research groups</a:t>
            </a:r>
          </a:p>
          <a:p>
            <a:pPr lvl="1"/>
            <a:r>
              <a:rPr lang="en-US" dirty="0" smtClean="0"/>
              <a:t>From 1 to less than 10 people who do not need to share processes or data </a:t>
            </a:r>
            <a:r>
              <a:rPr lang="en-US" smtClean="0"/>
              <a:t>among themselves on </a:t>
            </a:r>
            <a:r>
              <a:rPr lang="en-US" dirty="0" smtClean="0"/>
              <a:t>the EGI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70566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community ecosystem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51520" y="1196752"/>
            <a:ext cx="4176464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/>
            <a:r>
              <a:rPr lang="en-GB" sz="2400" smtClean="0">
                <a:solidFill>
                  <a:srgbClr val="FF0000"/>
                </a:solidFill>
              </a:rPr>
              <a:t>E</a:t>
            </a:r>
            <a:r>
              <a:rPr lang="en-GB" sz="2400" smtClean="0"/>
              <a:t>uropean</a:t>
            </a:r>
          </a:p>
          <a:p>
            <a:pPr lvl="1"/>
            <a:r>
              <a:rPr lang="en-GB" sz="2000" smtClean="0"/>
              <a:t>Over 35 countries</a:t>
            </a:r>
          </a:p>
          <a:p>
            <a:pPr marL="271463" indent="-271463"/>
            <a:r>
              <a:rPr lang="en-GB" sz="2400" smtClean="0">
                <a:solidFill>
                  <a:srgbClr val="FF0000"/>
                </a:solidFill>
              </a:rPr>
              <a:t>G</a:t>
            </a:r>
            <a:r>
              <a:rPr lang="en-GB" sz="2400" smtClean="0"/>
              <a:t>rid</a:t>
            </a:r>
          </a:p>
          <a:p>
            <a:pPr lvl="1"/>
            <a:r>
              <a:rPr lang="en-GB" sz="2000" smtClean="0"/>
              <a:t>HTC services </a:t>
            </a:r>
          </a:p>
          <a:p>
            <a:pPr lvl="1"/>
            <a:r>
              <a:rPr lang="en-GB" sz="2000" smtClean="0"/>
              <a:t>Cloud services</a:t>
            </a:r>
          </a:p>
          <a:p>
            <a:pPr lvl="1"/>
            <a:r>
              <a:rPr lang="en-GB" sz="2000" smtClean="0"/>
              <a:t>Storage services</a:t>
            </a:r>
          </a:p>
          <a:p>
            <a:pPr marL="271463" indent="-271463"/>
            <a:r>
              <a:rPr lang="en-GB" sz="2400" smtClean="0">
                <a:solidFill>
                  <a:srgbClr val="FF0000"/>
                </a:solidFill>
              </a:rPr>
              <a:t>I</a:t>
            </a:r>
            <a:r>
              <a:rPr lang="en-GB" sz="2400" smtClean="0"/>
              <a:t>nfrastructure</a:t>
            </a:r>
          </a:p>
          <a:p>
            <a:pPr marL="671513" lvl="1" indent="-271463"/>
            <a:r>
              <a:rPr lang="en-GB" sz="2000" smtClean="0"/>
              <a:t>350 resource centres</a:t>
            </a:r>
          </a:p>
          <a:p>
            <a:pPr marL="671513" lvl="1" indent="-271463"/>
            <a:r>
              <a:rPr lang="en-GB" sz="2000" smtClean="0"/>
              <a:t>400,000 cpu cores</a:t>
            </a:r>
          </a:p>
          <a:p>
            <a:pPr marL="671513" lvl="1" indent="-271463"/>
            <a:r>
              <a:rPr lang="en-GB" sz="2000" smtClean="0"/>
              <a:t>190 PB storage</a:t>
            </a:r>
          </a:p>
          <a:p>
            <a:pPr marL="671513" lvl="1" indent="-271463"/>
            <a:endParaRPr lang="en-GB" sz="2000" smtClean="0"/>
          </a:p>
          <a:p>
            <a:endParaRPr lang="en-GB" sz="2400" smtClean="0">
              <a:sym typeface="Wingdings" pitchFamily="2" charset="2"/>
            </a:endParaRPr>
          </a:p>
          <a:p>
            <a:endParaRPr lang="en-GB" sz="2400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6" t="2114"/>
          <a:stretch/>
        </p:blipFill>
        <p:spPr bwMode="auto">
          <a:xfrm>
            <a:off x="4278734" y="1196752"/>
            <a:ext cx="425370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5877272"/>
            <a:ext cx="914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i="1" dirty="0" smtClean="0">
                <a:solidFill>
                  <a:srgbClr val="FF0000"/>
                </a:solidFill>
              </a:rPr>
              <a:t>For European researchers and their international collaborators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9512" y="1196752"/>
            <a:ext cx="4032448" cy="4680520"/>
          </a:xfrm>
          <a:prstGeom prst="rect">
            <a:avLst/>
          </a:prstGeom>
          <a:ln>
            <a:solidFill>
              <a:srgbClr val="FFFF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703144">
            <a:off x="2260639" y="2537743"/>
            <a:ext cx="3024336" cy="432048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79512" y="1124744"/>
            <a:ext cx="2376264" cy="1656184"/>
            <a:chOff x="179512" y="1124744"/>
            <a:chExt cx="2376264" cy="165618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39552" y="1340768"/>
              <a:ext cx="576064" cy="576064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71600" y="1340768"/>
              <a:ext cx="576064" cy="576064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55576" y="1556792"/>
              <a:ext cx="576064" cy="576064"/>
            </a:xfrm>
            <a:prstGeom prst="rect">
              <a:avLst/>
            </a:prstGeom>
          </p:spPr>
        </p:pic>
        <p:sp>
          <p:nvSpPr>
            <p:cNvPr id="17" name="Oval 16"/>
            <p:cNvSpPr/>
            <p:nvPr/>
          </p:nvSpPr>
          <p:spPr>
            <a:xfrm>
              <a:off x="179512" y="1124744"/>
              <a:ext cx="2339752" cy="1224136"/>
            </a:xfrm>
            <a:prstGeom prst="ellipse">
              <a:avLst/>
            </a:prstGeom>
            <a:noFill/>
            <a:ln w="57150" cmpd="sng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/>
                <a:t>VO</a:t>
              </a:r>
              <a:endParaRPr lang="en-US" sz="2800" b="1" dirty="0"/>
            </a:p>
          </p:txBody>
        </p:sp>
        <p:sp>
          <p:nvSpPr>
            <p:cNvPr id="18" name="Horizontal Scroll 17"/>
            <p:cNvSpPr/>
            <p:nvPr/>
          </p:nvSpPr>
          <p:spPr>
            <a:xfrm>
              <a:off x="1763688" y="1916832"/>
              <a:ext cx="792088" cy="864096"/>
            </a:xfrm>
            <a:prstGeom prst="horizontalScroll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SLA</a:t>
              </a:r>
              <a:br>
                <a:rPr lang="en-US" dirty="0" smtClean="0"/>
              </a:br>
              <a:r>
                <a:rPr lang="en-US" dirty="0" smtClean="0"/>
                <a:t>AUP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51520" y="2780928"/>
            <a:ext cx="2376264" cy="1656184"/>
            <a:chOff x="251520" y="2780928"/>
            <a:chExt cx="2376264" cy="1656184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11560" y="2996952"/>
              <a:ext cx="576064" cy="576064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43608" y="2996952"/>
              <a:ext cx="576064" cy="57606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27584" y="3212976"/>
              <a:ext cx="576064" cy="576064"/>
            </a:xfrm>
            <a:prstGeom prst="rect">
              <a:avLst/>
            </a:prstGeom>
          </p:spPr>
        </p:pic>
        <p:sp>
          <p:nvSpPr>
            <p:cNvPr id="23" name="Oval 22"/>
            <p:cNvSpPr/>
            <p:nvPr/>
          </p:nvSpPr>
          <p:spPr>
            <a:xfrm>
              <a:off x="251520" y="2780928"/>
              <a:ext cx="2339752" cy="1224136"/>
            </a:xfrm>
            <a:prstGeom prst="ellipse">
              <a:avLst/>
            </a:prstGeom>
            <a:noFill/>
            <a:ln w="57150" cmpd="sng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/>
                <a:t>VO</a:t>
              </a:r>
              <a:endParaRPr lang="en-US" sz="2800" b="1" dirty="0"/>
            </a:p>
          </p:txBody>
        </p:sp>
        <p:sp>
          <p:nvSpPr>
            <p:cNvPr id="24" name="Horizontal Scroll 23"/>
            <p:cNvSpPr/>
            <p:nvPr/>
          </p:nvSpPr>
          <p:spPr>
            <a:xfrm>
              <a:off x="1835696" y="3573016"/>
              <a:ext cx="792088" cy="864096"/>
            </a:xfrm>
            <a:prstGeom prst="horizontalScroll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SLA</a:t>
              </a:r>
              <a:br>
                <a:rPr lang="en-US" dirty="0" smtClean="0"/>
              </a:br>
              <a:r>
                <a:rPr lang="en-US" dirty="0" smtClean="0"/>
                <a:t>AUP</a:t>
              </a:r>
              <a:endParaRPr lang="en-US" dirty="0"/>
            </a:p>
          </p:txBody>
        </p:sp>
      </p:grpSp>
      <p:sp>
        <p:nvSpPr>
          <p:cNvPr id="25" name="Right Arrow 24"/>
          <p:cNvSpPr/>
          <p:nvPr/>
        </p:nvSpPr>
        <p:spPr>
          <a:xfrm rot="921642">
            <a:off x="2486974" y="3749840"/>
            <a:ext cx="3024336" cy="432048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683568" y="4797152"/>
            <a:ext cx="648072" cy="864096"/>
            <a:chOff x="683568" y="4797152"/>
            <a:chExt cx="648072" cy="864096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55576" y="5085184"/>
              <a:ext cx="576064" cy="576064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683568" y="4797152"/>
              <a:ext cx="4040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?</a:t>
              </a:r>
              <a:endParaRPr lang="en-US" sz="28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267744" y="4797152"/>
            <a:ext cx="648072" cy="864096"/>
            <a:chOff x="2267744" y="4797152"/>
            <a:chExt cx="648072" cy="864096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9951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339752" y="5085184"/>
              <a:ext cx="576064" cy="576064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2267744" y="4797152"/>
              <a:ext cx="4040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?</a:t>
              </a:r>
              <a:endParaRPr lang="en-US" sz="2800" b="1" dirty="0"/>
            </a:p>
          </p:txBody>
        </p:sp>
      </p:grpSp>
      <p:sp>
        <p:nvSpPr>
          <p:cNvPr id="32" name="Rounded Rectangular Callout 31"/>
          <p:cNvSpPr/>
          <p:nvPr/>
        </p:nvSpPr>
        <p:spPr>
          <a:xfrm>
            <a:off x="3851920" y="4581128"/>
            <a:ext cx="4536504" cy="1080120"/>
          </a:xfrm>
          <a:prstGeom prst="wedgeRoundRectCallout">
            <a:avLst>
              <a:gd name="adj1" fmla="val -71512"/>
              <a:gd name="adj2" fmla="val 1934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support the long tail of science researchers EGI is developing a dedicated platform to address users’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5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Users requirements for a </a:t>
            </a:r>
            <a:r>
              <a:rPr lang="en-US" sz="2800" dirty="0" err="1"/>
              <a:t>LToS</a:t>
            </a:r>
            <a:r>
              <a:rPr lang="en-US" sz="2800" dirty="0"/>
              <a:t> platform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3366FF"/>
                </a:solidFill>
              </a:rPr>
              <a:t>Availability of resources</a:t>
            </a:r>
            <a:r>
              <a:rPr lang="en-US" sz="2400" dirty="0"/>
              <a:t> HTC, cloud and storage</a:t>
            </a:r>
          </a:p>
          <a:p>
            <a:pPr lvl="1"/>
            <a:r>
              <a:rPr lang="en-US" sz="2000" dirty="0"/>
              <a:t>Short-medium term access</a:t>
            </a:r>
          </a:p>
          <a:p>
            <a:pPr lvl="1"/>
            <a:r>
              <a:rPr lang="en-US" sz="2000" dirty="0"/>
              <a:t>Quick access, avoid unnecessary bureaucracy </a:t>
            </a:r>
          </a:p>
          <a:p>
            <a:pPr lvl="1"/>
            <a:r>
              <a:rPr lang="en-US" sz="2000" dirty="0"/>
              <a:t>Long-term, dedicated resource access, dedicated SLAs, will still require separate community </a:t>
            </a:r>
            <a:r>
              <a:rPr lang="en-US" sz="2000" dirty="0" err="1" smtClean="0"/>
              <a:t>Vos</a:t>
            </a:r>
            <a:endParaRPr lang="en-US" sz="2000" dirty="0" smtClean="0"/>
          </a:p>
          <a:p>
            <a:pPr lvl="1"/>
            <a:endParaRPr lang="en-US" sz="2000" dirty="0"/>
          </a:p>
          <a:p>
            <a:r>
              <a:rPr lang="en-US" sz="2400" dirty="0" smtClean="0">
                <a:solidFill>
                  <a:srgbClr val="3366FF"/>
                </a:solidFill>
              </a:rPr>
              <a:t>Zero</a:t>
            </a:r>
            <a:r>
              <a:rPr lang="en-US" sz="2400" dirty="0">
                <a:solidFill>
                  <a:srgbClr val="3366FF"/>
                </a:solidFill>
              </a:rPr>
              <a:t>-barrier access</a:t>
            </a:r>
            <a:r>
              <a:rPr lang="en-US" sz="2400" dirty="0"/>
              <a:t>: </a:t>
            </a:r>
            <a:r>
              <a:rPr lang="en-GB" sz="2400" dirty="0"/>
              <a:t>any user who carries out relevant research can get a start-up resource allocation</a:t>
            </a:r>
          </a:p>
          <a:p>
            <a:pPr lvl="1"/>
            <a:r>
              <a:rPr lang="en-GB" sz="2000" dirty="0"/>
              <a:t>We can decide what relevant means (e.g. any non-for profit)</a:t>
            </a:r>
            <a:endParaRPr lang="en-US" sz="2000" dirty="0"/>
          </a:p>
          <a:p>
            <a:pPr lvl="1"/>
            <a:r>
              <a:rPr lang="en-GB" sz="2000" dirty="0"/>
              <a:t>No need for specialised relationship with an NREN, a CA</a:t>
            </a:r>
          </a:p>
          <a:p>
            <a:pPr lvl="1"/>
            <a:r>
              <a:rPr lang="en-GB" sz="2000" dirty="0"/>
              <a:t>No need to establish an Registration Authority at user’s institute</a:t>
            </a:r>
            <a:br>
              <a:rPr lang="en-GB" sz="2000" dirty="0"/>
            </a:br>
            <a:endParaRPr lang="en-US" sz="2000" dirty="0"/>
          </a:p>
          <a:p>
            <a:r>
              <a:rPr lang="en-GB" sz="2400" dirty="0">
                <a:solidFill>
                  <a:srgbClr val="3366FF"/>
                </a:solidFill>
              </a:rPr>
              <a:t>User support</a:t>
            </a:r>
          </a:p>
          <a:p>
            <a:pPr lvl="1"/>
            <a:r>
              <a:rPr lang="en-GB" sz="2000" dirty="0"/>
              <a:t>Available through the </a:t>
            </a:r>
            <a:r>
              <a:rPr lang="en-GB" sz="2000" dirty="0" smtClean="0"/>
              <a:t>NGIs/NILs/</a:t>
            </a:r>
            <a:r>
              <a:rPr lang="en-GB" sz="2000" dirty="0" err="1" smtClean="0"/>
              <a:t>EGI.eu</a:t>
            </a:r>
            <a:endParaRPr lang="en-GB" sz="20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97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tail support in the NGIs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EGI designed a platform to address the needs of small research groups This platform is meant to be a central workflow that EGI can offer to the users and to the NGIs </a:t>
            </a:r>
          </a:p>
          <a:p>
            <a:pPr lvl="1"/>
            <a:r>
              <a:rPr lang="en-US" dirty="0" smtClean="0"/>
              <a:t>It is a technical support tool that can be reused by NGIs where needed and integrated with their existing processes where needed</a:t>
            </a:r>
          </a:p>
          <a:p>
            <a:pPr lvl="1"/>
            <a:endParaRPr lang="en-US" dirty="0" smtClean="0"/>
          </a:p>
          <a:p>
            <a:r>
              <a:rPr lang="en-US" dirty="0"/>
              <a:t>Many NGIs already have processes to address the individual users requirements</a:t>
            </a:r>
          </a:p>
          <a:p>
            <a:pPr lvl="1"/>
            <a:r>
              <a:rPr lang="en-US" dirty="0"/>
              <a:t>And we do not want of course to interfere with their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On the contrary we will try to integrate as much as possible the platform with existing processes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26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EGI requirements for a </a:t>
            </a:r>
            <a:r>
              <a:rPr lang="en-GB" sz="3200" dirty="0" err="1" smtClean="0"/>
              <a:t>LToS</a:t>
            </a:r>
            <a:r>
              <a:rPr lang="en-GB" sz="3200" dirty="0" smtClean="0"/>
              <a:t> platform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79301"/>
            <a:ext cx="8424936" cy="4525963"/>
          </a:xfrm>
        </p:spPr>
        <p:txBody>
          <a:bodyPr/>
          <a:lstStyle/>
          <a:p>
            <a:pPr lvl="0"/>
            <a:r>
              <a:rPr lang="en-GB" sz="2400" dirty="0">
                <a:solidFill>
                  <a:srgbClr val="3366FF"/>
                </a:solidFill>
              </a:rPr>
              <a:t>Realistic</a:t>
            </a:r>
            <a:r>
              <a:rPr lang="en-GB" sz="2400" dirty="0"/>
              <a:t>: </a:t>
            </a:r>
            <a:r>
              <a:rPr lang="en-GB" sz="2400" dirty="0" smtClean="0"/>
              <a:t>reuse </a:t>
            </a:r>
            <a:r>
              <a:rPr lang="en-GB" sz="2400" dirty="0"/>
              <a:t>existing technology building blocks as much as </a:t>
            </a:r>
            <a:r>
              <a:rPr lang="en-GB" sz="2400" dirty="0" smtClean="0"/>
              <a:t>possible</a:t>
            </a:r>
          </a:p>
          <a:p>
            <a:pPr lvl="0"/>
            <a:r>
              <a:rPr lang="en-GB" sz="2400" dirty="0" smtClean="0">
                <a:solidFill>
                  <a:srgbClr val="3366FF"/>
                </a:solidFill>
              </a:rPr>
              <a:t>Secure</a:t>
            </a:r>
            <a:r>
              <a:rPr lang="en-GB" sz="2400" dirty="0"/>
              <a:t>: </a:t>
            </a:r>
            <a:r>
              <a:rPr lang="en-GB" sz="2400" dirty="0" smtClean="0"/>
              <a:t>provide </a:t>
            </a:r>
            <a:r>
              <a:rPr lang="en-GB" sz="2400" dirty="0"/>
              <a:t>acceptable level of tracking of users and user </a:t>
            </a:r>
            <a:r>
              <a:rPr lang="en-GB" sz="2400" dirty="0" smtClean="0"/>
              <a:t>activities </a:t>
            </a:r>
          </a:p>
          <a:p>
            <a:pPr lvl="0"/>
            <a:r>
              <a:rPr lang="en-GB" sz="2400" dirty="0" smtClean="0">
                <a:solidFill>
                  <a:srgbClr val="3366FF"/>
                </a:solidFill>
              </a:rPr>
              <a:t>Scalable</a:t>
            </a:r>
            <a:r>
              <a:rPr lang="en-GB" sz="2400" dirty="0" smtClean="0"/>
              <a:t>: can scale up to support large number resource providers, technology providers, use cases and </a:t>
            </a:r>
            <a:r>
              <a:rPr lang="en-GB" sz="2400" dirty="0" smtClean="0"/>
              <a:t>users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008914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high level architecture of the platform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TITLE OF PRESENTATION - REPLACE</a:t>
            </a: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308304" y="3429000"/>
            <a:ext cx="1152128" cy="86409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X509 credentials factory</a:t>
            </a:r>
            <a:endParaRPr lang="en-US" sz="1600" dirty="0"/>
          </a:p>
        </p:txBody>
      </p:sp>
      <p:sp>
        <p:nvSpPr>
          <p:cNvPr id="8" name="Cloud 7"/>
          <p:cNvSpPr/>
          <p:nvPr/>
        </p:nvSpPr>
        <p:spPr>
          <a:xfrm>
            <a:off x="4860032" y="5013176"/>
            <a:ext cx="2664296" cy="1368152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005064"/>
            <a:ext cx="1008112" cy="1008112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1547664" y="1268760"/>
            <a:ext cx="720080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IdP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339752" y="1628800"/>
            <a:ext cx="720080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EGI SSO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547664" y="2060848"/>
            <a:ext cx="720080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X509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499992" y="1484784"/>
            <a:ext cx="1800200" cy="12241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Management Portal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139952" y="3429000"/>
            <a:ext cx="1152128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Science Gateway</a:t>
            </a:r>
            <a:endParaRPr lang="en-US" dirty="0"/>
          </a:p>
        </p:txBody>
      </p:sp>
      <p:sp>
        <p:nvSpPr>
          <p:cNvPr id="15" name="Can 14"/>
          <p:cNvSpPr/>
          <p:nvPr/>
        </p:nvSpPr>
        <p:spPr>
          <a:xfrm>
            <a:off x="6300192" y="1484784"/>
            <a:ext cx="864096" cy="1224136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DB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436096" y="3429000"/>
            <a:ext cx="1152128" cy="86409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Science Gateway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835696" y="285293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1"/>
          </p:cNvCxnSpPr>
          <p:nvPr/>
        </p:nvCxnSpPr>
        <p:spPr>
          <a:xfrm>
            <a:off x="3203848" y="1988840"/>
            <a:ext cx="1296144" cy="108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2"/>
            <a:endCxn id="14" idx="0"/>
          </p:cNvCxnSpPr>
          <p:nvPr/>
        </p:nvCxnSpPr>
        <p:spPr>
          <a:xfrm flipH="1">
            <a:off x="4716016" y="2708920"/>
            <a:ext cx="68407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2"/>
            <a:endCxn id="16" idx="0"/>
          </p:cNvCxnSpPr>
          <p:nvPr/>
        </p:nvCxnSpPr>
        <p:spPr>
          <a:xfrm>
            <a:off x="5400092" y="2708920"/>
            <a:ext cx="61206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2"/>
          </p:cNvCxnSpPr>
          <p:nvPr/>
        </p:nvCxnSpPr>
        <p:spPr>
          <a:xfrm>
            <a:off x="4716016" y="429309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2"/>
          </p:cNvCxnSpPr>
          <p:nvPr/>
        </p:nvCxnSpPr>
        <p:spPr>
          <a:xfrm>
            <a:off x="6012160" y="429309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07904" y="5157192"/>
            <a:ext cx="576064" cy="110590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44008" y="5131411"/>
            <a:ext cx="576064" cy="110590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80112" y="5131411"/>
            <a:ext cx="576064" cy="110590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44208" y="5131411"/>
            <a:ext cx="576064" cy="1105901"/>
          </a:xfrm>
          <a:prstGeom prst="rect">
            <a:avLst/>
          </a:prstGeom>
        </p:spPr>
      </p:pic>
      <p:cxnSp>
        <p:nvCxnSpPr>
          <p:cNvPr id="27" name="Straight Arrow Connector 26"/>
          <p:cNvCxnSpPr>
            <a:endCxn id="14" idx="1"/>
          </p:cNvCxnSpPr>
          <p:nvPr/>
        </p:nvCxnSpPr>
        <p:spPr>
          <a:xfrm flipV="1">
            <a:off x="2483768" y="3861048"/>
            <a:ext cx="1656184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491880" y="1196752"/>
            <a:ext cx="5040560" cy="3384376"/>
          </a:xfrm>
          <a:prstGeom prst="roundRect">
            <a:avLst/>
          </a:prstGeom>
          <a:noFill/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980728"/>
            <a:ext cx="1008112" cy="1008112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>
          <a:xfrm flipV="1">
            <a:off x="2267744" y="2348880"/>
            <a:ext cx="2160240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ounded Rectangular Callout 30"/>
          <p:cNvSpPr/>
          <p:nvPr/>
        </p:nvSpPr>
        <p:spPr>
          <a:xfrm>
            <a:off x="6804248" y="2780928"/>
            <a:ext cx="1296144" cy="432048"/>
          </a:xfrm>
          <a:prstGeom prst="wedgeRoundRectCallout">
            <a:avLst>
              <a:gd name="adj1" fmla="val -69336"/>
              <a:gd name="adj2" fmla="val 132353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Realistic</a:t>
            </a:r>
            <a:endParaRPr lang="en-US" dirty="0"/>
          </a:p>
        </p:txBody>
      </p:sp>
      <p:sp>
        <p:nvSpPr>
          <p:cNvPr id="32" name="Rounded Rectangular Callout 31"/>
          <p:cNvSpPr/>
          <p:nvPr/>
        </p:nvSpPr>
        <p:spPr>
          <a:xfrm>
            <a:off x="107504" y="1124744"/>
            <a:ext cx="1296144" cy="432048"/>
          </a:xfrm>
          <a:prstGeom prst="wedgeRoundRectCallout">
            <a:avLst>
              <a:gd name="adj1" fmla="val 57742"/>
              <a:gd name="adj2" fmla="val 173100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Zero-barrier</a:t>
            </a:r>
            <a:endParaRPr lang="en-US" dirty="0"/>
          </a:p>
        </p:txBody>
      </p:sp>
      <p:sp>
        <p:nvSpPr>
          <p:cNvPr id="33" name="Rounded Rectangular Callout 32"/>
          <p:cNvSpPr/>
          <p:nvPr/>
        </p:nvSpPr>
        <p:spPr>
          <a:xfrm>
            <a:off x="7308304" y="4221088"/>
            <a:ext cx="1296144" cy="936104"/>
          </a:xfrm>
          <a:prstGeom prst="wedgeRoundRectCallout">
            <a:avLst>
              <a:gd name="adj1" fmla="val -66425"/>
              <a:gd name="adj2" fmla="val 93396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7" idx="1"/>
            <a:endCxn id="16" idx="3"/>
          </p:cNvCxnSpPr>
          <p:nvPr/>
        </p:nvCxnSpPr>
        <p:spPr>
          <a:xfrm flipH="1">
            <a:off x="6588224" y="3861048"/>
            <a:ext cx="72008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Vertical Scroll 34"/>
          <p:cNvSpPr/>
          <p:nvPr/>
        </p:nvSpPr>
        <p:spPr>
          <a:xfrm>
            <a:off x="3851920" y="2276872"/>
            <a:ext cx="1296144" cy="1368152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Security Policy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 AUP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236296" y="2060848"/>
            <a:ext cx="107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Approves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403648" y="52292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7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approved?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Users need to:</a:t>
            </a:r>
          </a:p>
          <a:p>
            <a:r>
              <a:rPr lang="en-US" dirty="0" smtClean="0"/>
              <a:t>Be able to demonstrate affiliation with a research institution within Europe, or to have contacts with a research institution in Europe (e.g. a referee in an institution)</a:t>
            </a:r>
          </a:p>
          <a:p>
            <a:r>
              <a:rPr lang="en-US" dirty="0" smtClean="0"/>
              <a:t>Be able to describe the purpose of his/her research</a:t>
            </a:r>
          </a:p>
          <a:p>
            <a:pPr lvl="1"/>
            <a:r>
              <a:rPr lang="en-US" dirty="0" smtClean="0"/>
              <a:t>Possibly with medium term goals</a:t>
            </a:r>
          </a:p>
          <a:p>
            <a:r>
              <a:rPr lang="en-US" dirty="0" smtClean="0"/>
              <a:t>Be willing to acknowledge the EGI/NGI support in their publications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439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approves?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There is need for a manual check of the information provided by the user, who is going to test it?</a:t>
            </a:r>
          </a:p>
          <a:p>
            <a:r>
              <a:rPr lang="en-US" dirty="0" smtClean="0"/>
              <a:t>EGI User support/Operations team</a:t>
            </a:r>
          </a:p>
          <a:p>
            <a:r>
              <a:rPr lang="en-US" dirty="0" smtClean="0"/>
              <a:t>Resource allocation team</a:t>
            </a:r>
          </a:p>
          <a:p>
            <a:r>
              <a:rPr lang="en-US" dirty="0" smtClean="0"/>
              <a:t>In the near future, NGI </a:t>
            </a:r>
            <a:r>
              <a:rPr lang="en-US" b="1" dirty="0" smtClean="0"/>
              <a:t>NILs</a:t>
            </a:r>
            <a:r>
              <a:rPr lang="en-US" dirty="0" smtClean="0"/>
              <a:t> and user support contacts</a:t>
            </a:r>
          </a:p>
          <a:p>
            <a:pPr lvl="1"/>
            <a:r>
              <a:rPr lang="en-US" dirty="0" smtClean="0"/>
              <a:t>Having the NILs in the loop will help NGIs not to miss any potential new use case or developing community</a:t>
            </a:r>
          </a:p>
          <a:p>
            <a:pPr lvl="1"/>
            <a:r>
              <a:rPr lang="en-US" dirty="0" smtClean="0"/>
              <a:t>Again, this is also a service to the NGIs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357022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562</TotalTime>
  <Words>625</Words>
  <Application>Microsoft Macintosh PowerPoint</Application>
  <PresentationFormat>On-screen Show (4:3)</PresentationFormat>
  <Paragraphs>96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EGI.eu template</vt:lpstr>
      <vt:lpstr>EGI Powerpoint Presentation (body)</vt:lpstr>
      <vt:lpstr>EGI Powerpoint Presentation (closing)</vt:lpstr>
      <vt:lpstr>EGI strategy to support individual users or small research groups</vt:lpstr>
      <vt:lpstr>What is long tail of science for EGI?</vt:lpstr>
      <vt:lpstr>EGI community ecosystem</vt:lpstr>
      <vt:lpstr>Users requirements for a LToS platform</vt:lpstr>
      <vt:lpstr>Long tail support in the NGIs</vt:lpstr>
      <vt:lpstr>EGI requirements for a LToS platform</vt:lpstr>
      <vt:lpstr>The high level architecture of the platform</vt:lpstr>
      <vt:lpstr>Who is approved?</vt:lpstr>
      <vt:lpstr>Who approves?</vt:lpstr>
      <vt:lpstr>Future work: eduGAIN integration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11</cp:revision>
  <dcterms:created xsi:type="dcterms:W3CDTF">2015-05-07T09:44:43Z</dcterms:created>
  <dcterms:modified xsi:type="dcterms:W3CDTF">2015-05-20T08:48:16Z</dcterms:modified>
</cp:coreProperties>
</file>