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5" r:id="rId2"/>
    <p:sldId id="259" r:id="rId3"/>
    <p:sldId id="260" r:id="rId4"/>
    <p:sldId id="263" r:id="rId5"/>
    <p:sldId id="276" r:id="rId6"/>
    <p:sldId id="264" r:id="rId7"/>
    <p:sldId id="265" r:id="rId8"/>
    <p:sldId id="266" r:id="rId9"/>
    <p:sldId id="267" r:id="rId10"/>
    <p:sldId id="268" r:id="rId11"/>
    <p:sldId id="270" r:id="rId12"/>
    <p:sldId id="271" r:id="rId13"/>
    <p:sldId id="278" r:id="rId14"/>
    <p:sldId id="284" r:id="rId15"/>
    <p:sldId id="283" r:id="rId16"/>
    <p:sldId id="258" r:id="rId17"/>
    <p:sldId id="279" r:id="rId18"/>
    <p:sldId id="285" r:id="rId19"/>
    <p:sldId id="286" r:id="rId20"/>
    <p:sldId id="287" r:id="rId21"/>
    <p:sldId id="274" r:id="rId22"/>
    <p:sldId id="288" r:id="rId23"/>
    <p:sldId id="289" r:id="rId24"/>
    <p:sldId id="290" r:id="rId25"/>
    <p:sldId id="291" r:id="rId26"/>
    <p:sldId id="292" r:id="rId27"/>
    <p:sldId id="293" r:id="rId28"/>
    <p:sldId id="294" r:id="rId29"/>
    <p:sldId id="295" r:id="rId3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82017" autoAdjust="0"/>
  </p:normalViewPr>
  <p:slideViewPr>
    <p:cSldViewPr>
      <p:cViewPr>
        <p:scale>
          <a:sx n="64" d="100"/>
          <a:sy n="64" d="100"/>
        </p:scale>
        <p:origin x="-123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7FEA5A-85CC-E74F-B279-FB7C2E1759AB}" type="doc">
      <dgm:prSet loTypeId="urn:microsoft.com/office/officeart/2009/3/layout/OpposingIdeas" loCatId="" qsTypeId="urn:microsoft.com/office/officeart/2005/8/quickstyle/simple2" qsCatId="simple" csTypeId="urn:microsoft.com/office/officeart/2005/8/colors/accent1_2#9" csCatId="accent1" phldr="1"/>
      <dgm:spPr/>
      <dgm:t>
        <a:bodyPr/>
        <a:lstStyle/>
        <a:p>
          <a:endParaRPr lang="en-US"/>
        </a:p>
      </dgm:t>
    </dgm:pt>
    <dgm:pt modelId="{BACCF78A-50F8-6D47-B47D-A1DA84E6DDB8}">
      <dgm:prSet phldrT="[Text]" custT="1"/>
      <dgm:spPr/>
      <dgm:t>
        <a:bodyPr/>
        <a:lstStyle/>
        <a:p>
          <a:r>
            <a:rPr lang="en-US" sz="2800" dirty="0" smtClean="0">
              <a:solidFill>
                <a:schemeClr val="tx1"/>
              </a:solidFill>
            </a:rPr>
            <a:t>Flexible</a:t>
          </a:r>
          <a:endParaRPr lang="en-US" sz="2800" dirty="0">
            <a:solidFill>
              <a:schemeClr val="tx1"/>
            </a:solidFill>
          </a:endParaRPr>
        </a:p>
      </dgm:t>
    </dgm:pt>
    <dgm:pt modelId="{EA38A8B1-C2E1-F849-BB25-7D798A6F7012}" type="parTrans" cxnId="{3927EE80-CAA7-6C4B-A182-1DED0E09AE4D}">
      <dgm:prSet/>
      <dgm:spPr/>
      <dgm:t>
        <a:bodyPr/>
        <a:lstStyle/>
        <a:p>
          <a:endParaRPr lang="en-US" sz="1400">
            <a:solidFill>
              <a:srgbClr val="FFFFFF"/>
            </a:solidFill>
          </a:endParaRPr>
        </a:p>
      </dgm:t>
    </dgm:pt>
    <dgm:pt modelId="{DFE29084-C13E-1943-B968-0A7019D287E8}" type="sibTrans" cxnId="{3927EE80-CAA7-6C4B-A182-1DED0E09AE4D}">
      <dgm:prSet/>
      <dgm:spPr/>
      <dgm:t>
        <a:bodyPr/>
        <a:lstStyle/>
        <a:p>
          <a:endParaRPr lang="en-US" sz="1400">
            <a:solidFill>
              <a:srgbClr val="FFFFFF"/>
            </a:solidFill>
          </a:endParaRPr>
        </a:p>
      </dgm:t>
    </dgm:pt>
    <dgm:pt modelId="{641B9E17-BEC9-054C-962B-BA216312E62D}">
      <dgm:prSet phldrT="[Text]" custT="1"/>
      <dgm:spPr/>
      <dgm:t>
        <a:bodyPr/>
        <a:lstStyle/>
        <a:p>
          <a:r>
            <a:rPr lang="en-US" sz="1600" dirty="0" smtClean="0">
              <a:solidFill>
                <a:srgbClr val="FFFFFF"/>
              </a:solidFill>
            </a:rPr>
            <a:t>abstract over differences in location, protocols, and models by </a:t>
          </a:r>
          <a:endParaRPr lang="en-US" sz="1600" dirty="0">
            <a:solidFill>
              <a:srgbClr val="FFFFFF"/>
            </a:solidFill>
          </a:endParaRPr>
        </a:p>
      </dgm:t>
    </dgm:pt>
    <dgm:pt modelId="{8745357A-B14A-F447-A7F4-5AAAE987110D}" type="parTrans" cxnId="{A899F3AF-817A-594B-AF38-AD16E7F3A5E6}">
      <dgm:prSet/>
      <dgm:spPr/>
      <dgm:t>
        <a:bodyPr/>
        <a:lstStyle/>
        <a:p>
          <a:endParaRPr lang="en-US" sz="1400">
            <a:solidFill>
              <a:srgbClr val="FFFFFF"/>
            </a:solidFill>
          </a:endParaRPr>
        </a:p>
      </dgm:t>
    </dgm:pt>
    <dgm:pt modelId="{97CF2BB8-C2F2-BB4F-9F93-B28DD3BBD6BA}" type="sibTrans" cxnId="{A899F3AF-817A-594B-AF38-AD16E7F3A5E6}">
      <dgm:prSet/>
      <dgm:spPr/>
      <dgm:t>
        <a:bodyPr/>
        <a:lstStyle/>
        <a:p>
          <a:endParaRPr lang="en-US" sz="1400">
            <a:solidFill>
              <a:srgbClr val="FFFFFF"/>
            </a:solidFill>
          </a:endParaRPr>
        </a:p>
      </dgm:t>
    </dgm:pt>
    <dgm:pt modelId="{BA97E4B6-7526-9C49-8DD9-595421359034}">
      <dgm:prSet phldrT="[Text]" custT="1"/>
      <dgm:spPr/>
      <dgm:t>
        <a:bodyPr/>
        <a:lstStyle/>
        <a:p>
          <a:r>
            <a:rPr lang="en-US" sz="2800" dirty="0" smtClean="0">
              <a:solidFill>
                <a:srgbClr val="306D99"/>
              </a:solidFill>
            </a:rPr>
            <a:t>Feature-rich</a:t>
          </a:r>
          <a:endParaRPr lang="en-US" sz="2800" dirty="0">
            <a:solidFill>
              <a:srgbClr val="306D99"/>
            </a:solidFill>
          </a:endParaRPr>
        </a:p>
      </dgm:t>
    </dgm:pt>
    <dgm:pt modelId="{AA79B38F-D2D2-5143-8BD2-2BDFBB0678BC}" type="parTrans" cxnId="{35A6EDF3-ADCE-1848-B56E-B2BF12B585FD}">
      <dgm:prSet/>
      <dgm:spPr/>
      <dgm:t>
        <a:bodyPr/>
        <a:lstStyle/>
        <a:p>
          <a:endParaRPr lang="en-US" sz="1400">
            <a:solidFill>
              <a:srgbClr val="FFFFFF"/>
            </a:solidFill>
          </a:endParaRPr>
        </a:p>
      </dgm:t>
    </dgm:pt>
    <dgm:pt modelId="{7F72AE80-DA0E-3C45-B01C-C77E130F5F5D}" type="sibTrans" cxnId="{35A6EDF3-ADCE-1848-B56E-B2BF12B585FD}">
      <dgm:prSet/>
      <dgm:spPr/>
      <dgm:t>
        <a:bodyPr/>
        <a:lstStyle/>
        <a:p>
          <a:endParaRPr lang="en-US" sz="1400">
            <a:solidFill>
              <a:srgbClr val="FFFFFF"/>
            </a:solidFill>
          </a:endParaRPr>
        </a:p>
      </dgm:t>
    </dgm:pt>
    <dgm:pt modelId="{97B741CF-8B4A-9740-B6E7-31F1BE4BFC4F}">
      <dgm:prSet phldrT="[Text]" custT="1"/>
      <dgm:spPr/>
      <dgm:t>
        <a:bodyPr/>
        <a:lstStyle/>
        <a:p>
          <a:r>
            <a:rPr lang="en-US" sz="1600" dirty="0" smtClean="0">
              <a:solidFill>
                <a:srgbClr val="FFFFFF"/>
              </a:solidFill>
            </a:rPr>
            <a:t>resources and technologies into a utility </a:t>
          </a:r>
        </a:p>
        <a:p>
          <a:r>
            <a:rPr lang="en-US" sz="1600" dirty="0" smtClean="0">
              <a:solidFill>
                <a:srgbClr val="FFFFFF"/>
              </a:solidFill>
            </a:rPr>
            <a:t>offering a single registration, monitoring, and access facilities</a:t>
          </a:r>
          <a:endParaRPr lang="en-US" sz="1600" dirty="0">
            <a:solidFill>
              <a:srgbClr val="FFFFFF"/>
            </a:solidFill>
          </a:endParaRPr>
        </a:p>
      </dgm:t>
    </dgm:pt>
    <dgm:pt modelId="{3059B11D-BD47-D24D-A81E-2850B4F05514}" type="parTrans" cxnId="{297687B6-1EED-C34D-97C0-5CF547263052}">
      <dgm:prSet/>
      <dgm:spPr/>
      <dgm:t>
        <a:bodyPr/>
        <a:lstStyle/>
        <a:p>
          <a:endParaRPr lang="en-US" sz="1400">
            <a:solidFill>
              <a:srgbClr val="FFFFFF"/>
            </a:solidFill>
          </a:endParaRPr>
        </a:p>
      </dgm:t>
    </dgm:pt>
    <dgm:pt modelId="{6D892F1E-C5D2-7A48-A8F0-5BF6EE543D41}" type="sibTrans" cxnId="{297687B6-1EED-C34D-97C0-5CF547263052}">
      <dgm:prSet/>
      <dgm:spPr/>
      <dgm:t>
        <a:bodyPr/>
        <a:lstStyle/>
        <a:p>
          <a:endParaRPr lang="en-US" sz="1400">
            <a:solidFill>
              <a:srgbClr val="FFFFFF"/>
            </a:solidFill>
          </a:endParaRPr>
        </a:p>
      </dgm:t>
    </dgm:pt>
    <dgm:pt modelId="{8383DA84-CC7E-8D40-884A-B6CC2C3ACB9C}">
      <dgm:prSet custT="1"/>
      <dgm:spPr/>
      <dgm:t>
        <a:bodyPr/>
        <a:lstStyle/>
        <a:p>
          <a:r>
            <a:rPr lang="en-US" sz="1600" dirty="0" smtClean="0">
              <a:solidFill>
                <a:srgbClr val="FFFFFF"/>
              </a:solidFill>
            </a:rPr>
            <a:t>Automatic scaling of resources, </a:t>
          </a:r>
        </a:p>
      </dgm:t>
    </dgm:pt>
    <dgm:pt modelId="{F3314383-EF40-E14E-8616-7DC38425A03F}" type="parTrans" cxnId="{59F862DA-1707-5644-8750-38FB503D0769}">
      <dgm:prSet/>
      <dgm:spPr/>
      <dgm:t>
        <a:bodyPr/>
        <a:lstStyle/>
        <a:p>
          <a:endParaRPr lang="en-US" sz="1400">
            <a:solidFill>
              <a:srgbClr val="FFFFFF"/>
            </a:solidFill>
          </a:endParaRPr>
        </a:p>
      </dgm:t>
    </dgm:pt>
    <dgm:pt modelId="{06802F68-E4C3-1949-BCC4-D92B0CC0D528}" type="sibTrans" cxnId="{59F862DA-1707-5644-8750-38FB503D0769}">
      <dgm:prSet/>
      <dgm:spPr/>
      <dgm:t>
        <a:bodyPr/>
        <a:lstStyle/>
        <a:p>
          <a:endParaRPr lang="en-US" sz="1400">
            <a:solidFill>
              <a:srgbClr val="FFFFFF"/>
            </a:solidFill>
          </a:endParaRPr>
        </a:p>
      </dgm:t>
    </dgm:pt>
    <dgm:pt modelId="{AD796222-CB8C-2947-A595-2A0ADF9C7F3C}">
      <dgm:prSet custT="1"/>
      <dgm:spPr/>
      <dgm:t>
        <a:bodyPr/>
        <a:lstStyle/>
        <a:p>
          <a:r>
            <a:rPr lang="en-US" sz="1600" dirty="0" smtClean="0">
              <a:solidFill>
                <a:srgbClr val="FFFFFF"/>
              </a:solidFill>
            </a:rPr>
            <a:t>keeping failures partial and temporary  by reacting to and recovering from potential issues.</a:t>
          </a:r>
        </a:p>
      </dgm:t>
    </dgm:pt>
    <dgm:pt modelId="{DCC4C890-8DAC-D342-8CF5-300A93ECA4FD}" type="parTrans" cxnId="{D9C5C9E2-7143-DE44-B321-0C2C9F37F288}">
      <dgm:prSet/>
      <dgm:spPr/>
      <dgm:t>
        <a:bodyPr/>
        <a:lstStyle/>
        <a:p>
          <a:endParaRPr lang="en-US" sz="1400">
            <a:solidFill>
              <a:srgbClr val="FFFFFF"/>
            </a:solidFill>
          </a:endParaRPr>
        </a:p>
      </dgm:t>
    </dgm:pt>
    <dgm:pt modelId="{F11DA91E-1DAC-CC4E-9591-2599FED67983}" type="sibTrans" cxnId="{D9C5C9E2-7143-DE44-B321-0C2C9F37F288}">
      <dgm:prSet/>
      <dgm:spPr/>
      <dgm:t>
        <a:bodyPr/>
        <a:lstStyle/>
        <a:p>
          <a:endParaRPr lang="en-US" sz="1400">
            <a:solidFill>
              <a:srgbClr val="FFFFFF"/>
            </a:solidFill>
          </a:endParaRPr>
        </a:p>
      </dgm:t>
    </dgm:pt>
    <dgm:pt modelId="{C574EB07-C2FA-2E43-B060-E4778A9079AB}">
      <dgm:prSet custT="1"/>
      <dgm:spPr/>
      <dgm:t>
        <a:bodyPr/>
        <a:lstStyle/>
        <a:p>
          <a:r>
            <a:rPr lang="en-US" sz="1600" dirty="0" smtClean="0">
              <a:solidFill>
                <a:srgbClr val="FFFFFF"/>
              </a:solidFill>
            </a:rPr>
            <a:t>Storage, Discovery, Indexing, Search, Execution, …</a:t>
          </a:r>
          <a:endParaRPr lang="en-US" sz="1600" dirty="0">
            <a:solidFill>
              <a:srgbClr val="FFFFFF"/>
            </a:solidFill>
          </a:endParaRPr>
        </a:p>
      </dgm:t>
    </dgm:pt>
    <dgm:pt modelId="{F331E530-CAE5-7C4C-8324-1C1FF3375597}" type="parTrans" cxnId="{4A1F1821-00C3-7048-8A00-751F8460B934}">
      <dgm:prSet/>
      <dgm:spPr/>
      <dgm:t>
        <a:bodyPr/>
        <a:lstStyle/>
        <a:p>
          <a:endParaRPr lang="en-US" sz="1400">
            <a:solidFill>
              <a:srgbClr val="FFFFFF"/>
            </a:solidFill>
          </a:endParaRPr>
        </a:p>
      </dgm:t>
    </dgm:pt>
    <dgm:pt modelId="{F5D30121-950A-1745-8888-8D57D9F0BEDC}" type="sibTrans" cxnId="{4A1F1821-00C3-7048-8A00-751F8460B934}">
      <dgm:prSet/>
      <dgm:spPr/>
      <dgm:t>
        <a:bodyPr/>
        <a:lstStyle/>
        <a:p>
          <a:endParaRPr lang="en-US" sz="1400">
            <a:solidFill>
              <a:srgbClr val="FFFFFF"/>
            </a:solidFill>
          </a:endParaRPr>
        </a:p>
      </dgm:t>
    </dgm:pt>
    <dgm:pt modelId="{3D9DA32D-31F5-9040-9E32-C9E625EA850D}" type="pres">
      <dgm:prSet presAssocID="{017FEA5A-85CC-E74F-B279-FB7C2E1759AB}" presName="Name0" presStyleCnt="0">
        <dgm:presLayoutVars>
          <dgm:chMax val="2"/>
          <dgm:dir/>
          <dgm:animOne val="branch"/>
          <dgm:animLvl val="lvl"/>
          <dgm:resizeHandles val="exact"/>
        </dgm:presLayoutVars>
      </dgm:prSet>
      <dgm:spPr/>
      <dgm:t>
        <a:bodyPr/>
        <a:lstStyle/>
        <a:p>
          <a:endParaRPr lang="en-US"/>
        </a:p>
      </dgm:t>
    </dgm:pt>
    <dgm:pt modelId="{A316ED79-9B58-F742-8070-F4707DF42F8F}" type="pres">
      <dgm:prSet presAssocID="{017FEA5A-85CC-E74F-B279-FB7C2E1759AB}" presName="Background" presStyleLbl="node1" presStyleIdx="0" presStyleCnt="1" custScaleX="129482" custScaleY="147344"/>
      <dgm:spPr>
        <a:solidFill>
          <a:srgbClr val="306D99"/>
        </a:solidFill>
      </dgm:spPr>
      <dgm:t>
        <a:bodyPr/>
        <a:lstStyle/>
        <a:p>
          <a:endParaRPr lang="en-US"/>
        </a:p>
      </dgm:t>
    </dgm:pt>
    <dgm:pt modelId="{4826785B-91AB-6B46-8C20-D05BE0CDA8F3}" type="pres">
      <dgm:prSet presAssocID="{017FEA5A-85CC-E74F-B279-FB7C2E1759AB}" presName="Divider" presStyleLbl="callout" presStyleIdx="0" presStyleCnt="1"/>
      <dgm:spPr/>
      <dgm:t>
        <a:bodyPr/>
        <a:lstStyle/>
        <a:p>
          <a:endParaRPr lang="en-US"/>
        </a:p>
      </dgm:t>
    </dgm:pt>
    <dgm:pt modelId="{AC65A625-134D-5C4C-95F7-2AE09B39765F}" type="pres">
      <dgm:prSet presAssocID="{017FEA5A-85CC-E74F-B279-FB7C2E1759AB}" presName="ChildText1" presStyleLbl="revTx" presStyleIdx="0" presStyleCnt="0" custScaleX="131373" custScaleY="165396" custLinFactNeighborX="-15177">
        <dgm:presLayoutVars>
          <dgm:chMax val="0"/>
          <dgm:chPref val="0"/>
          <dgm:bulletEnabled val="1"/>
        </dgm:presLayoutVars>
      </dgm:prSet>
      <dgm:spPr/>
      <dgm:t>
        <a:bodyPr/>
        <a:lstStyle/>
        <a:p>
          <a:endParaRPr lang="en-US"/>
        </a:p>
      </dgm:t>
    </dgm:pt>
    <dgm:pt modelId="{18E9C45A-216F-3C45-B7BD-C32A6CDC188A}" type="pres">
      <dgm:prSet presAssocID="{017FEA5A-85CC-E74F-B279-FB7C2E1759AB}" presName="ChildText2" presStyleLbl="revTx" presStyleIdx="0" presStyleCnt="0" custScaleX="135444" custScaleY="165396" custLinFactNeighborX="18158">
        <dgm:presLayoutVars>
          <dgm:chMax val="0"/>
          <dgm:chPref val="0"/>
          <dgm:bulletEnabled val="1"/>
        </dgm:presLayoutVars>
      </dgm:prSet>
      <dgm:spPr/>
      <dgm:t>
        <a:bodyPr/>
        <a:lstStyle/>
        <a:p>
          <a:endParaRPr lang="en-US"/>
        </a:p>
      </dgm:t>
    </dgm:pt>
    <dgm:pt modelId="{C35B0E0A-9EF2-8B45-B7C9-F13B388959B4}" type="pres">
      <dgm:prSet presAssocID="{017FEA5A-85CC-E74F-B279-FB7C2E1759AB}" presName="ParentText1" presStyleLbl="revTx" presStyleIdx="0" presStyleCnt="0">
        <dgm:presLayoutVars>
          <dgm:chMax val="1"/>
          <dgm:chPref val="1"/>
        </dgm:presLayoutVars>
      </dgm:prSet>
      <dgm:spPr/>
      <dgm:t>
        <a:bodyPr/>
        <a:lstStyle/>
        <a:p>
          <a:endParaRPr lang="en-US"/>
        </a:p>
      </dgm:t>
    </dgm:pt>
    <dgm:pt modelId="{DA1F8405-C9C6-9B41-8FFF-4EAF3CC0B76F}" type="pres">
      <dgm:prSet presAssocID="{017FEA5A-85CC-E74F-B279-FB7C2E1759AB}" presName="ParentShape1" presStyleLbl="alignImgPlace1" presStyleIdx="0" presStyleCnt="2" custLinFactX="-249440" custLinFactNeighborX="-300000">
        <dgm:presLayoutVars/>
      </dgm:prSet>
      <dgm:spPr/>
      <dgm:t>
        <a:bodyPr/>
        <a:lstStyle/>
        <a:p>
          <a:endParaRPr lang="en-US"/>
        </a:p>
      </dgm:t>
    </dgm:pt>
    <dgm:pt modelId="{00E7F3D1-1283-C540-B661-55FCCC5D6153}" type="pres">
      <dgm:prSet presAssocID="{017FEA5A-85CC-E74F-B279-FB7C2E1759AB}" presName="ParentText2" presStyleLbl="revTx" presStyleIdx="0" presStyleCnt="0">
        <dgm:presLayoutVars>
          <dgm:chMax val="1"/>
          <dgm:chPref val="1"/>
        </dgm:presLayoutVars>
      </dgm:prSet>
      <dgm:spPr/>
      <dgm:t>
        <a:bodyPr/>
        <a:lstStyle/>
        <a:p>
          <a:endParaRPr lang="en-US"/>
        </a:p>
      </dgm:t>
    </dgm:pt>
    <dgm:pt modelId="{36C0231A-03EF-4D4C-9859-ED5DD6DBC1EA}" type="pres">
      <dgm:prSet presAssocID="{017FEA5A-85CC-E74F-B279-FB7C2E1759AB}" presName="ParentShape2" presStyleLbl="alignImgPlace1" presStyleIdx="1" presStyleCnt="2" custLinFactX="252672" custLinFactNeighborX="300000">
        <dgm:presLayoutVars/>
      </dgm:prSet>
      <dgm:spPr/>
      <dgm:t>
        <a:bodyPr/>
        <a:lstStyle/>
        <a:p>
          <a:endParaRPr lang="en-US"/>
        </a:p>
      </dgm:t>
    </dgm:pt>
  </dgm:ptLst>
  <dgm:cxnLst>
    <dgm:cxn modelId="{E12F7E66-E505-4E38-930D-83C3B8E576F7}" type="presOf" srcId="{C574EB07-C2FA-2E43-B060-E4778A9079AB}" destId="{18E9C45A-216F-3C45-B7BD-C32A6CDC188A}" srcOrd="0" destOrd="1" presId="urn:microsoft.com/office/officeart/2009/3/layout/OpposingIdeas"/>
    <dgm:cxn modelId="{E1AA2B84-2E94-46F7-A1B5-21DCC868B1E9}" type="presOf" srcId="{AD796222-CB8C-2947-A595-2A0ADF9C7F3C}" destId="{AC65A625-134D-5C4C-95F7-2AE09B39765F}" srcOrd="0" destOrd="2" presId="urn:microsoft.com/office/officeart/2009/3/layout/OpposingIdeas"/>
    <dgm:cxn modelId="{59F862DA-1707-5644-8750-38FB503D0769}" srcId="{BACCF78A-50F8-6D47-B47D-A1DA84E6DDB8}" destId="{8383DA84-CC7E-8D40-884A-B6CC2C3ACB9C}" srcOrd="1" destOrd="0" parTransId="{F3314383-EF40-E14E-8616-7DC38425A03F}" sibTransId="{06802F68-E4C3-1949-BCC4-D92B0CC0D528}"/>
    <dgm:cxn modelId="{147C8314-9149-4D57-85F2-4FD70DA50BD6}" type="presOf" srcId="{641B9E17-BEC9-054C-962B-BA216312E62D}" destId="{AC65A625-134D-5C4C-95F7-2AE09B39765F}" srcOrd="0" destOrd="0" presId="urn:microsoft.com/office/officeart/2009/3/layout/OpposingIdeas"/>
    <dgm:cxn modelId="{35A6EDF3-ADCE-1848-B56E-B2BF12B585FD}" srcId="{017FEA5A-85CC-E74F-B279-FB7C2E1759AB}" destId="{BA97E4B6-7526-9C49-8DD9-595421359034}" srcOrd="1" destOrd="0" parTransId="{AA79B38F-D2D2-5143-8BD2-2BDFBB0678BC}" sibTransId="{7F72AE80-DA0E-3C45-B01C-C77E130F5F5D}"/>
    <dgm:cxn modelId="{297687B6-1EED-C34D-97C0-5CF547263052}" srcId="{BA97E4B6-7526-9C49-8DD9-595421359034}" destId="{97B741CF-8B4A-9740-B6E7-31F1BE4BFC4F}" srcOrd="0" destOrd="0" parTransId="{3059B11D-BD47-D24D-A81E-2850B4F05514}" sibTransId="{6D892F1E-C5D2-7A48-A8F0-5BF6EE543D41}"/>
    <dgm:cxn modelId="{9A28F349-E96F-4F03-A437-021B79D9C14C}" type="presOf" srcId="{BACCF78A-50F8-6D47-B47D-A1DA84E6DDB8}" destId="{DA1F8405-C9C6-9B41-8FFF-4EAF3CC0B76F}" srcOrd="1" destOrd="0" presId="urn:microsoft.com/office/officeart/2009/3/layout/OpposingIdeas"/>
    <dgm:cxn modelId="{86EF8A1A-2F91-40C6-9251-F42A89362BED}" type="presOf" srcId="{8383DA84-CC7E-8D40-884A-B6CC2C3ACB9C}" destId="{AC65A625-134D-5C4C-95F7-2AE09B39765F}" srcOrd="0" destOrd="1" presId="urn:microsoft.com/office/officeart/2009/3/layout/OpposingIdeas"/>
    <dgm:cxn modelId="{713138F0-59E6-4220-96E7-D7119A549737}" type="presOf" srcId="{017FEA5A-85CC-E74F-B279-FB7C2E1759AB}" destId="{3D9DA32D-31F5-9040-9E32-C9E625EA850D}" srcOrd="0" destOrd="0" presId="urn:microsoft.com/office/officeart/2009/3/layout/OpposingIdeas"/>
    <dgm:cxn modelId="{E3E638AC-20D0-4203-B2B4-21CEDED11392}" type="presOf" srcId="{BA97E4B6-7526-9C49-8DD9-595421359034}" destId="{36C0231A-03EF-4D4C-9859-ED5DD6DBC1EA}" srcOrd="1" destOrd="0" presId="urn:microsoft.com/office/officeart/2009/3/layout/OpposingIdeas"/>
    <dgm:cxn modelId="{A251A57E-2975-4312-945E-FB098247338C}" type="presOf" srcId="{BA97E4B6-7526-9C49-8DD9-595421359034}" destId="{00E7F3D1-1283-C540-B661-55FCCC5D6153}" srcOrd="0" destOrd="0" presId="urn:microsoft.com/office/officeart/2009/3/layout/OpposingIdeas"/>
    <dgm:cxn modelId="{A899F3AF-817A-594B-AF38-AD16E7F3A5E6}" srcId="{BACCF78A-50F8-6D47-B47D-A1DA84E6DDB8}" destId="{641B9E17-BEC9-054C-962B-BA216312E62D}" srcOrd="0" destOrd="0" parTransId="{8745357A-B14A-F447-A7F4-5AAAE987110D}" sibTransId="{97CF2BB8-C2F2-BB4F-9F93-B28DD3BBD6BA}"/>
    <dgm:cxn modelId="{4A1F1821-00C3-7048-8A00-751F8460B934}" srcId="{BA97E4B6-7526-9C49-8DD9-595421359034}" destId="{C574EB07-C2FA-2E43-B060-E4778A9079AB}" srcOrd="1" destOrd="0" parTransId="{F331E530-CAE5-7C4C-8324-1C1FF3375597}" sibTransId="{F5D30121-950A-1745-8888-8D57D9F0BEDC}"/>
    <dgm:cxn modelId="{C0DAB87A-BE7E-4D9E-A8E4-05D05407A215}" type="presOf" srcId="{97B741CF-8B4A-9740-B6E7-31F1BE4BFC4F}" destId="{18E9C45A-216F-3C45-B7BD-C32A6CDC188A}" srcOrd="0" destOrd="0" presId="urn:microsoft.com/office/officeart/2009/3/layout/OpposingIdeas"/>
    <dgm:cxn modelId="{C361BC50-4C61-40FA-A447-25F1C8C1E3A5}" type="presOf" srcId="{BACCF78A-50F8-6D47-B47D-A1DA84E6DDB8}" destId="{C35B0E0A-9EF2-8B45-B7C9-F13B388959B4}" srcOrd="0" destOrd="0" presId="urn:microsoft.com/office/officeart/2009/3/layout/OpposingIdeas"/>
    <dgm:cxn modelId="{D9C5C9E2-7143-DE44-B321-0C2C9F37F288}" srcId="{BACCF78A-50F8-6D47-B47D-A1DA84E6DDB8}" destId="{AD796222-CB8C-2947-A595-2A0ADF9C7F3C}" srcOrd="2" destOrd="0" parTransId="{DCC4C890-8DAC-D342-8CF5-300A93ECA4FD}" sibTransId="{F11DA91E-1DAC-CC4E-9591-2599FED67983}"/>
    <dgm:cxn modelId="{3927EE80-CAA7-6C4B-A182-1DED0E09AE4D}" srcId="{017FEA5A-85CC-E74F-B279-FB7C2E1759AB}" destId="{BACCF78A-50F8-6D47-B47D-A1DA84E6DDB8}" srcOrd="0" destOrd="0" parTransId="{EA38A8B1-C2E1-F849-BB25-7D798A6F7012}" sibTransId="{DFE29084-C13E-1943-B968-0A7019D287E8}"/>
    <dgm:cxn modelId="{455A9293-D57B-4121-81AB-E2A6C4A372D5}" type="presParOf" srcId="{3D9DA32D-31F5-9040-9E32-C9E625EA850D}" destId="{A316ED79-9B58-F742-8070-F4707DF42F8F}" srcOrd="0" destOrd="0" presId="urn:microsoft.com/office/officeart/2009/3/layout/OpposingIdeas"/>
    <dgm:cxn modelId="{075F2E58-789A-494D-9D2C-8866A1F7677D}" type="presParOf" srcId="{3D9DA32D-31F5-9040-9E32-C9E625EA850D}" destId="{4826785B-91AB-6B46-8C20-D05BE0CDA8F3}" srcOrd="1" destOrd="0" presId="urn:microsoft.com/office/officeart/2009/3/layout/OpposingIdeas"/>
    <dgm:cxn modelId="{E58369A0-D0E2-4248-9320-A0DB9F479FCC}" type="presParOf" srcId="{3D9DA32D-31F5-9040-9E32-C9E625EA850D}" destId="{AC65A625-134D-5C4C-95F7-2AE09B39765F}" srcOrd="2" destOrd="0" presId="urn:microsoft.com/office/officeart/2009/3/layout/OpposingIdeas"/>
    <dgm:cxn modelId="{8AE57FB7-5CE5-4D0C-87C8-92865F629AD1}" type="presParOf" srcId="{3D9DA32D-31F5-9040-9E32-C9E625EA850D}" destId="{18E9C45A-216F-3C45-B7BD-C32A6CDC188A}" srcOrd="3" destOrd="0" presId="urn:microsoft.com/office/officeart/2009/3/layout/OpposingIdeas"/>
    <dgm:cxn modelId="{54E77FC2-FDBB-4DF8-AEF3-7E6CC7809236}" type="presParOf" srcId="{3D9DA32D-31F5-9040-9E32-C9E625EA850D}" destId="{C35B0E0A-9EF2-8B45-B7C9-F13B388959B4}" srcOrd="4" destOrd="0" presId="urn:microsoft.com/office/officeart/2009/3/layout/OpposingIdeas"/>
    <dgm:cxn modelId="{96212D79-742F-4113-9C6D-2B7398CE39D6}" type="presParOf" srcId="{3D9DA32D-31F5-9040-9E32-C9E625EA850D}" destId="{DA1F8405-C9C6-9B41-8FFF-4EAF3CC0B76F}" srcOrd="5" destOrd="0" presId="urn:microsoft.com/office/officeart/2009/3/layout/OpposingIdeas"/>
    <dgm:cxn modelId="{72842B47-39ED-4738-868D-B6D3563E0AAE}" type="presParOf" srcId="{3D9DA32D-31F5-9040-9E32-C9E625EA850D}" destId="{00E7F3D1-1283-C540-B661-55FCCC5D6153}" srcOrd="6" destOrd="0" presId="urn:microsoft.com/office/officeart/2009/3/layout/OpposingIdeas"/>
    <dgm:cxn modelId="{E93ED392-D985-45DD-92C3-F54EE1D4EF04}" type="presParOf" srcId="{3D9DA32D-31F5-9040-9E32-C9E625EA850D}" destId="{36C0231A-03EF-4D4C-9859-ED5DD6DBC1EA}" srcOrd="7" destOrd="0" presId="urn:microsoft.com/office/officeart/2009/3/layout/OpposingIdea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6ED79-9B58-F742-8070-F4707DF42F8F}">
      <dsp:nvSpPr>
        <dsp:cNvPr id="0" name=""/>
        <dsp:cNvSpPr/>
      </dsp:nvSpPr>
      <dsp:spPr>
        <a:xfrm>
          <a:off x="476344" y="41270"/>
          <a:ext cx="4764650" cy="2915729"/>
        </a:xfrm>
        <a:prstGeom prst="round2DiagRect">
          <a:avLst>
            <a:gd name="adj1" fmla="val 0"/>
            <a:gd name="adj2" fmla="val 16670"/>
          </a:avLst>
        </a:prstGeom>
        <a:solidFill>
          <a:srgbClr val="306D9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826785B-91AB-6B46-8C20-D05BE0CDA8F3}">
      <dsp:nvSpPr>
        <dsp:cNvPr id="0" name=""/>
        <dsp:cNvSpPr/>
      </dsp:nvSpPr>
      <dsp:spPr>
        <a:xfrm>
          <a:off x="2858669" y="719585"/>
          <a:ext cx="490" cy="155910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C65A625-134D-5C4C-95F7-2AE09B39765F}">
      <dsp:nvSpPr>
        <dsp:cNvPr id="0" name=""/>
        <dsp:cNvSpPr/>
      </dsp:nvSpPr>
      <dsp:spPr>
        <a:xfrm>
          <a:off x="649299" y="110609"/>
          <a:ext cx="2094835" cy="277705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solidFill>
                <a:srgbClr val="FFFFFF"/>
              </a:solidFill>
            </a:rPr>
            <a:t>abstract over differences in location, protocols, and models by </a:t>
          </a:r>
          <a:endParaRPr lang="en-US" sz="1600" kern="1200" dirty="0">
            <a:solidFill>
              <a:srgbClr val="FFFFFF"/>
            </a:solidFill>
          </a:endParaRPr>
        </a:p>
        <a:p>
          <a:pPr lvl="0" algn="l" defTabSz="711200">
            <a:lnSpc>
              <a:spcPct val="90000"/>
            </a:lnSpc>
            <a:spcBef>
              <a:spcPct val="0"/>
            </a:spcBef>
            <a:spcAft>
              <a:spcPct val="35000"/>
            </a:spcAft>
          </a:pPr>
          <a:r>
            <a:rPr lang="en-US" sz="1600" kern="1200" dirty="0" smtClean="0">
              <a:solidFill>
                <a:srgbClr val="FFFFFF"/>
              </a:solidFill>
            </a:rPr>
            <a:t>Automatic scaling of resources, </a:t>
          </a:r>
        </a:p>
        <a:p>
          <a:pPr lvl="0" algn="l" defTabSz="711200">
            <a:lnSpc>
              <a:spcPct val="90000"/>
            </a:lnSpc>
            <a:spcBef>
              <a:spcPct val="0"/>
            </a:spcBef>
            <a:spcAft>
              <a:spcPct val="35000"/>
            </a:spcAft>
          </a:pPr>
          <a:r>
            <a:rPr lang="en-US" sz="1600" kern="1200" dirty="0" smtClean="0">
              <a:solidFill>
                <a:srgbClr val="FFFFFF"/>
              </a:solidFill>
            </a:rPr>
            <a:t>keeping failures partial and temporary  by reacting to and recovering from potential issues.</a:t>
          </a:r>
        </a:p>
      </dsp:txBody>
      <dsp:txXfrm>
        <a:off x="649299" y="110609"/>
        <a:ext cx="2094835" cy="2777051"/>
      </dsp:txXfrm>
    </dsp:sp>
    <dsp:sp modelId="{18E9C45A-216F-3C45-B7BD-C32A6CDC188A}">
      <dsp:nvSpPr>
        <dsp:cNvPr id="0" name=""/>
        <dsp:cNvSpPr/>
      </dsp:nvSpPr>
      <dsp:spPr>
        <a:xfrm>
          <a:off x="2988281" y="110609"/>
          <a:ext cx="2159750" cy="277705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solidFill>
                <a:srgbClr val="FFFFFF"/>
              </a:solidFill>
            </a:rPr>
            <a:t>resources and technologies into a utility </a:t>
          </a:r>
        </a:p>
        <a:p>
          <a:pPr lvl="0" algn="l" defTabSz="711200">
            <a:lnSpc>
              <a:spcPct val="90000"/>
            </a:lnSpc>
            <a:spcBef>
              <a:spcPct val="0"/>
            </a:spcBef>
            <a:spcAft>
              <a:spcPct val="35000"/>
            </a:spcAft>
          </a:pPr>
          <a:r>
            <a:rPr lang="en-US" sz="1600" kern="1200" dirty="0" smtClean="0">
              <a:solidFill>
                <a:srgbClr val="FFFFFF"/>
              </a:solidFill>
            </a:rPr>
            <a:t>offering a single registration, monitoring, and access facilities</a:t>
          </a:r>
          <a:endParaRPr lang="en-US" sz="1600" kern="1200" dirty="0">
            <a:solidFill>
              <a:srgbClr val="FFFFFF"/>
            </a:solidFill>
          </a:endParaRPr>
        </a:p>
        <a:p>
          <a:pPr lvl="0" algn="l" defTabSz="711200">
            <a:lnSpc>
              <a:spcPct val="90000"/>
            </a:lnSpc>
            <a:spcBef>
              <a:spcPct val="0"/>
            </a:spcBef>
            <a:spcAft>
              <a:spcPct val="35000"/>
            </a:spcAft>
          </a:pPr>
          <a:r>
            <a:rPr lang="en-US" sz="1600" kern="1200" dirty="0" smtClean="0">
              <a:solidFill>
                <a:srgbClr val="FFFFFF"/>
              </a:solidFill>
            </a:rPr>
            <a:t>Storage, Discovery, Indexing, Search, Execution, …</a:t>
          </a:r>
          <a:endParaRPr lang="en-US" sz="1600" kern="1200" dirty="0">
            <a:solidFill>
              <a:srgbClr val="FFFFFF"/>
            </a:solidFill>
          </a:endParaRPr>
        </a:p>
      </dsp:txBody>
      <dsp:txXfrm>
        <a:off x="2988281" y="110609"/>
        <a:ext cx="2159750" cy="2777051"/>
      </dsp:txXfrm>
    </dsp:sp>
    <dsp:sp modelId="{DA1F8405-C9C6-9B41-8FFF-4EAF3CC0B76F}">
      <dsp:nvSpPr>
        <dsp:cNvPr id="0" name=""/>
        <dsp:cNvSpPr/>
      </dsp:nvSpPr>
      <dsp:spPr>
        <a:xfrm rot="16200000">
          <a:off x="-772729" y="772729"/>
          <a:ext cx="2158755" cy="613296"/>
        </a:xfrm>
        <a:prstGeom prst="rightArrow">
          <a:avLst>
            <a:gd name="adj1" fmla="val 49830"/>
            <a:gd name="adj2" fmla="val 60660"/>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lvl="0" algn="r" defTabSz="1244600">
            <a:lnSpc>
              <a:spcPct val="90000"/>
            </a:lnSpc>
            <a:spcBef>
              <a:spcPct val="0"/>
            </a:spcBef>
            <a:spcAft>
              <a:spcPct val="35000"/>
            </a:spcAft>
          </a:pPr>
          <a:r>
            <a:rPr lang="en-US" sz="2800" kern="1200" dirty="0" smtClean="0">
              <a:solidFill>
                <a:schemeClr val="tx1"/>
              </a:solidFill>
            </a:rPr>
            <a:t>Flexible</a:t>
          </a:r>
          <a:endParaRPr lang="en-US" sz="2800" kern="1200" dirty="0">
            <a:solidFill>
              <a:schemeClr val="tx1"/>
            </a:solidFill>
          </a:endParaRPr>
        </a:p>
      </dsp:txBody>
      <dsp:txXfrm>
        <a:off x="-680039" y="1019264"/>
        <a:ext cx="1973375" cy="305606"/>
      </dsp:txXfrm>
    </dsp:sp>
    <dsp:sp modelId="{36C0231A-03EF-4D4C-9859-ED5DD6DBC1EA}">
      <dsp:nvSpPr>
        <dsp:cNvPr id="0" name=""/>
        <dsp:cNvSpPr/>
      </dsp:nvSpPr>
      <dsp:spPr>
        <a:xfrm rot="5400000">
          <a:off x="4331313" y="1612245"/>
          <a:ext cx="2158755" cy="613296"/>
        </a:xfrm>
        <a:prstGeom prst="rightArrow">
          <a:avLst>
            <a:gd name="adj1" fmla="val 49830"/>
            <a:gd name="adj2" fmla="val 60660"/>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lvl="0" algn="r" defTabSz="1244600">
            <a:lnSpc>
              <a:spcPct val="90000"/>
            </a:lnSpc>
            <a:spcBef>
              <a:spcPct val="0"/>
            </a:spcBef>
            <a:spcAft>
              <a:spcPct val="35000"/>
            </a:spcAft>
          </a:pPr>
          <a:r>
            <a:rPr lang="en-US" sz="2800" kern="1200" dirty="0" smtClean="0">
              <a:solidFill>
                <a:srgbClr val="306D99"/>
              </a:solidFill>
            </a:rPr>
            <a:t>Feature-rich</a:t>
          </a:r>
          <a:endParaRPr lang="en-US" sz="2800" kern="1200" dirty="0">
            <a:solidFill>
              <a:srgbClr val="306D99"/>
            </a:solidFill>
          </a:endParaRPr>
        </a:p>
      </dsp:txBody>
      <dsp:txXfrm>
        <a:off x="4424003" y="1673400"/>
        <a:ext cx="1973375" cy="305606"/>
      </dsp:txXfrm>
    </dsp:sp>
  </dsp:spTree>
</dsp:drawing>
</file>

<file path=ppt/diagrams/layout1.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1B9F73-7109-44C7-9E58-C0C66A81B45E}" type="datetimeFigureOut">
              <a:rPr lang="it-IT" smtClean="0"/>
              <a:t>21/05/2015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860DB5-74AE-4633-B5E2-D5C838CEF5F3}" type="slidenum">
              <a:rPr lang="it-IT" smtClean="0"/>
              <a:t>‹N›</a:t>
            </a:fld>
            <a:endParaRPr lang="it-IT"/>
          </a:p>
        </p:txBody>
      </p:sp>
    </p:spTree>
    <p:extLst>
      <p:ext uri="{BB962C8B-B14F-4D97-AF65-F5344CB8AC3E}">
        <p14:creationId xmlns:p14="http://schemas.microsoft.com/office/powerpoint/2010/main" val="1405218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5D2EFEB-159C-456F-96D7-63E4201C9907}" type="slidenum">
              <a:rPr lang="it-IT" altLang="it-IT" smtClean="0"/>
              <a:pPr eaLnBrk="1" hangingPunct="1"/>
              <a:t>1</a:t>
            </a:fld>
            <a:endParaRPr lang="it-IT" altLang="it-IT"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Good</a:t>
            </a:r>
            <a:r>
              <a:rPr lang="en-US" baseline="0" dirty="0" smtClean="0"/>
              <a:t> Afternoon everybody.</a:t>
            </a:r>
          </a:p>
          <a:p>
            <a:pPr eaLnBrk="1" hangingPunct="1"/>
            <a:endParaRPr lang="en-US" baseline="0" dirty="0" smtClean="0"/>
          </a:p>
          <a:p>
            <a:pPr eaLnBrk="1" hangingPunct="1"/>
            <a:r>
              <a:rPr lang="en-US" baseline="0" dirty="0" smtClean="0"/>
              <a:t>Thanks </a:t>
            </a:r>
            <a:r>
              <a:rPr lang="en-US" baseline="0" dirty="0" err="1" smtClean="0"/>
              <a:t>Sy</a:t>
            </a:r>
            <a:r>
              <a:rPr lang="en-US" baseline="0" dirty="0" smtClean="0"/>
              <a:t> to inviting me to give this presentation about the initial findings of </a:t>
            </a:r>
            <a:r>
              <a:rPr lang="en-US" baseline="0" dirty="0" err="1" smtClean="0"/>
              <a:t>iMarine</a:t>
            </a:r>
            <a:r>
              <a:rPr lang="en-US" baseline="0" dirty="0" smtClean="0"/>
              <a:t> and (now it’s on-the-air) the follow-up project </a:t>
            </a:r>
            <a:r>
              <a:rPr lang="en-US" baseline="0" dirty="0" err="1" smtClean="0"/>
              <a:t>BlueBridge</a:t>
            </a:r>
            <a:r>
              <a:rPr lang="en-US" baseline="0" dirty="0" smtClean="0"/>
              <a:t>.</a:t>
            </a:r>
          </a:p>
          <a:p>
            <a:pPr eaLnBrk="1" hangingPunct="1"/>
            <a:endParaRPr lang="en-US" baseline="0" dirty="0" smtClean="0"/>
          </a:p>
          <a:p>
            <a:pPr eaLnBrk="1" hangingPunct="1"/>
            <a:r>
              <a:rPr lang="en-US" dirty="0" smtClean="0"/>
              <a:t>The scientific data collected and knowledge generated by the marine/maritime research represent an important value for a number of industries and policy-makers. </a:t>
            </a:r>
          </a:p>
          <a:p>
            <a:pPr eaLnBrk="1" hangingPunct="1"/>
            <a:endParaRPr lang="en-US" dirty="0" smtClean="0"/>
          </a:p>
          <a:p>
            <a:pPr eaLnBrk="1" hangingPunct="1"/>
            <a:r>
              <a:rPr lang="en-US" dirty="0" smtClean="0"/>
              <a:t>In this presentation, I’ll introduce</a:t>
            </a:r>
            <a:r>
              <a:rPr lang="en-US" baseline="0" dirty="0" smtClean="0"/>
              <a:t> the work done (on-going in this field) by our team as part of the </a:t>
            </a:r>
            <a:r>
              <a:rPr lang="en-US" baseline="0" dirty="0" err="1" smtClean="0"/>
              <a:t>iMarine</a:t>
            </a:r>
            <a:r>
              <a:rPr lang="en-US" baseline="0" dirty="0" smtClean="0"/>
              <a:t> (formerly), now </a:t>
            </a:r>
            <a:r>
              <a:rPr lang="en-US" baseline="0" dirty="0" err="1" smtClean="0"/>
              <a:t>Egi</a:t>
            </a:r>
            <a:r>
              <a:rPr lang="en-US" baseline="0" dirty="0" smtClean="0"/>
              <a:t>-Engage and then in </a:t>
            </a:r>
            <a:r>
              <a:rPr lang="en-US" baseline="0" dirty="0" err="1" smtClean="0"/>
              <a:t>BlueBridge</a:t>
            </a:r>
            <a:r>
              <a:rPr lang="en-US" baseline="0" dirty="0" smtClean="0"/>
              <a:t> about the </a:t>
            </a:r>
            <a:r>
              <a:rPr lang="en-US" dirty="0" smtClean="0"/>
              <a:t>market sector analysis.</a:t>
            </a:r>
            <a:endParaRPr lang="it-IT" altLang="it-IT"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xfrm>
            <a:off x="1143000" y="685800"/>
            <a:ext cx="4573588" cy="3429000"/>
          </a:xfrm>
          <a:ln/>
        </p:spPr>
      </p:sp>
      <p:sp>
        <p:nvSpPr>
          <p:cNvPr id="207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latin typeface="Arial" pitchFamily="34" charset="0"/>
              </a:rPr>
              <a:t>The built-in accounting framework, developed by Engineering, is used to enable several  pay-per-use model, depending on the type of resources and customers needs.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xfrm>
            <a:off x="1143000" y="685800"/>
            <a:ext cx="4573588" cy="3429000"/>
          </a:xfrm>
          <a:ln/>
        </p:spPr>
      </p:sp>
      <p:sp>
        <p:nvSpPr>
          <p:cNvPr id="205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latin typeface="Arial" pitchFamily="34" charset="0"/>
            </a:endParaRPr>
          </a:p>
          <a:p>
            <a:r>
              <a:rPr lang="it-IT" altLang="it-IT" dirty="0" smtClean="0">
                <a:latin typeface="Arial" pitchFamily="34" charset="0"/>
              </a:rPr>
              <a:t>BIOLCUBE, for the </a:t>
            </a:r>
            <a:r>
              <a:rPr lang="it-IT" altLang="it-IT" dirty="0" err="1" smtClean="0">
                <a:latin typeface="Arial" pitchFamily="34" charset="0"/>
              </a:rPr>
              <a:t>integration</a:t>
            </a:r>
            <a:r>
              <a:rPr lang="it-IT" altLang="it-IT" dirty="0" smtClean="0">
                <a:latin typeface="Arial" pitchFamily="34" charset="0"/>
              </a:rPr>
              <a:t> and management of </a:t>
            </a:r>
            <a:r>
              <a:rPr lang="it-IT" altLang="it-IT" dirty="0" err="1" smtClean="0">
                <a:latin typeface="Arial" pitchFamily="34" charset="0"/>
              </a:rPr>
              <a:t>biological</a:t>
            </a:r>
            <a:r>
              <a:rPr lang="it-IT" altLang="it-IT" dirty="0" smtClean="0">
                <a:latin typeface="Arial" pitchFamily="34" charset="0"/>
              </a:rPr>
              <a:t> and </a:t>
            </a:r>
            <a:r>
              <a:rPr lang="it-IT" altLang="it-IT" dirty="0" err="1" smtClean="0">
                <a:latin typeface="Arial" pitchFamily="34" charset="0"/>
              </a:rPr>
              <a:t>ecological</a:t>
            </a:r>
            <a:r>
              <a:rPr lang="it-IT" altLang="it-IT" dirty="0" smtClean="0">
                <a:latin typeface="Arial" pitchFamily="34" charset="0"/>
              </a:rPr>
              <a:t> data</a:t>
            </a:r>
          </a:p>
          <a:p>
            <a:r>
              <a:rPr lang="it-IT" altLang="it-IT" dirty="0" smtClean="0">
                <a:latin typeface="Arial" pitchFamily="34" charset="0"/>
              </a:rPr>
              <a:t>STATSCUBE, for the management of </a:t>
            </a:r>
            <a:r>
              <a:rPr lang="it-IT" altLang="it-IT" dirty="0" err="1" smtClean="0">
                <a:latin typeface="Arial" pitchFamily="34" charset="0"/>
              </a:rPr>
              <a:t>statistical</a:t>
            </a:r>
            <a:r>
              <a:rPr lang="it-IT" altLang="it-IT" dirty="0" smtClean="0">
                <a:latin typeface="Arial" pitchFamily="34" charset="0"/>
              </a:rPr>
              <a:t> </a:t>
            </a:r>
            <a:r>
              <a:rPr lang="it-IT" altLang="it-IT" dirty="0" err="1" smtClean="0">
                <a:latin typeface="Arial" pitchFamily="34" charset="0"/>
              </a:rPr>
              <a:t>analysis</a:t>
            </a:r>
            <a:r>
              <a:rPr lang="it-IT" altLang="it-IT" dirty="0" smtClean="0">
                <a:latin typeface="Arial" pitchFamily="34" charset="0"/>
              </a:rPr>
              <a:t> over </a:t>
            </a:r>
            <a:r>
              <a:rPr lang="it-IT" altLang="it-IT" dirty="0" err="1" smtClean="0">
                <a:latin typeface="Arial" pitchFamily="34" charset="0"/>
              </a:rPr>
              <a:t>any</a:t>
            </a:r>
            <a:r>
              <a:rPr lang="it-IT" altLang="it-IT" dirty="0" smtClean="0">
                <a:latin typeface="Arial" pitchFamily="34" charset="0"/>
              </a:rPr>
              <a:t> </a:t>
            </a:r>
            <a:r>
              <a:rPr lang="it-IT" altLang="it-IT" dirty="0" err="1" smtClean="0">
                <a:latin typeface="Arial" pitchFamily="34" charset="0"/>
              </a:rPr>
              <a:t>type</a:t>
            </a:r>
            <a:r>
              <a:rPr lang="it-IT" altLang="it-IT" dirty="0" smtClean="0">
                <a:latin typeface="Arial" pitchFamily="34" charset="0"/>
              </a:rPr>
              <a:t> of data</a:t>
            </a:r>
          </a:p>
          <a:p>
            <a:r>
              <a:rPr lang="it-IT" altLang="it-IT" dirty="0" smtClean="0">
                <a:latin typeface="Arial" pitchFamily="34" charset="0"/>
              </a:rPr>
              <a:t>GEOSCUBE, for the </a:t>
            </a:r>
            <a:r>
              <a:rPr lang="it-IT" altLang="it-IT" dirty="0" err="1" smtClean="0">
                <a:latin typeface="Arial" pitchFamily="34" charset="0"/>
              </a:rPr>
              <a:t>storage</a:t>
            </a:r>
            <a:r>
              <a:rPr lang="it-IT" altLang="it-IT" dirty="0" smtClean="0">
                <a:latin typeface="Arial" pitchFamily="34" charset="0"/>
              </a:rPr>
              <a:t> and </a:t>
            </a:r>
            <a:r>
              <a:rPr lang="it-IT" altLang="it-IT" dirty="0" err="1" smtClean="0">
                <a:latin typeface="Arial" pitchFamily="34" charset="0"/>
              </a:rPr>
              <a:t>interpretation</a:t>
            </a:r>
            <a:r>
              <a:rPr lang="it-IT" altLang="it-IT" dirty="0" smtClean="0">
                <a:latin typeface="Arial" pitchFamily="34" charset="0"/>
              </a:rPr>
              <a:t> of </a:t>
            </a:r>
            <a:r>
              <a:rPr lang="it-IT" altLang="it-IT" dirty="0" err="1" smtClean="0">
                <a:latin typeface="Arial" pitchFamily="34" charset="0"/>
              </a:rPr>
              <a:t>geospatial</a:t>
            </a:r>
            <a:r>
              <a:rPr lang="it-IT" altLang="it-IT" dirty="0" smtClean="0">
                <a:latin typeface="Arial" pitchFamily="34" charset="0"/>
              </a:rPr>
              <a:t> information</a:t>
            </a:r>
          </a:p>
          <a:p>
            <a:r>
              <a:rPr lang="it-IT" altLang="it-IT" dirty="0" smtClean="0">
                <a:latin typeface="Arial" pitchFamily="34" charset="0"/>
              </a:rPr>
              <a:t>CONNECTCUBE, for </a:t>
            </a:r>
            <a:r>
              <a:rPr lang="it-IT" altLang="it-IT" dirty="0" err="1" smtClean="0">
                <a:latin typeface="Arial" pitchFamily="34" charset="0"/>
              </a:rPr>
              <a:t>aggregation</a:t>
            </a:r>
            <a:r>
              <a:rPr lang="it-IT" altLang="it-IT" dirty="0" smtClean="0">
                <a:latin typeface="Arial" pitchFamily="34" charset="0"/>
              </a:rPr>
              <a:t>, </a:t>
            </a:r>
            <a:r>
              <a:rPr lang="it-IT" altLang="it-IT" dirty="0" err="1" smtClean="0">
                <a:latin typeface="Arial" pitchFamily="34" charset="0"/>
              </a:rPr>
              <a:t>search</a:t>
            </a:r>
            <a:r>
              <a:rPr lang="it-IT" altLang="it-IT" dirty="0" smtClean="0">
                <a:latin typeface="Arial" pitchFamily="34" charset="0"/>
              </a:rPr>
              <a:t>, </a:t>
            </a:r>
            <a:r>
              <a:rPr lang="it-IT" altLang="it-IT" dirty="0" err="1" smtClean="0">
                <a:latin typeface="Arial" pitchFamily="34" charset="0"/>
              </a:rPr>
              <a:t>access</a:t>
            </a:r>
            <a:r>
              <a:rPr lang="it-IT" altLang="it-IT" dirty="0" smtClean="0">
                <a:latin typeface="Arial" pitchFamily="34" charset="0"/>
              </a:rPr>
              <a:t> and </a:t>
            </a:r>
            <a:r>
              <a:rPr lang="it-IT" altLang="it-IT" dirty="0" err="1" smtClean="0">
                <a:latin typeface="Arial" pitchFamily="34" charset="0"/>
              </a:rPr>
              <a:t>sharing</a:t>
            </a:r>
            <a:r>
              <a:rPr lang="it-IT" altLang="it-IT" dirty="0" smtClean="0">
                <a:latin typeface="Arial" pitchFamily="34" charset="0"/>
              </a:rPr>
              <a:t> of </a:t>
            </a:r>
            <a:r>
              <a:rPr lang="it-IT" altLang="it-IT" dirty="0" err="1" smtClean="0">
                <a:latin typeface="Arial" pitchFamily="34" charset="0"/>
              </a:rPr>
              <a:t>any</a:t>
            </a:r>
            <a:r>
              <a:rPr lang="it-IT" altLang="it-IT" dirty="0" smtClean="0">
                <a:latin typeface="Arial" pitchFamily="34" charset="0"/>
              </a:rPr>
              <a:t> </a:t>
            </a:r>
            <a:r>
              <a:rPr lang="it-IT" altLang="it-IT" dirty="0" err="1" smtClean="0">
                <a:latin typeface="Arial" pitchFamily="34" charset="0"/>
              </a:rPr>
              <a:t>type</a:t>
            </a:r>
            <a:r>
              <a:rPr lang="it-IT" altLang="it-IT" dirty="0" smtClean="0">
                <a:latin typeface="Arial" pitchFamily="34" charset="0"/>
              </a:rPr>
              <a:t> of </a:t>
            </a:r>
            <a:r>
              <a:rPr lang="it-IT" altLang="it-IT" dirty="0" err="1" smtClean="0">
                <a:latin typeface="Arial" pitchFamily="34" charset="0"/>
              </a:rPr>
              <a:t>resource</a:t>
            </a:r>
            <a:endParaRPr lang="it-IT" altLang="it-IT"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xfrm>
            <a:off x="1143000" y="685800"/>
            <a:ext cx="4573588" cy="3429000"/>
          </a:xfrm>
          <a:ln/>
        </p:spPr>
      </p:sp>
      <p:sp>
        <p:nvSpPr>
          <p:cNvPr id="231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err="1" smtClean="0">
                <a:latin typeface="Arial" pitchFamily="34" charset="0"/>
              </a:rPr>
              <a:t>iMarine</a:t>
            </a:r>
            <a:r>
              <a:rPr lang="it-IT" altLang="it-IT" dirty="0" smtClean="0">
                <a:latin typeface="Arial" pitchFamily="34" charset="0"/>
              </a:rPr>
              <a:t> </a:t>
            </a:r>
            <a:r>
              <a:rPr lang="it-IT" altLang="it-IT" dirty="0" err="1" smtClean="0">
                <a:latin typeface="Arial" pitchFamily="34" charset="0"/>
              </a:rPr>
              <a:t>used</a:t>
            </a:r>
            <a:r>
              <a:rPr lang="it-IT" altLang="it-IT" dirty="0" smtClean="0">
                <a:latin typeface="Arial" pitchFamily="34" charset="0"/>
              </a:rPr>
              <a:t> </a:t>
            </a:r>
            <a:r>
              <a:rPr lang="it-IT" altLang="it-IT" dirty="0" err="1" smtClean="0">
                <a:latin typeface="Arial" pitchFamily="34" charset="0"/>
              </a:rPr>
              <a:t>all</a:t>
            </a:r>
            <a:r>
              <a:rPr lang="it-IT" altLang="it-IT" dirty="0" smtClean="0">
                <a:latin typeface="Arial" pitchFamily="34" charset="0"/>
              </a:rPr>
              <a:t> the</a:t>
            </a:r>
            <a:r>
              <a:rPr lang="it-IT" altLang="it-IT" baseline="0" dirty="0" smtClean="0">
                <a:latin typeface="Arial" pitchFamily="34" charset="0"/>
              </a:rPr>
              <a:t> D4Science </a:t>
            </a:r>
            <a:r>
              <a:rPr lang="it-IT" altLang="it-IT" baseline="0" dirty="0" err="1" smtClean="0">
                <a:latin typeface="Arial" pitchFamily="34" charset="0"/>
              </a:rPr>
              <a:t>services</a:t>
            </a:r>
            <a:r>
              <a:rPr lang="it-IT" altLang="it-IT" baseline="0" dirty="0" smtClean="0">
                <a:latin typeface="Arial" pitchFamily="34" charset="0"/>
              </a:rPr>
              <a:t> to </a:t>
            </a:r>
            <a:r>
              <a:rPr lang="it-IT" altLang="it-IT" baseline="0" dirty="0" err="1" smtClean="0">
                <a:latin typeface="Arial" pitchFamily="34" charset="0"/>
              </a:rPr>
              <a:t>offer</a:t>
            </a:r>
            <a:r>
              <a:rPr lang="it-IT" altLang="it-IT" baseline="0" dirty="0" smtClean="0">
                <a:latin typeface="Arial" pitchFamily="34" charset="0"/>
              </a:rPr>
              <a:t> </a:t>
            </a:r>
            <a:r>
              <a:rPr lang="it-IT" altLang="it-IT" baseline="0" dirty="0" err="1" smtClean="0">
                <a:latin typeface="Arial" pitchFamily="34" charset="0"/>
              </a:rPr>
              <a:t>specific</a:t>
            </a:r>
            <a:r>
              <a:rPr lang="it-IT" altLang="it-IT" baseline="0" dirty="0" smtClean="0">
                <a:latin typeface="Arial" pitchFamily="34" charset="0"/>
              </a:rPr>
              <a:t> </a:t>
            </a:r>
            <a:r>
              <a:rPr lang="it-IT" altLang="it-IT" baseline="0" dirty="0" err="1" smtClean="0">
                <a:latin typeface="Arial" pitchFamily="34" charset="0"/>
              </a:rPr>
              <a:t>research</a:t>
            </a:r>
            <a:r>
              <a:rPr lang="it-IT" altLang="it-IT" baseline="0" dirty="0" smtClean="0">
                <a:latin typeface="Arial" pitchFamily="34" charset="0"/>
              </a:rPr>
              <a:t> </a:t>
            </a:r>
            <a:r>
              <a:rPr lang="it-IT" altLang="it-IT" baseline="0" dirty="0" err="1" smtClean="0">
                <a:latin typeface="Arial" pitchFamily="34" charset="0"/>
              </a:rPr>
              <a:t>environments</a:t>
            </a:r>
            <a:r>
              <a:rPr lang="it-IT" altLang="it-IT" baseline="0" dirty="0" smtClean="0">
                <a:latin typeface="Arial" pitchFamily="34" charset="0"/>
              </a:rPr>
              <a:t> (</a:t>
            </a:r>
            <a:r>
              <a:rPr lang="it-IT" altLang="it-IT" baseline="0" dirty="0" err="1" smtClean="0">
                <a:latin typeface="Arial" pitchFamily="34" charset="0"/>
              </a:rPr>
              <a:t>VREs</a:t>
            </a:r>
            <a:r>
              <a:rPr lang="it-IT" altLang="it-IT" baseline="0" dirty="0" smtClean="0">
                <a:latin typeface="Arial" pitchFamily="34" charset="0"/>
              </a:rPr>
              <a:t>) to the marine/</a:t>
            </a:r>
            <a:r>
              <a:rPr lang="it-IT" altLang="it-IT" baseline="0" dirty="0" err="1" smtClean="0">
                <a:latin typeface="Arial" pitchFamily="34" charset="0"/>
              </a:rPr>
              <a:t>maritime</a:t>
            </a:r>
            <a:r>
              <a:rPr lang="it-IT" altLang="it-IT" baseline="0" dirty="0" smtClean="0">
                <a:latin typeface="Arial" pitchFamily="34" charset="0"/>
              </a:rPr>
              <a:t> community</a:t>
            </a:r>
            <a:endParaRPr lang="it-IT" altLang="it-IT"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xfrm>
            <a:off x="1143000" y="685800"/>
            <a:ext cx="4573588" cy="3429000"/>
          </a:xfrm>
          <a:ln/>
        </p:spPr>
      </p:sp>
      <p:sp>
        <p:nvSpPr>
          <p:cNvPr id="231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err="1" smtClean="0">
                <a:latin typeface="Arial" pitchFamily="34" charset="0"/>
              </a:rPr>
              <a:t>As</a:t>
            </a:r>
            <a:r>
              <a:rPr lang="it-IT" altLang="it-IT" dirty="0" smtClean="0">
                <a:latin typeface="Arial" pitchFamily="34" charset="0"/>
              </a:rPr>
              <a:t> for</a:t>
            </a:r>
            <a:r>
              <a:rPr lang="it-IT" altLang="it-IT" baseline="0" dirty="0" smtClean="0">
                <a:latin typeface="Arial" pitchFamily="34" charset="0"/>
              </a:rPr>
              <a:t> </a:t>
            </a:r>
            <a:r>
              <a:rPr lang="it-IT" altLang="it-IT" baseline="0" dirty="0" err="1" smtClean="0">
                <a:latin typeface="Arial" pitchFamily="34" charset="0"/>
              </a:rPr>
              <a:t>any</a:t>
            </a:r>
            <a:r>
              <a:rPr lang="it-IT" altLang="it-IT" baseline="0" dirty="0" smtClean="0">
                <a:latin typeface="Arial" pitchFamily="34" charset="0"/>
              </a:rPr>
              <a:t> </a:t>
            </a:r>
            <a:r>
              <a:rPr lang="it-IT" altLang="it-IT" baseline="0" dirty="0" err="1" smtClean="0">
                <a:latin typeface="Arial" pitchFamily="34" charset="0"/>
              </a:rPr>
              <a:t>initiative</a:t>
            </a:r>
            <a:r>
              <a:rPr lang="it-IT" altLang="it-IT" baseline="0" dirty="0" smtClean="0">
                <a:latin typeface="Arial" pitchFamily="34" charset="0"/>
              </a:rPr>
              <a:t>, to be </a:t>
            </a:r>
            <a:r>
              <a:rPr lang="it-IT" altLang="it-IT" baseline="0" dirty="0" err="1" smtClean="0">
                <a:latin typeface="Arial" pitchFamily="34" charset="0"/>
              </a:rPr>
              <a:t>sustainable</a:t>
            </a:r>
            <a:r>
              <a:rPr lang="it-IT" altLang="it-IT" baseline="0" dirty="0" smtClean="0">
                <a:latin typeface="Arial" pitchFamily="34" charset="0"/>
              </a:rPr>
              <a:t>, </a:t>
            </a:r>
            <a:r>
              <a:rPr lang="it-IT" altLang="it-IT" baseline="0" dirty="0" err="1" smtClean="0">
                <a:latin typeface="Arial" pitchFamily="34" charset="0"/>
              </a:rPr>
              <a:t>either</a:t>
            </a:r>
            <a:r>
              <a:rPr lang="it-IT" altLang="it-IT" baseline="0" dirty="0" smtClean="0">
                <a:latin typeface="Arial" pitchFamily="34" charset="0"/>
              </a:rPr>
              <a:t> </a:t>
            </a:r>
            <a:r>
              <a:rPr lang="it-IT" altLang="it-IT" baseline="0" dirty="0" err="1" smtClean="0">
                <a:latin typeface="Arial" pitchFamily="34" charset="0"/>
              </a:rPr>
              <a:t>you</a:t>
            </a:r>
            <a:r>
              <a:rPr lang="it-IT" altLang="it-IT" baseline="0" dirty="0" smtClean="0">
                <a:latin typeface="Arial" pitchFamily="34" charset="0"/>
              </a:rPr>
              <a:t> </a:t>
            </a:r>
            <a:r>
              <a:rPr lang="it-IT" altLang="it-IT" baseline="0" dirty="0" err="1" smtClean="0">
                <a:latin typeface="Arial" pitchFamily="34" charset="0"/>
              </a:rPr>
              <a:t>marry</a:t>
            </a:r>
            <a:r>
              <a:rPr lang="it-IT" altLang="it-IT" baseline="0" dirty="0" smtClean="0">
                <a:latin typeface="Arial" pitchFamily="34" charset="0"/>
              </a:rPr>
              <a:t> a </a:t>
            </a:r>
            <a:r>
              <a:rPr lang="it-IT" altLang="it-IT" baseline="0" dirty="0" err="1" smtClean="0">
                <a:latin typeface="Arial" pitchFamily="34" charset="0"/>
              </a:rPr>
              <a:t>billionair</a:t>
            </a:r>
            <a:r>
              <a:rPr lang="it-IT" altLang="it-IT" baseline="0" dirty="0" smtClean="0">
                <a:latin typeface="Arial" pitchFamily="34" charset="0"/>
              </a:rPr>
              <a:t> or </a:t>
            </a:r>
            <a:r>
              <a:rPr lang="it-IT" altLang="it-IT" baseline="0" dirty="0" err="1" smtClean="0">
                <a:latin typeface="Arial" pitchFamily="34" charset="0"/>
              </a:rPr>
              <a:t>engage</a:t>
            </a:r>
            <a:r>
              <a:rPr lang="it-IT" altLang="it-IT" baseline="0" dirty="0" smtClean="0">
                <a:latin typeface="Arial" pitchFamily="34" charset="0"/>
              </a:rPr>
              <a:t> with a </a:t>
            </a:r>
            <a:r>
              <a:rPr lang="it-IT" altLang="it-IT" baseline="0" dirty="0" err="1" smtClean="0">
                <a:latin typeface="Arial" pitchFamily="34" charset="0"/>
              </a:rPr>
              <a:t>billion</a:t>
            </a:r>
            <a:r>
              <a:rPr lang="it-IT" altLang="it-IT" baseline="0" dirty="0" smtClean="0">
                <a:latin typeface="Arial" pitchFamily="34" charset="0"/>
              </a:rPr>
              <a:t> of </a:t>
            </a:r>
            <a:r>
              <a:rPr lang="it-IT" altLang="it-IT" baseline="0" dirty="0" err="1" smtClean="0">
                <a:latin typeface="Arial" pitchFamily="34" charset="0"/>
              </a:rPr>
              <a:t>user</a:t>
            </a:r>
            <a:r>
              <a:rPr lang="it-IT" altLang="it-IT" baseline="0" dirty="0" smtClean="0">
                <a:latin typeface="Arial" pitchFamily="34" charset="0"/>
              </a:rPr>
              <a:t> (or so).</a:t>
            </a:r>
            <a:endParaRPr lang="it-IT" altLang="it-IT"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xfrm>
            <a:off x="1143000" y="685800"/>
            <a:ext cx="4573588" cy="3429000"/>
          </a:xfrm>
          <a:ln/>
        </p:spPr>
      </p:sp>
      <p:sp>
        <p:nvSpPr>
          <p:cNvPr id="231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err="1" smtClean="0">
                <a:latin typeface="Arial" pitchFamily="34" charset="0"/>
              </a:rPr>
              <a:t>As</a:t>
            </a:r>
            <a:r>
              <a:rPr lang="it-IT" altLang="it-IT" dirty="0" smtClean="0">
                <a:latin typeface="Arial" pitchFamily="34" charset="0"/>
              </a:rPr>
              <a:t> for</a:t>
            </a:r>
            <a:r>
              <a:rPr lang="it-IT" altLang="it-IT" baseline="0" dirty="0" smtClean="0">
                <a:latin typeface="Arial" pitchFamily="34" charset="0"/>
              </a:rPr>
              <a:t> </a:t>
            </a:r>
            <a:r>
              <a:rPr lang="it-IT" altLang="it-IT" baseline="0" dirty="0" err="1" smtClean="0">
                <a:latin typeface="Arial" pitchFamily="34" charset="0"/>
              </a:rPr>
              <a:t>any</a:t>
            </a:r>
            <a:r>
              <a:rPr lang="it-IT" altLang="it-IT" baseline="0" dirty="0" smtClean="0">
                <a:latin typeface="Arial" pitchFamily="34" charset="0"/>
              </a:rPr>
              <a:t> </a:t>
            </a:r>
            <a:r>
              <a:rPr lang="it-IT" altLang="it-IT" baseline="0" dirty="0" err="1" smtClean="0">
                <a:latin typeface="Arial" pitchFamily="34" charset="0"/>
              </a:rPr>
              <a:t>initiative</a:t>
            </a:r>
            <a:r>
              <a:rPr lang="it-IT" altLang="it-IT" baseline="0" dirty="0" smtClean="0">
                <a:latin typeface="Arial" pitchFamily="34" charset="0"/>
              </a:rPr>
              <a:t>, to be </a:t>
            </a:r>
            <a:r>
              <a:rPr lang="it-IT" altLang="it-IT" baseline="0" dirty="0" err="1" smtClean="0">
                <a:latin typeface="Arial" pitchFamily="34" charset="0"/>
              </a:rPr>
              <a:t>sustainable</a:t>
            </a:r>
            <a:r>
              <a:rPr lang="it-IT" altLang="it-IT" baseline="0" dirty="0" smtClean="0">
                <a:latin typeface="Arial" pitchFamily="34" charset="0"/>
              </a:rPr>
              <a:t>, </a:t>
            </a:r>
            <a:r>
              <a:rPr lang="it-IT" altLang="it-IT" baseline="0" dirty="0" err="1" smtClean="0">
                <a:latin typeface="Arial" pitchFamily="34" charset="0"/>
              </a:rPr>
              <a:t>either</a:t>
            </a:r>
            <a:r>
              <a:rPr lang="it-IT" altLang="it-IT" baseline="0" dirty="0" smtClean="0">
                <a:latin typeface="Arial" pitchFamily="34" charset="0"/>
              </a:rPr>
              <a:t> </a:t>
            </a:r>
            <a:r>
              <a:rPr lang="it-IT" altLang="it-IT" baseline="0" dirty="0" err="1" smtClean="0">
                <a:latin typeface="Arial" pitchFamily="34" charset="0"/>
              </a:rPr>
              <a:t>you</a:t>
            </a:r>
            <a:r>
              <a:rPr lang="it-IT" altLang="it-IT" baseline="0" dirty="0" smtClean="0">
                <a:latin typeface="Arial" pitchFamily="34" charset="0"/>
              </a:rPr>
              <a:t> </a:t>
            </a:r>
            <a:r>
              <a:rPr lang="it-IT" altLang="it-IT" baseline="0" dirty="0" err="1" smtClean="0">
                <a:latin typeface="Arial" pitchFamily="34" charset="0"/>
              </a:rPr>
              <a:t>marry</a:t>
            </a:r>
            <a:r>
              <a:rPr lang="it-IT" altLang="it-IT" baseline="0" dirty="0" smtClean="0">
                <a:latin typeface="Arial" pitchFamily="34" charset="0"/>
              </a:rPr>
              <a:t> a </a:t>
            </a:r>
            <a:r>
              <a:rPr lang="it-IT" altLang="it-IT" baseline="0" dirty="0" err="1" smtClean="0">
                <a:latin typeface="Arial" pitchFamily="34" charset="0"/>
              </a:rPr>
              <a:t>billionair</a:t>
            </a:r>
            <a:r>
              <a:rPr lang="it-IT" altLang="it-IT" baseline="0" dirty="0" smtClean="0">
                <a:latin typeface="Arial" pitchFamily="34" charset="0"/>
              </a:rPr>
              <a:t> or </a:t>
            </a:r>
            <a:r>
              <a:rPr lang="it-IT" altLang="it-IT" baseline="0" dirty="0" err="1" smtClean="0">
                <a:latin typeface="Arial" pitchFamily="34" charset="0"/>
              </a:rPr>
              <a:t>engage</a:t>
            </a:r>
            <a:r>
              <a:rPr lang="it-IT" altLang="it-IT" baseline="0" dirty="0" smtClean="0">
                <a:latin typeface="Arial" pitchFamily="34" charset="0"/>
              </a:rPr>
              <a:t> with a </a:t>
            </a:r>
            <a:r>
              <a:rPr lang="it-IT" altLang="it-IT" baseline="0" dirty="0" err="1" smtClean="0">
                <a:latin typeface="Arial" pitchFamily="34" charset="0"/>
              </a:rPr>
              <a:t>billion</a:t>
            </a:r>
            <a:r>
              <a:rPr lang="it-IT" altLang="it-IT" baseline="0" dirty="0" smtClean="0">
                <a:latin typeface="Arial" pitchFamily="34" charset="0"/>
              </a:rPr>
              <a:t> of </a:t>
            </a:r>
            <a:r>
              <a:rPr lang="it-IT" altLang="it-IT" baseline="0" dirty="0" err="1" smtClean="0">
                <a:latin typeface="Arial" pitchFamily="34" charset="0"/>
              </a:rPr>
              <a:t>user</a:t>
            </a:r>
            <a:r>
              <a:rPr lang="it-IT" altLang="it-IT" baseline="0" dirty="0" smtClean="0">
                <a:latin typeface="Arial" pitchFamily="34" charset="0"/>
              </a:rPr>
              <a:t> (or so).</a:t>
            </a:r>
            <a:endParaRPr lang="it-IT" altLang="it-IT"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xfrm>
            <a:off x="1143000" y="685800"/>
            <a:ext cx="4573588" cy="3429000"/>
          </a:xfrm>
          <a:ln/>
        </p:spPr>
      </p:sp>
      <p:sp>
        <p:nvSpPr>
          <p:cNvPr id="231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err="1" smtClean="0">
                <a:latin typeface="Arial" pitchFamily="34" charset="0"/>
              </a:rPr>
              <a:t>Very</a:t>
            </a:r>
            <a:r>
              <a:rPr lang="it-IT" altLang="it-IT" baseline="0" dirty="0" smtClean="0">
                <a:latin typeface="Arial" pitchFamily="34" charset="0"/>
              </a:rPr>
              <a:t> </a:t>
            </a:r>
            <a:r>
              <a:rPr lang="it-IT" altLang="it-IT" baseline="0" dirty="0" err="1" smtClean="0">
                <a:latin typeface="Arial" pitchFamily="34" charset="0"/>
              </a:rPr>
              <a:t>shortly</a:t>
            </a:r>
            <a:r>
              <a:rPr lang="it-IT" altLang="it-IT" baseline="0" dirty="0" smtClean="0">
                <a:latin typeface="Arial" pitchFamily="34" charset="0"/>
              </a:rPr>
              <a:t>, in </a:t>
            </a:r>
            <a:r>
              <a:rPr lang="it-IT" altLang="it-IT" baseline="0" dirty="0" err="1" smtClean="0">
                <a:latin typeface="Arial" pitchFamily="34" charset="0"/>
              </a:rPr>
              <a:t>iMarine</a:t>
            </a:r>
            <a:r>
              <a:rPr lang="it-IT" altLang="it-IT" baseline="0" dirty="0" smtClean="0">
                <a:latin typeface="Arial" pitchFamily="34" charset="0"/>
              </a:rPr>
              <a:t> </a:t>
            </a:r>
            <a:r>
              <a:rPr lang="it-IT" altLang="it-IT" baseline="0" dirty="0" err="1" smtClean="0">
                <a:latin typeface="Arial" pitchFamily="34" charset="0"/>
              </a:rPr>
              <a:t>we</a:t>
            </a:r>
            <a:r>
              <a:rPr lang="it-IT" altLang="it-IT" baseline="0" dirty="0" smtClean="0">
                <a:latin typeface="Arial" pitchFamily="34" charset="0"/>
              </a:rPr>
              <a:t> </a:t>
            </a:r>
            <a:r>
              <a:rPr lang="it-IT" altLang="it-IT" baseline="0" dirty="0" err="1" smtClean="0">
                <a:latin typeface="Arial" pitchFamily="34" charset="0"/>
              </a:rPr>
              <a:t>captured</a:t>
            </a:r>
            <a:r>
              <a:rPr lang="it-IT" altLang="it-IT" baseline="0" dirty="0" smtClean="0">
                <a:latin typeface="Arial" pitchFamily="34" charset="0"/>
              </a:rPr>
              <a:t> the </a:t>
            </a:r>
            <a:r>
              <a:rPr lang="it-IT" altLang="it-IT" baseline="0" dirty="0" err="1" smtClean="0">
                <a:latin typeface="Arial" pitchFamily="34" charset="0"/>
              </a:rPr>
              <a:t>complexity</a:t>
            </a:r>
            <a:r>
              <a:rPr lang="it-IT" altLang="it-IT" baseline="0" dirty="0" smtClean="0">
                <a:latin typeface="Arial" pitchFamily="34" charset="0"/>
              </a:rPr>
              <a:t> of the marine </a:t>
            </a:r>
            <a:r>
              <a:rPr lang="it-IT" altLang="it-IT" baseline="0" dirty="0" err="1" smtClean="0">
                <a:latin typeface="Arial" pitchFamily="34" charset="0"/>
              </a:rPr>
              <a:t>research</a:t>
            </a:r>
            <a:r>
              <a:rPr lang="it-IT" altLang="it-IT" baseline="0" dirty="0" smtClean="0">
                <a:latin typeface="Arial" pitchFamily="34" charset="0"/>
              </a:rPr>
              <a:t> </a:t>
            </a:r>
            <a:r>
              <a:rPr lang="it-IT" altLang="it-IT" baseline="0" dirty="0" err="1" smtClean="0">
                <a:latin typeface="Arial" pitchFamily="34" charset="0"/>
              </a:rPr>
              <a:t>system</a:t>
            </a:r>
            <a:r>
              <a:rPr lang="it-IT" altLang="it-IT" baseline="0" dirty="0" smtClean="0">
                <a:latin typeface="Arial" pitchFamily="34" charset="0"/>
              </a:rPr>
              <a:t> </a:t>
            </a:r>
            <a:r>
              <a:rPr lang="it-IT" altLang="it-IT" baseline="0" dirty="0" err="1" smtClean="0">
                <a:latin typeface="Arial" pitchFamily="34" charset="0"/>
              </a:rPr>
              <a:t>through</a:t>
            </a:r>
            <a:r>
              <a:rPr lang="it-IT" altLang="it-IT" baseline="0" dirty="0" smtClean="0">
                <a:latin typeface="Arial" pitchFamily="34" charset="0"/>
              </a:rPr>
              <a:t> </a:t>
            </a:r>
            <a:r>
              <a:rPr lang="it-IT" altLang="it-IT" baseline="0" dirty="0" err="1" smtClean="0">
                <a:latin typeface="Arial" pitchFamily="34" charset="0"/>
              </a:rPr>
              <a:t>this</a:t>
            </a:r>
            <a:r>
              <a:rPr lang="it-IT" altLang="it-IT" baseline="0" dirty="0" smtClean="0">
                <a:latin typeface="Arial" pitchFamily="34" charset="0"/>
              </a:rPr>
              <a:t> </a:t>
            </a:r>
            <a:r>
              <a:rPr lang="it-IT" altLang="it-IT" baseline="0" dirty="0" err="1" smtClean="0">
                <a:latin typeface="Arial" pitchFamily="34" charset="0"/>
              </a:rPr>
              <a:t>picture</a:t>
            </a:r>
            <a:r>
              <a:rPr lang="it-IT" altLang="it-IT" baseline="0" dirty="0" smtClean="0">
                <a:latin typeface="Arial" pitchFamily="34" charset="0"/>
              </a:rPr>
              <a:t>. </a:t>
            </a:r>
          </a:p>
          <a:p>
            <a:endParaRPr lang="it-IT" altLang="it-IT" baseline="0" dirty="0" smtClean="0">
              <a:latin typeface="Arial" pitchFamily="34" charset="0"/>
            </a:endParaRPr>
          </a:p>
          <a:p>
            <a:r>
              <a:rPr lang="it-IT" altLang="it-IT" baseline="0" dirty="0" smtClean="0">
                <a:latin typeface="Arial" pitchFamily="34" charset="0"/>
              </a:rPr>
              <a:t>In </a:t>
            </a:r>
            <a:r>
              <a:rPr lang="it-IT" altLang="it-IT" baseline="0" dirty="0" err="1" smtClean="0">
                <a:latin typeface="Arial" pitchFamily="34" charset="0"/>
              </a:rPr>
              <a:t>this</a:t>
            </a:r>
            <a:r>
              <a:rPr lang="it-IT" altLang="it-IT" baseline="0" dirty="0" smtClean="0">
                <a:latin typeface="Arial" pitchFamily="34" charset="0"/>
              </a:rPr>
              <a:t> slide </a:t>
            </a:r>
            <a:r>
              <a:rPr lang="it-IT" altLang="it-IT" baseline="0" dirty="0" err="1" smtClean="0">
                <a:latin typeface="Arial" pitchFamily="34" charset="0"/>
              </a:rPr>
              <a:t>we</a:t>
            </a:r>
            <a:r>
              <a:rPr lang="it-IT" altLang="it-IT" baseline="0" dirty="0" smtClean="0">
                <a:latin typeface="Arial" pitchFamily="34" charset="0"/>
              </a:rPr>
              <a:t> </a:t>
            </a:r>
            <a:r>
              <a:rPr lang="it-IT" altLang="it-IT" baseline="0" dirty="0" err="1" smtClean="0">
                <a:latin typeface="Arial" pitchFamily="34" charset="0"/>
              </a:rPr>
              <a:t>have</a:t>
            </a:r>
            <a:r>
              <a:rPr lang="it-IT" altLang="it-IT" baseline="0" dirty="0" smtClean="0">
                <a:latin typeface="Arial" pitchFamily="34" charset="0"/>
              </a:rPr>
              <a:t> </a:t>
            </a:r>
            <a:r>
              <a:rPr lang="it-IT" altLang="it-IT" baseline="0" dirty="0" err="1" smtClean="0">
                <a:latin typeface="Arial" pitchFamily="34" charset="0"/>
              </a:rPr>
              <a:t>several</a:t>
            </a:r>
            <a:r>
              <a:rPr lang="it-IT" altLang="it-IT" baseline="0" dirty="0" smtClean="0">
                <a:latin typeface="Arial" pitchFamily="34" charset="0"/>
              </a:rPr>
              <a:t> </a:t>
            </a:r>
            <a:r>
              <a:rPr lang="it-IT" altLang="it-IT" baseline="0" dirty="0" err="1" smtClean="0">
                <a:latin typeface="Arial" pitchFamily="34" charset="0"/>
              </a:rPr>
              <a:t>stages</a:t>
            </a:r>
            <a:r>
              <a:rPr lang="it-IT" altLang="it-IT" baseline="0" dirty="0" smtClean="0">
                <a:latin typeface="Arial" pitchFamily="34" charset="0"/>
              </a:rPr>
              <a:t> in </a:t>
            </a:r>
            <a:r>
              <a:rPr lang="it-IT" altLang="it-IT" baseline="0" dirty="0" err="1" smtClean="0">
                <a:latin typeface="Arial" pitchFamily="34" charset="0"/>
              </a:rPr>
              <a:t>which</a:t>
            </a:r>
            <a:r>
              <a:rPr lang="it-IT" altLang="it-IT" baseline="0" dirty="0" smtClean="0">
                <a:latin typeface="Arial" pitchFamily="34" charset="0"/>
              </a:rPr>
              <a:t> the data </a:t>
            </a:r>
            <a:r>
              <a:rPr lang="it-IT" altLang="it-IT" baseline="0" dirty="0" err="1" smtClean="0">
                <a:latin typeface="Arial" pitchFamily="34" charset="0"/>
              </a:rPr>
              <a:t>transit</a:t>
            </a:r>
            <a:r>
              <a:rPr lang="it-IT" altLang="it-IT" baseline="0" dirty="0" smtClean="0">
                <a:latin typeface="Arial" pitchFamily="34" charset="0"/>
              </a:rPr>
              <a:t>. For </a:t>
            </a:r>
            <a:r>
              <a:rPr lang="it-IT" altLang="it-IT" baseline="0" dirty="0" err="1" smtClean="0">
                <a:latin typeface="Arial" pitchFamily="34" charset="0"/>
              </a:rPr>
              <a:t>each</a:t>
            </a:r>
            <a:r>
              <a:rPr lang="it-IT" altLang="it-IT" baseline="0" dirty="0" smtClean="0">
                <a:latin typeface="Arial" pitchFamily="34" charset="0"/>
              </a:rPr>
              <a:t> </a:t>
            </a:r>
            <a:r>
              <a:rPr lang="it-IT" altLang="it-IT" baseline="0" dirty="0" err="1" smtClean="0">
                <a:latin typeface="Arial" pitchFamily="34" charset="0"/>
              </a:rPr>
              <a:t>there’s</a:t>
            </a:r>
            <a:r>
              <a:rPr lang="it-IT" altLang="it-IT" baseline="0" dirty="0" smtClean="0">
                <a:latin typeface="Arial" pitchFamily="34" charset="0"/>
              </a:rPr>
              <a:t> a </a:t>
            </a:r>
            <a:r>
              <a:rPr lang="it-IT" altLang="it-IT" baseline="0" dirty="0" err="1" smtClean="0">
                <a:latin typeface="Arial" pitchFamily="34" charset="0"/>
              </a:rPr>
              <a:t>different</a:t>
            </a:r>
            <a:r>
              <a:rPr lang="it-IT" altLang="it-IT" baseline="0" dirty="0" smtClean="0">
                <a:latin typeface="Arial" pitchFamily="34" charset="0"/>
              </a:rPr>
              <a:t> business model. The </a:t>
            </a:r>
            <a:r>
              <a:rPr lang="it-IT" altLang="it-IT" baseline="0" dirty="0" err="1" smtClean="0">
                <a:latin typeface="Arial" pitchFamily="34" charset="0"/>
              </a:rPr>
              <a:t>challenge</a:t>
            </a:r>
            <a:r>
              <a:rPr lang="it-IT" altLang="it-IT" baseline="0" dirty="0" smtClean="0">
                <a:latin typeface="Arial" pitchFamily="34" charset="0"/>
              </a:rPr>
              <a:t> </a:t>
            </a:r>
            <a:r>
              <a:rPr lang="it-IT" altLang="it-IT" baseline="0" dirty="0" err="1" smtClean="0">
                <a:latin typeface="Arial" pitchFamily="34" charset="0"/>
              </a:rPr>
              <a:t>is</a:t>
            </a:r>
            <a:r>
              <a:rPr lang="it-IT" altLang="it-IT" baseline="0" dirty="0" smtClean="0">
                <a:latin typeface="Arial" pitchFamily="34" charset="0"/>
              </a:rPr>
              <a:t> to put </a:t>
            </a:r>
            <a:r>
              <a:rPr lang="it-IT" altLang="it-IT" baseline="0" dirty="0" err="1" smtClean="0">
                <a:latin typeface="Arial" pitchFamily="34" charset="0"/>
              </a:rPr>
              <a:t>all</a:t>
            </a:r>
            <a:r>
              <a:rPr lang="it-IT" altLang="it-IT" baseline="0" dirty="0" smtClean="0">
                <a:latin typeface="Arial" pitchFamily="34" charset="0"/>
              </a:rPr>
              <a:t> </a:t>
            </a:r>
            <a:r>
              <a:rPr lang="it-IT" altLang="it-IT" baseline="0" dirty="0" err="1" smtClean="0">
                <a:latin typeface="Arial" pitchFamily="34" charset="0"/>
              </a:rPr>
              <a:t>together</a:t>
            </a:r>
            <a:r>
              <a:rPr lang="it-IT" altLang="it-IT" baseline="0" dirty="0" smtClean="0">
                <a:latin typeface="Arial" pitchFamily="34" charset="0"/>
              </a:rPr>
              <a:t> in a </a:t>
            </a:r>
            <a:r>
              <a:rPr lang="it-IT" altLang="it-IT" baseline="0" dirty="0" err="1" smtClean="0">
                <a:latin typeface="Arial" pitchFamily="34" charset="0"/>
              </a:rPr>
              <a:t>win-win</a:t>
            </a:r>
            <a:r>
              <a:rPr lang="it-IT" altLang="it-IT" baseline="0" dirty="0" smtClean="0">
                <a:latin typeface="Arial" pitchFamily="34" charset="0"/>
              </a:rPr>
              <a:t> business model. </a:t>
            </a:r>
          </a:p>
          <a:p>
            <a:endParaRPr lang="it-IT" altLang="it-IT" baseline="0" dirty="0" smtClean="0">
              <a:latin typeface="Arial" pitchFamily="34" charset="0"/>
            </a:endParaRPr>
          </a:p>
          <a:p>
            <a:r>
              <a:rPr lang="it-IT" altLang="it-IT" baseline="0" dirty="0" smtClean="0">
                <a:latin typeface="Arial" pitchFamily="34" charset="0"/>
              </a:rPr>
              <a:t>The </a:t>
            </a:r>
            <a:r>
              <a:rPr lang="it-IT" altLang="it-IT" baseline="0" dirty="0" err="1" smtClean="0">
                <a:latin typeface="Arial" pitchFamily="34" charset="0"/>
              </a:rPr>
              <a:t>ingestion</a:t>
            </a:r>
            <a:r>
              <a:rPr lang="it-IT" altLang="it-IT" baseline="0" dirty="0" smtClean="0">
                <a:latin typeface="Arial" pitchFamily="34" charset="0"/>
              </a:rPr>
              <a:t> </a:t>
            </a:r>
            <a:r>
              <a:rPr lang="it-IT" altLang="it-IT" baseline="0" dirty="0" err="1" smtClean="0">
                <a:latin typeface="Arial" pitchFamily="34" charset="0"/>
              </a:rPr>
              <a:t>phase</a:t>
            </a:r>
            <a:r>
              <a:rPr lang="it-IT" altLang="it-IT" baseline="0" dirty="0" smtClean="0">
                <a:latin typeface="Arial" pitchFamily="34" charset="0"/>
              </a:rPr>
              <a:t> </a:t>
            </a:r>
            <a:r>
              <a:rPr lang="it-IT" altLang="it-IT" baseline="0" dirty="0" err="1" smtClean="0">
                <a:latin typeface="Arial" pitchFamily="34" charset="0"/>
              </a:rPr>
              <a:t>is</a:t>
            </a:r>
            <a:r>
              <a:rPr lang="it-IT" altLang="it-IT" baseline="0" dirty="0" smtClean="0">
                <a:latin typeface="Arial" pitchFamily="34" charset="0"/>
              </a:rPr>
              <a:t> </a:t>
            </a:r>
            <a:r>
              <a:rPr lang="it-IT" altLang="it-IT" baseline="0" dirty="0" err="1" smtClean="0">
                <a:latin typeface="Arial" pitchFamily="34" charset="0"/>
              </a:rPr>
              <a:t>supported</a:t>
            </a:r>
            <a:r>
              <a:rPr lang="it-IT" altLang="it-IT" baseline="0" dirty="0" smtClean="0">
                <a:latin typeface="Arial" pitchFamily="34" charset="0"/>
              </a:rPr>
              <a:t> by Public </a:t>
            </a:r>
            <a:r>
              <a:rPr lang="it-IT" altLang="it-IT" baseline="0" dirty="0" err="1" smtClean="0">
                <a:latin typeface="Arial" pitchFamily="34" charset="0"/>
              </a:rPr>
              <a:t>funded</a:t>
            </a:r>
            <a:r>
              <a:rPr lang="it-IT" altLang="it-IT" baseline="0" dirty="0" smtClean="0">
                <a:latin typeface="Arial" pitchFamily="34" charset="0"/>
              </a:rPr>
              <a:t> </a:t>
            </a:r>
            <a:r>
              <a:rPr lang="it-IT" altLang="it-IT" baseline="0" dirty="0" err="1" smtClean="0">
                <a:latin typeface="Arial" pitchFamily="34" charset="0"/>
              </a:rPr>
              <a:t>projects</a:t>
            </a:r>
            <a:r>
              <a:rPr lang="it-IT" altLang="it-IT" baseline="0" dirty="0" smtClean="0">
                <a:latin typeface="Arial" pitchFamily="34" charset="0"/>
              </a:rPr>
              <a:t> </a:t>
            </a:r>
            <a:r>
              <a:rPr lang="it-IT" altLang="it-IT" baseline="0" dirty="0" err="1" smtClean="0">
                <a:latin typeface="Arial" pitchFamily="34" charset="0"/>
              </a:rPr>
              <a:t>that</a:t>
            </a:r>
            <a:r>
              <a:rPr lang="it-IT" altLang="it-IT" baseline="0" dirty="0" smtClean="0">
                <a:latin typeface="Arial" pitchFamily="34" charset="0"/>
              </a:rPr>
              <a:t> generate some data. </a:t>
            </a:r>
            <a:r>
              <a:rPr lang="it-IT" altLang="it-IT" baseline="0" dirty="0" err="1" smtClean="0">
                <a:latin typeface="Arial" pitchFamily="34" charset="0"/>
              </a:rPr>
              <a:t>This</a:t>
            </a:r>
            <a:r>
              <a:rPr lang="it-IT" altLang="it-IT" baseline="0" dirty="0" smtClean="0">
                <a:latin typeface="Arial" pitchFamily="34" charset="0"/>
              </a:rPr>
              <a:t> are </a:t>
            </a:r>
            <a:r>
              <a:rPr lang="it-IT" altLang="it-IT" baseline="0" dirty="0" err="1" smtClean="0">
                <a:latin typeface="Arial" pitchFamily="34" charset="0"/>
              </a:rPr>
              <a:t>kept</a:t>
            </a:r>
            <a:r>
              <a:rPr lang="it-IT" altLang="it-IT" baseline="0" dirty="0" smtClean="0">
                <a:latin typeface="Arial" pitchFamily="34" charset="0"/>
              </a:rPr>
              <a:t> (i.e. </a:t>
            </a:r>
            <a:r>
              <a:rPr lang="it-IT" altLang="it-IT" baseline="0" dirty="0" err="1" smtClean="0">
                <a:latin typeface="Arial" pitchFamily="34" charset="0"/>
              </a:rPr>
              <a:t>preserved</a:t>
            </a:r>
            <a:r>
              <a:rPr lang="it-IT" altLang="it-IT" baseline="0" dirty="0" smtClean="0">
                <a:latin typeface="Arial" pitchFamily="34" charset="0"/>
              </a:rPr>
              <a:t> or </a:t>
            </a:r>
            <a:r>
              <a:rPr lang="it-IT" altLang="it-IT" baseline="0" dirty="0" err="1" smtClean="0">
                <a:latin typeface="Arial" pitchFamily="34" charset="0"/>
              </a:rPr>
              <a:t>processed</a:t>
            </a:r>
            <a:r>
              <a:rPr lang="it-IT" altLang="it-IT" baseline="0" dirty="0" smtClean="0">
                <a:latin typeface="Arial" pitchFamily="34" charset="0"/>
              </a:rPr>
              <a:t>) for the benefit of </a:t>
            </a:r>
            <a:r>
              <a:rPr lang="it-IT" altLang="it-IT" baseline="0" dirty="0" err="1" smtClean="0">
                <a:latin typeface="Arial" pitchFamily="34" charset="0"/>
              </a:rPr>
              <a:t>other</a:t>
            </a:r>
            <a:r>
              <a:rPr lang="it-IT" altLang="it-IT" baseline="0" dirty="0" smtClean="0">
                <a:latin typeface="Arial" pitchFamily="34" charset="0"/>
              </a:rPr>
              <a:t> </a:t>
            </a:r>
            <a:r>
              <a:rPr lang="it-IT" altLang="it-IT" baseline="0" dirty="0" err="1" smtClean="0">
                <a:latin typeface="Arial" pitchFamily="34" charset="0"/>
              </a:rPr>
              <a:t>users</a:t>
            </a:r>
            <a:r>
              <a:rPr lang="it-IT" altLang="it-IT" baseline="0" dirty="0" smtClean="0">
                <a:latin typeface="Arial" pitchFamily="34" charset="0"/>
              </a:rPr>
              <a:t> (in the </a:t>
            </a:r>
            <a:r>
              <a:rPr lang="it-IT" altLang="it-IT" baseline="0" dirty="0" err="1" smtClean="0">
                <a:latin typeface="Arial" pitchFamily="34" charset="0"/>
              </a:rPr>
              <a:t>near</a:t>
            </a:r>
            <a:r>
              <a:rPr lang="it-IT" altLang="it-IT" baseline="0" dirty="0" smtClean="0">
                <a:latin typeface="Arial" pitchFamily="34" charset="0"/>
              </a:rPr>
              <a:t> or far future). </a:t>
            </a:r>
            <a:r>
              <a:rPr lang="it-IT" altLang="it-IT" baseline="0" dirty="0" err="1" smtClean="0">
                <a:latin typeface="Arial" pitchFamily="34" charset="0"/>
              </a:rPr>
              <a:t>This</a:t>
            </a:r>
            <a:r>
              <a:rPr lang="it-IT" altLang="it-IT" baseline="0" dirty="0" smtClean="0">
                <a:latin typeface="Arial" pitchFamily="34" charset="0"/>
              </a:rPr>
              <a:t> </a:t>
            </a:r>
            <a:r>
              <a:rPr lang="it-IT" altLang="it-IT" baseline="0" dirty="0" err="1" smtClean="0">
                <a:latin typeface="Arial" pitchFamily="34" charset="0"/>
              </a:rPr>
              <a:t>phase</a:t>
            </a:r>
            <a:r>
              <a:rPr lang="it-IT" altLang="it-IT" baseline="0" dirty="0" smtClean="0">
                <a:latin typeface="Arial" pitchFamily="34" charset="0"/>
              </a:rPr>
              <a:t> </a:t>
            </a:r>
            <a:r>
              <a:rPr lang="it-IT" altLang="it-IT" baseline="0" dirty="0" err="1" smtClean="0">
                <a:latin typeface="Arial" pitchFamily="34" charset="0"/>
              </a:rPr>
              <a:t>should</a:t>
            </a:r>
            <a:r>
              <a:rPr lang="it-IT" altLang="it-IT" baseline="0" dirty="0" smtClean="0">
                <a:latin typeface="Arial" pitchFamily="34" charset="0"/>
              </a:rPr>
              <a:t> be </a:t>
            </a:r>
            <a:r>
              <a:rPr lang="it-IT" altLang="it-IT" baseline="0" dirty="0" err="1" smtClean="0">
                <a:latin typeface="Arial" pitchFamily="34" charset="0"/>
              </a:rPr>
              <a:t>supported</a:t>
            </a:r>
            <a:r>
              <a:rPr lang="it-IT" altLang="it-IT" baseline="0" dirty="0" smtClean="0">
                <a:latin typeface="Arial" pitchFamily="34" charset="0"/>
              </a:rPr>
              <a:t> by long-</a:t>
            </a:r>
            <a:r>
              <a:rPr lang="it-IT" altLang="it-IT" baseline="0" dirty="0" err="1" smtClean="0">
                <a:latin typeface="Arial" pitchFamily="34" charset="0"/>
              </a:rPr>
              <a:t>term</a:t>
            </a:r>
            <a:r>
              <a:rPr lang="it-IT" altLang="it-IT" baseline="0" dirty="0" smtClean="0">
                <a:latin typeface="Arial" pitchFamily="34" charset="0"/>
              </a:rPr>
              <a:t> </a:t>
            </a:r>
            <a:r>
              <a:rPr lang="it-IT" altLang="it-IT" baseline="0" dirty="0" err="1" smtClean="0">
                <a:latin typeface="Arial" pitchFamily="34" charset="0"/>
              </a:rPr>
              <a:t>investments</a:t>
            </a:r>
            <a:r>
              <a:rPr lang="it-IT" altLang="it-IT" baseline="0" dirty="0" smtClean="0">
                <a:latin typeface="Arial" pitchFamily="34" charset="0"/>
              </a:rPr>
              <a:t> by public </a:t>
            </a:r>
            <a:r>
              <a:rPr lang="it-IT" altLang="it-IT" baseline="0" dirty="0" err="1" smtClean="0">
                <a:latin typeface="Arial" pitchFamily="34" charset="0"/>
              </a:rPr>
              <a:t>initiatives</a:t>
            </a:r>
            <a:r>
              <a:rPr lang="it-IT" altLang="it-IT" baseline="0" dirty="0" smtClean="0">
                <a:latin typeface="Arial" pitchFamily="34" charset="0"/>
              </a:rPr>
              <a:t> </a:t>
            </a:r>
            <a:r>
              <a:rPr lang="it-IT" altLang="it-IT" baseline="0" dirty="0" err="1" smtClean="0">
                <a:latin typeface="Arial" pitchFamily="34" charset="0"/>
              </a:rPr>
              <a:t>like</a:t>
            </a:r>
            <a:r>
              <a:rPr lang="it-IT" altLang="it-IT" baseline="0" dirty="0" smtClean="0">
                <a:latin typeface="Arial" pitchFamily="34" charset="0"/>
              </a:rPr>
              <a:t> </a:t>
            </a:r>
            <a:r>
              <a:rPr lang="it-IT" altLang="it-IT" baseline="0" dirty="0" err="1" smtClean="0">
                <a:latin typeface="Arial" pitchFamily="34" charset="0"/>
              </a:rPr>
              <a:t>Eudat</a:t>
            </a:r>
            <a:r>
              <a:rPr lang="it-IT" altLang="it-IT" baseline="0" dirty="0" smtClean="0">
                <a:latin typeface="Arial" pitchFamily="34" charset="0"/>
              </a:rPr>
              <a:t> or EGI.eu. The  Developers of Processors (</a:t>
            </a:r>
            <a:r>
              <a:rPr lang="it-IT" altLang="it-IT" baseline="0" dirty="0" err="1" smtClean="0">
                <a:latin typeface="Arial" pitchFamily="34" charset="0"/>
              </a:rPr>
              <a:t>algorithms</a:t>
            </a:r>
            <a:r>
              <a:rPr lang="it-IT" altLang="it-IT" baseline="0" dirty="0" smtClean="0">
                <a:latin typeface="Arial" pitchFamily="34" charset="0"/>
              </a:rPr>
              <a:t> </a:t>
            </a:r>
            <a:r>
              <a:rPr lang="it-IT" altLang="it-IT" baseline="0" dirty="0" err="1" smtClean="0">
                <a:latin typeface="Arial" pitchFamily="34" charset="0"/>
              </a:rPr>
              <a:t>that</a:t>
            </a:r>
            <a:r>
              <a:rPr lang="it-IT" altLang="it-IT" baseline="0" dirty="0" smtClean="0">
                <a:latin typeface="Arial" pitchFamily="34" charset="0"/>
              </a:rPr>
              <a:t> </a:t>
            </a:r>
            <a:r>
              <a:rPr lang="it-IT" altLang="it-IT" baseline="0" dirty="0" err="1" smtClean="0">
                <a:latin typeface="Arial" pitchFamily="34" charset="0"/>
              </a:rPr>
              <a:t>analyse</a:t>
            </a:r>
            <a:r>
              <a:rPr lang="it-IT" altLang="it-IT" baseline="0" dirty="0" smtClean="0">
                <a:latin typeface="Arial" pitchFamily="34" charset="0"/>
              </a:rPr>
              <a:t> </a:t>
            </a:r>
            <a:r>
              <a:rPr lang="it-IT" altLang="it-IT" baseline="0" dirty="0" err="1" smtClean="0">
                <a:latin typeface="Arial" pitchFamily="34" charset="0"/>
              </a:rPr>
              <a:t>raw</a:t>
            </a:r>
            <a:r>
              <a:rPr lang="it-IT" altLang="it-IT" baseline="0" dirty="0" smtClean="0">
                <a:latin typeface="Arial" pitchFamily="34" charset="0"/>
              </a:rPr>
              <a:t> data and </a:t>
            </a:r>
            <a:r>
              <a:rPr lang="it-IT" altLang="it-IT" baseline="0" dirty="0" err="1" smtClean="0">
                <a:latin typeface="Arial" pitchFamily="34" charset="0"/>
              </a:rPr>
              <a:t>feed</a:t>
            </a:r>
            <a:r>
              <a:rPr lang="it-IT" altLang="it-IT" baseline="0" dirty="0" smtClean="0">
                <a:latin typeface="Arial" pitchFamily="34" charset="0"/>
              </a:rPr>
              <a:t> back new data or </a:t>
            </a:r>
            <a:r>
              <a:rPr lang="it-IT" altLang="it-IT" baseline="0" dirty="0" err="1" smtClean="0">
                <a:latin typeface="Arial" pitchFamily="34" charset="0"/>
              </a:rPr>
              <a:t>knowledge</a:t>
            </a:r>
            <a:r>
              <a:rPr lang="it-IT" altLang="it-IT" baseline="0" dirty="0" smtClean="0">
                <a:latin typeface="Arial" pitchFamily="34" charset="0"/>
              </a:rPr>
              <a:t>) are </a:t>
            </a:r>
            <a:r>
              <a:rPr lang="it-IT" altLang="it-IT" baseline="0" dirty="0" err="1" smtClean="0">
                <a:latin typeface="Arial" pitchFamily="34" charset="0"/>
              </a:rPr>
              <a:t>also</a:t>
            </a:r>
            <a:r>
              <a:rPr lang="it-IT" altLang="it-IT" baseline="0" dirty="0" smtClean="0">
                <a:latin typeface="Arial" pitchFamily="34" charset="0"/>
              </a:rPr>
              <a:t> </a:t>
            </a:r>
            <a:r>
              <a:rPr lang="it-IT" altLang="it-IT" baseline="0" dirty="0" err="1" smtClean="0">
                <a:latin typeface="Arial" pitchFamily="34" charset="0"/>
              </a:rPr>
              <a:t>supported</a:t>
            </a:r>
            <a:r>
              <a:rPr lang="it-IT" altLang="it-IT" baseline="0" dirty="0" smtClean="0">
                <a:latin typeface="Arial" pitchFamily="34" charset="0"/>
              </a:rPr>
              <a:t> by </a:t>
            </a:r>
            <a:r>
              <a:rPr lang="it-IT" altLang="it-IT" baseline="0" dirty="0" err="1" smtClean="0">
                <a:latin typeface="Arial" pitchFamily="34" charset="0"/>
              </a:rPr>
              <a:t>grants</a:t>
            </a:r>
            <a:r>
              <a:rPr lang="it-IT" altLang="it-IT" baseline="0" dirty="0" smtClean="0">
                <a:latin typeface="Arial" pitchFamily="34" charset="0"/>
              </a:rPr>
              <a:t> or (</a:t>
            </a:r>
            <a:r>
              <a:rPr lang="it-IT" altLang="it-IT" baseline="0" dirty="0" err="1" smtClean="0">
                <a:latin typeface="Arial" pitchFamily="34" charset="0"/>
              </a:rPr>
              <a:t>thanks</a:t>
            </a:r>
            <a:r>
              <a:rPr lang="it-IT" altLang="it-IT" baseline="0" dirty="0" smtClean="0">
                <a:latin typeface="Arial" pitchFamily="34" charset="0"/>
              </a:rPr>
              <a:t> to the </a:t>
            </a:r>
            <a:r>
              <a:rPr lang="it-IT" altLang="it-IT" baseline="0" dirty="0" err="1" smtClean="0">
                <a:latin typeface="Arial" pitchFamily="34" charset="0"/>
              </a:rPr>
              <a:t>citizen</a:t>
            </a:r>
            <a:r>
              <a:rPr lang="it-IT" altLang="it-IT" baseline="0" dirty="0" smtClean="0">
                <a:latin typeface="Arial" pitchFamily="34" charset="0"/>
              </a:rPr>
              <a:t> science </a:t>
            </a:r>
            <a:r>
              <a:rPr lang="it-IT" altLang="it-IT" baseline="0" dirty="0" err="1" smtClean="0">
                <a:latin typeface="Arial" pitchFamily="34" charset="0"/>
              </a:rPr>
              <a:t>movement</a:t>
            </a:r>
            <a:r>
              <a:rPr lang="it-IT" altLang="it-IT" baseline="0" dirty="0" smtClean="0">
                <a:latin typeface="Arial" pitchFamily="34" charset="0"/>
              </a:rPr>
              <a:t>) </a:t>
            </a:r>
            <a:r>
              <a:rPr lang="it-IT" altLang="it-IT" baseline="0" dirty="0" err="1" smtClean="0">
                <a:latin typeface="Arial" pitchFamily="34" charset="0"/>
              </a:rPr>
              <a:t>also</a:t>
            </a:r>
            <a:r>
              <a:rPr lang="it-IT" altLang="it-IT" baseline="0" dirty="0" smtClean="0">
                <a:latin typeface="Arial" pitchFamily="34" charset="0"/>
              </a:rPr>
              <a:t> self-</a:t>
            </a:r>
            <a:r>
              <a:rPr lang="it-IT" altLang="it-IT" baseline="0" dirty="0" err="1" smtClean="0">
                <a:latin typeface="Arial" pitchFamily="34" charset="0"/>
              </a:rPr>
              <a:t>sustained</a:t>
            </a:r>
            <a:r>
              <a:rPr lang="it-IT" altLang="it-IT" baseline="0" dirty="0" smtClean="0">
                <a:latin typeface="Arial" pitchFamily="34" charset="0"/>
              </a:rPr>
              <a:t>. </a:t>
            </a:r>
          </a:p>
          <a:p>
            <a:endParaRPr lang="it-IT" altLang="it-IT" baseline="0" dirty="0" smtClean="0">
              <a:latin typeface="Arial" pitchFamily="34" charset="0"/>
            </a:endParaRPr>
          </a:p>
          <a:p>
            <a:r>
              <a:rPr lang="it-IT" altLang="it-IT" baseline="0" dirty="0" smtClean="0">
                <a:latin typeface="Arial" pitchFamily="34" charset="0"/>
              </a:rPr>
              <a:t>The data </a:t>
            </a:r>
            <a:r>
              <a:rPr lang="it-IT" altLang="it-IT" baseline="0" dirty="0" err="1" smtClean="0">
                <a:latin typeface="Arial" pitchFamily="34" charset="0"/>
              </a:rPr>
              <a:t>Stewardship</a:t>
            </a:r>
            <a:r>
              <a:rPr lang="it-IT" altLang="it-IT" baseline="0" dirty="0" smtClean="0">
                <a:latin typeface="Arial" pitchFamily="34" charset="0"/>
              </a:rPr>
              <a:t> </a:t>
            </a:r>
            <a:r>
              <a:rPr lang="it-IT" altLang="it-IT" baseline="0" dirty="0" err="1" smtClean="0">
                <a:latin typeface="Arial" pitchFamily="34" charset="0"/>
              </a:rPr>
              <a:t>is</a:t>
            </a:r>
            <a:r>
              <a:rPr lang="it-IT" altLang="it-IT" baseline="0" dirty="0" smtClean="0">
                <a:latin typeface="Arial" pitchFamily="34" charset="0"/>
              </a:rPr>
              <a:t> a bit more </a:t>
            </a:r>
            <a:r>
              <a:rPr lang="it-IT" altLang="it-IT" baseline="0" dirty="0" err="1" smtClean="0">
                <a:latin typeface="Arial" pitchFamily="34" charset="0"/>
              </a:rPr>
              <a:t>complex</a:t>
            </a:r>
            <a:r>
              <a:rPr lang="it-IT" altLang="it-IT" baseline="0" dirty="0" smtClean="0">
                <a:latin typeface="Arial" pitchFamily="34" charset="0"/>
              </a:rPr>
              <a:t>. </a:t>
            </a:r>
            <a:r>
              <a:rPr lang="it-IT" altLang="it-IT" baseline="0" dirty="0" err="1" smtClean="0">
                <a:latin typeface="Arial" pitchFamily="34" charset="0"/>
              </a:rPr>
              <a:t>Even</a:t>
            </a:r>
            <a:r>
              <a:rPr lang="it-IT" altLang="it-IT" baseline="0" dirty="0" smtClean="0">
                <a:latin typeface="Arial" pitchFamily="34" charset="0"/>
              </a:rPr>
              <a:t> </a:t>
            </a:r>
            <a:r>
              <a:rPr lang="it-IT" altLang="it-IT" baseline="0" dirty="0" err="1" smtClean="0">
                <a:latin typeface="Arial" pitchFamily="34" charset="0"/>
              </a:rPr>
              <a:t>if</a:t>
            </a:r>
            <a:r>
              <a:rPr lang="it-IT" altLang="it-IT" baseline="0" dirty="0" smtClean="0">
                <a:latin typeface="Arial" pitchFamily="34" charset="0"/>
              </a:rPr>
              <a:t> some </a:t>
            </a:r>
            <a:r>
              <a:rPr lang="it-IT" altLang="it-IT" baseline="0" dirty="0" err="1" smtClean="0">
                <a:latin typeface="Arial" pitchFamily="34" charset="0"/>
              </a:rPr>
              <a:t>scientist</a:t>
            </a:r>
            <a:r>
              <a:rPr lang="it-IT" altLang="it-IT" baseline="0" dirty="0" smtClean="0">
                <a:latin typeface="Arial" pitchFamily="34" charset="0"/>
              </a:rPr>
              <a:t> curate </a:t>
            </a:r>
            <a:r>
              <a:rPr lang="it-IT" altLang="it-IT" baseline="0" dirty="0" err="1" smtClean="0">
                <a:latin typeface="Arial" pitchFamily="34" charset="0"/>
              </a:rPr>
              <a:t>their</a:t>
            </a:r>
            <a:r>
              <a:rPr lang="it-IT" altLang="it-IT" baseline="0" dirty="0" smtClean="0">
                <a:latin typeface="Arial" pitchFamily="34" charset="0"/>
              </a:rPr>
              <a:t> </a:t>
            </a:r>
            <a:r>
              <a:rPr lang="it-IT" altLang="it-IT" baseline="0" dirty="0" err="1" smtClean="0">
                <a:latin typeface="Arial" pitchFamily="34" charset="0"/>
              </a:rPr>
              <a:t>own</a:t>
            </a:r>
            <a:r>
              <a:rPr lang="it-IT" altLang="it-IT" baseline="0" dirty="0" smtClean="0">
                <a:latin typeface="Arial" pitchFamily="34" charset="0"/>
              </a:rPr>
              <a:t> data for </a:t>
            </a:r>
            <a:r>
              <a:rPr lang="it-IT" altLang="it-IT" baseline="0" dirty="0" err="1" smtClean="0">
                <a:latin typeface="Arial" pitchFamily="34" charset="0"/>
              </a:rPr>
              <a:t>their</a:t>
            </a:r>
            <a:r>
              <a:rPr lang="it-IT" altLang="it-IT" baseline="0" dirty="0" smtClean="0">
                <a:latin typeface="Arial" pitchFamily="34" charset="0"/>
              </a:rPr>
              <a:t> </a:t>
            </a:r>
            <a:r>
              <a:rPr lang="it-IT" altLang="it-IT" baseline="0" dirty="0" err="1" smtClean="0">
                <a:latin typeface="Arial" pitchFamily="34" charset="0"/>
              </a:rPr>
              <a:t>interest</a:t>
            </a:r>
            <a:r>
              <a:rPr lang="it-IT" altLang="it-IT" baseline="0" dirty="0" smtClean="0">
                <a:latin typeface="Arial" pitchFamily="34" charset="0"/>
              </a:rPr>
              <a:t> or </a:t>
            </a:r>
            <a:r>
              <a:rPr lang="it-IT" altLang="it-IT" baseline="0" dirty="0" err="1" smtClean="0">
                <a:latin typeface="Arial" pitchFamily="34" charset="0"/>
              </a:rPr>
              <a:t>as</a:t>
            </a:r>
            <a:r>
              <a:rPr lang="it-IT" altLang="it-IT" baseline="0" dirty="0" smtClean="0">
                <a:latin typeface="Arial" pitchFamily="34" charset="0"/>
              </a:rPr>
              <a:t> part of </a:t>
            </a:r>
            <a:r>
              <a:rPr lang="it-IT" altLang="it-IT" baseline="0" dirty="0" err="1" smtClean="0">
                <a:latin typeface="Arial" pitchFamily="34" charset="0"/>
              </a:rPr>
              <a:t>grants</a:t>
            </a:r>
            <a:r>
              <a:rPr lang="it-IT" altLang="it-IT" baseline="0" dirty="0" smtClean="0">
                <a:latin typeface="Arial" pitchFamily="34" charset="0"/>
              </a:rPr>
              <a:t>/</a:t>
            </a:r>
            <a:r>
              <a:rPr lang="it-IT" altLang="it-IT" baseline="0" dirty="0" err="1" smtClean="0">
                <a:latin typeface="Arial" pitchFamily="34" charset="0"/>
              </a:rPr>
              <a:t>projects</a:t>
            </a:r>
            <a:r>
              <a:rPr lang="it-IT" altLang="it-IT" baseline="0" dirty="0" smtClean="0">
                <a:latin typeface="Arial" pitchFamily="34" charset="0"/>
              </a:rPr>
              <a:t> </a:t>
            </a:r>
            <a:r>
              <a:rPr lang="it-IT" altLang="it-IT" baseline="0" dirty="0" err="1" smtClean="0">
                <a:latin typeface="Arial" pitchFamily="34" charset="0"/>
              </a:rPr>
              <a:t>most</a:t>
            </a:r>
            <a:r>
              <a:rPr lang="it-IT" altLang="it-IT" baseline="0" dirty="0" smtClean="0">
                <a:latin typeface="Arial" pitchFamily="34" charset="0"/>
              </a:rPr>
              <a:t> of the data are </a:t>
            </a:r>
            <a:r>
              <a:rPr lang="it-IT" altLang="it-IT" baseline="0" dirty="0" err="1" smtClean="0">
                <a:latin typeface="Arial" pitchFamily="34" charset="0"/>
              </a:rPr>
              <a:t>parentless</a:t>
            </a:r>
            <a:r>
              <a:rPr lang="it-IT" altLang="it-IT" baseline="0" dirty="0" smtClean="0">
                <a:latin typeface="Arial" pitchFamily="34" charset="0"/>
              </a:rPr>
              <a:t>.</a:t>
            </a:r>
          </a:p>
          <a:p>
            <a:endParaRPr lang="it-IT" altLang="it-IT" baseline="0" dirty="0" smtClean="0">
              <a:latin typeface="Arial" pitchFamily="34" charset="0"/>
            </a:endParaRPr>
          </a:p>
          <a:p>
            <a:r>
              <a:rPr lang="it-IT" altLang="it-IT" baseline="0" dirty="0" err="1" smtClean="0">
                <a:latin typeface="Arial" pitchFamily="34" charset="0"/>
              </a:rPr>
              <a:t>Then</a:t>
            </a:r>
            <a:r>
              <a:rPr lang="it-IT" altLang="it-IT" baseline="0" dirty="0" smtClean="0">
                <a:latin typeface="Arial" pitchFamily="34" charset="0"/>
              </a:rPr>
              <a:t> </a:t>
            </a:r>
            <a:r>
              <a:rPr lang="it-IT" altLang="it-IT" baseline="0" dirty="0" err="1" smtClean="0">
                <a:latin typeface="Arial" pitchFamily="34" charset="0"/>
              </a:rPr>
              <a:t>we</a:t>
            </a:r>
            <a:r>
              <a:rPr lang="it-IT" altLang="it-IT" baseline="0" dirty="0" smtClean="0">
                <a:latin typeface="Arial" pitchFamily="34" charset="0"/>
              </a:rPr>
              <a:t> </a:t>
            </a:r>
            <a:r>
              <a:rPr lang="it-IT" altLang="it-IT" baseline="0" dirty="0" err="1" smtClean="0">
                <a:latin typeface="Arial" pitchFamily="34" charset="0"/>
              </a:rPr>
              <a:t>have</a:t>
            </a:r>
            <a:r>
              <a:rPr lang="it-IT" altLang="it-IT" baseline="0" dirty="0" smtClean="0">
                <a:latin typeface="Arial" pitchFamily="34" charset="0"/>
              </a:rPr>
              <a:t> the </a:t>
            </a:r>
            <a:r>
              <a:rPr lang="it-IT" altLang="it-IT" baseline="0" dirty="0" err="1" smtClean="0">
                <a:latin typeface="Arial" pitchFamily="34" charset="0"/>
              </a:rPr>
              <a:t>entities</a:t>
            </a:r>
            <a:r>
              <a:rPr lang="it-IT" altLang="it-IT" baseline="0" dirty="0" smtClean="0">
                <a:latin typeface="Arial" pitchFamily="34" charset="0"/>
              </a:rPr>
              <a:t> and the </a:t>
            </a:r>
            <a:r>
              <a:rPr lang="it-IT" altLang="it-IT" baseline="0" dirty="0" err="1" smtClean="0">
                <a:latin typeface="Arial" pitchFamily="34" charset="0"/>
              </a:rPr>
              <a:t>platforms</a:t>
            </a:r>
            <a:r>
              <a:rPr lang="it-IT" altLang="it-IT" baseline="0" dirty="0" smtClean="0">
                <a:latin typeface="Arial" pitchFamily="34" charset="0"/>
              </a:rPr>
              <a:t> </a:t>
            </a:r>
            <a:r>
              <a:rPr lang="it-IT" altLang="it-IT" baseline="0" dirty="0" err="1" smtClean="0">
                <a:latin typeface="Arial" pitchFamily="34" charset="0"/>
              </a:rPr>
              <a:t>that</a:t>
            </a:r>
            <a:r>
              <a:rPr lang="it-IT" altLang="it-IT" baseline="0" dirty="0" smtClean="0">
                <a:latin typeface="Arial" pitchFamily="34" charset="0"/>
              </a:rPr>
              <a:t> </a:t>
            </a:r>
            <a:r>
              <a:rPr lang="it-IT" altLang="it-IT" baseline="0" dirty="0" err="1" smtClean="0">
                <a:latin typeface="Arial" pitchFamily="34" charset="0"/>
              </a:rPr>
              <a:t>enable</a:t>
            </a:r>
            <a:r>
              <a:rPr lang="it-IT" altLang="it-IT" baseline="0" dirty="0" smtClean="0">
                <a:latin typeface="Arial" pitchFamily="34" charset="0"/>
              </a:rPr>
              <a:t> and easy </a:t>
            </a:r>
            <a:r>
              <a:rPr lang="it-IT" altLang="it-IT" baseline="0" dirty="0" err="1" smtClean="0">
                <a:latin typeface="Arial" pitchFamily="34" charset="0"/>
              </a:rPr>
              <a:t>access</a:t>
            </a:r>
            <a:r>
              <a:rPr lang="it-IT" altLang="it-IT" baseline="0" dirty="0" smtClean="0">
                <a:latin typeface="Arial" pitchFamily="34" charset="0"/>
              </a:rPr>
              <a:t> to </a:t>
            </a:r>
            <a:r>
              <a:rPr lang="it-IT" altLang="it-IT" baseline="0" dirty="0" err="1" smtClean="0">
                <a:latin typeface="Arial" pitchFamily="34" charset="0"/>
              </a:rPr>
              <a:t>such</a:t>
            </a:r>
            <a:r>
              <a:rPr lang="it-IT" altLang="it-IT" baseline="0" dirty="0" smtClean="0">
                <a:latin typeface="Arial" pitchFamily="34" charset="0"/>
              </a:rPr>
              <a:t> data (open and free by nature) </a:t>
            </a:r>
            <a:r>
              <a:rPr lang="it-IT" altLang="it-IT" baseline="0" dirty="0" err="1" smtClean="0">
                <a:latin typeface="Arial" pitchFamily="34" charset="0"/>
              </a:rPr>
              <a:t>but</a:t>
            </a:r>
            <a:r>
              <a:rPr lang="it-IT" altLang="it-IT" baseline="0" dirty="0" smtClean="0">
                <a:latin typeface="Arial" pitchFamily="34" charset="0"/>
              </a:rPr>
              <a:t> </a:t>
            </a:r>
            <a:r>
              <a:rPr lang="it-IT" altLang="it-IT" baseline="0" dirty="0" err="1" smtClean="0">
                <a:latin typeface="Arial" pitchFamily="34" charset="0"/>
              </a:rPr>
              <a:t>adding</a:t>
            </a:r>
            <a:r>
              <a:rPr lang="it-IT" altLang="it-IT" baseline="0" dirty="0" smtClean="0">
                <a:latin typeface="Arial" pitchFamily="34" charset="0"/>
              </a:rPr>
              <a:t> some </a:t>
            </a:r>
            <a:r>
              <a:rPr lang="it-IT" altLang="it-IT" baseline="0" dirty="0" err="1" smtClean="0">
                <a:latin typeface="Arial" pitchFamily="34" charset="0"/>
              </a:rPr>
              <a:t>value</a:t>
            </a:r>
            <a:r>
              <a:rPr lang="it-IT" altLang="it-IT" baseline="0" dirty="0" smtClean="0">
                <a:latin typeface="Arial" pitchFamily="34" charset="0"/>
              </a:rPr>
              <a:t> </a:t>
            </a:r>
            <a:r>
              <a:rPr lang="it-IT" altLang="it-IT" baseline="0" dirty="0" err="1" smtClean="0">
                <a:latin typeface="Arial" pitchFamily="34" charset="0"/>
              </a:rPr>
              <a:t>that</a:t>
            </a:r>
            <a:r>
              <a:rPr lang="it-IT" altLang="it-IT" baseline="0" dirty="0" smtClean="0">
                <a:latin typeface="Arial" pitchFamily="34" charset="0"/>
              </a:rPr>
              <a:t> </a:t>
            </a:r>
            <a:r>
              <a:rPr lang="it-IT" altLang="it-IT" baseline="0" dirty="0" err="1" smtClean="0">
                <a:latin typeface="Arial" pitchFamily="34" charset="0"/>
              </a:rPr>
              <a:t>enable</a:t>
            </a:r>
            <a:r>
              <a:rPr lang="it-IT" altLang="it-IT" baseline="0" dirty="0" smtClean="0">
                <a:latin typeface="Arial" pitchFamily="34" charset="0"/>
              </a:rPr>
              <a:t> a </a:t>
            </a:r>
            <a:r>
              <a:rPr lang="it-IT" altLang="it-IT" baseline="0" dirty="0" err="1" smtClean="0">
                <a:latin typeface="Arial" pitchFamily="34" charset="0"/>
              </a:rPr>
              <a:t>pay</a:t>
            </a:r>
            <a:r>
              <a:rPr lang="it-IT" altLang="it-IT" baseline="0" dirty="0" smtClean="0">
                <a:latin typeface="Arial" pitchFamily="34" charset="0"/>
              </a:rPr>
              <a:t>-per-use for </a:t>
            </a:r>
            <a:r>
              <a:rPr lang="it-IT" altLang="it-IT" baseline="0" dirty="0" err="1" smtClean="0">
                <a:latin typeface="Arial" pitchFamily="34" charset="0"/>
              </a:rPr>
              <a:t>accessing</a:t>
            </a:r>
            <a:r>
              <a:rPr lang="it-IT" altLang="it-IT" baseline="0" dirty="0" smtClean="0">
                <a:latin typeface="Arial" pitchFamily="34" charset="0"/>
              </a:rPr>
              <a:t> </a:t>
            </a:r>
            <a:r>
              <a:rPr lang="it-IT" altLang="it-IT" baseline="0" dirty="0" err="1" smtClean="0">
                <a:latin typeface="Arial" pitchFamily="34" charset="0"/>
              </a:rPr>
              <a:t>such</a:t>
            </a:r>
            <a:r>
              <a:rPr lang="it-IT" altLang="it-IT" baseline="0" dirty="0" smtClean="0">
                <a:latin typeface="Arial" pitchFamily="34" charset="0"/>
              </a:rPr>
              <a:t> </a:t>
            </a:r>
            <a:r>
              <a:rPr lang="it-IT" altLang="it-IT" baseline="0" dirty="0" err="1" smtClean="0">
                <a:latin typeface="Arial" pitchFamily="34" charset="0"/>
              </a:rPr>
              <a:t>resources</a:t>
            </a:r>
            <a:r>
              <a:rPr lang="it-IT" altLang="it-IT" baseline="0" dirty="0" smtClean="0">
                <a:latin typeface="Arial" pitchFamily="34" charset="0"/>
              </a:rPr>
              <a:t>. </a:t>
            </a:r>
            <a:r>
              <a:rPr lang="it-IT" altLang="it-IT" baseline="0" dirty="0" err="1" smtClean="0">
                <a:latin typeface="Arial" pitchFamily="34" charset="0"/>
              </a:rPr>
              <a:t>Such</a:t>
            </a:r>
            <a:r>
              <a:rPr lang="it-IT" altLang="it-IT" baseline="0" dirty="0" smtClean="0">
                <a:latin typeface="Arial" pitchFamily="34" charset="0"/>
              </a:rPr>
              <a:t> </a:t>
            </a:r>
            <a:r>
              <a:rPr lang="it-IT" altLang="it-IT" baseline="0" dirty="0" err="1" smtClean="0">
                <a:latin typeface="Arial" pitchFamily="34" charset="0"/>
              </a:rPr>
              <a:t>money</a:t>
            </a:r>
            <a:r>
              <a:rPr lang="it-IT" altLang="it-IT" baseline="0" dirty="0" smtClean="0">
                <a:latin typeface="Arial" pitchFamily="34" charset="0"/>
              </a:rPr>
              <a:t>, </a:t>
            </a:r>
            <a:r>
              <a:rPr lang="it-IT" altLang="it-IT" baseline="0" dirty="0" err="1" smtClean="0">
                <a:latin typeface="Arial" pitchFamily="34" charset="0"/>
              </a:rPr>
              <a:t>other</a:t>
            </a:r>
            <a:r>
              <a:rPr lang="it-IT" altLang="it-IT" baseline="0" dirty="0" smtClean="0">
                <a:latin typeface="Arial" pitchFamily="34" charset="0"/>
              </a:rPr>
              <a:t> </a:t>
            </a:r>
            <a:r>
              <a:rPr lang="it-IT" altLang="it-IT" baseline="0" dirty="0" err="1" smtClean="0">
                <a:latin typeface="Arial" pitchFamily="34" charset="0"/>
              </a:rPr>
              <a:t>than</a:t>
            </a:r>
            <a:r>
              <a:rPr lang="it-IT" altLang="it-IT" baseline="0" dirty="0" smtClean="0">
                <a:latin typeface="Arial" pitchFamily="34" charset="0"/>
              </a:rPr>
              <a:t> </a:t>
            </a:r>
            <a:r>
              <a:rPr lang="it-IT" altLang="it-IT" baseline="0" dirty="0" err="1" smtClean="0">
                <a:latin typeface="Arial" pitchFamily="34" charset="0"/>
              </a:rPr>
              <a:t>covering</a:t>
            </a:r>
            <a:r>
              <a:rPr lang="it-IT" altLang="it-IT" baseline="0" dirty="0" smtClean="0">
                <a:latin typeface="Arial" pitchFamily="34" charset="0"/>
              </a:rPr>
              <a:t> the </a:t>
            </a:r>
            <a:r>
              <a:rPr lang="it-IT" altLang="it-IT" baseline="0" dirty="0" err="1" smtClean="0">
                <a:latin typeface="Arial" pitchFamily="34" charset="0"/>
              </a:rPr>
              <a:t>costs</a:t>
            </a:r>
            <a:r>
              <a:rPr lang="it-IT" altLang="it-IT" baseline="0" dirty="0" smtClean="0">
                <a:latin typeface="Arial" pitchFamily="34" charset="0"/>
              </a:rPr>
              <a:t> (in a no-for-profit </a:t>
            </a:r>
            <a:r>
              <a:rPr lang="it-IT" altLang="it-IT" baseline="0" dirty="0" err="1" smtClean="0">
                <a:latin typeface="Arial" pitchFamily="34" charset="0"/>
              </a:rPr>
              <a:t>basis</a:t>
            </a:r>
            <a:r>
              <a:rPr lang="it-IT" altLang="it-IT" baseline="0" dirty="0" smtClean="0">
                <a:latin typeface="Arial" pitchFamily="34" charset="0"/>
              </a:rPr>
              <a:t>) of </a:t>
            </a:r>
            <a:r>
              <a:rPr lang="it-IT" altLang="it-IT" baseline="0" dirty="0" err="1" smtClean="0">
                <a:latin typeface="Arial" pitchFamily="34" charset="0"/>
              </a:rPr>
              <a:t>maintaining</a:t>
            </a:r>
            <a:r>
              <a:rPr lang="it-IT" altLang="it-IT" baseline="0" dirty="0" smtClean="0">
                <a:latin typeface="Arial" pitchFamily="34" charset="0"/>
              </a:rPr>
              <a:t> and </a:t>
            </a:r>
            <a:r>
              <a:rPr lang="it-IT" altLang="it-IT" baseline="0" dirty="0" err="1" smtClean="0">
                <a:latin typeface="Arial" pitchFamily="34" charset="0"/>
              </a:rPr>
              <a:t>running</a:t>
            </a:r>
            <a:r>
              <a:rPr lang="it-IT" altLang="it-IT" baseline="0" dirty="0" smtClean="0">
                <a:latin typeface="Arial" pitchFamily="34" charset="0"/>
              </a:rPr>
              <a:t> the </a:t>
            </a:r>
            <a:r>
              <a:rPr lang="it-IT" altLang="it-IT" baseline="0" dirty="0" err="1" smtClean="0">
                <a:latin typeface="Arial" pitchFamily="34" charset="0"/>
              </a:rPr>
              <a:t>enabling</a:t>
            </a:r>
            <a:r>
              <a:rPr lang="it-IT" altLang="it-IT" baseline="0" dirty="0" smtClean="0">
                <a:latin typeface="Arial" pitchFamily="34" charset="0"/>
              </a:rPr>
              <a:t> </a:t>
            </a:r>
            <a:r>
              <a:rPr lang="it-IT" altLang="it-IT" baseline="0" dirty="0" err="1" smtClean="0">
                <a:latin typeface="Arial" pitchFamily="34" charset="0"/>
              </a:rPr>
              <a:t>platform</a:t>
            </a:r>
            <a:r>
              <a:rPr lang="it-IT" altLang="it-IT" baseline="0" dirty="0" smtClean="0">
                <a:latin typeface="Arial" pitchFamily="34" charset="0"/>
              </a:rPr>
              <a:t> </a:t>
            </a:r>
            <a:r>
              <a:rPr lang="it-IT" altLang="it-IT" baseline="0" dirty="0" err="1" smtClean="0">
                <a:latin typeface="Arial" pitchFamily="34" charset="0"/>
              </a:rPr>
              <a:t>may</a:t>
            </a:r>
            <a:r>
              <a:rPr lang="it-IT" altLang="it-IT" baseline="0" dirty="0" smtClean="0">
                <a:latin typeface="Arial" pitchFamily="34" charset="0"/>
              </a:rPr>
              <a:t> </a:t>
            </a:r>
            <a:r>
              <a:rPr lang="it-IT" altLang="it-IT" baseline="0" dirty="0" err="1" smtClean="0">
                <a:latin typeface="Arial" pitchFamily="34" charset="0"/>
              </a:rPr>
              <a:t>also</a:t>
            </a:r>
            <a:r>
              <a:rPr lang="it-IT" altLang="it-IT" baseline="0" dirty="0" smtClean="0">
                <a:latin typeface="Arial" pitchFamily="34" charset="0"/>
              </a:rPr>
              <a:t> cover some </a:t>
            </a:r>
            <a:r>
              <a:rPr lang="it-IT" altLang="it-IT" baseline="0" dirty="0" err="1" smtClean="0">
                <a:latin typeface="Arial" pitchFamily="34" charset="0"/>
              </a:rPr>
              <a:t>costs</a:t>
            </a:r>
            <a:r>
              <a:rPr lang="it-IT" altLang="it-IT" baseline="0" dirty="0" smtClean="0">
                <a:latin typeface="Arial" pitchFamily="34" charset="0"/>
              </a:rPr>
              <a:t> of processing (processors </a:t>
            </a:r>
            <a:r>
              <a:rPr lang="it-IT" altLang="it-IT" baseline="0" dirty="0" err="1" smtClean="0">
                <a:latin typeface="Arial" pitchFamily="34" charset="0"/>
              </a:rPr>
              <a:t>improvement</a:t>
            </a:r>
            <a:r>
              <a:rPr lang="it-IT" altLang="it-IT" baseline="0" dirty="0" smtClean="0">
                <a:latin typeface="Arial" pitchFamily="34" charset="0"/>
              </a:rPr>
              <a:t>), </a:t>
            </a:r>
            <a:r>
              <a:rPr lang="it-IT" altLang="it-IT" baseline="0" dirty="0" err="1" smtClean="0">
                <a:latin typeface="Arial" pitchFamily="34" charset="0"/>
              </a:rPr>
              <a:t>preservation</a:t>
            </a:r>
            <a:r>
              <a:rPr lang="it-IT" altLang="it-IT" baseline="0" dirty="0" smtClean="0">
                <a:latin typeface="Arial" pitchFamily="34" charset="0"/>
              </a:rPr>
              <a:t> or data </a:t>
            </a:r>
            <a:r>
              <a:rPr lang="it-IT" altLang="it-IT" baseline="0" dirty="0" err="1" smtClean="0">
                <a:latin typeface="Arial" pitchFamily="34" charset="0"/>
              </a:rPr>
              <a:t>stewardship</a:t>
            </a:r>
            <a:r>
              <a:rPr lang="it-IT" altLang="it-IT" baseline="0" dirty="0" smtClean="0">
                <a:latin typeface="Arial" pitchFamily="34" charset="0"/>
              </a:rPr>
              <a:t>.</a:t>
            </a:r>
          </a:p>
          <a:p>
            <a:endParaRPr lang="it-IT" altLang="it-IT" baseline="0" dirty="0" smtClean="0">
              <a:latin typeface="Arial" pitchFamily="34" charset="0"/>
            </a:endParaRPr>
          </a:p>
          <a:p>
            <a:endParaRPr lang="it-IT" altLang="it-IT" baseline="0" dirty="0" smtClean="0">
              <a:latin typeface="Arial" pitchFamily="34" charset="0"/>
            </a:endParaRPr>
          </a:p>
          <a:p>
            <a:endParaRPr lang="it-IT" altLang="it-IT" baseline="0" dirty="0" smtClean="0">
              <a:latin typeface="Arial" pitchFamily="34" charset="0"/>
            </a:endParaRPr>
          </a:p>
          <a:p>
            <a:r>
              <a:rPr lang="it-IT" altLang="it-IT" baseline="0" dirty="0" smtClean="0">
                <a:latin typeface="Arial" pitchFamily="34" charset="0"/>
              </a:rPr>
              <a:t> </a:t>
            </a:r>
            <a:endParaRPr lang="it-IT" altLang="it-IT"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xfrm>
            <a:off x="1143000" y="685800"/>
            <a:ext cx="4573588" cy="3429000"/>
          </a:xfrm>
          <a:ln/>
        </p:spPr>
      </p:sp>
      <p:sp>
        <p:nvSpPr>
          <p:cNvPr id="231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altLang="it-IT" dirty="0" err="1" smtClean="0">
                <a:latin typeface="Arial" pitchFamily="34" charset="0"/>
              </a:rPr>
              <a:t>As</a:t>
            </a:r>
            <a:r>
              <a:rPr lang="it-IT" altLang="it-IT" dirty="0" smtClean="0">
                <a:latin typeface="Arial" pitchFamily="34" charset="0"/>
              </a:rPr>
              <a:t> for</a:t>
            </a:r>
            <a:r>
              <a:rPr lang="it-IT" altLang="it-IT" baseline="0" dirty="0" smtClean="0">
                <a:latin typeface="Arial" pitchFamily="34" charset="0"/>
              </a:rPr>
              <a:t> </a:t>
            </a:r>
            <a:r>
              <a:rPr lang="it-IT" altLang="it-IT" baseline="0" dirty="0" err="1" smtClean="0">
                <a:latin typeface="Arial" pitchFamily="34" charset="0"/>
              </a:rPr>
              <a:t>any</a:t>
            </a:r>
            <a:r>
              <a:rPr lang="it-IT" altLang="it-IT" baseline="0" dirty="0" smtClean="0">
                <a:latin typeface="Arial" pitchFamily="34" charset="0"/>
              </a:rPr>
              <a:t> </a:t>
            </a:r>
            <a:r>
              <a:rPr lang="it-IT" altLang="it-IT" baseline="0" dirty="0" err="1" smtClean="0">
                <a:latin typeface="Arial" pitchFamily="34" charset="0"/>
              </a:rPr>
              <a:t>initiative</a:t>
            </a:r>
            <a:r>
              <a:rPr lang="it-IT" altLang="it-IT" baseline="0" dirty="0" smtClean="0">
                <a:latin typeface="Arial" pitchFamily="34" charset="0"/>
              </a:rPr>
              <a:t>, to be </a:t>
            </a:r>
            <a:r>
              <a:rPr lang="it-IT" altLang="it-IT" baseline="0" dirty="0" err="1" smtClean="0">
                <a:latin typeface="Arial" pitchFamily="34" charset="0"/>
              </a:rPr>
              <a:t>sustainable</a:t>
            </a:r>
            <a:r>
              <a:rPr lang="it-IT" altLang="it-IT" baseline="0" dirty="0" smtClean="0">
                <a:latin typeface="Arial" pitchFamily="34" charset="0"/>
              </a:rPr>
              <a:t>, </a:t>
            </a:r>
            <a:r>
              <a:rPr lang="it-IT" altLang="it-IT" baseline="0" dirty="0" err="1" smtClean="0">
                <a:latin typeface="Arial" pitchFamily="34" charset="0"/>
              </a:rPr>
              <a:t>either</a:t>
            </a:r>
            <a:r>
              <a:rPr lang="it-IT" altLang="it-IT" baseline="0" dirty="0" smtClean="0">
                <a:latin typeface="Arial" pitchFamily="34" charset="0"/>
              </a:rPr>
              <a:t> </a:t>
            </a:r>
            <a:r>
              <a:rPr lang="it-IT" altLang="it-IT" baseline="0" dirty="0" err="1" smtClean="0">
                <a:latin typeface="Arial" pitchFamily="34" charset="0"/>
              </a:rPr>
              <a:t>you</a:t>
            </a:r>
            <a:r>
              <a:rPr lang="it-IT" altLang="it-IT" baseline="0" dirty="0" smtClean="0">
                <a:latin typeface="Arial" pitchFamily="34" charset="0"/>
              </a:rPr>
              <a:t> </a:t>
            </a:r>
            <a:r>
              <a:rPr lang="it-IT" altLang="it-IT" baseline="0" dirty="0" err="1" smtClean="0">
                <a:latin typeface="Arial" pitchFamily="34" charset="0"/>
              </a:rPr>
              <a:t>marry</a:t>
            </a:r>
            <a:r>
              <a:rPr lang="it-IT" altLang="it-IT" baseline="0" dirty="0" smtClean="0">
                <a:latin typeface="Arial" pitchFamily="34" charset="0"/>
              </a:rPr>
              <a:t> a </a:t>
            </a:r>
            <a:r>
              <a:rPr lang="it-IT" altLang="it-IT" baseline="0" dirty="0" err="1" smtClean="0">
                <a:latin typeface="Arial" pitchFamily="34" charset="0"/>
              </a:rPr>
              <a:t>billionair</a:t>
            </a:r>
            <a:r>
              <a:rPr lang="it-IT" altLang="it-IT" baseline="0" dirty="0" smtClean="0">
                <a:latin typeface="Arial" pitchFamily="34" charset="0"/>
              </a:rPr>
              <a:t> or </a:t>
            </a:r>
            <a:r>
              <a:rPr lang="it-IT" altLang="it-IT" baseline="0" dirty="0" err="1" smtClean="0">
                <a:latin typeface="Arial" pitchFamily="34" charset="0"/>
              </a:rPr>
              <a:t>engage</a:t>
            </a:r>
            <a:r>
              <a:rPr lang="it-IT" altLang="it-IT" baseline="0" dirty="0" smtClean="0">
                <a:latin typeface="Arial" pitchFamily="34" charset="0"/>
              </a:rPr>
              <a:t> with a </a:t>
            </a:r>
            <a:r>
              <a:rPr lang="it-IT" altLang="it-IT" baseline="0" dirty="0" err="1" smtClean="0">
                <a:latin typeface="Arial" pitchFamily="34" charset="0"/>
              </a:rPr>
              <a:t>billion</a:t>
            </a:r>
            <a:r>
              <a:rPr lang="it-IT" altLang="it-IT" baseline="0" dirty="0" smtClean="0">
                <a:latin typeface="Arial" pitchFamily="34" charset="0"/>
              </a:rPr>
              <a:t> of </a:t>
            </a:r>
            <a:r>
              <a:rPr lang="it-IT" altLang="it-IT" baseline="0" dirty="0" err="1" smtClean="0">
                <a:latin typeface="Arial" pitchFamily="34" charset="0"/>
              </a:rPr>
              <a:t>user</a:t>
            </a:r>
            <a:r>
              <a:rPr lang="it-IT" altLang="it-IT" baseline="0" dirty="0" smtClean="0">
                <a:latin typeface="Arial" pitchFamily="34" charset="0"/>
              </a:rPr>
              <a:t> (or so).</a:t>
            </a:r>
          </a:p>
          <a:p>
            <a:pPr marL="0" marR="0" indent="0" algn="l" defTabSz="914400" rtl="0" eaLnBrk="1" fontAlgn="auto" latinLnBrk="0" hangingPunct="1">
              <a:lnSpc>
                <a:spcPct val="100000"/>
              </a:lnSpc>
              <a:spcBef>
                <a:spcPts val="0"/>
              </a:spcBef>
              <a:spcAft>
                <a:spcPts val="0"/>
              </a:spcAft>
              <a:buClrTx/>
              <a:buSzTx/>
              <a:buFontTx/>
              <a:buNone/>
              <a:tabLst/>
              <a:defRPr/>
            </a:pPr>
            <a:endParaRPr lang="it-IT" altLang="it-IT" baseline="0"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altLang="it-IT" baseline="0" dirty="0" smtClean="0">
                <a:latin typeface="Arial" pitchFamily="34" charset="0"/>
              </a:rPr>
              <a:t>In </a:t>
            </a:r>
            <a:r>
              <a:rPr lang="it-IT" altLang="it-IT" baseline="0" dirty="0" err="1" smtClean="0">
                <a:latin typeface="Arial" pitchFamily="34" charset="0"/>
              </a:rPr>
              <a:t>order</a:t>
            </a:r>
            <a:r>
              <a:rPr lang="it-IT" altLang="it-IT" baseline="0" dirty="0" smtClean="0">
                <a:latin typeface="Arial" pitchFamily="34" charset="0"/>
              </a:rPr>
              <a:t> to </a:t>
            </a:r>
            <a:r>
              <a:rPr lang="it-IT" altLang="it-IT" baseline="0" dirty="0" err="1" smtClean="0">
                <a:latin typeface="Arial" pitchFamily="34" charset="0"/>
              </a:rPr>
              <a:t>qualify</a:t>
            </a:r>
            <a:r>
              <a:rPr lang="it-IT" altLang="it-IT" baseline="0" dirty="0" smtClean="0">
                <a:latin typeface="Arial" pitchFamily="34" charset="0"/>
              </a:rPr>
              <a:t> the </a:t>
            </a:r>
            <a:r>
              <a:rPr lang="it-IT" altLang="it-IT" baseline="0" dirty="0" err="1" smtClean="0">
                <a:latin typeface="Arial" pitchFamily="34" charset="0"/>
              </a:rPr>
              <a:t>sustainable</a:t>
            </a:r>
            <a:r>
              <a:rPr lang="it-IT" altLang="it-IT" baseline="0" dirty="0" smtClean="0">
                <a:latin typeface="Arial" pitchFamily="34" charset="0"/>
              </a:rPr>
              <a:t> </a:t>
            </a:r>
            <a:r>
              <a:rPr lang="it-IT" altLang="it-IT" baseline="0" dirty="0" err="1" smtClean="0">
                <a:latin typeface="Arial" pitchFamily="34" charset="0"/>
              </a:rPr>
              <a:t>strategy</a:t>
            </a:r>
            <a:r>
              <a:rPr lang="it-IT" altLang="it-IT" baseline="0" dirty="0" smtClean="0">
                <a:latin typeface="Arial" pitchFamily="34" charset="0"/>
              </a:rPr>
              <a:t> </a:t>
            </a:r>
            <a:r>
              <a:rPr lang="it-IT" altLang="it-IT" baseline="0" dirty="0" err="1" smtClean="0">
                <a:latin typeface="Arial" pitchFamily="34" charset="0"/>
              </a:rPr>
              <a:t>we</a:t>
            </a:r>
            <a:r>
              <a:rPr lang="it-IT" altLang="it-IT" baseline="0" dirty="0" smtClean="0">
                <a:latin typeface="Arial" pitchFamily="34" charset="0"/>
              </a:rPr>
              <a:t> </a:t>
            </a:r>
            <a:r>
              <a:rPr lang="it-IT" altLang="it-IT" baseline="0" dirty="0" err="1" smtClean="0">
                <a:latin typeface="Arial" pitchFamily="34" charset="0"/>
              </a:rPr>
              <a:t>need</a:t>
            </a:r>
            <a:r>
              <a:rPr lang="it-IT" altLang="it-IT" baseline="0" dirty="0" smtClean="0">
                <a:latin typeface="Arial" pitchFamily="34" charset="0"/>
              </a:rPr>
              <a:t> to </a:t>
            </a:r>
            <a:r>
              <a:rPr lang="it-IT" altLang="it-IT" baseline="0" dirty="0" err="1" smtClean="0">
                <a:latin typeface="Arial" pitchFamily="34" charset="0"/>
              </a:rPr>
              <a:t>consider</a:t>
            </a:r>
            <a:r>
              <a:rPr lang="it-IT" altLang="it-IT" baseline="0" dirty="0" smtClean="0">
                <a:latin typeface="Arial" pitchFamily="34" charset="0"/>
              </a:rPr>
              <a:t> </a:t>
            </a:r>
            <a:r>
              <a:rPr lang="it-IT" altLang="it-IT" baseline="0" dirty="0" err="1" smtClean="0">
                <a:latin typeface="Arial" pitchFamily="34" charset="0"/>
              </a:rPr>
              <a:t>if</a:t>
            </a:r>
            <a:r>
              <a:rPr lang="it-IT" altLang="it-IT" baseline="0" dirty="0" smtClean="0">
                <a:latin typeface="Arial" pitchFamily="34" charset="0"/>
              </a:rPr>
              <a:t> </a:t>
            </a:r>
            <a:r>
              <a:rPr lang="it-IT" altLang="it-IT" baseline="0" dirty="0" err="1" smtClean="0">
                <a:latin typeface="Arial" pitchFamily="34" charset="0"/>
              </a:rPr>
              <a:t>any</a:t>
            </a:r>
            <a:r>
              <a:rPr lang="it-IT" altLang="it-IT" baseline="0" dirty="0" smtClean="0">
                <a:latin typeface="Arial" pitchFamily="34" charset="0"/>
              </a:rPr>
              <a:t> service and data </a:t>
            </a:r>
            <a:r>
              <a:rPr lang="it-IT" altLang="it-IT" baseline="0" dirty="0" err="1" smtClean="0">
                <a:latin typeface="Arial" pitchFamily="34" charset="0"/>
              </a:rPr>
              <a:t>may</a:t>
            </a:r>
            <a:r>
              <a:rPr lang="it-IT" altLang="it-IT" baseline="0" dirty="0" smtClean="0">
                <a:latin typeface="Arial" pitchFamily="34" charset="0"/>
              </a:rPr>
              <a:t> be </a:t>
            </a:r>
            <a:r>
              <a:rPr lang="it-IT" altLang="it-IT" baseline="0" dirty="0" err="1" smtClean="0">
                <a:latin typeface="Arial" pitchFamily="34" charset="0"/>
              </a:rPr>
              <a:t>useful</a:t>
            </a:r>
            <a:r>
              <a:rPr lang="it-IT" altLang="it-IT" baseline="0" dirty="0" smtClean="0">
                <a:latin typeface="Arial" pitchFamily="34" charset="0"/>
              </a:rPr>
              <a:t> to </a:t>
            </a:r>
            <a:r>
              <a:rPr lang="it-IT" altLang="it-IT" baseline="0" dirty="0" err="1" smtClean="0">
                <a:latin typeface="Arial" pitchFamily="34" charset="0"/>
              </a:rPr>
              <a:t>other</a:t>
            </a:r>
            <a:r>
              <a:rPr lang="it-IT" altLang="it-IT" baseline="0" dirty="0" smtClean="0">
                <a:latin typeface="Arial" pitchFamily="34" charset="0"/>
              </a:rPr>
              <a:t> </a:t>
            </a:r>
            <a:r>
              <a:rPr lang="it-IT" altLang="it-IT" baseline="0" dirty="0" err="1" smtClean="0">
                <a:latin typeface="Arial" pitchFamily="34" charset="0"/>
              </a:rPr>
              <a:t>sectors</a:t>
            </a:r>
            <a:r>
              <a:rPr lang="it-IT" altLang="it-IT" baseline="0" dirty="0" smtClean="0">
                <a:latin typeface="Arial" pitchFamily="34" charset="0"/>
              </a:rPr>
              <a:t> in the market, </a:t>
            </a:r>
            <a:r>
              <a:rPr lang="it-IT" altLang="it-IT" baseline="0" dirty="0" err="1" smtClean="0">
                <a:latin typeface="Arial" pitchFamily="34" charset="0"/>
              </a:rPr>
              <a:t>other</a:t>
            </a:r>
            <a:r>
              <a:rPr lang="it-IT" altLang="it-IT" baseline="0" dirty="0" smtClean="0">
                <a:latin typeface="Arial" pitchFamily="34" charset="0"/>
              </a:rPr>
              <a:t> </a:t>
            </a:r>
            <a:r>
              <a:rPr lang="it-IT" altLang="it-IT" baseline="0" dirty="0" err="1" smtClean="0">
                <a:latin typeface="Arial" pitchFamily="34" charset="0"/>
              </a:rPr>
              <a:t>than</a:t>
            </a:r>
            <a:r>
              <a:rPr lang="it-IT" altLang="it-IT" baseline="0" dirty="0" smtClean="0">
                <a:latin typeface="Arial" pitchFamily="34" charset="0"/>
              </a:rPr>
              <a:t> the </a:t>
            </a:r>
            <a:r>
              <a:rPr lang="it-IT" altLang="it-IT" baseline="0" dirty="0" err="1" smtClean="0">
                <a:latin typeface="Arial" pitchFamily="34" charset="0"/>
              </a:rPr>
              <a:t>Education</a:t>
            </a:r>
            <a:r>
              <a:rPr lang="it-IT" altLang="it-IT" baseline="0" dirty="0" smtClean="0">
                <a:latin typeface="Arial" pitchFamily="34" charset="0"/>
              </a:rPr>
              <a:t> and </a:t>
            </a:r>
            <a:r>
              <a:rPr lang="it-IT" altLang="it-IT" baseline="0" dirty="0" err="1" smtClean="0">
                <a:latin typeface="Arial" pitchFamily="34" charset="0"/>
              </a:rPr>
              <a:t>Research</a:t>
            </a:r>
            <a:r>
              <a:rPr lang="it-IT" altLang="it-IT" baseline="0" dirty="0" smtClean="0">
                <a:latin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it-IT" altLang="it-IT" baseline="0"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altLang="it-IT" baseline="0" dirty="0" err="1" smtClean="0">
                <a:latin typeface="Arial" pitchFamily="34" charset="0"/>
              </a:rPr>
              <a:t>Usually</a:t>
            </a:r>
            <a:r>
              <a:rPr lang="it-IT" altLang="it-IT" baseline="0" dirty="0" smtClean="0">
                <a:latin typeface="Arial" pitchFamily="34" charset="0"/>
              </a:rPr>
              <a:t> </a:t>
            </a:r>
            <a:r>
              <a:rPr lang="it-IT" altLang="it-IT" baseline="0" dirty="0" err="1" smtClean="0">
                <a:latin typeface="Arial" pitchFamily="34" charset="0"/>
              </a:rPr>
              <a:t>Education</a:t>
            </a:r>
            <a:r>
              <a:rPr lang="it-IT" altLang="it-IT" baseline="0" dirty="0" smtClean="0">
                <a:latin typeface="Arial" pitchFamily="34" charset="0"/>
              </a:rPr>
              <a:t> and </a:t>
            </a:r>
            <a:r>
              <a:rPr lang="it-IT" altLang="it-IT" baseline="0" dirty="0" err="1" smtClean="0">
                <a:latin typeface="Arial" pitchFamily="34" charset="0"/>
              </a:rPr>
              <a:t>Research</a:t>
            </a:r>
            <a:r>
              <a:rPr lang="it-IT" altLang="it-IT" baseline="0" dirty="0" smtClean="0">
                <a:latin typeface="Arial" pitchFamily="34" charset="0"/>
              </a:rPr>
              <a:t> </a:t>
            </a:r>
            <a:r>
              <a:rPr lang="it-IT" altLang="it-IT" baseline="0" dirty="0" err="1" smtClean="0">
                <a:latin typeface="Arial" pitchFamily="34" charset="0"/>
              </a:rPr>
              <a:t>have</a:t>
            </a:r>
            <a:r>
              <a:rPr lang="it-IT" altLang="it-IT" baseline="0" dirty="0" smtClean="0">
                <a:latin typeface="Arial" pitchFamily="34" charset="0"/>
              </a:rPr>
              <a:t> </a:t>
            </a:r>
            <a:r>
              <a:rPr lang="it-IT" altLang="it-IT" baseline="0" dirty="0" err="1" smtClean="0">
                <a:latin typeface="Arial" pitchFamily="34" charset="0"/>
              </a:rPr>
              <a:t>less</a:t>
            </a:r>
            <a:r>
              <a:rPr lang="it-IT" altLang="it-IT" baseline="0" dirty="0" smtClean="0">
                <a:latin typeface="Arial" pitchFamily="34" charset="0"/>
              </a:rPr>
              <a:t> to </a:t>
            </a:r>
            <a:r>
              <a:rPr lang="it-IT" altLang="it-IT" baseline="0" dirty="0" err="1" smtClean="0">
                <a:latin typeface="Arial" pitchFamily="34" charset="0"/>
              </a:rPr>
              <a:t>pay</a:t>
            </a:r>
            <a:r>
              <a:rPr lang="it-IT" altLang="it-IT" baseline="0" dirty="0" smtClean="0">
                <a:latin typeface="Arial" pitchFamily="34" charset="0"/>
              </a:rPr>
              <a:t> and more to </a:t>
            </a:r>
            <a:r>
              <a:rPr lang="it-IT" altLang="it-IT" baseline="0" dirty="0" err="1" smtClean="0">
                <a:latin typeface="Arial" pitchFamily="34" charset="0"/>
              </a:rPr>
              <a:t>contribute</a:t>
            </a:r>
            <a:r>
              <a:rPr lang="it-IT" altLang="it-IT" baseline="0" dirty="0" smtClean="0">
                <a:latin typeface="Arial" pitchFamily="34" charset="0"/>
              </a:rPr>
              <a:t> in </a:t>
            </a:r>
            <a:r>
              <a:rPr lang="it-IT" altLang="it-IT" baseline="0" dirty="0" err="1" smtClean="0">
                <a:latin typeface="Arial" pitchFamily="34" charset="0"/>
              </a:rPr>
              <a:t>kind</a:t>
            </a:r>
            <a:r>
              <a:rPr lang="it-IT" altLang="it-IT" baseline="0" dirty="0" smtClean="0">
                <a:latin typeface="Arial" pitchFamily="34" charset="0"/>
              </a:rPr>
              <a:t> (for data </a:t>
            </a:r>
            <a:r>
              <a:rPr lang="it-IT" altLang="it-IT" baseline="0" dirty="0" err="1" smtClean="0">
                <a:latin typeface="Arial" pitchFamily="34" charset="0"/>
              </a:rPr>
              <a:t>stewardship</a:t>
            </a:r>
            <a:r>
              <a:rPr lang="it-IT" altLang="it-IT" baseline="0" dirty="0" smtClean="0">
                <a:latin typeface="Arial" pitchFamily="34" charset="0"/>
              </a:rPr>
              <a:t> and new data)… </a:t>
            </a:r>
            <a:r>
              <a:rPr lang="it-IT" altLang="it-IT" baseline="0" dirty="0" err="1" smtClean="0">
                <a:latin typeface="Arial" pitchFamily="34" charset="0"/>
              </a:rPr>
              <a:t>but</a:t>
            </a:r>
            <a:r>
              <a:rPr lang="it-IT" altLang="it-IT" baseline="0" dirty="0" smtClean="0">
                <a:latin typeface="Arial" pitchFamily="34" charset="0"/>
              </a:rPr>
              <a:t> the </a:t>
            </a:r>
            <a:r>
              <a:rPr lang="it-IT" altLang="it-IT" baseline="0" dirty="0" err="1" smtClean="0">
                <a:latin typeface="Arial" pitchFamily="34" charset="0"/>
              </a:rPr>
              <a:t>operation</a:t>
            </a:r>
            <a:r>
              <a:rPr lang="it-IT" altLang="it-IT" baseline="0" dirty="0" smtClean="0">
                <a:latin typeface="Arial" pitchFamily="34" charset="0"/>
              </a:rPr>
              <a:t> of the </a:t>
            </a:r>
            <a:r>
              <a:rPr lang="it-IT" altLang="it-IT" baseline="0" dirty="0" err="1" smtClean="0">
                <a:latin typeface="Arial" pitchFamily="34" charset="0"/>
              </a:rPr>
              <a:t>platform</a:t>
            </a:r>
            <a:r>
              <a:rPr lang="it-IT" altLang="it-IT" baseline="0" dirty="0" smtClean="0">
                <a:latin typeface="Arial" pitchFamily="34" charset="0"/>
              </a:rPr>
              <a:t> </a:t>
            </a:r>
            <a:r>
              <a:rPr lang="it-IT" altLang="it-IT" baseline="0" dirty="0" err="1" smtClean="0">
                <a:latin typeface="Arial" pitchFamily="34" charset="0"/>
              </a:rPr>
              <a:t>has</a:t>
            </a:r>
            <a:r>
              <a:rPr lang="it-IT" altLang="it-IT" baseline="0" dirty="0" smtClean="0">
                <a:latin typeface="Arial" pitchFamily="34" charset="0"/>
              </a:rPr>
              <a:t>  a </a:t>
            </a:r>
            <a:r>
              <a:rPr lang="it-IT" altLang="it-IT" baseline="0" dirty="0" err="1" smtClean="0">
                <a:latin typeface="Arial" pitchFamily="34" charset="0"/>
              </a:rPr>
              <a:t>continuous</a:t>
            </a:r>
            <a:r>
              <a:rPr lang="it-IT" altLang="it-IT" baseline="0" dirty="0" smtClean="0">
                <a:latin typeface="Arial" pitchFamily="34" charset="0"/>
              </a:rPr>
              <a:t> </a:t>
            </a:r>
            <a:r>
              <a:rPr lang="it-IT" altLang="it-IT" baseline="0" dirty="0" err="1" smtClean="0">
                <a:latin typeface="Arial" pitchFamily="34" charset="0"/>
              </a:rPr>
              <a:t>cost</a:t>
            </a:r>
            <a:r>
              <a:rPr lang="it-IT" altLang="it-IT" baseline="0" dirty="0" smtClean="0">
                <a:latin typeface="Arial" pitchFamily="34" charset="0"/>
              </a:rPr>
              <a:t> </a:t>
            </a:r>
            <a:r>
              <a:rPr lang="it-IT" altLang="it-IT" baseline="0" dirty="0" err="1" smtClean="0">
                <a:latin typeface="Arial" pitchFamily="34" charset="0"/>
              </a:rPr>
              <a:t>that</a:t>
            </a:r>
            <a:r>
              <a:rPr lang="it-IT" altLang="it-IT" baseline="0" dirty="0" smtClean="0">
                <a:latin typeface="Arial" pitchFamily="34" charset="0"/>
              </a:rPr>
              <a:t> </a:t>
            </a:r>
            <a:r>
              <a:rPr lang="it-IT" altLang="it-IT" baseline="0" dirty="0" err="1" smtClean="0">
                <a:latin typeface="Arial" pitchFamily="34" charset="0"/>
              </a:rPr>
              <a:t>cannot</a:t>
            </a:r>
            <a:r>
              <a:rPr lang="it-IT" altLang="it-IT" baseline="0" dirty="0" smtClean="0">
                <a:latin typeface="Arial" pitchFamily="34" charset="0"/>
              </a:rPr>
              <a:t> be </a:t>
            </a:r>
            <a:r>
              <a:rPr lang="it-IT" altLang="it-IT" baseline="0" dirty="0" err="1" smtClean="0">
                <a:latin typeface="Arial" pitchFamily="34" charset="0"/>
              </a:rPr>
              <a:t>based</a:t>
            </a:r>
            <a:r>
              <a:rPr lang="it-IT" altLang="it-IT" baseline="0" dirty="0" smtClean="0">
                <a:latin typeface="Arial" pitchFamily="34" charset="0"/>
              </a:rPr>
              <a:t> on competitive </a:t>
            </a:r>
            <a:r>
              <a:rPr lang="it-IT" altLang="it-IT" baseline="0" dirty="0" err="1" smtClean="0">
                <a:latin typeface="Arial" pitchFamily="34" charset="0"/>
              </a:rPr>
              <a:t>calls</a:t>
            </a:r>
            <a:r>
              <a:rPr lang="it-IT" altLang="it-IT" baseline="0" dirty="0" smtClean="0">
                <a:latin typeface="Arial" pitchFamily="34" charset="0"/>
              </a:rPr>
              <a:t> for </a:t>
            </a:r>
            <a:r>
              <a:rPr lang="it-IT" altLang="it-IT" baseline="0" dirty="0" err="1" smtClean="0">
                <a:latin typeface="Arial" pitchFamily="34" charset="0"/>
              </a:rPr>
              <a:t>funding</a:t>
            </a:r>
            <a:r>
              <a:rPr lang="it-IT" altLang="it-IT" baseline="0" dirty="0" smtClean="0">
                <a:latin typeface="Arial"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it-IT" altLang="it-IT" baseline="0"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altLang="it-IT" baseline="0" dirty="0" err="1" smtClean="0">
                <a:latin typeface="Arial" pitchFamily="34" charset="0"/>
              </a:rPr>
              <a:t>We</a:t>
            </a:r>
            <a:r>
              <a:rPr lang="it-IT" altLang="it-IT" baseline="0" dirty="0" smtClean="0">
                <a:latin typeface="Arial" pitchFamily="34" charset="0"/>
              </a:rPr>
              <a:t> </a:t>
            </a:r>
            <a:r>
              <a:rPr lang="it-IT" altLang="it-IT" baseline="0" dirty="0" err="1" smtClean="0">
                <a:latin typeface="Arial" pitchFamily="34" charset="0"/>
              </a:rPr>
              <a:t>need</a:t>
            </a:r>
            <a:r>
              <a:rPr lang="it-IT" altLang="it-IT" baseline="0" dirty="0" smtClean="0">
                <a:latin typeface="Arial" pitchFamily="34" charset="0"/>
              </a:rPr>
              <a:t> to </a:t>
            </a:r>
            <a:r>
              <a:rPr lang="it-IT" altLang="it-IT" baseline="0" dirty="0" err="1" smtClean="0">
                <a:latin typeface="Arial" pitchFamily="34" charset="0"/>
              </a:rPr>
              <a:t>move</a:t>
            </a:r>
            <a:r>
              <a:rPr lang="it-IT" altLang="it-IT" baseline="0" dirty="0" smtClean="0">
                <a:latin typeface="Arial" pitchFamily="34" charset="0"/>
              </a:rPr>
              <a:t> </a:t>
            </a:r>
            <a:r>
              <a:rPr lang="it-IT" altLang="it-IT" baseline="0" dirty="0" err="1" smtClean="0">
                <a:latin typeface="Arial" pitchFamily="34" charset="0"/>
              </a:rPr>
              <a:t>into</a:t>
            </a:r>
            <a:r>
              <a:rPr lang="it-IT" altLang="it-IT" baseline="0" dirty="0" smtClean="0">
                <a:latin typeface="Arial" pitchFamily="34" charset="0"/>
              </a:rPr>
              <a:t> commercial </a:t>
            </a:r>
            <a:r>
              <a:rPr lang="it-IT" altLang="it-IT" baseline="0" dirty="0" err="1" smtClean="0">
                <a:latin typeface="Arial" pitchFamily="34" charset="0"/>
              </a:rPr>
              <a:t>environment</a:t>
            </a:r>
            <a:r>
              <a:rPr lang="it-IT" altLang="it-IT" baseline="0" dirty="0" smtClean="0">
                <a:latin typeface="Arial" pitchFamily="34" charset="0"/>
              </a:rPr>
              <a:t> to </a:t>
            </a:r>
            <a:r>
              <a:rPr lang="it-IT" altLang="it-IT" baseline="0" dirty="0" err="1" smtClean="0">
                <a:latin typeface="Arial" pitchFamily="34" charset="0"/>
              </a:rPr>
              <a:t>ensure</a:t>
            </a:r>
            <a:r>
              <a:rPr lang="it-IT" altLang="it-IT" baseline="0" dirty="0" smtClean="0">
                <a:latin typeface="Arial" pitchFamily="34" charset="0"/>
              </a:rPr>
              <a:t> the </a:t>
            </a:r>
            <a:r>
              <a:rPr lang="it-IT" altLang="it-IT" baseline="0" dirty="0" err="1" smtClean="0">
                <a:latin typeface="Arial" pitchFamily="34" charset="0"/>
              </a:rPr>
              <a:t>paying</a:t>
            </a:r>
            <a:r>
              <a:rPr lang="it-IT" altLang="it-IT" baseline="0" dirty="0" smtClean="0">
                <a:latin typeface="Arial" pitchFamily="34" charset="0"/>
              </a:rPr>
              <a:t> </a:t>
            </a:r>
            <a:r>
              <a:rPr lang="it-IT" altLang="it-IT" baseline="0" dirty="0" err="1" smtClean="0">
                <a:latin typeface="Arial" pitchFamily="34" charset="0"/>
              </a:rPr>
              <a:t>users</a:t>
            </a:r>
            <a:r>
              <a:rPr lang="it-IT" altLang="it-IT" baseline="0" dirty="0" smtClean="0">
                <a:latin typeface="Arial" pitchFamily="34" charset="0"/>
              </a:rPr>
              <a:t> </a:t>
            </a:r>
            <a:r>
              <a:rPr lang="it-IT" altLang="it-IT" baseline="0" dirty="0" err="1" smtClean="0">
                <a:latin typeface="Arial" pitchFamily="34" charset="0"/>
              </a:rPr>
              <a:t>will</a:t>
            </a:r>
            <a:r>
              <a:rPr lang="it-IT" altLang="it-IT" baseline="0" dirty="0" smtClean="0">
                <a:latin typeface="Arial" pitchFamily="34" charset="0"/>
              </a:rPr>
              <a:t> </a:t>
            </a:r>
            <a:r>
              <a:rPr lang="it-IT" altLang="it-IT" baseline="0" dirty="0" err="1" smtClean="0">
                <a:latin typeface="Arial" pitchFamily="34" charset="0"/>
              </a:rPr>
              <a:t>get</a:t>
            </a:r>
            <a:r>
              <a:rPr lang="it-IT" altLang="it-IT" baseline="0" dirty="0" smtClean="0">
                <a:latin typeface="Arial" pitchFamily="34" charset="0"/>
              </a:rPr>
              <a:t> </a:t>
            </a:r>
            <a:r>
              <a:rPr lang="it-IT" altLang="it-IT" baseline="0" dirty="0" err="1" smtClean="0">
                <a:latin typeface="Arial" pitchFamily="34" charset="0"/>
              </a:rPr>
              <a:t>value</a:t>
            </a:r>
            <a:r>
              <a:rPr lang="it-IT" altLang="it-IT" baseline="0" dirty="0" smtClean="0">
                <a:latin typeface="Arial" pitchFamily="34" charset="0"/>
              </a:rPr>
              <a:t> from the </a:t>
            </a:r>
            <a:r>
              <a:rPr lang="it-IT" altLang="it-IT" baseline="0" dirty="0" err="1" smtClean="0">
                <a:latin typeface="Arial" pitchFamily="34" charset="0"/>
              </a:rPr>
              <a:t>researchers</a:t>
            </a:r>
            <a:r>
              <a:rPr lang="it-IT" altLang="it-IT" baseline="0" dirty="0" smtClean="0">
                <a:latin typeface="Arial" pitchFamily="34" charset="0"/>
              </a:rPr>
              <a:t> work and data.</a:t>
            </a:r>
            <a:endParaRPr lang="it-IT" altLang="it-IT" dirty="0" smtClean="0">
              <a:latin typeface="Arial" pitchFamily="34" charset="0"/>
            </a:endParaRPr>
          </a:p>
          <a:p>
            <a:endParaRPr lang="it-IT" altLang="it-IT"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xfrm>
            <a:off x="1143000" y="685800"/>
            <a:ext cx="4573588" cy="3429000"/>
          </a:xfrm>
          <a:ln/>
        </p:spPr>
      </p:sp>
      <p:sp>
        <p:nvSpPr>
          <p:cNvPr id="231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itchFamily="34" charset="0"/>
              </a:rPr>
              <a:t>In </a:t>
            </a:r>
            <a:r>
              <a:rPr lang="it-IT" altLang="it-IT" dirty="0" err="1" smtClean="0">
                <a:latin typeface="Arial" pitchFamily="34" charset="0"/>
              </a:rPr>
              <a:t>fact</a:t>
            </a:r>
            <a:r>
              <a:rPr lang="it-IT" altLang="it-IT" dirty="0" smtClean="0">
                <a:latin typeface="Arial" pitchFamily="34" charset="0"/>
              </a:rPr>
              <a:t>, </a:t>
            </a:r>
            <a:r>
              <a:rPr lang="it-IT" altLang="it-IT" dirty="0" err="1" smtClean="0">
                <a:latin typeface="Arial" pitchFamily="34" charset="0"/>
              </a:rPr>
              <a:t>other</a:t>
            </a:r>
            <a:r>
              <a:rPr lang="it-IT" altLang="it-IT" dirty="0" smtClean="0">
                <a:latin typeface="Arial" pitchFamily="34" charset="0"/>
              </a:rPr>
              <a:t> the </a:t>
            </a:r>
            <a:r>
              <a:rPr lang="it-IT" altLang="it-IT" dirty="0" err="1" smtClean="0">
                <a:latin typeface="Arial" pitchFamily="34" charset="0"/>
              </a:rPr>
              <a:t>direct</a:t>
            </a:r>
            <a:r>
              <a:rPr lang="it-IT" altLang="it-IT" dirty="0" smtClean="0">
                <a:latin typeface="Arial" pitchFamily="34" charset="0"/>
              </a:rPr>
              <a:t> market </a:t>
            </a:r>
            <a:r>
              <a:rPr lang="it-IT" altLang="it-IT" dirty="0" err="1" smtClean="0">
                <a:latin typeface="Arial" pitchFamily="34" charset="0"/>
              </a:rPr>
              <a:t>represented</a:t>
            </a:r>
            <a:r>
              <a:rPr lang="it-IT" altLang="it-IT" dirty="0" smtClean="0">
                <a:latin typeface="Arial" pitchFamily="34" charset="0"/>
              </a:rPr>
              <a:t> by the </a:t>
            </a:r>
            <a:r>
              <a:rPr lang="it-IT" altLang="it-IT" dirty="0" err="1" smtClean="0">
                <a:latin typeface="Arial" pitchFamily="34" charset="0"/>
              </a:rPr>
              <a:t>Education</a:t>
            </a:r>
            <a:r>
              <a:rPr lang="it-IT" altLang="it-IT" baseline="0" dirty="0" smtClean="0">
                <a:latin typeface="Arial" pitchFamily="34" charset="0"/>
              </a:rPr>
              <a:t> and </a:t>
            </a:r>
            <a:r>
              <a:rPr lang="it-IT" altLang="it-IT" baseline="0" dirty="0" err="1" smtClean="0">
                <a:latin typeface="Arial" pitchFamily="34" charset="0"/>
              </a:rPr>
              <a:t>Research</a:t>
            </a:r>
            <a:r>
              <a:rPr lang="it-IT" altLang="it-IT" baseline="0" dirty="0" smtClean="0">
                <a:latin typeface="Arial" pitchFamily="34" charset="0"/>
              </a:rPr>
              <a:t> </a:t>
            </a:r>
            <a:r>
              <a:rPr lang="it-IT" altLang="it-IT" baseline="0" dirty="0" err="1" smtClean="0">
                <a:latin typeface="Arial" pitchFamily="34" charset="0"/>
              </a:rPr>
              <a:t>context</a:t>
            </a:r>
            <a:r>
              <a:rPr lang="it-IT" altLang="it-IT" baseline="0" dirty="0" smtClean="0">
                <a:latin typeface="Arial" pitchFamily="34" charset="0"/>
              </a:rPr>
              <a:t>, </a:t>
            </a:r>
            <a:r>
              <a:rPr lang="it-IT" altLang="it-IT" baseline="0" dirty="0" err="1" smtClean="0">
                <a:latin typeface="Arial" pitchFamily="34" charset="0"/>
              </a:rPr>
              <a:t>already</a:t>
            </a:r>
            <a:r>
              <a:rPr lang="it-IT" altLang="it-IT" baseline="0" dirty="0" smtClean="0">
                <a:latin typeface="Arial" pitchFamily="34" charset="0"/>
              </a:rPr>
              <a:t> </a:t>
            </a:r>
            <a:r>
              <a:rPr lang="it-IT" altLang="it-IT" baseline="0" dirty="0" err="1" smtClean="0">
                <a:latin typeface="Arial" pitchFamily="34" charset="0"/>
              </a:rPr>
              <a:t>addressed</a:t>
            </a:r>
            <a:r>
              <a:rPr lang="it-IT" altLang="it-IT" baseline="0" dirty="0" smtClean="0">
                <a:latin typeface="Arial" pitchFamily="34" charset="0"/>
              </a:rPr>
              <a:t> by </a:t>
            </a:r>
            <a:r>
              <a:rPr lang="it-IT" altLang="it-IT" baseline="0" dirty="0" err="1" smtClean="0">
                <a:latin typeface="Arial" pitchFamily="34" charset="0"/>
              </a:rPr>
              <a:t>iMarine</a:t>
            </a:r>
            <a:r>
              <a:rPr lang="it-IT" altLang="it-IT" baseline="0" dirty="0" smtClean="0">
                <a:latin typeface="Arial" pitchFamily="34" charset="0"/>
              </a:rPr>
              <a:t>, </a:t>
            </a:r>
            <a:r>
              <a:rPr lang="it-IT" altLang="it-IT" baseline="0" dirty="0" err="1" smtClean="0">
                <a:latin typeface="Arial" pitchFamily="34" charset="0"/>
              </a:rPr>
              <a:t>we</a:t>
            </a:r>
            <a:r>
              <a:rPr lang="it-IT" altLang="it-IT" baseline="0" dirty="0" smtClean="0">
                <a:latin typeface="Arial" pitchFamily="34" charset="0"/>
              </a:rPr>
              <a:t> </a:t>
            </a:r>
            <a:r>
              <a:rPr lang="it-IT" altLang="it-IT" baseline="0" dirty="0" err="1" smtClean="0">
                <a:latin typeface="Arial" pitchFamily="34" charset="0"/>
              </a:rPr>
              <a:t>would</a:t>
            </a:r>
            <a:r>
              <a:rPr lang="it-IT" altLang="it-IT" baseline="0" dirty="0" smtClean="0">
                <a:latin typeface="Arial" pitchFamily="34" charset="0"/>
              </a:rPr>
              <a:t> </a:t>
            </a:r>
            <a:r>
              <a:rPr lang="it-IT" altLang="it-IT" baseline="0" dirty="0" err="1" smtClean="0">
                <a:latin typeface="Arial" pitchFamily="34" charset="0"/>
              </a:rPr>
              <a:t>like</a:t>
            </a:r>
            <a:r>
              <a:rPr lang="it-IT" altLang="it-IT" baseline="0" dirty="0" smtClean="0">
                <a:latin typeface="Arial" pitchFamily="34" charset="0"/>
              </a:rPr>
              <a:t> to </a:t>
            </a:r>
            <a:r>
              <a:rPr lang="it-IT" altLang="it-IT" baseline="0" dirty="0" err="1" smtClean="0">
                <a:latin typeface="Arial" pitchFamily="34" charset="0"/>
              </a:rPr>
              <a:t>explore</a:t>
            </a:r>
            <a:r>
              <a:rPr lang="it-IT" altLang="it-IT" baseline="0" dirty="0" smtClean="0">
                <a:latin typeface="Arial" pitchFamily="34" charset="0"/>
              </a:rPr>
              <a:t> – and </a:t>
            </a:r>
            <a:r>
              <a:rPr lang="it-IT" altLang="it-IT" baseline="0" dirty="0" err="1" smtClean="0">
                <a:latin typeface="Arial" pitchFamily="34" charset="0"/>
              </a:rPr>
              <a:t>quantify</a:t>
            </a:r>
            <a:r>
              <a:rPr lang="it-IT" altLang="it-IT" baseline="0" dirty="0" smtClean="0">
                <a:latin typeface="Arial" pitchFamily="34" charset="0"/>
              </a:rPr>
              <a:t> – the </a:t>
            </a:r>
            <a:r>
              <a:rPr lang="it-IT" altLang="it-IT" baseline="0" dirty="0" err="1" smtClean="0">
                <a:latin typeface="Arial" pitchFamily="34" charset="0"/>
              </a:rPr>
              <a:t>opportunities</a:t>
            </a:r>
            <a:r>
              <a:rPr lang="it-IT" altLang="it-IT" baseline="0" dirty="0" smtClean="0">
                <a:latin typeface="Arial" pitchFamily="34" charset="0"/>
              </a:rPr>
              <a:t> in </a:t>
            </a:r>
            <a:r>
              <a:rPr lang="it-IT" altLang="it-IT" baseline="0" dirty="0" err="1" smtClean="0">
                <a:latin typeface="Arial" pitchFamily="34" charset="0"/>
              </a:rPr>
              <a:t>other</a:t>
            </a:r>
            <a:r>
              <a:rPr lang="it-IT" altLang="it-IT" baseline="0" dirty="0" smtClean="0">
                <a:latin typeface="Arial" pitchFamily="34" charset="0"/>
              </a:rPr>
              <a:t> </a:t>
            </a:r>
            <a:r>
              <a:rPr lang="it-IT" altLang="it-IT" baseline="0" dirty="0" err="1" smtClean="0">
                <a:latin typeface="Arial" pitchFamily="34" charset="0"/>
              </a:rPr>
              <a:t>markets</a:t>
            </a:r>
            <a:r>
              <a:rPr lang="it-IT" altLang="it-IT" baseline="0" dirty="0" smtClean="0">
                <a:latin typeface="Arial" pitchFamily="34" charset="0"/>
              </a:rPr>
              <a:t>.</a:t>
            </a:r>
          </a:p>
          <a:p>
            <a:endParaRPr lang="it-IT" altLang="it-IT" baseline="0" dirty="0" smtClean="0">
              <a:latin typeface="Arial" pitchFamily="34" charset="0"/>
            </a:endParaRPr>
          </a:p>
          <a:p>
            <a:r>
              <a:rPr lang="it-IT" altLang="it-IT" baseline="0" dirty="0" smtClean="0">
                <a:latin typeface="Arial" pitchFamily="34" charset="0"/>
              </a:rPr>
              <a:t>The </a:t>
            </a:r>
            <a:r>
              <a:rPr lang="it-IT" altLang="it-IT" baseline="0" dirty="0" err="1" smtClean="0">
                <a:latin typeface="Arial" pitchFamily="34" charset="0"/>
              </a:rPr>
              <a:t>primary</a:t>
            </a:r>
            <a:r>
              <a:rPr lang="it-IT" altLang="it-IT" baseline="0" dirty="0" smtClean="0">
                <a:latin typeface="Arial" pitchFamily="34" charset="0"/>
              </a:rPr>
              <a:t> targets (in green) are </a:t>
            </a:r>
            <a:r>
              <a:rPr lang="it-IT" altLang="it-IT" baseline="0" dirty="0" err="1" smtClean="0">
                <a:latin typeface="Arial" pitchFamily="34" charset="0"/>
              </a:rPr>
              <a:t>represented</a:t>
            </a:r>
            <a:r>
              <a:rPr lang="it-IT" altLang="it-IT" baseline="0" dirty="0" smtClean="0">
                <a:latin typeface="Arial" pitchFamily="34" charset="0"/>
              </a:rPr>
              <a:t> by </a:t>
            </a:r>
            <a:r>
              <a:rPr lang="it-IT" altLang="it-IT" baseline="0" dirty="0" err="1" smtClean="0">
                <a:latin typeface="Arial" pitchFamily="34" charset="0"/>
              </a:rPr>
              <a:t>those</a:t>
            </a:r>
            <a:r>
              <a:rPr lang="it-IT" altLang="it-IT" baseline="0" dirty="0" smtClean="0">
                <a:latin typeface="Arial" pitchFamily="34" charset="0"/>
              </a:rPr>
              <a:t> </a:t>
            </a:r>
            <a:r>
              <a:rPr lang="it-IT" altLang="it-IT" baseline="0" dirty="0" err="1" smtClean="0">
                <a:latin typeface="Arial" pitchFamily="34" charset="0"/>
              </a:rPr>
              <a:t>markets</a:t>
            </a:r>
            <a:r>
              <a:rPr lang="it-IT" altLang="it-IT" baseline="0" dirty="0" smtClean="0">
                <a:latin typeface="Arial" pitchFamily="34" charset="0"/>
              </a:rPr>
              <a:t> </a:t>
            </a:r>
            <a:r>
              <a:rPr lang="it-IT" altLang="it-IT" baseline="0" dirty="0" err="1" smtClean="0">
                <a:latin typeface="Arial" pitchFamily="34" charset="0"/>
              </a:rPr>
              <a:t>that</a:t>
            </a:r>
            <a:r>
              <a:rPr lang="it-IT" altLang="it-IT" baseline="0" dirty="0" smtClean="0">
                <a:latin typeface="Arial" pitchFamily="34" charset="0"/>
              </a:rPr>
              <a:t> </a:t>
            </a:r>
            <a:r>
              <a:rPr lang="it-IT" altLang="it-IT" baseline="0" dirty="0" err="1" smtClean="0">
                <a:latin typeface="Arial" pitchFamily="34" charset="0"/>
              </a:rPr>
              <a:t>may</a:t>
            </a:r>
            <a:r>
              <a:rPr lang="it-IT" altLang="it-IT" baseline="0" dirty="0" smtClean="0">
                <a:latin typeface="Arial" pitchFamily="34" charset="0"/>
              </a:rPr>
              <a:t> </a:t>
            </a:r>
            <a:r>
              <a:rPr lang="it-IT" altLang="it-IT" baseline="0" dirty="0" err="1" smtClean="0">
                <a:latin typeface="Arial" pitchFamily="34" charset="0"/>
              </a:rPr>
              <a:t>have</a:t>
            </a:r>
            <a:r>
              <a:rPr lang="it-IT" altLang="it-IT" baseline="0" dirty="0" smtClean="0">
                <a:latin typeface="Arial" pitchFamily="34" charset="0"/>
              </a:rPr>
              <a:t> a </a:t>
            </a:r>
            <a:r>
              <a:rPr lang="it-IT" altLang="it-IT" baseline="0" dirty="0" err="1" smtClean="0">
                <a:latin typeface="Arial" pitchFamily="34" charset="0"/>
              </a:rPr>
              <a:t>direct</a:t>
            </a:r>
            <a:r>
              <a:rPr lang="it-IT" altLang="it-IT" baseline="0" dirty="0" smtClean="0">
                <a:latin typeface="Arial" pitchFamily="34" charset="0"/>
              </a:rPr>
              <a:t> </a:t>
            </a:r>
            <a:r>
              <a:rPr lang="it-IT" altLang="it-IT" baseline="0" dirty="0" err="1" smtClean="0">
                <a:latin typeface="Arial" pitchFamily="34" charset="0"/>
              </a:rPr>
              <a:t>interest</a:t>
            </a:r>
            <a:r>
              <a:rPr lang="it-IT" altLang="it-IT" baseline="0" dirty="0" smtClean="0">
                <a:latin typeface="Arial" pitchFamily="34" charset="0"/>
              </a:rPr>
              <a:t> in </a:t>
            </a:r>
            <a:r>
              <a:rPr lang="it-IT" altLang="it-IT" baseline="0" dirty="0" err="1" smtClean="0">
                <a:latin typeface="Arial" pitchFamily="34" charset="0"/>
              </a:rPr>
              <a:t>knowledge</a:t>
            </a:r>
            <a:r>
              <a:rPr lang="it-IT" altLang="it-IT" baseline="0" dirty="0" smtClean="0">
                <a:latin typeface="Arial" pitchFamily="34" charset="0"/>
              </a:rPr>
              <a:t> </a:t>
            </a:r>
            <a:r>
              <a:rPr lang="it-IT" altLang="it-IT" baseline="0" dirty="0" err="1" smtClean="0">
                <a:latin typeface="Arial" pitchFamily="34" charset="0"/>
              </a:rPr>
              <a:t>based</a:t>
            </a:r>
            <a:r>
              <a:rPr lang="it-IT" altLang="it-IT" baseline="0" dirty="0" smtClean="0">
                <a:latin typeface="Arial" pitchFamily="34" charset="0"/>
              </a:rPr>
              <a:t> on the </a:t>
            </a:r>
            <a:r>
              <a:rPr lang="it-IT" altLang="it-IT" baseline="0" dirty="0" err="1" smtClean="0">
                <a:latin typeface="Arial" pitchFamily="34" charset="0"/>
              </a:rPr>
              <a:t>fishery</a:t>
            </a:r>
            <a:r>
              <a:rPr lang="it-IT" altLang="it-IT" baseline="0" dirty="0" smtClean="0">
                <a:latin typeface="Arial" pitchFamily="34" charset="0"/>
              </a:rPr>
              <a:t> data </a:t>
            </a:r>
            <a:r>
              <a:rPr lang="it-IT" altLang="it-IT" baseline="0" dirty="0" err="1" smtClean="0">
                <a:latin typeface="Arial" pitchFamily="34" charset="0"/>
              </a:rPr>
              <a:t>available</a:t>
            </a:r>
            <a:r>
              <a:rPr lang="it-IT" altLang="it-IT" baseline="0" dirty="0" smtClean="0">
                <a:latin typeface="Arial" pitchFamily="34" charset="0"/>
              </a:rPr>
              <a:t> – </a:t>
            </a:r>
            <a:r>
              <a:rPr lang="it-IT" altLang="it-IT" baseline="0" dirty="0" err="1" smtClean="0">
                <a:latin typeface="Arial" pitchFamily="34" charset="0"/>
              </a:rPr>
              <a:t>eg</a:t>
            </a:r>
            <a:r>
              <a:rPr lang="it-IT" altLang="it-IT" baseline="0" dirty="0" smtClean="0">
                <a:latin typeface="Arial" pitchFamily="34" charset="0"/>
              </a:rPr>
              <a:t>. Marine </a:t>
            </a:r>
            <a:r>
              <a:rPr lang="it-IT" altLang="it-IT" baseline="0" dirty="0" err="1" smtClean="0">
                <a:latin typeface="Arial" pitchFamily="34" charset="0"/>
              </a:rPr>
              <a:t>tourism</a:t>
            </a:r>
            <a:r>
              <a:rPr lang="it-IT" altLang="it-IT" baseline="0" dirty="0" smtClean="0">
                <a:latin typeface="Arial" pitchFamily="34" charset="0"/>
              </a:rPr>
              <a:t> </a:t>
            </a:r>
            <a:r>
              <a:rPr lang="it-IT" altLang="it-IT" baseline="0" dirty="0" err="1" smtClean="0">
                <a:latin typeface="Arial" pitchFamily="34" charset="0"/>
              </a:rPr>
              <a:t>could</a:t>
            </a:r>
            <a:r>
              <a:rPr lang="it-IT" altLang="it-IT" baseline="0" dirty="0" smtClean="0">
                <a:latin typeface="Arial" pitchFamily="34" charset="0"/>
              </a:rPr>
              <a:t> use the info </a:t>
            </a:r>
            <a:r>
              <a:rPr lang="it-IT" altLang="it-IT" baseline="0" dirty="0" err="1" smtClean="0">
                <a:latin typeface="Arial" pitchFamily="34" charset="0"/>
              </a:rPr>
              <a:t>about</a:t>
            </a:r>
            <a:r>
              <a:rPr lang="it-IT" altLang="it-IT" baseline="0" dirty="0" smtClean="0">
                <a:latin typeface="Arial" pitchFamily="34" charset="0"/>
              </a:rPr>
              <a:t> the </a:t>
            </a:r>
            <a:r>
              <a:rPr lang="it-IT" altLang="it-IT" baseline="0" dirty="0" err="1" smtClean="0">
                <a:latin typeface="Arial" pitchFamily="34" charset="0"/>
              </a:rPr>
              <a:t>presence</a:t>
            </a:r>
            <a:r>
              <a:rPr lang="it-IT" altLang="it-IT" baseline="0" dirty="0" smtClean="0">
                <a:latin typeface="Arial" pitchFamily="34" charset="0"/>
              </a:rPr>
              <a:t> of </a:t>
            </a:r>
            <a:r>
              <a:rPr lang="it-IT" altLang="it-IT" baseline="0" dirty="0" err="1" smtClean="0">
                <a:latin typeface="Arial" pitchFamily="34" charset="0"/>
              </a:rPr>
              <a:t>species</a:t>
            </a:r>
            <a:r>
              <a:rPr lang="it-IT" altLang="it-IT" baseline="0" dirty="0" smtClean="0">
                <a:latin typeface="Arial" pitchFamily="34" charset="0"/>
              </a:rPr>
              <a:t> in </a:t>
            </a:r>
            <a:r>
              <a:rPr lang="it-IT" altLang="it-IT" baseline="0" dirty="0" err="1" smtClean="0">
                <a:latin typeface="Arial" pitchFamily="34" charset="0"/>
              </a:rPr>
              <a:t>specific</a:t>
            </a:r>
            <a:r>
              <a:rPr lang="it-IT" altLang="it-IT" baseline="0" dirty="0" smtClean="0">
                <a:latin typeface="Arial" pitchFamily="34" charset="0"/>
              </a:rPr>
              <a:t> </a:t>
            </a:r>
            <a:r>
              <a:rPr lang="it-IT" altLang="it-IT" baseline="0" dirty="0" err="1" smtClean="0">
                <a:latin typeface="Arial" pitchFamily="34" charset="0"/>
              </a:rPr>
              <a:t>routes</a:t>
            </a:r>
            <a:r>
              <a:rPr lang="it-IT" altLang="it-IT" baseline="0" dirty="0" smtClean="0">
                <a:latin typeface="Arial" pitchFamily="34" charset="0"/>
              </a:rPr>
              <a:t> to </a:t>
            </a:r>
            <a:r>
              <a:rPr lang="it-IT" altLang="it-IT" baseline="0" dirty="0" err="1" smtClean="0">
                <a:latin typeface="Arial" pitchFamily="34" charset="0"/>
              </a:rPr>
              <a:t>get</a:t>
            </a:r>
            <a:r>
              <a:rPr lang="it-IT" altLang="it-IT" baseline="0" dirty="0" smtClean="0">
                <a:latin typeface="Arial" pitchFamily="34" charset="0"/>
              </a:rPr>
              <a:t> </a:t>
            </a:r>
            <a:r>
              <a:rPr lang="it-IT" altLang="it-IT" baseline="0" dirty="0" err="1" smtClean="0">
                <a:latin typeface="Arial" pitchFamily="34" charset="0"/>
              </a:rPr>
              <a:t>there</a:t>
            </a:r>
            <a:r>
              <a:rPr lang="it-IT" altLang="it-IT" baseline="0" dirty="0" smtClean="0">
                <a:latin typeface="Arial" pitchFamily="34" charset="0"/>
              </a:rPr>
              <a:t> or to </a:t>
            </a:r>
            <a:r>
              <a:rPr lang="it-IT" altLang="it-IT" baseline="0" dirty="0" err="1" smtClean="0">
                <a:latin typeface="Arial" pitchFamily="34" charset="0"/>
              </a:rPr>
              <a:t>avoid</a:t>
            </a:r>
            <a:r>
              <a:rPr lang="it-IT" altLang="it-IT" baseline="0" dirty="0" smtClean="0">
                <a:latin typeface="Arial" pitchFamily="34" charset="0"/>
              </a:rPr>
              <a:t> </a:t>
            </a:r>
            <a:r>
              <a:rPr lang="it-IT" altLang="it-IT" baseline="0" dirty="0" err="1" smtClean="0">
                <a:latin typeface="Arial" pitchFamily="34" charset="0"/>
              </a:rPr>
              <a:t>that</a:t>
            </a:r>
            <a:r>
              <a:rPr lang="it-IT" altLang="it-IT" baseline="0" dirty="0" smtClean="0">
                <a:latin typeface="Arial" pitchFamily="34" charset="0"/>
              </a:rPr>
              <a:t> </a:t>
            </a:r>
            <a:r>
              <a:rPr lang="it-IT" altLang="it-IT" baseline="0" dirty="0" err="1" smtClean="0">
                <a:latin typeface="Arial" pitchFamily="34" charset="0"/>
              </a:rPr>
              <a:t>routes</a:t>
            </a:r>
            <a:r>
              <a:rPr lang="it-IT" altLang="it-IT" baseline="0" dirty="0" smtClean="0">
                <a:latin typeface="Arial" pitchFamily="34" charset="0"/>
              </a:rPr>
              <a:t>, </a:t>
            </a:r>
            <a:r>
              <a:rPr lang="it-IT" altLang="it-IT" baseline="0" dirty="0" err="1" smtClean="0">
                <a:latin typeface="Arial" pitchFamily="34" charset="0"/>
              </a:rPr>
              <a:t>depending</a:t>
            </a:r>
            <a:r>
              <a:rPr lang="it-IT" altLang="it-IT" baseline="0" dirty="0" smtClean="0">
                <a:latin typeface="Arial" pitchFamily="34" charset="0"/>
              </a:rPr>
              <a:t> on </a:t>
            </a:r>
            <a:r>
              <a:rPr lang="it-IT" altLang="it-IT" baseline="0" dirty="0" err="1" smtClean="0">
                <a:latin typeface="Arial" pitchFamily="34" charset="0"/>
              </a:rPr>
              <a:t>legal</a:t>
            </a:r>
            <a:r>
              <a:rPr lang="it-IT" altLang="it-IT" baseline="0" dirty="0" smtClean="0">
                <a:latin typeface="Arial" pitchFamily="34" charset="0"/>
              </a:rPr>
              <a:t> </a:t>
            </a:r>
            <a:r>
              <a:rPr lang="it-IT" altLang="it-IT" baseline="0" dirty="0" err="1" smtClean="0">
                <a:latin typeface="Arial" pitchFamily="34" charset="0"/>
              </a:rPr>
              <a:t>constraints</a:t>
            </a:r>
            <a:r>
              <a:rPr lang="it-IT" altLang="it-IT" baseline="0" dirty="0" smtClean="0">
                <a:latin typeface="Arial" pitchFamily="34" charset="0"/>
              </a:rPr>
              <a:t> (</a:t>
            </a:r>
            <a:r>
              <a:rPr lang="it-IT" altLang="it-IT" baseline="0" dirty="0" err="1" smtClean="0">
                <a:latin typeface="Arial" pitchFamily="34" charset="0"/>
              </a:rPr>
              <a:t>reserves</a:t>
            </a:r>
            <a:r>
              <a:rPr lang="it-IT" altLang="it-IT" baseline="0" dirty="0" smtClean="0">
                <a:latin typeface="Arial" pitchFamily="34" charset="0"/>
              </a:rPr>
              <a:t>) or </a:t>
            </a:r>
            <a:r>
              <a:rPr lang="it-IT" altLang="it-IT" baseline="0" dirty="0" err="1" smtClean="0">
                <a:latin typeface="Arial" pitchFamily="34" charset="0"/>
              </a:rPr>
              <a:t>visiting</a:t>
            </a:r>
            <a:r>
              <a:rPr lang="it-IT" altLang="it-IT" baseline="0" dirty="0" smtClean="0">
                <a:latin typeface="Arial" pitchFamily="34" charset="0"/>
              </a:rPr>
              <a:t> </a:t>
            </a:r>
            <a:r>
              <a:rPr lang="it-IT" altLang="it-IT" baseline="0" dirty="0" err="1" smtClean="0">
                <a:latin typeface="Arial" pitchFamily="34" charset="0"/>
              </a:rPr>
              <a:t>opportunities</a:t>
            </a:r>
            <a:r>
              <a:rPr lang="it-IT" altLang="it-IT" baseline="0" dirty="0" smtClean="0">
                <a:latin typeface="Arial" pitchFamily="34" charset="0"/>
              </a:rPr>
              <a:t>, or </a:t>
            </a:r>
            <a:r>
              <a:rPr lang="it-IT" altLang="it-IT" baseline="0" dirty="0" err="1" smtClean="0">
                <a:latin typeface="Arial" pitchFamily="34" charset="0"/>
              </a:rPr>
              <a:t>fishing</a:t>
            </a:r>
            <a:r>
              <a:rPr lang="it-IT" altLang="it-IT" baseline="0" dirty="0" smtClean="0">
                <a:latin typeface="Arial" pitchFamily="34" charset="0"/>
              </a:rPr>
              <a:t> </a:t>
            </a:r>
            <a:r>
              <a:rPr lang="it-IT" altLang="it-IT" baseline="0" dirty="0" err="1" smtClean="0">
                <a:latin typeface="Arial" pitchFamily="34" charset="0"/>
              </a:rPr>
              <a:t>industry</a:t>
            </a:r>
            <a:r>
              <a:rPr lang="it-IT" altLang="it-IT" baseline="0" dirty="0" smtClean="0">
                <a:latin typeface="Arial" pitchFamily="34" charset="0"/>
              </a:rPr>
              <a:t> and </a:t>
            </a:r>
            <a:r>
              <a:rPr lang="it-IT" altLang="it-IT" baseline="0" dirty="0" err="1" smtClean="0">
                <a:latin typeface="Arial" pitchFamily="34" charset="0"/>
              </a:rPr>
              <a:t>fisheries</a:t>
            </a:r>
            <a:r>
              <a:rPr lang="it-IT" altLang="it-IT" baseline="0" dirty="0" smtClean="0">
                <a:latin typeface="Arial" pitchFamily="34" charset="0"/>
              </a:rPr>
              <a:t> </a:t>
            </a:r>
            <a:r>
              <a:rPr lang="it-IT" altLang="it-IT" baseline="0" dirty="0" err="1" smtClean="0">
                <a:latin typeface="Arial" pitchFamily="34" charset="0"/>
              </a:rPr>
              <a:t>that</a:t>
            </a:r>
            <a:r>
              <a:rPr lang="it-IT" altLang="it-IT" baseline="0" dirty="0" smtClean="0">
                <a:latin typeface="Arial" pitchFamily="34" charset="0"/>
              </a:rPr>
              <a:t> </a:t>
            </a:r>
            <a:r>
              <a:rPr lang="it-IT" altLang="it-IT" baseline="0" dirty="0" err="1" smtClean="0">
                <a:latin typeface="Arial" pitchFamily="34" charset="0"/>
              </a:rPr>
              <a:t>may</a:t>
            </a:r>
            <a:r>
              <a:rPr lang="it-IT" altLang="it-IT" baseline="0" dirty="0" smtClean="0">
                <a:latin typeface="Arial" pitchFamily="34" charset="0"/>
              </a:rPr>
              <a:t> exploit data to </a:t>
            </a:r>
            <a:r>
              <a:rPr lang="it-IT" altLang="it-IT" baseline="0" dirty="0" err="1" smtClean="0">
                <a:latin typeface="Arial" pitchFamily="34" charset="0"/>
              </a:rPr>
              <a:t>get</a:t>
            </a:r>
            <a:r>
              <a:rPr lang="it-IT" altLang="it-IT" baseline="0" dirty="0" smtClean="0">
                <a:latin typeface="Arial" pitchFamily="34" charset="0"/>
              </a:rPr>
              <a:t> </a:t>
            </a:r>
            <a:r>
              <a:rPr lang="it-IT" altLang="it-IT" baseline="0" dirty="0" err="1" smtClean="0">
                <a:latin typeface="Arial" pitchFamily="34" charset="0"/>
              </a:rPr>
              <a:t>fishing</a:t>
            </a:r>
            <a:r>
              <a:rPr lang="it-IT" altLang="it-IT" baseline="0" dirty="0" smtClean="0">
                <a:latin typeface="Arial" pitchFamily="34" charset="0"/>
              </a:rPr>
              <a:t> in the right </a:t>
            </a:r>
            <a:r>
              <a:rPr lang="it-IT" altLang="it-IT" baseline="0" dirty="0" err="1" smtClean="0">
                <a:latin typeface="Arial" pitchFamily="34" charset="0"/>
              </a:rPr>
              <a:t>zones</a:t>
            </a:r>
            <a:r>
              <a:rPr lang="it-IT" altLang="it-IT" baseline="0" dirty="0" smtClean="0">
                <a:latin typeface="Arial" pitchFamily="34" charset="0"/>
              </a:rPr>
              <a:t> with the right </a:t>
            </a:r>
            <a:r>
              <a:rPr lang="it-IT" altLang="it-IT" baseline="0" dirty="0" err="1" smtClean="0">
                <a:latin typeface="Arial" pitchFamily="34" charset="0"/>
              </a:rPr>
              <a:t>means</a:t>
            </a:r>
            <a:r>
              <a:rPr lang="it-IT" altLang="it-IT" baseline="0" dirty="0" smtClean="0">
                <a:latin typeface="Arial" pitchFamily="34" charset="0"/>
              </a:rPr>
              <a:t> to </a:t>
            </a:r>
            <a:r>
              <a:rPr lang="it-IT" altLang="it-IT" baseline="0" dirty="0" err="1" smtClean="0">
                <a:latin typeface="Arial" pitchFamily="34" charset="0"/>
              </a:rPr>
              <a:t>maintain</a:t>
            </a:r>
            <a:r>
              <a:rPr lang="it-IT" altLang="it-IT" baseline="0" dirty="0" smtClean="0">
                <a:latin typeface="Arial" pitchFamily="34" charset="0"/>
              </a:rPr>
              <a:t> the </a:t>
            </a:r>
            <a:r>
              <a:rPr lang="it-IT" altLang="it-IT" baseline="0" dirty="0" err="1" smtClean="0">
                <a:latin typeface="Arial" pitchFamily="34" charset="0"/>
              </a:rPr>
              <a:t>species</a:t>
            </a:r>
            <a:r>
              <a:rPr lang="it-IT" altLang="it-IT" baseline="0" dirty="0" smtClean="0">
                <a:latin typeface="Arial" pitchFamily="34" charset="0"/>
              </a:rPr>
              <a:t> and </a:t>
            </a:r>
            <a:r>
              <a:rPr lang="it-IT" altLang="it-IT" baseline="0" dirty="0" err="1" smtClean="0">
                <a:latin typeface="Arial" pitchFamily="34" charset="0"/>
              </a:rPr>
              <a:t>not</a:t>
            </a:r>
            <a:r>
              <a:rPr lang="it-IT" altLang="it-IT" baseline="0" dirty="0" smtClean="0">
                <a:latin typeface="Arial" pitchFamily="34" charset="0"/>
              </a:rPr>
              <a:t> </a:t>
            </a:r>
            <a:r>
              <a:rPr lang="it-IT" altLang="it-IT" baseline="0" dirty="0" err="1" smtClean="0">
                <a:latin typeface="Arial" pitchFamily="34" charset="0"/>
              </a:rPr>
              <a:t>destroy</a:t>
            </a:r>
            <a:r>
              <a:rPr lang="it-IT" altLang="it-IT" baseline="0" dirty="0" smtClean="0">
                <a:latin typeface="Arial" pitchFamily="34" charset="0"/>
              </a:rPr>
              <a:t> the </a:t>
            </a:r>
            <a:r>
              <a:rPr lang="it-IT" altLang="it-IT" baseline="0" dirty="0" err="1" smtClean="0">
                <a:latin typeface="Arial" pitchFamily="34" charset="0"/>
              </a:rPr>
              <a:t>reserves</a:t>
            </a:r>
            <a:r>
              <a:rPr lang="it-IT" altLang="it-IT" baseline="0" dirty="0" smtClean="0">
                <a:latin typeface="Arial" pitchFamily="34" charset="0"/>
              </a:rPr>
              <a:t>…</a:t>
            </a:r>
          </a:p>
          <a:p>
            <a:endParaRPr lang="it-IT" altLang="it-IT"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xfrm>
            <a:off x="1143000" y="685800"/>
            <a:ext cx="4573588" cy="3429000"/>
          </a:xfrm>
          <a:ln/>
        </p:spPr>
      </p:sp>
      <p:sp>
        <p:nvSpPr>
          <p:cNvPr id="231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xfrm>
            <a:off x="1143000" y="685800"/>
            <a:ext cx="4573588" cy="3429000"/>
          </a:xfrm>
          <a:ln/>
        </p:spPr>
      </p:sp>
      <p:sp>
        <p:nvSpPr>
          <p:cNvPr id="191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itchFamily="34" charset="0"/>
              </a:rPr>
              <a:t>The story of </a:t>
            </a:r>
            <a:r>
              <a:rPr lang="it-IT" altLang="it-IT" dirty="0" err="1" smtClean="0">
                <a:latin typeface="Arial" pitchFamily="34" charset="0"/>
              </a:rPr>
              <a:t>iMarine</a:t>
            </a:r>
            <a:r>
              <a:rPr lang="it-IT" altLang="it-IT" dirty="0" smtClean="0">
                <a:latin typeface="Arial" pitchFamily="34" charset="0"/>
              </a:rPr>
              <a:t> </a:t>
            </a:r>
            <a:r>
              <a:rPr lang="it-IT" altLang="it-IT" dirty="0" err="1" smtClean="0">
                <a:latin typeface="Arial" pitchFamily="34" charset="0"/>
              </a:rPr>
              <a:t>sit</a:t>
            </a:r>
            <a:r>
              <a:rPr lang="it-IT" altLang="it-IT" dirty="0" smtClean="0">
                <a:latin typeface="Arial" pitchFamily="34" charset="0"/>
              </a:rPr>
              <a:t> back in 2004, </a:t>
            </a:r>
            <a:r>
              <a:rPr lang="it-IT" altLang="it-IT" dirty="0" err="1" smtClean="0">
                <a:latin typeface="Arial" pitchFamily="34" charset="0"/>
              </a:rPr>
              <a:t>when</a:t>
            </a:r>
            <a:r>
              <a:rPr lang="it-IT" altLang="it-IT" dirty="0" smtClean="0">
                <a:latin typeface="Arial" pitchFamily="34" charset="0"/>
              </a:rPr>
              <a:t>, </a:t>
            </a:r>
            <a:r>
              <a:rPr lang="it-IT" altLang="it-IT" dirty="0" err="1" smtClean="0">
                <a:latin typeface="Arial" pitchFamily="34" charset="0"/>
              </a:rPr>
              <a:t>as</a:t>
            </a:r>
            <a:r>
              <a:rPr lang="it-IT" altLang="it-IT" dirty="0" smtClean="0">
                <a:latin typeface="Arial" pitchFamily="34" charset="0"/>
              </a:rPr>
              <a:t> part of the DILIGENT </a:t>
            </a:r>
            <a:r>
              <a:rPr lang="it-IT" altLang="it-IT" dirty="0" err="1" smtClean="0">
                <a:latin typeface="Arial" pitchFamily="34" charset="0"/>
              </a:rPr>
              <a:t>project</a:t>
            </a:r>
            <a:r>
              <a:rPr lang="it-IT" altLang="it-IT" dirty="0" smtClean="0">
                <a:latin typeface="Arial" pitchFamily="34" charset="0"/>
              </a:rPr>
              <a:t> and in </a:t>
            </a:r>
            <a:r>
              <a:rPr lang="it-IT" altLang="it-IT" dirty="0" err="1" smtClean="0">
                <a:latin typeface="Arial" pitchFamily="34" charset="0"/>
              </a:rPr>
              <a:t>cooperation</a:t>
            </a:r>
            <a:r>
              <a:rPr lang="it-IT" altLang="it-IT" dirty="0" smtClean="0">
                <a:latin typeface="Arial" pitchFamily="34" charset="0"/>
              </a:rPr>
              <a:t> with CERN, ESA, CNR-ISTI, NTUA et.al </a:t>
            </a:r>
            <a:r>
              <a:rPr lang="it-IT" altLang="it-IT" dirty="0" err="1" smtClean="0">
                <a:latin typeface="Arial" pitchFamily="34" charset="0"/>
              </a:rPr>
              <a:t>we’ve</a:t>
            </a:r>
            <a:r>
              <a:rPr lang="it-IT" altLang="it-IT" dirty="0" smtClean="0">
                <a:latin typeface="Arial" pitchFamily="34" charset="0"/>
              </a:rPr>
              <a:t> </a:t>
            </a:r>
            <a:r>
              <a:rPr lang="it-IT" altLang="it-IT" dirty="0" err="1" smtClean="0">
                <a:latin typeface="Arial" pitchFamily="34" charset="0"/>
              </a:rPr>
              <a:t>developed</a:t>
            </a:r>
            <a:r>
              <a:rPr lang="it-IT" altLang="it-IT" dirty="0" smtClean="0">
                <a:latin typeface="Arial" pitchFamily="34" charset="0"/>
              </a:rPr>
              <a:t> a </a:t>
            </a:r>
            <a:r>
              <a:rPr lang="it-IT" altLang="it-IT" dirty="0" err="1" smtClean="0">
                <a:latin typeface="Arial" pitchFamily="34" charset="0"/>
              </a:rPr>
              <a:t>system</a:t>
            </a:r>
            <a:r>
              <a:rPr lang="it-IT" altLang="it-IT" dirty="0" smtClean="0">
                <a:latin typeface="Arial" pitchFamily="34" charset="0"/>
              </a:rPr>
              <a:t> </a:t>
            </a:r>
            <a:r>
              <a:rPr lang="it-IT" altLang="it-IT" dirty="0" err="1" smtClean="0">
                <a:latin typeface="Arial" pitchFamily="34" charset="0"/>
              </a:rPr>
              <a:t>called</a:t>
            </a:r>
            <a:r>
              <a:rPr lang="it-IT" altLang="it-IT" dirty="0" smtClean="0">
                <a:latin typeface="Arial" pitchFamily="34" charset="0"/>
              </a:rPr>
              <a:t> </a:t>
            </a:r>
            <a:r>
              <a:rPr lang="it-IT" altLang="it-IT" dirty="0" err="1" smtClean="0">
                <a:latin typeface="Arial" pitchFamily="34" charset="0"/>
              </a:rPr>
              <a:t>gCUBE</a:t>
            </a:r>
            <a:r>
              <a:rPr lang="it-IT" altLang="it-IT" dirty="0" smtClean="0">
                <a:latin typeface="Arial" pitchFamily="34" charset="0"/>
              </a:rPr>
              <a:t> for the </a:t>
            </a:r>
            <a:r>
              <a:rPr lang="it-IT" altLang="it-IT" dirty="0" err="1" smtClean="0">
                <a:latin typeface="Arial" pitchFamily="34" charset="0"/>
              </a:rPr>
              <a:t>storage</a:t>
            </a:r>
            <a:r>
              <a:rPr lang="it-IT" altLang="it-IT" dirty="0" smtClean="0">
                <a:latin typeface="Arial" pitchFamily="34" charset="0"/>
              </a:rPr>
              <a:t>, </a:t>
            </a:r>
            <a:r>
              <a:rPr lang="it-IT" altLang="it-IT" dirty="0" err="1" smtClean="0">
                <a:latin typeface="Arial" pitchFamily="34" charset="0"/>
              </a:rPr>
              <a:t>access</a:t>
            </a:r>
            <a:r>
              <a:rPr lang="it-IT" altLang="it-IT" dirty="0" smtClean="0">
                <a:latin typeface="Arial" pitchFamily="34" charset="0"/>
              </a:rPr>
              <a:t> and </a:t>
            </a:r>
            <a:r>
              <a:rPr lang="it-IT" altLang="it-IT" dirty="0" err="1" smtClean="0">
                <a:latin typeface="Arial" pitchFamily="34" charset="0"/>
              </a:rPr>
              <a:t>curation</a:t>
            </a:r>
            <a:r>
              <a:rPr lang="it-IT" altLang="it-IT" dirty="0" smtClean="0">
                <a:latin typeface="Arial" pitchFamily="34" charset="0"/>
              </a:rPr>
              <a:t> of </a:t>
            </a:r>
            <a:r>
              <a:rPr lang="it-IT" altLang="it-IT" dirty="0" err="1" smtClean="0">
                <a:latin typeface="Arial" pitchFamily="34" charset="0"/>
              </a:rPr>
              <a:t>heterogeneous</a:t>
            </a:r>
            <a:r>
              <a:rPr lang="it-IT" altLang="it-IT" dirty="0" smtClean="0">
                <a:latin typeface="Arial" pitchFamily="34" charset="0"/>
              </a:rPr>
              <a:t> data, </a:t>
            </a:r>
            <a:r>
              <a:rPr lang="it-IT" altLang="it-IT" dirty="0" err="1" smtClean="0">
                <a:latin typeface="Arial" pitchFamily="34" charset="0"/>
              </a:rPr>
              <a:t>including</a:t>
            </a:r>
            <a:r>
              <a:rPr lang="it-IT" altLang="it-IT" dirty="0" smtClean="0">
                <a:latin typeface="Arial" pitchFamily="34" charset="0"/>
              </a:rPr>
              <a:t> satellite and Earth </a:t>
            </a:r>
            <a:r>
              <a:rPr lang="it-IT" altLang="it-IT" dirty="0" err="1" smtClean="0">
                <a:latin typeface="Arial" pitchFamily="34" charset="0"/>
              </a:rPr>
              <a:t>Observation</a:t>
            </a:r>
            <a:r>
              <a:rPr lang="it-IT" altLang="it-IT" dirty="0" smtClean="0">
                <a:latin typeface="Arial" pitchFamily="34" charset="0"/>
              </a:rPr>
              <a:t> Data and </a:t>
            </a:r>
            <a:r>
              <a:rPr lang="it-IT" altLang="it-IT" dirty="0" err="1" smtClean="0">
                <a:latin typeface="Arial" pitchFamily="34" charset="0"/>
              </a:rPr>
              <a:t>used</a:t>
            </a:r>
            <a:r>
              <a:rPr lang="it-IT" altLang="it-IT" dirty="0" smtClean="0">
                <a:latin typeface="Arial" pitchFamily="34" charset="0"/>
              </a:rPr>
              <a:t>,</a:t>
            </a:r>
            <a:r>
              <a:rPr lang="it-IT" altLang="it-IT" baseline="0" dirty="0" smtClean="0">
                <a:latin typeface="Arial" pitchFamily="34" charset="0"/>
              </a:rPr>
              <a:t> in D4Science I and II, to create the data </a:t>
            </a:r>
            <a:r>
              <a:rPr lang="it-IT" altLang="it-IT" baseline="0" dirty="0" err="1" smtClean="0">
                <a:latin typeface="Arial" pitchFamily="34" charset="0"/>
              </a:rPr>
              <a:t>infrastructure</a:t>
            </a:r>
            <a:r>
              <a:rPr lang="it-IT" altLang="it-IT" dirty="0" smtClean="0">
                <a:latin typeface="Arial" pitchFamily="34" charset="0"/>
              </a:rPr>
              <a:t>. </a:t>
            </a:r>
          </a:p>
          <a:p>
            <a:endParaRPr lang="it-IT" altLang="it-IT" dirty="0" smtClean="0">
              <a:latin typeface="Arial" pitchFamily="34" charset="0"/>
            </a:endParaRPr>
          </a:p>
          <a:p>
            <a:r>
              <a:rPr lang="it-IT" altLang="it-IT" dirty="0" err="1" smtClean="0">
                <a:latin typeface="Arial" pitchFamily="34" charset="0"/>
              </a:rPr>
              <a:t>iMarine</a:t>
            </a:r>
            <a:r>
              <a:rPr lang="it-IT" altLang="it-IT" dirty="0" smtClean="0">
                <a:latin typeface="Arial" pitchFamily="34" charset="0"/>
              </a:rPr>
              <a:t> </a:t>
            </a:r>
            <a:r>
              <a:rPr lang="it-IT" altLang="it-IT" dirty="0" err="1" smtClean="0">
                <a:latin typeface="Arial" pitchFamily="34" charset="0"/>
              </a:rPr>
              <a:t>is</a:t>
            </a:r>
            <a:r>
              <a:rPr lang="it-IT" altLang="it-IT" dirty="0" smtClean="0">
                <a:latin typeface="Arial" pitchFamily="34" charset="0"/>
              </a:rPr>
              <a:t> the </a:t>
            </a:r>
            <a:r>
              <a:rPr lang="it-IT" altLang="it-IT" dirty="0" err="1" smtClean="0">
                <a:latin typeface="Arial" pitchFamily="34" charset="0"/>
              </a:rPr>
              <a:t>initiative</a:t>
            </a:r>
            <a:r>
              <a:rPr lang="it-IT" altLang="it-IT" dirty="0" smtClean="0">
                <a:latin typeface="Arial" pitchFamily="34" charset="0"/>
              </a:rPr>
              <a:t> </a:t>
            </a:r>
            <a:r>
              <a:rPr lang="it-IT" altLang="it-IT" dirty="0" err="1" smtClean="0">
                <a:latin typeface="Arial" pitchFamily="34" charset="0"/>
              </a:rPr>
              <a:t>that</a:t>
            </a:r>
            <a:r>
              <a:rPr lang="it-IT" altLang="it-IT" dirty="0" smtClean="0">
                <a:latin typeface="Arial" pitchFamily="34" charset="0"/>
              </a:rPr>
              <a:t> </a:t>
            </a:r>
            <a:r>
              <a:rPr lang="it-IT" altLang="it-IT" dirty="0" err="1" smtClean="0">
                <a:latin typeface="Arial" pitchFamily="34" charset="0"/>
              </a:rPr>
              <a:t>uses</a:t>
            </a:r>
            <a:r>
              <a:rPr lang="it-IT" altLang="it-IT" dirty="0" smtClean="0">
                <a:latin typeface="Arial" pitchFamily="34" charset="0"/>
              </a:rPr>
              <a:t> the </a:t>
            </a:r>
            <a:r>
              <a:rPr lang="it-IT" altLang="it-IT" dirty="0" err="1" smtClean="0">
                <a:latin typeface="Arial" pitchFamily="34" charset="0"/>
              </a:rPr>
              <a:t>services</a:t>
            </a:r>
            <a:r>
              <a:rPr lang="it-IT" altLang="it-IT" dirty="0" smtClean="0">
                <a:latin typeface="Arial" pitchFamily="34" charset="0"/>
              </a:rPr>
              <a:t> of D4Science</a:t>
            </a:r>
            <a:r>
              <a:rPr lang="it-IT" altLang="it-IT" baseline="0" dirty="0" smtClean="0">
                <a:latin typeface="Arial" pitchFamily="34" charset="0"/>
              </a:rPr>
              <a:t> to </a:t>
            </a:r>
            <a:r>
              <a:rPr lang="it-IT" altLang="it-IT" baseline="0" dirty="0" err="1" smtClean="0">
                <a:latin typeface="Arial" pitchFamily="34" charset="0"/>
              </a:rPr>
              <a:t>support</a:t>
            </a:r>
            <a:r>
              <a:rPr lang="it-IT" altLang="it-IT" baseline="0" dirty="0" smtClean="0">
                <a:latin typeface="Arial" pitchFamily="34" charset="0"/>
              </a:rPr>
              <a:t> the </a:t>
            </a:r>
            <a:r>
              <a:rPr lang="it-IT" altLang="it-IT" baseline="0" dirty="0" err="1" smtClean="0">
                <a:latin typeface="Arial" pitchFamily="34" charset="0"/>
              </a:rPr>
              <a:t>fishery</a:t>
            </a:r>
            <a:r>
              <a:rPr lang="it-IT" altLang="it-IT" baseline="0" dirty="0" smtClean="0">
                <a:latin typeface="Arial" pitchFamily="34" charset="0"/>
              </a:rPr>
              <a:t> and marine </a:t>
            </a:r>
            <a:r>
              <a:rPr lang="it-IT" altLang="it-IT" baseline="0" dirty="0" err="1" smtClean="0">
                <a:latin typeface="Arial" pitchFamily="34" charset="0"/>
              </a:rPr>
              <a:t>research</a:t>
            </a:r>
            <a:r>
              <a:rPr lang="it-IT" altLang="it-IT" baseline="0" dirty="0" smtClean="0">
                <a:latin typeface="Arial" pitchFamily="34" charset="0"/>
              </a:rPr>
              <a:t> </a:t>
            </a:r>
            <a:r>
              <a:rPr lang="it-IT" altLang="it-IT" baseline="0" dirty="0" err="1" smtClean="0">
                <a:latin typeface="Arial" pitchFamily="34" charset="0"/>
              </a:rPr>
              <a:t>communities</a:t>
            </a:r>
            <a:r>
              <a:rPr lang="it-IT" altLang="it-IT" baseline="0" dirty="0" smtClean="0">
                <a:latin typeface="Arial" pitchFamily="34" charset="0"/>
              </a:rPr>
              <a:t>.</a:t>
            </a:r>
            <a:endParaRPr lang="it-IT" altLang="it-IT"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xfrm>
            <a:off x="1143000" y="685800"/>
            <a:ext cx="4573588" cy="3429000"/>
          </a:xfrm>
          <a:ln/>
        </p:spPr>
      </p:sp>
      <p:sp>
        <p:nvSpPr>
          <p:cNvPr id="231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xfrm>
            <a:off x="1143000" y="685800"/>
            <a:ext cx="4573588" cy="3429000"/>
          </a:xfrm>
          <a:ln/>
        </p:spPr>
      </p:sp>
      <p:sp>
        <p:nvSpPr>
          <p:cNvPr id="209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latin typeface="Arial" pitchFamily="34" charset="0"/>
            </a:endParaRPr>
          </a:p>
          <a:p>
            <a:r>
              <a:rPr lang="it-IT" altLang="it-IT" dirty="0" smtClean="0">
                <a:latin typeface="Arial" pitchFamily="34" charset="0"/>
              </a:rPr>
              <a:t>The </a:t>
            </a:r>
            <a:r>
              <a:rPr lang="it-IT" altLang="it-IT" dirty="0" err="1" smtClean="0">
                <a:latin typeface="Arial" pitchFamily="34" charset="0"/>
              </a:rPr>
              <a:t>interesting</a:t>
            </a:r>
            <a:r>
              <a:rPr lang="it-IT" altLang="it-IT" dirty="0" smtClean="0">
                <a:latin typeface="Arial" pitchFamily="34" charset="0"/>
              </a:rPr>
              <a:t> </a:t>
            </a:r>
            <a:r>
              <a:rPr lang="it-IT" altLang="it-IT" dirty="0" err="1" smtClean="0">
                <a:latin typeface="Arial" pitchFamily="34" charset="0"/>
              </a:rPr>
              <a:t>aspects</a:t>
            </a:r>
            <a:r>
              <a:rPr lang="it-IT" altLang="it-IT" dirty="0" smtClean="0">
                <a:latin typeface="Arial" pitchFamily="34" charset="0"/>
              </a:rPr>
              <a:t> of </a:t>
            </a:r>
            <a:r>
              <a:rPr lang="it-IT" altLang="it-IT" dirty="0" err="1" smtClean="0">
                <a:latin typeface="Arial" pitchFamily="34" charset="0"/>
              </a:rPr>
              <a:t>gCUBE</a:t>
            </a:r>
            <a:r>
              <a:rPr lang="it-IT" altLang="it-IT" dirty="0" smtClean="0">
                <a:latin typeface="Arial" pitchFamily="34" charset="0"/>
              </a:rPr>
              <a:t> </a:t>
            </a:r>
            <a:r>
              <a:rPr lang="it-IT" altLang="it-IT" dirty="0" err="1" smtClean="0">
                <a:latin typeface="Arial" pitchFamily="34" charset="0"/>
              </a:rPr>
              <a:t>is</a:t>
            </a:r>
            <a:r>
              <a:rPr lang="it-IT" altLang="it-IT" dirty="0" smtClean="0">
                <a:latin typeface="Arial" pitchFamily="34" charset="0"/>
              </a:rPr>
              <a:t> the </a:t>
            </a:r>
            <a:r>
              <a:rPr lang="it-IT" altLang="it-IT" dirty="0" err="1" smtClean="0">
                <a:latin typeface="Arial" pitchFamily="34" charset="0"/>
              </a:rPr>
              <a:t>flexible</a:t>
            </a:r>
            <a:r>
              <a:rPr lang="it-IT" altLang="it-IT" dirty="0" smtClean="0">
                <a:latin typeface="Arial" pitchFamily="34" charset="0"/>
              </a:rPr>
              <a:t> and </a:t>
            </a:r>
            <a:r>
              <a:rPr lang="it-IT" altLang="it-IT" dirty="0" err="1" smtClean="0">
                <a:latin typeface="Arial" pitchFamily="34" charset="0"/>
              </a:rPr>
              <a:t>scalable</a:t>
            </a:r>
            <a:r>
              <a:rPr lang="it-IT" altLang="it-IT" dirty="0" smtClean="0">
                <a:latin typeface="Arial" pitchFamily="34" charset="0"/>
              </a:rPr>
              <a:t> nature, the </a:t>
            </a:r>
            <a:r>
              <a:rPr lang="it-IT" altLang="it-IT" dirty="0" err="1" smtClean="0">
                <a:latin typeface="Arial" pitchFamily="34" charset="0"/>
              </a:rPr>
              <a:t>ability</a:t>
            </a:r>
            <a:r>
              <a:rPr lang="it-IT" altLang="it-IT" dirty="0" smtClean="0">
                <a:latin typeface="Arial" pitchFamily="34" charset="0"/>
              </a:rPr>
              <a:t> to deal with </a:t>
            </a:r>
            <a:r>
              <a:rPr lang="it-IT" altLang="it-IT" dirty="0" err="1" smtClean="0">
                <a:latin typeface="Arial" pitchFamily="34" charset="0"/>
              </a:rPr>
              <a:t>any</a:t>
            </a:r>
            <a:r>
              <a:rPr lang="it-IT" altLang="it-IT" dirty="0" smtClean="0">
                <a:latin typeface="Arial" pitchFamily="34" charset="0"/>
              </a:rPr>
              <a:t> </a:t>
            </a:r>
            <a:r>
              <a:rPr lang="it-IT" altLang="it-IT" dirty="0" err="1" smtClean="0">
                <a:latin typeface="Arial" pitchFamily="34" charset="0"/>
              </a:rPr>
              <a:t>type</a:t>
            </a:r>
            <a:r>
              <a:rPr lang="it-IT" altLang="it-IT" dirty="0" smtClean="0">
                <a:latin typeface="Arial" pitchFamily="34" charset="0"/>
              </a:rPr>
              <a:t> of data, self-</a:t>
            </a:r>
            <a:r>
              <a:rPr lang="it-IT" altLang="it-IT" dirty="0" err="1" smtClean="0">
                <a:latin typeface="Arial" pitchFamily="34" charset="0"/>
              </a:rPr>
              <a:t>healing</a:t>
            </a:r>
            <a:r>
              <a:rPr lang="it-IT" altLang="it-IT" dirty="0" smtClean="0">
                <a:latin typeface="Arial" pitchFamily="34" charset="0"/>
              </a:rPr>
              <a:t> </a:t>
            </a:r>
            <a:r>
              <a:rPr lang="it-IT" altLang="it-IT" dirty="0" err="1" smtClean="0">
                <a:latin typeface="Arial" pitchFamily="34" charset="0"/>
              </a:rPr>
              <a:t>features</a:t>
            </a:r>
            <a:r>
              <a:rPr lang="it-IT" altLang="it-IT" dirty="0" smtClean="0">
                <a:latin typeface="Arial" pitchFamily="34" charset="0"/>
              </a:rPr>
              <a:t> to isolate </a:t>
            </a:r>
            <a:r>
              <a:rPr lang="it-IT" altLang="it-IT" dirty="0" err="1" smtClean="0">
                <a:latin typeface="Arial" pitchFamily="34" charset="0"/>
              </a:rPr>
              <a:t>failures</a:t>
            </a:r>
            <a:r>
              <a:rPr lang="it-IT" altLang="it-IT" dirty="0" smtClean="0">
                <a:latin typeface="Arial" pitchFamily="34" charset="0"/>
              </a:rPr>
              <a:t> and </a:t>
            </a:r>
            <a:r>
              <a:rPr lang="it-IT" altLang="it-IT" dirty="0" err="1" smtClean="0">
                <a:latin typeface="Arial" pitchFamily="34" charset="0"/>
              </a:rPr>
              <a:t>restore</a:t>
            </a:r>
            <a:r>
              <a:rPr lang="it-IT" altLang="it-IT" dirty="0" smtClean="0">
                <a:latin typeface="Arial" pitchFamily="34" charset="0"/>
              </a:rPr>
              <a:t> from </a:t>
            </a:r>
            <a:r>
              <a:rPr lang="it-IT" altLang="it-IT" dirty="0" err="1" smtClean="0">
                <a:latin typeface="Arial" pitchFamily="34" charset="0"/>
              </a:rPr>
              <a:t>partial</a:t>
            </a:r>
            <a:r>
              <a:rPr lang="it-IT" altLang="it-IT" dirty="0" smtClean="0">
                <a:latin typeface="Arial" pitchFamily="34" charset="0"/>
              </a:rPr>
              <a:t> </a:t>
            </a:r>
            <a:r>
              <a:rPr lang="it-IT" altLang="it-IT" dirty="0" err="1" smtClean="0">
                <a:latin typeface="Arial" pitchFamily="34" charset="0"/>
              </a:rPr>
              <a:t>unavailability</a:t>
            </a:r>
            <a:r>
              <a:rPr lang="it-IT" altLang="it-IT" dirty="0" smtClean="0">
                <a:latin typeface="Arial" pitchFamily="34" charset="0"/>
              </a:rPr>
              <a:t> and </a:t>
            </a:r>
            <a:r>
              <a:rPr lang="it-IT" altLang="it-IT" dirty="0" err="1" smtClean="0">
                <a:latin typeface="Arial" pitchFamily="34" charset="0"/>
              </a:rPr>
              <a:t>other</a:t>
            </a:r>
            <a:r>
              <a:rPr lang="it-IT" altLang="it-IT" dirty="0" smtClean="0">
                <a:latin typeface="Arial" pitchFamily="34" charset="0"/>
              </a:rPr>
              <a:t> </a:t>
            </a:r>
            <a:r>
              <a:rPr lang="it-IT" altLang="it-IT" dirty="0" err="1" smtClean="0">
                <a:latin typeface="Arial" pitchFamily="34" charset="0"/>
              </a:rPr>
              <a:t>potential</a:t>
            </a:r>
            <a:r>
              <a:rPr lang="it-IT" altLang="it-IT" dirty="0" smtClean="0">
                <a:latin typeface="Arial" pitchFamily="34" charset="0"/>
              </a:rPr>
              <a:t> </a:t>
            </a:r>
            <a:r>
              <a:rPr lang="it-IT" altLang="it-IT" dirty="0" err="1" smtClean="0">
                <a:latin typeface="Arial" pitchFamily="34" charset="0"/>
              </a:rPr>
              <a:t>issues</a:t>
            </a:r>
            <a:r>
              <a:rPr lang="it-IT" altLang="it-IT" dirty="0" smtClean="0">
                <a:latin typeface="Arial" pitchFamily="34" charset="0"/>
              </a:rPr>
              <a:t>.</a:t>
            </a:r>
          </a:p>
          <a:p>
            <a:endParaRPr lang="it-IT" altLang="it-IT" dirty="0" smtClean="0">
              <a:latin typeface="Arial" pitchFamily="34" charset="0"/>
            </a:endParaRPr>
          </a:p>
          <a:p>
            <a:r>
              <a:rPr lang="it-IT" altLang="it-IT" dirty="0" err="1" smtClean="0">
                <a:latin typeface="Arial" pitchFamily="34" charset="0"/>
              </a:rPr>
              <a:t>It’s</a:t>
            </a:r>
            <a:r>
              <a:rPr lang="it-IT" altLang="it-IT" dirty="0" smtClean="0">
                <a:latin typeface="Arial" pitchFamily="34" charset="0"/>
              </a:rPr>
              <a:t> in production </a:t>
            </a:r>
            <a:r>
              <a:rPr lang="it-IT" altLang="it-IT" dirty="0" err="1" smtClean="0">
                <a:latin typeface="Arial" pitchFamily="34" charset="0"/>
              </a:rPr>
              <a:t>since</a:t>
            </a:r>
            <a:r>
              <a:rPr lang="it-IT" altLang="it-IT" dirty="0" smtClean="0">
                <a:latin typeface="Arial" pitchFamily="34" charset="0"/>
              </a:rPr>
              <a:t> 2008, </a:t>
            </a:r>
            <a:r>
              <a:rPr lang="it-IT" altLang="it-IT" dirty="0" err="1" smtClean="0">
                <a:latin typeface="Arial" pitchFamily="34" charset="0"/>
              </a:rPr>
              <a:t>it’s</a:t>
            </a:r>
            <a:r>
              <a:rPr lang="it-IT" altLang="it-IT" dirty="0" smtClean="0">
                <a:latin typeface="Arial" pitchFamily="34" charset="0"/>
              </a:rPr>
              <a:t> </a:t>
            </a:r>
            <a:r>
              <a:rPr lang="it-IT" altLang="it-IT" dirty="0" err="1" smtClean="0">
                <a:latin typeface="Arial" pitchFamily="34" charset="0"/>
              </a:rPr>
              <a:t>supported</a:t>
            </a:r>
            <a:r>
              <a:rPr lang="it-IT" altLang="it-IT" dirty="0" smtClean="0">
                <a:latin typeface="Arial" pitchFamily="34" charset="0"/>
              </a:rPr>
              <a:t> by a </a:t>
            </a:r>
            <a:r>
              <a:rPr lang="it-IT" altLang="it-IT" dirty="0" err="1" smtClean="0">
                <a:latin typeface="Arial" pitchFamily="34" charset="0"/>
              </a:rPr>
              <a:t>dynamic</a:t>
            </a:r>
            <a:r>
              <a:rPr lang="it-IT" altLang="it-IT" dirty="0" smtClean="0">
                <a:latin typeface="Arial" pitchFamily="34" charset="0"/>
              </a:rPr>
              <a:t> community of </a:t>
            </a:r>
            <a:r>
              <a:rPr lang="it-IT" altLang="it-IT" dirty="0" err="1" smtClean="0">
                <a:latin typeface="Arial" pitchFamily="34" charset="0"/>
              </a:rPr>
              <a:t>scientific</a:t>
            </a:r>
            <a:r>
              <a:rPr lang="it-IT" altLang="it-IT" dirty="0" smtClean="0">
                <a:latin typeface="Arial" pitchFamily="34" charset="0"/>
              </a:rPr>
              <a:t> </a:t>
            </a:r>
            <a:r>
              <a:rPr lang="it-IT" altLang="it-IT" dirty="0" err="1" smtClean="0">
                <a:latin typeface="Arial" pitchFamily="34" charset="0"/>
              </a:rPr>
              <a:t>programmers</a:t>
            </a:r>
            <a:r>
              <a:rPr lang="it-IT" altLang="it-IT" dirty="0" smtClean="0">
                <a:latin typeface="Arial" pitchFamily="34" charset="0"/>
              </a:rPr>
              <a:t>, </a:t>
            </a:r>
            <a:r>
              <a:rPr lang="it-IT" altLang="it-IT" dirty="0" err="1" smtClean="0">
                <a:latin typeface="Arial" pitchFamily="34" charset="0"/>
              </a:rPr>
              <a:t>quite</a:t>
            </a:r>
            <a:r>
              <a:rPr lang="it-IT" altLang="it-IT" dirty="0" smtClean="0">
                <a:latin typeface="Arial" pitchFamily="34" charset="0"/>
              </a:rPr>
              <a:t> </a:t>
            </a:r>
            <a:r>
              <a:rPr lang="it-IT" altLang="it-IT" dirty="0" err="1" smtClean="0">
                <a:latin typeface="Arial" pitchFamily="34" charset="0"/>
              </a:rPr>
              <a:t>stable</a:t>
            </a:r>
            <a:r>
              <a:rPr lang="it-IT" altLang="it-IT" dirty="0" smtClean="0">
                <a:latin typeface="Arial" pitchFamily="34" charset="0"/>
              </a:rPr>
              <a:t> and </a:t>
            </a:r>
            <a:r>
              <a:rPr lang="it-IT" altLang="it-IT" dirty="0" err="1" smtClean="0">
                <a:latin typeface="Arial" pitchFamily="34" charset="0"/>
              </a:rPr>
              <a:t>fully</a:t>
            </a:r>
            <a:r>
              <a:rPr lang="it-IT" altLang="it-IT" dirty="0" smtClean="0">
                <a:latin typeface="Arial" pitchFamily="34" charset="0"/>
              </a:rPr>
              <a:t> </a:t>
            </a:r>
            <a:r>
              <a:rPr lang="it-IT" altLang="it-IT" dirty="0" err="1" smtClean="0">
                <a:latin typeface="Arial" pitchFamily="34" charset="0"/>
              </a:rPr>
              <a:t>documented</a:t>
            </a:r>
            <a:r>
              <a:rPr lang="it-IT" altLang="it-IT" dirty="0" smtClean="0">
                <a:latin typeface="Arial" pitchFamily="34" charset="0"/>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xfrm>
            <a:off x="1143000" y="685800"/>
            <a:ext cx="4573588" cy="3429000"/>
          </a:xfrm>
          <a:ln/>
        </p:spPr>
      </p:sp>
      <p:sp>
        <p:nvSpPr>
          <p:cNvPr id="193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xfrm>
            <a:off x="1143000" y="685800"/>
            <a:ext cx="4573588" cy="3429000"/>
          </a:xfrm>
          <a:ln/>
        </p:spPr>
      </p:sp>
      <p:sp>
        <p:nvSpPr>
          <p:cNvPr id="193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xfrm>
            <a:off x="1143000" y="685800"/>
            <a:ext cx="4573588" cy="3429000"/>
          </a:xfrm>
          <a:ln/>
        </p:spPr>
      </p:sp>
      <p:sp>
        <p:nvSpPr>
          <p:cNvPr id="195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latin typeface="Arial" pitchFamily="34" charset="0"/>
              </a:rPr>
              <a:t>A top-bar menu is used to support the navigation among various features and, from a programming perspective to add extra functions as needed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xfrm>
            <a:off x="1143000" y="685800"/>
            <a:ext cx="4573588" cy="3429000"/>
          </a:xfrm>
          <a:ln/>
        </p:spPr>
      </p:sp>
      <p:sp>
        <p:nvSpPr>
          <p:cNvPr id="197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latin typeface="Arial" pitchFamily="34" charset="0"/>
              </a:rPr>
              <a:t>Finally, it has been introduce the concept of Virtual workspace where you can store, manage and preserve,, any type of  data privately or shared with other users.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xfrm>
            <a:off x="1143000" y="685800"/>
            <a:ext cx="4573588" cy="3429000"/>
          </a:xfrm>
          <a:ln/>
        </p:spPr>
      </p:sp>
      <p:sp>
        <p:nvSpPr>
          <p:cNvPr id="201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latin typeface="Arial" pitchFamily="34" charset="0"/>
              </a:rPr>
              <a:t>gCube allows to store, manage and access every type of data in a transparent way. </a:t>
            </a:r>
          </a:p>
          <a:p>
            <a:endParaRPr lang="it-IT" altLang="it-IT" smtClean="0">
              <a:latin typeface="Arial" pitchFamily="34" charset="0"/>
            </a:endParaRPr>
          </a:p>
          <a:p>
            <a:r>
              <a:rPr lang="it-IT" altLang="it-IT" smtClean="0">
                <a:latin typeface="Arial" pitchFamily="34" charset="0"/>
              </a:rPr>
              <a:t>It has been designed to allow the dynamic deployment of web-services in the same location where data are to reduce the needs of moving data.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xfrm>
            <a:off x="1143000" y="685800"/>
            <a:ext cx="4573588" cy="3429000"/>
          </a:xfrm>
          <a:ln/>
        </p:spPr>
      </p:sp>
      <p:sp>
        <p:nvSpPr>
          <p:cNvPr id="203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latin typeface="Arial" pitchFamily="34" charset="0"/>
              </a:rPr>
              <a:t>Similarly in the Computing area it allow high-level computing paradigms to crunch data, such as NoSql (i.e.map-reduce), Statistical processing (similar to those in Mathlab) and Scientific Computations (i.e. R) to be accessed as a service.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18289B4-75B4-42F4-B42A-57799E290EED}" type="datetimeFigureOut">
              <a:rPr lang="it-IT" smtClean="0"/>
              <a:t>21/05/2015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4DA45A9-D1A2-4A81-BFA4-294C83BA69A6}" type="slidenum">
              <a:rPr lang="it-IT" smtClean="0"/>
              <a:t>‹N›</a:t>
            </a:fld>
            <a:endParaRPr lang="it-IT"/>
          </a:p>
        </p:txBody>
      </p:sp>
    </p:spTree>
    <p:extLst>
      <p:ext uri="{BB962C8B-B14F-4D97-AF65-F5344CB8AC3E}">
        <p14:creationId xmlns:p14="http://schemas.microsoft.com/office/powerpoint/2010/main" val="1926182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18289B4-75B4-42F4-B42A-57799E290EED}" type="datetimeFigureOut">
              <a:rPr lang="it-IT" smtClean="0"/>
              <a:t>21/05/2015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4DA45A9-D1A2-4A81-BFA4-294C83BA69A6}" type="slidenum">
              <a:rPr lang="it-IT" smtClean="0"/>
              <a:t>‹N›</a:t>
            </a:fld>
            <a:endParaRPr lang="it-IT"/>
          </a:p>
        </p:txBody>
      </p:sp>
    </p:spTree>
    <p:extLst>
      <p:ext uri="{BB962C8B-B14F-4D97-AF65-F5344CB8AC3E}">
        <p14:creationId xmlns:p14="http://schemas.microsoft.com/office/powerpoint/2010/main" val="2406301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18289B4-75B4-42F4-B42A-57799E290EED}" type="datetimeFigureOut">
              <a:rPr lang="it-IT" smtClean="0"/>
              <a:t>21/05/2015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4DA45A9-D1A2-4A81-BFA4-294C83BA69A6}" type="slidenum">
              <a:rPr lang="it-IT" smtClean="0"/>
              <a:t>‹N›</a:t>
            </a:fld>
            <a:endParaRPr lang="it-IT"/>
          </a:p>
        </p:txBody>
      </p:sp>
    </p:spTree>
    <p:extLst>
      <p:ext uri="{BB962C8B-B14F-4D97-AF65-F5344CB8AC3E}">
        <p14:creationId xmlns:p14="http://schemas.microsoft.com/office/powerpoint/2010/main" val="2725307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18289B4-75B4-42F4-B42A-57799E290EED}" type="datetimeFigureOut">
              <a:rPr lang="it-IT" smtClean="0"/>
              <a:t>21/05/2015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4DA45A9-D1A2-4A81-BFA4-294C83BA69A6}" type="slidenum">
              <a:rPr lang="it-IT" smtClean="0"/>
              <a:t>‹N›</a:t>
            </a:fld>
            <a:endParaRPr lang="it-IT"/>
          </a:p>
        </p:txBody>
      </p:sp>
    </p:spTree>
    <p:extLst>
      <p:ext uri="{BB962C8B-B14F-4D97-AF65-F5344CB8AC3E}">
        <p14:creationId xmlns:p14="http://schemas.microsoft.com/office/powerpoint/2010/main" val="1548276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18289B4-75B4-42F4-B42A-57799E290EED}" type="datetimeFigureOut">
              <a:rPr lang="it-IT" smtClean="0"/>
              <a:t>21/05/2015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4DA45A9-D1A2-4A81-BFA4-294C83BA69A6}" type="slidenum">
              <a:rPr lang="it-IT" smtClean="0"/>
              <a:t>‹N›</a:t>
            </a:fld>
            <a:endParaRPr lang="it-IT"/>
          </a:p>
        </p:txBody>
      </p:sp>
    </p:spTree>
    <p:extLst>
      <p:ext uri="{BB962C8B-B14F-4D97-AF65-F5344CB8AC3E}">
        <p14:creationId xmlns:p14="http://schemas.microsoft.com/office/powerpoint/2010/main" val="2679539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18289B4-75B4-42F4-B42A-57799E290EED}" type="datetimeFigureOut">
              <a:rPr lang="it-IT" smtClean="0"/>
              <a:t>21/05/2015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4DA45A9-D1A2-4A81-BFA4-294C83BA69A6}" type="slidenum">
              <a:rPr lang="it-IT" smtClean="0"/>
              <a:t>‹N›</a:t>
            </a:fld>
            <a:endParaRPr lang="it-IT"/>
          </a:p>
        </p:txBody>
      </p:sp>
    </p:spTree>
    <p:extLst>
      <p:ext uri="{BB962C8B-B14F-4D97-AF65-F5344CB8AC3E}">
        <p14:creationId xmlns:p14="http://schemas.microsoft.com/office/powerpoint/2010/main" val="1244164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18289B4-75B4-42F4-B42A-57799E290EED}" type="datetimeFigureOut">
              <a:rPr lang="it-IT" smtClean="0"/>
              <a:t>21/05/2015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4DA45A9-D1A2-4A81-BFA4-294C83BA69A6}" type="slidenum">
              <a:rPr lang="it-IT" smtClean="0"/>
              <a:t>‹N›</a:t>
            </a:fld>
            <a:endParaRPr lang="it-IT"/>
          </a:p>
        </p:txBody>
      </p:sp>
    </p:spTree>
    <p:extLst>
      <p:ext uri="{BB962C8B-B14F-4D97-AF65-F5344CB8AC3E}">
        <p14:creationId xmlns:p14="http://schemas.microsoft.com/office/powerpoint/2010/main" val="3620143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18289B4-75B4-42F4-B42A-57799E290EED}" type="datetimeFigureOut">
              <a:rPr lang="it-IT" smtClean="0"/>
              <a:t>21/05/2015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4DA45A9-D1A2-4A81-BFA4-294C83BA69A6}" type="slidenum">
              <a:rPr lang="it-IT" smtClean="0"/>
              <a:t>‹N›</a:t>
            </a:fld>
            <a:endParaRPr lang="it-IT"/>
          </a:p>
        </p:txBody>
      </p:sp>
    </p:spTree>
    <p:extLst>
      <p:ext uri="{BB962C8B-B14F-4D97-AF65-F5344CB8AC3E}">
        <p14:creationId xmlns:p14="http://schemas.microsoft.com/office/powerpoint/2010/main" val="2891953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18289B4-75B4-42F4-B42A-57799E290EED}" type="datetimeFigureOut">
              <a:rPr lang="it-IT" smtClean="0"/>
              <a:t>21/05/2015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4DA45A9-D1A2-4A81-BFA4-294C83BA69A6}" type="slidenum">
              <a:rPr lang="it-IT" smtClean="0"/>
              <a:t>‹N›</a:t>
            </a:fld>
            <a:endParaRPr lang="it-IT"/>
          </a:p>
        </p:txBody>
      </p:sp>
    </p:spTree>
    <p:extLst>
      <p:ext uri="{BB962C8B-B14F-4D97-AF65-F5344CB8AC3E}">
        <p14:creationId xmlns:p14="http://schemas.microsoft.com/office/powerpoint/2010/main" val="2760492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18289B4-75B4-42F4-B42A-57799E290EED}" type="datetimeFigureOut">
              <a:rPr lang="it-IT" smtClean="0"/>
              <a:t>21/05/2015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4DA45A9-D1A2-4A81-BFA4-294C83BA69A6}" type="slidenum">
              <a:rPr lang="it-IT" smtClean="0"/>
              <a:t>‹N›</a:t>
            </a:fld>
            <a:endParaRPr lang="it-IT"/>
          </a:p>
        </p:txBody>
      </p:sp>
    </p:spTree>
    <p:extLst>
      <p:ext uri="{BB962C8B-B14F-4D97-AF65-F5344CB8AC3E}">
        <p14:creationId xmlns:p14="http://schemas.microsoft.com/office/powerpoint/2010/main" val="3256065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18289B4-75B4-42F4-B42A-57799E290EED}" type="datetimeFigureOut">
              <a:rPr lang="it-IT" smtClean="0"/>
              <a:t>21/05/2015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4DA45A9-D1A2-4A81-BFA4-294C83BA69A6}" type="slidenum">
              <a:rPr lang="it-IT" smtClean="0"/>
              <a:t>‹N›</a:t>
            </a:fld>
            <a:endParaRPr lang="it-IT"/>
          </a:p>
        </p:txBody>
      </p:sp>
    </p:spTree>
    <p:extLst>
      <p:ext uri="{BB962C8B-B14F-4D97-AF65-F5344CB8AC3E}">
        <p14:creationId xmlns:p14="http://schemas.microsoft.com/office/powerpoint/2010/main" val="442106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8289B4-75B4-42F4-B42A-57799E290EED}" type="datetimeFigureOut">
              <a:rPr lang="it-IT" smtClean="0"/>
              <a:t>21/05/2015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A45A9-D1A2-4A81-BFA4-294C83BA69A6}" type="slidenum">
              <a:rPr lang="it-IT" smtClean="0"/>
              <a:t>‹N›</a:t>
            </a:fld>
            <a:endParaRPr lang="it-IT"/>
          </a:p>
        </p:txBody>
      </p:sp>
    </p:spTree>
    <p:extLst>
      <p:ext uri="{BB962C8B-B14F-4D97-AF65-F5344CB8AC3E}">
        <p14:creationId xmlns:p14="http://schemas.microsoft.com/office/powerpoint/2010/main" val="4027518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wmf"/></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7" descr="logo-Engineer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7453" y="3563981"/>
            <a:ext cx="1146870" cy="30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24"/>
          <p:cNvSpPr txBox="1">
            <a:spLocks noChangeArrowheads="1"/>
          </p:cNvSpPr>
          <p:nvPr/>
        </p:nvSpPr>
        <p:spPr bwMode="auto">
          <a:xfrm>
            <a:off x="2141538" y="4149725"/>
            <a:ext cx="4838700" cy="532760"/>
          </a:xfrm>
          <a:prstGeom prst="rect">
            <a:avLst/>
          </a:prstGeom>
          <a:noFill/>
          <a:ln>
            <a:noFill/>
          </a:ln>
          <a:effectLst>
            <a:prstShdw prst="shdw17" dist="17961" dir="2700000">
              <a:srgbClr val="7A00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0409" tIns="35204" rIns="70409" bIns="35204">
            <a:spAutoFit/>
          </a:bodyPr>
          <a:lstStyle>
            <a:lvl1pPr marL="342900" indent="-342900" eaLnBrk="0" hangingPunct="0">
              <a:defRPr>
                <a:solidFill>
                  <a:schemeClr val="tx1"/>
                </a:solidFill>
                <a:latin typeface="Arial" pitchFamily="34" charset="0"/>
              </a:defRPr>
            </a:lvl1pPr>
            <a:lvl2pPr marL="800100" indent="-342900" eaLnBrk="0" hangingPunct="0">
              <a:defRPr>
                <a:solidFill>
                  <a:schemeClr val="tx1"/>
                </a:solidFill>
                <a:latin typeface="Arial" pitchFamily="34" charset="0"/>
              </a:defRPr>
            </a:lvl2pPr>
            <a:lvl3pPr marL="1257300" indent="-342900" eaLnBrk="0" hangingPunct="0">
              <a:defRPr>
                <a:solidFill>
                  <a:schemeClr val="tx1"/>
                </a:solidFill>
                <a:latin typeface="Arial" pitchFamily="34" charset="0"/>
              </a:defRPr>
            </a:lvl3pPr>
            <a:lvl4pPr marL="1714500" indent="-342900" eaLnBrk="0" hangingPunct="0">
              <a:defRPr>
                <a:solidFill>
                  <a:schemeClr val="tx1"/>
                </a:solidFill>
                <a:latin typeface="Arial" pitchFamily="34" charset="0"/>
              </a:defRPr>
            </a:lvl4pPr>
            <a:lvl5pPr marL="2171700" indent="-342900" eaLnBrk="0" hangingPunct="0">
              <a:defRPr>
                <a:solidFill>
                  <a:schemeClr val="tx1"/>
                </a:solidFill>
                <a:latin typeface="Arial" pitchFamily="34" charset="0"/>
              </a:defRPr>
            </a:lvl5pPr>
            <a:lvl6pPr marL="2628900" indent="-342900" eaLnBrk="0" fontAlgn="base" hangingPunct="0">
              <a:spcBef>
                <a:spcPct val="0"/>
              </a:spcBef>
              <a:spcAft>
                <a:spcPct val="0"/>
              </a:spcAft>
              <a:defRPr>
                <a:solidFill>
                  <a:schemeClr val="tx1"/>
                </a:solidFill>
                <a:latin typeface="Arial" pitchFamily="34" charset="0"/>
              </a:defRPr>
            </a:lvl6pPr>
            <a:lvl7pPr marL="3086100" indent="-342900" eaLnBrk="0" fontAlgn="base" hangingPunct="0">
              <a:spcBef>
                <a:spcPct val="0"/>
              </a:spcBef>
              <a:spcAft>
                <a:spcPct val="0"/>
              </a:spcAft>
              <a:defRPr>
                <a:solidFill>
                  <a:schemeClr val="tx1"/>
                </a:solidFill>
                <a:latin typeface="Arial" pitchFamily="34" charset="0"/>
              </a:defRPr>
            </a:lvl7pPr>
            <a:lvl8pPr marL="3543300" indent="-342900" eaLnBrk="0" fontAlgn="base" hangingPunct="0">
              <a:spcBef>
                <a:spcPct val="0"/>
              </a:spcBef>
              <a:spcAft>
                <a:spcPct val="0"/>
              </a:spcAft>
              <a:defRPr>
                <a:solidFill>
                  <a:schemeClr val="tx1"/>
                </a:solidFill>
                <a:latin typeface="Arial" pitchFamily="34" charset="0"/>
              </a:defRPr>
            </a:lvl8pPr>
            <a:lvl9pPr marL="4000500" indent="-3429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it-IT" altLang="it-IT" sz="1200" b="1" dirty="0" smtClean="0">
                <a:latin typeface="Cambria" pitchFamily="18" charset="0"/>
              </a:rPr>
              <a:t>21            MAY        2015</a:t>
            </a:r>
            <a:endParaRPr lang="it-IT" altLang="it-IT" sz="1200" b="1" dirty="0">
              <a:latin typeface="Cambria" pitchFamily="18" charset="0"/>
            </a:endParaRPr>
          </a:p>
          <a:p>
            <a:pPr algn="ctr" eaLnBrk="1" hangingPunct="1">
              <a:spcBef>
                <a:spcPct val="50000"/>
              </a:spcBef>
            </a:pPr>
            <a:r>
              <a:rPr lang="it-IT" altLang="it-IT" sz="1200" b="1" dirty="0">
                <a:latin typeface="Cambria" pitchFamily="18" charset="0"/>
              </a:rPr>
              <a:t>A  N  D  R  E  A      M   A   N   I   E   R   I</a:t>
            </a:r>
          </a:p>
        </p:txBody>
      </p:sp>
      <p:sp>
        <p:nvSpPr>
          <p:cNvPr id="3076" name="Text Box 25"/>
          <p:cNvSpPr txBox="1">
            <a:spLocks noChangeArrowheads="1"/>
          </p:cNvSpPr>
          <p:nvPr/>
        </p:nvSpPr>
        <p:spPr bwMode="auto">
          <a:xfrm>
            <a:off x="1490663" y="1965325"/>
            <a:ext cx="5961062" cy="625093"/>
          </a:xfrm>
          <a:prstGeom prst="rect">
            <a:avLst/>
          </a:prstGeom>
          <a:noFill/>
          <a:ln>
            <a:noFill/>
          </a:ln>
          <a:effectLst>
            <a:prstShdw prst="shdw17" dist="17961" dir="2700000">
              <a:srgbClr val="7A00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0409" tIns="35204" rIns="70409" bIns="3520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it-IT" b="1" dirty="0" smtClean="0">
                <a:latin typeface="Cambria" pitchFamily="18" charset="0"/>
              </a:rPr>
              <a:t>Marine/Maritime Market Analysis - Initial Findings for the </a:t>
            </a:r>
            <a:r>
              <a:rPr lang="en-US" altLang="it-IT" b="1" dirty="0" err="1" smtClean="0">
                <a:latin typeface="Cambria" pitchFamily="18" charset="0"/>
              </a:rPr>
              <a:t>iMarine</a:t>
            </a:r>
            <a:r>
              <a:rPr lang="en-US" altLang="it-IT" b="1" dirty="0" smtClean="0">
                <a:latin typeface="Cambria" pitchFamily="18" charset="0"/>
              </a:rPr>
              <a:t> Case</a:t>
            </a:r>
            <a:endParaRPr lang="it-IT" altLang="it-IT" b="1" dirty="0">
              <a:latin typeface="Cambria" pitchFamily="18" charset="0"/>
            </a:endParaRPr>
          </a:p>
        </p:txBody>
      </p:sp>
      <p:pic>
        <p:nvPicPr>
          <p:cNvPr id="5" name="Picture 2" descr="iMarine Project Home Page"/>
          <p:cNvPicPr/>
          <p:nvPr/>
        </p:nvPicPr>
        <p:blipFill>
          <a:blip r:embed="rId4">
            <a:extLst>
              <a:ext uri="{28A0092B-C50C-407E-A947-70E740481C1C}">
                <a14:useLocalDpi xmlns:a14="http://schemas.microsoft.com/office/drawing/2010/main" val="0"/>
              </a:ext>
            </a:extLst>
          </a:blip>
          <a:srcRect/>
          <a:stretch>
            <a:fillRect/>
          </a:stretch>
        </p:blipFill>
        <p:spPr bwMode="auto">
          <a:xfrm>
            <a:off x="1187624" y="2884170"/>
            <a:ext cx="2065655" cy="358140"/>
          </a:xfrm>
          <a:prstGeom prst="rect">
            <a:avLst/>
          </a:prstGeom>
          <a:noFill/>
        </p:spPr>
      </p:pic>
      <p:pic>
        <p:nvPicPr>
          <p:cNvPr id="6" name="Picture 2" descr="Macintosh HD:Users:pasqualepagano:Desktop:Screen Shot 2015-01-09 at 21.09.12.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2160" y="2590418"/>
            <a:ext cx="1190625" cy="1207770"/>
          </a:xfrm>
          <a:prstGeom prst="rect">
            <a:avLst/>
          </a:prstGeom>
          <a:noFill/>
          <a:ln>
            <a:noFill/>
          </a:ln>
        </p:spPr>
      </p:pic>
      <p:sp>
        <p:nvSpPr>
          <p:cNvPr id="2" name="AutoShape 2" descr="http://www.eubrazilopenbio.eu/_common/eubraz_small.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612911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10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851" name="Group 3"/>
          <p:cNvGraphicFramePr>
            <a:graphicFrameLocks noGrp="1"/>
          </p:cNvGraphicFramePr>
          <p:nvPr>
            <p:ph type="tbl" idx="4294967295"/>
          </p:nvPr>
        </p:nvGraphicFramePr>
        <p:xfrm>
          <a:off x="165100" y="896938"/>
          <a:ext cx="8756650" cy="4943476"/>
        </p:xfrm>
        <a:graphic>
          <a:graphicData uri="http://schemas.openxmlformats.org/drawingml/2006/table">
            <a:tbl>
              <a:tblPr/>
              <a:tblGrid>
                <a:gridCol w="2919413"/>
                <a:gridCol w="2917825"/>
                <a:gridCol w="2919412"/>
              </a:tblGrid>
              <a:tr h="4064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1" i="0" u="none" strike="noStrike" cap="none" normalizeH="0" baseline="0" smtClean="0">
                          <a:ln>
                            <a:noFill/>
                          </a:ln>
                          <a:solidFill>
                            <a:srgbClr val="FFFFFF"/>
                          </a:solidFill>
                          <a:effectLst/>
                          <a:latin typeface="Arial" pitchFamily="34" charset="0"/>
                        </a:rPr>
                        <a:t>Service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1" i="0" u="none" strike="noStrike" cap="none" normalizeH="0" baseline="0" smtClean="0">
                          <a:ln>
                            <a:noFill/>
                          </a:ln>
                          <a:solidFill>
                            <a:srgbClr val="FFFFFF"/>
                          </a:solidFill>
                          <a:effectLst/>
                          <a:latin typeface="Arial" pitchFamily="34" charset="0"/>
                        </a:rPr>
                        <a:t>Data hosting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1" i="0" u="none" strike="noStrike" cap="none" normalizeH="0" baseline="0" smtClean="0">
                          <a:ln>
                            <a:noFill/>
                          </a:ln>
                          <a:solidFill>
                            <a:srgbClr val="FFFFFF"/>
                          </a:solidFill>
                          <a:effectLst/>
                          <a:latin typeface="Arial" pitchFamily="34" charset="0"/>
                        </a:rPr>
                        <a:t>Infrastructure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r>
              <a:tr h="233363">
                <a:tc gridSpan="3">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800" b="0" i="0" u="none" strike="noStrike" cap="none" normalizeH="0" baseline="0" smtClean="0">
                        <a:ln>
                          <a:noFill/>
                        </a:ln>
                        <a:solidFill>
                          <a:srgbClr val="306D99"/>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hMerge="1">
                  <a:txBody>
                    <a:bodyPr/>
                    <a:lstStyle/>
                    <a:p>
                      <a:endParaRPr lang="it-IT"/>
                    </a:p>
                  </a:txBody>
                  <a:tcPr/>
                </a:tc>
              </a:tr>
              <a:tr h="406400">
                <a:tc gridSpan="3">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smtClean="0">
                          <a:ln>
                            <a:noFill/>
                          </a:ln>
                          <a:solidFill>
                            <a:srgbClr val="306D99"/>
                          </a:solidFill>
                          <a:effectLst/>
                          <a:latin typeface="Arial" pitchFamily="34" charset="0"/>
                        </a:rPr>
                        <a:t>Unlimited users, Infrastructure support, helpdesk, back-up, security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it-IT"/>
                    </a:p>
                  </a:txBody>
                  <a:tcPr/>
                </a:tc>
                <a:tc hMerge="1">
                  <a:txBody>
                    <a:bodyPr/>
                    <a:lstStyle/>
                    <a:p>
                      <a:endParaRPr lang="it-IT"/>
                    </a:p>
                  </a:txBody>
                  <a:tcPr/>
                </a:tc>
              </a:tr>
              <a:tr h="233363">
                <a:tc gridSpan="3">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800" b="0" i="0" u="none" strike="noStrike" cap="none" normalizeH="0" baseline="0" smtClean="0">
                        <a:ln>
                          <a:noFill/>
                        </a:ln>
                        <a:solidFill>
                          <a:srgbClr val="306D99"/>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hMerge="1">
                  <a:txBody>
                    <a:bodyPr/>
                    <a:lstStyle/>
                    <a:p>
                      <a:endParaRPr lang="it-IT"/>
                    </a:p>
                  </a:txBody>
                  <a:tcPr/>
                </a:tc>
              </a:tr>
              <a:tr h="4064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smtClean="0">
                          <a:ln>
                            <a:noFill/>
                          </a:ln>
                          <a:solidFill>
                            <a:srgbClr val="306D99"/>
                          </a:solidFill>
                          <a:effectLst/>
                          <a:latin typeface="Arial" pitchFamily="34" charset="0"/>
                        </a:rPr>
                        <a:t>Validation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smtClean="0">
                          <a:ln>
                            <a:noFill/>
                          </a:ln>
                          <a:solidFill>
                            <a:srgbClr val="306D99"/>
                          </a:solidFill>
                          <a:effectLst/>
                          <a:latin typeface="Arial" pitchFamily="34" charset="0"/>
                        </a:rPr>
                        <a:t>Workspace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smtClean="0">
                          <a:ln>
                            <a:noFill/>
                          </a:ln>
                          <a:solidFill>
                            <a:srgbClr val="306D99"/>
                          </a:solidFill>
                          <a:effectLst/>
                          <a:latin typeface="Arial" pitchFamily="34" charset="0"/>
                        </a:rPr>
                        <a:t>Hardware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1275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600" b="0" i="0" u="none" strike="noStrike" cap="none" normalizeH="0" baseline="0" smtClean="0">
                          <a:ln>
                            <a:noFill/>
                          </a:ln>
                          <a:solidFill>
                            <a:srgbClr val="306D99"/>
                          </a:solidFill>
                          <a:effectLst/>
                          <a:latin typeface="Arial" pitchFamily="34" charset="0"/>
                        </a:rPr>
                        <a:t>Default Processing (&lt;1MB)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smtClean="0">
                          <a:ln>
                            <a:noFill/>
                          </a:ln>
                          <a:solidFill>
                            <a:srgbClr val="306D99"/>
                          </a:solidFill>
                          <a:effectLst/>
                          <a:latin typeface="Arial" pitchFamily="34" charset="0"/>
                        </a:rPr>
                        <a:t>Social Tool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smtClean="0">
                          <a:ln>
                            <a:noFill/>
                          </a:ln>
                          <a:solidFill>
                            <a:srgbClr val="306D99"/>
                          </a:solidFill>
                          <a:effectLst/>
                          <a:latin typeface="Arial" pitchFamily="34" charset="0"/>
                        </a:rPr>
                        <a:t>Community Management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064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1800" b="0" i="0" u="none" strike="noStrike" cap="none" normalizeH="0" baseline="0" smtClean="0">
                        <a:ln>
                          <a:noFill/>
                        </a:ln>
                        <a:solidFill>
                          <a:srgbClr val="306D99"/>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smtClean="0">
                          <a:ln>
                            <a:noFill/>
                          </a:ln>
                          <a:solidFill>
                            <a:srgbClr val="306D99"/>
                          </a:solidFill>
                          <a:effectLst/>
                          <a:latin typeface="Arial" pitchFamily="34" charset="0"/>
                        </a:rPr>
                        <a:t>Storage 1TB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smtClean="0">
                          <a:ln>
                            <a:noFill/>
                          </a:ln>
                          <a:solidFill>
                            <a:srgbClr val="306D99"/>
                          </a:solidFill>
                          <a:effectLst/>
                          <a:latin typeface="Arial" pitchFamily="34" charset="0"/>
                        </a:rPr>
                        <a:t>Cloud Resources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06400">
                <a:tc rowSpan="5">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1800" b="0" i="0" u="none" strike="noStrike" cap="none" normalizeH="0" baseline="0" smtClean="0">
                        <a:ln>
                          <a:noFill/>
                        </a:ln>
                        <a:solidFill>
                          <a:srgbClr val="306D99"/>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smtClean="0">
                          <a:ln>
                            <a:noFill/>
                          </a:ln>
                          <a:solidFill>
                            <a:srgbClr val="306D99"/>
                          </a:solidFill>
                          <a:effectLst/>
                          <a:latin typeface="Arial" pitchFamily="34" charset="0"/>
                        </a:rPr>
                        <a:t>Validation (Datasets)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smtClean="0">
                          <a:ln>
                            <a:noFill/>
                          </a:ln>
                          <a:solidFill>
                            <a:srgbClr val="306D99"/>
                          </a:solidFill>
                          <a:effectLst/>
                          <a:latin typeface="Arial" pitchFamily="34" charset="0"/>
                        </a:rPr>
                        <a:t>Custom Data Resources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06400">
                <a:tc vMerge="1">
                  <a:txBody>
                    <a:bodyPr/>
                    <a:lstStyle/>
                    <a:p>
                      <a:endParaRPr lang="it-IT"/>
                    </a:p>
                  </a:txBody>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600" b="0" i="0" u="none" strike="noStrike" cap="none" normalizeH="0" baseline="0" smtClean="0">
                          <a:ln>
                            <a:noFill/>
                          </a:ln>
                          <a:solidFill>
                            <a:srgbClr val="306D99"/>
                          </a:solidFill>
                          <a:effectLst/>
                          <a:latin typeface="Arial" pitchFamily="34" charset="0"/>
                        </a:rPr>
                        <a:t>Custom Processing (&gt; 1MB)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smtClean="0">
                          <a:ln>
                            <a:noFill/>
                          </a:ln>
                          <a:solidFill>
                            <a:srgbClr val="306D99"/>
                          </a:solidFill>
                          <a:effectLst/>
                          <a:latin typeface="Arial" pitchFamily="34" charset="0"/>
                        </a:rPr>
                        <a:t>Spatial Data integration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06400">
                <a:tc vMerge="1">
                  <a:txBody>
                    <a:bodyPr/>
                    <a:lstStyle/>
                    <a:p>
                      <a:endParaRPr lang="it-IT"/>
                    </a:p>
                  </a:txBody>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smtClean="0">
                          <a:ln>
                            <a:noFill/>
                          </a:ln>
                          <a:solidFill>
                            <a:srgbClr val="306D99"/>
                          </a:solidFill>
                          <a:effectLst/>
                          <a:latin typeface="Arial" pitchFamily="34" charset="0"/>
                        </a:rPr>
                        <a:t>User Management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smtClean="0">
                          <a:ln>
                            <a:noFill/>
                          </a:ln>
                          <a:solidFill>
                            <a:srgbClr val="306D99"/>
                          </a:solidFill>
                          <a:effectLst/>
                          <a:latin typeface="Arial" pitchFamily="34" charset="0"/>
                        </a:rPr>
                        <a:t>Large and Active Storage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06400">
                <a:tc vMerge="1">
                  <a:txBody>
                    <a:bodyPr/>
                    <a:lstStyle/>
                    <a:p>
                      <a:endParaRPr lang="it-IT"/>
                    </a:p>
                  </a:txBody>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smtClean="0">
                          <a:ln>
                            <a:noFill/>
                          </a:ln>
                          <a:solidFill>
                            <a:srgbClr val="306D99"/>
                          </a:solidFill>
                          <a:effectLst/>
                          <a:latin typeface="Arial" pitchFamily="34" charset="0"/>
                        </a:rPr>
                        <a:t>Unlimited VRE’s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rowSpan="2">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1800" b="0" i="0" u="none" strike="noStrike" cap="none" normalizeH="0" baseline="0" smtClean="0">
                        <a:ln>
                          <a:noFill/>
                        </a:ln>
                        <a:solidFill>
                          <a:srgbClr val="306D99"/>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406400">
                <a:tc vMerge="1">
                  <a:txBody>
                    <a:bodyPr/>
                    <a:lstStyle/>
                    <a:p>
                      <a:endParaRPr lang="it-IT"/>
                    </a:p>
                  </a:txBody>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1800" b="0" i="0" u="none" strike="noStrike" cap="none" normalizeH="0" baseline="0" smtClean="0">
                        <a:ln>
                          <a:noFill/>
                        </a:ln>
                        <a:solidFill>
                          <a:srgbClr val="306D99"/>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vMerge="1">
                  <a:txBody>
                    <a:bodyPr/>
                    <a:lstStyle/>
                    <a:p>
                      <a:endParaRPr lang="it-IT"/>
                    </a:p>
                  </a:txBody>
                  <a:tcPr/>
                </a:tc>
              </a:tr>
              <a:tr h="4064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1" i="0" u="none" strike="noStrike" cap="none" normalizeH="0" baseline="0" smtClean="0">
                          <a:ln>
                            <a:noFill/>
                          </a:ln>
                          <a:solidFill>
                            <a:schemeClr val="bg1"/>
                          </a:solidFill>
                          <a:effectLst/>
                          <a:latin typeface="Arial" pitchFamily="34" charset="0"/>
                        </a:rPr>
                        <a:t>Hour/Day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21C48"/>
                    </a:solid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1" i="0" u="none" strike="noStrike" cap="none" normalizeH="0" baseline="0" smtClean="0">
                          <a:ln>
                            <a:noFill/>
                          </a:ln>
                          <a:solidFill>
                            <a:schemeClr val="bg1"/>
                          </a:solidFill>
                          <a:effectLst/>
                          <a:latin typeface="Arial" pitchFamily="34" charset="0"/>
                        </a:rPr>
                        <a:t>Month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21C48"/>
                    </a:solid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1" i="0" u="none" strike="noStrike" cap="none" normalizeH="0" baseline="0" smtClean="0">
                          <a:ln>
                            <a:noFill/>
                          </a:ln>
                          <a:solidFill>
                            <a:schemeClr val="bg1"/>
                          </a:solidFill>
                          <a:effectLst/>
                          <a:latin typeface="Arial" pitchFamily="34" charset="0"/>
                        </a:rPr>
                        <a:t>Year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21C48"/>
                    </a:solidFill>
                  </a:tcPr>
                </a:tc>
              </a:tr>
            </a:tbl>
          </a:graphicData>
        </a:graphic>
      </p:graphicFrame>
      <p:sp>
        <p:nvSpPr>
          <p:cNvPr id="206900" name="Text Box 52"/>
          <p:cNvSpPr txBox="1">
            <a:spLocks noChangeArrowheads="1"/>
          </p:cNvSpPr>
          <p:nvPr/>
        </p:nvSpPr>
        <p:spPr bwMode="auto">
          <a:xfrm>
            <a:off x="4873625" y="6605588"/>
            <a:ext cx="4270375" cy="252412"/>
          </a:xfrm>
          <a:prstGeom prst="rect">
            <a:avLst/>
          </a:prstGeom>
          <a:noFill/>
          <a:ln>
            <a:noFill/>
          </a:ln>
          <a:effectLst>
            <a:prstShdw prst="shdw17" dist="17961" dir="2700000">
              <a:srgbClr val="CC0000">
                <a:gamma/>
                <a:shade val="60000"/>
                <a:invGamma/>
              </a:srgbClr>
            </a:prstShdw>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0409" tIns="35204" rIns="70409" bIns="35204">
            <a:spAutoFit/>
          </a:bodyPr>
          <a:lstStyle/>
          <a:p>
            <a:r>
              <a:rPr lang="it-IT" altLang="it-IT" sz="1200" b="1" i="1" u="sng">
                <a:latin typeface="Candara" pitchFamily="34" charset="0"/>
              </a:rPr>
              <a:t>Courtesy Pasquale Pagano – CNR-ISTI, iMarine Technical Manager</a:t>
            </a:r>
          </a:p>
        </p:txBody>
      </p:sp>
      <p:sp>
        <p:nvSpPr>
          <p:cNvPr id="206901" name="Rectangle 3"/>
          <p:cNvSpPr>
            <a:spLocks noChangeArrowheads="1"/>
          </p:cNvSpPr>
          <p:nvPr/>
        </p:nvSpPr>
        <p:spPr bwMode="auto">
          <a:xfrm>
            <a:off x="139700" y="252413"/>
            <a:ext cx="709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it-IT" sz="2000">
                <a:latin typeface="Cambria" pitchFamily="18" charset="0"/>
              </a:rPr>
              <a:t>D4SCIENCE / </a:t>
            </a:r>
            <a:r>
              <a:rPr lang="it-IT" altLang="it-IT" sz="2000">
                <a:solidFill>
                  <a:srgbClr val="C4004B"/>
                </a:solidFill>
                <a:latin typeface="Cambria" pitchFamily="18" charset="0"/>
              </a:rPr>
              <a:t>Who don’t count, don’t count (what to count?</a:t>
            </a:r>
          </a:p>
        </p:txBody>
      </p:sp>
      <p:sp>
        <p:nvSpPr>
          <p:cNvPr id="206902" name="Segnaposto numero diapositiva 3"/>
          <p:cNvSpPr txBox="1">
            <a:spLocks noGrp="1"/>
          </p:cNvSpPr>
          <p:nvPr/>
        </p:nvSpPr>
        <p:spPr bwMode="auto">
          <a:xfrm>
            <a:off x="2908300" y="6564313"/>
            <a:ext cx="71913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fld id="{E3945DB4-5E8C-4EFF-9E01-EC43CDDFD973}" type="slidenum">
              <a:rPr lang="it-IT" altLang="it-IT" sz="600">
                <a:solidFill>
                  <a:schemeClr val="bg1"/>
                </a:solidFill>
                <a:latin typeface="Cambria" pitchFamily="18" charset="0"/>
              </a:rPr>
              <a:pPr algn="ctr" eaLnBrk="1" hangingPunct="1">
                <a:spcBef>
                  <a:spcPct val="50000"/>
                </a:spcBef>
              </a:pPr>
              <a:t>10</a:t>
            </a:fld>
            <a:endParaRPr lang="it-IT" altLang="it-IT" sz="600">
              <a:solidFill>
                <a:schemeClr val="bg1"/>
              </a:solidFill>
              <a:latin typeface="Cambria" pitchFamily="18" charset="0"/>
            </a:endParaRPr>
          </a:p>
        </p:txBody>
      </p:sp>
    </p:spTree>
    <p:extLst>
      <p:ext uri="{BB962C8B-B14F-4D97-AF65-F5344CB8AC3E}">
        <p14:creationId xmlns:p14="http://schemas.microsoft.com/office/powerpoint/2010/main" val="2377958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51521" y="5432028"/>
            <a:ext cx="8892480" cy="1173560"/>
          </a:xfrm>
          <a:prstGeom prst="roundRect">
            <a:avLst/>
          </a:prstGeom>
          <a:solidFill>
            <a:srgbClr val="306D99"/>
          </a:solidFill>
        </p:spPr>
        <p:style>
          <a:lnRef idx="1">
            <a:schemeClr val="accent1"/>
          </a:lnRef>
          <a:fillRef idx="3">
            <a:schemeClr val="accent1"/>
          </a:fillRef>
          <a:effectRef idx="2">
            <a:schemeClr val="accent1"/>
          </a:effectRef>
          <a:fontRef idx="minor">
            <a:schemeClr val="lt1"/>
          </a:fontRef>
        </p:style>
        <p:txBody>
          <a:bodyPr anchor="ct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it-IT" sz="2000">
                <a:solidFill>
                  <a:srgbClr val="FFFFFF"/>
                </a:solidFill>
                <a:latin typeface="Calibri" pitchFamily="34" charset="0"/>
                <a:ea typeface="MS PGothic" pitchFamily="34" charset="-128"/>
              </a:rPr>
              <a:t>A BUNDLE is a set of services and technologies grouped according to a family of related tasks for       achieving a common objective</a:t>
            </a:r>
          </a:p>
        </p:txBody>
      </p:sp>
      <p:sp>
        <p:nvSpPr>
          <p:cNvPr id="204805" name="Text Box 5"/>
          <p:cNvSpPr txBox="1">
            <a:spLocks noChangeArrowheads="1"/>
          </p:cNvSpPr>
          <p:nvPr/>
        </p:nvSpPr>
        <p:spPr bwMode="auto">
          <a:xfrm>
            <a:off x="4873625" y="6605588"/>
            <a:ext cx="4270375" cy="252412"/>
          </a:xfrm>
          <a:prstGeom prst="rect">
            <a:avLst/>
          </a:prstGeom>
          <a:noFill/>
          <a:ln>
            <a:noFill/>
          </a:ln>
          <a:effectLst>
            <a:prstShdw prst="shdw17" dist="17961" dir="2700000">
              <a:srgbClr val="CC0000">
                <a:gamma/>
                <a:shade val="60000"/>
                <a:invGamma/>
              </a:srgbClr>
            </a:prstShdw>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0409" tIns="35204" rIns="70409" bIns="35204">
            <a:spAutoFit/>
          </a:bodyPr>
          <a:lstStyle/>
          <a:p>
            <a:r>
              <a:rPr lang="it-IT" altLang="it-IT" sz="1200" b="1" i="1" u="sng">
                <a:latin typeface="Candara" pitchFamily="34" charset="0"/>
              </a:rPr>
              <a:t>Courtesy Pasquale Pagano – CNR-ISTI, iMarine Technical Manager</a:t>
            </a:r>
          </a:p>
        </p:txBody>
      </p:sp>
      <p:sp>
        <p:nvSpPr>
          <p:cNvPr id="204806" name="Rectangle 3"/>
          <p:cNvSpPr>
            <a:spLocks noChangeArrowheads="1"/>
          </p:cNvSpPr>
          <p:nvPr/>
        </p:nvSpPr>
        <p:spPr bwMode="auto">
          <a:xfrm>
            <a:off x="139700" y="252413"/>
            <a:ext cx="6737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it-IT" sz="2000">
                <a:latin typeface="Cambria" pitchFamily="18" charset="0"/>
              </a:rPr>
              <a:t>D4SCIENCE / </a:t>
            </a:r>
            <a:r>
              <a:rPr lang="it-IT" altLang="it-IT" sz="2000">
                <a:solidFill>
                  <a:srgbClr val="C4004B"/>
                </a:solidFill>
                <a:latin typeface="Cambria" pitchFamily="18" charset="0"/>
              </a:rPr>
              <a:t>Customised-bundle (ako Data-as-a-Service)</a:t>
            </a:r>
          </a:p>
        </p:txBody>
      </p:sp>
      <p:sp>
        <p:nvSpPr>
          <p:cNvPr id="204807" name="Segnaposto numero diapositiva 3"/>
          <p:cNvSpPr txBox="1">
            <a:spLocks noGrp="1"/>
          </p:cNvSpPr>
          <p:nvPr/>
        </p:nvSpPr>
        <p:spPr bwMode="auto">
          <a:xfrm>
            <a:off x="2908300" y="6564313"/>
            <a:ext cx="71913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fld id="{5ADDBA7F-6BEF-4587-90B3-CF3210AE0D21}" type="slidenum">
              <a:rPr lang="it-IT" altLang="it-IT" sz="600">
                <a:solidFill>
                  <a:schemeClr val="bg1"/>
                </a:solidFill>
                <a:latin typeface="Cambria" pitchFamily="18" charset="0"/>
              </a:rPr>
              <a:pPr algn="ctr" eaLnBrk="1" hangingPunct="1">
                <a:spcBef>
                  <a:spcPct val="50000"/>
                </a:spcBef>
              </a:pPr>
              <a:t>11</a:t>
            </a:fld>
            <a:endParaRPr lang="it-IT" altLang="it-IT" sz="600">
              <a:solidFill>
                <a:schemeClr val="bg1"/>
              </a:solidFill>
              <a:latin typeface="Cambria"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55931"/>
            <a:ext cx="8964489" cy="453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663169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4" name="Rectangle 3"/>
          <p:cNvSpPr>
            <a:spLocks noChangeArrowheads="1"/>
          </p:cNvSpPr>
          <p:nvPr/>
        </p:nvSpPr>
        <p:spPr bwMode="auto">
          <a:xfrm>
            <a:off x="0" y="15240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it-IT" sz="2000" dirty="0" err="1">
                <a:latin typeface="Cambria" pitchFamily="18" charset="0"/>
              </a:rPr>
              <a:t>iMARINE</a:t>
            </a:r>
            <a:r>
              <a:rPr lang="it-IT" altLang="it-IT" sz="2000" dirty="0">
                <a:latin typeface="Cambria" pitchFamily="18" charset="0"/>
              </a:rPr>
              <a:t> </a:t>
            </a:r>
            <a:r>
              <a:rPr lang="it-IT" altLang="it-IT" sz="2000" dirty="0" smtClean="0">
                <a:latin typeface="Cambria" pitchFamily="18" charset="0"/>
              </a:rPr>
              <a:t>BOARDS/ </a:t>
            </a:r>
            <a:r>
              <a:rPr lang="it-IT" altLang="it-IT" sz="2000" dirty="0" err="1">
                <a:solidFill>
                  <a:srgbClr val="C4004B"/>
                </a:solidFill>
                <a:latin typeface="Cambria" pitchFamily="18" charset="0"/>
              </a:rPr>
              <a:t>serving</a:t>
            </a:r>
            <a:r>
              <a:rPr lang="it-IT" altLang="it-IT" sz="2000" dirty="0">
                <a:solidFill>
                  <a:srgbClr val="C4004B"/>
                </a:solidFill>
                <a:latin typeface="Cambria" pitchFamily="18" charset="0"/>
              </a:rPr>
              <a:t> the Marine and Maritime community and </a:t>
            </a:r>
            <a:r>
              <a:rPr lang="it-IT" altLang="it-IT" sz="2000" dirty="0" err="1">
                <a:solidFill>
                  <a:srgbClr val="C4004B"/>
                </a:solidFill>
                <a:latin typeface="Cambria" pitchFamily="18" charset="0"/>
              </a:rPr>
              <a:t>entities</a:t>
            </a:r>
            <a:endParaRPr lang="it-IT" altLang="it-IT" sz="2000" dirty="0">
              <a:solidFill>
                <a:srgbClr val="C4004B"/>
              </a:solidFill>
              <a:latin typeface="Cambria" pitchFamily="18" charset="0"/>
            </a:endParaRPr>
          </a:p>
        </p:txBody>
      </p:sp>
      <p:sp>
        <p:nvSpPr>
          <p:cNvPr id="230408" name="Segnaposto numero diapositiva 3"/>
          <p:cNvSpPr txBox="1">
            <a:spLocks noGrp="1"/>
          </p:cNvSpPr>
          <p:nvPr/>
        </p:nvSpPr>
        <p:spPr bwMode="auto">
          <a:xfrm>
            <a:off x="2908300" y="6564313"/>
            <a:ext cx="71913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fld id="{0B7D371D-DF0E-4990-A0F5-81ED2F97125D}" type="slidenum">
              <a:rPr lang="it-IT" altLang="it-IT" sz="600">
                <a:solidFill>
                  <a:schemeClr val="bg1"/>
                </a:solidFill>
                <a:latin typeface="Cambria" pitchFamily="18" charset="0"/>
              </a:rPr>
              <a:pPr algn="ctr" eaLnBrk="1" hangingPunct="1">
                <a:spcBef>
                  <a:spcPct val="50000"/>
                </a:spcBef>
              </a:pPr>
              <a:t>12</a:t>
            </a:fld>
            <a:endParaRPr lang="it-IT" altLang="it-IT" sz="600">
              <a:solidFill>
                <a:schemeClr val="bg1"/>
              </a:solidFill>
              <a:latin typeface="Cambria" pitchFamily="18" charset="0"/>
            </a:endParaRPr>
          </a:p>
        </p:txBody>
      </p:sp>
      <p:pic>
        <p:nvPicPr>
          <p:cNvPr id="23041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9" y="549275"/>
            <a:ext cx="4176712" cy="2828963"/>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4608512" y="476672"/>
            <a:ext cx="4572000" cy="6494085"/>
          </a:xfrm>
          <a:prstGeom prst="rect">
            <a:avLst/>
          </a:prstGeom>
        </p:spPr>
        <p:txBody>
          <a:bodyPr>
            <a:spAutoFit/>
          </a:bodyPr>
          <a:lstStyle/>
          <a:p>
            <a:r>
              <a:rPr lang="it-IT" sz="1600" b="1" dirty="0" err="1" smtClean="0"/>
              <a:t>iMarine</a:t>
            </a:r>
            <a:r>
              <a:rPr lang="it-IT" sz="1600" b="1" dirty="0" smtClean="0"/>
              <a:t> Board</a:t>
            </a:r>
          </a:p>
          <a:p>
            <a:r>
              <a:rPr lang="it-IT" sz="1600" dirty="0" smtClean="0"/>
              <a:t>Marc </a:t>
            </a:r>
            <a:r>
              <a:rPr lang="it-IT" sz="1600" dirty="0" err="1"/>
              <a:t>Taconet</a:t>
            </a:r>
            <a:r>
              <a:rPr lang="it-IT" sz="1600" dirty="0"/>
              <a:t>, </a:t>
            </a:r>
            <a:r>
              <a:rPr lang="it-IT" sz="1600" dirty="0">
                <a:solidFill>
                  <a:srgbClr val="C00000"/>
                </a:solidFill>
              </a:rPr>
              <a:t>FAO</a:t>
            </a:r>
            <a:r>
              <a:rPr lang="it-IT" sz="1600" dirty="0"/>
              <a:t>, Board Chair</a:t>
            </a:r>
            <a:br>
              <a:rPr lang="it-IT" sz="1600" dirty="0"/>
            </a:br>
            <a:r>
              <a:rPr lang="it-IT" sz="1600" dirty="0"/>
              <a:t>Nicolas </a:t>
            </a:r>
            <a:r>
              <a:rPr lang="it-IT" sz="1600" dirty="0" err="1"/>
              <a:t>Bailly</a:t>
            </a:r>
            <a:r>
              <a:rPr lang="it-IT" sz="1600" dirty="0"/>
              <a:t>, </a:t>
            </a:r>
            <a:r>
              <a:rPr lang="it-IT" sz="1600" dirty="0" err="1">
                <a:solidFill>
                  <a:srgbClr val="C00000"/>
                </a:solidFill>
              </a:rPr>
              <a:t>Fishbase</a:t>
            </a:r>
            <a:r>
              <a:rPr lang="it-IT" sz="1600" dirty="0">
                <a:solidFill>
                  <a:srgbClr val="C00000"/>
                </a:solidFill>
              </a:rPr>
              <a:t> Information &amp; </a:t>
            </a:r>
            <a:r>
              <a:rPr lang="it-IT" sz="1600" dirty="0" err="1">
                <a:solidFill>
                  <a:srgbClr val="C00000"/>
                </a:solidFill>
              </a:rPr>
              <a:t>Research</a:t>
            </a:r>
            <a:r>
              <a:rPr lang="it-IT" sz="1600" dirty="0">
                <a:solidFill>
                  <a:srgbClr val="C00000"/>
                </a:solidFill>
              </a:rPr>
              <a:t> Group </a:t>
            </a:r>
            <a:r>
              <a:rPr lang="it-IT" sz="1600" dirty="0" err="1">
                <a:solidFill>
                  <a:srgbClr val="C00000"/>
                </a:solidFill>
              </a:rPr>
              <a:t>Inc</a:t>
            </a:r>
            <a:r>
              <a:rPr lang="it-IT" sz="1600" dirty="0"/>
              <a:t>. (FIN), Board </a:t>
            </a:r>
            <a:r>
              <a:rPr lang="it-IT" sz="1600" dirty="0" err="1"/>
              <a:t>Deputy</a:t>
            </a:r>
            <a:r>
              <a:rPr lang="it-IT" sz="1600" dirty="0"/>
              <a:t> Chair</a:t>
            </a:r>
            <a:br>
              <a:rPr lang="it-IT" sz="1600" dirty="0"/>
            </a:br>
            <a:r>
              <a:rPr lang="it-IT" sz="1600" dirty="0"/>
              <a:t>Anton </a:t>
            </a:r>
            <a:r>
              <a:rPr lang="it-IT" sz="1600" dirty="0" err="1"/>
              <a:t>Ellenbroek</a:t>
            </a:r>
            <a:r>
              <a:rPr lang="it-IT" sz="1600" dirty="0"/>
              <a:t>, </a:t>
            </a:r>
            <a:r>
              <a:rPr lang="it-IT" sz="1600" dirty="0">
                <a:solidFill>
                  <a:srgbClr val="C00000"/>
                </a:solidFill>
              </a:rPr>
              <a:t>FAO</a:t>
            </a:r>
            <a:r>
              <a:rPr lang="it-IT" sz="1600" dirty="0"/>
              <a:t>, Board </a:t>
            </a:r>
            <a:r>
              <a:rPr lang="it-IT" sz="1600" dirty="0" err="1"/>
              <a:t>Secretary</a:t>
            </a:r>
            <a:r>
              <a:rPr lang="it-IT" sz="1600" dirty="0"/>
              <a:t/>
            </a:r>
            <a:br>
              <a:rPr lang="it-IT" sz="1600" dirty="0"/>
            </a:br>
            <a:r>
              <a:rPr lang="it-IT" sz="1600" dirty="0" err="1"/>
              <a:t>Ward</a:t>
            </a:r>
            <a:r>
              <a:rPr lang="it-IT" sz="1600" dirty="0"/>
              <a:t> </a:t>
            </a:r>
            <a:r>
              <a:rPr lang="it-IT" sz="1600" dirty="0" err="1"/>
              <a:t>Appeltans</a:t>
            </a:r>
            <a:r>
              <a:rPr lang="it-IT" sz="1600" dirty="0"/>
              <a:t>, </a:t>
            </a:r>
            <a:r>
              <a:rPr lang="it-IT" sz="1600" dirty="0">
                <a:solidFill>
                  <a:srgbClr val="C00000"/>
                </a:solidFill>
              </a:rPr>
              <a:t>UNESCO &amp; Ocean </a:t>
            </a:r>
            <a:r>
              <a:rPr lang="it-IT" sz="1600" dirty="0" err="1">
                <a:solidFill>
                  <a:srgbClr val="C00000"/>
                </a:solidFill>
              </a:rPr>
              <a:t>Biogeographic</a:t>
            </a:r>
            <a:r>
              <a:rPr lang="it-IT" sz="1600" dirty="0">
                <a:solidFill>
                  <a:srgbClr val="C00000"/>
                </a:solidFill>
              </a:rPr>
              <a:t> </a:t>
            </a:r>
            <a:r>
              <a:rPr lang="it-IT" sz="1600" dirty="0"/>
              <a:t>Information System (OBIS)</a:t>
            </a:r>
            <a:br>
              <a:rPr lang="it-IT" sz="1600" dirty="0"/>
            </a:br>
            <a:r>
              <a:rPr lang="it-IT" sz="1600" dirty="0"/>
              <a:t>Julien Barde, </a:t>
            </a:r>
            <a:r>
              <a:rPr lang="it-IT" sz="1600" dirty="0" err="1">
                <a:solidFill>
                  <a:srgbClr val="C00000"/>
                </a:solidFill>
              </a:rPr>
              <a:t>Institut</a:t>
            </a:r>
            <a:r>
              <a:rPr lang="it-IT" sz="1600" dirty="0">
                <a:solidFill>
                  <a:srgbClr val="C00000"/>
                </a:solidFill>
              </a:rPr>
              <a:t> de </a:t>
            </a:r>
            <a:r>
              <a:rPr lang="it-IT" sz="1600" dirty="0" err="1">
                <a:solidFill>
                  <a:srgbClr val="C00000"/>
                </a:solidFill>
              </a:rPr>
              <a:t>Recherche</a:t>
            </a:r>
            <a:r>
              <a:rPr lang="it-IT" sz="1600" dirty="0">
                <a:solidFill>
                  <a:srgbClr val="C00000"/>
                </a:solidFill>
              </a:rPr>
              <a:t> pour le </a:t>
            </a:r>
            <a:r>
              <a:rPr lang="it-IT" sz="1600" dirty="0" err="1">
                <a:solidFill>
                  <a:srgbClr val="C00000"/>
                </a:solidFill>
              </a:rPr>
              <a:t>Developpement</a:t>
            </a:r>
            <a:r>
              <a:rPr lang="it-IT" sz="1600" dirty="0">
                <a:solidFill>
                  <a:srgbClr val="C00000"/>
                </a:solidFill>
              </a:rPr>
              <a:t> </a:t>
            </a:r>
            <a:r>
              <a:rPr lang="it-IT" sz="1600" dirty="0"/>
              <a:t>(IRD)</a:t>
            </a:r>
            <a:br>
              <a:rPr lang="it-IT" sz="1600" dirty="0"/>
            </a:br>
            <a:r>
              <a:rPr lang="it-IT" sz="1600" dirty="0"/>
              <a:t>Ingrid </a:t>
            </a:r>
            <a:r>
              <a:rPr lang="it-IT" sz="1600" dirty="0" err="1"/>
              <a:t>Bergeret</a:t>
            </a:r>
            <a:r>
              <a:rPr lang="it-IT" sz="1600" dirty="0"/>
              <a:t>, </a:t>
            </a:r>
            <a:r>
              <a:rPr lang="it-IT" sz="1600" dirty="0">
                <a:solidFill>
                  <a:srgbClr val="C00000"/>
                </a:solidFill>
              </a:rPr>
              <a:t>MEDDE</a:t>
            </a:r>
            <a:r>
              <a:rPr lang="it-IT" sz="1600" dirty="0"/>
              <a:t/>
            </a:r>
            <a:br>
              <a:rPr lang="it-IT" sz="1600" dirty="0"/>
            </a:br>
            <a:r>
              <a:rPr lang="it-IT" sz="1600" dirty="0" err="1"/>
              <a:t>Hervé</a:t>
            </a:r>
            <a:r>
              <a:rPr lang="it-IT" sz="1600" dirty="0"/>
              <a:t> </a:t>
            </a:r>
            <a:r>
              <a:rPr lang="it-IT" sz="1600" dirty="0" err="1"/>
              <a:t>Caumont</a:t>
            </a:r>
            <a:r>
              <a:rPr lang="it-IT" sz="1600" dirty="0"/>
              <a:t>, </a:t>
            </a:r>
            <a:r>
              <a:rPr lang="it-IT" sz="1600" dirty="0" err="1">
                <a:solidFill>
                  <a:srgbClr val="C00000"/>
                </a:solidFill>
              </a:rPr>
              <a:t>Terradue</a:t>
            </a:r>
            <a:r>
              <a:rPr lang="it-IT" sz="1600" dirty="0"/>
              <a:t/>
            </a:r>
            <a:br>
              <a:rPr lang="it-IT" sz="1600" dirty="0"/>
            </a:br>
            <a:r>
              <a:rPr lang="it-IT" sz="1600" dirty="0" err="1"/>
              <a:t>Francky</a:t>
            </a:r>
            <a:r>
              <a:rPr lang="it-IT" sz="1600" dirty="0"/>
              <a:t> </a:t>
            </a:r>
            <a:r>
              <a:rPr lang="it-IT" sz="1600" dirty="0" err="1"/>
              <a:t>Callewaert</a:t>
            </a:r>
            <a:r>
              <a:rPr lang="it-IT" sz="1600" dirty="0"/>
              <a:t>, </a:t>
            </a:r>
            <a:r>
              <a:rPr lang="it-IT" sz="1600" dirty="0" err="1">
                <a:solidFill>
                  <a:srgbClr val="C00000"/>
                </a:solidFill>
              </a:rPr>
              <a:t>European</a:t>
            </a:r>
            <a:r>
              <a:rPr lang="it-IT" sz="1600" dirty="0">
                <a:solidFill>
                  <a:srgbClr val="C00000"/>
                </a:solidFill>
              </a:rPr>
              <a:t> </a:t>
            </a:r>
            <a:r>
              <a:rPr lang="it-IT" sz="1600" dirty="0" err="1">
                <a:solidFill>
                  <a:srgbClr val="C00000"/>
                </a:solidFill>
              </a:rPr>
              <a:t>Commission</a:t>
            </a:r>
            <a:r>
              <a:rPr lang="it-IT" sz="1600" dirty="0">
                <a:solidFill>
                  <a:srgbClr val="C00000"/>
                </a:solidFill>
              </a:rPr>
              <a:t>, DG MARE</a:t>
            </a:r>
            <a:r>
              <a:rPr lang="it-IT" sz="1600" dirty="0"/>
              <a:t/>
            </a:r>
            <a:br>
              <a:rPr lang="it-IT" sz="1600" dirty="0"/>
            </a:br>
            <a:r>
              <a:rPr lang="it-IT" sz="1600" dirty="0" err="1"/>
              <a:t>Vanderlei</a:t>
            </a:r>
            <a:r>
              <a:rPr lang="it-IT" sz="1600" dirty="0"/>
              <a:t> </a:t>
            </a:r>
            <a:r>
              <a:rPr lang="it-IT" sz="1600" dirty="0" err="1"/>
              <a:t>Perez</a:t>
            </a:r>
            <a:r>
              <a:rPr lang="it-IT" sz="1600" dirty="0"/>
              <a:t> </a:t>
            </a:r>
            <a:r>
              <a:rPr lang="it-IT" sz="1600" dirty="0" err="1"/>
              <a:t>Canhos</a:t>
            </a:r>
            <a:r>
              <a:rPr lang="it-IT" sz="1600" dirty="0"/>
              <a:t>, </a:t>
            </a:r>
            <a:r>
              <a:rPr lang="it-IT" sz="1600" dirty="0">
                <a:solidFill>
                  <a:srgbClr val="C00000"/>
                </a:solidFill>
              </a:rPr>
              <a:t>Centro de </a:t>
            </a:r>
            <a:r>
              <a:rPr lang="it-IT" sz="1600" dirty="0" err="1">
                <a:solidFill>
                  <a:srgbClr val="C00000"/>
                </a:solidFill>
              </a:rPr>
              <a:t>Referencia</a:t>
            </a:r>
            <a:r>
              <a:rPr lang="it-IT" sz="1600" dirty="0">
                <a:solidFill>
                  <a:srgbClr val="C00000"/>
                </a:solidFill>
              </a:rPr>
              <a:t> </a:t>
            </a:r>
            <a:r>
              <a:rPr lang="it-IT" sz="1600" dirty="0" err="1">
                <a:solidFill>
                  <a:srgbClr val="C00000"/>
                </a:solidFill>
              </a:rPr>
              <a:t>em</a:t>
            </a:r>
            <a:r>
              <a:rPr lang="it-IT" sz="1600" dirty="0">
                <a:solidFill>
                  <a:srgbClr val="C00000"/>
                </a:solidFill>
              </a:rPr>
              <a:t> </a:t>
            </a:r>
            <a:r>
              <a:rPr lang="it-IT" sz="1600" dirty="0" err="1">
                <a:solidFill>
                  <a:srgbClr val="C00000"/>
                </a:solidFill>
              </a:rPr>
              <a:t>Informacao</a:t>
            </a:r>
            <a:r>
              <a:rPr lang="it-IT" sz="1600" dirty="0">
                <a:solidFill>
                  <a:srgbClr val="C00000"/>
                </a:solidFill>
              </a:rPr>
              <a:t> </a:t>
            </a:r>
            <a:r>
              <a:rPr lang="it-IT" sz="1600" dirty="0" err="1">
                <a:solidFill>
                  <a:srgbClr val="C00000"/>
                </a:solidFill>
              </a:rPr>
              <a:t>Ambiental</a:t>
            </a:r>
            <a:r>
              <a:rPr lang="it-IT" sz="1600" dirty="0">
                <a:solidFill>
                  <a:srgbClr val="C00000"/>
                </a:solidFill>
              </a:rPr>
              <a:t> </a:t>
            </a:r>
            <a:r>
              <a:rPr lang="it-IT" sz="1600" dirty="0"/>
              <a:t>(CRIA)</a:t>
            </a:r>
            <a:br>
              <a:rPr lang="it-IT" sz="1600" dirty="0"/>
            </a:br>
            <a:r>
              <a:rPr lang="it-IT" sz="1600" dirty="0" err="1"/>
              <a:t>Yde</a:t>
            </a:r>
            <a:r>
              <a:rPr lang="it-IT" sz="1600" dirty="0"/>
              <a:t> de Jong, </a:t>
            </a:r>
            <a:r>
              <a:rPr lang="it-IT" sz="1600" dirty="0">
                <a:solidFill>
                  <a:srgbClr val="C00000"/>
                </a:solidFill>
              </a:rPr>
              <a:t>PESI</a:t>
            </a:r>
            <a:r>
              <a:rPr lang="it-IT" sz="1600" dirty="0"/>
              <a:t/>
            </a:r>
            <a:br>
              <a:rPr lang="it-IT" sz="1600" dirty="0"/>
            </a:br>
            <a:r>
              <a:rPr lang="it-IT" sz="1600" dirty="0"/>
              <a:t>Matthew Elliott, </a:t>
            </a:r>
            <a:r>
              <a:rPr lang="it-IT" sz="1600" dirty="0">
                <a:solidFill>
                  <a:srgbClr val="C00000"/>
                </a:solidFill>
              </a:rPr>
              <a:t>UK Marine Management </a:t>
            </a:r>
            <a:r>
              <a:rPr lang="it-IT" sz="1600" dirty="0" err="1">
                <a:solidFill>
                  <a:srgbClr val="C00000"/>
                </a:solidFill>
              </a:rPr>
              <a:t>Organisation</a:t>
            </a:r>
            <a:r>
              <a:rPr lang="it-IT" sz="1600" dirty="0"/>
              <a:t/>
            </a:r>
            <a:br>
              <a:rPr lang="it-IT" sz="1600" dirty="0"/>
            </a:br>
            <a:r>
              <a:rPr lang="it-IT" sz="1600" dirty="0" err="1"/>
              <a:t>Tjess</a:t>
            </a:r>
            <a:r>
              <a:rPr lang="it-IT" sz="1600" dirty="0"/>
              <a:t> </a:t>
            </a:r>
            <a:r>
              <a:rPr lang="it-IT" sz="1600" dirty="0" err="1"/>
              <a:t>Hernandez</a:t>
            </a:r>
            <a:r>
              <a:rPr lang="it-IT" sz="1600" dirty="0"/>
              <a:t>, </a:t>
            </a:r>
            <a:r>
              <a:rPr lang="it-IT" sz="1600" dirty="0">
                <a:solidFill>
                  <a:srgbClr val="C00000"/>
                </a:solidFill>
              </a:rPr>
              <a:t>VLIZ</a:t>
            </a:r>
            <a:r>
              <a:rPr lang="it-IT" sz="1600" dirty="0"/>
              <a:t/>
            </a:r>
            <a:br>
              <a:rPr lang="it-IT" sz="1600" dirty="0"/>
            </a:br>
            <a:r>
              <a:rPr lang="it-IT" sz="1600" dirty="0"/>
              <a:t>Neil </a:t>
            </a:r>
            <a:r>
              <a:rPr lang="it-IT" sz="1600" dirty="0" err="1"/>
              <a:t>Holdsworth</a:t>
            </a:r>
            <a:r>
              <a:rPr lang="it-IT" sz="1600" dirty="0"/>
              <a:t>, </a:t>
            </a:r>
            <a:r>
              <a:rPr lang="it-IT" sz="1600" dirty="0">
                <a:solidFill>
                  <a:srgbClr val="C00000"/>
                </a:solidFill>
              </a:rPr>
              <a:t>International </a:t>
            </a:r>
            <a:r>
              <a:rPr lang="it-IT" sz="1600" dirty="0" err="1">
                <a:solidFill>
                  <a:srgbClr val="C00000"/>
                </a:solidFill>
              </a:rPr>
              <a:t>Council</a:t>
            </a:r>
            <a:r>
              <a:rPr lang="it-IT" sz="1600" dirty="0">
                <a:solidFill>
                  <a:srgbClr val="C00000"/>
                </a:solidFill>
              </a:rPr>
              <a:t> for the Exploration of the Sea </a:t>
            </a:r>
            <a:r>
              <a:rPr lang="it-IT" sz="1600" dirty="0"/>
              <a:t>(ICES)</a:t>
            </a:r>
            <a:br>
              <a:rPr lang="it-IT" sz="1600" dirty="0"/>
            </a:br>
            <a:r>
              <a:rPr lang="it-IT" sz="1600" dirty="0"/>
              <a:t>Joao Neves, </a:t>
            </a:r>
            <a:r>
              <a:rPr lang="it-IT" sz="1600" dirty="0">
                <a:solidFill>
                  <a:srgbClr val="C00000"/>
                </a:solidFill>
              </a:rPr>
              <a:t>NEAFC</a:t>
            </a:r>
            <a:r>
              <a:rPr lang="it-IT" sz="1600" dirty="0"/>
              <a:t/>
            </a:r>
            <a:br>
              <a:rPr lang="it-IT" sz="1600" dirty="0"/>
            </a:br>
            <a:r>
              <a:rPr lang="it-IT" sz="1600" dirty="0" err="1"/>
              <a:t>Friderike</a:t>
            </a:r>
            <a:r>
              <a:rPr lang="it-IT" sz="1600" dirty="0"/>
              <a:t> </a:t>
            </a:r>
            <a:r>
              <a:rPr lang="it-IT" sz="1600" dirty="0" err="1"/>
              <a:t>Oehler</a:t>
            </a:r>
            <a:r>
              <a:rPr lang="it-IT" sz="1600" dirty="0"/>
              <a:t>, </a:t>
            </a:r>
            <a:r>
              <a:rPr lang="it-IT" sz="1600" dirty="0" err="1">
                <a:solidFill>
                  <a:srgbClr val="C00000"/>
                </a:solidFill>
              </a:rPr>
              <a:t>European</a:t>
            </a:r>
            <a:r>
              <a:rPr lang="it-IT" sz="1600" dirty="0">
                <a:solidFill>
                  <a:srgbClr val="C00000"/>
                </a:solidFill>
              </a:rPr>
              <a:t> </a:t>
            </a:r>
            <a:r>
              <a:rPr lang="it-IT" sz="1600" dirty="0" err="1">
                <a:solidFill>
                  <a:srgbClr val="C00000"/>
                </a:solidFill>
              </a:rPr>
              <a:t>Commission</a:t>
            </a:r>
            <a:r>
              <a:rPr lang="it-IT" sz="1600" dirty="0">
                <a:solidFill>
                  <a:srgbClr val="C00000"/>
                </a:solidFill>
              </a:rPr>
              <a:t>, ESTAT</a:t>
            </a:r>
            <a:r>
              <a:rPr lang="it-IT" sz="1600" dirty="0"/>
              <a:t/>
            </a:r>
            <a:br>
              <a:rPr lang="it-IT" sz="1600" dirty="0"/>
            </a:br>
            <a:r>
              <a:rPr lang="it-IT" sz="1600" dirty="0"/>
              <a:t>Peter </a:t>
            </a:r>
            <a:r>
              <a:rPr lang="it-IT" sz="1600" dirty="0" err="1"/>
              <a:t>Pissiersens</a:t>
            </a:r>
            <a:r>
              <a:rPr lang="it-IT" sz="1600" dirty="0"/>
              <a:t>, International </a:t>
            </a:r>
            <a:r>
              <a:rPr lang="it-IT" sz="1600" dirty="0" err="1">
                <a:solidFill>
                  <a:srgbClr val="C00000"/>
                </a:solidFill>
              </a:rPr>
              <a:t>Oceanographic</a:t>
            </a:r>
            <a:r>
              <a:rPr lang="it-IT" sz="1600" dirty="0">
                <a:solidFill>
                  <a:srgbClr val="C00000"/>
                </a:solidFill>
              </a:rPr>
              <a:t> Data and Information Exchange </a:t>
            </a:r>
            <a:r>
              <a:rPr lang="it-IT" sz="1600" dirty="0"/>
              <a:t>(IODE)</a:t>
            </a:r>
            <a:br>
              <a:rPr lang="it-IT" sz="1600" dirty="0"/>
            </a:br>
            <a:r>
              <a:rPr lang="it-IT" sz="1600" dirty="0"/>
              <a:t>Miguel-Angel Sicilia, </a:t>
            </a:r>
            <a:r>
              <a:rPr lang="it-IT" sz="1600" dirty="0" err="1">
                <a:solidFill>
                  <a:srgbClr val="C00000"/>
                </a:solidFill>
              </a:rPr>
              <a:t>University</a:t>
            </a:r>
            <a:r>
              <a:rPr lang="it-IT" sz="1600" dirty="0">
                <a:solidFill>
                  <a:srgbClr val="C00000"/>
                </a:solidFill>
              </a:rPr>
              <a:t> of </a:t>
            </a:r>
            <a:r>
              <a:rPr lang="it-IT" sz="1600" dirty="0" err="1">
                <a:solidFill>
                  <a:srgbClr val="C00000"/>
                </a:solidFill>
              </a:rPr>
              <a:t>Alcalá</a:t>
            </a:r>
            <a:endParaRPr lang="it-IT" sz="1600" dirty="0">
              <a:solidFill>
                <a:srgbClr val="C00000"/>
              </a:solidFill>
            </a:endParaRPr>
          </a:p>
        </p:txBody>
      </p:sp>
      <p:sp>
        <p:nvSpPr>
          <p:cNvPr id="3" name="Rettangolo 2"/>
          <p:cNvSpPr/>
          <p:nvPr/>
        </p:nvSpPr>
        <p:spPr>
          <a:xfrm>
            <a:off x="70539" y="3861048"/>
            <a:ext cx="4572000" cy="2585323"/>
          </a:xfrm>
          <a:prstGeom prst="rect">
            <a:avLst/>
          </a:prstGeom>
        </p:spPr>
        <p:txBody>
          <a:bodyPr>
            <a:spAutoFit/>
          </a:bodyPr>
          <a:lstStyle/>
          <a:p>
            <a:r>
              <a:rPr lang="it-IT" b="1" dirty="0" err="1" smtClean="0"/>
              <a:t>iMarine</a:t>
            </a:r>
            <a:r>
              <a:rPr lang="it-IT" b="1" dirty="0" smtClean="0"/>
              <a:t> </a:t>
            </a:r>
            <a:r>
              <a:rPr lang="it-IT" b="1" dirty="0" err="1" smtClean="0"/>
              <a:t>Council</a:t>
            </a:r>
            <a:endParaRPr lang="it-IT" b="1" dirty="0" smtClean="0"/>
          </a:p>
          <a:p>
            <a:endParaRPr lang="it-IT" dirty="0"/>
          </a:p>
          <a:p>
            <a:r>
              <a:rPr lang="it-IT" dirty="0" err="1" smtClean="0"/>
              <a:t>Stephan</a:t>
            </a:r>
            <a:r>
              <a:rPr lang="it-IT" dirty="0" smtClean="0"/>
              <a:t> </a:t>
            </a:r>
            <a:r>
              <a:rPr lang="it-IT" dirty="0" err="1"/>
              <a:t>Asmundsson</a:t>
            </a:r>
            <a:r>
              <a:rPr lang="it-IT" dirty="0"/>
              <a:t>, </a:t>
            </a:r>
            <a:r>
              <a:rPr lang="it-IT" dirty="0">
                <a:solidFill>
                  <a:srgbClr val="C00000"/>
                </a:solidFill>
              </a:rPr>
              <a:t>NEAFC</a:t>
            </a:r>
          </a:p>
          <a:p>
            <a:r>
              <a:rPr lang="it-IT" dirty="0"/>
              <a:t>Patricio </a:t>
            </a:r>
            <a:r>
              <a:rPr lang="it-IT" dirty="0" err="1"/>
              <a:t>Bernal</a:t>
            </a:r>
            <a:r>
              <a:rPr lang="it-IT" dirty="0"/>
              <a:t>, </a:t>
            </a:r>
            <a:r>
              <a:rPr lang="it-IT" dirty="0">
                <a:solidFill>
                  <a:srgbClr val="C00000"/>
                </a:solidFill>
              </a:rPr>
              <a:t>IUCN High </a:t>
            </a:r>
            <a:r>
              <a:rPr lang="it-IT" dirty="0" err="1">
                <a:solidFill>
                  <a:srgbClr val="C00000"/>
                </a:solidFill>
              </a:rPr>
              <a:t>Seas</a:t>
            </a:r>
            <a:r>
              <a:rPr lang="it-IT" dirty="0">
                <a:solidFill>
                  <a:srgbClr val="C00000"/>
                </a:solidFill>
              </a:rPr>
              <a:t> </a:t>
            </a:r>
            <a:r>
              <a:rPr lang="it-IT" dirty="0" err="1">
                <a:solidFill>
                  <a:srgbClr val="C00000"/>
                </a:solidFill>
              </a:rPr>
              <a:t>Initiatives</a:t>
            </a:r>
            <a:endParaRPr lang="it-IT" dirty="0">
              <a:solidFill>
                <a:srgbClr val="C00000"/>
              </a:solidFill>
            </a:endParaRPr>
          </a:p>
          <a:p>
            <a:r>
              <a:rPr lang="it-IT" dirty="0" err="1"/>
              <a:t>Johanne</a:t>
            </a:r>
            <a:r>
              <a:rPr lang="it-IT" dirty="0"/>
              <a:t> Fisher, </a:t>
            </a:r>
            <a:r>
              <a:rPr lang="it-IT" dirty="0">
                <a:solidFill>
                  <a:srgbClr val="C00000"/>
                </a:solidFill>
              </a:rPr>
              <a:t>FAO</a:t>
            </a:r>
          </a:p>
          <a:p>
            <a:r>
              <a:rPr lang="it-IT" dirty="0" err="1"/>
              <a:t>Serge</a:t>
            </a:r>
            <a:r>
              <a:rPr lang="it-IT" dirty="0"/>
              <a:t> Michel Garcia</a:t>
            </a:r>
          </a:p>
          <a:p>
            <a:r>
              <a:rPr lang="it-IT" dirty="0"/>
              <a:t>Martin </a:t>
            </a:r>
            <a:r>
              <a:rPr lang="it-IT" dirty="0" err="1"/>
              <a:t>Pastoors</a:t>
            </a:r>
            <a:r>
              <a:rPr lang="it-IT" dirty="0"/>
              <a:t>, </a:t>
            </a:r>
            <a:r>
              <a:rPr lang="it-IT" dirty="0">
                <a:solidFill>
                  <a:srgbClr val="C00000"/>
                </a:solidFill>
              </a:rPr>
              <a:t>Centre for Marine Policy, </a:t>
            </a:r>
            <a:r>
              <a:rPr lang="it-IT" dirty="0" err="1">
                <a:solidFill>
                  <a:srgbClr val="C00000"/>
                </a:solidFill>
              </a:rPr>
              <a:t>Wageningen</a:t>
            </a:r>
            <a:r>
              <a:rPr lang="it-IT" dirty="0">
                <a:solidFill>
                  <a:srgbClr val="C00000"/>
                </a:solidFill>
              </a:rPr>
              <a:t> </a:t>
            </a:r>
            <a:r>
              <a:rPr lang="it-IT" dirty="0" err="1">
                <a:solidFill>
                  <a:srgbClr val="C00000"/>
                </a:solidFill>
              </a:rPr>
              <a:t>University</a:t>
            </a:r>
            <a:endParaRPr lang="it-IT" dirty="0">
              <a:solidFill>
                <a:srgbClr val="C00000"/>
              </a:solidFill>
            </a:endParaRPr>
          </a:p>
          <a:p>
            <a:endParaRPr lang="it-IT" dirty="0"/>
          </a:p>
        </p:txBody>
      </p:sp>
    </p:spTree>
    <p:extLst>
      <p:ext uri="{BB962C8B-B14F-4D97-AF65-F5344CB8AC3E}">
        <p14:creationId xmlns:p14="http://schemas.microsoft.com/office/powerpoint/2010/main" val="1920013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4" name="Rectangle 3"/>
          <p:cNvSpPr>
            <a:spLocks noChangeArrowheads="1"/>
          </p:cNvSpPr>
          <p:nvPr/>
        </p:nvSpPr>
        <p:spPr bwMode="auto">
          <a:xfrm>
            <a:off x="0" y="15240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it-IT" sz="2000">
                <a:latin typeface="Cambria" pitchFamily="18" charset="0"/>
              </a:rPr>
              <a:t>iMARINE SERVICES / </a:t>
            </a:r>
            <a:r>
              <a:rPr lang="it-IT" altLang="it-IT" sz="2000">
                <a:solidFill>
                  <a:srgbClr val="C4004B"/>
                </a:solidFill>
                <a:latin typeface="Cambria" pitchFamily="18" charset="0"/>
              </a:rPr>
              <a:t>serving the Marine and Maritime community and entities</a:t>
            </a:r>
          </a:p>
        </p:txBody>
      </p:sp>
      <p:sp>
        <p:nvSpPr>
          <p:cNvPr id="230408" name="Segnaposto numero diapositiva 3"/>
          <p:cNvSpPr txBox="1">
            <a:spLocks noGrp="1"/>
          </p:cNvSpPr>
          <p:nvPr/>
        </p:nvSpPr>
        <p:spPr bwMode="auto">
          <a:xfrm>
            <a:off x="2908300" y="6564313"/>
            <a:ext cx="71913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fld id="{0B7D371D-DF0E-4990-A0F5-81ED2F97125D}" type="slidenum">
              <a:rPr lang="it-IT" altLang="it-IT" sz="600">
                <a:solidFill>
                  <a:schemeClr val="bg1"/>
                </a:solidFill>
                <a:latin typeface="Cambria" pitchFamily="18" charset="0"/>
              </a:rPr>
              <a:pPr algn="ctr" eaLnBrk="1" hangingPunct="1">
                <a:spcBef>
                  <a:spcPct val="50000"/>
                </a:spcBef>
              </a:pPr>
              <a:t>13</a:t>
            </a:fld>
            <a:endParaRPr lang="it-IT" altLang="it-IT" sz="600">
              <a:solidFill>
                <a:schemeClr val="bg1"/>
              </a:solidFill>
              <a:latin typeface="Cambria" pitchFamily="18"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1" y="486408"/>
            <a:ext cx="4065163" cy="5068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3731830" y="3020760"/>
            <a:ext cx="5400675" cy="3543300"/>
          </a:xfrm>
          <a:prstGeom prst="rect">
            <a:avLst/>
          </a:prstGeom>
          <a:noFill/>
          <a:ln>
            <a:noFill/>
          </a:ln>
        </p:spPr>
      </p:pic>
    </p:spTree>
    <p:extLst>
      <p:ext uri="{BB962C8B-B14F-4D97-AF65-F5344CB8AC3E}">
        <p14:creationId xmlns:p14="http://schemas.microsoft.com/office/powerpoint/2010/main" val="1775985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p:nvPr/>
        </p:nvPicPr>
        <p:blipFill>
          <a:blip r:embed="rId3"/>
          <a:srcRect/>
          <a:stretch>
            <a:fillRect/>
          </a:stretch>
        </p:blipFill>
        <p:spPr bwMode="auto">
          <a:xfrm>
            <a:off x="2908300" y="3356992"/>
            <a:ext cx="6235700" cy="3501008"/>
          </a:xfrm>
          <a:prstGeom prst="rect">
            <a:avLst/>
          </a:prstGeom>
          <a:noFill/>
          <a:ln w="9525">
            <a:noFill/>
            <a:miter lim="800000"/>
            <a:headEnd/>
            <a:tailEnd/>
          </a:ln>
        </p:spPr>
      </p:pic>
      <p:sp>
        <p:nvSpPr>
          <p:cNvPr id="230404" name="Rectangle 3"/>
          <p:cNvSpPr>
            <a:spLocks noChangeArrowheads="1"/>
          </p:cNvSpPr>
          <p:nvPr/>
        </p:nvSpPr>
        <p:spPr bwMode="auto">
          <a:xfrm>
            <a:off x="0" y="15240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it-IT" sz="2000">
                <a:latin typeface="Cambria" pitchFamily="18" charset="0"/>
              </a:rPr>
              <a:t>iMARINE SERVICES / </a:t>
            </a:r>
            <a:r>
              <a:rPr lang="it-IT" altLang="it-IT" sz="2000">
                <a:solidFill>
                  <a:srgbClr val="C4004B"/>
                </a:solidFill>
                <a:latin typeface="Cambria" pitchFamily="18" charset="0"/>
              </a:rPr>
              <a:t>serving the Marine and Maritime community and entities</a:t>
            </a:r>
          </a:p>
        </p:txBody>
      </p:sp>
      <p:sp>
        <p:nvSpPr>
          <p:cNvPr id="230408" name="Segnaposto numero diapositiva 3"/>
          <p:cNvSpPr txBox="1">
            <a:spLocks noGrp="1"/>
          </p:cNvSpPr>
          <p:nvPr/>
        </p:nvSpPr>
        <p:spPr bwMode="auto">
          <a:xfrm>
            <a:off x="2908300" y="6564313"/>
            <a:ext cx="71913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fld id="{0B7D371D-DF0E-4990-A0F5-81ED2F97125D}" type="slidenum">
              <a:rPr lang="it-IT" altLang="it-IT" sz="600">
                <a:solidFill>
                  <a:schemeClr val="bg1"/>
                </a:solidFill>
                <a:latin typeface="Cambria" pitchFamily="18" charset="0"/>
              </a:rPr>
              <a:pPr algn="ctr" eaLnBrk="1" hangingPunct="1">
                <a:spcBef>
                  <a:spcPct val="50000"/>
                </a:spcBef>
              </a:pPr>
              <a:t>14</a:t>
            </a:fld>
            <a:endParaRPr lang="it-IT" altLang="it-IT" sz="600">
              <a:solidFill>
                <a:schemeClr val="bg1"/>
              </a:solidFill>
              <a:latin typeface="Cambria" pitchFamily="18" charset="0"/>
            </a:endParaRP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03" y="548679"/>
            <a:ext cx="5912049" cy="3615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40797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4" name="Rectangle 3"/>
          <p:cNvSpPr>
            <a:spLocks noChangeArrowheads="1"/>
          </p:cNvSpPr>
          <p:nvPr/>
        </p:nvSpPr>
        <p:spPr bwMode="auto">
          <a:xfrm>
            <a:off x="0" y="15240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it-IT" sz="2000">
                <a:latin typeface="Cambria" pitchFamily="18" charset="0"/>
              </a:rPr>
              <a:t>iMARINE SERVICES / </a:t>
            </a:r>
            <a:r>
              <a:rPr lang="it-IT" altLang="it-IT" sz="2000">
                <a:solidFill>
                  <a:srgbClr val="C4004B"/>
                </a:solidFill>
                <a:latin typeface="Cambria" pitchFamily="18" charset="0"/>
              </a:rPr>
              <a:t>serving the Marine and Maritime community and entities</a:t>
            </a:r>
          </a:p>
        </p:txBody>
      </p:sp>
      <p:sp>
        <p:nvSpPr>
          <p:cNvPr id="230408" name="Segnaposto numero diapositiva 3"/>
          <p:cNvSpPr txBox="1">
            <a:spLocks noGrp="1"/>
          </p:cNvSpPr>
          <p:nvPr/>
        </p:nvSpPr>
        <p:spPr bwMode="auto">
          <a:xfrm>
            <a:off x="2908300" y="6564313"/>
            <a:ext cx="71913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fld id="{0B7D371D-DF0E-4990-A0F5-81ED2F97125D}" type="slidenum">
              <a:rPr lang="it-IT" altLang="it-IT" sz="600">
                <a:solidFill>
                  <a:schemeClr val="bg1"/>
                </a:solidFill>
                <a:latin typeface="Cambria" pitchFamily="18" charset="0"/>
              </a:rPr>
              <a:pPr algn="ctr" eaLnBrk="1" hangingPunct="1">
                <a:spcBef>
                  <a:spcPct val="50000"/>
                </a:spcBef>
              </a:pPr>
              <a:t>15</a:t>
            </a:fld>
            <a:endParaRPr lang="it-IT" altLang="it-IT" sz="600">
              <a:solidFill>
                <a:schemeClr val="bg1"/>
              </a:solidFill>
              <a:latin typeface="Cambria" pitchFamily="18" charset="0"/>
            </a:endParaRPr>
          </a:p>
        </p:txBody>
      </p:sp>
      <p:pic>
        <p:nvPicPr>
          <p:cNvPr id="6" name="Picture 4"/>
          <p:cNvPicPr/>
          <p:nvPr/>
        </p:nvPicPr>
        <p:blipFill>
          <a:blip r:embed="rId3"/>
          <a:srcRect/>
          <a:stretch>
            <a:fillRect/>
          </a:stretch>
        </p:blipFill>
        <p:spPr bwMode="auto">
          <a:xfrm>
            <a:off x="611560" y="549275"/>
            <a:ext cx="8208912" cy="6123781"/>
          </a:xfrm>
          <a:prstGeom prst="rect">
            <a:avLst/>
          </a:prstGeom>
          <a:noFill/>
          <a:ln w="9525">
            <a:noFill/>
            <a:miter lim="800000"/>
            <a:headEnd/>
            <a:tailEnd/>
          </a:ln>
        </p:spPr>
      </p:pic>
    </p:spTree>
    <p:extLst>
      <p:ext uri="{BB962C8B-B14F-4D97-AF65-F5344CB8AC3E}">
        <p14:creationId xmlns:p14="http://schemas.microsoft.com/office/powerpoint/2010/main" val="1381258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ChangeArrowheads="1"/>
          </p:cNvSpPr>
          <p:nvPr/>
        </p:nvSpPr>
        <p:spPr bwMode="auto">
          <a:xfrm>
            <a:off x="139700" y="252413"/>
            <a:ext cx="7312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it-IT" sz="2000">
                <a:latin typeface="Cambria" pitchFamily="18" charset="0"/>
              </a:rPr>
              <a:t>MANAGING SCIENTIFIC DATA / </a:t>
            </a:r>
            <a:r>
              <a:rPr lang="it-IT" altLang="it-IT" sz="2000">
                <a:solidFill>
                  <a:srgbClr val="C4004B"/>
                </a:solidFill>
                <a:latin typeface="Cambria" pitchFamily="18" charset="0"/>
              </a:rPr>
              <a:t>a win-win Business Model (?)</a:t>
            </a:r>
          </a:p>
        </p:txBody>
      </p:sp>
      <p:sp>
        <p:nvSpPr>
          <p:cNvPr id="240643" name="Segnaposto numero diapositiva 3"/>
          <p:cNvSpPr txBox="1">
            <a:spLocks noGrp="1"/>
          </p:cNvSpPr>
          <p:nvPr/>
        </p:nvSpPr>
        <p:spPr bwMode="auto">
          <a:xfrm>
            <a:off x="2908300" y="6564313"/>
            <a:ext cx="71913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fld id="{B33C34E5-E992-4089-9EB3-6B589871B623}" type="slidenum">
              <a:rPr lang="it-IT" altLang="it-IT" sz="600">
                <a:solidFill>
                  <a:schemeClr val="bg1"/>
                </a:solidFill>
                <a:latin typeface="Cambria" pitchFamily="18" charset="0"/>
              </a:rPr>
              <a:pPr algn="ctr" eaLnBrk="1" hangingPunct="1">
                <a:spcBef>
                  <a:spcPct val="50000"/>
                </a:spcBef>
              </a:pPr>
              <a:t>16</a:t>
            </a:fld>
            <a:endParaRPr lang="it-IT" altLang="it-IT" sz="600">
              <a:solidFill>
                <a:schemeClr val="bg1"/>
              </a:solidFill>
              <a:latin typeface="Cambria" pitchFamily="18" charset="0"/>
            </a:endParaRPr>
          </a:p>
        </p:txBody>
      </p:sp>
      <p:sp>
        <p:nvSpPr>
          <p:cNvPr id="240649" name="Rectangle 9"/>
          <p:cNvSpPr>
            <a:spLocks noChangeArrowheads="1"/>
          </p:cNvSpPr>
          <p:nvPr/>
        </p:nvSpPr>
        <p:spPr bwMode="auto">
          <a:xfrm>
            <a:off x="3132138" y="3141663"/>
            <a:ext cx="3311525" cy="574675"/>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it-IT" altLang="it-IT"/>
              <a:t>Preservation</a:t>
            </a:r>
          </a:p>
        </p:txBody>
      </p:sp>
      <p:sp>
        <p:nvSpPr>
          <p:cNvPr id="240650" name="AutoShape 10"/>
          <p:cNvSpPr>
            <a:spLocks noChangeArrowheads="1"/>
          </p:cNvSpPr>
          <p:nvPr/>
        </p:nvSpPr>
        <p:spPr bwMode="auto">
          <a:xfrm rot="5400000">
            <a:off x="6517481" y="2782094"/>
            <a:ext cx="1368425" cy="1366838"/>
          </a:xfrm>
          <a:custGeom>
            <a:avLst/>
            <a:gdLst>
              <a:gd name="G0" fmla="+- 6314 0 0"/>
              <a:gd name="G1" fmla="+- 21600 0 6314"/>
              <a:gd name="G2" fmla="*/ 6314 1 2"/>
              <a:gd name="G3" fmla="+- 21600 0 G2"/>
              <a:gd name="G4" fmla="+/ 6314 21600 2"/>
              <a:gd name="G5" fmla="+/ G1 0 2"/>
              <a:gd name="G6" fmla="*/ 21600 21600 6314"/>
              <a:gd name="G7" fmla="*/ G6 1 2"/>
              <a:gd name="G8" fmla="+- 21600 0 G7"/>
              <a:gd name="G9" fmla="*/ 21600 1 2"/>
              <a:gd name="G10" fmla="+- 6314 0 G9"/>
              <a:gd name="G11" fmla="?: G10 G8 0"/>
              <a:gd name="G12" fmla="?: G10 G7 21600"/>
              <a:gd name="T0" fmla="*/ 18443 w 21600"/>
              <a:gd name="T1" fmla="*/ 10800 h 21600"/>
              <a:gd name="T2" fmla="*/ 10800 w 21600"/>
              <a:gd name="T3" fmla="*/ 21600 h 21600"/>
              <a:gd name="T4" fmla="*/ 3157 w 21600"/>
              <a:gd name="T5" fmla="*/ 10800 h 21600"/>
              <a:gd name="T6" fmla="*/ 10800 w 21600"/>
              <a:gd name="T7" fmla="*/ 0 h 21600"/>
              <a:gd name="T8" fmla="*/ 4957 w 21600"/>
              <a:gd name="T9" fmla="*/ 4957 h 21600"/>
              <a:gd name="T10" fmla="*/ 16643 w 21600"/>
              <a:gd name="T11" fmla="*/ 16643 h 21600"/>
            </a:gdLst>
            <a:ahLst/>
            <a:cxnLst>
              <a:cxn ang="0">
                <a:pos x="T0" y="T1"/>
              </a:cxn>
              <a:cxn ang="0">
                <a:pos x="T2" y="T3"/>
              </a:cxn>
              <a:cxn ang="0">
                <a:pos x="T4" y="T5"/>
              </a:cxn>
              <a:cxn ang="0">
                <a:pos x="T6" y="T7"/>
              </a:cxn>
            </a:cxnLst>
            <a:rect l="T8" t="T9" r="T10" b="T11"/>
            <a:pathLst>
              <a:path w="21600" h="21600">
                <a:moveTo>
                  <a:pt x="0" y="0"/>
                </a:moveTo>
                <a:lnTo>
                  <a:pt x="6314" y="21600"/>
                </a:lnTo>
                <a:lnTo>
                  <a:pt x="15286" y="21600"/>
                </a:lnTo>
                <a:lnTo>
                  <a:pt x="21600" y="0"/>
                </a:lnTo>
                <a:close/>
              </a:path>
            </a:pathLst>
          </a:cu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rot="10800000" vert="eaVert" wrap="none" anchor="ctr"/>
          <a:lstStyle/>
          <a:p>
            <a:pPr algn="ctr"/>
            <a:r>
              <a:rPr lang="it-IT" altLang="it-IT"/>
              <a:t>Data Ingestion</a:t>
            </a:r>
          </a:p>
        </p:txBody>
      </p:sp>
      <p:sp>
        <p:nvSpPr>
          <p:cNvPr id="240651" name="AutoShape 11"/>
          <p:cNvSpPr>
            <a:spLocks noChangeArrowheads="1"/>
          </p:cNvSpPr>
          <p:nvPr/>
        </p:nvSpPr>
        <p:spPr bwMode="auto">
          <a:xfrm rot="16200000">
            <a:off x="1691481" y="2709069"/>
            <a:ext cx="1368425" cy="1366838"/>
          </a:xfrm>
          <a:custGeom>
            <a:avLst/>
            <a:gdLst>
              <a:gd name="G0" fmla="+- 6314 0 0"/>
              <a:gd name="G1" fmla="+- 21600 0 6314"/>
              <a:gd name="G2" fmla="*/ 6314 1 2"/>
              <a:gd name="G3" fmla="+- 21600 0 G2"/>
              <a:gd name="G4" fmla="+/ 6314 21600 2"/>
              <a:gd name="G5" fmla="+/ G1 0 2"/>
              <a:gd name="G6" fmla="*/ 21600 21600 6314"/>
              <a:gd name="G7" fmla="*/ G6 1 2"/>
              <a:gd name="G8" fmla="+- 21600 0 G7"/>
              <a:gd name="G9" fmla="*/ 21600 1 2"/>
              <a:gd name="G10" fmla="+- 6314 0 G9"/>
              <a:gd name="G11" fmla="?: G10 G8 0"/>
              <a:gd name="G12" fmla="?: G10 G7 21600"/>
              <a:gd name="T0" fmla="*/ 18443 w 21600"/>
              <a:gd name="T1" fmla="*/ 10800 h 21600"/>
              <a:gd name="T2" fmla="*/ 10800 w 21600"/>
              <a:gd name="T3" fmla="*/ 21600 h 21600"/>
              <a:gd name="T4" fmla="*/ 3157 w 21600"/>
              <a:gd name="T5" fmla="*/ 10800 h 21600"/>
              <a:gd name="T6" fmla="*/ 10800 w 21600"/>
              <a:gd name="T7" fmla="*/ 0 h 21600"/>
              <a:gd name="T8" fmla="*/ 4957 w 21600"/>
              <a:gd name="T9" fmla="*/ 4957 h 21600"/>
              <a:gd name="T10" fmla="*/ 16643 w 21600"/>
              <a:gd name="T11" fmla="*/ 16643 h 21600"/>
            </a:gdLst>
            <a:ahLst/>
            <a:cxnLst>
              <a:cxn ang="0">
                <a:pos x="T0" y="T1"/>
              </a:cxn>
              <a:cxn ang="0">
                <a:pos x="T2" y="T3"/>
              </a:cxn>
              <a:cxn ang="0">
                <a:pos x="T4" y="T5"/>
              </a:cxn>
              <a:cxn ang="0">
                <a:pos x="T6" y="T7"/>
              </a:cxn>
            </a:cxnLst>
            <a:rect l="T8" t="T9" r="T10" b="T11"/>
            <a:pathLst>
              <a:path w="21600" h="21600">
                <a:moveTo>
                  <a:pt x="0" y="0"/>
                </a:moveTo>
                <a:lnTo>
                  <a:pt x="6314" y="21600"/>
                </a:lnTo>
                <a:lnTo>
                  <a:pt x="15286" y="21600"/>
                </a:lnTo>
                <a:lnTo>
                  <a:pt x="21600" y="0"/>
                </a:lnTo>
                <a:close/>
              </a:path>
            </a:pathLst>
          </a:cu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vert="eaVert" wrap="none" anchor="ctr"/>
          <a:lstStyle/>
          <a:p>
            <a:pPr algn="ctr"/>
            <a:r>
              <a:rPr lang="it-IT" altLang="it-IT"/>
              <a:t>Data Access</a:t>
            </a:r>
          </a:p>
        </p:txBody>
      </p:sp>
      <p:sp>
        <p:nvSpPr>
          <p:cNvPr id="240652" name="AutoShape 12"/>
          <p:cNvSpPr>
            <a:spLocks noChangeArrowheads="1"/>
          </p:cNvSpPr>
          <p:nvPr/>
        </p:nvSpPr>
        <p:spPr bwMode="auto">
          <a:xfrm>
            <a:off x="3492500" y="1700213"/>
            <a:ext cx="2592388" cy="1081087"/>
          </a:xfrm>
          <a:prstGeom prst="curvedDownArrow">
            <a:avLst>
              <a:gd name="adj1" fmla="val 47959"/>
              <a:gd name="adj2" fmla="val 95918"/>
              <a:gd name="adj3" fmla="val 33333"/>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it-IT" altLang="it-IT"/>
              <a:t>Data Stewardship</a:t>
            </a:r>
          </a:p>
        </p:txBody>
      </p:sp>
      <p:sp>
        <p:nvSpPr>
          <p:cNvPr id="240655" name="Rectangle 15"/>
          <p:cNvSpPr>
            <a:spLocks noChangeArrowheads="1"/>
          </p:cNvSpPr>
          <p:nvPr/>
        </p:nvSpPr>
        <p:spPr bwMode="auto">
          <a:xfrm>
            <a:off x="1042988" y="1844675"/>
            <a:ext cx="504825" cy="3384550"/>
          </a:xfrm>
          <a:prstGeom prst="rect">
            <a:avLst/>
          </a:prstGeom>
          <a:solidFill>
            <a:srgbClr val="BCE2BC"/>
          </a:solidFill>
          <a:ln>
            <a:noFill/>
          </a:ln>
          <a:effectLst>
            <a:prstShdw prst="shdw17" dist="17961" dir="2700000">
              <a:srgbClr val="BCE2B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rot="10800000" vert="eaVert" wrap="none" anchor="ctr"/>
          <a:lstStyle/>
          <a:p>
            <a:pPr algn="ctr"/>
            <a:r>
              <a:rPr lang="it-IT" altLang="it-IT"/>
              <a:t>Enabling Platform</a:t>
            </a:r>
          </a:p>
        </p:txBody>
      </p:sp>
      <p:grpSp>
        <p:nvGrpSpPr>
          <p:cNvPr id="240692" name="Group 52"/>
          <p:cNvGrpSpPr>
            <a:grpSpLocks/>
          </p:cNvGrpSpPr>
          <p:nvPr/>
        </p:nvGrpSpPr>
        <p:grpSpPr bwMode="auto">
          <a:xfrm>
            <a:off x="250825" y="1916113"/>
            <a:ext cx="649288" cy="3313112"/>
            <a:chOff x="158" y="1207"/>
            <a:chExt cx="409" cy="2087"/>
          </a:xfrm>
        </p:grpSpPr>
        <p:sp>
          <p:nvSpPr>
            <p:cNvPr id="240656" name="AutoShape 16"/>
            <p:cNvSpPr>
              <a:spLocks noChangeArrowheads="1"/>
            </p:cNvSpPr>
            <p:nvPr/>
          </p:nvSpPr>
          <p:spPr bwMode="auto">
            <a:xfrm>
              <a:off x="158" y="1207"/>
              <a:ext cx="408" cy="409"/>
            </a:xfrm>
            <a:prstGeom prst="parallelogram">
              <a:avLst>
                <a:gd name="adj" fmla="val 25000"/>
              </a:avLst>
            </a:prstGeom>
            <a:solidFill>
              <a:schemeClr val="folHlink"/>
            </a:solidFill>
            <a:ln>
              <a:noFill/>
            </a:ln>
            <a:effectLst>
              <a:prstShdw prst="shdw17" dist="17961" dir="2700000">
                <a:schemeClr val="folHlink">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it-IT"/>
            </a:p>
          </p:txBody>
        </p:sp>
        <p:sp>
          <p:nvSpPr>
            <p:cNvPr id="240657" name="AutoShape 17"/>
            <p:cNvSpPr>
              <a:spLocks noChangeArrowheads="1"/>
            </p:cNvSpPr>
            <p:nvPr/>
          </p:nvSpPr>
          <p:spPr bwMode="auto">
            <a:xfrm>
              <a:off x="158" y="1797"/>
              <a:ext cx="408" cy="453"/>
            </a:xfrm>
            <a:prstGeom prst="diamond">
              <a:avLst/>
            </a:prstGeom>
            <a:solidFill>
              <a:srgbClr val="A9F9A5"/>
            </a:solidFill>
            <a:ln>
              <a:noFill/>
            </a:ln>
            <a:effectLst>
              <a:prstShdw prst="shdw17" dist="17961" dir="2700000">
                <a:srgbClr val="A9F9A5">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it-IT"/>
            </a:p>
          </p:txBody>
        </p:sp>
        <p:sp>
          <p:nvSpPr>
            <p:cNvPr id="240658" name="AutoShape 18"/>
            <p:cNvSpPr>
              <a:spLocks noChangeArrowheads="1"/>
            </p:cNvSpPr>
            <p:nvPr/>
          </p:nvSpPr>
          <p:spPr bwMode="auto">
            <a:xfrm>
              <a:off x="158" y="2387"/>
              <a:ext cx="363" cy="408"/>
            </a:xfrm>
            <a:prstGeom prst="triangle">
              <a:avLst>
                <a:gd name="adj" fmla="val 50000"/>
              </a:avLst>
            </a:prstGeom>
            <a:solidFill>
              <a:srgbClr val="66C531"/>
            </a:solidFill>
            <a:ln>
              <a:noFill/>
            </a:ln>
            <a:effectLst>
              <a:prstShdw prst="shdw17" dist="17961" dir="2700000">
                <a:srgbClr val="66C531">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it-IT"/>
            </a:p>
          </p:txBody>
        </p:sp>
        <p:sp>
          <p:nvSpPr>
            <p:cNvPr id="240659" name="AutoShape 19"/>
            <p:cNvSpPr>
              <a:spLocks noChangeArrowheads="1"/>
            </p:cNvSpPr>
            <p:nvPr/>
          </p:nvSpPr>
          <p:spPr bwMode="auto">
            <a:xfrm>
              <a:off x="158" y="2886"/>
              <a:ext cx="409" cy="408"/>
            </a:xfrm>
            <a:prstGeom prst="cube">
              <a:avLst>
                <a:gd name="adj" fmla="val 25000"/>
              </a:avLst>
            </a:prstGeom>
            <a:solidFill>
              <a:srgbClr val="649F37"/>
            </a:solidFill>
            <a:ln>
              <a:noFill/>
            </a:ln>
            <a:effectLst>
              <a:prstShdw prst="shdw17" dist="17961" dir="2700000">
                <a:srgbClr val="649F37">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it-IT"/>
            </a:p>
          </p:txBody>
        </p:sp>
      </p:grpSp>
      <p:grpSp>
        <p:nvGrpSpPr>
          <p:cNvPr id="240693" name="Group 53"/>
          <p:cNvGrpSpPr>
            <a:grpSpLocks/>
          </p:cNvGrpSpPr>
          <p:nvPr/>
        </p:nvGrpSpPr>
        <p:grpSpPr bwMode="auto">
          <a:xfrm>
            <a:off x="3348038" y="3789363"/>
            <a:ext cx="2592387" cy="1727200"/>
            <a:chOff x="2109" y="2387"/>
            <a:chExt cx="1633" cy="1088"/>
          </a:xfrm>
        </p:grpSpPr>
        <p:sp>
          <p:nvSpPr>
            <p:cNvPr id="240653" name="AutoShape 13"/>
            <p:cNvSpPr>
              <a:spLocks noChangeArrowheads="1"/>
            </p:cNvSpPr>
            <p:nvPr/>
          </p:nvSpPr>
          <p:spPr bwMode="auto">
            <a:xfrm rot="10800000">
              <a:off x="2109" y="2387"/>
              <a:ext cx="1633" cy="681"/>
            </a:xfrm>
            <a:prstGeom prst="curvedDownArrow">
              <a:avLst>
                <a:gd name="adj1" fmla="val 47959"/>
                <a:gd name="adj2" fmla="val 95918"/>
                <a:gd name="adj3" fmla="val 33333"/>
              </a:avLst>
            </a:prstGeom>
            <a:solidFill>
              <a:srgbClr val="F6BE22"/>
            </a:solidFill>
            <a:ln>
              <a:noFill/>
            </a:ln>
            <a:effectLst>
              <a:prstShdw prst="shdw17" dist="17961" dir="2700000">
                <a:srgbClr val="F6BE22">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rot="10800000" wrap="none" anchor="ctr"/>
            <a:lstStyle/>
            <a:p>
              <a:pPr algn="ctr"/>
              <a:r>
                <a:rPr lang="it-IT" altLang="it-IT"/>
                <a:t>Data Processing</a:t>
              </a:r>
            </a:p>
          </p:txBody>
        </p:sp>
        <p:sp>
          <p:nvSpPr>
            <p:cNvPr id="240660" name="AutoShape 20"/>
            <p:cNvSpPr>
              <a:spLocks noChangeArrowheads="1"/>
            </p:cNvSpPr>
            <p:nvPr/>
          </p:nvSpPr>
          <p:spPr bwMode="auto">
            <a:xfrm>
              <a:off x="2290" y="3158"/>
              <a:ext cx="318" cy="317"/>
            </a:xfrm>
            <a:prstGeom prst="foldedCorner">
              <a:avLst>
                <a:gd name="adj" fmla="val 12500"/>
              </a:avLst>
            </a:prstGeom>
            <a:solidFill>
              <a:srgbClr val="FDB5A1"/>
            </a:solidFill>
            <a:ln>
              <a:noFill/>
            </a:ln>
            <a:effectLst>
              <a:prstShdw prst="shdw17" dist="17961" dir="2700000">
                <a:srgbClr val="FDB5A1">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it-IT"/>
            </a:p>
          </p:txBody>
        </p:sp>
        <p:sp>
          <p:nvSpPr>
            <p:cNvPr id="240661" name="AutoShape 21"/>
            <p:cNvSpPr>
              <a:spLocks noChangeArrowheads="1"/>
            </p:cNvSpPr>
            <p:nvPr/>
          </p:nvSpPr>
          <p:spPr bwMode="auto">
            <a:xfrm>
              <a:off x="2744" y="3158"/>
              <a:ext cx="408" cy="317"/>
            </a:xfrm>
            <a:prstGeom prst="plus">
              <a:avLst>
                <a:gd name="adj" fmla="val 25000"/>
              </a:avLst>
            </a:prstGeom>
            <a:solidFill>
              <a:srgbClr val="F23D2A"/>
            </a:solidFill>
            <a:ln>
              <a:noFill/>
            </a:ln>
            <a:effectLst>
              <a:prstShdw prst="shdw17" dist="17961" dir="2700000">
                <a:srgbClr val="F23D2A">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it-IT"/>
            </a:p>
          </p:txBody>
        </p:sp>
        <p:sp>
          <p:nvSpPr>
            <p:cNvPr id="240662" name="AutoShape 22"/>
            <p:cNvSpPr>
              <a:spLocks noChangeArrowheads="1"/>
            </p:cNvSpPr>
            <p:nvPr/>
          </p:nvSpPr>
          <p:spPr bwMode="auto">
            <a:xfrm>
              <a:off x="3288" y="3158"/>
              <a:ext cx="317" cy="317"/>
            </a:xfrm>
            <a:prstGeom prst="pentagon">
              <a:avLst/>
            </a:prstGeom>
            <a:solidFill>
              <a:srgbClr val="CF0308"/>
            </a:solidFill>
            <a:ln>
              <a:noFill/>
            </a:ln>
            <a:effectLst>
              <a:prstShdw prst="shdw17" dist="17961" dir="2700000">
                <a:srgbClr val="CF0308">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it-IT"/>
            </a:p>
          </p:txBody>
        </p:sp>
      </p:grpSp>
      <p:grpSp>
        <p:nvGrpSpPr>
          <p:cNvPr id="240685" name="Group 45"/>
          <p:cNvGrpSpPr>
            <a:grpSpLocks/>
          </p:cNvGrpSpPr>
          <p:nvPr/>
        </p:nvGrpSpPr>
        <p:grpSpPr bwMode="auto">
          <a:xfrm>
            <a:off x="6443663" y="981075"/>
            <a:ext cx="2189162" cy="4679950"/>
            <a:chOff x="4059" y="618"/>
            <a:chExt cx="1379" cy="2948"/>
          </a:xfrm>
        </p:grpSpPr>
        <p:sp>
          <p:nvSpPr>
            <p:cNvPr id="240667" name="Line 27"/>
            <p:cNvSpPr>
              <a:spLocks noChangeShapeType="1"/>
            </p:cNvSpPr>
            <p:nvPr/>
          </p:nvSpPr>
          <p:spPr bwMode="auto">
            <a:xfrm>
              <a:off x="4059" y="618"/>
              <a:ext cx="0" cy="2948"/>
            </a:xfrm>
            <a:prstGeom prst="line">
              <a:avLst/>
            </a:prstGeom>
            <a:noFill/>
            <a:ln w="9525">
              <a:solidFill>
                <a:schemeClr val="tx1"/>
              </a:solidFill>
              <a:prstDash val="dash"/>
              <a:round/>
              <a:headEnd/>
              <a:tailEnd/>
            </a:ln>
            <a:effectLst>
              <a:prstShdw prst="shdw17" dist="17961" dir="2700000">
                <a:schemeClr val="tx1">
                  <a:gamma/>
                  <a:shade val="60000"/>
                  <a:invGamma/>
                </a:schemeClr>
              </a:prstShdw>
            </a:effectLst>
            <a:extLst>
              <a:ext uri="{909E8E84-426E-40DD-AFC4-6F175D3DCCD1}">
                <a14:hiddenFill xmlns:a14="http://schemas.microsoft.com/office/drawing/2010/main">
                  <a:noFill/>
                </a14:hiddenFill>
              </a:ext>
            </a:extLst>
          </p:spPr>
          <p:txBody>
            <a:bodyPr/>
            <a:lstStyle/>
            <a:p>
              <a:endParaRPr lang="it-IT"/>
            </a:p>
          </p:txBody>
        </p:sp>
        <p:sp>
          <p:nvSpPr>
            <p:cNvPr id="240670" name="Text Box 30"/>
            <p:cNvSpPr txBox="1">
              <a:spLocks noChangeArrowheads="1"/>
            </p:cNvSpPr>
            <p:nvPr/>
          </p:nvSpPr>
          <p:spPr bwMode="auto">
            <a:xfrm>
              <a:off x="4274" y="721"/>
              <a:ext cx="1164" cy="57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it-IT" altLang="it-IT"/>
                <a:t>Pay-by Projects</a:t>
              </a:r>
            </a:p>
            <a:p>
              <a:r>
                <a:rPr lang="it-IT" altLang="it-IT"/>
                <a:t>(eligible cost for </a:t>
              </a:r>
            </a:p>
            <a:p>
              <a:r>
                <a:rPr lang="it-IT" altLang="it-IT"/>
                <a:t>R&amp;D project)</a:t>
              </a:r>
            </a:p>
          </p:txBody>
        </p:sp>
      </p:grpSp>
      <p:grpSp>
        <p:nvGrpSpPr>
          <p:cNvPr id="240686" name="Group 46"/>
          <p:cNvGrpSpPr>
            <a:grpSpLocks/>
          </p:cNvGrpSpPr>
          <p:nvPr/>
        </p:nvGrpSpPr>
        <p:grpSpPr bwMode="auto">
          <a:xfrm>
            <a:off x="395288" y="981075"/>
            <a:ext cx="2736850" cy="4679950"/>
            <a:chOff x="249" y="618"/>
            <a:chExt cx="1724" cy="2948"/>
          </a:xfrm>
        </p:grpSpPr>
        <p:sp>
          <p:nvSpPr>
            <p:cNvPr id="240668" name="Line 28"/>
            <p:cNvSpPr>
              <a:spLocks noChangeShapeType="1"/>
            </p:cNvSpPr>
            <p:nvPr/>
          </p:nvSpPr>
          <p:spPr bwMode="auto">
            <a:xfrm>
              <a:off x="1973" y="618"/>
              <a:ext cx="0" cy="2948"/>
            </a:xfrm>
            <a:prstGeom prst="line">
              <a:avLst/>
            </a:prstGeom>
            <a:noFill/>
            <a:ln w="9525">
              <a:solidFill>
                <a:schemeClr val="tx1"/>
              </a:solidFill>
              <a:prstDash val="dash"/>
              <a:round/>
              <a:headEnd/>
              <a:tailEnd/>
            </a:ln>
            <a:effectLst>
              <a:prstShdw prst="shdw17" dist="17961" dir="2700000">
                <a:schemeClr val="tx1">
                  <a:gamma/>
                  <a:shade val="60000"/>
                  <a:invGamma/>
                </a:schemeClr>
              </a:prstShdw>
            </a:effectLst>
            <a:extLst>
              <a:ext uri="{909E8E84-426E-40DD-AFC4-6F175D3DCCD1}">
                <a14:hiddenFill xmlns:a14="http://schemas.microsoft.com/office/drawing/2010/main">
                  <a:noFill/>
                </a14:hiddenFill>
              </a:ext>
            </a:extLst>
          </p:spPr>
          <p:txBody>
            <a:bodyPr/>
            <a:lstStyle/>
            <a:p>
              <a:endParaRPr lang="it-IT"/>
            </a:p>
          </p:txBody>
        </p:sp>
        <p:sp>
          <p:nvSpPr>
            <p:cNvPr id="240671" name="Text Box 31"/>
            <p:cNvSpPr txBox="1">
              <a:spLocks noChangeArrowheads="1"/>
            </p:cNvSpPr>
            <p:nvPr/>
          </p:nvSpPr>
          <p:spPr bwMode="auto">
            <a:xfrm>
              <a:off x="249" y="618"/>
              <a:ext cx="1636" cy="40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it-IT" altLang="it-IT"/>
                <a:t>Pay for accessing/using</a:t>
              </a:r>
            </a:p>
            <a:p>
              <a:r>
                <a:rPr lang="it-IT" altLang="it-IT"/>
                <a:t>High-Level Services</a:t>
              </a:r>
            </a:p>
          </p:txBody>
        </p:sp>
      </p:grpSp>
      <p:grpSp>
        <p:nvGrpSpPr>
          <p:cNvPr id="240688" name="Group 48"/>
          <p:cNvGrpSpPr>
            <a:grpSpLocks/>
          </p:cNvGrpSpPr>
          <p:nvPr/>
        </p:nvGrpSpPr>
        <p:grpSpPr bwMode="auto">
          <a:xfrm>
            <a:off x="4284663" y="692150"/>
            <a:ext cx="1824037" cy="1057275"/>
            <a:chOff x="2699" y="436"/>
            <a:chExt cx="1149" cy="666"/>
          </a:xfrm>
        </p:grpSpPr>
        <p:pic>
          <p:nvPicPr>
            <p:cNvPr id="240672"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 y="436"/>
              <a:ext cx="462" cy="666"/>
            </a:xfrm>
            <a:prstGeom prst="rect">
              <a:avLst/>
            </a:prstGeom>
            <a:noFill/>
            <a:extLst>
              <a:ext uri="{909E8E84-426E-40DD-AFC4-6F175D3DCCD1}">
                <a14:hiddenFill xmlns:a14="http://schemas.microsoft.com/office/drawing/2010/main">
                  <a:solidFill>
                    <a:srgbClr val="FFFFFF"/>
                  </a:solidFill>
                </a14:hiddenFill>
              </a:ext>
            </a:extLst>
          </p:spPr>
        </p:pic>
        <p:sp>
          <p:nvSpPr>
            <p:cNvPr id="240674" name="Text Box 34"/>
            <p:cNvSpPr txBox="1">
              <a:spLocks noChangeArrowheads="1"/>
            </p:cNvSpPr>
            <p:nvPr/>
          </p:nvSpPr>
          <p:spPr bwMode="auto">
            <a:xfrm>
              <a:off x="3140" y="540"/>
              <a:ext cx="708" cy="231"/>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it-IT" altLang="it-IT"/>
                <a:t>Data Mgr</a:t>
              </a:r>
            </a:p>
          </p:txBody>
        </p:sp>
      </p:grpSp>
      <p:grpSp>
        <p:nvGrpSpPr>
          <p:cNvPr id="240687" name="Group 47"/>
          <p:cNvGrpSpPr>
            <a:grpSpLocks/>
          </p:cNvGrpSpPr>
          <p:nvPr/>
        </p:nvGrpSpPr>
        <p:grpSpPr bwMode="auto">
          <a:xfrm>
            <a:off x="5724525" y="3429000"/>
            <a:ext cx="1162050" cy="1649413"/>
            <a:chOff x="3606" y="2160"/>
            <a:chExt cx="732" cy="1039"/>
          </a:xfrm>
        </p:grpSpPr>
        <p:sp>
          <p:nvSpPr>
            <p:cNvPr id="240675" name="Text Box 35"/>
            <p:cNvSpPr txBox="1">
              <a:spLocks noChangeArrowheads="1"/>
            </p:cNvSpPr>
            <p:nvPr/>
          </p:nvSpPr>
          <p:spPr bwMode="auto">
            <a:xfrm>
              <a:off x="3606" y="2795"/>
              <a:ext cx="732" cy="40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it-IT" altLang="it-IT"/>
                <a:t>Resource</a:t>
              </a:r>
            </a:p>
            <a:p>
              <a:r>
                <a:rPr lang="it-IT" altLang="it-IT"/>
                <a:t>Mgr</a:t>
              </a:r>
            </a:p>
          </p:txBody>
        </p:sp>
        <p:pic>
          <p:nvPicPr>
            <p:cNvPr id="240676"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6" y="2160"/>
              <a:ext cx="432" cy="6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0689" name="Group 49"/>
          <p:cNvGrpSpPr>
            <a:grpSpLocks/>
          </p:cNvGrpSpPr>
          <p:nvPr/>
        </p:nvGrpSpPr>
        <p:grpSpPr bwMode="auto">
          <a:xfrm>
            <a:off x="3563938" y="5373688"/>
            <a:ext cx="2555875" cy="1249362"/>
            <a:chOff x="2245" y="3385"/>
            <a:chExt cx="1610" cy="787"/>
          </a:xfrm>
        </p:grpSpPr>
        <p:pic>
          <p:nvPicPr>
            <p:cNvPr id="240673"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3" y="3385"/>
              <a:ext cx="444" cy="624"/>
            </a:xfrm>
            <a:prstGeom prst="rect">
              <a:avLst/>
            </a:prstGeom>
            <a:noFill/>
            <a:extLst>
              <a:ext uri="{909E8E84-426E-40DD-AFC4-6F175D3DCCD1}">
                <a14:hiddenFill xmlns:a14="http://schemas.microsoft.com/office/drawing/2010/main">
                  <a:solidFill>
                    <a:srgbClr val="FFFFFF"/>
                  </a:solidFill>
                </a14:hiddenFill>
              </a:ext>
            </a:extLst>
          </p:spPr>
        </p:pic>
        <p:pic>
          <p:nvPicPr>
            <p:cNvPr id="240677" name="Picture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9" y="3385"/>
              <a:ext cx="360" cy="642"/>
            </a:xfrm>
            <a:prstGeom prst="rect">
              <a:avLst/>
            </a:prstGeom>
            <a:noFill/>
            <a:extLst>
              <a:ext uri="{909E8E84-426E-40DD-AFC4-6F175D3DCCD1}">
                <a14:hiddenFill xmlns:a14="http://schemas.microsoft.com/office/drawing/2010/main">
                  <a:solidFill>
                    <a:srgbClr val="FFFFFF"/>
                  </a:solidFill>
                </a14:hiddenFill>
              </a:ext>
            </a:extLst>
          </p:spPr>
        </p:pic>
        <p:pic>
          <p:nvPicPr>
            <p:cNvPr id="240678" name="Picture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5" y="3385"/>
              <a:ext cx="444" cy="624"/>
            </a:xfrm>
            <a:prstGeom prst="rect">
              <a:avLst/>
            </a:prstGeom>
            <a:noFill/>
            <a:extLst>
              <a:ext uri="{909E8E84-426E-40DD-AFC4-6F175D3DCCD1}">
                <a14:hiddenFill xmlns:a14="http://schemas.microsoft.com/office/drawing/2010/main">
                  <a:solidFill>
                    <a:srgbClr val="FFFFFF"/>
                  </a:solidFill>
                </a14:hiddenFill>
              </a:ext>
            </a:extLst>
          </p:spPr>
        </p:pic>
        <p:sp>
          <p:nvSpPr>
            <p:cNvPr id="240679" name="Text Box 39"/>
            <p:cNvSpPr txBox="1">
              <a:spLocks noChangeArrowheads="1"/>
            </p:cNvSpPr>
            <p:nvPr/>
          </p:nvSpPr>
          <p:spPr bwMode="auto">
            <a:xfrm>
              <a:off x="2323" y="3941"/>
              <a:ext cx="1532" cy="231"/>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it-IT" altLang="it-IT"/>
                <a:t>Processor Developers</a:t>
              </a:r>
            </a:p>
          </p:txBody>
        </p:sp>
      </p:grpSp>
      <p:grpSp>
        <p:nvGrpSpPr>
          <p:cNvPr id="240690" name="Group 50"/>
          <p:cNvGrpSpPr>
            <a:grpSpLocks/>
          </p:cNvGrpSpPr>
          <p:nvPr/>
        </p:nvGrpSpPr>
        <p:grpSpPr bwMode="auto">
          <a:xfrm>
            <a:off x="1403350" y="4292600"/>
            <a:ext cx="1108075" cy="1433513"/>
            <a:chOff x="884" y="2704"/>
            <a:chExt cx="698" cy="903"/>
          </a:xfrm>
        </p:grpSpPr>
        <p:pic>
          <p:nvPicPr>
            <p:cNvPr id="240680" name="Picture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4" y="2704"/>
              <a:ext cx="414" cy="660"/>
            </a:xfrm>
            <a:prstGeom prst="rect">
              <a:avLst/>
            </a:prstGeom>
            <a:noFill/>
            <a:extLst>
              <a:ext uri="{909E8E84-426E-40DD-AFC4-6F175D3DCCD1}">
                <a14:hiddenFill xmlns:a14="http://schemas.microsoft.com/office/drawing/2010/main">
                  <a:solidFill>
                    <a:srgbClr val="FFFFFF"/>
                  </a:solidFill>
                </a14:hiddenFill>
              </a:ext>
            </a:extLst>
          </p:spPr>
        </p:pic>
        <p:sp>
          <p:nvSpPr>
            <p:cNvPr id="240681" name="Text Box 41"/>
            <p:cNvSpPr txBox="1">
              <a:spLocks noChangeArrowheads="1"/>
            </p:cNvSpPr>
            <p:nvPr/>
          </p:nvSpPr>
          <p:spPr bwMode="auto">
            <a:xfrm>
              <a:off x="930" y="3203"/>
              <a:ext cx="652" cy="40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it-IT" altLang="it-IT"/>
                <a:t>Platform</a:t>
              </a:r>
            </a:p>
            <a:p>
              <a:r>
                <a:rPr lang="it-IT" altLang="it-IT"/>
                <a:t>Mgr</a:t>
              </a:r>
            </a:p>
          </p:txBody>
        </p:sp>
      </p:grpSp>
      <p:grpSp>
        <p:nvGrpSpPr>
          <p:cNvPr id="240691" name="Group 51"/>
          <p:cNvGrpSpPr>
            <a:grpSpLocks/>
          </p:cNvGrpSpPr>
          <p:nvPr/>
        </p:nvGrpSpPr>
        <p:grpSpPr bwMode="auto">
          <a:xfrm>
            <a:off x="0" y="5084763"/>
            <a:ext cx="1339850" cy="1577975"/>
            <a:chOff x="0" y="3203"/>
            <a:chExt cx="844" cy="994"/>
          </a:xfrm>
        </p:grpSpPr>
        <p:pic>
          <p:nvPicPr>
            <p:cNvPr id="240683" name="Picture 4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0" y="3294"/>
              <a:ext cx="480" cy="690"/>
            </a:xfrm>
            <a:prstGeom prst="rect">
              <a:avLst/>
            </a:prstGeom>
            <a:noFill/>
            <a:extLst>
              <a:ext uri="{909E8E84-426E-40DD-AFC4-6F175D3DCCD1}">
                <a14:hiddenFill xmlns:a14="http://schemas.microsoft.com/office/drawing/2010/main">
                  <a:solidFill>
                    <a:srgbClr val="FFFFFF"/>
                  </a:solidFill>
                </a14:hiddenFill>
              </a:ext>
            </a:extLst>
          </p:spPr>
        </p:pic>
        <p:pic>
          <p:nvPicPr>
            <p:cNvPr id="240682" name="Picture 4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203"/>
              <a:ext cx="408" cy="654"/>
            </a:xfrm>
            <a:prstGeom prst="rect">
              <a:avLst/>
            </a:prstGeom>
            <a:noFill/>
            <a:extLst>
              <a:ext uri="{909E8E84-426E-40DD-AFC4-6F175D3DCCD1}">
                <a14:hiddenFill xmlns:a14="http://schemas.microsoft.com/office/drawing/2010/main">
                  <a:solidFill>
                    <a:srgbClr val="FFFFFF"/>
                  </a:solidFill>
                </a14:hiddenFill>
              </a:ext>
            </a:extLst>
          </p:spPr>
        </p:pic>
        <p:sp>
          <p:nvSpPr>
            <p:cNvPr id="240684" name="Text Box 44"/>
            <p:cNvSpPr txBox="1">
              <a:spLocks noChangeArrowheads="1"/>
            </p:cNvSpPr>
            <p:nvPr/>
          </p:nvSpPr>
          <p:spPr bwMode="auto">
            <a:xfrm>
              <a:off x="0" y="3793"/>
              <a:ext cx="844" cy="40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it-IT" altLang="it-IT"/>
                <a:t>Service </a:t>
              </a:r>
            </a:p>
            <a:p>
              <a:r>
                <a:rPr lang="it-IT" altLang="it-IT"/>
                <a:t>Developers</a:t>
              </a:r>
            </a:p>
          </p:txBody>
        </p:sp>
      </p:grpSp>
      <p:sp>
        <p:nvSpPr>
          <p:cNvPr id="240694" name="Text Box 54"/>
          <p:cNvSpPr txBox="1">
            <a:spLocks noChangeArrowheads="1"/>
          </p:cNvSpPr>
          <p:nvPr/>
        </p:nvSpPr>
        <p:spPr bwMode="auto">
          <a:xfrm>
            <a:off x="7094537" y="2103437"/>
            <a:ext cx="2049463" cy="2746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it-IT" altLang="it-IT" sz="1200" dirty="0"/>
              <a:t>(</a:t>
            </a:r>
            <a:r>
              <a:rPr lang="it-IT" altLang="it-IT" sz="1200" dirty="0" err="1"/>
              <a:t>Courtesy</a:t>
            </a:r>
            <a:r>
              <a:rPr lang="it-IT" altLang="it-IT" sz="1200" dirty="0"/>
              <a:t> David </a:t>
            </a:r>
            <a:r>
              <a:rPr lang="it-IT" altLang="it-IT" sz="1200" dirty="0" err="1"/>
              <a:t>Rosenthal</a:t>
            </a:r>
            <a:r>
              <a:rPr lang="it-IT" altLang="it-IT" sz="1200" dirty="0"/>
              <a:t>)</a:t>
            </a:r>
          </a:p>
        </p:txBody>
      </p:sp>
    </p:spTree>
    <p:extLst>
      <p:ext uri="{BB962C8B-B14F-4D97-AF65-F5344CB8AC3E}">
        <p14:creationId xmlns:p14="http://schemas.microsoft.com/office/powerpoint/2010/main" val="19892410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40685"/>
                                        </p:tgtEl>
                                        <p:attrNameLst>
                                          <p:attrName>style.visibility</p:attrName>
                                        </p:attrNameLst>
                                      </p:cBhvr>
                                      <p:to>
                                        <p:strVal val="visible"/>
                                      </p:to>
                                    </p:set>
                                    <p:animEffect transition="in" filter="slide(fromBottom)">
                                      <p:cBhvr>
                                        <p:cTn id="7" dur="500"/>
                                        <p:tgtEl>
                                          <p:spTgt spid="2406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40686"/>
                                        </p:tgtEl>
                                        <p:attrNameLst>
                                          <p:attrName>style.visibility</p:attrName>
                                        </p:attrNameLst>
                                      </p:cBhvr>
                                      <p:to>
                                        <p:strVal val="visible"/>
                                      </p:to>
                                    </p:set>
                                    <p:animEffect transition="in" filter="slide(fromBottom)">
                                      <p:cBhvr>
                                        <p:cTn id="12" dur="500"/>
                                        <p:tgtEl>
                                          <p:spTgt spid="2406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240693"/>
                                        </p:tgtEl>
                                        <p:attrNameLst>
                                          <p:attrName>style.visibility</p:attrName>
                                        </p:attrNameLst>
                                      </p:cBhvr>
                                      <p:to>
                                        <p:strVal val="visible"/>
                                      </p:to>
                                    </p:set>
                                    <p:animEffect transition="in" filter="slide(fromBottom)">
                                      <p:cBhvr>
                                        <p:cTn id="17" dur="500"/>
                                        <p:tgtEl>
                                          <p:spTgt spid="2406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40655"/>
                                        </p:tgtEl>
                                        <p:attrNameLst>
                                          <p:attrName>style.visibility</p:attrName>
                                        </p:attrNameLst>
                                      </p:cBhvr>
                                      <p:to>
                                        <p:strVal val="visible"/>
                                      </p:to>
                                    </p:set>
                                    <p:animEffect transition="in" filter="slide(fromBottom)">
                                      <p:cBhvr>
                                        <p:cTn id="22" dur="500"/>
                                        <p:tgtEl>
                                          <p:spTgt spid="24065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240692"/>
                                        </p:tgtEl>
                                        <p:attrNameLst>
                                          <p:attrName>style.visibility</p:attrName>
                                        </p:attrNameLst>
                                      </p:cBhvr>
                                      <p:to>
                                        <p:strVal val="visible"/>
                                      </p:to>
                                    </p:set>
                                    <p:animEffect transition="in" filter="slide(fromBottom)">
                                      <p:cBhvr>
                                        <p:cTn id="27" dur="500"/>
                                        <p:tgtEl>
                                          <p:spTgt spid="24069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240687"/>
                                        </p:tgtEl>
                                        <p:attrNameLst>
                                          <p:attrName>style.visibility</p:attrName>
                                        </p:attrNameLst>
                                      </p:cBhvr>
                                      <p:to>
                                        <p:strVal val="visible"/>
                                      </p:to>
                                    </p:set>
                                    <p:animEffect transition="in" filter="slide(fromBottom)">
                                      <p:cBhvr>
                                        <p:cTn id="32" dur="500"/>
                                        <p:tgtEl>
                                          <p:spTgt spid="24068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nodeType="clickEffect">
                                  <p:stCondLst>
                                    <p:cond delay="0"/>
                                  </p:stCondLst>
                                  <p:childTnLst>
                                    <p:set>
                                      <p:cBhvr>
                                        <p:cTn id="36" dur="1" fill="hold">
                                          <p:stCondLst>
                                            <p:cond delay="0"/>
                                          </p:stCondLst>
                                        </p:cTn>
                                        <p:tgtEl>
                                          <p:spTgt spid="240688"/>
                                        </p:tgtEl>
                                        <p:attrNameLst>
                                          <p:attrName>style.visibility</p:attrName>
                                        </p:attrNameLst>
                                      </p:cBhvr>
                                      <p:to>
                                        <p:strVal val="visible"/>
                                      </p:to>
                                    </p:set>
                                    <p:animEffect transition="in" filter="slide(fromBottom)">
                                      <p:cBhvr>
                                        <p:cTn id="37" dur="500"/>
                                        <p:tgtEl>
                                          <p:spTgt spid="24068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nodeType="clickEffect">
                                  <p:stCondLst>
                                    <p:cond delay="0"/>
                                  </p:stCondLst>
                                  <p:childTnLst>
                                    <p:set>
                                      <p:cBhvr>
                                        <p:cTn id="41" dur="1" fill="hold">
                                          <p:stCondLst>
                                            <p:cond delay="0"/>
                                          </p:stCondLst>
                                        </p:cTn>
                                        <p:tgtEl>
                                          <p:spTgt spid="240689"/>
                                        </p:tgtEl>
                                        <p:attrNameLst>
                                          <p:attrName>style.visibility</p:attrName>
                                        </p:attrNameLst>
                                      </p:cBhvr>
                                      <p:to>
                                        <p:strVal val="visible"/>
                                      </p:to>
                                    </p:set>
                                    <p:animEffect transition="in" filter="slide(fromBottom)">
                                      <p:cBhvr>
                                        <p:cTn id="42" dur="500"/>
                                        <p:tgtEl>
                                          <p:spTgt spid="24068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nodeType="clickEffect">
                                  <p:stCondLst>
                                    <p:cond delay="0"/>
                                  </p:stCondLst>
                                  <p:childTnLst>
                                    <p:set>
                                      <p:cBhvr>
                                        <p:cTn id="46" dur="1" fill="hold">
                                          <p:stCondLst>
                                            <p:cond delay="0"/>
                                          </p:stCondLst>
                                        </p:cTn>
                                        <p:tgtEl>
                                          <p:spTgt spid="240690"/>
                                        </p:tgtEl>
                                        <p:attrNameLst>
                                          <p:attrName>style.visibility</p:attrName>
                                        </p:attrNameLst>
                                      </p:cBhvr>
                                      <p:to>
                                        <p:strVal val="visible"/>
                                      </p:to>
                                    </p:set>
                                    <p:animEffect transition="in" filter="slide(fromBottom)">
                                      <p:cBhvr>
                                        <p:cTn id="47" dur="500"/>
                                        <p:tgtEl>
                                          <p:spTgt spid="24069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4" fill="hold" nodeType="clickEffect">
                                  <p:stCondLst>
                                    <p:cond delay="0"/>
                                  </p:stCondLst>
                                  <p:childTnLst>
                                    <p:set>
                                      <p:cBhvr>
                                        <p:cTn id="51" dur="1" fill="hold">
                                          <p:stCondLst>
                                            <p:cond delay="0"/>
                                          </p:stCondLst>
                                        </p:cTn>
                                        <p:tgtEl>
                                          <p:spTgt spid="240691"/>
                                        </p:tgtEl>
                                        <p:attrNameLst>
                                          <p:attrName>style.visibility</p:attrName>
                                        </p:attrNameLst>
                                      </p:cBhvr>
                                      <p:to>
                                        <p:strVal val="visible"/>
                                      </p:to>
                                    </p:set>
                                    <p:animEffect transition="in" filter="slide(fromBottom)">
                                      <p:cBhvr>
                                        <p:cTn id="52" dur="500"/>
                                        <p:tgtEl>
                                          <p:spTgt spid="240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4" name="Rectangle 3"/>
          <p:cNvSpPr>
            <a:spLocks noChangeArrowheads="1"/>
          </p:cNvSpPr>
          <p:nvPr/>
        </p:nvSpPr>
        <p:spPr bwMode="auto">
          <a:xfrm>
            <a:off x="0" y="15240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it-IT" sz="2000" dirty="0" smtClean="0">
                <a:latin typeface="Cambria" pitchFamily="18" charset="0"/>
              </a:rPr>
              <a:t>MARINE MARKET(S)/ </a:t>
            </a:r>
            <a:r>
              <a:rPr lang="it-IT" altLang="it-IT" sz="2000" dirty="0" err="1" smtClean="0">
                <a:solidFill>
                  <a:srgbClr val="C4004B"/>
                </a:solidFill>
                <a:latin typeface="Cambria" pitchFamily="18" charset="0"/>
              </a:rPr>
              <a:t>Qualification</a:t>
            </a:r>
            <a:r>
              <a:rPr lang="it-IT" altLang="it-IT" sz="2000" dirty="0" smtClean="0">
                <a:solidFill>
                  <a:srgbClr val="C4004B"/>
                </a:solidFill>
                <a:latin typeface="Cambria" pitchFamily="18" charset="0"/>
              </a:rPr>
              <a:t> of </a:t>
            </a:r>
            <a:r>
              <a:rPr lang="it-IT" altLang="it-IT" sz="2000" dirty="0" err="1" smtClean="0">
                <a:solidFill>
                  <a:srgbClr val="C4004B"/>
                </a:solidFill>
                <a:latin typeface="Cambria" pitchFamily="18" charset="0"/>
              </a:rPr>
              <a:t>Primary</a:t>
            </a:r>
            <a:r>
              <a:rPr lang="it-IT" altLang="it-IT" sz="2000" dirty="0" smtClean="0">
                <a:solidFill>
                  <a:srgbClr val="C4004B"/>
                </a:solidFill>
                <a:latin typeface="Cambria" pitchFamily="18" charset="0"/>
              </a:rPr>
              <a:t> and </a:t>
            </a:r>
            <a:r>
              <a:rPr lang="it-IT" altLang="it-IT" sz="2000" dirty="0" err="1" smtClean="0">
                <a:solidFill>
                  <a:srgbClr val="C4004B"/>
                </a:solidFill>
                <a:latin typeface="Cambria" pitchFamily="18" charset="0"/>
              </a:rPr>
              <a:t>Secondary</a:t>
            </a:r>
            <a:r>
              <a:rPr lang="it-IT" altLang="it-IT" sz="2000" dirty="0" smtClean="0">
                <a:solidFill>
                  <a:srgbClr val="C4004B"/>
                </a:solidFill>
                <a:latin typeface="Cambria" pitchFamily="18" charset="0"/>
              </a:rPr>
              <a:t> </a:t>
            </a:r>
            <a:r>
              <a:rPr lang="it-IT" altLang="it-IT" sz="2000" dirty="0" err="1" smtClean="0">
                <a:solidFill>
                  <a:srgbClr val="C4004B"/>
                </a:solidFill>
                <a:latin typeface="Cambria" pitchFamily="18" charset="0"/>
              </a:rPr>
              <a:t>Markets</a:t>
            </a:r>
            <a:endParaRPr lang="it-IT" altLang="it-IT" sz="2000" dirty="0">
              <a:solidFill>
                <a:srgbClr val="C4004B"/>
              </a:solidFill>
              <a:latin typeface="Cambria" pitchFamily="18" charset="0"/>
            </a:endParaRPr>
          </a:p>
        </p:txBody>
      </p:sp>
      <p:sp>
        <p:nvSpPr>
          <p:cNvPr id="230408" name="Segnaposto numero diapositiva 3"/>
          <p:cNvSpPr txBox="1">
            <a:spLocks noGrp="1"/>
          </p:cNvSpPr>
          <p:nvPr/>
        </p:nvSpPr>
        <p:spPr bwMode="auto">
          <a:xfrm>
            <a:off x="2908300" y="6564313"/>
            <a:ext cx="71913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fld id="{0B7D371D-DF0E-4990-A0F5-81ED2F97125D}" type="slidenum">
              <a:rPr lang="it-IT" altLang="it-IT" sz="600">
                <a:solidFill>
                  <a:schemeClr val="bg1"/>
                </a:solidFill>
                <a:latin typeface="Cambria" pitchFamily="18" charset="0"/>
              </a:rPr>
              <a:pPr algn="ctr" eaLnBrk="1" hangingPunct="1">
                <a:spcBef>
                  <a:spcPct val="50000"/>
                </a:spcBef>
              </a:pPr>
              <a:t>17</a:t>
            </a:fld>
            <a:endParaRPr lang="it-IT" altLang="it-IT" sz="600">
              <a:solidFill>
                <a:schemeClr val="bg1"/>
              </a:solidFill>
              <a:latin typeface="Cambria"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6" y="1412776"/>
            <a:ext cx="8948735" cy="3815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5598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4" name="Rectangle 3"/>
          <p:cNvSpPr>
            <a:spLocks noChangeArrowheads="1"/>
          </p:cNvSpPr>
          <p:nvPr/>
        </p:nvSpPr>
        <p:spPr bwMode="auto">
          <a:xfrm>
            <a:off x="0" y="15240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it-IT" sz="2000" dirty="0" err="1">
                <a:latin typeface="Cambria" pitchFamily="18" charset="0"/>
              </a:rPr>
              <a:t>iMARINE</a:t>
            </a:r>
            <a:r>
              <a:rPr lang="it-IT" altLang="it-IT" sz="2000" dirty="0">
                <a:latin typeface="Cambria" pitchFamily="18" charset="0"/>
              </a:rPr>
              <a:t> SERVICES / </a:t>
            </a:r>
            <a:r>
              <a:rPr lang="it-IT" altLang="it-IT" sz="2000" dirty="0" err="1" smtClean="0">
                <a:solidFill>
                  <a:srgbClr val="C4004B"/>
                </a:solidFill>
                <a:latin typeface="Cambria" pitchFamily="18" charset="0"/>
              </a:rPr>
              <a:t>Quantification</a:t>
            </a:r>
            <a:r>
              <a:rPr lang="it-IT" altLang="it-IT" sz="2000" dirty="0" smtClean="0">
                <a:solidFill>
                  <a:srgbClr val="C4004B"/>
                </a:solidFill>
                <a:latin typeface="Cambria" pitchFamily="18" charset="0"/>
              </a:rPr>
              <a:t> (update) of the market </a:t>
            </a:r>
            <a:r>
              <a:rPr lang="it-IT" altLang="it-IT" sz="2000" dirty="0" err="1" smtClean="0">
                <a:solidFill>
                  <a:srgbClr val="C4004B"/>
                </a:solidFill>
                <a:latin typeface="Cambria" pitchFamily="18" charset="0"/>
              </a:rPr>
              <a:t>size</a:t>
            </a:r>
            <a:endParaRPr lang="it-IT" altLang="it-IT" sz="2000" dirty="0">
              <a:solidFill>
                <a:srgbClr val="C4004B"/>
              </a:solidFill>
              <a:latin typeface="Cambria" pitchFamily="18" charset="0"/>
            </a:endParaRPr>
          </a:p>
        </p:txBody>
      </p:sp>
      <p:sp>
        <p:nvSpPr>
          <p:cNvPr id="230408" name="Segnaposto numero diapositiva 3"/>
          <p:cNvSpPr txBox="1">
            <a:spLocks noGrp="1"/>
          </p:cNvSpPr>
          <p:nvPr/>
        </p:nvSpPr>
        <p:spPr bwMode="auto">
          <a:xfrm>
            <a:off x="2908300" y="6564313"/>
            <a:ext cx="71913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fld id="{0B7D371D-DF0E-4990-A0F5-81ED2F97125D}" type="slidenum">
              <a:rPr lang="it-IT" altLang="it-IT" sz="600">
                <a:solidFill>
                  <a:schemeClr val="bg1"/>
                </a:solidFill>
                <a:latin typeface="Cambria" pitchFamily="18" charset="0"/>
              </a:rPr>
              <a:pPr algn="ctr" eaLnBrk="1" hangingPunct="1">
                <a:spcBef>
                  <a:spcPct val="50000"/>
                </a:spcBef>
              </a:pPr>
              <a:t>18</a:t>
            </a:fld>
            <a:endParaRPr lang="it-IT" altLang="it-IT" sz="600">
              <a:solidFill>
                <a:schemeClr val="bg1"/>
              </a:solidFill>
              <a:latin typeface="Cambria" pitchFamily="18"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8525" y="608962"/>
            <a:ext cx="5853060" cy="624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uppo 3"/>
          <p:cNvGrpSpPr/>
          <p:nvPr/>
        </p:nvGrpSpPr>
        <p:grpSpPr>
          <a:xfrm>
            <a:off x="2333975" y="1549370"/>
            <a:ext cx="3600400" cy="4555940"/>
            <a:chOff x="5145958" y="3429000"/>
            <a:chExt cx="1587250" cy="3024336"/>
          </a:xfrm>
        </p:grpSpPr>
        <p:sp>
          <p:nvSpPr>
            <p:cNvPr id="13" name="Ovale 12"/>
            <p:cNvSpPr/>
            <p:nvPr/>
          </p:nvSpPr>
          <p:spPr>
            <a:xfrm>
              <a:off x="5148064" y="4414188"/>
              <a:ext cx="1512168" cy="216024"/>
            </a:xfrm>
            <a:prstGeom prst="ellipse">
              <a:avLst/>
            </a:prstGeom>
            <a:noFill/>
            <a:ln>
              <a:solidFill>
                <a:srgbClr val="FFC000">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p:cNvSpPr/>
            <p:nvPr/>
          </p:nvSpPr>
          <p:spPr>
            <a:xfrm>
              <a:off x="5204879" y="3429000"/>
              <a:ext cx="1512168" cy="216024"/>
            </a:xfrm>
            <a:prstGeom prst="ellipse">
              <a:avLst/>
            </a:prstGeom>
            <a:noFill/>
            <a:ln>
              <a:solidFill>
                <a:srgbClr val="FFC000">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p:cNvSpPr/>
            <p:nvPr/>
          </p:nvSpPr>
          <p:spPr>
            <a:xfrm>
              <a:off x="5145958" y="4581128"/>
              <a:ext cx="1512168" cy="216024"/>
            </a:xfrm>
            <a:prstGeom prst="ellipse">
              <a:avLst/>
            </a:prstGeom>
            <a:noFill/>
            <a:ln>
              <a:solidFill>
                <a:srgbClr val="FFC000">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p:cNvSpPr/>
            <p:nvPr/>
          </p:nvSpPr>
          <p:spPr>
            <a:xfrm>
              <a:off x="5198911" y="3789040"/>
              <a:ext cx="1512168" cy="216024"/>
            </a:xfrm>
            <a:prstGeom prst="ellipse">
              <a:avLst/>
            </a:prstGeom>
            <a:noFill/>
            <a:ln>
              <a:solidFill>
                <a:srgbClr val="FFC000">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Ovale 16"/>
            <p:cNvSpPr/>
            <p:nvPr/>
          </p:nvSpPr>
          <p:spPr>
            <a:xfrm>
              <a:off x="5179502" y="4096031"/>
              <a:ext cx="1512168" cy="216024"/>
            </a:xfrm>
            <a:prstGeom prst="ellipse">
              <a:avLst/>
            </a:prstGeom>
            <a:noFill/>
            <a:ln>
              <a:solidFill>
                <a:srgbClr val="FFC000">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Ovale 17"/>
            <p:cNvSpPr/>
            <p:nvPr/>
          </p:nvSpPr>
          <p:spPr>
            <a:xfrm>
              <a:off x="5175108" y="4928809"/>
              <a:ext cx="1512168" cy="216024"/>
            </a:xfrm>
            <a:prstGeom prst="ellipse">
              <a:avLst/>
            </a:prstGeom>
            <a:noFill/>
            <a:ln>
              <a:solidFill>
                <a:srgbClr val="FFC000">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5155003" y="5373216"/>
              <a:ext cx="1512168" cy="216024"/>
            </a:xfrm>
            <a:prstGeom prst="ellipse">
              <a:avLst/>
            </a:prstGeom>
            <a:noFill/>
            <a:ln>
              <a:solidFill>
                <a:srgbClr val="FFC000">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5188365" y="5877272"/>
              <a:ext cx="1512168" cy="216024"/>
            </a:xfrm>
            <a:prstGeom prst="ellipse">
              <a:avLst/>
            </a:prstGeom>
            <a:noFill/>
            <a:ln>
              <a:solidFill>
                <a:srgbClr val="FFC000">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5221040" y="6237312"/>
              <a:ext cx="1512168" cy="216024"/>
            </a:xfrm>
            <a:prstGeom prst="ellipse">
              <a:avLst/>
            </a:prstGeom>
            <a:noFill/>
            <a:ln>
              <a:solidFill>
                <a:srgbClr val="FFC000">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3" name="Gruppo 2"/>
          <p:cNvGrpSpPr/>
          <p:nvPr/>
        </p:nvGrpSpPr>
        <p:grpSpPr>
          <a:xfrm>
            <a:off x="2835646" y="1796780"/>
            <a:ext cx="2467781" cy="4876275"/>
            <a:chOff x="5148064" y="3573016"/>
            <a:chExt cx="1590292" cy="3186559"/>
          </a:xfrm>
        </p:grpSpPr>
        <p:sp>
          <p:nvSpPr>
            <p:cNvPr id="2" name="Ovale 1"/>
            <p:cNvSpPr/>
            <p:nvPr/>
          </p:nvSpPr>
          <p:spPr>
            <a:xfrm>
              <a:off x="5220072" y="3573016"/>
              <a:ext cx="1512168" cy="216024"/>
            </a:xfrm>
            <a:prstGeom prst="ellipse">
              <a:avLst/>
            </a:prstGeom>
            <a:noFill/>
            <a:ln>
              <a:solidFill>
                <a:srgbClr val="92D050">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5204879" y="3933056"/>
              <a:ext cx="1512168" cy="216024"/>
            </a:xfrm>
            <a:prstGeom prst="ellipse">
              <a:avLst/>
            </a:prstGeom>
            <a:noFill/>
            <a:ln>
              <a:solidFill>
                <a:srgbClr val="92D050">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5204879" y="4221088"/>
              <a:ext cx="1512168" cy="216024"/>
            </a:xfrm>
            <a:prstGeom prst="ellipse">
              <a:avLst/>
            </a:prstGeom>
            <a:noFill/>
            <a:ln>
              <a:solidFill>
                <a:srgbClr val="92D050">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5204879" y="4736480"/>
              <a:ext cx="1512168" cy="216024"/>
            </a:xfrm>
            <a:prstGeom prst="ellipse">
              <a:avLst/>
            </a:prstGeom>
            <a:noFill/>
            <a:ln>
              <a:solidFill>
                <a:srgbClr val="92D050">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5188365" y="5085184"/>
              <a:ext cx="1512168" cy="216024"/>
            </a:xfrm>
            <a:prstGeom prst="ellipse">
              <a:avLst/>
            </a:prstGeom>
            <a:noFill/>
            <a:ln>
              <a:solidFill>
                <a:srgbClr val="92D050">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5148064" y="5237584"/>
              <a:ext cx="1512168" cy="216024"/>
            </a:xfrm>
            <a:prstGeom prst="ellipse">
              <a:avLst/>
            </a:prstGeom>
            <a:noFill/>
            <a:ln>
              <a:solidFill>
                <a:srgbClr val="92D050">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p:cNvSpPr/>
            <p:nvPr/>
          </p:nvSpPr>
          <p:spPr>
            <a:xfrm>
              <a:off x="5220072" y="5589240"/>
              <a:ext cx="1512168" cy="216024"/>
            </a:xfrm>
            <a:prstGeom prst="ellipse">
              <a:avLst/>
            </a:prstGeom>
            <a:noFill/>
            <a:ln>
              <a:solidFill>
                <a:srgbClr val="92D050">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e 21"/>
            <p:cNvSpPr/>
            <p:nvPr/>
          </p:nvSpPr>
          <p:spPr>
            <a:xfrm>
              <a:off x="5204879" y="6030364"/>
              <a:ext cx="1512168" cy="216024"/>
            </a:xfrm>
            <a:prstGeom prst="ellipse">
              <a:avLst/>
            </a:prstGeom>
            <a:noFill/>
            <a:ln>
              <a:solidFill>
                <a:srgbClr val="92D050">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Ovale 22"/>
            <p:cNvSpPr/>
            <p:nvPr/>
          </p:nvSpPr>
          <p:spPr>
            <a:xfrm>
              <a:off x="5226188" y="6543551"/>
              <a:ext cx="1512168" cy="216024"/>
            </a:xfrm>
            <a:prstGeom prst="ellipse">
              <a:avLst/>
            </a:prstGeom>
            <a:noFill/>
            <a:ln>
              <a:solidFill>
                <a:srgbClr val="92D050">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 name="Freccia a destra 4"/>
          <p:cNvSpPr/>
          <p:nvPr/>
        </p:nvSpPr>
        <p:spPr>
          <a:xfrm>
            <a:off x="1566944" y="6274048"/>
            <a:ext cx="1587133" cy="50775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2899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4" name="Rectangle 3"/>
          <p:cNvSpPr>
            <a:spLocks noChangeArrowheads="1"/>
          </p:cNvSpPr>
          <p:nvPr/>
        </p:nvSpPr>
        <p:spPr bwMode="auto">
          <a:xfrm>
            <a:off x="0" y="15240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it-IT" sz="2000" dirty="0" smtClean="0">
                <a:latin typeface="Cambria" pitchFamily="18" charset="0"/>
              </a:rPr>
              <a:t>EGI-ENGAGE </a:t>
            </a:r>
            <a:r>
              <a:rPr lang="it-IT" altLang="it-IT" sz="2000" dirty="0" err="1" smtClean="0">
                <a:latin typeface="Cambria" pitchFamily="18" charset="0"/>
              </a:rPr>
              <a:t>Actions</a:t>
            </a:r>
            <a:r>
              <a:rPr lang="it-IT" altLang="it-IT" sz="2000" dirty="0" smtClean="0">
                <a:latin typeface="Cambria" pitchFamily="18" charset="0"/>
              </a:rPr>
              <a:t>/ </a:t>
            </a:r>
            <a:r>
              <a:rPr lang="it-IT" altLang="it-IT" sz="2000" dirty="0" err="1" smtClean="0">
                <a:solidFill>
                  <a:srgbClr val="C4004B"/>
                </a:solidFill>
                <a:latin typeface="Cambria" pitchFamily="18" charset="0"/>
              </a:rPr>
              <a:t>Tasks</a:t>
            </a:r>
            <a:r>
              <a:rPr lang="it-IT" altLang="it-IT" sz="2000" dirty="0" smtClean="0">
                <a:solidFill>
                  <a:srgbClr val="C4004B"/>
                </a:solidFill>
                <a:latin typeface="Cambria" pitchFamily="18" charset="0"/>
              </a:rPr>
              <a:t> and </a:t>
            </a:r>
            <a:r>
              <a:rPr lang="it-IT" altLang="it-IT" sz="2000" dirty="0" err="1" smtClean="0">
                <a:solidFill>
                  <a:srgbClr val="C4004B"/>
                </a:solidFill>
                <a:latin typeface="Cambria" pitchFamily="18" charset="0"/>
              </a:rPr>
              <a:t>activities</a:t>
            </a:r>
            <a:endParaRPr lang="it-IT" altLang="it-IT" sz="2000" dirty="0">
              <a:solidFill>
                <a:srgbClr val="C4004B"/>
              </a:solidFill>
              <a:latin typeface="Cambria" pitchFamily="18" charset="0"/>
            </a:endParaRPr>
          </a:p>
        </p:txBody>
      </p:sp>
      <p:sp>
        <p:nvSpPr>
          <p:cNvPr id="230408" name="Segnaposto numero diapositiva 3"/>
          <p:cNvSpPr txBox="1">
            <a:spLocks noGrp="1"/>
          </p:cNvSpPr>
          <p:nvPr/>
        </p:nvSpPr>
        <p:spPr bwMode="auto">
          <a:xfrm>
            <a:off x="2908300" y="6564313"/>
            <a:ext cx="71913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fld id="{0B7D371D-DF0E-4990-A0F5-81ED2F97125D}" type="slidenum">
              <a:rPr lang="it-IT" altLang="it-IT" sz="600">
                <a:solidFill>
                  <a:schemeClr val="bg1"/>
                </a:solidFill>
                <a:latin typeface="Cambria" pitchFamily="18" charset="0"/>
              </a:rPr>
              <a:pPr algn="ctr" eaLnBrk="1" hangingPunct="1">
                <a:spcBef>
                  <a:spcPct val="50000"/>
                </a:spcBef>
              </a:pPr>
              <a:t>19</a:t>
            </a:fld>
            <a:endParaRPr lang="it-IT" altLang="it-IT" sz="600">
              <a:solidFill>
                <a:schemeClr val="bg1"/>
              </a:solidFill>
              <a:latin typeface="Cambria" pitchFamily="18" charset="0"/>
            </a:endParaRPr>
          </a:p>
        </p:txBody>
      </p:sp>
      <p:sp>
        <p:nvSpPr>
          <p:cNvPr id="5" name="Freccia a destra 4"/>
          <p:cNvSpPr/>
          <p:nvPr/>
        </p:nvSpPr>
        <p:spPr>
          <a:xfrm>
            <a:off x="1566944" y="6274048"/>
            <a:ext cx="1587133" cy="50775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755576" y="4509120"/>
            <a:ext cx="338437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Integrating</a:t>
            </a:r>
            <a:r>
              <a:rPr lang="it-IT" dirty="0" smtClean="0"/>
              <a:t> D4Science and </a:t>
            </a:r>
          </a:p>
          <a:p>
            <a:pPr algn="ctr"/>
            <a:r>
              <a:rPr lang="it-IT" dirty="0" smtClean="0"/>
              <a:t>EGI Fed </a:t>
            </a:r>
            <a:r>
              <a:rPr lang="it-IT" dirty="0" err="1" smtClean="0"/>
              <a:t>Cloud</a:t>
            </a:r>
            <a:r>
              <a:rPr lang="it-IT" dirty="0" smtClean="0"/>
              <a:t> (JRA2)</a:t>
            </a:r>
            <a:endParaRPr lang="it-IT" dirty="0"/>
          </a:p>
        </p:txBody>
      </p:sp>
      <p:sp>
        <p:nvSpPr>
          <p:cNvPr id="28" name="Rettangolo 27"/>
          <p:cNvSpPr/>
          <p:nvPr/>
        </p:nvSpPr>
        <p:spPr>
          <a:xfrm>
            <a:off x="4292352" y="4509120"/>
            <a:ext cx="338437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Operating D4Science </a:t>
            </a:r>
            <a:r>
              <a:rPr lang="it-IT" dirty="0" err="1" smtClean="0"/>
              <a:t>VREs</a:t>
            </a:r>
            <a:r>
              <a:rPr lang="it-IT" dirty="0" smtClean="0"/>
              <a:t> (SA2)</a:t>
            </a:r>
            <a:endParaRPr lang="it-IT" dirty="0"/>
          </a:p>
        </p:txBody>
      </p:sp>
      <p:sp>
        <p:nvSpPr>
          <p:cNvPr id="25" name="Rettangolo arrotondato 24"/>
          <p:cNvSpPr/>
          <p:nvPr/>
        </p:nvSpPr>
        <p:spPr>
          <a:xfrm>
            <a:off x="723764" y="764704"/>
            <a:ext cx="6952964" cy="86409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Broad</a:t>
            </a:r>
            <a:r>
              <a:rPr lang="it-IT" dirty="0" smtClean="0"/>
              <a:t> Market Analysis of Marine/Maritime market (NA2.3)</a:t>
            </a:r>
            <a:endParaRPr lang="it-IT" dirty="0"/>
          </a:p>
        </p:txBody>
      </p:sp>
      <p:sp>
        <p:nvSpPr>
          <p:cNvPr id="27" name="Rettangolo arrotondato 26"/>
          <p:cNvSpPr/>
          <p:nvPr/>
        </p:nvSpPr>
        <p:spPr>
          <a:xfrm>
            <a:off x="755576" y="1988840"/>
            <a:ext cx="6921152" cy="230425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a:t>Sample Cases to be </a:t>
            </a:r>
            <a:r>
              <a:rPr lang="it-IT" dirty="0" err="1"/>
              <a:t>studied</a:t>
            </a:r>
            <a:r>
              <a:rPr lang="it-IT" dirty="0"/>
              <a:t> from </a:t>
            </a:r>
            <a:r>
              <a:rPr lang="it-IT" dirty="0" err="1"/>
              <a:t>Economic</a:t>
            </a:r>
            <a:r>
              <a:rPr lang="it-IT" dirty="0"/>
              <a:t> and Legal Point of </a:t>
            </a:r>
            <a:r>
              <a:rPr lang="it-IT" dirty="0" err="1" smtClean="0"/>
              <a:t>view</a:t>
            </a:r>
            <a:r>
              <a:rPr lang="it-IT" dirty="0" smtClean="0"/>
              <a:t> (NA2.3)</a:t>
            </a:r>
            <a:endParaRPr lang="it-IT" dirty="0"/>
          </a:p>
        </p:txBody>
      </p:sp>
      <p:sp>
        <p:nvSpPr>
          <p:cNvPr id="29" name="Ovale 28"/>
          <p:cNvSpPr/>
          <p:nvPr/>
        </p:nvSpPr>
        <p:spPr>
          <a:xfrm>
            <a:off x="769758" y="2554119"/>
            <a:ext cx="2952328" cy="122413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Regional </a:t>
            </a:r>
            <a:r>
              <a:rPr lang="en-US" dirty="0"/>
              <a:t>Database (including DG-MARE</a:t>
            </a:r>
            <a:r>
              <a:rPr lang="en-US" dirty="0" smtClean="0"/>
              <a:t>) </a:t>
            </a:r>
            <a:endParaRPr lang="it-IT" dirty="0"/>
          </a:p>
        </p:txBody>
      </p:sp>
      <p:sp>
        <p:nvSpPr>
          <p:cNvPr id="30" name="Ovale 29"/>
          <p:cNvSpPr/>
          <p:nvPr/>
        </p:nvSpPr>
        <p:spPr>
          <a:xfrm>
            <a:off x="3419872" y="3256197"/>
            <a:ext cx="2304256" cy="104411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Crowdsourcing data Collection</a:t>
            </a:r>
            <a:endParaRPr lang="it-IT" dirty="0"/>
          </a:p>
        </p:txBody>
      </p:sp>
      <p:sp>
        <p:nvSpPr>
          <p:cNvPr id="31" name="Ovale 30"/>
          <p:cNvSpPr/>
          <p:nvPr/>
        </p:nvSpPr>
        <p:spPr>
          <a:xfrm>
            <a:off x="4788024" y="2503930"/>
            <a:ext cx="2699792" cy="914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dissemination gates through web &amp; mobile</a:t>
            </a:r>
            <a:endParaRPr lang="it-IT" dirty="0"/>
          </a:p>
        </p:txBody>
      </p:sp>
    </p:spTree>
    <p:extLst>
      <p:ext uri="{BB962C8B-B14F-4D97-AF65-F5344CB8AC3E}">
        <p14:creationId xmlns:p14="http://schemas.microsoft.com/office/powerpoint/2010/main" val="256433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765175"/>
            <a:ext cx="8099425"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68" name="Text Box 4"/>
          <p:cNvSpPr txBox="1">
            <a:spLocks noChangeArrowheads="1"/>
          </p:cNvSpPr>
          <p:nvPr/>
        </p:nvSpPr>
        <p:spPr bwMode="auto">
          <a:xfrm>
            <a:off x="4873625" y="6605588"/>
            <a:ext cx="4270375" cy="252412"/>
          </a:xfrm>
          <a:prstGeom prst="rect">
            <a:avLst/>
          </a:prstGeom>
          <a:noFill/>
          <a:ln>
            <a:noFill/>
          </a:ln>
          <a:effectLst>
            <a:prstShdw prst="shdw17" dist="17961" dir="2700000">
              <a:srgbClr val="CC0000">
                <a:gamma/>
                <a:shade val="60000"/>
                <a:invGamma/>
              </a:srgbClr>
            </a:prstShdw>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0409" tIns="35204" rIns="70409" bIns="35204">
            <a:spAutoFit/>
          </a:bodyPr>
          <a:lstStyle/>
          <a:p>
            <a:r>
              <a:rPr lang="it-IT" altLang="it-IT" sz="1200" b="1" i="1" u="sng">
                <a:latin typeface="Candara" pitchFamily="34" charset="0"/>
              </a:rPr>
              <a:t>Courtesy Pasquale Pagano – CNR-ISTI, iMarine Technical Manager</a:t>
            </a:r>
          </a:p>
        </p:txBody>
      </p:sp>
      <p:sp>
        <p:nvSpPr>
          <p:cNvPr id="190469" name="Rectangle 3"/>
          <p:cNvSpPr>
            <a:spLocks noChangeArrowheads="1"/>
          </p:cNvSpPr>
          <p:nvPr/>
        </p:nvSpPr>
        <p:spPr bwMode="auto">
          <a:xfrm>
            <a:off x="139700" y="252413"/>
            <a:ext cx="6088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it-IT" sz="2000">
                <a:latin typeface="Cambria" pitchFamily="18" charset="0"/>
              </a:rPr>
              <a:t>MANAGING DATA / </a:t>
            </a:r>
            <a:r>
              <a:rPr lang="it-IT" altLang="it-IT" sz="2000">
                <a:solidFill>
                  <a:srgbClr val="C4004B"/>
                </a:solidFill>
                <a:latin typeface="Cambria" pitchFamily="18" charset="0"/>
              </a:rPr>
              <a:t>Ten Years of experience</a:t>
            </a:r>
          </a:p>
        </p:txBody>
      </p:sp>
      <p:sp>
        <p:nvSpPr>
          <p:cNvPr id="190470" name="Segnaposto numero diapositiva 3"/>
          <p:cNvSpPr txBox="1">
            <a:spLocks noGrp="1"/>
          </p:cNvSpPr>
          <p:nvPr/>
        </p:nvSpPr>
        <p:spPr bwMode="auto">
          <a:xfrm>
            <a:off x="2908300" y="6564313"/>
            <a:ext cx="71913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fld id="{2F0A745B-750E-4191-A135-A1394102819D}" type="slidenum">
              <a:rPr lang="it-IT" altLang="it-IT" sz="600">
                <a:solidFill>
                  <a:schemeClr val="bg1"/>
                </a:solidFill>
                <a:latin typeface="Cambria" pitchFamily="18" charset="0"/>
              </a:rPr>
              <a:pPr algn="ctr" eaLnBrk="1" hangingPunct="1">
                <a:spcBef>
                  <a:spcPct val="50000"/>
                </a:spcBef>
              </a:pPr>
              <a:t>2</a:t>
            </a:fld>
            <a:endParaRPr lang="it-IT" altLang="it-IT" sz="600">
              <a:solidFill>
                <a:schemeClr val="bg1"/>
              </a:solidFill>
              <a:latin typeface="Cambria" pitchFamily="18" charset="0"/>
            </a:endParaRPr>
          </a:p>
        </p:txBody>
      </p:sp>
      <p:pic>
        <p:nvPicPr>
          <p:cNvPr id="7" name="Picture 2" descr="Macintosh HD:Users:pasqualepagano:Desktop:Screen Shot 2015-01-09 at 21.09.1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548680"/>
            <a:ext cx="792088" cy="791617"/>
          </a:xfrm>
          <a:prstGeom prst="rect">
            <a:avLst/>
          </a:prstGeom>
          <a:noFill/>
          <a:ln>
            <a:noFill/>
          </a:ln>
        </p:spPr>
      </p:pic>
      <p:sp>
        <p:nvSpPr>
          <p:cNvPr id="2" name="AutoShape 2" descr="gCube"/>
          <p:cNvSpPr>
            <a:spLocks noChangeAspect="1" noChangeArrowheads="1"/>
          </p:cNvSpPr>
          <p:nvPr/>
        </p:nvSpPr>
        <p:spPr bwMode="auto">
          <a:xfrm>
            <a:off x="155575" y="-319088"/>
            <a:ext cx="1876425" cy="676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3" name="Immagin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5379" y="5085185"/>
            <a:ext cx="1414453" cy="509778"/>
          </a:xfrm>
          <a:prstGeom prst="rect">
            <a:avLst/>
          </a:prstGeom>
          <a:solidFill>
            <a:schemeClr val="bg1"/>
          </a:solidFill>
        </p:spPr>
      </p:pic>
    </p:spTree>
    <p:extLst>
      <p:ext uri="{BB962C8B-B14F-4D97-AF65-F5344CB8AC3E}">
        <p14:creationId xmlns:p14="http://schemas.microsoft.com/office/powerpoint/2010/main" val="2474362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4" name="Rectangle 3"/>
          <p:cNvSpPr>
            <a:spLocks noChangeArrowheads="1"/>
          </p:cNvSpPr>
          <p:nvPr/>
        </p:nvSpPr>
        <p:spPr bwMode="auto">
          <a:xfrm>
            <a:off x="0" y="15240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it-IT" sz="2000" dirty="0" smtClean="0">
                <a:latin typeface="Cambria" pitchFamily="18" charset="0"/>
              </a:rPr>
              <a:t>EGI-ENGAGE </a:t>
            </a:r>
            <a:r>
              <a:rPr lang="it-IT" altLang="it-IT" sz="2000" dirty="0" err="1" smtClean="0">
                <a:latin typeface="Cambria" pitchFamily="18" charset="0"/>
              </a:rPr>
              <a:t>Actions</a:t>
            </a:r>
            <a:r>
              <a:rPr lang="it-IT" altLang="it-IT" sz="2000" dirty="0" smtClean="0">
                <a:latin typeface="Cambria" pitchFamily="18" charset="0"/>
              </a:rPr>
              <a:t>/ </a:t>
            </a:r>
            <a:r>
              <a:rPr lang="it-IT" altLang="it-IT" sz="2000" dirty="0" err="1" smtClean="0">
                <a:solidFill>
                  <a:srgbClr val="C4004B"/>
                </a:solidFill>
                <a:latin typeface="Cambria" pitchFamily="18" charset="0"/>
              </a:rPr>
              <a:t>Bringing</a:t>
            </a:r>
            <a:r>
              <a:rPr lang="it-IT" altLang="it-IT" sz="2000" dirty="0" smtClean="0">
                <a:solidFill>
                  <a:srgbClr val="C4004B"/>
                </a:solidFill>
                <a:latin typeface="Cambria" pitchFamily="18" charset="0"/>
              </a:rPr>
              <a:t> </a:t>
            </a:r>
            <a:r>
              <a:rPr lang="it-IT" altLang="it-IT" sz="2000" dirty="0" err="1" smtClean="0">
                <a:solidFill>
                  <a:srgbClr val="C4004B"/>
                </a:solidFill>
                <a:latin typeface="Cambria" pitchFamily="18" charset="0"/>
              </a:rPr>
              <a:t>value</a:t>
            </a:r>
            <a:r>
              <a:rPr lang="it-IT" altLang="it-IT" sz="2000" dirty="0" smtClean="0">
                <a:solidFill>
                  <a:srgbClr val="C4004B"/>
                </a:solidFill>
                <a:latin typeface="Cambria" pitchFamily="18" charset="0"/>
              </a:rPr>
              <a:t> to EGI.eu</a:t>
            </a:r>
            <a:endParaRPr lang="it-IT" altLang="it-IT" sz="2000" dirty="0">
              <a:solidFill>
                <a:srgbClr val="C4004B"/>
              </a:solidFill>
              <a:latin typeface="Cambria" pitchFamily="18" charset="0"/>
            </a:endParaRPr>
          </a:p>
        </p:txBody>
      </p:sp>
      <p:sp>
        <p:nvSpPr>
          <p:cNvPr id="230408" name="Segnaposto numero diapositiva 3"/>
          <p:cNvSpPr txBox="1">
            <a:spLocks noGrp="1"/>
          </p:cNvSpPr>
          <p:nvPr/>
        </p:nvSpPr>
        <p:spPr bwMode="auto">
          <a:xfrm>
            <a:off x="2908300" y="6564313"/>
            <a:ext cx="71913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fld id="{0B7D371D-DF0E-4990-A0F5-81ED2F97125D}" type="slidenum">
              <a:rPr lang="it-IT" altLang="it-IT" sz="600">
                <a:solidFill>
                  <a:schemeClr val="bg1"/>
                </a:solidFill>
                <a:latin typeface="Cambria" pitchFamily="18" charset="0"/>
              </a:rPr>
              <a:pPr algn="ctr" eaLnBrk="1" hangingPunct="1">
                <a:spcBef>
                  <a:spcPct val="50000"/>
                </a:spcBef>
              </a:pPr>
              <a:t>20</a:t>
            </a:fld>
            <a:endParaRPr lang="it-IT" altLang="it-IT" sz="600">
              <a:solidFill>
                <a:schemeClr val="bg1"/>
              </a:solidFill>
              <a:latin typeface="Cambria" pitchFamily="18" charset="0"/>
            </a:endParaRPr>
          </a:p>
        </p:txBody>
      </p:sp>
      <p:sp>
        <p:nvSpPr>
          <p:cNvPr id="5" name="Freccia a destra 4"/>
          <p:cNvSpPr/>
          <p:nvPr/>
        </p:nvSpPr>
        <p:spPr>
          <a:xfrm>
            <a:off x="1566944" y="6274048"/>
            <a:ext cx="1587133" cy="50775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p:cNvSpPr txBox="1"/>
          <p:nvPr/>
        </p:nvSpPr>
        <p:spPr>
          <a:xfrm>
            <a:off x="467544" y="836712"/>
            <a:ext cx="8064895" cy="4392488"/>
          </a:xfrm>
          <a:prstGeom prst="rect">
            <a:avLst/>
          </a:prstGeom>
          <a:noFill/>
        </p:spPr>
        <p:txBody>
          <a:bodyPr wrap="square" rtlCol="0">
            <a:noAutofit/>
          </a:bodyPr>
          <a:lstStyle/>
          <a:p>
            <a:r>
              <a:rPr lang="it-IT" sz="2400" dirty="0" err="1" smtClean="0"/>
              <a:t>iMarine</a:t>
            </a:r>
            <a:r>
              <a:rPr lang="it-IT" sz="2400" dirty="0" smtClean="0"/>
              <a:t> (and the follow-up </a:t>
            </a:r>
            <a:r>
              <a:rPr lang="it-IT" sz="2400" dirty="0" err="1" smtClean="0"/>
              <a:t>BlueBridge</a:t>
            </a:r>
            <a:r>
              <a:rPr lang="it-IT" sz="2400" dirty="0" smtClean="0"/>
              <a:t>) </a:t>
            </a:r>
            <a:r>
              <a:rPr lang="it-IT" sz="2400" dirty="0" err="1" smtClean="0"/>
              <a:t>will</a:t>
            </a:r>
            <a:r>
              <a:rPr lang="it-IT" sz="2400" dirty="0" smtClean="0"/>
              <a:t> </a:t>
            </a:r>
          </a:p>
          <a:p>
            <a:pPr marL="342900" indent="-342900">
              <a:buFont typeface="Arial" panose="020B0604020202020204" pitchFamily="34" charset="0"/>
              <a:buChar char="•"/>
            </a:pPr>
            <a:r>
              <a:rPr lang="it-IT" sz="2400" dirty="0" err="1" smtClean="0"/>
              <a:t>enable</a:t>
            </a:r>
            <a:r>
              <a:rPr lang="it-IT" sz="2400" dirty="0" smtClean="0"/>
              <a:t> the IT </a:t>
            </a:r>
            <a:r>
              <a:rPr lang="it-IT" sz="2400" dirty="0" err="1" smtClean="0"/>
              <a:t>resources</a:t>
            </a:r>
            <a:r>
              <a:rPr lang="it-IT" sz="2400" dirty="0" smtClean="0"/>
              <a:t> and data </a:t>
            </a:r>
            <a:r>
              <a:rPr lang="it-IT" sz="2400" dirty="0" err="1" smtClean="0"/>
              <a:t>available</a:t>
            </a:r>
            <a:r>
              <a:rPr lang="it-IT" sz="2400" dirty="0" smtClean="0"/>
              <a:t> from D4Science and </a:t>
            </a:r>
            <a:r>
              <a:rPr lang="it-IT" sz="2400" dirty="0" err="1" smtClean="0"/>
              <a:t>other</a:t>
            </a:r>
            <a:r>
              <a:rPr lang="it-IT" sz="2400" dirty="0" smtClean="0"/>
              <a:t>  EGI </a:t>
            </a:r>
            <a:r>
              <a:rPr lang="it-IT" sz="2400" dirty="0" err="1" smtClean="0"/>
              <a:t>sites</a:t>
            </a:r>
            <a:r>
              <a:rPr lang="it-IT" sz="2400" dirty="0" smtClean="0"/>
              <a:t>  to be </a:t>
            </a:r>
            <a:r>
              <a:rPr lang="it-IT" sz="2400" dirty="0" err="1" smtClean="0"/>
              <a:t>exploited</a:t>
            </a:r>
            <a:r>
              <a:rPr lang="it-IT" sz="2400" dirty="0" smtClean="0"/>
              <a:t> by</a:t>
            </a:r>
          </a:p>
          <a:p>
            <a:pPr marL="742950" lvl="1" indent="-285750">
              <a:buFont typeface="Arial" panose="020B0604020202020204" pitchFamily="34" charset="0"/>
              <a:buChar char="•"/>
            </a:pPr>
            <a:r>
              <a:rPr lang="it-IT" sz="2400" dirty="0" err="1" smtClean="0"/>
              <a:t>Fishery</a:t>
            </a:r>
            <a:r>
              <a:rPr lang="it-IT" sz="2400" dirty="0" smtClean="0"/>
              <a:t> and marine </a:t>
            </a:r>
            <a:r>
              <a:rPr lang="it-IT" sz="2400" dirty="0" err="1" smtClean="0"/>
              <a:t>researchers</a:t>
            </a:r>
            <a:r>
              <a:rPr lang="it-IT" sz="2400" dirty="0" smtClean="0"/>
              <a:t>;</a:t>
            </a:r>
          </a:p>
          <a:p>
            <a:pPr marL="742950" lvl="1" indent="-285750">
              <a:buFont typeface="Arial" panose="020B0604020202020204" pitchFamily="34" charset="0"/>
              <a:buChar char="•"/>
            </a:pPr>
            <a:r>
              <a:rPr lang="it-IT" sz="2400" dirty="0" err="1" smtClean="0"/>
              <a:t>Fishery</a:t>
            </a:r>
            <a:r>
              <a:rPr lang="it-IT" sz="2400" dirty="0" smtClean="0"/>
              <a:t> and marine </a:t>
            </a:r>
            <a:r>
              <a:rPr lang="it-IT" sz="2400" dirty="0" err="1" smtClean="0"/>
              <a:t>industries</a:t>
            </a:r>
            <a:r>
              <a:rPr lang="it-IT" sz="2400" dirty="0" smtClean="0"/>
              <a:t>;</a:t>
            </a:r>
          </a:p>
          <a:p>
            <a:pPr marL="742950" lvl="1" indent="-285750">
              <a:buFont typeface="Arial" panose="020B0604020202020204" pitchFamily="34" charset="0"/>
              <a:buChar char="•"/>
            </a:pPr>
            <a:r>
              <a:rPr lang="it-IT" sz="2400" dirty="0" err="1" smtClean="0"/>
              <a:t>Other</a:t>
            </a:r>
            <a:r>
              <a:rPr lang="it-IT" sz="2400" dirty="0" smtClean="0"/>
              <a:t> </a:t>
            </a:r>
            <a:r>
              <a:rPr lang="it-IT" sz="2400" dirty="0" err="1" smtClean="0"/>
              <a:t>maritime</a:t>
            </a:r>
            <a:r>
              <a:rPr lang="it-IT" sz="2400" dirty="0" smtClean="0"/>
              <a:t> </a:t>
            </a:r>
            <a:r>
              <a:rPr lang="it-IT" sz="2400" dirty="0" err="1" smtClean="0"/>
              <a:t>actors</a:t>
            </a:r>
            <a:r>
              <a:rPr lang="it-IT" sz="2400" dirty="0" smtClean="0"/>
              <a:t>.</a:t>
            </a:r>
          </a:p>
          <a:p>
            <a:pPr marL="285750" indent="-285750">
              <a:buFont typeface="Arial" panose="020B0604020202020204" pitchFamily="34" charset="0"/>
              <a:buChar char="•"/>
            </a:pPr>
            <a:r>
              <a:rPr lang="it-IT" sz="2400" dirty="0" err="1" smtClean="0"/>
              <a:t>Demonstrate</a:t>
            </a:r>
            <a:r>
              <a:rPr lang="it-IT" sz="2400" dirty="0" smtClean="0"/>
              <a:t> the </a:t>
            </a:r>
            <a:r>
              <a:rPr lang="it-IT" sz="2400" dirty="0" err="1" smtClean="0"/>
              <a:t>feasibility</a:t>
            </a:r>
            <a:r>
              <a:rPr lang="it-IT" sz="2400" dirty="0" smtClean="0"/>
              <a:t> of the business model </a:t>
            </a:r>
            <a:r>
              <a:rPr lang="it-IT" sz="2400" dirty="0" err="1" smtClean="0"/>
              <a:t>proposed</a:t>
            </a:r>
            <a:r>
              <a:rPr lang="it-IT" sz="2400" dirty="0" smtClean="0"/>
              <a:t>;</a:t>
            </a:r>
          </a:p>
          <a:p>
            <a:pPr marL="285750" indent="-285750">
              <a:buFont typeface="Arial" panose="020B0604020202020204" pitchFamily="34" charset="0"/>
              <a:buChar char="•"/>
            </a:pPr>
            <a:r>
              <a:rPr lang="it-IT" sz="2400" dirty="0" err="1" smtClean="0"/>
              <a:t>Identify</a:t>
            </a:r>
            <a:r>
              <a:rPr lang="it-IT" sz="2400" dirty="0" smtClean="0"/>
              <a:t>, </a:t>
            </a:r>
            <a:r>
              <a:rPr lang="it-IT" sz="2400" dirty="0" err="1" smtClean="0"/>
              <a:t>qualify</a:t>
            </a:r>
            <a:r>
              <a:rPr lang="it-IT" sz="2400" dirty="0" smtClean="0"/>
              <a:t> and </a:t>
            </a:r>
            <a:r>
              <a:rPr lang="it-IT" sz="2400" dirty="0" err="1" smtClean="0"/>
              <a:t>quantify</a:t>
            </a:r>
            <a:r>
              <a:rPr lang="it-IT" sz="2400" dirty="0" smtClean="0"/>
              <a:t> a </a:t>
            </a:r>
            <a:r>
              <a:rPr lang="it-IT" sz="2400" dirty="0" err="1" smtClean="0"/>
              <a:t>niche</a:t>
            </a:r>
            <a:r>
              <a:rPr lang="it-IT" sz="2400" dirty="0" smtClean="0"/>
              <a:t> in </a:t>
            </a:r>
            <a:r>
              <a:rPr lang="it-IT" sz="2400" dirty="0" err="1" smtClean="0"/>
              <a:t>such</a:t>
            </a:r>
            <a:r>
              <a:rPr lang="it-IT" sz="2400" dirty="0" smtClean="0"/>
              <a:t> 5000 </a:t>
            </a:r>
            <a:r>
              <a:rPr lang="it-IT" sz="2400" dirty="0" err="1" smtClean="0"/>
              <a:t>Billion</a:t>
            </a:r>
            <a:r>
              <a:rPr lang="it-IT" sz="2400" dirty="0" smtClean="0"/>
              <a:t> Euro market to </a:t>
            </a:r>
            <a:r>
              <a:rPr lang="it-IT" sz="2400" dirty="0" err="1" smtClean="0"/>
              <a:t>ensure</a:t>
            </a:r>
            <a:r>
              <a:rPr lang="it-IT" sz="2400" dirty="0" smtClean="0"/>
              <a:t> </a:t>
            </a:r>
            <a:r>
              <a:rPr lang="it-IT" sz="2400" dirty="0" err="1" smtClean="0"/>
              <a:t>sustainabilty</a:t>
            </a:r>
            <a:r>
              <a:rPr lang="it-IT" sz="2400" dirty="0" smtClean="0"/>
              <a:t> of D4Science and the </a:t>
            </a:r>
            <a:r>
              <a:rPr lang="it-IT" sz="2400" dirty="0" err="1" smtClean="0"/>
              <a:t>iMarine</a:t>
            </a:r>
            <a:r>
              <a:rPr lang="it-IT" sz="2400" dirty="0" smtClean="0"/>
              <a:t> partnership.</a:t>
            </a:r>
          </a:p>
          <a:p>
            <a:endParaRPr lang="it-IT" sz="2400" dirty="0"/>
          </a:p>
        </p:txBody>
      </p:sp>
    </p:spTree>
    <p:extLst>
      <p:ext uri="{BB962C8B-B14F-4D97-AF65-F5344CB8AC3E}">
        <p14:creationId xmlns:p14="http://schemas.microsoft.com/office/powerpoint/2010/main" val="1774021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34" name="Picture 57" descr="logo-Engineer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7050" y="6092825"/>
            <a:ext cx="15779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3" name="Picture 33" descr="ROV+website+main+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268413"/>
            <a:ext cx="8362950" cy="4775200"/>
          </a:xfrm>
          <a:prstGeom prst="rect">
            <a:avLst/>
          </a:prstGeom>
          <a:noFill/>
          <a:extLst>
            <a:ext uri="{909E8E84-426E-40DD-AFC4-6F175D3DCCD1}">
              <a14:hiddenFill xmlns:a14="http://schemas.microsoft.com/office/drawing/2010/main">
                <a:solidFill>
                  <a:srgbClr val="FFFFFF"/>
                </a:solidFill>
              </a14:hiddenFill>
            </a:ext>
          </a:extLst>
        </p:spPr>
      </p:pic>
      <p:sp>
        <p:nvSpPr>
          <p:cNvPr id="20514" name="Text Box 34"/>
          <p:cNvSpPr txBox="1">
            <a:spLocks noChangeArrowheads="1"/>
          </p:cNvSpPr>
          <p:nvPr/>
        </p:nvSpPr>
        <p:spPr bwMode="auto">
          <a:xfrm>
            <a:off x="827088" y="6165850"/>
            <a:ext cx="5821362"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spcBef>
                <a:spcPct val="20000"/>
              </a:spcBef>
            </a:pPr>
            <a:r>
              <a:rPr lang="it-IT" altLang="it-IT" sz="1000">
                <a:ea typeface="MS PGothic" pitchFamily="34" charset="-128"/>
              </a:rPr>
              <a:t>(source: http://valuesdrivenleadership.blogspot.it/2013/06/new-website-shares-findings-status-of.html</a:t>
            </a:r>
          </a:p>
        </p:txBody>
      </p:sp>
      <p:pic>
        <p:nvPicPr>
          <p:cNvPr id="20515"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268413"/>
            <a:ext cx="3455987" cy="2357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16" name="Rectangle 36"/>
          <p:cNvSpPr>
            <a:spLocks noChangeArrowheads="1"/>
          </p:cNvSpPr>
          <p:nvPr/>
        </p:nvSpPr>
        <p:spPr bwMode="auto">
          <a:xfrm>
            <a:off x="457200" y="188913"/>
            <a:ext cx="8229600"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eaLnBrk="0" hangingPunct="0">
              <a:defRPr sz="4400">
                <a:solidFill>
                  <a:schemeClr val="tx2"/>
                </a:solidFill>
                <a:latin typeface="Arial" pitchFamily="34" charset="0"/>
              </a:defRPr>
            </a:lvl1pPr>
            <a:lvl2pPr algn="ctr" eaLnBrk="0" hangingPunct="0">
              <a:defRPr sz="4400">
                <a:solidFill>
                  <a:schemeClr val="tx2"/>
                </a:solidFill>
                <a:latin typeface="Arial" pitchFamily="34" charset="0"/>
              </a:defRPr>
            </a:lvl2pPr>
            <a:lvl3pPr algn="ctr" eaLnBrk="0" hangingPunct="0">
              <a:defRPr sz="4400">
                <a:solidFill>
                  <a:schemeClr val="tx2"/>
                </a:solidFill>
                <a:latin typeface="Arial" pitchFamily="34" charset="0"/>
              </a:defRPr>
            </a:lvl3pPr>
            <a:lvl4pPr algn="ctr" eaLnBrk="0" hangingPunct="0">
              <a:defRPr sz="4400">
                <a:solidFill>
                  <a:schemeClr val="tx2"/>
                </a:solidFill>
                <a:latin typeface="Arial" pitchFamily="34" charset="0"/>
              </a:defRPr>
            </a:lvl4pPr>
            <a:lvl5pPr algn="ctr" eaLnBrk="0" hangingPunct="0">
              <a:defRPr sz="4400">
                <a:solidFill>
                  <a:schemeClr val="tx2"/>
                </a:solidFill>
                <a:latin typeface="Arial" pitchFamily="34" charset="0"/>
              </a:defRPr>
            </a:lvl5pPr>
            <a:lvl6pPr marL="457200" algn="ctr" eaLnBrk="0" fontAlgn="base" hangingPunct="0">
              <a:spcBef>
                <a:spcPct val="0"/>
              </a:spcBef>
              <a:spcAft>
                <a:spcPct val="0"/>
              </a:spcAft>
              <a:defRPr sz="4400">
                <a:solidFill>
                  <a:schemeClr val="tx2"/>
                </a:solidFill>
                <a:latin typeface="Arial" pitchFamily="34" charset="0"/>
              </a:defRPr>
            </a:lvl6pPr>
            <a:lvl7pPr marL="914400" algn="ctr" eaLnBrk="0" fontAlgn="base" hangingPunct="0">
              <a:spcBef>
                <a:spcPct val="0"/>
              </a:spcBef>
              <a:spcAft>
                <a:spcPct val="0"/>
              </a:spcAft>
              <a:defRPr sz="4400">
                <a:solidFill>
                  <a:schemeClr val="tx2"/>
                </a:solidFill>
                <a:latin typeface="Arial" pitchFamily="34" charset="0"/>
              </a:defRPr>
            </a:lvl7pPr>
            <a:lvl8pPr marL="1371600" algn="ctr" eaLnBrk="0" fontAlgn="base" hangingPunct="0">
              <a:spcBef>
                <a:spcPct val="0"/>
              </a:spcBef>
              <a:spcAft>
                <a:spcPct val="0"/>
              </a:spcAft>
              <a:defRPr sz="4400">
                <a:solidFill>
                  <a:schemeClr val="tx2"/>
                </a:solidFill>
                <a:latin typeface="Arial" pitchFamily="34" charset="0"/>
              </a:defRPr>
            </a:lvl8pPr>
            <a:lvl9pPr marL="1828800" algn="ctr" eaLnBrk="0" fontAlgn="base" hangingPunct="0">
              <a:spcBef>
                <a:spcPct val="0"/>
              </a:spcBef>
              <a:spcAft>
                <a:spcPct val="0"/>
              </a:spcAft>
              <a:defRPr sz="4400">
                <a:solidFill>
                  <a:schemeClr val="tx2"/>
                </a:solidFill>
                <a:latin typeface="Arial" pitchFamily="34" charset="0"/>
              </a:defRPr>
            </a:lvl9pPr>
          </a:lstStyle>
          <a:p>
            <a:r>
              <a:rPr lang="it-IT" altLang="it-IT" sz="3200"/>
              <a:t>Thanks!</a:t>
            </a:r>
          </a:p>
        </p:txBody>
      </p:sp>
    </p:spTree>
    <p:extLst>
      <p:ext uri="{BB962C8B-B14F-4D97-AF65-F5344CB8AC3E}">
        <p14:creationId xmlns:p14="http://schemas.microsoft.com/office/powerpoint/2010/main" val="2965024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9734"/>
                                        </p:tgtEl>
                                        <p:attrNameLst>
                                          <p:attrName>style.visibility</p:attrName>
                                        </p:attrNameLst>
                                      </p:cBhvr>
                                      <p:to>
                                        <p:strVal val="visible"/>
                                      </p:to>
                                    </p:set>
                                    <p:animEffect transition="in" filter="fade">
                                      <p:cBhvr>
                                        <p:cTn id="7" dur="1000"/>
                                        <p:tgtEl>
                                          <p:spTgt spid="29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Exploitation models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solidFill>
                  <a:srgbClr val="800000"/>
                </a:solidFill>
              </a:rPr>
              <a:t>Infrastructure-as-a-Service</a:t>
            </a:r>
          </a:p>
          <a:p>
            <a:pPr lvl="1"/>
            <a:r>
              <a:rPr lang="en-US" dirty="0" smtClean="0"/>
              <a:t>Communities can outsource installation and management of software and databases to D4Science.org </a:t>
            </a:r>
          </a:p>
          <a:p>
            <a:pPr lvl="1"/>
            <a:r>
              <a:rPr lang="en-US" dirty="0" smtClean="0"/>
              <a:t>costs: </a:t>
            </a:r>
          </a:p>
          <a:p>
            <a:pPr lvl="2"/>
            <a:r>
              <a:rPr lang="en-US" dirty="0" smtClean="0"/>
              <a:t>Dedicated VRE providing access to facilities and data: free of charge</a:t>
            </a:r>
          </a:p>
          <a:p>
            <a:pPr lvl="2"/>
            <a:r>
              <a:rPr lang="en-US" dirty="0" smtClean="0"/>
              <a:t>New community providing access to custom facilities and data: to be negotiated according to </a:t>
            </a:r>
            <a:r>
              <a:rPr lang="en-US" dirty="0" err="1" smtClean="0"/>
              <a:t>QoS</a:t>
            </a:r>
            <a:r>
              <a:rPr lang="en-US" dirty="0" smtClean="0"/>
              <a:t> and SLA, low in average thanks to economies of scale</a:t>
            </a:r>
          </a:p>
          <a:p>
            <a:pPr lvl="1"/>
            <a:r>
              <a:rPr lang="en-US" dirty="0" smtClean="0"/>
              <a:t>benefits: rely on expert operators, established services and procedures, monitoring and alerts </a:t>
            </a:r>
          </a:p>
        </p:txBody>
      </p:sp>
      <p:sp>
        <p:nvSpPr>
          <p:cNvPr id="5" name="Footer Placeholder 4"/>
          <p:cNvSpPr>
            <a:spLocks noGrp="1"/>
          </p:cNvSpPr>
          <p:nvPr>
            <p:ph type="ftr" sz="quarter" idx="11"/>
          </p:nvPr>
        </p:nvSpPr>
        <p:spPr/>
        <p:txBody>
          <a:bodyPr/>
          <a:lstStyle/>
          <a:p>
            <a:r>
              <a:rPr lang="en-US" dirty="0" smtClean="0"/>
              <a:t>iMarine Products and Services</a:t>
            </a:r>
            <a:endParaRPr lang="en-US" dirty="0"/>
          </a:p>
        </p:txBody>
      </p:sp>
      <p:sp>
        <p:nvSpPr>
          <p:cNvPr id="4" name="Slide Number Placeholder 3"/>
          <p:cNvSpPr>
            <a:spLocks noGrp="1"/>
          </p:cNvSpPr>
          <p:nvPr>
            <p:ph type="sldNum" sz="quarter" idx="12"/>
          </p:nvPr>
        </p:nvSpPr>
        <p:spPr/>
        <p:txBody>
          <a:bodyPr/>
          <a:lstStyle/>
          <a:p>
            <a:fld id="{4AA4D77F-BFCC-4678-8786-233394E64B40}" type="slidenum">
              <a:rPr lang="it-IT" smtClean="0"/>
              <a:pPr/>
              <a:t>22</a:t>
            </a:fld>
            <a:endParaRPr lang="it-IT"/>
          </a:p>
        </p:txBody>
      </p:sp>
    </p:spTree>
    <p:extLst>
      <p:ext uri="{BB962C8B-B14F-4D97-AF65-F5344CB8AC3E}">
        <p14:creationId xmlns:p14="http://schemas.microsoft.com/office/powerpoint/2010/main" val="3843210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Exploitation models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800000"/>
                </a:solidFill>
              </a:rPr>
              <a:t>Software-as-a-Service</a:t>
            </a:r>
          </a:p>
          <a:p>
            <a:pPr lvl="1"/>
            <a:r>
              <a:rPr lang="en-US" dirty="0" smtClean="0"/>
              <a:t>RIs can exploit existing services by accessing to D4Science.org </a:t>
            </a:r>
          </a:p>
          <a:p>
            <a:pPr lvl="1"/>
            <a:r>
              <a:rPr lang="en-US" dirty="0" smtClean="0"/>
              <a:t>costs: </a:t>
            </a:r>
          </a:p>
          <a:p>
            <a:pPr lvl="2"/>
            <a:r>
              <a:rPr lang="en-US" dirty="0" smtClean="0"/>
              <a:t>Dedicated VREs can be created to access either new or already existing facilities and data: free of charge</a:t>
            </a:r>
          </a:p>
          <a:p>
            <a:pPr lvl="2"/>
            <a:r>
              <a:rPr lang="en-US" dirty="0" smtClean="0"/>
              <a:t>New community providing access to custom facilities and data: to be negotiated according to </a:t>
            </a:r>
            <a:r>
              <a:rPr lang="en-US" dirty="0" err="1" smtClean="0"/>
              <a:t>QoS</a:t>
            </a:r>
            <a:r>
              <a:rPr lang="en-US" dirty="0" smtClean="0"/>
              <a:t> and SLA, low in average thanks to economies of scale</a:t>
            </a:r>
          </a:p>
          <a:p>
            <a:pPr lvl="1"/>
            <a:r>
              <a:rPr lang="en-US" dirty="0" smtClean="0"/>
              <a:t>benefits: rely on expert operators and established services and procedures, elastic resources acquisition and allocation</a:t>
            </a:r>
          </a:p>
        </p:txBody>
      </p:sp>
      <p:sp>
        <p:nvSpPr>
          <p:cNvPr id="5" name="Footer Placeholder 4"/>
          <p:cNvSpPr>
            <a:spLocks noGrp="1"/>
          </p:cNvSpPr>
          <p:nvPr>
            <p:ph type="ftr" sz="quarter" idx="11"/>
          </p:nvPr>
        </p:nvSpPr>
        <p:spPr/>
        <p:txBody>
          <a:bodyPr/>
          <a:lstStyle/>
          <a:p>
            <a:r>
              <a:rPr lang="en-US" dirty="0" smtClean="0"/>
              <a:t>iMarine Products and Services</a:t>
            </a:r>
            <a:endParaRPr lang="en-US" dirty="0"/>
          </a:p>
        </p:txBody>
      </p:sp>
      <p:sp>
        <p:nvSpPr>
          <p:cNvPr id="4" name="Slide Number Placeholder 3"/>
          <p:cNvSpPr>
            <a:spLocks noGrp="1"/>
          </p:cNvSpPr>
          <p:nvPr>
            <p:ph type="sldNum" sz="quarter" idx="12"/>
          </p:nvPr>
        </p:nvSpPr>
        <p:spPr/>
        <p:txBody>
          <a:bodyPr/>
          <a:lstStyle/>
          <a:p>
            <a:fld id="{4AA4D77F-BFCC-4678-8786-233394E64B40}" type="slidenum">
              <a:rPr lang="it-IT" smtClean="0"/>
              <a:pPr/>
              <a:t>23</a:t>
            </a:fld>
            <a:endParaRPr lang="it-IT"/>
          </a:p>
        </p:txBody>
      </p:sp>
    </p:spTree>
    <p:extLst>
      <p:ext uri="{BB962C8B-B14F-4D97-AF65-F5344CB8AC3E}">
        <p14:creationId xmlns:p14="http://schemas.microsoft.com/office/powerpoint/2010/main" val="1918166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Exploitation models</a:t>
            </a:r>
            <a:endParaRPr lang="en-US" dirty="0"/>
          </a:p>
        </p:txBody>
      </p:sp>
      <p:sp>
        <p:nvSpPr>
          <p:cNvPr id="3" name="Content Placeholder 2"/>
          <p:cNvSpPr>
            <a:spLocks noGrp="1"/>
          </p:cNvSpPr>
          <p:nvPr>
            <p:ph idx="1"/>
          </p:nvPr>
        </p:nvSpPr>
        <p:spPr>
          <a:xfrm>
            <a:off x="457200" y="681789"/>
            <a:ext cx="8379326" cy="3001211"/>
          </a:xfrm>
        </p:spPr>
        <p:txBody>
          <a:bodyPr>
            <a:normAutofit fontScale="92500" lnSpcReduction="10000"/>
          </a:bodyPr>
          <a:lstStyle/>
          <a:p>
            <a:r>
              <a:rPr lang="en-US" dirty="0" smtClean="0">
                <a:solidFill>
                  <a:srgbClr val="800000"/>
                </a:solidFill>
              </a:rPr>
              <a:t>Open Source</a:t>
            </a:r>
          </a:p>
          <a:p>
            <a:pPr lvl="1"/>
            <a:r>
              <a:rPr lang="en-US" dirty="0" smtClean="0"/>
              <a:t>Licensed under the EUPL </a:t>
            </a:r>
          </a:p>
          <a:p>
            <a:pPr lvl="1"/>
            <a:r>
              <a:rPr lang="en-US" dirty="0" smtClean="0"/>
              <a:t>RIs can install gCube technology (part of it) on their own premises</a:t>
            </a:r>
          </a:p>
          <a:p>
            <a:pPr lvl="1"/>
            <a:r>
              <a:rPr lang="en-US" dirty="0" smtClean="0"/>
              <a:t>costs: HW + expertise + deployment + maintenance</a:t>
            </a:r>
          </a:p>
          <a:p>
            <a:pPr lvl="2"/>
            <a:r>
              <a:rPr lang="en-US" dirty="0" smtClean="0"/>
              <a:t>challenging learning curve</a:t>
            </a:r>
          </a:p>
          <a:p>
            <a:pPr lvl="1"/>
            <a:r>
              <a:rPr lang="en-US" dirty="0" smtClean="0"/>
              <a:t>benefits: retain the control on the entire solution stack </a:t>
            </a:r>
          </a:p>
        </p:txBody>
      </p:sp>
      <p:sp>
        <p:nvSpPr>
          <p:cNvPr id="5" name="Footer Placeholder 4"/>
          <p:cNvSpPr>
            <a:spLocks noGrp="1"/>
          </p:cNvSpPr>
          <p:nvPr>
            <p:ph type="ftr" sz="quarter" idx="11"/>
          </p:nvPr>
        </p:nvSpPr>
        <p:spPr/>
        <p:txBody>
          <a:bodyPr/>
          <a:lstStyle/>
          <a:p>
            <a:r>
              <a:rPr lang="en-US" dirty="0" smtClean="0"/>
              <a:t>iMarine Products and Services</a:t>
            </a:r>
            <a:endParaRPr lang="en-US" dirty="0"/>
          </a:p>
        </p:txBody>
      </p:sp>
      <p:pic>
        <p:nvPicPr>
          <p:cNvPr id="8" name="Picture 7" descr="Screen Shot 2014-06-24 at 09.45.16.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105400" y="4560734"/>
            <a:ext cx="4038600" cy="1789267"/>
          </a:xfrm>
          <a:prstGeom prst="rect">
            <a:avLst/>
          </a:prstGeom>
        </p:spPr>
      </p:pic>
      <p:pic>
        <p:nvPicPr>
          <p:cNvPr id="9" name="Picture 8" descr="Screen Shot 2014-06-24 at 09.44.57.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8664" y="3858985"/>
            <a:ext cx="3587536" cy="1730829"/>
          </a:xfrm>
          <a:prstGeom prst="rect">
            <a:avLst/>
          </a:prstGeom>
        </p:spPr>
      </p:pic>
      <p:pic>
        <p:nvPicPr>
          <p:cNvPr id="10" name="Picture 9" descr="Screen Shot 2014-06-24 at 09.44.47.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19200" y="5589814"/>
            <a:ext cx="3886200" cy="787400"/>
          </a:xfrm>
          <a:prstGeom prst="rect">
            <a:avLst/>
          </a:prstGeom>
        </p:spPr>
      </p:pic>
      <p:pic>
        <p:nvPicPr>
          <p:cNvPr id="7" name="Picture 6" descr="Screen Shot 2014-06-24 at 09.46.01.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737433" y="3751943"/>
            <a:ext cx="2857500" cy="660400"/>
          </a:xfrm>
          <a:prstGeom prst="rect">
            <a:avLst/>
          </a:prstGeom>
        </p:spPr>
      </p:pic>
      <p:sp>
        <p:nvSpPr>
          <p:cNvPr id="4" name="Slide Number Placeholder 3"/>
          <p:cNvSpPr>
            <a:spLocks noGrp="1"/>
          </p:cNvSpPr>
          <p:nvPr>
            <p:ph type="sldNum" sz="quarter" idx="12"/>
          </p:nvPr>
        </p:nvSpPr>
        <p:spPr/>
        <p:txBody>
          <a:bodyPr/>
          <a:lstStyle/>
          <a:p>
            <a:fld id="{4AA4D77F-BFCC-4678-8786-233394E64B40}" type="slidenum">
              <a:rPr lang="it-IT" smtClean="0"/>
              <a:pPr/>
              <a:t>24</a:t>
            </a:fld>
            <a:endParaRPr lang="it-IT"/>
          </a:p>
        </p:txBody>
      </p:sp>
    </p:spTree>
    <p:extLst>
      <p:ext uri="{BB962C8B-B14F-4D97-AF65-F5344CB8AC3E}">
        <p14:creationId xmlns:p14="http://schemas.microsoft.com/office/powerpoint/2010/main" val="3023106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Exploiting existing </a:t>
            </a:r>
            <a:r>
              <a:rPr lang="en-US" dirty="0" smtClean="0"/>
              <a:t>VRE</a:t>
            </a:r>
            <a:r>
              <a:rPr lang="en-US" dirty="0"/>
              <a:t>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80192410"/>
              </p:ext>
            </p:extLst>
          </p:nvPr>
        </p:nvGraphicFramePr>
        <p:xfrm>
          <a:off x="163286" y="681038"/>
          <a:ext cx="8853714" cy="5120640"/>
        </p:xfrm>
        <a:graphic>
          <a:graphicData uri="http://schemas.openxmlformats.org/drawingml/2006/table">
            <a:tbl>
              <a:tblPr firstRow="1" bandRow="1">
                <a:tableStyleId>{5C22544A-7EE6-4342-B048-85BDC9FD1C3A}</a:tableStyleId>
              </a:tblPr>
              <a:tblGrid>
                <a:gridCol w="2641783"/>
                <a:gridCol w="6211931"/>
              </a:tblGrid>
              <a:tr h="370840">
                <a:tc>
                  <a:txBody>
                    <a:bodyPr/>
                    <a:lstStyle/>
                    <a:p>
                      <a:pPr algn="l"/>
                      <a:r>
                        <a:rPr lang="en-US" sz="2000" dirty="0"/>
                        <a:t>Description</a:t>
                      </a:r>
                    </a:p>
                  </a:txBody>
                  <a:tcPr anchor="ctr"/>
                </a:tc>
                <a:tc>
                  <a:txBody>
                    <a:bodyPr/>
                    <a:lstStyle/>
                    <a:p>
                      <a:pPr algn="l"/>
                      <a:r>
                        <a:rPr lang="en-US" sz="2000" dirty="0"/>
                        <a:t>You need a workspace where you can store, access, and optionally share files and datasets. You wish to follow the activities performed by the other users of a large </a:t>
                      </a:r>
                      <a:r>
                        <a:rPr lang="en-US" sz="2000" dirty="0" smtClean="0"/>
                        <a:t>community </a:t>
                      </a:r>
                      <a:r>
                        <a:rPr lang="en-US" sz="2000" dirty="0"/>
                        <a:t>and to join one of the existing </a:t>
                      </a:r>
                      <a:r>
                        <a:rPr lang="en-US" sz="2000" dirty="0" smtClean="0"/>
                        <a:t>applications</a:t>
                      </a:r>
                      <a:endParaRPr lang="en-US" sz="2000" dirty="0"/>
                    </a:p>
                  </a:txBody>
                  <a:tcPr anchor="ctr"/>
                </a:tc>
              </a:tr>
              <a:tr h="370840">
                <a:tc>
                  <a:txBody>
                    <a:bodyPr/>
                    <a:lstStyle/>
                    <a:p>
                      <a:pPr algn="l"/>
                      <a:r>
                        <a:rPr lang="en-US" sz="2000"/>
                        <a:t>Reserved Resources</a:t>
                      </a:r>
                    </a:p>
                  </a:txBody>
                  <a:tcPr anchor="ctr"/>
                </a:tc>
                <a:tc>
                  <a:txBody>
                    <a:bodyPr/>
                    <a:lstStyle/>
                    <a:p>
                      <a:pPr algn="l"/>
                      <a:r>
                        <a:rPr lang="en-US" sz="2000" dirty="0"/>
                        <a:t>Zero. </a:t>
                      </a:r>
                      <a:endParaRPr lang="en-US" sz="2000" dirty="0" smtClean="0"/>
                    </a:p>
                    <a:p>
                      <a:pPr algn="l"/>
                      <a:r>
                        <a:rPr lang="en-US" sz="2000" dirty="0" smtClean="0"/>
                        <a:t>Storage </a:t>
                      </a:r>
                      <a:r>
                        <a:rPr lang="en-US" sz="2000" dirty="0"/>
                        <a:t>and computational jobs queues are shared with other users.</a:t>
                      </a:r>
                    </a:p>
                  </a:txBody>
                  <a:tcPr anchor="ctr"/>
                </a:tc>
              </a:tr>
              <a:tr h="370840">
                <a:tc>
                  <a:txBody>
                    <a:bodyPr/>
                    <a:lstStyle/>
                    <a:p>
                      <a:pPr algn="l"/>
                      <a:r>
                        <a:rPr lang="en-US" sz="2000" dirty="0"/>
                        <a:t>Resources Highlights</a:t>
                      </a:r>
                    </a:p>
                  </a:txBody>
                  <a:tcPr anchor="ctr"/>
                </a:tc>
                <a:tc>
                  <a:txBody>
                    <a:bodyPr/>
                    <a:lstStyle/>
                    <a:p>
                      <a:pPr algn="l"/>
                      <a:r>
                        <a:rPr lang="en-US" sz="2000" dirty="0"/>
                        <a:t>Your data is kept private until you share it. </a:t>
                      </a:r>
                      <a:endParaRPr lang="en-US" sz="2000" dirty="0" smtClean="0"/>
                    </a:p>
                    <a:p>
                      <a:pPr algn="l"/>
                      <a:r>
                        <a:rPr lang="en-US" sz="2000" dirty="0" smtClean="0"/>
                        <a:t>However</a:t>
                      </a:r>
                      <a:r>
                        <a:rPr lang="en-US" sz="2000" dirty="0"/>
                        <a:t>, the computational resources are shared with other users and assigned to you only when needed.</a:t>
                      </a:r>
                    </a:p>
                  </a:txBody>
                  <a:tcPr anchor="ctr"/>
                </a:tc>
              </a:tr>
              <a:tr h="370840">
                <a:tc>
                  <a:txBody>
                    <a:bodyPr/>
                    <a:lstStyle/>
                    <a:p>
                      <a:pPr algn="l"/>
                      <a:r>
                        <a:rPr lang="en-US" sz="2000" dirty="0"/>
                        <a:t>How</a:t>
                      </a:r>
                    </a:p>
                  </a:txBody>
                  <a:tcPr anchor="ctr"/>
                </a:tc>
                <a:tc>
                  <a:txBody>
                    <a:bodyPr/>
                    <a:lstStyle/>
                    <a:p>
                      <a:pPr algn="l"/>
                      <a:r>
                        <a:rPr lang="en-US" sz="2000"/>
                        <a:t>Register on the iMarine Gateway and join one of the existing public gCubeApps.</a:t>
                      </a:r>
                    </a:p>
                  </a:txBody>
                  <a:tcPr anchor="ctr"/>
                </a:tc>
              </a:tr>
              <a:tr h="370840">
                <a:tc>
                  <a:txBody>
                    <a:bodyPr/>
                    <a:lstStyle/>
                    <a:p>
                      <a:pPr algn="l"/>
                      <a:r>
                        <a:rPr lang="en-US" sz="2000"/>
                        <a:t>Type of engagement</a:t>
                      </a:r>
                    </a:p>
                  </a:txBody>
                  <a:tcPr anchor="ctr"/>
                </a:tc>
                <a:tc>
                  <a:txBody>
                    <a:bodyPr/>
                    <a:lstStyle/>
                    <a:p>
                      <a:pPr algn="l"/>
                      <a:r>
                        <a:rPr lang="en-US" sz="2000" dirty="0"/>
                        <a:t>You are a single user requiring immediate access to biodiversity </a:t>
                      </a:r>
                      <a:r>
                        <a:rPr lang="en-US" sz="2000" dirty="0" smtClean="0"/>
                        <a:t>and fishery data </a:t>
                      </a:r>
                      <a:r>
                        <a:rPr lang="en-US" sz="2000" dirty="0"/>
                        <a:t>and tailored applications.</a:t>
                      </a:r>
                    </a:p>
                  </a:txBody>
                  <a:tcPr anchor="ctr"/>
                </a:tc>
              </a:tr>
              <a:tr h="370840">
                <a:tc>
                  <a:txBody>
                    <a:bodyPr/>
                    <a:lstStyle/>
                    <a:p>
                      <a:pPr algn="l"/>
                      <a:r>
                        <a:rPr lang="en-US" sz="2000"/>
                        <a:t>Cost</a:t>
                      </a:r>
                    </a:p>
                  </a:txBody>
                  <a:tcPr anchor="ctr"/>
                </a:tc>
                <a:tc>
                  <a:txBody>
                    <a:bodyPr/>
                    <a:lstStyle/>
                    <a:p>
                      <a:pPr algn="l"/>
                      <a:r>
                        <a:rPr lang="en-US" sz="2000" dirty="0"/>
                        <a:t>Free to use according to the Terms of Use.</a:t>
                      </a:r>
                    </a:p>
                  </a:txBody>
                  <a:tcPr anchor="ctr"/>
                </a:tc>
              </a:tr>
            </a:tbl>
          </a:graphicData>
        </a:graphic>
      </p:graphicFrame>
      <p:sp>
        <p:nvSpPr>
          <p:cNvPr id="4" name="Footer Placeholder 3"/>
          <p:cNvSpPr>
            <a:spLocks noGrp="1"/>
          </p:cNvSpPr>
          <p:nvPr>
            <p:ph type="ftr" sz="quarter" idx="11"/>
          </p:nvPr>
        </p:nvSpPr>
        <p:spPr/>
        <p:txBody>
          <a:bodyPr/>
          <a:lstStyle/>
          <a:p>
            <a:pPr>
              <a:defRPr/>
            </a:pPr>
            <a:r>
              <a:rPr lang="en-US" noProof="0" dirty="0" smtClean="0"/>
              <a:t>iMarine Products and Services</a:t>
            </a:r>
            <a:endParaRPr lang="en-US" noProof="0" dirty="0"/>
          </a:p>
        </p:txBody>
      </p:sp>
      <p:sp>
        <p:nvSpPr>
          <p:cNvPr id="3" name="Slide Number Placeholder 2"/>
          <p:cNvSpPr>
            <a:spLocks noGrp="1"/>
          </p:cNvSpPr>
          <p:nvPr>
            <p:ph type="sldNum" sz="quarter" idx="12"/>
          </p:nvPr>
        </p:nvSpPr>
        <p:spPr/>
        <p:txBody>
          <a:bodyPr/>
          <a:lstStyle/>
          <a:p>
            <a:fld id="{4AA4D77F-BFCC-4678-8786-233394E64B40}" type="slidenum">
              <a:rPr lang="it-IT" smtClean="0"/>
              <a:pPr/>
              <a:t>25</a:t>
            </a:fld>
            <a:endParaRPr lang="it-IT"/>
          </a:p>
        </p:txBody>
      </p:sp>
    </p:spTree>
    <p:extLst>
      <p:ext uri="{BB962C8B-B14F-4D97-AF65-F5344CB8AC3E}">
        <p14:creationId xmlns:p14="http://schemas.microsoft.com/office/powerpoint/2010/main" val="2723138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own VREs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02133924"/>
              </p:ext>
            </p:extLst>
          </p:nvPr>
        </p:nvGraphicFramePr>
        <p:xfrm>
          <a:off x="217713" y="681038"/>
          <a:ext cx="8781143" cy="5760720"/>
        </p:xfrm>
        <a:graphic>
          <a:graphicData uri="http://schemas.openxmlformats.org/drawingml/2006/table">
            <a:tbl>
              <a:tblPr firstRow="1" bandRow="1">
                <a:tableStyleId>{5C22544A-7EE6-4342-B048-85BDC9FD1C3A}</a:tableStyleId>
              </a:tblPr>
              <a:tblGrid>
                <a:gridCol w="1384219"/>
                <a:gridCol w="7396924"/>
              </a:tblGrid>
              <a:tr h="370840">
                <a:tc>
                  <a:txBody>
                    <a:bodyPr/>
                    <a:lstStyle/>
                    <a:p>
                      <a:pPr algn="l"/>
                      <a:r>
                        <a:rPr lang="en-US" dirty="0"/>
                        <a:t>Description</a:t>
                      </a:r>
                    </a:p>
                  </a:txBody>
                  <a:tcPr anchor="ctr"/>
                </a:tc>
                <a:tc>
                  <a:txBody>
                    <a:bodyPr/>
                    <a:lstStyle/>
                    <a:p>
                      <a:pPr algn="l"/>
                      <a:r>
                        <a:rPr lang="en-US" dirty="0"/>
                        <a:t>You need to create a dedicated environment with specific applications and manage the users by authorizing them to join. Only authorized users will have access to the data used and generated by the newly created applications. You may exploit any of the </a:t>
                      </a:r>
                      <a:r>
                        <a:rPr lang="en-US" dirty="0" smtClean="0"/>
                        <a:t>capabilities</a:t>
                      </a:r>
                      <a:r>
                        <a:rPr lang="en-US" baseline="0" dirty="0" smtClean="0"/>
                        <a:t> </a:t>
                      </a:r>
                      <a:r>
                        <a:rPr lang="en-US" dirty="0" smtClean="0"/>
                        <a:t>and </a:t>
                      </a:r>
                      <a:r>
                        <a:rPr lang="en-US" dirty="0"/>
                        <a:t>you may add your specific applications and data.</a:t>
                      </a:r>
                    </a:p>
                  </a:txBody>
                  <a:tcPr anchor="ctr"/>
                </a:tc>
              </a:tr>
              <a:tr h="370840">
                <a:tc>
                  <a:txBody>
                    <a:bodyPr/>
                    <a:lstStyle/>
                    <a:p>
                      <a:pPr algn="l"/>
                      <a:r>
                        <a:rPr lang="en-US"/>
                        <a:t>Reserved Resources</a:t>
                      </a:r>
                    </a:p>
                  </a:txBody>
                  <a:tcPr anchor="ctr"/>
                </a:tc>
                <a:tc>
                  <a:txBody>
                    <a:bodyPr/>
                    <a:lstStyle/>
                    <a:p>
                      <a:pPr algn="l"/>
                      <a:r>
                        <a:rPr lang="en-US"/>
                        <a:t>From Zero to the resources assigned to manage your private applications.</a:t>
                      </a:r>
                    </a:p>
                  </a:txBody>
                  <a:tcPr anchor="ctr"/>
                </a:tc>
              </a:tr>
              <a:tr h="370840">
                <a:tc>
                  <a:txBody>
                    <a:bodyPr/>
                    <a:lstStyle/>
                    <a:p>
                      <a:pPr algn="l"/>
                      <a:r>
                        <a:rPr lang="en-US"/>
                        <a:t>Resources Highlights</a:t>
                      </a:r>
                    </a:p>
                  </a:txBody>
                  <a:tcPr anchor="ctr"/>
                </a:tc>
                <a:tc>
                  <a:txBody>
                    <a:bodyPr/>
                    <a:lstStyle/>
                    <a:p>
                      <a:pPr algn="l"/>
                      <a:r>
                        <a:rPr lang="en-US"/>
                        <a:t>Your data is kept private until you share it with other user of the newly created application. However, the computational resources are shared with other users and assigned to you only when needed.</a:t>
                      </a:r>
                    </a:p>
                  </a:txBody>
                  <a:tcPr anchor="ctr"/>
                </a:tc>
              </a:tr>
              <a:tr h="370840">
                <a:tc>
                  <a:txBody>
                    <a:bodyPr/>
                    <a:lstStyle/>
                    <a:p>
                      <a:pPr algn="l"/>
                      <a:r>
                        <a:rPr lang="en-US"/>
                        <a:t>How</a:t>
                      </a:r>
                    </a:p>
                  </a:txBody>
                  <a:tcPr anchor="ctr"/>
                </a:tc>
                <a:tc>
                  <a:txBody>
                    <a:bodyPr/>
                    <a:lstStyle/>
                    <a:p>
                      <a:pPr algn="l"/>
                      <a:r>
                        <a:rPr lang="en-US"/>
                        <a:t>Register on the iMarine Gateway, join the gCubeApps community and ask the gCubeApps VO Manager to become a VRE Designer. Then, design your specific new VRE that will be subject to approval by the VO Manager. On average, a new application is created in less than 24 hours.</a:t>
                      </a:r>
                    </a:p>
                  </a:txBody>
                  <a:tcPr anchor="ctr"/>
                </a:tc>
              </a:tr>
              <a:tr h="370840">
                <a:tc>
                  <a:txBody>
                    <a:bodyPr/>
                    <a:lstStyle/>
                    <a:p>
                      <a:pPr algn="l"/>
                      <a:r>
                        <a:rPr lang="en-US"/>
                        <a:t>Type of engagement</a:t>
                      </a:r>
                    </a:p>
                  </a:txBody>
                  <a:tcPr anchor="ctr"/>
                </a:tc>
                <a:tc>
                  <a:txBody>
                    <a:bodyPr/>
                    <a:lstStyle/>
                    <a:p>
                      <a:pPr algn="l"/>
                      <a:r>
                        <a:rPr lang="en-US"/>
                        <a:t>You manage a small set (up to hundreds) of users focusing on a specific scientific topic requiring a common infrastructure to store, maintain, and process data.</a:t>
                      </a:r>
                    </a:p>
                  </a:txBody>
                  <a:tcPr anchor="ctr"/>
                </a:tc>
              </a:tr>
              <a:tr h="370840">
                <a:tc>
                  <a:txBody>
                    <a:bodyPr/>
                    <a:lstStyle/>
                    <a:p>
                      <a:pPr algn="l"/>
                      <a:r>
                        <a:rPr lang="en-US"/>
                        <a:t>Cost</a:t>
                      </a:r>
                    </a:p>
                  </a:txBody>
                  <a:tcPr anchor="ctr"/>
                </a:tc>
                <a:tc>
                  <a:txBody>
                    <a:bodyPr/>
                    <a:lstStyle/>
                    <a:p>
                      <a:pPr algn="l"/>
                      <a:r>
                        <a:rPr lang="en-US" dirty="0"/>
                        <a:t>Free to use according to the Terms of Use and without installing any custom and private service.</a:t>
                      </a:r>
                    </a:p>
                  </a:txBody>
                  <a:tcPr anchor="ctr"/>
                </a:tc>
              </a:tr>
            </a:tbl>
          </a:graphicData>
        </a:graphic>
      </p:graphicFrame>
      <p:sp>
        <p:nvSpPr>
          <p:cNvPr id="4" name="Footer Placeholder 3"/>
          <p:cNvSpPr>
            <a:spLocks noGrp="1"/>
          </p:cNvSpPr>
          <p:nvPr>
            <p:ph type="ftr" sz="quarter" idx="11"/>
          </p:nvPr>
        </p:nvSpPr>
        <p:spPr/>
        <p:txBody>
          <a:bodyPr/>
          <a:lstStyle/>
          <a:p>
            <a:pPr>
              <a:defRPr/>
            </a:pPr>
            <a:r>
              <a:rPr lang="en-US" noProof="0" dirty="0" smtClean="0"/>
              <a:t>iMarine Products and Services</a:t>
            </a:r>
            <a:endParaRPr lang="en-US" noProof="0" dirty="0"/>
          </a:p>
        </p:txBody>
      </p:sp>
      <p:sp>
        <p:nvSpPr>
          <p:cNvPr id="3" name="Slide Number Placeholder 2"/>
          <p:cNvSpPr>
            <a:spLocks noGrp="1"/>
          </p:cNvSpPr>
          <p:nvPr>
            <p:ph type="sldNum" sz="quarter" idx="12"/>
          </p:nvPr>
        </p:nvSpPr>
        <p:spPr/>
        <p:txBody>
          <a:bodyPr/>
          <a:lstStyle/>
          <a:p>
            <a:fld id="{4AA4D77F-BFCC-4678-8786-233394E64B40}" type="slidenum">
              <a:rPr lang="it-IT" smtClean="0"/>
              <a:pPr/>
              <a:t>26</a:t>
            </a:fld>
            <a:endParaRPr lang="it-IT"/>
          </a:p>
        </p:txBody>
      </p:sp>
    </p:spTree>
    <p:extLst>
      <p:ext uri="{BB962C8B-B14F-4D97-AF65-F5344CB8AC3E}">
        <p14:creationId xmlns:p14="http://schemas.microsoft.com/office/powerpoint/2010/main" val="3347679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Managing a new Community</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61605286"/>
              </p:ext>
            </p:extLst>
          </p:nvPr>
        </p:nvGraphicFramePr>
        <p:xfrm>
          <a:off x="145143" y="681038"/>
          <a:ext cx="8853714" cy="5303520"/>
        </p:xfrm>
        <a:graphic>
          <a:graphicData uri="http://schemas.openxmlformats.org/drawingml/2006/table">
            <a:tbl>
              <a:tblPr firstRow="1" bandRow="1">
                <a:tableStyleId>{5C22544A-7EE6-4342-B048-85BDC9FD1C3A}</a:tableStyleId>
              </a:tblPr>
              <a:tblGrid>
                <a:gridCol w="1451428"/>
                <a:gridCol w="7402286"/>
              </a:tblGrid>
              <a:tr h="370840">
                <a:tc>
                  <a:txBody>
                    <a:bodyPr/>
                    <a:lstStyle/>
                    <a:p>
                      <a:pPr algn="l"/>
                      <a:r>
                        <a:rPr lang="en-US" sz="2000" dirty="0"/>
                        <a:t>Description</a:t>
                      </a:r>
                    </a:p>
                  </a:txBody>
                  <a:tcPr anchor="ctr"/>
                </a:tc>
                <a:tc>
                  <a:txBody>
                    <a:bodyPr/>
                    <a:lstStyle/>
                    <a:p>
                      <a:pPr algn="l"/>
                      <a:r>
                        <a:rPr lang="en-US" sz="2000" dirty="0"/>
                        <a:t>You need to manage a community for a medium/long period and you want to offer members an integrated storage and computational platform for the execution of daily tasks. You may exploit any of the capabilities </a:t>
                      </a:r>
                      <a:r>
                        <a:rPr lang="en-US" sz="2000" dirty="0" smtClean="0"/>
                        <a:t>and </a:t>
                      </a:r>
                      <a:r>
                        <a:rPr lang="en-US" sz="2000" dirty="0"/>
                        <a:t>you may add your specific applications and data. Data and applications are kept private to your community and confidentiality and security are </a:t>
                      </a:r>
                      <a:r>
                        <a:rPr lang="en-US" sz="2000" dirty="0" smtClean="0"/>
                        <a:t>guaranteed.</a:t>
                      </a:r>
                      <a:endParaRPr lang="en-US" sz="2000" dirty="0"/>
                    </a:p>
                  </a:txBody>
                  <a:tcPr anchor="ctr"/>
                </a:tc>
              </a:tr>
              <a:tr h="370840">
                <a:tc>
                  <a:txBody>
                    <a:bodyPr/>
                    <a:lstStyle/>
                    <a:p>
                      <a:pPr algn="l"/>
                      <a:r>
                        <a:rPr lang="en-US" sz="2000"/>
                        <a:t>Reserved Resources</a:t>
                      </a:r>
                    </a:p>
                  </a:txBody>
                  <a:tcPr anchor="ctr"/>
                </a:tc>
                <a:tc>
                  <a:txBody>
                    <a:bodyPr/>
                    <a:lstStyle/>
                    <a:p>
                      <a:pPr algn="l"/>
                      <a:r>
                        <a:rPr lang="en-US" sz="1800" dirty="0"/>
                        <a:t>A minimum equivalent Amazon m3.xlarge – 15 </a:t>
                      </a:r>
                      <a:r>
                        <a:rPr lang="en-US" sz="1800" dirty="0" err="1"/>
                        <a:t>GiB</a:t>
                      </a:r>
                      <a:r>
                        <a:rPr lang="en-US" sz="1800" dirty="0"/>
                        <a:t> of memory, 13 EC2 Compute Units (4 virtual cores with 3.25 EC2 Compute Units each), EBS storage only, 64-bit platform - is assigned to the community. </a:t>
                      </a:r>
                      <a:endParaRPr lang="en-US" sz="1800" dirty="0" smtClean="0"/>
                    </a:p>
                    <a:p>
                      <a:pPr algn="l"/>
                      <a:r>
                        <a:rPr lang="en-US" sz="1800" dirty="0" smtClean="0"/>
                        <a:t>According </a:t>
                      </a:r>
                      <a:r>
                        <a:rPr lang="en-US" sz="1800" dirty="0"/>
                        <a:t>to the applications selected in the Application Bundles that have to be offered to the community, the minimum configuration can grow up to 2 m3.2xlarge – 30 </a:t>
                      </a:r>
                      <a:r>
                        <a:rPr lang="en-US" sz="1800" dirty="0" err="1"/>
                        <a:t>GiB</a:t>
                      </a:r>
                      <a:r>
                        <a:rPr lang="en-US" sz="1800" dirty="0"/>
                        <a:t> of memory, 26 EC2 Compute Units (8 virtual cores with 3.25 EC2 Compute Units each), EBS storage only, 64-bit platform – resources that are reserved to the community</a:t>
                      </a:r>
                      <a:r>
                        <a:rPr lang="en-US" sz="1800" dirty="0" smtClean="0"/>
                        <a:t>.</a:t>
                      </a:r>
                    </a:p>
                    <a:p>
                      <a:pPr algn="l"/>
                      <a:r>
                        <a:rPr lang="en-US" sz="1800" dirty="0" smtClean="0"/>
                        <a:t>Additional </a:t>
                      </a:r>
                      <a:r>
                        <a:rPr lang="en-US" sz="1800" dirty="0"/>
                        <a:t>resources can be assigned on-demand to scale up distributed computations and up to the negotiated quota as established in the negotiated phase between the Community Manager and the iMarine Infrastructure Manager.</a:t>
                      </a:r>
                      <a:endParaRPr lang="en-US" sz="2000" dirty="0"/>
                    </a:p>
                  </a:txBody>
                  <a:tcPr anchor="ctr"/>
                </a:tc>
              </a:tr>
            </a:tbl>
          </a:graphicData>
        </a:graphic>
      </p:graphicFrame>
      <p:sp>
        <p:nvSpPr>
          <p:cNvPr id="4" name="Footer Placeholder 3"/>
          <p:cNvSpPr>
            <a:spLocks noGrp="1"/>
          </p:cNvSpPr>
          <p:nvPr>
            <p:ph type="ftr" sz="quarter" idx="11"/>
          </p:nvPr>
        </p:nvSpPr>
        <p:spPr/>
        <p:txBody>
          <a:bodyPr/>
          <a:lstStyle/>
          <a:p>
            <a:pPr>
              <a:defRPr/>
            </a:pPr>
            <a:r>
              <a:rPr lang="en-US" noProof="0" dirty="0" smtClean="0"/>
              <a:t>iMarine Products and Services</a:t>
            </a:r>
            <a:endParaRPr lang="en-US" noProof="0" dirty="0"/>
          </a:p>
        </p:txBody>
      </p:sp>
      <p:sp>
        <p:nvSpPr>
          <p:cNvPr id="3" name="Slide Number Placeholder 2"/>
          <p:cNvSpPr>
            <a:spLocks noGrp="1"/>
          </p:cNvSpPr>
          <p:nvPr>
            <p:ph type="sldNum" sz="quarter" idx="12"/>
          </p:nvPr>
        </p:nvSpPr>
        <p:spPr/>
        <p:txBody>
          <a:bodyPr/>
          <a:lstStyle/>
          <a:p>
            <a:fld id="{4AA4D77F-BFCC-4678-8786-233394E64B40}" type="slidenum">
              <a:rPr lang="it-IT" smtClean="0"/>
              <a:pPr/>
              <a:t>27</a:t>
            </a:fld>
            <a:endParaRPr lang="it-IT"/>
          </a:p>
        </p:txBody>
      </p:sp>
    </p:spTree>
    <p:extLst>
      <p:ext uri="{BB962C8B-B14F-4D97-AF65-F5344CB8AC3E}">
        <p14:creationId xmlns:p14="http://schemas.microsoft.com/office/powerpoint/2010/main" val="3766586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Managing a new Community [cont.]</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43511710"/>
              </p:ext>
            </p:extLst>
          </p:nvPr>
        </p:nvGraphicFramePr>
        <p:xfrm>
          <a:off x="145143" y="681038"/>
          <a:ext cx="8853714" cy="5151120"/>
        </p:xfrm>
        <a:graphic>
          <a:graphicData uri="http://schemas.openxmlformats.org/drawingml/2006/table">
            <a:tbl>
              <a:tblPr firstRow="1" bandRow="1">
                <a:tableStyleId>{5C22544A-7EE6-4342-B048-85BDC9FD1C3A}</a:tableStyleId>
              </a:tblPr>
              <a:tblGrid>
                <a:gridCol w="1505857"/>
                <a:gridCol w="7347857"/>
              </a:tblGrid>
              <a:tr h="370840">
                <a:tc>
                  <a:txBody>
                    <a:bodyPr/>
                    <a:lstStyle/>
                    <a:p>
                      <a:pPr algn="l"/>
                      <a:r>
                        <a:rPr lang="en-US" sz="2000" dirty="0"/>
                        <a:t>Description</a:t>
                      </a:r>
                    </a:p>
                  </a:txBody>
                  <a:tcPr anchor="ctr"/>
                </a:tc>
                <a:tc>
                  <a:txBody>
                    <a:bodyPr/>
                    <a:lstStyle/>
                    <a:p>
                      <a:pPr algn="l"/>
                      <a:r>
                        <a:rPr lang="en-US" sz="2000" dirty="0"/>
                        <a:t>You need to manage a community for a medium/long period and you want to offer members an integrated storage and computational platform for the execution of daily tasks. You may exploit any of the capabilities </a:t>
                      </a:r>
                      <a:r>
                        <a:rPr lang="en-US" sz="2000" dirty="0" smtClean="0"/>
                        <a:t>and </a:t>
                      </a:r>
                      <a:r>
                        <a:rPr lang="en-US" sz="2000" dirty="0"/>
                        <a:t>you may add your specific applications and data. Data and applications are kept private to your community and confidentiality and security are </a:t>
                      </a:r>
                      <a:r>
                        <a:rPr lang="en-US" sz="2000" dirty="0" smtClean="0"/>
                        <a:t>guaranteed.</a:t>
                      </a:r>
                      <a:endParaRPr lang="en-US" sz="2000" dirty="0"/>
                    </a:p>
                  </a:txBody>
                  <a:tcPr anchor="ctr"/>
                </a:tc>
              </a:tr>
              <a:tr h="370840">
                <a:tc>
                  <a:txBody>
                    <a:bodyPr/>
                    <a:lstStyle/>
                    <a:p>
                      <a:pPr algn="l"/>
                      <a:r>
                        <a:rPr lang="en-US" sz="2000" dirty="0"/>
                        <a:t>Resources Highlights</a:t>
                      </a:r>
                    </a:p>
                  </a:txBody>
                  <a:tcPr anchor="ctr"/>
                </a:tc>
                <a:tc>
                  <a:txBody>
                    <a:bodyPr/>
                    <a:lstStyle/>
                    <a:p>
                      <a:pPr algn="l"/>
                      <a:r>
                        <a:rPr lang="en-US" sz="2000" dirty="0"/>
                        <a:t>Your data is kept private until you or any other authorized user shares it with either other users of the newly created applications or with the wider community. Only the members of the community use the computational resources assigned to it and the data is moved and stored according to an encryption key that is specific to the community.</a:t>
                      </a:r>
                    </a:p>
                  </a:txBody>
                  <a:tcPr anchor="ctr"/>
                </a:tc>
              </a:tr>
              <a:tr h="370840">
                <a:tc>
                  <a:txBody>
                    <a:bodyPr/>
                    <a:lstStyle/>
                    <a:p>
                      <a:pPr algn="l"/>
                      <a:r>
                        <a:rPr lang="en-US" sz="2000"/>
                        <a:t>How</a:t>
                      </a:r>
                    </a:p>
                  </a:txBody>
                  <a:tcPr anchor="ctr"/>
                </a:tc>
                <a:tc>
                  <a:txBody>
                    <a:bodyPr/>
                    <a:lstStyle/>
                    <a:p>
                      <a:pPr algn="l"/>
                      <a:r>
                        <a:rPr lang="en-US" sz="2000" dirty="0"/>
                        <a:t>Contact iMarine through the contact-point mailing list and report the description of the community, the average number of users, the scientific applications you wish to host in iMarine, and any additional information useful for a proper analysis of your request.</a:t>
                      </a:r>
                    </a:p>
                  </a:txBody>
                  <a:tcPr anchor="ctr"/>
                </a:tc>
              </a:tr>
            </a:tbl>
          </a:graphicData>
        </a:graphic>
      </p:graphicFrame>
      <p:sp>
        <p:nvSpPr>
          <p:cNvPr id="4" name="Footer Placeholder 3"/>
          <p:cNvSpPr>
            <a:spLocks noGrp="1"/>
          </p:cNvSpPr>
          <p:nvPr>
            <p:ph type="ftr" sz="quarter" idx="11"/>
          </p:nvPr>
        </p:nvSpPr>
        <p:spPr/>
        <p:txBody>
          <a:bodyPr/>
          <a:lstStyle/>
          <a:p>
            <a:pPr>
              <a:defRPr/>
            </a:pPr>
            <a:r>
              <a:rPr lang="en-US" noProof="0" dirty="0" smtClean="0"/>
              <a:t>iMarine Products and Services</a:t>
            </a:r>
            <a:endParaRPr lang="en-US" noProof="0" dirty="0"/>
          </a:p>
        </p:txBody>
      </p:sp>
      <p:sp>
        <p:nvSpPr>
          <p:cNvPr id="3" name="Slide Number Placeholder 2"/>
          <p:cNvSpPr>
            <a:spLocks noGrp="1"/>
          </p:cNvSpPr>
          <p:nvPr>
            <p:ph type="sldNum" sz="quarter" idx="12"/>
          </p:nvPr>
        </p:nvSpPr>
        <p:spPr/>
        <p:txBody>
          <a:bodyPr/>
          <a:lstStyle/>
          <a:p>
            <a:fld id="{4AA4D77F-BFCC-4678-8786-233394E64B40}" type="slidenum">
              <a:rPr lang="it-IT" smtClean="0"/>
              <a:pPr/>
              <a:t>28</a:t>
            </a:fld>
            <a:endParaRPr lang="it-IT"/>
          </a:p>
        </p:txBody>
      </p:sp>
    </p:spTree>
    <p:extLst>
      <p:ext uri="{BB962C8B-B14F-4D97-AF65-F5344CB8AC3E}">
        <p14:creationId xmlns:p14="http://schemas.microsoft.com/office/powerpoint/2010/main" val="2993782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Managing a new Community </a:t>
            </a:r>
            <a:r>
              <a:rPr lang="en-GB" dirty="0"/>
              <a:t>[cont.]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48979403"/>
              </p:ext>
            </p:extLst>
          </p:nvPr>
        </p:nvGraphicFramePr>
        <p:xfrm>
          <a:off x="145143" y="681038"/>
          <a:ext cx="8853714" cy="4541520"/>
        </p:xfrm>
        <a:graphic>
          <a:graphicData uri="http://schemas.openxmlformats.org/drawingml/2006/table">
            <a:tbl>
              <a:tblPr firstRow="1" bandRow="1">
                <a:tableStyleId>{5C22544A-7EE6-4342-B048-85BDC9FD1C3A}</a:tableStyleId>
              </a:tblPr>
              <a:tblGrid>
                <a:gridCol w="1542143"/>
                <a:gridCol w="7311571"/>
              </a:tblGrid>
              <a:tr h="370840">
                <a:tc>
                  <a:txBody>
                    <a:bodyPr/>
                    <a:lstStyle/>
                    <a:p>
                      <a:pPr algn="l"/>
                      <a:r>
                        <a:rPr lang="en-US" sz="2000" dirty="0"/>
                        <a:t>Description</a:t>
                      </a:r>
                    </a:p>
                  </a:txBody>
                  <a:tcPr anchor="ctr"/>
                </a:tc>
                <a:tc>
                  <a:txBody>
                    <a:bodyPr/>
                    <a:lstStyle/>
                    <a:p>
                      <a:pPr algn="l"/>
                      <a:r>
                        <a:rPr lang="en-US" sz="2000" dirty="0"/>
                        <a:t>You need to manage a community for a medium/long period and you want to offer members an integrated storage and computational platform for the execution of daily tasks. You may exploit any of the capabilities </a:t>
                      </a:r>
                      <a:r>
                        <a:rPr lang="en-US" sz="2000" dirty="0" smtClean="0"/>
                        <a:t>and </a:t>
                      </a:r>
                      <a:r>
                        <a:rPr lang="en-US" sz="2000" dirty="0"/>
                        <a:t>you may add your specific applications and data. Data and applications are kept private to your community and confidentiality and security are </a:t>
                      </a:r>
                      <a:r>
                        <a:rPr lang="en-US" sz="2000" dirty="0" smtClean="0"/>
                        <a:t>guaranteed.</a:t>
                      </a:r>
                      <a:endParaRPr lang="en-US" sz="2000" dirty="0"/>
                    </a:p>
                  </a:txBody>
                  <a:tcPr anchor="ctr"/>
                </a:tc>
              </a:tr>
              <a:tr h="370840">
                <a:tc>
                  <a:txBody>
                    <a:bodyPr/>
                    <a:lstStyle/>
                    <a:p>
                      <a:pPr algn="l"/>
                      <a:r>
                        <a:rPr lang="en-US" sz="2000" dirty="0"/>
                        <a:t>Type of engagement</a:t>
                      </a:r>
                    </a:p>
                  </a:txBody>
                  <a:tcPr anchor="ctr"/>
                </a:tc>
                <a:tc>
                  <a:txBody>
                    <a:bodyPr/>
                    <a:lstStyle/>
                    <a:p>
                      <a:pPr algn="l"/>
                      <a:r>
                        <a:rPr lang="en-US" sz="2000"/>
                        <a:t>You manage a medium/large set of users focusing on many scientific topics ranging from the analysis of statistical and biodiversity data to the management of geo-referenced data. The community needs a common infrastructure to store, maintain, and process data through the creation of focused applications (VREs), each of which is focusing on a specific scientific goal.</a:t>
                      </a:r>
                    </a:p>
                  </a:txBody>
                  <a:tcPr anchor="ctr"/>
                </a:tc>
              </a:tr>
              <a:tr h="370840">
                <a:tc>
                  <a:txBody>
                    <a:bodyPr/>
                    <a:lstStyle/>
                    <a:p>
                      <a:pPr algn="l"/>
                      <a:r>
                        <a:rPr lang="en-US" sz="2000"/>
                        <a:t>Cost</a:t>
                      </a:r>
                    </a:p>
                  </a:txBody>
                  <a:tcPr anchor="ctr"/>
                </a:tc>
                <a:tc>
                  <a:txBody>
                    <a:bodyPr/>
                    <a:lstStyle/>
                    <a:p>
                      <a:pPr algn="l"/>
                      <a:r>
                        <a:rPr lang="en-US" sz="2000" dirty="0"/>
                        <a:t>Negotiated. It depends on the </a:t>
                      </a:r>
                      <a:r>
                        <a:rPr lang="en-US" sz="2000" dirty="0" err="1"/>
                        <a:t>QoS</a:t>
                      </a:r>
                      <a:r>
                        <a:rPr lang="en-US" sz="2000" dirty="0"/>
                        <a:t> and the number of users of the community.</a:t>
                      </a:r>
                    </a:p>
                  </a:txBody>
                  <a:tcPr anchor="ctr"/>
                </a:tc>
              </a:tr>
            </a:tbl>
          </a:graphicData>
        </a:graphic>
      </p:graphicFrame>
      <p:sp>
        <p:nvSpPr>
          <p:cNvPr id="4" name="Footer Placeholder 3"/>
          <p:cNvSpPr>
            <a:spLocks noGrp="1"/>
          </p:cNvSpPr>
          <p:nvPr>
            <p:ph type="ftr" sz="quarter" idx="11"/>
          </p:nvPr>
        </p:nvSpPr>
        <p:spPr/>
        <p:txBody>
          <a:bodyPr/>
          <a:lstStyle/>
          <a:p>
            <a:pPr>
              <a:defRPr/>
            </a:pPr>
            <a:r>
              <a:rPr lang="en-US" noProof="0" dirty="0" smtClean="0"/>
              <a:t>iMarine Products and Services</a:t>
            </a:r>
            <a:endParaRPr lang="en-US" noProof="0" dirty="0"/>
          </a:p>
        </p:txBody>
      </p:sp>
      <p:sp>
        <p:nvSpPr>
          <p:cNvPr id="3" name="Slide Number Placeholder 2"/>
          <p:cNvSpPr>
            <a:spLocks noGrp="1"/>
          </p:cNvSpPr>
          <p:nvPr>
            <p:ph type="sldNum" sz="quarter" idx="12"/>
          </p:nvPr>
        </p:nvSpPr>
        <p:spPr/>
        <p:txBody>
          <a:bodyPr/>
          <a:lstStyle/>
          <a:p>
            <a:fld id="{4AA4D77F-BFCC-4678-8786-233394E64B40}" type="slidenum">
              <a:rPr lang="it-IT" smtClean="0"/>
              <a:pPr/>
              <a:t>29</a:t>
            </a:fld>
            <a:endParaRPr lang="it-IT"/>
          </a:p>
        </p:txBody>
      </p:sp>
    </p:spTree>
    <p:extLst>
      <p:ext uri="{BB962C8B-B14F-4D97-AF65-F5344CB8AC3E}">
        <p14:creationId xmlns:p14="http://schemas.microsoft.com/office/powerpoint/2010/main" val="3087180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659702"/>
            <a:ext cx="5396458" cy="4273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Diagram 8"/>
          <p:cNvGraphicFramePr/>
          <p:nvPr>
            <p:extLst>
              <p:ext uri="{D42A27DB-BD31-4B8C-83A1-F6EECF244321}">
                <p14:modId xmlns:p14="http://schemas.microsoft.com/office/powerpoint/2010/main" val="2197567481"/>
              </p:ext>
            </p:extLst>
          </p:nvPr>
        </p:nvGraphicFramePr>
        <p:xfrm>
          <a:off x="3369093" y="3412450"/>
          <a:ext cx="5717339" cy="29982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8901" name="Text Box 5"/>
          <p:cNvSpPr txBox="1">
            <a:spLocks noChangeArrowheads="1"/>
          </p:cNvSpPr>
          <p:nvPr/>
        </p:nvSpPr>
        <p:spPr bwMode="auto">
          <a:xfrm>
            <a:off x="4873625" y="6605588"/>
            <a:ext cx="4270375" cy="252412"/>
          </a:xfrm>
          <a:prstGeom prst="rect">
            <a:avLst/>
          </a:prstGeom>
          <a:noFill/>
          <a:ln>
            <a:noFill/>
          </a:ln>
          <a:effectLst>
            <a:prstShdw prst="shdw17" dist="17961" dir="2700000">
              <a:srgbClr val="CC0000">
                <a:gamma/>
                <a:shade val="60000"/>
                <a:invGamma/>
              </a:srgbClr>
            </a:prstShdw>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0409" tIns="35204" rIns="70409" bIns="35204">
            <a:spAutoFit/>
          </a:bodyPr>
          <a:lstStyle/>
          <a:p>
            <a:r>
              <a:rPr lang="it-IT" altLang="it-IT" sz="1200" b="1" i="1" u="sng">
                <a:latin typeface="Candara" pitchFamily="34" charset="0"/>
              </a:rPr>
              <a:t>Courtesy Pasquale Pagano – CNR-ISTI, iMarine Technical Manager</a:t>
            </a:r>
          </a:p>
        </p:txBody>
      </p:sp>
      <p:sp>
        <p:nvSpPr>
          <p:cNvPr id="208905" name="Rectangle 3"/>
          <p:cNvSpPr>
            <a:spLocks noChangeArrowheads="1"/>
          </p:cNvSpPr>
          <p:nvPr/>
        </p:nvSpPr>
        <p:spPr bwMode="auto">
          <a:xfrm>
            <a:off x="139700" y="252413"/>
            <a:ext cx="6088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it-IT" sz="2000">
                <a:latin typeface="Cambria" pitchFamily="18" charset="0"/>
              </a:rPr>
              <a:t>gCUBE / </a:t>
            </a:r>
            <a:r>
              <a:rPr lang="it-IT" altLang="it-IT" sz="2000">
                <a:solidFill>
                  <a:srgbClr val="C4004B"/>
                </a:solidFill>
                <a:latin typeface="Cambria" pitchFamily="18" charset="0"/>
              </a:rPr>
              <a:t>enabling D4SCIENCE</a:t>
            </a:r>
          </a:p>
        </p:txBody>
      </p:sp>
      <p:sp>
        <p:nvSpPr>
          <p:cNvPr id="208906" name="Segnaposto numero diapositiva 3"/>
          <p:cNvSpPr txBox="1">
            <a:spLocks noGrp="1"/>
          </p:cNvSpPr>
          <p:nvPr/>
        </p:nvSpPr>
        <p:spPr bwMode="auto">
          <a:xfrm>
            <a:off x="2908300" y="6564313"/>
            <a:ext cx="71913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fld id="{1A580B11-2A09-448C-A54B-B37F8FD0EAA5}" type="slidenum">
              <a:rPr lang="it-IT" altLang="it-IT" sz="600">
                <a:solidFill>
                  <a:schemeClr val="bg1"/>
                </a:solidFill>
                <a:latin typeface="Cambria" pitchFamily="18" charset="0"/>
              </a:rPr>
              <a:pPr algn="ctr" eaLnBrk="1" hangingPunct="1">
                <a:spcBef>
                  <a:spcPct val="50000"/>
                </a:spcBef>
              </a:pPr>
              <a:t>3</a:t>
            </a:fld>
            <a:endParaRPr lang="it-IT" altLang="it-IT" sz="600">
              <a:solidFill>
                <a:schemeClr val="bg1"/>
              </a:solidFill>
              <a:latin typeface="Cambria" pitchFamily="18" charset="0"/>
            </a:endParaRPr>
          </a:p>
        </p:txBody>
      </p:sp>
      <p:pic>
        <p:nvPicPr>
          <p:cNvPr id="4" name="Immagin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08812" y="252413"/>
            <a:ext cx="2001694" cy="721423"/>
          </a:xfrm>
          <a:prstGeom prst="rect">
            <a:avLst/>
          </a:prstGeom>
        </p:spPr>
      </p:pic>
    </p:spTree>
    <p:extLst>
      <p:ext uri="{BB962C8B-B14F-4D97-AF65-F5344CB8AC3E}">
        <p14:creationId xmlns:p14="http://schemas.microsoft.com/office/powerpoint/2010/main" val="1461785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21" name="Rectangle 3"/>
          <p:cNvSpPr>
            <a:spLocks noChangeArrowheads="1"/>
          </p:cNvSpPr>
          <p:nvPr/>
        </p:nvSpPr>
        <p:spPr bwMode="auto">
          <a:xfrm>
            <a:off x="139700" y="252413"/>
            <a:ext cx="6088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it-IT" sz="2000" dirty="0">
                <a:latin typeface="Cambria" pitchFamily="18" charset="0"/>
              </a:rPr>
              <a:t>D4SCIENCE / </a:t>
            </a:r>
            <a:r>
              <a:rPr lang="it-IT" altLang="it-IT" sz="2000" dirty="0" smtClean="0">
                <a:solidFill>
                  <a:srgbClr val="C4004B"/>
                </a:solidFill>
                <a:latin typeface="Cambria" pitchFamily="18" charset="0"/>
              </a:rPr>
              <a:t>an </a:t>
            </a:r>
            <a:r>
              <a:rPr lang="it-IT" altLang="it-IT" sz="2000" dirty="0" err="1" smtClean="0">
                <a:solidFill>
                  <a:srgbClr val="C4004B"/>
                </a:solidFill>
                <a:latin typeface="Cambria" pitchFamily="18" charset="0"/>
              </a:rPr>
              <a:t>eInfrastructure</a:t>
            </a:r>
            <a:r>
              <a:rPr lang="it-IT" altLang="it-IT" sz="2000" dirty="0" smtClean="0">
                <a:solidFill>
                  <a:srgbClr val="C4004B"/>
                </a:solidFill>
                <a:latin typeface="Cambria" pitchFamily="18" charset="0"/>
              </a:rPr>
              <a:t> per-se</a:t>
            </a:r>
            <a:endParaRPr lang="it-IT" altLang="it-IT" sz="2000" dirty="0">
              <a:solidFill>
                <a:srgbClr val="C4004B"/>
              </a:solidFill>
              <a:latin typeface="Cambria" pitchFamily="18" charset="0"/>
            </a:endParaRPr>
          </a:p>
        </p:txBody>
      </p:sp>
      <p:sp>
        <p:nvSpPr>
          <p:cNvPr id="192522" name="Segnaposto numero diapositiva 3"/>
          <p:cNvSpPr txBox="1">
            <a:spLocks noGrp="1"/>
          </p:cNvSpPr>
          <p:nvPr/>
        </p:nvSpPr>
        <p:spPr bwMode="auto">
          <a:xfrm>
            <a:off x="2908300" y="6564313"/>
            <a:ext cx="71913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fld id="{D45D6E2B-535A-41B2-A6AA-065CCC92FAFF}" type="slidenum">
              <a:rPr lang="it-IT" altLang="it-IT" sz="600">
                <a:solidFill>
                  <a:schemeClr val="bg1"/>
                </a:solidFill>
                <a:latin typeface="Cambria" pitchFamily="18" charset="0"/>
              </a:rPr>
              <a:pPr algn="ctr" eaLnBrk="1" hangingPunct="1">
                <a:spcBef>
                  <a:spcPct val="50000"/>
                </a:spcBef>
              </a:pPr>
              <a:t>4</a:t>
            </a:fld>
            <a:endParaRPr lang="it-IT" altLang="it-IT" sz="600">
              <a:solidFill>
                <a:schemeClr val="bg1"/>
              </a:solidFill>
              <a:latin typeface="Cambria"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25" y="785813"/>
            <a:ext cx="6991350" cy="528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9601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2515" name="Group 7"/>
          <p:cNvGrpSpPr>
            <a:grpSpLocks/>
          </p:cNvGrpSpPr>
          <p:nvPr/>
        </p:nvGrpSpPr>
        <p:grpSpPr bwMode="auto">
          <a:xfrm>
            <a:off x="468313" y="1484313"/>
            <a:ext cx="8058150" cy="1679575"/>
            <a:chOff x="-62264" y="1421919"/>
            <a:chExt cx="3907915" cy="1598494"/>
          </a:xfrm>
        </p:grpSpPr>
        <p:sp>
          <p:nvSpPr>
            <p:cNvPr id="9" name="Rectangle 8"/>
            <p:cNvSpPr/>
            <p:nvPr/>
          </p:nvSpPr>
          <p:spPr>
            <a:xfrm>
              <a:off x="-62264" y="1421919"/>
              <a:ext cx="3907915" cy="1598494"/>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2264" y="1421919"/>
              <a:ext cx="3907915" cy="1598494"/>
            </a:xfrm>
            <a:prstGeom prst="rect">
              <a:avLst/>
            </a:prstGeom>
            <a:solidFill>
              <a:srgbClr val="306D99"/>
            </a:solidFill>
          </p:spPr>
          <p:style>
            <a:lnRef idx="0">
              <a:scrgbClr r="0" g="0" b="0"/>
            </a:lnRef>
            <a:fillRef idx="0">
              <a:scrgbClr r="0" g="0" b="0"/>
            </a:fillRef>
            <a:effectRef idx="0">
              <a:scrgbClr r="0" g="0" b="0"/>
            </a:effectRef>
            <a:fontRef idx="minor">
              <a:schemeClr val="lt1"/>
            </a:fontRef>
          </p:style>
          <p:txBody>
            <a:bodyPr lIns="76200" tIns="76200" rIns="76200" bIns="76200"/>
            <a:lstStyle/>
            <a:p>
              <a:pPr defTabSz="889000">
                <a:lnSpc>
                  <a:spcPct val="90000"/>
                </a:lnSpc>
                <a:spcAft>
                  <a:spcPct val="35000"/>
                </a:spcAft>
                <a:defRPr/>
              </a:pPr>
              <a:r>
                <a:rPr lang="en-US" sz="2400" i="1">
                  <a:solidFill>
                    <a:srgbClr val="FFFFFF"/>
                  </a:solidFill>
                  <a:ea typeface="MS PGothic" pitchFamily="34" charset="-128"/>
                </a:rPr>
                <a:t>A single place to</a:t>
              </a:r>
            </a:p>
            <a:p>
              <a:pPr marL="171450" lvl="1" indent="-171450" defTabSz="889000">
                <a:lnSpc>
                  <a:spcPct val="90000"/>
                </a:lnSpc>
                <a:spcAft>
                  <a:spcPct val="15000"/>
                </a:spcAft>
                <a:buFontTx/>
                <a:buChar char="•"/>
                <a:defRPr/>
              </a:pPr>
              <a:r>
                <a:rPr lang="en-US">
                  <a:solidFill>
                    <a:srgbClr val="FFFFFF"/>
                  </a:solidFill>
                  <a:ea typeface="MS PGothic" pitchFamily="34" charset="-128"/>
                </a:rPr>
                <a:t>Get status and updates from applications and other users </a:t>
              </a:r>
              <a:r>
                <a:rPr lang="en-US" u="sng">
                  <a:solidFill>
                    <a:srgbClr val="FFFFFF"/>
                  </a:solidFill>
                  <a:ea typeface="MS PGothic" pitchFamily="34" charset="-128"/>
                </a:rPr>
                <a:t>they are interested in</a:t>
              </a:r>
              <a:r>
                <a:rPr lang="en-US">
                  <a:solidFill>
                    <a:srgbClr val="FFFFFF"/>
                  </a:solidFill>
                  <a:ea typeface="MS PGothic" pitchFamily="34" charset="-128"/>
                </a:rPr>
                <a:t>;</a:t>
              </a:r>
            </a:p>
            <a:p>
              <a:pPr marL="171450" lvl="1" indent="-171450" defTabSz="889000">
                <a:lnSpc>
                  <a:spcPct val="90000"/>
                </a:lnSpc>
                <a:spcAft>
                  <a:spcPct val="15000"/>
                </a:spcAft>
                <a:buFontTx/>
                <a:buChar char="•"/>
                <a:defRPr/>
              </a:pPr>
              <a:endParaRPr lang="en-US">
                <a:solidFill>
                  <a:srgbClr val="FFFFFF"/>
                </a:solidFill>
                <a:ea typeface="MS PGothic" pitchFamily="34" charset="-128"/>
              </a:endParaRPr>
            </a:p>
            <a:p>
              <a:pPr marL="171450" lvl="1" indent="-171450" defTabSz="889000">
                <a:lnSpc>
                  <a:spcPct val="90000"/>
                </a:lnSpc>
                <a:spcAft>
                  <a:spcPct val="15000"/>
                </a:spcAft>
                <a:buFontTx/>
                <a:buChar char="•"/>
                <a:defRPr/>
              </a:pPr>
              <a:r>
                <a:rPr lang="en-US">
                  <a:solidFill>
                    <a:srgbClr val="FFFFFF"/>
                  </a:solidFill>
                  <a:ea typeface="MS PGothic" pitchFamily="34" charset="-128"/>
                </a:rPr>
                <a:t>Get </a:t>
              </a:r>
              <a:r>
                <a:rPr lang="en-US" u="sng">
                  <a:solidFill>
                    <a:srgbClr val="FFFFFF"/>
                  </a:solidFill>
                  <a:ea typeface="MS PGothic" pitchFamily="34" charset="-128"/>
                </a:rPr>
                <a:t>notifications </a:t>
              </a:r>
              <a:r>
                <a:rPr lang="en-US">
                  <a:solidFill>
                    <a:srgbClr val="FFFFFF"/>
                  </a:solidFill>
                  <a:ea typeface="MS PGothic" pitchFamily="34" charset="-128"/>
                </a:rPr>
                <a:t>about messages, jobs completion, new generated products, etc.</a:t>
              </a:r>
            </a:p>
          </p:txBody>
        </p:sp>
      </p:grpSp>
      <p:pic>
        <p:nvPicPr>
          <p:cNvPr id="192519" name="Picture 2" descr="Screen Shot 2013-09-02 at 20.03.3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2924175"/>
            <a:ext cx="4364037"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20" name="Text Box 8"/>
          <p:cNvSpPr txBox="1">
            <a:spLocks noChangeArrowheads="1"/>
          </p:cNvSpPr>
          <p:nvPr/>
        </p:nvSpPr>
        <p:spPr bwMode="auto">
          <a:xfrm>
            <a:off x="4873625" y="6605588"/>
            <a:ext cx="4270375" cy="252412"/>
          </a:xfrm>
          <a:prstGeom prst="rect">
            <a:avLst/>
          </a:prstGeom>
          <a:noFill/>
          <a:ln>
            <a:noFill/>
          </a:ln>
          <a:effectLst>
            <a:prstShdw prst="shdw17" dist="17961" dir="2700000">
              <a:srgbClr val="CC0000">
                <a:gamma/>
                <a:shade val="60000"/>
                <a:invGamma/>
              </a:srgbClr>
            </a:prstShdw>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0409" tIns="35204" rIns="70409" bIns="35204">
            <a:spAutoFit/>
          </a:bodyPr>
          <a:lstStyle/>
          <a:p>
            <a:r>
              <a:rPr lang="it-IT" altLang="it-IT" sz="1200" b="1" i="1" u="sng">
                <a:latin typeface="Candara" pitchFamily="34" charset="0"/>
              </a:rPr>
              <a:t>Courtesy Pasquale Pagano – CNR-ISTI, iMarine Technical Manager</a:t>
            </a:r>
          </a:p>
        </p:txBody>
      </p:sp>
      <p:sp>
        <p:nvSpPr>
          <p:cNvPr id="192521" name="Rectangle 3"/>
          <p:cNvSpPr>
            <a:spLocks noChangeArrowheads="1"/>
          </p:cNvSpPr>
          <p:nvPr/>
        </p:nvSpPr>
        <p:spPr bwMode="auto">
          <a:xfrm>
            <a:off x="139700" y="252413"/>
            <a:ext cx="6088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it-IT" sz="2000">
                <a:latin typeface="Cambria" pitchFamily="18" charset="0"/>
              </a:rPr>
              <a:t>D4SCIENCE / </a:t>
            </a:r>
            <a:r>
              <a:rPr lang="it-IT" altLang="it-IT" sz="2000">
                <a:solidFill>
                  <a:srgbClr val="C4004B"/>
                </a:solidFill>
                <a:latin typeface="Cambria" pitchFamily="18" charset="0"/>
              </a:rPr>
              <a:t>A Social Experience</a:t>
            </a:r>
          </a:p>
        </p:txBody>
      </p:sp>
      <p:sp>
        <p:nvSpPr>
          <p:cNvPr id="192522" name="Segnaposto numero diapositiva 3"/>
          <p:cNvSpPr txBox="1">
            <a:spLocks noGrp="1"/>
          </p:cNvSpPr>
          <p:nvPr/>
        </p:nvSpPr>
        <p:spPr bwMode="auto">
          <a:xfrm>
            <a:off x="2908300" y="6564313"/>
            <a:ext cx="71913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fld id="{D45D6E2B-535A-41B2-A6AA-065CCC92FAFF}" type="slidenum">
              <a:rPr lang="it-IT" altLang="it-IT" sz="600">
                <a:solidFill>
                  <a:schemeClr val="bg1"/>
                </a:solidFill>
                <a:latin typeface="Cambria" pitchFamily="18" charset="0"/>
              </a:rPr>
              <a:pPr algn="ctr" eaLnBrk="1" hangingPunct="1">
                <a:spcBef>
                  <a:spcPct val="50000"/>
                </a:spcBef>
              </a:pPr>
              <a:t>5</a:t>
            </a:fld>
            <a:endParaRPr lang="it-IT" altLang="it-IT" sz="600">
              <a:solidFill>
                <a:schemeClr val="bg1"/>
              </a:solidFill>
              <a:latin typeface="Cambria" pitchFamily="18" charset="0"/>
            </a:endParaRPr>
          </a:p>
        </p:txBody>
      </p:sp>
    </p:spTree>
    <p:extLst>
      <p:ext uri="{BB962C8B-B14F-4D97-AF65-F5344CB8AC3E}">
        <p14:creationId xmlns:p14="http://schemas.microsoft.com/office/powerpoint/2010/main" val="4254080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17392" y="1883498"/>
            <a:ext cx="7898954" cy="984554"/>
            <a:chOff x="-62264" y="1421919"/>
            <a:chExt cx="3907915" cy="1598494"/>
          </a:xfrm>
          <a:solidFill>
            <a:srgbClr val="306D99"/>
          </a:solidFill>
        </p:grpSpPr>
        <p:sp>
          <p:nvSpPr>
            <p:cNvPr id="9" name="Rectangle 8"/>
            <p:cNvSpPr/>
            <p:nvPr/>
          </p:nvSpPr>
          <p:spPr>
            <a:xfrm>
              <a:off x="-62264" y="1421919"/>
              <a:ext cx="3907915" cy="159849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2264" y="1421919"/>
              <a:ext cx="3907915" cy="1598494"/>
            </a:xfrm>
            <a:prstGeom prst="rect">
              <a:avLst/>
            </a:prstGeom>
            <a:grpFill/>
          </p:spPr>
          <p:style>
            <a:lnRef idx="0">
              <a:scrgbClr r="0" g="0" b="0"/>
            </a:lnRef>
            <a:fillRef idx="0">
              <a:scrgbClr r="0" g="0" b="0"/>
            </a:fillRef>
            <a:effectRef idx="0">
              <a:scrgbClr r="0" g="0" b="0"/>
            </a:effectRef>
            <a:fontRef idx="minor">
              <a:schemeClr val="lt1"/>
            </a:fontRef>
          </p:style>
          <p:txBody>
            <a:bodyPr lIns="76200" tIns="76200" rIns="76200" bIns="76200" spcCol="1270"/>
            <a:lstStyle/>
            <a:p>
              <a:pPr defTabSz="889000">
                <a:lnSpc>
                  <a:spcPct val="90000"/>
                </a:lnSpc>
                <a:spcAft>
                  <a:spcPct val="35000"/>
                </a:spcAft>
                <a:defRPr/>
              </a:pPr>
              <a:r>
                <a:rPr lang="en-US" sz="2400" i="1" dirty="0"/>
                <a:t>A single place to</a:t>
              </a:r>
            </a:p>
            <a:p>
              <a:pPr marL="171450" lvl="1" indent="-171450" defTabSz="711200">
                <a:lnSpc>
                  <a:spcPct val="90000"/>
                </a:lnSpc>
                <a:spcAft>
                  <a:spcPct val="15000"/>
                </a:spcAft>
                <a:buFontTx/>
                <a:buChar char="••"/>
                <a:defRPr/>
              </a:pPr>
              <a:r>
                <a:rPr lang="en-US" dirty="0"/>
                <a:t>Manage all the portal extension.</a:t>
              </a:r>
            </a:p>
          </p:txBody>
        </p:sp>
      </p:grpSp>
      <p:pic>
        <p:nvPicPr>
          <p:cNvPr id="194565" name="Picture 6" descr="Screen Shot 2013-09-02 at 04.16.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0400" y="4371975"/>
            <a:ext cx="66754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566" name="Group 14"/>
          <p:cNvGrpSpPr>
            <a:grpSpLocks noChangeAspect="1"/>
          </p:cNvGrpSpPr>
          <p:nvPr/>
        </p:nvGrpSpPr>
        <p:grpSpPr bwMode="auto">
          <a:xfrm>
            <a:off x="4960938" y="3416300"/>
            <a:ext cx="3954462" cy="873125"/>
            <a:chOff x="3277" y="2152"/>
            <a:chExt cx="2491" cy="550"/>
          </a:xfrm>
        </p:grpSpPr>
        <p:sp>
          <p:nvSpPr>
            <p:cNvPr id="194567" name="AutoShape 13"/>
            <p:cNvSpPr>
              <a:spLocks noChangeAspect="1" noChangeArrowheads="1" noTextEdit="1"/>
            </p:cNvSpPr>
            <p:nvPr/>
          </p:nvSpPr>
          <p:spPr bwMode="auto">
            <a:xfrm>
              <a:off x="3277" y="2198"/>
              <a:ext cx="2289"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194568" name="Rectangle 15"/>
            <p:cNvSpPr>
              <a:spLocks noChangeArrowheads="1"/>
            </p:cNvSpPr>
            <p:nvPr/>
          </p:nvSpPr>
          <p:spPr bwMode="auto">
            <a:xfrm>
              <a:off x="3759" y="2152"/>
              <a:ext cx="200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it-IT" sz="2000" b="1" i="1">
                  <a:solidFill>
                    <a:srgbClr val="000000"/>
                  </a:solidFill>
                  <a:latin typeface="Worstveld Sling Bold Oblique"/>
                  <a:ea typeface="Worstveld Sling Bold Oblique"/>
                  <a:cs typeface="Worstveld Sling Bold Oblique"/>
                </a:rPr>
                <a:t>Search in your Workspace</a:t>
              </a:r>
              <a:endParaRPr lang="it-IT" altLang="it-IT" sz="1600">
                <a:latin typeface="Calibri" pitchFamily="34" charset="0"/>
                <a:ea typeface="MS PGothic" pitchFamily="34" charset="-128"/>
              </a:endParaRPr>
            </a:p>
          </p:txBody>
        </p:sp>
        <p:sp>
          <p:nvSpPr>
            <p:cNvPr id="194569" name="Freeform 16"/>
            <p:cNvSpPr>
              <a:spLocks noEditPoints="1"/>
            </p:cNvSpPr>
            <p:nvPr/>
          </p:nvSpPr>
          <p:spPr bwMode="auto">
            <a:xfrm>
              <a:off x="3285" y="2307"/>
              <a:ext cx="351" cy="356"/>
            </a:xfrm>
            <a:custGeom>
              <a:avLst/>
              <a:gdLst>
                <a:gd name="T0" fmla="*/ 7 w 496"/>
                <a:gd name="T1" fmla="*/ 576 h 584"/>
                <a:gd name="T2" fmla="*/ 7 w 496"/>
                <a:gd name="T3" fmla="*/ 576 h 584"/>
                <a:gd name="T4" fmla="*/ 167 w 496"/>
                <a:gd name="T5" fmla="*/ 502 h 584"/>
                <a:gd name="T6" fmla="*/ 203 w 496"/>
                <a:gd name="T7" fmla="*/ 464 h 584"/>
                <a:gd name="T8" fmla="*/ 13 w 496"/>
                <a:gd name="T9" fmla="*/ 561 h 584"/>
                <a:gd name="T10" fmla="*/ 23 w 496"/>
                <a:gd name="T11" fmla="*/ 502 h 584"/>
                <a:gd name="T12" fmla="*/ 28 w 496"/>
                <a:gd name="T13" fmla="*/ 539 h 584"/>
                <a:gd name="T14" fmla="*/ 46 w 496"/>
                <a:gd name="T15" fmla="*/ 540 h 584"/>
                <a:gd name="T16" fmla="*/ 154 w 496"/>
                <a:gd name="T17" fmla="*/ 379 h 584"/>
                <a:gd name="T18" fmla="*/ 267 w 496"/>
                <a:gd name="T19" fmla="*/ 248 h 584"/>
                <a:gd name="T20" fmla="*/ 274 w 496"/>
                <a:gd name="T21" fmla="*/ 236 h 584"/>
                <a:gd name="T22" fmla="*/ 316 w 496"/>
                <a:gd name="T23" fmla="*/ 187 h 584"/>
                <a:gd name="T24" fmla="*/ 323 w 496"/>
                <a:gd name="T25" fmla="*/ 187 h 584"/>
                <a:gd name="T26" fmla="*/ 421 w 496"/>
                <a:gd name="T27" fmla="*/ 82 h 584"/>
                <a:gd name="T28" fmla="*/ 471 w 496"/>
                <a:gd name="T29" fmla="*/ 35 h 584"/>
                <a:gd name="T30" fmla="*/ 490 w 496"/>
                <a:gd name="T31" fmla="*/ 3 h 584"/>
                <a:gd name="T32" fmla="*/ 472 w 496"/>
                <a:gd name="T33" fmla="*/ 2 h 584"/>
                <a:gd name="T34" fmla="*/ 357 w 496"/>
                <a:gd name="T35" fmla="*/ 132 h 584"/>
                <a:gd name="T36" fmla="*/ 314 w 496"/>
                <a:gd name="T37" fmla="*/ 176 h 584"/>
                <a:gd name="T38" fmla="*/ 305 w 496"/>
                <a:gd name="T39" fmla="*/ 181 h 584"/>
                <a:gd name="T40" fmla="*/ 186 w 496"/>
                <a:gd name="T41" fmla="*/ 326 h 584"/>
                <a:gd name="T42" fmla="*/ 177 w 496"/>
                <a:gd name="T43" fmla="*/ 329 h 584"/>
                <a:gd name="T44" fmla="*/ 171 w 496"/>
                <a:gd name="T45" fmla="*/ 346 h 584"/>
                <a:gd name="T46" fmla="*/ 115 w 496"/>
                <a:gd name="T47" fmla="*/ 419 h 584"/>
                <a:gd name="T48" fmla="*/ 113 w 496"/>
                <a:gd name="T49" fmla="*/ 415 h 584"/>
                <a:gd name="T50" fmla="*/ 43 w 496"/>
                <a:gd name="T51" fmla="*/ 509 h 584"/>
                <a:gd name="T52" fmla="*/ 73 w 496"/>
                <a:gd name="T53" fmla="*/ 329 h 584"/>
                <a:gd name="T54" fmla="*/ 64 w 496"/>
                <a:gd name="T55" fmla="*/ 323 h 584"/>
                <a:gd name="T56" fmla="*/ 51 w 496"/>
                <a:gd name="T57" fmla="*/ 342 h 584"/>
                <a:gd name="T58" fmla="*/ 2 w 496"/>
                <a:gd name="T59" fmla="*/ 532 h 584"/>
                <a:gd name="T60" fmla="*/ 7 w 496"/>
                <a:gd name="T61" fmla="*/ 576 h 584"/>
                <a:gd name="T62" fmla="*/ 7 w 496"/>
                <a:gd name="T63" fmla="*/ 576 h 584"/>
                <a:gd name="T64" fmla="*/ 7 w 496"/>
                <a:gd name="T65" fmla="*/ 576 h 584"/>
                <a:gd name="T66" fmla="*/ 7 w 496"/>
                <a:gd name="T67" fmla="*/ 576 h 5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6"/>
                <a:gd name="T103" fmla="*/ 0 h 584"/>
                <a:gd name="T104" fmla="*/ 496 w 496"/>
                <a:gd name="T105" fmla="*/ 584 h 5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6" h="584">
                  <a:moveTo>
                    <a:pt x="7" y="576"/>
                  </a:moveTo>
                  <a:lnTo>
                    <a:pt x="7" y="576"/>
                  </a:lnTo>
                  <a:cubicBezTo>
                    <a:pt x="81" y="584"/>
                    <a:pt x="119" y="530"/>
                    <a:pt x="167" y="502"/>
                  </a:cubicBezTo>
                  <a:cubicBezTo>
                    <a:pt x="173" y="485"/>
                    <a:pt x="202" y="479"/>
                    <a:pt x="203" y="464"/>
                  </a:cubicBezTo>
                  <a:cubicBezTo>
                    <a:pt x="135" y="491"/>
                    <a:pt x="106" y="562"/>
                    <a:pt x="13" y="561"/>
                  </a:cubicBezTo>
                  <a:cubicBezTo>
                    <a:pt x="20" y="542"/>
                    <a:pt x="15" y="517"/>
                    <a:pt x="23" y="502"/>
                  </a:cubicBezTo>
                  <a:cubicBezTo>
                    <a:pt x="30" y="514"/>
                    <a:pt x="20" y="530"/>
                    <a:pt x="28" y="539"/>
                  </a:cubicBezTo>
                  <a:cubicBezTo>
                    <a:pt x="39" y="540"/>
                    <a:pt x="36" y="541"/>
                    <a:pt x="46" y="540"/>
                  </a:cubicBezTo>
                  <a:cubicBezTo>
                    <a:pt x="77" y="490"/>
                    <a:pt x="115" y="428"/>
                    <a:pt x="154" y="379"/>
                  </a:cubicBezTo>
                  <a:cubicBezTo>
                    <a:pt x="194" y="329"/>
                    <a:pt x="240" y="286"/>
                    <a:pt x="267" y="248"/>
                  </a:cubicBezTo>
                  <a:cubicBezTo>
                    <a:pt x="270" y="243"/>
                    <a:pt x="271" y="236"/>
                    <a:pt x="274" y="236"/>
                  </a:cubicBezTo>
                  <a:cubicBezTo>
                    <a:pt x="288" y="221"/>
                    <a:pt x="312" y="205"/>
                    <a:pt x="316" y="187"/>
                  </a:cubicBezTo>
                  <a:cubicBezTo>
                    <a:pt x="317" y="184"/>
                    <a:pt x="319" y="188"/>
                    <a:pt x="323" y="187"/>
                  </a:cubicBezTo>
                  <a:cubicBezTo>
                    <a:pt x="352" y="149"/>
                    <a:pt x="390" y="118"/>
                    <a:pt x="421" y="82"/>
                  </a:cubicBezTo>
                  <a:cubicBezTo>
                    <a:pt x="440" y="68"/>
                    <a:pt x="455" y="51"/>
                    <a:pt x="471" y="35"/>
                  </a:cubicBezTo>
                  <a:cubicBezTo>
                    <a:pt x="479" y="27"/>
                    <a:pt x="496" y="19"/>
                    <a:pt x="490" y="3"/>
                  </a:cubicBezTo>
                  <a:cubicBezTo>
                    <a:pt x="483" y="0"/>
                    <a:pt x="480" y="2"/>
                    <a:pt x="472" y="2"/>
                  </a:cubicBezTo>
                  <a:cubicBezTo>
                    <a:pt x="444" y="50"/>
                    <a:pt x="395" y="90"/>
                    <a:pt x="357" y="132"/>
                  </a:cubicBezTo>
                  <a:cubicBezTo>
                    <a:pt x="343" y="147"/>
                    <a:pt x="329" y="161"/>
                    <a:pt x="314" y="176"/>
                  </a:cubicBezTo>
                  <a:cubicBezTo>
                    <a:pt x="311" y="179"/>
                    <a:pt x="313" y="184"/>
                    <a:pt x="305" y="181"/>
                  </a:cubicBezTo>
                  <a:cubicBezTo>
                    <a:pt x="266" y="233"/>
                    <a:pt x="224" y="272"/>
                    <a:pt x="186" y="326"/>
                  </a:cubicBezTo>
                  <a:cubicBezTo>
                    <a:pt x="186" y="329"/>
                    <a:pt x="178" y="326"/>
                    <a:pt x="177" y="329"/>
                  </a:cubicBezTo>
                  <a:cubicBezTo>
                    <a:pt x="178" y="337"/>
                    <a:pt x="166" y="340"/>
                    <a:pt x="171" y="346"/>
                  </a:cubicBezTo>
                  <a:cubicBezTo>
                    <a:pt x="148" y="365"/>
                    <a:pt x="122" y="391"/>
                    <a:pt x="115" y="419"/>
                  </a:cubicBezTo>
                  <a:cubicBezTo>
                    <a:pt x="113" y="419"/>
                    <a:pt x="114" y="417"/>
                    <a:pt x="113" y="415"/>
                  </a:cubicBezTo>
                  <a:cubicBezTo>
                    <a:pt x="88" y="445"/>
                    <a:pt x="67" y="478"/>
                    <a:pt x="43" y="509"/>
                  </a:cubicBezTo>
                  <a:cubicBezTo>
                    <a:pt x="28" y="443"/>
                    <a:pt x="65" y="386"/>
                    <a:pt x="73" y="329"/>
                  </a:cubicBezTo>
                  <a:cubicBezTo>
                    <a:pt x="68" y="329"/>
                    <a:pt x="67" y="325"/>
                    <a:pt x="64" y="323"/>
                  </a:cubicBezTo>
                  <a:cubicBezTo>
                    <a:pt x="52" y="323"/>
                    <a:pt x="50" y="331"/>
                    <a:pt x="51" y="342"/>
                  </a:cubicBezTo>
                  <a:cubicBezTo>
                    <a:pt x="32" y="395"/>
                    <a:pt x="8" y="473"/>
                    <a:pt x="2" y="532"/>
                  </a:cubicBezTo>
                  <a:cubicBezTo>
                    <a:pt x="0" y="550"/>
                    <a:pt x="0" y="562"/>
                    <a:pt x="7" y="576"/>
                  </a:cubicBezTo>
                  <a:close/>
                  <a:moveTo>
                    <a:pt x="7" y="576"/>
                  </a:moveTo>
                  <a:lnTo>
                    <a:pt x="7" y="576"/>
                  </a:lnTo>
                  <a:close/>
                </a:path>
              </a:pathLst>
            </a:custGeom>
            <a:solidFill>
              <a:srgbClr val="000000"/>
            </a:solidFill>
            <a:ln w="0">
              <a:solidFill>
                <a:srgbClr val="000000"/>
              </a:solidFill>
              <a:prstDash val="solid"/>
              <a:round/>
              <a:headEnd/>
              <a:tailEnd/>
            </a:ln>
          </p:spPr>
          <p:txBody>
            <a:bodyPr/>
            <a:lstStyle/>
            <a:p>
              <a:endParaRPr lang="it-IT"/>
            </a:p>
          </p:txBody>
        </p:sp>
      </p:grpSp>
      <p:grpSp>
        <p:nvGrpSpPr>
          <p:cNvPr id="194570" name="Group 18"/>
          <p:cNvGrpSpPr>
            <a:grpSpLocks noChangeAspect="1"/>
          </p:cNvGrpSpPr>
          <p:nvPr/>
        </p:nvGrpSpPr>
        <p:grpSpPr bwMode="auto">
          <a:xfrm>
            <a:off x="2746375" y="3446463"/>
            <a:ext cx="2647950" cy="873125"/>
            <a:chOff x="1730" y="2171"/>
            <a:chExt cx="1668" cy="550"/>
          </a:xfrm>
        </p:grpSpPr>
        <p:sp>
          <p:nvSpPr>
            <p:cNvPr id="194571" name="AutoShape 17"/>
            <p:cNvSpPr>
              <a:spLocks noChangeAspect="1" noChangeArrowheads="1" noTextEdit="1"/>
            </p:cNvSpPr>
            <p:nvPr/>
          </p:nvSpPr>
          <p:spPr bwMode="auto">
            <a:xfrm>
              <a:off x="1730" y="2217"/>
              <a:ext cx="1464"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194572" name="Rectangle 19"/>
            <p:cNvSpPr>
              <a:spLocks noChangeArrowheads="1"/>
            </p:cNvSpPr>
            <p:nvPr/>
          </p:nvSpPr>
          <p:spPr bwMode="auto">
            <a:xfrm>
              <a:off x="2142" y="2171"/>
              <a:ext cx="125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it-IT" b="1" i="1">
                  <a:solidFill>
                    <a:srgbClr val="000000"/>
                  </a:solidFill>
                  <a:latin typeface="Worstveld Sling Bold Oblique"/>
                  <a:ea typeface="Worstveld Sling Bold Oblique"/>
                  <a:cs typeface="Worstveld Sling Bold Oblique"/>
                </a:rPr>
                <a:t>Notifications Page</a:t>
              </a:r>
              <a:endParaRPr lang="it-IT" altLang="it-IT" sz="1400">
                <a:latin typeface="Calibri" pitchFamily="34" charset="0"/>
                <a:ea typeface="MS PGothic" pitchFamily="34" charset="-128"/>
              </a:endParaRPr>
            </a:p>
          </p:txBody>
        </p:sp>
        <p:sp>
          <p:nvSpPr>
            <p:cNvPr id="194573" name="Freeform 20"/>
            <p:cNvSpPr>
              <a:spLocks noEditPoints="1"/>
            </p:cNvSpPr>
            <p:nvPr/>
          </p:nvSpPr>
          <p:spPr bwMode="auto">
            <a:xfrm>
              <a:off x="1737" y="2326"/>
              <a:ext cx="299" cy="356"/>
            </a:xfrm>
            <a:custGeom>
              <a:avLst/>
              <a:gdLst>
                <a:gd name="T0" fmla="*/ 7 w 496"/>
                <a:gd name="T1" fmla="*/ 576 h 584"/>
                <a:gd name="T2" fmla="*/ 7 w 496"/>
                <a:gd name="T3" fmla="*/ 576 h 584"/>
                <a:gd name="T4" fmla="*/ 167 w 496"/>
                <a:gd name="T5" fmla="*/ 502 h 584"/>
                <a:gd name="T6" fmla="*/ 203 w 496"/>
                <a:gd name="T7" fmla="*/ 464 h 584"/>
                <a:gd name="T8" fmla="*/ 13 w 496"/>
                <a:gd name="T9" fmla="*/ 561 h 584"/>
                <a:gd name="T10" fmla="*/ 23 w 496"/>
                <a:gd name="T11" fmla="*/ 502 h 584"/>
                <a:gd name="T12" fmla="*/ 28 w 496"/>
                <a:gd name="T13" fmla="*/ 539 h 584"/>
                <a:gd name="T14" fmla="*/ 46 w 496"/>
                <a:gd name="T15" fmla="*/ 540 h 584"/>
                <a:gd name="T16" fmla="*/ 154 w 496"/>
                <a:gd name="T17" fmla="*/ 379 h 584"/>
                <a:gd name="T18" fmla="*/ 267 w 496"/>
                <a:gd name="T19" fmla="*/ 248 h 584"/>
                <a:gd name="T20" fmla="*/ 274 w 496"/>
                <a:gd name="T21" fmla="*/ 236 h 584"/>
                <a:gd name="T22" fmla="*/ 316 w 496"/>
                <a:gd name="T23" fmla="*/ 187 h 584"/>
                <a:gd name="T24" fmla="*/ 323 w 496"/>
                <a:gd name="T25" fmla="*/ 187 h 584"/>
                <a:gd name="T26" fmla="*/ 421 w 496"/>
                <a:gd name="T27" fmla="*/ 82 h 584"/>
                <a:gd name="T28" fmla="*/ 471 w 496"/>
                <a:gd name="T29" fmla="*/ 35 h 584"/>
                <a:gd name="T30" fmla="*/ 490 w 496"/>
                <a:gd name="T31" fmla="*/ 3 h 584"/>
                <a:gd name="T32" fmla="*/ 472 w 496"/>
                <a:gd name="T33" fmla="*/ 2 h 584"/>
                <a:gd name="T34" fmla="*/ 357 w 496"/>
                <a:gd name="T35" fmla="*/ 132 h 584"/>
                <a:gd name="T36" fmla="*/ 314 w 496"/>
                <a:gd name="T37" fmla="*/ 176 h 584"/>
                <a:gd name="T38" fmla="*/ 305 w 496"/>
                <a:gd name="T39" fmla="*/ 181 h 584"/>
                <a:gd name="T40" fmla="*/ 186 w 496"/>
                <a:gd name="T41" fmla="*/ 326 h 584"/>
                <a:gd name="T42" fmla="*/ 177 w 496"/>
                <a:gd name="T43" fmla="*/ 329 h 584"/>
                <a:gd name="T44" fmla="*/ 171 w 496"/>
                <a:gd name="T45" fmla="*/ 346 h 584"/>
                <a:gd name="T46" fmla="*/ 115 w 496"/>
                <a:gd name="T47" fmla="*/ 419 h 584"/>
                <a:gd name="T48" fmla="*/ 113 w 496"/>
                <a:gd name="T49" fmla="*/ 415 h 584"/>
                <a:gd name="T50" fmla="*/ 43 w 496"/>
                <a:gd name="T51" fmla="*/ 509 h 584"/>
                <a:gd name="T52" fmla="*/ 73 w 496"/>
                <a:gd name="T53" fmla="*/ 329 h 584"/>
                <a:gd name="T54" fmla="*/ 64 w 496"/>
                <a:gd name="T55" fmla="*/ 323 h 584"/>
                <a:gd name="T56" fmla="*/ 51 w 496"/>
                <a:gd name="T57" fmla="*/ 342 h 584"/>
                <a:gd name="T58" fmla="*/ 2 w 496"/>
                <a:gd name="T59" fmla="*/ 532 h 584"/>
                <a:gd name="T60" fmla="*/ 7 w 496"/>
                <a:gd name="T61" fmla="*/ 576 h 584"/>
                <a:gd name="T62" fmla="*/ 7 w 496"/>
                <a:gd name="T63" fmla="*/ 576 h 584"/>
                <a:gd name="T64" fmla="*/ 7 w 496"/>
                <a:gd name="T65" fmla="*/ 576 h 584"/>
                <a:gd name="T66" fmla="*/ 7 w 496"/>
                <a:gd name="T67" fmla="*/ 576 h 5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6"/>
                <a:gd name="T103" fmla="*/ 0 h 584"/>
                <a:gd name="T104" fmla="*/ 496 w 496"/>
                <a:gd name="T105" fmla="*/ 584 h 5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6" h="584">
                  <a:moveTo>
                    <a:pt x="7" y="576"/>
                  </a:moveTo>
                  <a:lnTo>
                    <a:pt x="7" y="576"/>
                  </a:lnTo>
                  <a:cubicBezTo>
                    <a:pt x="81" y="584"/>
                    <a:pt x="119" y="530"/>
                    <a:pt x="167" y="502"/>
                  </a:cubicBezTo>
                  <a:cubicBezTo>
                    <a:pt x="173" y="485"/>
                    <a:pt x="202" y="479"/>
                    <a:pt x="203" y="464"/>
                  </a:cubicBezTo>
                  <a:cubicBezTo>
                    <a:pt x="135" y="491"/>
                    <a:pt x="106" y="562"/>
                    <a:pt x="13" y="561"/>
                  </a:cubicBezTo>
                  <a:cubicBezTo>
                    <a:pt x="20" y="542"/>
                    <a:pt x="15" y="517"/>
                    <a:pt x="23" y="502"/>
                  </a:cubicBezTo>
                  <a:cubicBezTo>
                    <a:pt x="30" y="514"/>
                    <a:pt x="20" y="530"/>
                    <a:pt x="28" y="539"/>
                  </a:cubicBezTo>
                  <a:cubicBezTo>
                    <a:pt x="39" y="540"/>
                    <a:pt x="36" y="541"/>
                    <a:pt x="46" y="540"/>
                  </a:cubicBezTo>
                  <a:cubicBezTo>
                    <a:pt x="77" y="490"/>
                    <a:pt x="115" y="428"/>
                    <a:pt x="154" y="379"/>
                  </a:cubicBezTo>
                  <a:cubicBezTo>
                    <a:pt x="194" y="329"/>
                    <a:pt x="240" y="286"/>
                    <a:pt x="267" y="248"/>
                  </a:cubicBezTo>
                  <a:cubicBezTo>
                    <a:pt x="270" y="243"/>
                    <a:pt x="271" y="236"/>
                    <a:pt x="274" y="236"/>
                  </a:cubicBezTo>
                  <a:cubicBezTo>
                    <a:pt x="288" y="221"/>
                    <a:pt x="312" y="205"/>
                    <a:pt x="316" y="187"/>
                  </a:cubicBezTo>
                  <a:cubicBezTo>
                    <a:pt x="317" y="184"/>
                    <a:pt x="319" y="188"/>
                    <a:pt x="323" y="187"/>
                  </a:cubicBezTo>
                  <a:cubicBezTo>
                    <a:pt x="352" y="149"/>
                    <a:pt x="390" y="118"/>
                    <a:pt x="421" y="82"/>
                  </a:cubicBezTo>
                  <a:cubicBezTo>
                    <a:pt x="440" y="68"/>
                    <a:pt x="455" y="51"/>
                    <a:pt x="471" y="35"/>
                  </a:cubicBezTo>
                  <a:cubicBezTo>
                    <a:pt x="479" y="27"/>
                    <a:pt x="496" y="19"/>
                    <a:pt x="490" y="3"/>
                  </a:cubicBezTo>
                  <a:cubicBezTo>
                    <a:pt x="483" y="0"/>
                    <a:pt x="480" y="2"/>
                    <a:pt x="472" y="2"/>
                  </a:cubicBezTo>
                  <a:cubicBezTo>
                    <a:pt x="444" y="50"/>
                    <a:pt x="395" y="90"/>
                    <a:pt x="357" y="132"/>
                  </a:cubicBezTo>
                  <a:cubicBezTo>
                    <a:pt x="343" y="147"/>
                    <a:pt x="329" y="161"/>
                    <a:pt x="314" y="176"/>
                  </a:cubicBezTo>
                  <a:cubicBezTo>
                    <a:pt x="311" y="179"/>
                    <a:pt x="313" y="184"/>
                    <a:pt x="305" y="181"/>
                  </a:cubicBezTo>
                  <a:cubicBezTo>
                    <a:pt x="266" y="233"/>
                    <a:pt x="224" y="272"/>
                    <a:pt x="186" y="326"/>
                  </a:cubicBezTo>
                  <a:cubicBezTo>
                    <a:pt x="186" y="329"/>
                    <a:pt x="178" y="326"/>
                    <a:pt x="177" y="329"/>
                  </a:cubicBezTo>
                  <a:cubicBezTo>
                    <a:pt x="178" y="337"/>
                    <a:pt x="166" y="340"/>
                    <a:pt x="171" y="346"/>
                  </a:cubicBezTo>
                  <a:cubicBezTo>
                    <a:pt x="148" y="365"/>
                    <a:pt x="122" y="391"/>
                    <a:pt x="115" y="419"/>
                  </a:cubicBezTo>
                  <a:cubicBezTo>
                    <a:pt x="113" y="419"/>
                    <a:pt x="114" y="417"/>
                    <a:pt x="113" y="415"/>
                  </a:cubicBezTo>
                  <a:cubicBezTo>
                    <a:pt x="88" y="445"/>
                    <a:pt x="67" y="478"/>
                    <a:pt x="43" y="509"/>
                  </a:cubicBezTo>
                  <a:cubicBezTo>
                    <a:pt x="28" y="443"/>
                    <a:pt x="65" y="386"/>
                    <a:pt x="73" y="329"/>
                  </a:cubicBezTo>
                  <a:cubicBezTo>
                    <a:pt x="68" y="329"/>
                    <a:pt x="67" y="325"/>
                    <a:pt x="64" y="323"/>
                  </a:cubicBezTo>
                  <a:cubicBezTo>
                    <a:pt x="52" y="323"/>
                    <a:pt x="50" y="331"/>
                    <a:pt x="51" y="342"/>
                  </a:cubicBezTo>
                  <a:cubicBezTo>
                    <a:pt x="32" y="395"/>
                    <a:pt x="8" y="473"/>
                    <a:pt x="2" y="532"/>
                  </a:cubicBezTo>
                  <a:cubicBezTo>
                    <a:pt x="0" y="550"/>
                    <a:pt x="0" y="562"/>
                    <a:pt x="7" y="576"/>
                  </a:cubicBezTo>
                  <a:close/>
                  <a:moveTo>
                    <a:pt x="7" y="576"/>
                  </a:moveTo>
                  <a:lnTo>
                    <a:pt x="7" y="576"/>
                  </a:lnTo>
                  <a:close/>
                </a:path>
              </a:pathLst>
            </a:custGeom>
            <a:solidFill>
              <a:srgbClr val="000000"/>
            </a:solidFill>
            <a:ln w="0">
              <a:solidFill>
                <a:srgbClr val="000000"/>
              </a:solidFill>
              <a:prstDash val="solid"/>
              <a:round/>
              <a:headEnd/>
              <a:tailEnd/>
            </a:ln>
          </p:spPr>
          <p:txBody>
            <a:bodyPr/>
            <a:lstStyle/>
            <a:p>
              <a:endParaRPr lang="it-IT"/>
            </a:p>
          </p:txBody>
        </p:sp>
      </p:grpSp>
      <p:sp>
        <p:nvSpPr>
          <p:cNvPr id="194574" name="AutoShape 21"/>
          <p:cNvSpPr>
            <a:spLocks noChangeAspect="1" noChangeArrowheads="1" noTextEdit="1"/>
          </p:cNvSpPr>
          <p:nvPr/>
        </p:nvSpPr>
        <p:spPr bwMode="auto">
          <a:xfrm>
            <a:off x="2466975" y="3216275"/>
            <a:ext cx="1016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194575" name="Rectangle 23"/>
          <p:cNvSpPr>
            <a:spLocks noChangeArrowheads="1"/>
          </p:cNvSpPr>
          <p:nvPr/>
        </p:nvSpPr>
        <p:spPr bwMode="auto">
          <a:xfrm>
            <a:off x="2586038" y="3144838"/>
            <a:ext cx="1214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it-IT" sz="2000" b="1" i="1">
                <a:solidFill>
                  <a:srgbClr val="000000"/>
                </a:solidFill>
                <a:latin typeface="Worstveld Sling Bold Oblique"/>
                <a:ea typeface="Worstveld Sling Bold Oblique"/>
                <a:cs typeface="Worstveld Sling Bold Oblique"/>
              </a:rPr>
              <a:t>Messages</a:t>
            </a:r>
            <a:endParaRPr lang="it-IT" altLang="it-IT" sz="1600">
              <a:latin typeface="Calibri" pitchFamily="34" charset="0"/>
              <a:ea typeface="MS PGothic" pitchFamily="34" charset="-128"/>
            </a:endParaRPr>
          </a:p>
        </p:txBody>
      </p:sp>
      <p:sp>
        <p:nvSpPr>
          <p:cNvPr id="194576" name="Freeform 27"/>
          <p:cNvSpPr>
            <a:spLocks noEditPoints="1"/>
          </p:cNvSpPr>
          <p:nvPr/>
        </p:nvSpPr>
        <p:spPr bwMode="auto">
          <a:xfrm>
            <a:off x="2509838" y="3598863"/>
            <a:ext cx="303212" cy="677862"/>
          </a:xfrm>
          <a:custGeom>
            <a:avLst/>
            <a:gdLst>
              <a:gd name="T0" fmla="*/ 45 w 314"/>
              <a:gd name="T1" fmla="*/ 704 h 704"/>
              <a:gd name="T2" fmla="*/ 45 w 314"/>
              <a:gd name="T3" fmla="*/ 704 h 704"/>
              <a:gd name="T4" fmla="*/ 170 w 314"/>
              <a:gd name="T5" fmla="*/ 580 h 704"/>
              <a:gd name="T6" fmla="*/ 191 w 314"/>
              <a:gd name="T7" fmla="*/ 532 h 704"/>
              <a:gd name="T8" fmla="*/ 46 w 314"/>
              <a:gd name="T9" fmla="*/ 688 h 704"/>
              <a:gd name="T10" fmla="*/ 35 w 314"/>
              <a:gd name="T11" fmla="*/ 630 h 704"/>
              <a:gd name="T12" fmla="*/ 52 w 314"/>
              <a:gd name="T13" fmla="*/ 662 h 704"/>
              <a:gd name="T14" fmla="*/ 69 w 314"/>
              <a:gd name="T15" fmla="*/ 657 h 704"/>
              <a:gd name="T16" fmla="*/ 116 w 314"/>
              <a:gd name="T17" fmla="*/ 469 h 704"/>
              <a:gd name="T18" fmla="*/ 177 w 314"/>
              <a:gd name="T19" fmla="*/ 307 h 704"/>
              <a:gd name="T20" fmla="*/ 179 w 314"/>
              <a:gd name="T21" fmla="*/ 294 h 704"/>
              <a:gd name="T22" fmla="*/ 203 w 314"/>
              <a:gd name="T23" fmla="*/ 233 h 704"/>
              <a:gd name="T24" fmla="*/ 209 w 314"/>
              <a:gd name="T25" fmla="*/ 231 h 704"/>
              <a:gd name="T26" fmla="*/ 265 w 314"/>
              <a:gd name="T27" fmla="*/ 98 h 704"/>
              <a:gd name="T28" fmla="*/ 295 w 314"/>
              <a:gd name="T29" fmla="*/ 37 h 704"/>
              <a:gd name="T30" fmla="*/ 303 w 314"/>
              <a:gd name="T31" fmla="*/ 1 h 704"/>
              <a:gd name="T32" fmla="*/ 286 w 314"/>
              <a:gd name="T33" fmla="*/ 6 h 704"/>
              <a:gd name="T34" fmla="*/ 222 w 314"/>
              <a:gd name="T35" fmla="*/ 168 h 704"/>
              <a:gd name="T36" fmla="*/ 196 w 314"/>
              <a:gd name="T37" fmla="*/ 223 h 704"/>
              <a:gd name="T38" fmla="*/ 190 w 314"/>
              <a:gd name="T39" fmla="*/ 231 h 704"/>
              <a:gd name="T40" fmla="*/ 127 w 314"/>
              <a:gd name="T41" fmla="*/ 408 h 704"/>
              <a:gd name="T42" fmla="*/ 120 w 314"/>
              <a:gd name="T43" fmla="*/ 414 h 704"/>
              <a:gd name="T44" fmla="*/ 120 w 314"/>
              <a:gd name="T45" fmla="*/ 432 h 704"/>
              <a:gd name="T46" fmla="*/ 93 w 314"/>
              <a:gd name="T47" fmla="*/ 520 h 704"/>
              <a:gd name="T48" fmla="*/ 90 w 314"/>
              <a:gd name="T49" fmla="*/ 517 h 704"/>
              <a:gd name="T50" fmla="*/ 56 w 314"/>
              <a:gd name="T51" fmla="*/ 629 h 704"/>
              <a:gd name="T52" fmla="*/ 22 w 314"/>
              <a:gd name="T53" fmla="*/ 450 h 704"/>
              <a:gd name="T54" fmla="*/ 12 w 314"/>
              <a:gd name="T55" fmla="*/ 448 h 704"/>
              <a:gd name="T56" fmla="*/ 6 w 314"/>
              <a:gd name="T57" fmla="*/ 469 h 704"/>
              <a:gd name="T58" fmla="*/ 25 w 314"/>
              <a:gd name="T59" fmla="*/ 665 h 704"/>
              <a:gd name="T60" fmla="*/ 45 w 314"/>
              <a:gd name="T61" fmla="*/ 704 h 704"/>
              <a:gd name="T62" fmla="*/ 45 w 314"/>
              <a:gd name="T63" fmla="*/ 704 h 704"/>
              <a:gd name="T64" fmla="*/ 45 w 314"/>
              <a:gd name="T65" fmla="*/ 704 h 704"/>
              <a:gd name="T66" fmla="*/ 45 w 314"/>
              <a:gd name="T67" fmla="*/ 704 h 7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4"/>
              <a:gd name="T103" fmla="*/ 0 h 704"/>
              <a:gd name="T104" fmla="*/ 314 w 314"/>
              <a:gd name="T105" fmla="*/ 704 h 70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4" h="704">
                <a:moveTo>
                  <a:pt x="45" y="704"/>
                </a:moveTo>
                <a:lnTo>
                  <a:pt x="45" y="704"/>
                </a:lnTo>
                <a:cubicBezTo>
                  <a:pt x="117" y="687"/>
                  <a:pt x="135" y="623"/>
                  <a:pt x="170" y="580"/>
                </a:cubicBezTo>
                <a:cubicBezTo>
                  <a:pt x="170" y="562"/>
                  <a:pt x="195" y="547"/>
                  <a:pt x="191" y="532"/>
                </a:cubicBezTo>
                <a:cubicBezTo>
                  <a:pt x="136" y="580"/>
                  <a:pt x="133" y="658"/>
                  <a:pt x="46" y="688"/>
                </a:cubicBezTo>
                <a:cubicBezTo>
                  <a:pt x="45" y="668"/>
                  <a:pt x="32" y="646"/>
                  <a:pt x="35" y="630"/>
                </a:cubicBezTo>
                <a:cubicBezTo>
                  <a:pt x="46" y="638"/>
                  <a:pt x="42" y="657"/>
                  <a:pt x="52" y="662"/>
                </a:cubicBezTo>
                <a:cubicBezTo>
                  <a:pt x="63" y="660"/>
                  <a:pt x="61" y="662"/>
                  <a:pt x="69" y="657"/>
                </a:cubicBezTo>
                <a:cubicBezTo>
                  <a:pt x="81" y="600"/>
                  <a:pt x="96" y="528"/>
                  <a:pt x="116" y="469"/>
                </a:cubicBezTo>
                <a:cubicBezTo>
                  <a:pt x="136" y="409"/>
                  <a:pt x="165" y="352"/>
                  <a:pt x="177" y="307"/>
                </a:cubicBezTo>
                <a:cubicBezTo>
                  <a:pt x="179" y="302"/>
                  <a:pt x="177" y="295"/>
                  <a:pt x="179" y="294"/>
                </a:cubicBezTo>
                <a:cubicBezTo>
                  <a:pt x="187" y="275"/>
                  <a:pt x="204" y="251"/>
                  <a:pt x="203" y="233"/>
                </a:cubicBezTo>
                <a:cubicBezTo>
                  <a:pt x="202" y="230"/>
                  <a:pt x="206" y="233"/>
                  <a:pt x="209" y="231"/>
                </a:cubicBezTo>
                <a:cubicBezTo>
                  <a:pt x="223" y="185"/>
                  <a:pt x="248" y="143"/>
                  <a:pt x="265" y="98"/>
                </a:cubicBezTo>
                <a:cubicBezTo>
                  <a:pt x="278" y="79"/>
                  <a:pt x="286" y="58"/>
                  <a:pt x="295" y="37"/>
                </a:cubicBezTo>
                <a:cubicBezTo>
                  <a:pt x="301" y="27"/>
                  <a:pt x="314" y="14"/>
                  <a:pt x="303" y="1"/>
                </a:cubicBezTo>
                <a:cubicBezTo>
                  <a:pt x="295" y="0"/>
                  <a:pt x="293" y="3"/>
                  <a:pt x="286" y="6"/>
                </a:cubicBezTo>
                <a:cubicBezTo>
                  <a:pt x="276" y="60"/>
                  <a:pt x="244" y="115"/>
                  <a:pt x="222" y="168"/>
                </a:cubicBezTo>
                <a:cubicBezTo>
                  <a:pt x="214" y="187"/>
                  <a:pt x="206" y="204"/>
                  <a:pt x="196" y="223"/>
                </a:cubicBezTo>
                <a:cubicBezTo>
                  <a:pt x="194" y="227"/>
                  <a:pt x="199" y="231"/>
                  <a:pt x="190" y="231"/>
                </a:cubicBezTo>
                <a:cubicBezTo>
                  <a:pt x="171" y="294"/>
                  <a:pt x="145" y="345"/>
                  <a:pt x="127" y="408"/>
                </a:cubicBezTo>
                <a:cubicBezTo>
                  <a:pt x="128" y="411"/>
                  <a:pt x="121" y="411"/>
                  <a:pt x="120" y="414"/>
                </a:cubicBezTo>
                <a:cubicBezTo>
                  <a:pt x="124" y="421"/>
                  <a:pt x="113" y="428"/>
                  <a:pt x="120" y="432"/>
                </a:cubicBezTo>
                <a:cubicBezTo>
                  <a:pt x="106" y="458"/>
                  <a:pt x="89" y="491"/>
                  <a:pt x="93" y="520"/>
                </a:cubicBezTo>
                <a:cubicBezTo>
                  <a:pt x="91" y="521"/>
                  <a:pt x="91" y="518"/>
                  <a:pt x="90" y="517"/>
                </a:cubicBezTo>
                <a:cubicBezTo>
                  <a:pt x="76" y="553"/>
                  <a:pt x="68" y="592"/>
                  <a:pt x="56" y="629"/>
                </a:cubicBezTo>
                <a:cubicBezTo>
                  <a:pt x="20" y="573"/>
                  <a:pt x="35" y="506"/>
                  <a:pt x="22" y="450"/>
                </a:cubicBezTo>
                <a:cubicBezTo>
                  <a:pt x="18" y="451"/>
                  <a:pt x="15" y="449"/>
                  <a:pt x="12" y="448"/>
                </a:cubicBezTo>
                <a:cubicBezTo>
                  <a:pt x="0" y="451"/>
                  <a:pt x="2" y="460"/>
                  <a:pt x="6" y="469"/>
                </a:cubicBezTo>
                <a:cubicBezTo>
                  <a:pt x="6" y="526"/>
                  <a:pt x="11" y="607"/>
                  <a:pt x="25" y="665"/>
                </a:cubicBezTo>
                <a:cubicBezTo>
                  <a:pt x="29" y="683"/>
                  <a:pt x="33" y="694"/>
                  <a:pt x="45" y="704"/>
                </a:cubicBezTo>
                <a:close/>
                <a:moveTo>
                  <a:pt x="45" y="704"/>
                </a:moveTo>
                <a:lnTo>
                  <a:pt x="45" y="704"/>
                </a:lnTo>
                <a:close/>
              </a:path>
            </a:pathLst>
          </a:custGeom>
          <a:solidFill>
            <a:srgbClr val="000000"/>
          </a:solidFill>
          <a:ln w="0">
            <a:solidFill>
              <a:srgbClr val="000000"/>
            </a:solidFill>
            <a:prstDash val="solid"/>
            <a:round/>
            <a:headEnd/>
            <a:tailEnd/>
          </a:ln>
        </p:spPr>
        <p:txBody>
          <a:bodyPr/>
          <a:lstStyle/>
          <a:p>
            <a:endParaRPr lang="it-IT"/>
          </a:p>
        </p:txBody>
      </p:sp>
      <p:grpSp>
        <p:nvGrpSpPr>
          <p:cNvPr id="194577" name="Group 29"/>
          <p:cNvGrpSpPr>
            <a:grpSpLocks noChangeAspect="1"/>
          </p:cNvGrpSpPr>
          <p:nvPr/>
        </p:nvGrpSpPr>
        <p:grpSpPr bwMode="auto">
          <a:xfrm>
            <a:off x="1158875" y="3378200"/>
            <a:ext cx="2084388" cy="904875"/>
            <a:chOff x="1027" y="2128"/>
            <a:chExt cx="936" cy="570"/>
          </a:xfrm>
        </p:grpSpPr>
        <p:sp>
          <p:nvSpPr>
            <p:cNvPr id="194578" name="AutoShape 28"/>
            <p:cNvSpPr>
              <a:spLocks noChangeAspect="1" noChangeArrowheads="1" noTextEdit="1"/>
            </p:cNvSpPr>
            <p:nvPr/>
          </p:nvSpPr>
          <p:spPr bwMode="auto">
            <a:xfrm>
              <a:off x="1027" y="2170"/>
              <a:ext cx="71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194579" name="Rectangle 30"/>
            <p:cNvSpPr>
              <a:spLocks noChangeArrowheads="1"/>
            </p:cNvSpPr>
            <p:nvPr/>
          </p:nvSpPr>
          <p:spPr bwMode="auto">
            <a:xfrm>
              <a:off x="1068" y="2128"/>
              <a:ext cx="89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it-IT" sz="2100" b="1" i="1">
                  <a:solidFill>
                    <a:srgbClr val="000000"/>
                  </a:solidFill>
                  <a:latin typeface="Worstveld Sling Bold Oblique"/>
                  <a:ea typeface="Worstveld Sling Bold Oblique"/>
                  <a:cs typeface="Worstveld Sling Bold Oblique"/>
                </a:rPr>
                <a:t>Workspace</a:t>
              </a:r>
              <a:endParaRPr lang="it-IT" altLang="it-IT" sz="1600">
                <a:latin typeface="Calibri" pitchFamily="34" charset="0"/>
                <a:ea typeface="MS PGothic" pitchFamily="34" charset="-128"/>
              </a:endParaRPr>
            </a:p>
          </p:txBody>
        </p:sp>
        <p:sp>
          <p:nvSpPr>
            <p:cNvPr id="194580" name="Freeform 31"/>
            <p:cNvSpPr>
              <a:spLocks noEditPoints="1"/>
            </p:cNvSpPr>
            <p:nvPr/>
          </p:nvSpPr>
          <p:spPr bwMode="auto">
            <a:xfrm>
              <a:off x="1347" y="2365"/>
              <a:ext cx="140" cy="331"/>
            </a:xfrm>
            <a:custGeom>
              <a:avLst/>
              <a:gdLst>
                <a:gd name="T0" fmla="*/ 130 w 230"/>
                <a:gd name="T1" fmla="*/ 538 h 541"/>
                <a:gd name="T2" fmla="*/ 130 w 230"/>
                <a:gd name="T3" fmla="*/ 538 h 541"/>
                <a:gd name="T4" fmla="*/ 27 w 230"/>
                <a:gd name="T5" fmla="*/ 387 h 541"/>
                <a:gd name="T6" fmla="*/ 16 w 230"/>
                <a:gd name="T7" fmla="*/ 348 h 541"/>
                <a:gd name="T8" fmla="*/ 132 w 230"/>
                <a:gd name="T9" fmla="*/ 530 h 541"/>
                <a:gd name="T10" fmla="*/ 156 w 230"/>
                <a:gd name="T11" fmla="*/ 508 h 541"/>
                <a:gd name="T12" fmla="*/ 131 w 230"/>
                <a:gd name="T13" fmla="*/ 512 h 541"/>
                <a:gd name="T14" fmla="*/ 115 w 230"/>
                <a:gd name="T15" fmla="*/ 498 h 541"/>
                <a:gd name="T16" fmla="*/ 107 w 230"/>
                <a:gd name="T17" fmla="*/ 370 h 541"/>
                <a:gd name="T18" fmla="*/ 78 w 230"/>
                <a:gd name="T19" fmla="*/ 244 h 541"/>
                <a:gd name="T20" fmla="*/ 79 w 230"/>
                <a:gd name="T21" fmla="*/ 236 h 541"/>
                <a:gd name="T22" fmla="*/ 68 w 230"/>
                <a:gd name="T23" fmla="*/ 189 h 541"/>
                <a:gd name="T24" fmla="*/ 62 w 230"/>
                <a:gd name="T25" fmla="*/ 184 h 541"/>
                <a:gd name="T26" fmla="*/ 32 w 230"/>
                <a:gd name="T27" fmla="*/ 77 h 541"/>
                <a:gd name="T28" fmla="*/ 14 w 230"/>
                <a:gd name="T29" fmla="*/ 24 h 541"/>
                <a:gd name="T30" fmla="*/ 15 w 230"/>
                <a:gd name="T31" fmla="*/ 1 h 541"/>
                <a:gd name="T32" fmla="*/ 31 w 230"/>
                <a:gd name="T33" fmla="*/ 16 h 541"/>
                <a:gd name="T34" fmla="*/ 62 w 230"/>
                <a:gd name="T35" fmla="*/ 142 h 541"/>
                <a:gd name="T36" fmla="*/ 76 w 230"/>
                <a:gd name="T37" fmla="*/ 188 h 541"/>
                <a:gd name="T38" fmla="*/ 81 w 230"/>
                <a:gd name="T39" fmla="*/ 197 h 541"/>
                <a:gd name="T40" fmla="*/ 108 w 230"/>
                <a:gd name="T41" fmla="*/ 331 h 541"/>
                <a:gd name="T42" fmla="*/ 114 w 230"/>
                <a:gd name="T43" fmla="*/ 339 h 541"/>
                <a:gd name="T44" fmla="*/ 110 w 230"/>
                <a:gd name="T45" fmla="*/ 348 h 541"/>
                <a:gd name="T46" fmla="*/ 119 w 230"/>
                <a:gd name="T47" fmla="*/ 411 h 541"/>
                <a:gd name="T48" fmla="*/ 123 w 230"/>
                <a:gd name="T49" fmla="*/ 412 h 541"/>
                <a:gd name="T50" fmla="*/ 134 w 230"/>
                <a:gd name="T51" fmla="*/ 493 h 541"/>
                <a:gd name="T52" fmla="*/ 208 w 230"/>
                <a:gd name="T53" fmla="*/ 426 h 541"/>
                <a:gd name="T54" fmla="*/ 219 w 230"/>
                <a:gd name="T55" fmla="*/ 432 h 541"/>
                <a:gd name="T56" fmla="*/ 220 w 230"/>
                <a:gd name="T57" fmla="*/ 447 h 541"/>
                <a:gd name="T58" fmla="*/ 159 w 230"/>
                <a:gd name="T59" fmla="*/ 532 h 541"/>
                <a:gd name="T60" fmla="*/ 130 w 230"/>
                <a:gd name="T61" fmla="*/ 538 h 541"/>
                <a:gd name="T62" fmla="*/ 130 w 230"/>
                <a:gd name="T63" fmla="*/ 538 h 541"/>
                <a:gd name="T64" fmla="*/ 130 w 230"/>
                <a:gd name="T65" fmla="*/ 538 h 541"/>
                <a:gd name="T66" fmla="*/ 130 w 230"/>
                <a:gd name="T67" fmla="*/ 538 h 5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0"/>
                <a:gd name="T103" fmla="*/ 0 h 541"/>
                <a:gd name="T104" fmla="*/ 230 w 230"/>
                <a:gd name="T105" fmla="*/ 541 h 54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0" h="541">
                  <a:moveTo>
                    <a:pt x="130" y="538"/>
                  </a:moveTo>
                  <a:lnTo>
                    <a:pt x="130" y="538"/>
                  </a:lnTo>
                  <a:cubicBezTo>
                    <a:pt x="59" y="478"/>
                    <a:pt x="54" y="434"/>
                    <a:pt x="27" y="387"/>
                  </a:cubicBezTo>
                  <a:cubicBezTo>
                    <a:pt x="31" y="378"/>
                    <a:pt x="8" y="352"/>
                    <a:pt x="16" y="348"/>
                  </a:cubicBezTo>
                  <a:cubicBezTo>
                    <a:pt x="62" y="411"/>
                    <a:pt x="49" y="453"/>
                    <a:pt x="132" y="530"/>
                  </a:cubicBezTo>
                  <a:cubicBezTo>
                    <a:pt x="137" y="519"/>
                    <a:pt x="155" y="518"/>
                    <a:pt x="156" y="508"/>
                  </a:cubicBezTo>
                  <a:cubicBezTo>
                    <a:pt x="143" y="504"/>
                    <a:pt x="143" y="517"/>
                    <a:pt x="131" y="512"/>
                  </a:cubicBezTo>
                  <a:cubicBezTo>
                    <a:pt x="121" y="503"/>
                    <a:pt x="122" y="506"/>
                    <a:pt x="115" y="498"/>
                  </a:cubicBezTo>
                  <a:cubicBezTo>
                    <a:pt x="114" y="460"/>
                    <a:pt x="115" y="413"/>
                    <a:pt x="107" y="370"/>
                  </a:cubicBezTo>
                  <a:cubicBezTo>
                    <a:pt x="99" y="325"/>
                    <a:pt x="81" y="276"/>
                    <a:pt x="78" y="244"/>
                  </a:cubicBezTo>
                  <a:cubicBezTo>
                    <a:pt x="78" y="241"/>
                    <a:pt x="81" y="238"/>
                    <a:pt x="79" y="236"/>
                  </a:cubicBezTo>
                  <a:cubicBezTo>
                    <a:pt x="75" y="221"/>
                    <a:pt x="63" y="197"/>
                    <a:pt x="68" y="189"/>
                  </a:cubicBezTo>
                  <a:cubicBezTo>
                    <a:pt x="69" y="188"/>
                    <a:pt x="65" y="187"/>
                    <a:pt x="62" y="184"/>
                  </a:cubicBezTo>
                  <a:cubicBezTo>
                    <a:pt x="57" y="150"/>
                    <a:pt x="40" y="112"/>
                    <a:pt x="32" y="77"/>
                  </a:cubicBezTo>
                  <a:cubicBezTo>
                    <a:pt x="23" y="58"/>
                    <a:pt x="19" y="41"/>
                    <a:pt x="14" y="24"/>
                  </a:cubicBezTo>
                  <a:cubicBezTo>
                    <a:pt x="11" y="15"/>
                    <a:pt x="0" y="0"/>
                    <a:pt x="15" y="1"/>
                  </a:cubicBezTo>
                  <a:cubicBezTo>
                    <a:pt x="23" y="6"/>
                    <a:pt x="24" y="9"/>
                    <a:pt x="31" y="16"/>
                  </a:cubicBezTo>
                  <a:cubicBezTo>
                    <a:pt x="29" y="50"/>
                    <a:pt x="51" y="100"/>
                    <a:pt x="62" y="142"/>
                  </a:cubicBezTo>
                  <a:cubicBezTo>
                    <a:pt x="66" y="158"/>
                    <a:pt x="71" y="172"/>
                    <a:pt x="76" y="188"/>
                  </a:cubicBezTo>
                  <a:cubicBezTo>
                    <a:pt x="78" y="192"/>
                    <a:pt x="73" y="191"/>
                    <a:pt x="81" y="197"/>
                  </a:cubicBezTo>
                  <a:cubicBezTo>
                    <a:pt x="88" y="242"/>
                    <a:pt x="103" y="286"/>
                    <a:pt x="108" y="331"/>
                  </a:cubicBezTo>
                  <a:cubicBezTo>
                    <a:pt x="106" y="332"/>
                    <a:pt x="114" y="337"/>
                    <a:pt x="114" y="339"/>
                  </a:cubicBezTo>
                  <a:cubicBezTo>
                    <a:pt x="109" y="340"/>
                    <a:pt x="119" y="351"/>
                    <a:pt x="110" y="348"/>
                  </a:cubicBezTo>
                  <a:cubicBezTo>
                    <a:pt x="120" y="371"/>
                    <a:pt x="130" y="399"/>
                    <a:pt x="119" y="411"/>
                  </a:cubicBezTo>
                  <a:cubicBezTo>
                    <a:pt x="121" y="413"/>
                    <a:pt x="122" y="412"/>
                    <a:pt x="123" y="412"/>
                  </a:cubicBezTo>
                  <a:cubicBezTo>
                    <a:pt x="130" y="440"/>
                    <a:pt x="130" y="465"/>
                    <a:pt x="134" y="493"/>
                  </a:cubicBezTo>
                  <a:cubicBezTo>
                    <a:pt x="184" y="490"/>
                    <a:pt x="182" y="446"/>
                    <a:pt x="208" y="426"/>
                  </a:cubicBezTo>
                  <a:cubicBezTo>
                    <a:pt x="212" y="430"/>
                    <a:pt x="215" y="430"/>
                    <a:pt x="219" y="432"/>
                  </a:cubicBezTo>
                  <a:cubicBezTo>
                    <a:pt x="230" y="442"/>
                    <a:pt x="227" y="445"/>
                    <a:pt x="220" y="447"/>
                  </a:cubicBezTo>
                  <a:cubicBezTo>
                    <a:pt x="207" y="476"/>
                    <a:pt x="186" y="513"/>
                    <a:pt x="159" y="532"/>
                  </a:cubicBezTo>
                  <a:cubicBezTo>
                    <a:pt x="150" y="538"/>
                    <a:pt x="144" y="541"/>
                    <a:pt x="130" y="538"/>
                  </a:cubicBezTo>
                  <a:close/>
                  <a:moveTo>
                    <a:pt x="130" y="538"/>
                  </a:moveTo>
                  <a:lnTo>
                    <a:pt x="130" y="538"/>
                  </a:lnTo>
                  <a:close/>
                </a:path>
              </a:pathLst>
            </a:custGeom>
            <a:solidFill>
              <a:srgbClr val="000000"/>
            </a:solidFill>
            <a:ln w="0">
              <a:solidFill>
                <a:srgbClr val="000000"/>
              </a:solidFill>
              <a:prstDash val="solid"/>
              <a:round/>
              <a:headEnd/>
              <a:tailEnd/>
            </a:ln>
          </p:spPr>
          <p:txBody>
            <a:bodyPr/>
            <a:lstStyle/>
            <a:p>
              <a:endParaRPr lang="it-IT"/>
            </a:p>
          </p:txBody>
        </p:sp>
      </p:grpSp>
      <p:grpSp>
        <p:nvGrpSpPr>
          <p:cNvPr id="194581" name="Group 33"/>
          <p:cNvGrpSpPr>
            <a:grpSpLocks noChangeAspect="1"/>
          </p:cNvGrpSpPr>
          <p:nvPr/>
        </p:nvGrpSpPr>
        <p:grpSpPr bwMode="auto">
          <a:xfrm>
            <a:off x="1930400" y="4605338"/>
            <a:ext cx="1589088" cy="952500"/>
            <a:chOff x="1216" y="2901"/>
            <a:chExt cx="1001" cy="600"/>
          </a:xfrm>
        </p:grpSpPr>
        <p:sp>
          <p:nvSpPr>
            <p:cNvPr id="194582" name="AutoShape 32"/>
            <p:cNvSpPr>
              <a:spLocks noChangeAspect="1" noChangeArrowheads="1" noTextEdit="1"/>
            </p:cNvSpPr>
            <p:nvPr/>
          </p:nvSpPr>
          <p:spPr bwMode="auto">
            <a:xfrm>
              <a:off x="1216" y="2901"/>
              <a:ext cx="776"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194583" name="Rectangle 34"/>
            <p:cNvSpPr>
              <a:spLocks noChangeArrowheads="1"/>
            </p:cNvSpPr>
            <p:nvPr/>
          </p:nvSpPr>
          <p:spPr bwMode="auto">
            <a:xfrm>
              <a:off x="1257" y="3268"/>
              <a:ext cx="9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it-IT" sz="2000" b="1" i="1">
                  <a:solidFill>
                    <a:srgbClr val="000000"/>
                  </a:solidFill>
                  <a:latin typeface="Worstveld Sling Bold Oblique"/>
                  <a:ea typeface="Worstveld Sling Bold Oblique"/>
                  <a:cs typeface="Worstveld Sling Bold Oblique"/>
                </a:rPr>
                <a:t>Home Social</a:t>
              </a:r>
              <a:endParaRPr lang="it-IT" altLang="it-IT" sz="1600">
                <a:latin typeface="Calibri" pitchFamily="34" charset="0"/>
                <a:ea typeface="MS PGothic" pitchFamily="34" charset="-128"/>
              </a:endParaRPr>
            </a:p>
          </p:txBody>
        </p:sp>
        <p:sp>
          <p:nvSpPr>
            <p:cNvPr id="194584" name="Freeform 35"/>
            <p:cNvSpPr>
              <a:spLocks noEditPoints="1"/>
            </p:cNvSpPr>
            <p:nvPr/>
          </p:nvSpPr>
          <p:spPr bwMode="auto">
            <a:xfrm>
              <a:off x="1305" y="2902"/>
              <a:ext cx="141" cy="405"/>
            </a:xfrm>
            <a:custGeom>
              <a:avLst/>
              <a:gdLst>
                <a:gd name="T0" fmla="*/ 107 w 233"/>
                <a:gd name="T1" fmla="*/ 0 h 675"/>
                <a:gd name="T2" fmla="*/ 107 w 233"/>
                <a:gd name="T3" fmla="*/ 0 h 675"/>
                <a:gd name="T4" fmla="*/ 212 w 233"/>
                <a:gd name="T5" fmla="*/ 149 h 675"/>
                <a:gd name="T6" fmla="*/ 223 w 233"/>
                <a:gd name="T7" fmla="*/ 197 h 675"/>
                <a:gd name="T8" fmla="*/ 104 w 233"/>
                <a:gd name="T9" fmla="*/ 13 h 675"/>
                <a:gd name="T10" fmla="*/ 79 w 233"/>
                <a:gd name="T11" fmla="*/ 57 h 675"/>
                <a:gd name="T12" fmla="*/ 105 w 233"/>
                <a:gd name="T13" fmla="*/ 37 h 675"/>
                <a:gd name="T14" fmla="*/ 121 w 233"/>
                <a:gd name="T15" fmla="*/ 48 h 675"/>
                <a:gd name="T16" fmla="*/ 128 w 233"/>
                <a:gd name="T17" fmla="*/ 220 h 675"/>
                <a:gd name="T18" fmla="*/ 155 w 233"/>
                <a:gd name="T19" fmla="*/ 376 h 675"/>
                <a:gd name="T20" fmla="*/ 155 w 233"/>
                <a:gd name="T21" fmla="*/ 387 h 675"/>
                <a:gd name="T22" fmla="*/ 165 w 233"/>
                <a:gd name="T23" fmla="*/ 446 h 675"/>
                <a:gd name="T24" fmla="*/ 172 w 233"/>
                <a:gd name="T25" fmla="*/ 450 h 675"/>
                <a:gd name="T26" fmla="*/ 201 w 233"/>
                <a:gd name="T27" fmla="*/ 581 h 675"/>
                <a:gd name="T28" fmla="*/ 219 w 233"/>
                <a:gd name="T29" fmla="*/ 642 h 675"/>
                <a:gd name="T30" fmla="*/ 218 w 233"/>
                <a:gd name="T31" fmla="*/ 675 h 675"/>
                <a:gd name="T32" fmla="*/ 201 w 233"/>
                <a:gd name="T33" fmla="*/ 664 h 675"/>
                <a:gd name="T34" fmla="*/ 171 w 233"/>
                <a:gd name="T35" fmla="*/ 507 h 675"/>
                <a:gd name="T36" fmla="*/ 156 w 233"/>
                <a:gd name="T37" fmla="*/ 452 h 675"/>
                <a:gd name="T38" fmla="*/ 152 w 233"/>
                <a:gd name="T39" fmla="*/ 443 h 675"/>
                <a:gd name="T40" fmla="*/ 126 w 233"/>
                <a:gd name="T41" fmla="*/ 274 h 675"/>
                <a:gd name="T42" fmla="*/ 120 w 233"/>
                <a:gd name="T43" fmla="*/ 266 h 675"/>
                <a:gd name="T44" fmla="*/ 124 w 233"/>
                <a:gd name="T45" fmla="*/ 252 h 675"/>
                <a:gd name="T46" fmla="*/ 116 w 233"/>
                <a:gd name="T47" fmla="*/ 169 h 675"/>
                <a:gd name="T48" fmla="*/ 111 w 233"/>
                <a:gd name="T49" fmla="*/ 170 h 675"/>
                <a:gd name="T50" fmla="*/ 101 w 233"/>
                <a:gd name="T51" fmla="*/ 65 h 675"/>
                <a:gd name="T52" fmla="*/ 23 w 233"/>
                <a:gd name="T53" fmla="*/ 199 h 675"/>
                <a:gd name="T54" fmla="*/ 11 w 233"/>
                <a:gd name="T55" fmla="*/ 198 h 675"/>
                <a:gd name="T56" fmla="*/ 10 w 233"/>
                <a:gd name="T57" fmla="*/ 178 h 675"/>
                <a:gd name="T58" fmla="*/ 76 w 233"/>
                <a:gd name="T59" fmla="*/ 25 h 675"/>
                <a:gd name="T60" fmla="*/ 107 w 233"/>
                <a:gd name="T61" fmla="*/ 0 h 675"/>
                <a:gd name="T62" fmla="*/ 107 w 233"/>
                <a:gd name="T63" fmla="*/ 0 h 675"/>
                <a:gd name="T64" fmla="*/ 107 w 233"/>
                <a:gd name="T65" fmla="*/ 0 h 675"/>
                <a:gd name="T66" fmla="*/ 107 w 233"/>
                <a:gd name="T67" fmla="*/ 0 h 6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3"/>
                <a:gd name="T103" fmla="*/ 0 h 675"/>
                <a:gd name="T104" fmla="*/ 233 w 233"/>
                <a:gd name="T105" fmla="*/ 675 h 6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3" h="675">
                  <a:moveTo>
                    <a:pt x="107" y="0"/>
                  </a:moveTo>
                  <a:lnTo>
                    <a:pt x="107" y="0"/>
                  </a:lnTo>
                  <a:cubicBezTo>
                    <a:pt x="180" y="42"/>
                    <a:pt x="184" y="101"/>
                    <a:pt x="212" y="149"/>
                  </a:cubicBezTo>
                  <a:cubicBezTo>
                    <a:pt x="208" y="164"/>
                    <a:pt x="231" y="186"/>
                    <a:pt x="223" y="197"/>
                  </a:cubicBezTo>
                  <a:cubicBezTo>
                    <a:pt x="176" y="136"/>
                    <a:pt x="190" y="71"/>
                    <a:pt x="104" y="13"/>
                  </a:cubicBezTo>
                  <a:cubicBezTo>
                    <a:pt x="99" y="30"/>
                    <a:pt x="80" y="43"/>
                    <a:pt x="79" y="57"/>
                  </a:cubicBezTo>
                  <a:cubicBezTo>
                    <a:pt x="92" y="54"/>
                    <a:pt x="92" y="37"/>
                    <a:pt x="105" y="37"/>
                  </a:cubicBezTo>
                  <a:cubicBezTo>
                    <a:pt x="116" y="43"/>
                    <a:pt x="114" y="41"/>
                    <a:pt x="121" y="48"/>
                  </a:cubicBezTo>
                  <a:cubicBezTo>
                    <a:pt x="121" y="100"/>
                    <a:pt x="120" y="164"/>
                    <a:pt x="128" y="220"/>
                  </a:cubicBezTo>
                  <a:cubicBezTo>
                    <a:pt x="135" y="277"/>
                    <a:pt x="153" y="334"/>
                    <a:pt x="155" y="376"/>
                  </a:cubicBezTo>
                  <a:cubicBezTo>
                    <a:pt x="156" y="381"/>
                    <a:pt x="152" y="386"/>
                    <a:pt x="155" y="387"/>
                  </a:cubicBezTo>
                  <a:cubicBezTo>
                    <a:pt x="159" y="406"/>
                    <a:pt x="171" y="432"/>
                    <a:pt x="165" y="446"/>
                  </a:cubicBezTo>
                  <a:cubicBezTo>
                    <a:pt x="165" y="448"/>
                    <a:pt x="169" y="447"/>
                    <a:pt x="172" y="450"/>
                  </a:cubicBezTo>
                  <a:cubicBezTo>
                    <a:pt x="177" y="493"/>
                    <a:pt x="193" y="537"/>
                    <a:pt x="201" y="581"/>
                  </a:cubicBezTo>
                  <a:cubicBezTo>
                    <a:pt x="210" y="601"/>
                    <a:pt x="214" y="622"/>
                    <a:pt x="219" y="642"/>
                  </a:cubicBezTo>
                  <a:cubicBezTo>
                    <a:pt x="222" y="653"/>
                    <a:pt x="233" y="669"/>
                    <a:pt x="218" y="675"/>
                  </a:cubicBezTo>
                  <a:cubicBezTo>
                    <a:pt x="210" y="672"/>
                    <a:pt x="209" y="669"/>
                    <a:pt x="201" y="664"/>
                  </a:cubicBezTo>
                  <a:cubicBezTo>
                    <a:pt x="203" y="616"/>
                    <a:pt x="182" y="559"/>
                    <a:pt x="171" y="507"/>
                  </a:cubicBezTo>
                  <a:cubicBezTo>
                    <a:pt x="167" y="489"/>
                    <a:pt x="162" y="471"/>
                    <a:pt x="156" y="452"/>
                  </a:cubicBezTo>
                  <a:cubicBezTo>
                    <a:pt x="155" y="448"/>
                    <a:pt x="161" y="446"/>
                    <a:pt x="152" y="443"/>
                  </a:cubicBezTo>
                  <a:cubicBezTo>
                    <a:pt x="146" y="384"/>
                    <a:pt x="130" y="333"/>
                    <a:pt x="126" y="274"/>
                  </a:cubicBezTo>
                  <a:cubicBezTo>
                    <a:pt x="127" y="272"/>
                    <a:pt x="119" y="269"/>
                    <a:pt x="120" y="266"/>
                  </a:cubicBezTo>
                  <a:cubicBezTo>
                    <a:pt x="125" y="262"/>
                    <a:pt x="115" y="252"/>
                    <a:pt x="124" y="252"/>
                  </a:cubicBezTo>
                  <a:cubicBezTo>
                    <a:pt x="114" y="225"/>
                    <a:pt x="104" y="191"/>
                    <a:pt x="116" y="169"/>
                  </a:cubicBezTo>
                  <a:cubicBezTo>
                    <a:pt x="113" y="168"/>
                    <a:pt x="112" y="170"/>
                    <a:pt x="111" y="170"/>
                  </a:cubicBezTo>
                  <a:cubicBezTo>
                    <a:pt x="105" y="135"/>
                    <a:pt x="105" y="100"/>
                    <a:pt x="101" y="65"/>
                  </a:cubicBezTo>
                  <a:cubicBezTo>
                    <a:pt x="49" y="98"/>
                    <a:pt x="50" y="158"/>
                    <a:pt x="23" y="199"/>
                  </a:cubicBezTo>
                  <a:cubicBezTo>
                    <a:pt x="18" y="197"/>
                    <a:pt x="15" y="198"/>
                    <a:pt x="11" y="198"/>
                  </a:cubicBezTo>
                  <a:cubicBezTo>
                    <a:pt x="0" y="191"/>
                    <a:pt x="3" y="184"/>
                    <a:pt x="10" y="178"/>
                  </a:cubicBezTo>
                  <a:cubicBezTo>
                    <a:pt x="24" y="131"/>
                    <a:pt x="48" y="67"/>
                    <a:pt x="76" y="25"/>
                  </a:cubicBezTo>
                  <a:cubicBezTo>
                    <a:pt x="85" y="12"/>
                    <a:pt x="92" y="4"/>
                    <a:pt x="107" y="0"/>
                  </a:cubicBezTo>
                  <a:close/>
                  <a:moveTo>
                    <a:pt x="107" y="0"/>
                  </a:moveTo>
                  <a:lnTo>
                    <a:pt x="107" y="0"/>
                  </a:lnTo>
                  <a:close/>
                </a:path>
              </a:pathLst>
            </a:custGeom>
            <a:solidFill>
              <a:srgbClr val="000000"/>
            </a:solidFill>
            <a:ln w="0">
              <a:solidFill>
                <a:srgbClr val="000000"/>
              </a:solidFill>
              <a:prstDash val="solid"/>
              <a:round/>
              <a:headEnd/>
              <a:tailEnd/>
            </a:ln>
          </p:spPr>
          <p:txBody>
            <a:bodyPr/>
            <a:lstStyle/>
            <a:p>
              <a:endParaRPr lang="it-IT"/>
            </a:p>
          </p:txBody>
        </p:sp>
      </p:grpSp>
      <p:sp>
        <p:nvSpPr>
          <p:cNvPr id="194585" name="Text Box 25"/>
          <p:cNvSpPr txBox="1">
            <a:spLocks noChangeArrowheads="1"/>
          </p:cNvSpPr>
          <p:nvPr/>
        </p:nvSpPr>
        <p:spPr bwMode="auto">
          <a:xfrm>
            <a:off x="4873625" y="6605588"/>
            <a:ext cx="4270375" cy="252412"/>
          </a:xfrm>
          <a:prstGeom prst="rect">
            <a:avLst/>
          </a:prstGeom>
          <a:noFill/>
          <a:ln>
            <a:noFill/>
          </a:ln>
          <a:effectLst>
            <a:prstShdw prst="shdw17" dist="17961" dir="2700000">
              <a:srgbClr val="CC0000">
                <a:gamma/>
                <a:shade val="60000"/>
                <a:invGamma/>
              </a:srgbClr>
            </a:prstShdw>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0409" tIns="35204" rIns="70409" bIns="35204">
            <a:spAutoFit/>
          </a:bodyPr>
          <a:lstStyle/>
          <a:p>
            <a:r>
              <a:rPr lang="it-IT" altLang="it-IT" sz="1200" b="1" i="1" u="sng">
                <a:latin typeface="Candara" pitchFamily="34" charset="0"/>
              </a:rPr>
              <a:t>Courtesy Pasquale Pagano – CNR-ISTI, iMarine Technical Manager</a:t>
            </a:r>
          </a:p>
        </p:txBody>
      </p:sp>
      <p:sp>
        <p:nvSpPr>
          <p:cNvPr id="194587" name="Rectangle 3"/>
          <p:cNvSpPr>
            <a:spLocks noChangeArrowheads="1"/>
          </p:cNvSpPr>
          <p:nvPr/>
        </p:nvSpPr>
        <p:spPr bwMode="auto">
          <a:xfrm>
            <a:off x="139700" y="252413"/>
            <a:ext cx="6088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it-IT" sz="2000">
                <a:latin typeface="Cambria" pitchFamily="18" charset="0"/>
              </a:rPr>
              <a:t>D4SCIENCE</a:t>
            </a:r>
            <a:r>
              <a:rPr lang="it-IT" altLang="it-IT"/>
              <a:t> </a:t>
            </a:r>
            <a:r>
              <a:rPr lang="it-IT" altLang="it-IT" sz="2000">
                <a:latin typeface="Cambria" pitchFamily="18" charset="0"/>
              </a:rPr>
              <a:t>/ </a:t>
            </a:r>
            <a:r>
              <a:rPr lang="it-IT" altLang="it-IT" sz="2000">
                <a:solidFill>
                  <a:srgbClr val="C4004B"/>
                </a:solidFill>
                <a:latin typeface="Cambria" pitchFamily="18" charset="0"/>
              </a:rPr>
              <a:t>All-you-need Environment</a:t>
            </a:r>
          </a:p>
        </p:txBody>
      </p:sp>
      <p:sp>
        <p:nvSpPr>
          <p:cNvPr id="194588" name="Segnaposto numero diapositiva 3"/>
          <p:cNvSpPr txBox="1">
            <a:spLocks noGrp="1"/>
          </p:cNvSpPr>
          <p:nvPr/>
        </p:nvSpPr>
        <p:spPr bwMode="auto">
          <a:xfrm>
            <a:off x="2908300" y="6564313"/>
            <a:ext cx="71913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fld id="{CE9A84D8-6087-4264-932C-AA6A1CA0F345}" type="slidenum">
              <a:rPr lang="it-IT" altLang="it-IT" sz="600">
                <a:solidFill>
                  <a:schemeClr val="bg1"/>
                </a:solidFill>
                <a:latin typeface="Cambria" pitchFamily="18" charset="0"/>
              </a:rPr>
              <a:pPr algn="ctr" eaLnBrk="1" hangingPunct="1">
                <a:spcBef>
                  <a:spcPct val="50000"/>
                </a:spcBef>
              </a:pPr>
              <a:t>6</a:t>
            </a:fld>
            <a:endParaRPr lang="it-IT" altLang="it-IT" sz="600">
              <a:solidFill>
                <a:schemeClr val="bg1"/>
              </a:solidFill>
              <a:latin typeface="Cambria" pitchFamily="18" charset="0"/>
            </a:endParaRPr>
          </a:p>
        </p:txBody>
      </p:sp>
    </p:spTree>
    <p:extLst>
      <p:ext uri="{BB962C8B-B14F-4D97-AF65-F5344CB8AC3E}">
        <p14:creationId xmlns:p14="http://schemas.microsoft.com/office/powerpoint/2010/main" val="3579286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52670" y="1883498"/>
            <a:ext cx="7863675" cy="1170052"/>
            <a:chOff x="-62264" y="1421919"/>
            <a:chExt cx="3907915" cy="1598494"/>
          </a:xfrm>
          <a:solidFill>
            <a:srgbClr val="306D99"/>
          </a:solidFill>
        </p:grpSpPr>
        <p:sp>
          <p:nvSpPr>
            <p:cNvPr id="9" name="Rectangle 8"/>
            <p:cNvSpPr/>
            <p:nvPr/>
          </p:nvSpPr>
          <p:spPr>
            <a:xfrm>
              <a:off x="-62264" y="1421919"/>
              <a:ext cx="3907915" cy="159849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2264" y="1421919"/>
              <a:ext cx="3907915" cy="1598494"/>
            </a:xfrm>
            <a:prstGeom prst="rect">
              <a:avLst/>
            </a:prstGeom>
            <a:grpFill/>
          </p:spPr>
          <p:style>
            <a:lnRef idx="0">
              <a:scrgbClr r="0" g="0" b="0"/>
            </a:lnRef>
            <a:fillRef idx="0">
              <a:scrgbClr r="0" g="0" b="0"/>
            </a:fillRef>
            <a:effectRef idx="0">
              <a:scrgbClr r="0" g="0" b="0"/>
            </a:effectRef>
            <a:fontRef idx="minor">
              <a:schemeClr val="lt1"/>
            </a:fontRef>
          </p:style>
          <p:txBody>
            <a:bodyPr lIns="76200" tIns="76200" rIns="76200" bIns="76200" spcCol="1270"/>
            <a:lstStyle/>
            <a:p>
              <a:pPr defTabSz="889000">
                <a:lnSpc>
                  <a:spcPct val="90000"/>
                </a:lnSpc>
                <a:spcAft>
                  <a:spcPct val="35000"/>
                </a:spcAft>
                <a:defRPr/>
              </a:pPr>
              <a:r>
                <a:rPr lang="en-US" sz="2400" i="1" dirty="0"/>
                <a:t>A single place to</a:t>
              </a:r>
            </a:p>
            <a:p>
              <a:pPr marL="171450" lvl="1" indent="-171450" defTabSz="711200">
                <a:lnSpc>
                  <a:spcPct val="90000"/>
                </a:lnSpc>
                <a:spcAft>
                  <a:spcPct val="15000"/>
                </a:spcAft>
                <a:buFontTx/>
                <a:buChar char="••"/>
                <a:defRPr/>
              </a:pPr>
              <a:r>
                <a:rPr lang="en-US" dirty="0"/>
                <a:t>Manage data, store and preserve them</a:t>
              </a:r>
            </a:p>
            <a:p>
              <a:pPr marL="171450" lvl="1" indent="-171450" defTabSz="711200">
                <a:lnSpc>
                  <a:spcPct val="90000"/>
                </a:lnSpc>
                <a:spcAft>
                  <a:spcPct val="15000"/>
                </a:spcAft>
                <a:buFontTx/>
                <a:buChar char="••"/>
                <a:defRPr/>
              </a:pPr>
              <a:r>
                <a:rPr lang="en-US" dirty="0"/>
                <a:t>Share data</a:t>
              </a:r>
            </a:p>
          </p:txBody>
        </p:sp>
      </p:grpSp>
      <p:pic>
        <p:nvPicPr>
          <p:cNvPr id="196613" name="Picture 10" descr="Screen Shot 2013-09-02 at 04.21.4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5763" y="2990850"/>
            <a:ext cx="6218237"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4" name="Text Box 6"/>
          <p:cNvSpPr txBox="1">
            <a:spLocks noChangeArrowheads="1"/>
          </p:cNvSpPr>
          <p:nvPr/>
        </p:nvSpPr>
        <p:spPr bwMode="auto">
          <a:xfrm>
            <a:off x="4873625" y="6605588"/>
            <a:ext cx="4270375" cy="252412"/>
          </a:xfrm>
          <a:prstGeom prst="rect">
            <a:avLst/>
          </a:prstGeom>
          <a:noFill/>
          <a:ln>
            <a:noFill/>
          </a:ln>
          <a:effectLst>
            <a:prstShdw prst="shdw17" dist="17961" dir="2700000">
              <a:srgbClr val="CC0000">
                <a:gamma/>
                <a:shade val="60000"/>
                <a:invGamma/>
              </a:srgbClr>
            </a:prstShdw>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0409" tIns="35204" rIns="70409" bIns="35204">
            <a:spAutoFit/>
          </a:bodyPr>
          <a:lstStyle/>
          <a:p>
            <a:r>
              <a:rPr lang="it-IT" altLang="it-IT" sz="1200" b="1" i="1" u="sng">
                <a:latin typeface="Candara" pitchFamily="34" charset="0"/>
              </a:rPr>
              <a:t>Courtesy Pasquale Pagano – CNR-ISTI, iMarine Technical Manager</a:t>
            </a:r>
          </a:p>
        </p:txBody>
      </p:sp>
      <p:sp>
        <p:nvSpPr>
          <p:cNvPr id="196615" name="Rectangle 3"/>
          <p:cNvSpPr>
            <a:spLocks noChangeArrowheads="1"/>
          </p:cNvSpPr>
          <p:nvPr/>
        </p:nvSpPr>
        <p:spPr bwMode="auto">
          <a:xfrm>
            <a:off x="139700" y="100013"/>
            <a:ext cx="60880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it-IT" sz="2000">
                <a:latin typeface="Cambria" pitchFamily="18" charset="0"/>
              </a:rPr>
              <a:t>D4SCIENCE / </a:t>
            </a:r>
            <a:r>
              <a:rPr lang="it-IT" altLang="it-IT" sz="2000">
                <a:solidFill>
                  <a:srgbClr val="C4004B"/>
                </a:solidFill>
                <a:latin typeface="Cambria" pitchFamily="18" charset="0"/>
              </a:rPr>
              <a:t>A single-stop-shop to your (research) data</a:t>
            </a:r>
          </a:p>
        </p:txBody>
      </p:sp>
      <p:sp>
        <p:nvSpPr>
          <p:cNvPr id="196616" name="Segnaposto numero diapositiva 3"/>
          <p:cNvSpPr txBox="1">
            <a:spLocks noGrp="1"/>
          </p:cNvSpPr>
          <p:nvPr/>
        </p:nvSpPr>
        <p:spPr bwMode="auto">
          <a:xfrm>
            <a:off x="2908300" y="6564313"/>
            <a:ext cx="71913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fld id="{7C88CCBE-971D-408E-B683-7747A41F238D}" type="slidenum">
              <a:rPr lang="it-IT" altLang="it-IT" sz="600">
                <a:solidFill>
                  <a:schemeClr val="bg1"/>
                </a:solidFill>
                <a:latin typeface="Cambria" pitchFamily="18" charset="0"/>
              </a:rPr>
              <a:pPr algn="ctr" eaLnBrk="1" hangingPunct="1">
                <a:spcBef>
                  <a:spcPct val="50000"/>
                </a:spcBef>
              </a:pPr>
              <a:t>7</a:t>
            </a:fld>
            <a:endParaRPr lang="it-IT" altLang="it-IT" sz="600">
              <a:solidFill>
                <a:schemeClr val="bg1"/>
              </a:solidFill>
              <a:latin typeface="Cambria" pitchFamily="18" charset="0"/>
            </a:endParaRPr>
          </a:p>
        </p:txBody>
      </p:sp>
    </p:spTree>
    <p:extLst>
      <p:ext uri="{BB962C8B-B14F-4D97-AF65-F5344CB8AC3E}">
        <p14:creationId xmlns:p14="http://schemas.microsoft.com/office/powerpoint/2010/main" val="1603593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908050"/>
            <a:ext cx="7488238"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08" name="Text Box 4"/>
          <p:cNvSpPr txBox="1">
            <a:spLocks noChangeArrowheads="1"/>
          </p:cNvSpPr>
          <p:nvPr/>
        </p:nvSpPr>
        <p:spPr bwMode="auto">
          <a:xfrm>
            <a:off x="4873625" y="6605588"/>
            <a:ext cx="4270375" cy="252412"/>
          </a:xfrm>
          <a:prstGeom prst="rect">
            <a:avLst/>
          </a:prstGeom>
          <a:noFill/>
          <a:ln>
            <a:noFill/>
          </a:ln>
          <a:effectLst>
            <a:prstShdw prst="shdw17" dist="17961" dir="2700000">
              <a:srgbClr val="CC0000">
                <a:gamma/>
                <a:shade val="60000"/>
                <a:invGamma/>
              </a:srgbClr>
            </a:prstShdw>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0409" tIns="35204" rIns="70409" bIns="35204">
            <a:spAutoFit/>
          </a:bodyPr>
          <a:lstStyle/>
          <a:p>
            <a:r>
              <a:rPr lang="it-IT" altLang="it-IT" sz="1200" b="1" i="1" u="sng">
                <a:latin typeface="Candara" pitchFamily="34" charset="0"/>
              </a:rPr>
              <a:t>Courtesy Pasquale Pagano – CNR-ISTI, iMarine Technical Manager</a:t>
            </a:r>
          </a:p>
        </p:txBody>
      </p:sp>
      <p:sp>
        <p:nvSpPr>
          <p:cNvPr id="200709" name="Rectangle 3"/>
          <p:cNvSpPr>
            <a:spLocks noChangeArrowheads="1"/>
          </p:cNvSpPr>
          <p:nvPr/>
        </p:nvSpPr>
        <p:spPr bwMode="auto">
          <a:xfrm>
            <a:off x="139700" y="252413"/>
            <a:ext cx="6088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it-IT" sz="2000">
                <a:latin typeface="Cambria" pitchFamily="18" charset="0"/>
              </a:rPr>
              <a:t>D4SCIENCE / </a:t>
            </a:r>
            <a:r>
              <a:rPr lang="it-IT" altLang="it-IT" sz="2000">
                <a:solidFill>
                  <a:srgbClr val="C4004B"/>
                </a:solidFill>
                <a:latin typeface="Cambria" pitchFamily="18" charset="0"/>
              </a:rPr>
              <a:t>Storage-as-a-Service</a:t>
            </a:r>
          </a:p>
        </p:txBody>
      </p:sp>
      <p:sp>
        <p:nvSpPr>
          <p:cNvPr id="200710" name="Segnaposto numero diapositiva 3"/>
          <p:cNvSpPr txBox="1">
            <a:spLocks noGrp="1"/>
          </p:cNvSpPr>
          <p:nvPr/>
        </p:nvSpPr>
        <p:spPr bwMode="auto">
          <a:xfrm>
            <a:off x="2908300" y="6564313"/>
            <a:ext cx="71913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fld id="{3854F2F4-8600-4A9C-8F9A-EB437DB2C6A3}" type="slidenum">
              <a:rPr lang="it-IT" altLang="it-IT" sz="600">
                <a:solidFill>
                  <a:schemeClr val="bg1"/>
                </a:solidFill>
                <a:latin typeface="Cambria" pitchFamily="18" charset="0"/>
              </a:rPr>
              <a:pPr algn="ctr" eaLnBrk="1" hangingPunct="1">
                <a:spcBef>
                  <a:spcPct val="50000"/>
                </a:spcBef>
              </a:pPr>
              <a:t>8</a:t>
            </a:fld>
            <a:endParaRPr lang="it-IT" altLang="it-IT" sz="600">
              <a:solidFill>
                <a:schemeClr val="bg1"/>
              </a:solidFill>
              <a:latin typeface="Cambria" pitchFamily="18" charset="0"/>
            </a:endParaRPr>
          </a:p>
        </p:txBody>
      </p:sp>
    </p:spTree>
    <p:extLst>
      <p:ext uri="{BB962C8B-B14F-4D97-AF65-F5344CB8AC3E}">
        <p14:creationId xmlns:p14="http://schemas.microsoft.com/office/powerpoint/2010/main" val="304090729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8" y="676275"/>
            <a:ext cx="8443912" cy="545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56" name="Text Box 4"/>
          <p:cNvSpPr txBox="1">
            <a:spLocks noChangeArrowheads="1"/>
          </p:cNvSpPr>
          <p:nvPr/>
        </p:nvSpPr>
        <p:spPr bwMode="auto">
          <a:xfrm>
            <a:off x="4873625" y="6605588"/>
            <a:ext cx="4270375" cy="252412"/>
          </a:xfrm>
          <a:prstGeom prst="rect">
            <a:avLst/>
          </a:prstGeom>
          <a:noFill/>
          <a:ln>
            <a:noFill/>
          </a:ln>
          <a:effectLst>
            <a:prstShdw prst="shdw17" dist="17961" dir="2700000">
              <a:srgbClr val="CC0000">
                <a:gamma/>
                <a:shade val="60000"/>
                <a:invGamma/>
              </a:srgbClr>
            </a:prstShdw>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0409" tIns="35204" rIns="70409" bIns="35204">
            <a:spAutoFit/>
          </a:bodyPr>
          <a:lstStyle/>
          <a:p>
            <a:r>
              <a:rPr lang="it-IT" altLang="it-IT" sz="1200" b="1" i="1" u="sng">
                <a:latin typeface="Candara" pitchFamily="34" charset="0"/>
              </a:rPr>
              <a:t>Courtesy Pasquale Pagano – CNR-ISTI, iMarine Technical Manager</a:t>
            </a:r>
          </a:p>
        </p:txBody>
      </p:sp>
      <p:sp>
        <p:nvSpPr>
          <p:cNvPr id="202757" name="Rectangle 3"/>
          <p:cNvSpPr>
            <a:spLocks noChangeArrowheads="1"/>
          </p:cNvSpPr>
          <p:nvPr/>
        </p:nvSpPr>
        <p:spPr bwMode="auto">
          <a:xfrm>
            <a:off x="139700" y="252413"/>
            <a:ext cx="6088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it-IT" sz="2000">
                <a:latin typeface="Cambria" pitchFamily="18" charset="0"/>
              </a:rPr>
              <a:t>D4SCIENCE / </a:t>
            </a:r>
            <a:r>
              <a:rPr lang="it-IT" altLang="it-IT" sz="2000">
                <a:solidFill>
                  <a:srgbClr val="C4004B"/>
                </a:solidFill>
                <a:latin typeface="Cambria" pitchFamily="18" charset="0"/>
              </a:rPr>
              <a:t>Computing-as-a-Service</a:t>
            </a:r>
          </a:p>
        </p:txBody>
      </p:sp>
      <p:sp>
        <p:nvSpPr>
          <p:cNvPr id="202758" name="Segnaposto numero diapositiva 3"/>
          <p:cNvSpPr txBox="1">
            <a:spLocks noGrp="1"/>
          </p:cNvSpPr>
          <p:nvPr/>
        </p:nvSpPr>
        <p:spPr bwMode="auto">
          <a:xfrm>
            <a:off x="2908300" y="6564313"/>
            <a:ext cx="71913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fld id="{037726B4-BD7D-4276-9ED0-C48BA4376286}" type="slidenum">
              <a:rPr lang="it-IT" altLang="it-IT" sz="600">
                <a:solidFill>
                  <a:schemeClr val="bg1"/>
                </a:solidFill>
                <a:latin typeface="Cambria" pitchFamily="18" charset="0"/>
              </a:rPr>
              <a:pPr algn="ctr" eaLnBrk="1" hangingPunct="1">
                <a:spcBef>
                  <a:spcPct val="50000"/>
                </a:spcBef>
              </a:pPr>
              <a:t>9</a:t>
            </a:fld>
            <a:endParaRPr lang="it-IT" altLang="it-IT" sz="600">
              <a:solidFill>
                <a:schemeClr val="bg1"/>
              </a:solidFill>
              <a:latin typeface="Cambria" pitchFamily="18" charset="0"/>
            </a:endParaRPr>
          </a:p>
        </p:txBody>
      </p:sp>
    </p:spTree>
    <p:extLst>
      <p:ext uri="{BB962C8B-B14F-4D97-AF65-F5344CB8AC3E}">
        <p14:creationId xmlns:p14="http://schemas.microsoft.com/office/powerpoint/2010/main" val="21114683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TotalTime>
  <Words>2828</Words>
  <Application>Microsoft Office PowerPoint</Application>
  <PresentationFormat>Presentazione su schermo (4:3)</PresentationFormat>
  <Paragraphs>280</Paragraphs>
  <Slides>29</Slides>
  <Notes>20</Notes>
  <HiddenSlides>0</HiddenSlides>
  <MMClips>0</MMClips>
  <ScaleCrop>false</ScaleCrop>
  <HeadingPairs>
    <vt:vector size="4" baseType="variant">
      <vt:variant>
        <vt:lpstr>Tema</vt:lpstr>
      </vt:variant>
      <vt:variant>
        <vt:i4>1</vt:i4>
      </vt:variant>
      <vt:variant>
        <vt:lpstr>Titoli diapositive</vt:lpstr>
      </vt:variant>
      <vt:variant>
        <vt:i4>29</vt:i4>
      </vt:variant>
    </vt:vector>
  </HeadingPairs>
  <TitlesOfParts>
    <vt:vector size="30"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Exploitation models</vt:lpstr>
      <vt:lpstr>Exploitation models</vt:lpstr>
      <vt:lpstr>Exploitation models</vt:lpstr>
      <vt:lpstr>Exploiting existing VREs</vt:lpstr>
      <vt:lpstr>Managing own VREs</vt:lpstr>
      <vt:lpstr>Managing a new Community</vt:lpstr>
      <vt:lpstr>Managing a new Community [cont.]</vt:lpstr>
      <vt:lpstr>Managing a new Community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manieri</dc:creator>
  <cp:lastModifiedBy>manieri</cp:lastModifiedBy>
  <cp:revision>32</cp:revision>
  <dcterms:created xsi:type="dcterms:W3CDTF">2015-05-19T08:24:42Z</dcterms:created>
  <dcterms:modified xsi:type="dcterms:W3CDTF">2015-05-21T09:38:37Z</dcterms:modified>
</cp:coreProperties>
</file>