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262" r:id="rId4"/>
    <p:sldId id="267" r:id="rId5"/>
    <p:sldId id="264" r:id="rId6"/>
    <p:sldId id="263" r:id="rId7"/>
    <p:sldId id="268" r:id="rId8"/>
    <p:sldId id="269" r:id="rId9"/>
    <p:sldId id="272" r:id="rId10"/>
    <p:sldId id="273" r:id="rId11"/>
    <p:sldId id="275" r:id="rId12"/>
    <p:sldId id="270" r:id="rId13"/>
    <p:sldId id="259" r:id="rId14"/>
    <p:sldId id="260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CF7C7-B9DD-42E7-A1BB-6C7AD5B8C621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857D4-C710-4B22-86A7-397A58F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6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picture at slide 5 is not consistent – the Integration to use cases includes there also tasks 3.2.</a:t>
            </a:r>
          </a:p>
          <a:p>
            <a:r>
              <a:rPr lang="en-US" altLang="en-US" smtClean="0"/>
              <a:t>I propose to call the Task 3.3 </a:t>
            </a:r>
            <a:r>
              <a:rPr lang="en-US" altLang="en-US" b="1" smtClean="0"/>
              <a:t>Platform integration</a:t>
            </a:r>
            <a:r>
              <a:rPr lang="en-US" altLang="en-US" smtClean="0"/>
              <a:t> and to use the same wording in the scheme on Slide 5</a:t>
            </a:r>
            <a:endParaRPr lang="cs-CZ" altLang="en-US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fld id="{E12E39DE-0EDF-44E5-B936-2DD5EC736177}" type="slidenum">
              <a:rPr lang="en-US" altLang="cs-CZ"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en-US" altLang="cs-CZ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5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ixir_helix_200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2" y="-26988"/>
            <a:ext cx="12359217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lixir_1_RZ_ma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6" y="5373688"/>
            <a:ext cx="242781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3867" y="4797425"/>
            <a:ext cx="8703733" cy="742950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smtClean="0">
                <a:solidFill>
                  <a:srgbClr val="FF6600"/>
                </a:solidFill>
                <a:latin typeface="Corbel" pitchFamily="34" charset="0"/>
                <a:ea typeface="Geneva" charset="-128"/>
                <a:cs typeface="Arial" charset="0"/>
              </a:rPr>
              <a:t>European Life Sciences Infrastructure for Biological Information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smtClean="0">
                <a:solidFill>
                  <a:srgbClr val="003F41"/>
                </a:solidFill>
                <a:latin typeface="Corbel" pitchFamily="34" charset="0"/>
                <a:ea typeface="Geneva" charset="-128"/>
                <a:cs typeface="Arial" charset="0"/>
              </a:rPr>
              <a:t>www.elixir-europe.org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914400" y="2780931"/>
            <a:ext cx="10363200" cy="1225021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3522133" y="4074743"/>
            <a:ext cx="7755467" cy="899583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rgbClr val="003F41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11202" y="150813"/>
            <a:ext cx="2137833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Corbel" pitchFamily="34" charset="0"/>
                <a:ea typeface="+mn-ea"/>
                <a:cs typeface="Arial" charset="0"/>
              </a:defRPr>
            </a:lvl1pPr>
          </a:lstStyle>
          <a:p>
            <a:fld id="{2B4B6743-D722-48B6-B3F0-1D85E2010F82}" type="datetimeFigureOut">
              <a:rPr lang="en-GB" smtClean="0"/>
              <a:t>18/05/2015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0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5169-6945-431E-BF4A-C5A4C775B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3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304800"/>
            <a:ext cx="2717800" cy="5265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04800"/>
            <a:ext cx="7950200" cy="5265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5169-6945-431E-BF4A-C5A4C775B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2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9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5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6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4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7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3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9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5169-6945-431E-BF4A-C5A4C775B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67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91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31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7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5169-6945-431E-BF4A-C5A4C775B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5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5169-6945-431E-BF4A-C5A4C775B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5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5169-6945-431E-BF4A-C5A4C775B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9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5169-6945-431E-BF4A-C5A4C775B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25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5169-6945-431E-BF4A-C5A4C775B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3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5169-6945-431E-BF4A-C5A4C775B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8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5169-6945-431E-BF4A-C5A4C775B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49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05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Corbel"/>
              </a:rPr>
              <a:t> 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04800"/>
            <a:ext cx="1087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smtClean="0"/>
              <a:t>Master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smtClean="0"/>
              <a:t>First level</a:t>
            </a:r>
          </a:p>
          <a:p>
            <a:pPr lvl="1"/>
            <a:r>
              <a:rPr lang="de-DE" altLang="cs-CZ" smtClean="0"/>
              <a:t>Second level</a:t>
            </a:r>
          </a:p>
          <a:p>
            <a:pPr lvl="2"/>
            <a:r>
              <a:rPr lang="de-DE" altLang="cs-CZ" smtClean="0"/>
              <a:t>Third level</a:t>
            </a:r>
          </a:p>
          <a:p>
            <a:pPr lvl="3"/>
            <a:r>
              <a:rPr lang="de-DE" altLang="cs-CZ" smtClean="0"/>
              <a:t>Fourth level</a:t>
            </a:r>
          </a:p>
          <a:p>
            <a:pPr lvl="4"/>
            <a:r>
              <a:rPr lang="de-DE" altLang="cs-CZ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" y="637540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fld id="{BCCA5169-6945-431E-BF4A-C5A4C775BDB7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69" y="6219825"/>
            <a:ext cx="9440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0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MS PGothic" pitchFamily="34" charset="-128"/>
          <a:cs typeface="Geneva" pitchFamily="-11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MS PGothic" pitchFamily="34" charset="-128"/>
          <a:cs typeface="Geneva" pitchFamily="-11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MS PGothic" pitchFamily="34" charset="-128"/>
          <a:cs typeface="Geneva" pitchFamily="-11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MS PGothic" pitchFamily="34" charset="-128"/>
          <a:cs typeface="Geneva" pitchFamily="-11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Corbel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BDF6-3A89-4566-9954-2633590958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24463"/>
            <a:ext cx="10363200" cy="781489"/>
          </a:xfrm>
        </p:spPr>
        <p:txBody>
          <a:bodyPr/>
          <a:lstStyle/>
          <a:p>
            <a:r>
              <a:rPr lang="en-GB" dirty="0" smtClean="0"/>
              <a:t>ELIXIR Cloud Roadmap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159" y="4074743"/>
            <a:ext cx="10074442" cy="899583"/>
          </a:xfrm>
        </p:spPr>
        <p:txBody>
          <a:bodyPr/>
          <a:lstStyle/>
          <a:p>
            <a:r>
              <a:rPr lang="en-GB" dirty="0" smtClean="0"/>
              <a:t>Chairs: Steven Newhouse, EMBL-EBI</a:t>
            </a:r>
            <a:r>
              <a:rPr lang="en-GB" dirty="0"/>
              <a:t> </a:t>
            </a:r>
            <a:r>
              <a:rPr lang="en-GB" dirty="0" smtClean="0"/>
              <a:t>&amp; </a:t>
            </a:r>
            <a:r>
              <a:rPr lang="en-GB" dirty="0" err="1" smtClean="0"/>
              <a:t>Mirek</a:t>
            </a:r>
            <a:r>
              <a:rPr lang="en-GB" dirty="0" smtClean="0"/>
              <a:t> </a:t>
            </a:r>
            <a:r>
              <a:rPr lang="en-GB" dirty="0" err="1" smtClean="0"/>
              <a:t>Ruda</a:t>
            </a:r>
            <a:r>
              <a:rPr lang="en-GB" dirty="0" smtClean="0"/>
              <a:t>, CESNET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1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882900"/>
            <a:ext cx="11806238" cy="22558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endParaRPr lang="en-GB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8190" y="2935290"/>
            <a:ext cx="7839075" cy="21028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Technical Integration (</a:t>
            </a:r>
            <a:r>
              <a:rPr lang="en-GB" dirty="0" smtClean="0">
                <a:solidFill>
                  <a:prstClr val="white"/>
                </a:solidFill>
              </a:rPr>
              <a:t>T4.3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7890" y="3920847"/>
            <a:ext cx="6979920" cy="104560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ELIXIR </a:t>
            </a:r>
            <a:r>
              <a:rPr lang="en-GB" dirty="0">
                <a:solidFill>
                  <a:prstClr val="white"/>
                </a:solidFill>
              </a:rPr>
              <a:t>Compute Platform</a:t>
            </a:r>
          </a:p>
        </p:txBody>
      </p:sp>
      <p:sp>
        <p:nvSpPr>
          <p:cNvPr id="6" name="Can 5"/>
          <p:cNvSpPr/>
          <p:nvPr/>
        </p:nvSpPr>
        <p:spPr>
          <a:xfrm>
            <a:off x="6022975" y="5206048"/>
            <a:ext cx="725488" cy="100965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Data Source</a:t>
            </a:r>
          </a:p>
        </p:txBody>
      </p:sp>
      <p:sp>
        <p:nvSpPr>
          <p:cNvPr id="7" name="Can 6"/>
          <p:cNvSpPr/>
          <p:nvPr/>
        </p:nvSpPr>
        <p:spPr>
          <a:xfrm>
            <a:off x="5153025" y="5199698"/>
            <a:ext cx="787400" cy="101441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Data Archive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52750" y="5248910"/>
            <a:ext cx="2108200" cy="9842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Cloud </a:t>
            </a:r>
            <a:r>
              <a:rPr lang="en-GB" dirty="0" err="1">
                <a:solidFill>
                  <a:prstClr val="white"/>
                </a:solidFill>
              </a:rPr>
              <a:t>IaaS</a:t>
            </a: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(ELIXIR &amp; </a:t>
            </a:r>
            <a:r>
              <a:rPr lang="en-GB" dirty="0">
                <a:solidFill>
                  <a:prstClr val="white"/>
                </a:solidFill>
              </a:rPr>
              <a:t>beyond)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21351" y="3236318"/>
            <a:ext cx="1085850" cy="62865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Workflow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engines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10131" y="4043243"/>
            <a:ext cx="1625600" cy="62865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Authentication &amp; Authorisation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95851" y="3218855"/>
            <a:ext cx="768350" cy="62865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PIDs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ORCID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10343" y="4025782"/>
            <a:ext cx="1220788" cy="646113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Resource Accounting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73877" y="5233037"/>
            <a:ext cx="2060575" cy="9937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Meta-data &amp; file location Catalogue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9950" y="1258888"/>
            <a:ext cx="4452938" cy="11652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prstClr val="white"/>
                </a:solidFill>
              </a:rPr>
              <a:t>Excelerate</a:t>
            </a: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Scientific Use Cases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8190" y="1258888"/>
            <a:ext cx="3851275" cy="11572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ELIXIR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Activities, Projects, &amp; Training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8445" y="6035676"/>
            <a:ext cx="1202381" cy="5889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prstClr val="white"/>
                </a:solidFill>
              </a:rPr>
              <a:t>Excelerate</a:t>
            </a:r>
            <a:r>
              <a:rPr lang="en-GB" dirty="0">
                <a:solidFill>
                  <a:prstClr val="white"/>
                </a:solidFill>
              </a:rPr>
              <a:t> Funded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00201" y="5328127"/>
            <a:ext cx="1200792" cy="5889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External Funds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12952" y="2511427"/>
            <a:ext cx="7834313" cy="3222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User Integration (</a:t>
            </a:r>
            <a:r>
              <a:rPr lang="en-GB" dirty="0" smtClean="0">
                <a:solidFill>
                  <a:prstClr val="white"/>
                </a:solidFill>
              </a:rPr>
              <a:t>T4.2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8073551" y="4366102"/>
            <a:ext cx="4184014" cy="4746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Management (</a:t>
            </a:r>
            <a:r>
              <a:rPr lang="en-GB" dirty="0" smtClean="0">
                <a:solidFill>
                  <a:prstClr val="white"/>
                </a:solidFill>
              </a:rPr>
              <a:t>T4.1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00981" y="4025782"/>
            <a:ext cx="1346200" cy="646113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File  Access &amp; Movement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17031" y="4033718"/>
            <a:ext cx="1123950" cy="64770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Service Directory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904639" y="4024193"/>
            <a:ext cx="1123950" cy="64770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Service Registry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52750" y="6263640"/>
            <a:ext cx="5981700" cy="431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Network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619251" y="-130174"/>
            <a:ext cx="9091612" cy="1325563"/>
          </a:xfrm>
        </p:spPr>
        <p:txBody>
          <a:bodyPr>
            <a:normAutofit/>
          </a:bodyPr>
          <a:lstStyle/>
          <a:p>
            <a:r>
              <a:rPr lang="en-GB" sz="4200" dirty="0"/>
              <a:t>Research Platform 4 Life Science (RP4LS)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3307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 related to the ELIXIR Compute 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EGI-Engage CC</a:t>
            </a:r>
          </a:p>
          <a:p>
            <a:pPr lvl="1"/>
            <a:r>
              <a:rPr lang="en-GB" dirty="0" smtClean="0"/>
              <a:t>Running a non-human analysis on the EGI Federated Cloud</a:t>
            </a:r>
          </a:p>
          <a:p>
            <a:r>
              <a:rPr lang="en-GB" dirty="0" smtClean="0"/>
              <a:t>EUDAT 2020</a:t>
            </a:r>
          </a:p>
          <a:p>
            <a:pPr lvl="1"/>
            <a:r>
              <a:rPr lang="en-GB" dirty="0" smtClean="0"/>
              <a:t>Explore using EUDAT for data set replication and discovery</a:t>
            </a:r>
          </a:p>
          <a:p>
            <a:r>
              <a:rPr lang="en-GB" dirty="0" smtClean="0"/>
              <a:t>Issues:</a:t>
            </a:r>
          </a:p>
          <a:p>
            <a:pPr lvl="1"/>
            <a:r>
              <a:rPr lang="en-GB" dirty="0" smtClean="0"/>
              <a:t>Want to minimise additional software deployed at a site (e.g. </a:t>
            </a:r>
            <a:r>
              <a:rPr lang="en-GB" dirty="0" err="1" smtClean="0"/>
              <a:t>iRODS</a:t>
            </a:r>
            <a:r>
              <a:rPr lang="en-GB" dirty="0" smtClean="0"/>
              <a:t>, UMD)</a:t>
            </a:r>
          </a:p>
          <a:p>
            <a:pPr lvl="1"/>
            <a:r>
              <a:rPr lang="en-GB" dirty="0" smtClean="0"/>
              <a:t>Neither users </a:t>
            </a:r>
            <a:r>
              <a:rPr lang="en-GB" dirty="0"/>
              <a:t>or </a:t>
            </a:r>
            <a:r>
              <a:rPr lang="en-GB" dirty="0" smtClean="0"/>
              <a:t>administrators use certificates</a:t>
            </a:r>
          </a:p>
          <a:p>
            <a:pPr lvl="2"/>
            <a:r>
              <a:rPr lang="en-GB" dirty="0" smtClean="0"/>
              <a:t>When will these not be required to manage an EGI Federated Cloud site</a:t>
            </a:r>
          </a:p>
          <a:p>
            <a:r>
              <a:rPr lang="en-GB" dirty="0" smtClean="0"/>
              <a:t>Impact</a:t>
            </a:r>
          </a:p>
          <a:p>
            <a:pPr lvl="1"/>
            <a:r>
              <a:rPr lang="en-GB" dirty="0" smtClean="0"/>
              <a:t>Need EGI to facilitate the adoption of EGI Federated Cloud within ELIXIR</a:t>
            </a:r>
          </a:p>
          <a:p>
            <a:pPr lvl="1"/>
            <a:r>
              <a:rPr lang="en-GB" dirty="0" smtClean="0"/>
              <a:t>ELIXIR needs a stable platform (EGI Federated Cloud?) to deploy onto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6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Virtual </a:t>
            </a:r>
            <a:r>
              <a:rPr lang="en-GB" dirty="0" smtClean="0"/>
              <a:t>Machine Library</a:t>
            </a:r>
          </a:p>
          <a:p>
            <a:pPr lvl="1"/>
            <a:r>
              <a:rPr lang="en-GB" dirty="0" smtClean="0"/>
              <a:t>EGI’s App DB is closely integrated with EGI’s Federated Cloud work</a:t>
            </a:r>
          </a:p>
          <a:p>
            <a:pPr lvl="1"/>
            <a:r>
              <a:rPr lang="en-GB" dirty="0" smtClean="0"/>
              <a:t>Provide means to upload VMI and distribute these to sites</a:t>
            </a:r>
          </a:p>
          <a:p>
            <a:pPr lvl="1"/>
            <a:r>
              <a:rPr lang="en-GB" dirty="0" smtClean="0"/>
              <a:t>Use PERUN (from CESNET) to manage VO of allowed cloud uploaders</a:t>
            </a:r>
          </a:p>
          <a:p>
            <a:pPr lvl="1"/>
            <a:r>
              <a:rPr lang="en-GB" dirty="0" smtClean="0"/>
              <a:t>PERUN and EGI </a:t>
            </a:r>
            <a:r>
              <a:rPr lang="en-GB" dirty="0" err="1" smtClean="0"/>
              <a:t>AppDB</a:t>
            </a:r>
            <a:r>
              <a:rPr lang="en-GB" dirty="0" smtClean="0"/>
              <a:t> support federated identity </a:t>
            </a:r>
            <a:r>
              <a:rPr lang="en-GB" dirty="0" smtClean="0"/>
              <a:t>tokens</a:t>
            </a:r>
          </a:p>
          <a:p>
            <a:r>
              <a:rPr lang="en-GB" dirty="0"/>
              <a:t>Collaboration with Bull</a:t>
            </a:r>
          </a:p>
          <a:p>
            <a:pPr lvl="1"/>
            <a:r>
              <a:rPr lang="en-GB" dirty="0"/>
              <a:t>Provide a portal for launching and managing VMs </a:t>
            </a:r>
          </a:p>
          <a:p>
            <a:pPr lvl="1"/>
            <a:r>
              <a:rPr lang="en-GB" dirty="0"/>
              <a:t>Bull provides resources to build and integrate the portal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963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activities with this infrastructure…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Populating the VMI Library</a:t>
            </a:r>
          </a:p>
          <a:p>
            <a:pPr lvl="1"/>
            <a:r>
              <a:rPr lang="en-GB" dirty="0" smtClean="0"/>
              <a:t>Galaxy Workflows</a:t>
            </a:r>
          </a:p>
          <a:p>
            <a:pPr lvl="2"/>
            <a:r>
              <a:rPr lang="en-GB" dirty="0" smtClean="0"/>
              <a:t>Collaboration with </a:t>
            </a:r>
            <a:r>
              <a:rPr lang="en-GB" dirty="0" err="1" smtClean="0"/>
              <a:t>NeCTAR</a:t>
            </a:r>
            <a:r>
              <a:rPr lang="en-GB" dirty="0" smtClean="0"/>
              <a:t> (Australia)</a:t>
            </a:r>
          </a:p>
          <a:p>
            <a:pPr lvl="1"/>
            <a:r>
              <a:rPr lang="en-GB" dirty="0" smtClean="0"/>
              <a:t>Training Virtual Machines</a:t>
            </a:r>
          </a:p>
          <a:p>
            <a:pPr lvl="2"/>
            <a:r>
              <a:rPr lang="en-GB" dirty="0" smtClean="0"/>
              <a:t>Contribution from all authorised parties (through </a:t>
            </a:r>
            <a:r>
              <a:rPr lang="en-GB" dirty="0" err="1" smtClean="0"/>
              <a:t>FedID</a:t>
            </a:r>
            <a:r>
              <a:rPr lang="en-GB" dirty="0" smtClean="0"/>
              <a:t> </a:t>
            </a:r>
            <a:r>
              <a:rPr lang="en-GB" dirty="0" smtClean="0"/>
              <a:t>and PERUN)</a:t>
            </a:r>
          </a:p>
          <a:p>
            <a:pPr lvl="1"/>
            <a:r>
              <a:rPr lang="en-GB" dirty="0" smtClean="0"/>
              <a:t>Services</a:t>
            </a:r>
          </a:p>
          <a:p>
            <a:pPr lvl="2"/>
            <a:r>
              <a:rPr lang="en-GB" dirty="0" smtClean="0"/>
              <a:t>Put VMs of </a:t>
            </a:r>
            <a:r>
              <a:rPr lang="en-GB" dirty="0" smtClean="0"/>
              <a:t>EMBL-EBI </a:t>
            </a:r>
            <a:r>
              <a:rPr lang="en-GB" dirty="0" smtClean="0"/>
              <a:t>services in library for download and remote operation</a:t>
            </a:r>
          </a:p>
          <a:p>
            <a:r>
              <a:rPr lang="en-GB" dirty="0" smtClean="0"/>
              <a:t>Cloud Usage</a:t>
            </a:r>
          </a:p>
          <a:p>
            <a:pPr lvl="1"/>
            <a:r>
              <a:rPr lang="en-GB" dirty="0" smtClean="0"/>
              <a:t>ELIXIR researchers allowed to run one VM on a federated cloud?</a:t>
            </a:r>
          </a:p>
          <a:p>
            <a:pPr lvl="1"/>
            <a:r>
              <a:rPr lang="en-GB" dirty="0" smtClean="0"/>
              <a:t>Allocate resources across sites for large scale analysis (e.g. </a:t>
            </a:r>
            <a:r>
              <a:rPr lang="en-GB" dirty="0" err="1" smtClean="0"/>
              <a:t>PanCancer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7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ELIXIR willing to look to EGI for its Federated Cloud capability</a:t>
            </a:r>
          </a:p>
          <a:p>
            <a:pPr lvl="1"/>
            <a:r>
              <a:rPr lang="en-GB" dirty="0" smtClean="0"/>
              <a:t>This model needs to be seen (and have value) for the ELIXIR community</a:t>
            </a:r>
          </a:p>
          <a:p>
            <a:pPr lvl="1"/>
            <a:r>
              <a:rPr lang="en-GB" dirty="0" smtClean="0"/>
              <a:t>Needs to be certificate free for administrators (as well as users)</a:t>
            </a:r>
          </a:p>
          <a:p>
            <a:pPr lvl="1"/>
            <a:r>
              <a:rPr lang="en-GB" dirty="0" smtClean="0"/>
              <a:t>Needs to be a quick and easy solution (minimal local deployment)</a:t>
            </a:r>
          </a:p>
          <a:p>
            <a:r>
              <a:rPr lang="en-GB" dirty="0" smtClean="0"/>
              <a:t>Strong </a:t>
            </a:r>
            <a:r>
              <a:rPr lang="en-GB" dirty="0" err="1" smtClean="0"/>
              <a:t>OpenStack</a:t>
            </a:r>
            <a:r>
              <a:rPr lang="en-GB" dirty="0" smtClean="0"/>
              <a:t> base</a:t>
            </a:r>
          </a:p>
          <a:p>
            <a:pPr lvl="1"/>
            <a:r>
              <a:rPr lang="en-GB" dirty="0" smtClean="0"/>
              <a:t>But interest in commercial software (VMware) and commercial services (AWS, MSA GCE )</a:t>
            </a:r>
          </a:p>
          <a:p>
            <a:r>
              <a:rPr lang="en-GB" dirty="0" smtClean="0"/>
              <a:t>ELIXIR Compute Platform</a:t>
            </a:r>
          </a:p>
          <a:p>
            <a:pPr lvl="1"/>
            <a:r>
              <a:rPr lang="en-GB" dirty="0" smtClean="0"/>
              <a:t>Building on e-Infrastructures (see B103 Wednesday @ 14:40)</a:t>
            </a:r>
          </a:p>
          <a:p>
            <a:endParaRPr lang="en-GB" dirty="0" smtClean="0"/>
          </a:p>
          <a:p>
            <a:r>
              <a:rPr lang="en-GB" dirty="0" smtClean="0"/>
              <a:t>Employment</a:t>
            </a:r>
          </a:p>
          <a:p>
            <a:pPr lvl="1"/>
            <a:r>
              <a:rPr lang="en-GB" dirty="0" smtClean="0"/>
              <a:t>EMBL-EBI is hiring to support this work (steven.Newhouse@ebi.ac.uk)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34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Mandate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Recognise the cloud will be important for </a:t>
            </a:r>
            <a:r>
              <a:rPr lang="en-GB" dirty="0" smtClean="0"/>
              <a:t>ELIXIR </a:t>
            </a:r>
            <a:r>
              <a:rPr lang="en-GB" dirty="0"/>
              <a:t>research </a:t>
            </a:r>
            <a:r>
              <a:rPr lang="en-GB" dirty="0" smtClean="0"/>
              <a:t>community</a:t>
            </a:r>
          </a:p>
          <a:p>
            <a:r>
              <a:rPr lang="en-GB" dirty="0" smtClean="0"/>
              <a:t>Short-term Activities:</a:t>
            </a:r>
          </a:p>
          <a:p>
            <a:pPr lvl="1"/>
            <a:r>
              <a:rPr lang="en-GB" dirty="0" smtClean="0"/>
              <a:t>Identifying available </a:t>
            </a:r>
            <a:r>
              <a:rPr lang="en-GB" dirty="0"/>
              <a:t>cloud </a:t>
            </a:r>
            <a:r>
              <a:rPr lang="en-GB" dirty="0" smtClean="0"/>
              <a:t>resources</a:t>
            </a:r>
          </a:p>
          <a:p>
            <a:pPr lvl="2"/>
            <a:r>
              <a:rPr lang="en-GB" dirty="0" smtClean="0"/>
              <a:t>Including training</a:t>
            </a:r>
            <a:r>
              <a:rPr lang="en-GB" dirty="0"/>
              <a:t>, documentation and </a:t>
            </a:r>
            <a:r>
              <a:rPr lang="en-GB" dirty="0" smtClean="0"/>
              <a:t>consultancy needed to fully exploit them</a:t>
            </a:r>
          </a:p>
          <a:p>
            <a:pPr lvl="1"/>
            <a:r>
              <a:rPr lang="en-GB" dirty="0" smtClean="0"/>
              <a:t>Stimulating demand by raising </a:t>
            </a:r>
            <a:r>
              <a:rPr lang="en-GB" dirty="0"/>
              <a:t>the visibility and </a:t>
            </a:r>
            <a:r>
              <a:rPr lang="en-GB" dirty="0" smtClean="0"/>
              <a:t>availability of resources</a:t>
            </a:r>
          </a:p>
          <a:p>
            <a:pPr lvl="1"/>
            <a:r>
              <a:rPr lang="en-GB" dirty="0" smtClean="0"/>
              <a:t>Identifying gaps in both </a:t>
            </a:r>
            <a:r>
              <a:rPr lang="en-GB" dirty="0"/>
              <a:t>supply and </a:t>
            </a:r>
            <a:r>
              <a:rPr lang="en-GB" dirty="0" smtClean="0"/>
              <a:t>demand</a:t>
            </a:r>
          </a:p>
          <a:p>
            <a:pPr lvl="2"/>
            <a:r>
              <a:rPr lang="en-GB" dirty="0" smtClean="0"/>
              <a:t>Propose mechanisms to fill them these gaps</a:t>
            </a:r>
          </a:p>
          <a:p>
            <a:r>
              <a:rPr lang="en-GB" b="0" dirty="0" smtClean="0">
                <a:effectLst/>
              </a:rPr>
              <a:t>Medium-term Activities:</a:t>
            </a:r>
          </a:p>
          <a:p>
            <a:pPr lvl="1"/>
            <a:r>
              <a:rPr lang="en-GB" b="0" dirty="0" smtClean="0">
                <a:effectLst/>
              </a:rPr>
              <a:t>Develop a cloud strategy for </a:t>
            </a:r>
            <a:r>
              <a:rPr lang="en-GB" b="0" dirty="0" smtClean="0">
                <a:effectLst/>
              </a:rPr>
              <a:t>ELIXIR </a:t>
            </a:r>
            <a:r>
              <a:rPr lang="en-GB" b="0" dirty="0" smtClean="0">
                <a:effectLst/>
              </a:rPr>
              <a:t>for </a:t>
            </a:r>
            <a:r>
              <a:rPr lang="en-GB" b="0" dirty="0" smtClean="0">
                <a:effectLst/>
              </a:rPr>
              <a:t>Heads of Nodes (</a:t>
            </a:r>
            <a:r>
              <a:rPr lang="en-GB" b="0" dirty="0" err="1" smtClean="0">
                <a:effectLst/>
              </a:rPr>
              <a:t>HoN</a:t>
            </a:r>
            <a:r>
              <a:rPr lang="en-GB" b="0" dirty="0" smtClean="0">
                <a:effectLst/>
              </a:rPr>
              <a:t>) </a:t>
            </a:r>
            <a:r>
              <a:rPr lang="en-GB" b="0" dirty="0" smtClean="0">
                <a:effectLst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4882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Site Resources: 15</a:t>
            </a:r>
          </a:p>
          <a:p>
            <a:pPr lvl="1"/>
            <a:r>
              <a:rPr lang="en-GB" dirty="0" smtClean="0"/>
              <a:t>EMBL-EBI, IPB, KTH, SNIC, INFN, CSC, </a:t>
            </a:r>
            <a:r>
              <a:rPr lang="en-GB" dirty="0" err="1" smtClean="0"/>
              <a:t>SurfSARA</a:t>
            </a:r>
            <a:r>
              <a:rPr lang="en-GB" dirty="0" smtClean="0"/>
              <a:t>, CESNET, BSC</a:t>
            </a:r>
          </a:p>
          <a:p>
            <a:r>
              <a:rPr lang="en-GB" dirty="0" smtClean="0"/>
              <a:t>Countries</a:t>
            </a:r>
          </a:p>
          <a:p>
            <a:pPr lvl="1"/>
            <a:r>
              <a:rPr lang="en-GB" dirty="0" smtClean="0"/>
              <a:t>EMBL-EBI, FI, NL, CG, CZ, FR, ES, IT, SE, Nordics</a:t>
            </a:r>
          </a:p>
          <a:p>
            <a:r>
              <a:rPr lang="en-GB" dirty="0" smtClean="0"/>
              <a:t>Technologies:</a:t>
            </a:r>
          </a:p>
          <a:p>
            <a:pPr lvl="1"/>
            <a:r>
              <a:rPr lang="en-GB" dirty="0" err="1" smtClean="0"/>
              <a:t>OpenStack</a:t>
            </a:r>
            <a:r>
              <a:rPr lang="en-GB" dirty="0" smtClean="0"/>
              <a:t>, </a:t>
            </a:r>
            <a:r>
              <a:rPr lang="en-GB" dirty="0" err="1" smtClean="0"/>
              <a:t>OpenNebula</a:t>
            </a:r>
            <a:r>
              <a:rPr lang="en-GB" dirty="0" smtClean="0"/>
              <a:t>, </a:t>
            </a:r>
            <a:r>
              <a:rPr lang="en-GB" dirty="0" err="1" smtClean="0"/>
              <a:t>StratusLab</a:t>
            </a:r>
            <a:r>
              <a:rPr lang="en-GB" dirty="0" smtClean="0"/>
              <a:t>, VMware</a:t>
            </a:r>
          </a:p>
          <a:p>
            <a:r>
              <a:rPr lang="en-GB" dirty="0" smtClean="0"/>
              <a:t>Part of EGI Federated Cloud</a:t>
            </a:r>
          </a:p>
          <a:p>
            <a:pPr lvl="1"/>
            <a:r>
              <a:rPr lang="en-GB" dirty="0" smtClean="0"/>
              <a:t>3 resources (2 sites)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1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 Scenarios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Infrastructure as a Service (</a:t>
            </a:r>
            <a:r>
              <a:rPr lang="en-GB" dirty="0" err="1" smtClean="0"/>
              <a:t>IaaS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Establishing virtual clusters for expanding local resources</a:t>
            </a:r>
          </a:p>
          <a:p>
            <a:pPr lvl="1"/>
            <a:r>
              <a:rPr lang="en-GB" dirty="0" smtClean="0"/>
              <a:t>Running data analysis pipelines near pre-existing large data sets</a:t>
            </a:r>
          </a:p>
          <a:p>
            <a:pPr lvl="1"/>
            <a:r>
              <a:rPr lang="en-GB" dirty="0" smtClean="0"/>
              <a:t>Secure environment for analysis of sensitive data</a:t>
            </a:r>
          </a:p>
          <a:p>
            <a:r>
              <a:rPr lang="en-GB" dirty="0" smtClean="0"/>
              <a:t>Platform as a Service (</a:t>
            </a:r>
            <a:r>
              <a:rPr lang="en-GB" dirty="0" err="1" smtClean="0"/>
              <a:t>PaaS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Scalable web service hosting frameworks</a:t>
            </a:r>
          </a:p>
          <a:p>
            <a:pPr lvl="1"/>
            <a:r>
              <a:rPr lang="en-GB" dirty="0" smtClean="0"/>
              <a:t>Managed analysis environments (external administrators)</a:t>
            </a:r>
          </a:p>
          <a:p>
            <a:pPr lvl="1"/>
            <a:r>
              <a:rPr lang="en-GB" dirty="0" smtClean="0"/>
              <a:t>Shared development environments (all can access)</a:t>
            </a:r>
          </a:p>
          <a:p>
            <a:r>
              <a:rPr lang="en-GB" dirty="0" smtClean="0"/>
              <a:t>Providing standard VMs to run on </a:t>
            </a:r>
            <a:r>
              <a:rPr lang="en-GB" dirty="0" err="1" smtClean="0"/>
              <a:t>IaaS</a:t>
            </a:r>
            <a:endParaRPr lang="en-GB" dirty="0" smtClean="0"/>
          </a:p>
          <a:p>
            <a:pPr lvl="1"/>
            <a:r>
              <a:rPr lang="en-GB" dirty="0" smtClean="0"/>
              <a:t>To deliver a software environment</a:t>
            </a:r>
          </a:p>
          <a:p>
            <a:pPr lvl="1"/>
            <a:r>
              <a:rPr lang="en-GB" dirty="0" smtClean="0"/>
              <a:t>To deliver a software product</a:t>
            </a:r>
          </a:p>
          <a:p>
            <a:pPr lvl="1"/>
            <a:r>
              <a:rPr lang="en-GB" dirty="0" smtClean="0"/>
              <a:t>For training</a:t>
            </a:r>
          </a:p>
          <a:p>
            <a:pPr lvl="1"/>
            <a:r>
              <a:rPr lang="en-GB" dirty="0" smtClean="0"/>
              <a:t>For testing software in different environments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Liaison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Internal with other ELIXIR </a:t>
            </a:r>
            <a:r>
              <a:rPr lang="en-GB" dirty="0" smtClean="0"/>
              <a:t>TFs</a:t>
            </a:r>
          </a:p>
          <a:p>
            <a:pPr lvl="1"/>
            <a:r>
              <a:rPr lang="en-GB" dirty="0"/>
              <a:t>AAI: Used to control </a:t>
            </a:r>
            <a:r>
              <a:rPr lang="en-GB" dirty="0" smtClean="0"/>
              <a:t>access to cloud resources</a:t>
            </a:r>
            <a:endParaRPr lang="en-GB" dirty="0"/>
          </a:p>
          <a:p>
            <a:pPr lvl="1"/>
            <a:r>
              <a:rPr lang="en-GB" dirty="0"/>
              <a:t>Service Registry: Cloud instances must appear and be searchable [Not in scope]</a:t>
            </a:r>
          </a:p>
          <a:p>
            <a:pPr lvl="1"/>
            <a:r>
              <a:rPr lang="en-GB" dirty="0" smtClean="0"/>
              <a:t>Storage</a:t>
            </a:r>
            <a:r>
              <a:rPr lang="en-GB" dirty="0"/>
              <a:t>: </a:t>
            </a:r>
            <a:r>
              <a:rPr lang="en-GB" dirty="0" smtClean="0"/>
              <a:t>Needs to be accessed from cloud resources</a:t>
            </a:r>
            <a:endParaRPr lang="en-GB" dirty="0"/>
          </a:p>
          <a:p>
            <a:pPr lvl="1"/>
            <a:r>
              <a:rPr lang="en-GB" dirty="0" smtClean="0"/>
              <a:t>Training</a:t>
            </a:r>
            <a:r>
              <a:rPr lang="en-GB" dirty="0" smtClean="0"/>
              <a:t>: Cloud infrastructure to support training</a:t>
            </a:r>
          </a:p>
          <a:p>
            <a:pPr lvl="1"/>
            <a:r>
              <a:rPr lang="en-GB" dirty="0" smtClean="0"/>
              <a:t>Metrics </a:t>
            </a:r>
            <a:r>
              <a:rPr lang="en-GB" dirty="0"/>
              <a:t>Monitoring &amp; Quality Control: </a:t>
            </a:r>
            <a:r>
              <a:rPr lang="en-GB" dirty="0" smtClean="0"/>
              <a:t>Must  include cloud </a:t>
            </a:r>
            <a:r>
              <a:rPr lang="en-GB" dirty="0" smtClean="0"/>
              <a:t>instances [May not be in scope]</a:t>
            </a:r>
            <a:endParaRPr lang="en-GB" dirty="0" smtClean="0"/>
          </a:p>
          <a:p>
            <a:r>
              <a:rPr lang="en-GB" dirty="0" smtClean="0"/>
              <a:t>External with e-Infrastructures</a:t>
            </a:r>
          </a:p>
          <a:p>
            <a:pPr lvl="1"/>
            <a:r>
              <a:rPr lang="en-GB" dirty="0" smtClean="0"/>
              <a:t>With EGI discussions over the last 12 months… activity in EGI-Engage ELXIR CC</a:t>
            </a:r>
          </a:p>
          <a:p>
            <a:pPr lvl="1"/>
            <a:r>
              <a:rPr lang="en-GB" dirty="0" smtClean="0"/>
              <a:t>With EUDAT through pilot projects… activity in EUDAT2020</a:t>
            </a:r>
            <a:endParaRPr lang="en-GB" dirty="0" smtClean="0"/>
          </a:p>
          <a:p>
            <a:pPr lvl="1"/>
            <a:r>
              <a:rPr lang="en-GB" dirty="0" smtClean="0"/>
              <a:t>With GEANT through </a:t>
            </a:r>
            <a:r>
              <a:rPr lang="en-GB" dirty="0" smtClean="0"/>
              <a:t>Enlighten Your Research </a:t>
            </a:r>
            <a:r>
              <a:rPr lang="en-GB" dirty="0" smtClean="0"/>
              <a:t>initiatives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1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ELIXIR </a:t>
            </a:r>
            <a:r>
              <a:rPr lang="en-GB" dirty="0" err="1" smtClean="0"/>
              <a:t>Excelerate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Administrative</a:t>
            </a:r>
          </a:p>
          <a:p>
            <a:pPr lvl="1"/>
            <a:r>
              <a:rPr lang="en-GB" dirty="0" smtClean="0"/>
              <a:t>4 year EC funded project</a:t>
            </a:r>
          </a:p>
          <a:p>
            <a:pPr lvl="1"/>
            <a:r>
              <a:rPr lang="en-GB" dirty="0" smtClean="0"/>
              <a:t>Start date 1/9/15 (TBC)</a:t>
            </a:r>
          </a:p>
          <a:p>
            <a:pPr lvl="1"/>
            <a:r>
              <a:rPr lang="en-GB" dirty="0" smtClean="0"/>
              <a:t>EC contribution EUR18M</a:t>
            </a:r>
          </a:p>
          <a:p>
            <a:pPr lvl="1"/>
            <a:r>
              <a:rPr lang="en-GB" dirty="0" smtClean="0"/>
              <a:t>38  beneficiaries (</a:t>
            </a:r>
            <a:r>
              <a:rPr lang="en-GB" dirty="0" err="1" smtClean="0"/>
              <a:t>inc.</a:t>
            </a:r>
            <a:r>
              <a:rPr lang="en-GB" dirty="0" smtClean="0"/>
              <a:t> JRUs)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Goal: Accelerate implementation of ELIXIR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Implementation of the ELIXIR Scientific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Programme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Engagement with user communities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Integration of national ELIXIR Nodes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Coordination of a distributed infrastructure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0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excelera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01" y="0"/>
            <a:ext cx="89673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7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cs-CZ" dirty="0" smtClean="0">
                <a:latin typeface="Corbel" panose="020B0503020204020204" pitchFamily="34" charset="0"/>
              </a:rPr>
              <a:t>Excelerate Technical services </a:t>
            </a:r>
            <a:r>
              <a:rPr lang="fi-FI" altLang="cs-CZ" dirty="0" smtClean="0">
                <a:latin typeface="Corbel" panose="020B0503020204020204" pitchFamily="34" charset="0"/>
              </a:rPr>
              <a:t>WP4 </a:t>
            </a:r>
            <a:r>
              <a:rPr lang="fi-FI" altLang="cs-CZ" dirty="0" smtClean="0">
                <a:latin typeface="Corbel" panose="020B0503020204020204" pitchFamily="34" charset="0"/>
              </a:rPr>
              <a:t>(€2.060.000)</a:t>
            </a:r>
            <a:endParaRPr lang="en-US" altLang="cs-CZ" dirty="0" smtClean="0">
              <a:latin typeface="Corbel" panose="020B0503020204020204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703389" y="981076"/>
            <a:ext cx="9648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r>
              <a:rPr lang="en-US" altLang="cs-CZ"/>
              <a:t>ELIXIR cloud offerings and services;  Secure data access and exchange; Resource management and exchange policies;  Technology watch and e-infrastructure synergies.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7199" r="40221" b="6410"/>
          <a:stretch>
            <a:fillRect/>
          </a:stretch>
        </p:blipFill>
        <p:spPr bwMode="auto">
          <a:xfrm>
            <a:off x="1992314" y="2354263"/>
            <a:ext cx="61928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7680326" y="2133600"/>
            <a:ext cx="2987675" cy="1943100"/>
          </a:xfrm>
          <a:prstGeom prst="wedgeRoundRectCallout">
            <a:avLst>
              <a:gd name="adj1" fmla="val -80440"/>
              <a:gd name="adj2" fmla="val 4776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r>
              <a:rPr lang="fi-FI" altLang="cs-CZ" dirty="0">
                <a:solidFill>
                  <a:schemeClr val="bg1"/>
                </a:solidFill>
              </a:rPr>
              <a:t>WP3 builds on active task forces that have emerged from the ELIXIR community:</a:t>
            </a:r>
            <a:r>
              <a:rPr lang="fi-FI" altLang="cs-CZ" b="1" dirty="0">
                <a:solidFill>
                  <a:schemeClr val="bg1"/>
                </a:solidFill>
              </a:rPr>
              <a:t> Cloud, AAI and </a:t>
            </a:r>
            <a:r>
              <a:rPr lang="fi-FI" altLang="cs-CZ" b="1" dirty="0" smtClean="0">
                <a:solidFill>
                  <a:schemeClr val="bg1"/>
                </a:solidFill>
              </a:rPr>
              <a:t>Storage &amp; data </a:t>
            </a:r>
            <a:r>
              <a:rPr lang="fi-FI" altLang="cs-CZ" b="1" dirty="0">
                <a:solidFill>
                  <a:schemeClr val="bg1"/>
                </a:solidFill>
              </a:rPr>
              <a:t>transfers</a:t>
            </a:r>
            <a:endParaRPr lang="en-US" altLang="cs-CZ" b="1" dirty="0">
              <a:solidFill>
                <a:schemeClr val="bg1"/>
              </a:solidFill>
            </a:endParaRPr>
          </a:p>
        </p:txBody>
      </p:sp>
      <p:sp>
        <p:nvSpPr>
          <p:cNvPr id="3078" name="Down Arrow 6"/>
          <p:cNvSpPr>
            <a:spLocks noChangeArrowheads="1"/>
          </p:cNvSpPr>
          <p:nvPr/>
        </p:nvSpPr>
        <p:spPr bwMode="auto">
          <a:xfrm>
            <a:off x="3216275" y="1700214"/>
            <a:ext cx="1079500" cy="936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endParaRPr lang="cs-CZ" altLang="cs-CZ" sz="24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967663" y="4149726"/>
            <a:ext cx="2501900" cy="16303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r>
              <a:rPr lang="fi-FI" altLang="cs-CZ" sz="2000" b="1">
                <a:solidFill>
                  <a:schemeClr val="bg1"/>
                </a:solidFill>
                <a:latin typeface="Corbel" panose="020B0503020204020204" pitchFamily="34" charset="0"/>
              </a:rPr>
              <a:t>Challenge:</a:t>
            </a:r>
            <a:r>
              <a:rPr lang="fi-FI" altLang="cs-CZ" sz="2000" b="1" u="sng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fi-FI" altLang="cs-CZ" sz="2000" b="1">
                <a:solidFill>
                  <a:schemeClr val="bg1"/>
                </a:solidFill>
                <a:latin typeface="Corbel" panose="020B0503020204020204" pitchFamily="34" charset="0"/>
              </a:rPr>
              <a:t>positioning. </a:t>
            </a:r>
            <a:r>
              <a:rPr lang="fi-FI" altLang="cs-CZ" sz="2000">
                <a:solidFill>
                  <a:schemeClr val="bg1"/>
                </a:solidFill>
                <a:latin typeface="Corbel" panose="020B0503020204020204" pitchFamily="34" charset="0"/>
              </a:rPr>
              <a:t>W.r.t. European e-Infrastructure and ELIXIR nodes</a:t>
            </a:r>
            <a:endParaRPr lang="en-US" altLang="cs-CZ" sz="2000" u="sng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7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cs-CZ" smtClean="0"/>
              <a:t>Tasks and PMs (206PMs)</a:t>
            </a:r>
            <a:endParaRPr lang="en-US" altLang="cs-CZ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cs-CZ" dirty="0" smtClean="0"/>
              <a:t>Task 3.1: Leadership and community building with ELIXIR TeC</a:t>
            </a:r>
          </a:p>
          <a:p>
            <a:pPr lvl="1"/>
            <a:r>
              <a:rPr lang="fi-FI" altLang="cs-CZ" dirty="0" smtClean="0"/>
              <a:t>Including interaction with e-Infrastructures</a:t>
            </a:r>
            <a:endParaRPr lang="en-US" altLang="cs-CZ" dirty="0" smtClean="0"/>
          </a:p>
          <a:p>
            <a:r>
              <a:rPr lang="en-US" altLang="cs-CZ" dirty="0" smtClean="0"/>
              <a:t>Task 3.2: User-facing support</a:t>
            </a:r>
          </a:p>
          <a:p>
            <a:pPr lvl="1"/>
            <a:r>
              <a:rPr lang="en-US" altLang="cs-CZ" dirty="0" smtClean="0"/>
              <a:t>Requirements and operational support to the 4 main use cases</a:t>
            </a:r>
          </a:p>
          <a:p>
            <a:r>
              <a:rPr lang="en-US" altLang="cs-CZ" dirty="0" smtClean="0"/>
              <a:t>Task 3.3: Compute Platform integration</a:t>
            </a:r>
          </a:p>
          <a:p>
            <a:pPr lvl="1"/>
            <a:r>
              <a:rPr lang="en-US" altLang="cs-CZ" dirty="0" smtClean="0"/>
              <a:t>Researcher authentication and authorization services for ELIXIR</a:t>
            </a:r>
          </a:p>
          <a:p>
            <a:pPr lvl="1"/>
            <a:r>
              <a:rPr lang="en-US" altLang="cs-CZ" dirty="0" smtClean="0"/>
              <a:t>Cloud and compute service access enabling use of large processing capacity/capability</a:t>
            </a:r>
          </a:p>
          <a:p>
            <a:pPr lvl="1"/>
            <a:r>
              <a:rPr lang="en-US" altLang="cs-CZ" dirty="0" smtClean="0"/>
              <a:t>Storage environment and data transfers for compute-level access to large data</a:t>
            </a:r>
          </a:p>
          <a:p>
            <a:pPr lvl="1"/>
            <a:r>
              <a:rPr lang="en-US" altLang="cs-CZ" dirty="0" smtClean="0"/>
              <a:t>Registry of ELIXIR infrastructure services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fld id="{B78D88E5-CC36-435E-8846-8DE2CB90D8B7}" type="slidenum">
              <a:rPr lang="de-DE" altLang="cs-CZ" smtClean="0"/>
              <a:pPr/>
              <a:t>9</a:t>
            </a:fld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23112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heme/theme1.xml><?xml version="1.0" encoding="utf-8"?>
<a:theme xmlns:a="http://schemas.openxmlformats.org/drawingml/2006/main" name="Elixir-March2015">
  <a:themeElements>
    <a:clrScheme name="Custom 32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004080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D2E806"/>
      </a:hlink>
      <a:folHlink>
        <a:srgbClr val="72AD46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D2E806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ixir-March2015" id="{9FB7EC09-612B-4372-B81F-0F54949B450D}" vid="{13CB857F-36EF-473C-9ABD-6CE464BFD07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965</Words>
  <Application>Microsoft Office PowerPoint</Application>
  <PresentationFormat>Widescreen</PresentationFormat>
  <Paragraphs>153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Calibri Light</vt:lpstr>
      <vt:lpstr>Corbel</vt:lpstr>
      <vt:lpstr>Geneva</vt:lpstr>
      <vt:lpstr>Times</vt:lpstr>
      <vt:lpstr>Elixir-March2015</vt:lpstr>
      <vt:lpstr>Office Theme</vt:lpstr>
      <vt:lpstr>ELIXIR Cloud Roadmap</vt:lpstr>
      <vt:lpstr>Initial Mandate</vt:lpstr>
      <vt:lpstr>Cloud Resources</vt:lpstr>
      <vt:lpstr>Use Case Scenarios</vt:lpstr>
      <vt:lpstr>Liaison Activities</vt:lpstr>
      <vt:lpstr>ELIXIR Excelerate</vt:lpstr>
      <vt:lpstr>PowerPoint Presentation</vt:lpstr>
      <vt:lpstr>Excelerate Technical services WP4 (€2.060.000)</vt:lpstr>
      <vt:lpstr>Tasks and PMs (206PMs)</vt:lpstr>
      <vt:lpstr>Research Platform 4 Life Science (RP4LS)</vt:lpstr>
      <vt:lpstr>Activities related to the ELIXIR Compute Platform</vt:lpstr>
      <vt:lpstr>Infrastructure Developments</vt:lpstr>
      <vt:lpstr>Future activities with this infrastructure…</vt:lpstr>
      <vt:lpstr>Summary</vt:lpstr>
    </vt:vector>
  </TitlesOfParts>
  <Company>EMBL - EBI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ELIXIR Cloud Roadmap</dc:title>
  <dc:creator>Steven Newhouse</dc:creator>
  <cp:lastModifiedBy>Steven Newhouse</cp:lastModifiedBy>
  <cp:revision>13</cp:revision>
  <dcterms:created xsi:type="dcterms:W3CDTF">2015-05-18T22:10:08Z</dcterms:created>
  <dcterms:modified xsi:type="dcterms:W3CDTF">2015-05-19T15:00:51Z</dcterms:modified>
</cp:coreProperties>
</file>