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2" r:id="rId2"/>
  </p:sldMasterIdLst>
  <p:sldIdLst>
    <p:sldId id="258" r:id="rId3"/>
    <p:sldId id="257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2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5CF9E8-A690-7149-8A37-E02075325C95}" type="datetimeFigureOut">
              <a:rPr lang="it-IT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20/05/15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BD886-B1C5-114D-A6FD-42D678687C6E}" type="slidenum">
              <a:rPr lang="it-IT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28664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E736F-D30F-6B48-9671-1EEC9BEBA55A}" type="datetimeFigureOut">
              <a:rPr lang="it-IT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20/05/15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16DFD-008E-5142-909D-8409BF8D4149}" type="slidenum">
              <a:rPr lang="it-IT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5097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CF550-F304-7542-8B25-A693FF7313EE}" type="datetimeFigureOut">
              <a:rPr lang="it-IT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20/05/15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49188-109D-724C-9949-C376819E924D}" type="slidenum">
              <a:rPr lang="it-IT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942508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5CF9E8-A690-7149-8A37-E02075325C95}" type="datetimeFigureOut">
              <a:rPr lang="it-IT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20/05/15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BD886-B1C5-114D-A6FD-42D678687C6E}" type="slidenum">
              <a:rPr lang="it-IT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295674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E0B02-AFF9-8549-BB9D-85F781E1F103}" type="datetimeFigureOut">
              <a:rPr lang="it-IT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20/05/15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839EF-9F4D-9740-A98D-A58A5574FEC2}" type="slidenum">
              <a:rPr lang="it-IT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86896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81C53-A73F-944E-A880-DA979C51A32E}" type="datetimeFigureOut">
              <a:rPr lang="it-IT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20/05/15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7229D-E3D0-C64F-A201-FD5BFD46459B}" type="slidenum">
              <a:rPr lang="it-IT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25116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972D26-556B-3042-96B0-D1E0CB65B13C}" type="datetimeFigureOut">
              <a:rPr lang="it-IT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20/05/15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BFF62-EBDA-574C-AF1F-28392EC218FC}" type="slidenum">
              <a:rPr lang="it-IT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413242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CBF20-0B2C-CB40-9F7E-ABEBD429DC1A}" type="datetimeFigureOut">
              <a:rPr lang="it-IT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20/05/15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D48AB-0BBF-3845-84FB-14A9029AD51D}" type="slidenum">
              <a:rPr lang="it-IT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409911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83AB7-A5FD-D846-BA1D-FCA2B0B14EDD}" type="datetimeFigureOut">
              <a:rPr lang="it-IT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20/05/15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AEA42-BCF5-1544-A873-C043891337B7}" type="slidenum">
              <a:rPr lang="it-IT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147506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2800E-6190-DB4D-A7CE-0E37FA92CA36}" type="datetimeFigureOut">
              <a:rPr lang="it-IT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20/05/15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5486C-D774-7C4B-8E88-5F7E1D6993B9}" type="slidenum">
              <a:rPr lang="it-IT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191396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7D763-8F3C-3646-B3FD-B4BA3AD70DBB}" type="datetimeFigureOut">
              <a:rPr lang="it-IT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20/05/15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80EC7-E8CF-8648-9981-95A08642B436}" type="slidenum">
              <a:rPr lang="it-IT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66624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E0B02-AFF9-8549-BB9D-85F781E1F103}" type="datetimeFigureOut">
              <a:rPr lang="it-IT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20/05/15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839EF-9F4D-9740-A98D-A58A5574FEC2}" type="slidenum">
              <a:rPr lang="it-IT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471745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C9F9B-2C78-704E-8ABA-65976DC8ECA2}" type="datetimeFigureOut">
              <a:rPr lang="it-IT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20/05/15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42D1D-ECDD-424B-B275-EF991FE994A0}" type="slidenum">
              <a:rPr lang="it-IT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429638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E736F-D30F-6B48-9671-1EEC9BEBA55A}" type="datetimeFigureOut">
              <a:rPr lang="it-IT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20/05/15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16DFD-008E-5142-909D-8409BF8D4149}" type="slidenum">
              <a:rPr lang="it-IT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771357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CF550-F304-7542-8B25-A693FF7313EE}" type="datetimeFigureOut">
              <a:rPr lang="it-IT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20/05/15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49188-109D-724C-9949-C376819E924D}" type="slidenum">
              <a:rPr lang="it-IT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43038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81C53-A73F-944E-A880-DA979C51A32E}" type="datetimeFigureOut">
              <a:rPr lang="it-IT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20/05/15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7229D-E3D0-C64F-A201-FD5BFD46459B}" type="slidenum">
              <a:rPr lang="it-IT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45908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972D26-556B-3042-96B0-D1E0CB65B13C}" type="datetimeFigureOut">
              <a:rPr lang="it-IT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20/05/15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BFF62-EBDA-574C-AF1F-28392EC218FC}" type="slidenum">
              <a:rPr lang="it-IT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2969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CBF20-0B2C-CB40-9F7E-ABEBD429DC1A}" type="datetimeFigureOut">
              <a:rPr lang="it-IT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20/05/15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D48AB-0BBF-3845-84FB-14A9029AD51D}" type="slidenum">
              <a:rPr lang="it-IT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44605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83AB7-A5FD-D846-BA1D-FCA2B0B14EDD}" type="datetimeFigureOut">
              <a:rPr lang="it-IT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20/05/15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AEA42-BCF5-1544-A873-C043891337B7}" type="slidenum">
              <a:rPr lang="it-IT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92821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2800E-6190-DB4D-A7CE-0E37FA92CA36}" type="datetimeFigureOut">
              <a:rPr lang="it-IT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20/05/15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5486C-D774-7C4B-8E88-5F7E1D6993B9}" type="slidenum">
              <a:rPr lang="it-IT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70032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7D763-8F3C-3646-B3FD-B4BA3AD70DBB}" type="datetimeFigureOut">
              <a:rPr lang="it-IT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20/05/15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80EC7-E8CF-8648-9981-95A08642B436}" type="slidenum">
              <a:rPr lang="it-IT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11191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C9F9B-2C78-704E-8ABA-65976DC8ECA2}" type="datetimeFigureOut">
              <a:rPr lang="it-IT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20/05/15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42D1D-ECDD-424B-B275-EF991FE994A0}" type="slidenum">
              <a:rPr lang="it-IT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97834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stile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D17190B-1721-794E-8E0E-32966B737ACC}" type="datetimeFigureOut">
              <a:rPr lang="it-IT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20/05/15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6038B02-FF53-6A42-8483-4BD9C14023B5}" type="slidenum">
              <a:rPr lang="it-IT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5965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stile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D17190B-1721-794E-8E0E-32966B737ACC}" type="datetimeFigureOut">
              <a:rPr lang="it-IT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20/05/15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6038B02-FF53-6A42-8483-4BD9C14023B5}" type="slidenum">
              <a:rPr lang="it-IT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58014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olo 1"/>
          <p:cNvSpPr>
            <a:spLocks noGrp="1"/>
          </p:cNvSpPr>
          <p:nvPr>
            <p:ph type="title"/>
          </p:nvPr>
        </p:nvSpPr>
        <p:spPr>
          <a:xfrm>
            <a:off x="716775" y="46529"/>
            <a:ext cx="8305506" cy="595253"/>
          </a:xfrm>
        </p:spPr>
        <p:txBody>
          <a:bodyPr/>
          <a:lstStyle/>
          <a:p>
            <a:pPr algn="r"/>
            <a:r>
              <a:rPr lang="en-US" sz="3400" b="1" dirty="0" smtClean="0">
                <a:solidFill>
                  <a:srgbClr val="77933C"/>
                </a:solidFill>
              </a:rPr>
              <a:t>1 -overview of the Research Infrastructure</a:t>
            </a:r>
            <a:endParaRPr lang="en-US" sz="3400" b="1" dirty="0">
              <a:solidFill>
                <a:srgbClr val="77933C"/>
              </a:solidFill>
            </a:endParaRPr>
          </a:p>
        </p:txBody>
      </p:sp>
      <p:pic>
        <p:nvPicPr>
          <p:cNvPr id="3" name="Content Placeholder 2" descr="Epos_IP_functional_architecture_newV2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41" b="2295"/>
          <a:stretch/>
        </p:blipFill>
        <p:spPr>
          <a:xfrm>
            <a:off x="654169" y="1741588"/>
            <a:ext cx="7848058" cy="3187159"/>
          </a:xfrm>
        </p:spPr>
      </p:pic>
      <p:sp>
        <p:nvSpPr>
          <p:cNvPr id="4" name="TextBox 3"/>
          <p:cNvSpPr txBox="1"/>
          <p:nvPr/>
        </p:nvSpPr>
        <p:spPr>
          <a:xfrm>
            <a:off x="431750" y="4927736"/>
            <a:ext cx="156284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prstClr val="black"/>
                </a:solidFill>
                <a:latin typeface="Calibri" charset="0"/>
                <a:ea typeface="ＭＳ Ｐゴシック" charset="0"/>
                <a:cs typeface="ＭＳ Ｐゴシック" charset="0"/>
              </a:rPr>
              <a:t>Data generation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prstClr val="black"/>
                </a:solidFill>
                <a:latin typeface="Calibri" charset="0"/>
                <a:ea typeface="ＭＳ Ｐゴシック" charset="0"/>
                <a:cs typeface="ＭＳ Ｐゴシック" charset="0"/>
              </a:rPr>
              <a:t>Data collection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prstClr val="black"/>
                </a:solidFill>
                <a:latin typeface="Calibri" charset="0"/>
                <a:ea typeface="ＭＳ Ｐゴシック" charset="0"/>
                <a:cs typeface="ＭＳ Ｐゴシック" charset="0"/>
              </a:rPr>
              <a:t>Responsible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prstClr val="black"/>
                </a:solidFill>
                <a:latin typeface="Calibri" charset="0"/>
                <a:ea typeface="ＭＳ Ｐゴシック" charset="0"/>
                <a:cs typeface="ＭＳ Ｐゴシック" charset="0"/>
              </a:rPr>
              <a:t>of sustainability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prstClr val="black"/>
                </a:solidFill>
                <a:latin typeface="Calibri" charset="0"/>
                <a:ea typeface="ＭＳ Ｐゴシック" charset="0"/>
                <a:cs typeface="ＭＳ Ｐゴシック" charset="0"/>
              </a:rPr>
              <a:t>and operation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prstClr val="black"/>
                </a:solidFill>
                <a:latin typeface="Calibri" charset="0"/>
                <a:ea typeface="ＭＳ Ｐゴシック" charset="0"/>
                <a:cs typeface="ＭＳ Ｐゴシック" charset="0"/>
              </a:rPr>
              <a:t>IPR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89672" y="4986754"/>
            <a:ext cx="1915909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FF6600"/>
                </a:solidFill>
                <a:latin typeface="Calibri" charset="0"/>
                <a:ea typeface="ＭＳ Ｐゴシック" charset="0"/>
                <a:cs typeface="ＭＳ Ｐゴシック" charset="0"/>
              </a:rPr>
              <a:t>Data curation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FF6600"/>
                </a:solidFill>
                <a:latin typeface="Calibri" charset="0"/>
                <a:ea typeface="ＭＳ Ｐゴシック" charset="0"/>
                <a:cs typeface="ＭＳ Ｐゴシック" charset="0"/>
              </a:rPr>
              <a:t>Metadata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FF6600"/>
                </a:solidFill>
                <a:latin typeface="Calibri" charset="0"/>
                <a:ea typeface="ＭＳ Ｐゴシック" charset="0"/>
                <a:cs typeface="ＭＳ Ｐゴシック" charset="0"/>
              </a:rPr>
              <a:t>Registration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FF6600"/>
                </a:solidFill>
                <a:latin typeface="Calibri" charset="0"/>
                <a:ea typeface="ＭＳ Ｐゴシック" charset="0"/>
                <a:cs typeface="ＭＳ Ｐゴシック" charset="0"/>
              </a:rPr>
              <a:t>Community Services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FF6600"/>
                </a:solidFill>
                <a:latin typeface="Calibri" charset="0"/>
                <a:ea typeface="ＭＳ Ｐゴシック" charset="0"/>
                <a:cs typeface="ＭＳ Ｐゴシック" charset="0"/>
              </a:rPr>
              <a:t>Standardization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FF6600"/>
                </a:solidFill>
                <a:latin typeface="Calibri" charset="0"/>
                <a:ea typeface="ＭＳ Ｐゴシック" charset="0"/>
                <a:cs typeface="ＭＳ Ｐゴシック" charset="0"/>
              </a:rPr>
              <a:t>Data pocilies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FF6600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20467" y="4518778"/>
            <a:ext cx="152437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A1378B"/>
                </a:solidFill>
                <a:latin typeface="Calibri" charset="0"/>
                <a:ea typeface="ＭＳ Ｐゴシック" charset="0"/>
                <a:cs typeface="ＭＳ Ｐゴシック" charset="0"/>
              </a:rPr>
              <a:t>Interoperability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A1378B"/>
                </a:solidFill>
                <a:latin typeface="Calibri" charset="0"/>
                <a:ea typeface="ＭＳ Ｐゴシック" charset="0"/>
                <a:cs typeface="ＭＳ Ｐゴシック" charset="0"/>
              </a:rPr>
              <a:t>Brokerage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20329" y="5016636"/>
            <a:ext cx="186641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</a:rPr>
              <a:t>Metadata registry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</a:rPr>
              <a:t>Processing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</a:rPr>
              <a:t>Aggregation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</a:rPr>
              <a:t>Integrated analyses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</a:rPr>
              <a:t>Visualization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3366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Left-Right Arrow 1"/>
          <p:cNvSpPr/>
          <p:nvPr/>
        </p:nvSpPr>
        <p:spPr>
          <a:xfrm>
            <a:off x="4029046" y="5194528"/>
            <a:ext cx="1698654" cy="432647"/>
          </a:xfrm>
          <a:prstGeom prst="leftRightArrow">
            <a:avLst/>
          </a:prstGeom>
          <a:gradFill flip="none" rotWithShape="1">
            <a:gsLst>
              <a:gs pos="0">
                <a:srgbClr val="0000FF"/>
              </a:gs>
              <a:gs pos="100000">
                <a:srgbClr val="FF6600"/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2" name="Titolo 1"/>
          <p:cNvSpPr txBox="1">
            <a:spLocks/>
          </p:cNvSpPr>
          <p:nvPr/>
        </p:nvSpPr>
        <p:spPr bwMode="auto">
          <a:xfrm>
            <a:off x="301122" y="800601"/>
            <a:ext cx="8942649" cy="595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l"/>
            <a:r>
              <a:rPr lang="en-US" sz="3200" b="1" dirty="0" smtClean="0">
                <a:solidFill>
                  <a:srgbClr val="005300"/>
                </a:solidFill>
                <a:latin typeface="Calibri"/>
                <a:ea typeface="ＭＳ Ｐゴシック" charset="-128"/>
                <a:cs typeface="ＭＳ Ｐゴシック" charset="-128"/>
              </a:rPr>
              <a:t>       Integration, 		interoperability		computation</a:t>
            </a:r>
            <a:endParaRPr lang="en-US" sz="3200" b="1" dirty="0">
              <a:solidFill>
                <a:srgbClr val="005300"/>
              </a:solidFill>
              <a:latin typeface="Calibri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65437" y="1388869"/>
            <a:ext cx="31728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FF6600"/>
                </a:solidFill>
                <a:latin typeface="Calibri" charset="0"/>
                <a:ea typeface="ＭＳ Ｐゴシック" charset="0"/>
                <a:cs typeface="ＭＳ Ｐゴシック" charset="0"/>
              </a:rPr>
              <a:t>community-specific integration </a:t>
            </a:r>
            <a:endParaRPr lang="en-US" b="1">
              <a:solidFill>
                <a:srgbClr val="FF6600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949643" y="1388869"/>
            <a:ext cx="23647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novel e-infrastructure </a:t>
            </a:r>
            <a:endParaRPr lang="en-US" b="1">
              <a:solidFill>
                <a:srgbClr val="0000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788218" y="5008984"/>
            <a:ext cx="13374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</a:rPr>
              <a:t>Procurement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3366FF"/>
                </a:solidFill>
                <a:latin typeface="Calibri" charset="0"/>
                <a:ea typeface="ＭＳ Ｐゴシック" charset="0"/>
                <a:cs typeface="ＭＳ Ｐゴシック" charset="0"/>
              </a:rPr>
              <a:t>Sustainability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3366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589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0" grpId="0"/>
      <p:bldP spid="2" grpId="0" animBg="1"/>
      <p:bldP spid="5" grpId="0"/>
      <p:bldP spid="6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5021" y="-190062"/>
            <a:ext cx="8229600" cy="1143000"/>
          </a:xfrm>
        </p:spPr>
        <p:txBody>
          <a:bodyPr/>
          <a:lstStyle/>
          <a:p>
            <a:r>
              <a:rPr lang="en-US" sz="4000" b="1" dirty="0" smtClean="0">
                <a:solidFill>
                  <a:srgbClr val="008000"/>
                </a:solidFill>
              </a:rPr>
              <a:t>2 - the </a:t>
            </a:r>
            <a:r>
              <a:rPr lang="en-US" sz="4000" b="1" dirty="0">
                <a:solidFill>
                  <a:srgbClr val="008000"/>
                </a:solidFill>
              </a:rPr>
              <a:t>foreseen computing model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796" y="835452"/>
            <a:ext cx="8972203" cy="5485680"/>
          </a:xfrm>
        </p:spPr>
        <p:txBody>
          <a:bodyPr/>
          <a:lstStyle/>
          <a:p>
            <a:r>
              <a:rPr lang="en-US" sz="2400" dirty="0" smtClean="0"/>
              <a:t>EPOS IP will </a:t>
            </a:r>
            <a:r>
              <a:rPr lang="en-US" sz="2400" dirty="0" smtClean="0"/>
              <a:t>implement TCS, build the ICS</a:t>
            </a:r>
            <a:r>
              <a:rPr lang="en-US" sz="2400" dirty="0" smtClean="0"/>
              <a:t>-C and </a:t>
            </a:r>
            <a:r>
              <a:rPr lang="en-US" sz="2400" dirty="0" smtClean="0"/>
              <a:t>define requirements </a:t>
            </a:r>
            <a:r>
              <a:rPr lang="en-US" sz="2400" dirty="0" smtClean="0"/>
              <a:t>to design ICS-</a:t>
            </a:r>
            <a:r>
              <a:rPr lang="en-US" sz="2400" dirty="0" smtClean="0"/>
              <a:t>d (24 months)</a:t>
            </a:r>
            <a:endParaRPr lang="en-US" sz="2400" dirty="0" smtClean="0"/>
          </a:p>
          <a:p>
            <a:r>
              <a:rPr lang="en-US" sz="2400" dirty="0" smtClean="0"/>
              <a:t>TCS &amp; ICS-C implementation priorities:</a:t>
            </a:r>
          </a:p>
          <a:p>
            <a:pPr lvl="1"/>
            <a:r>
              <a:rPr lang="en-US" sz="2000" dirty="0" smtClean="0"/>
              <a:t>Interoperability through a new metadata catalogue (RDA, VRE4EIC)</a:t>
            </a:r>
          </a:p>
          <a:p>
            <a:pPr lvl="1"/>
            <a:r>
              <a:rPr lang="en-US" sz="2000" dirty="0"/>
              <a:t>Data Management Plan (ENVRI+)</a:t>
            </a:r>
            <a:endParaRPr lang="en-US" sz="2400" dirty="0"/>
          </a:p>
          <a:p>
            <a:pPr lvl="1"/>
            <a:r>
              <a:rPr lang="en-US" sz="2000" dirty="0" smtClean="0"/>
              <a:t>Data </a:t>
            </a:r>
            <a:r>
              <a:rPr lang="en-US" sz="2000" dirty="0"/>
              <a:t>&amp; repository </a:t>
            </a:r>
            <a:r>
              <a:rPr lang="en-US" sz="2000" dirty="0" smtClean="0"/>
              <a:t>registries, PIDs, Preservation (EUDAT, RDA)</a:t>
            </a:r>
          </a:p>
          <a:p>
            <a:pPr lvl="1"/>
            <a:r>
              <a:rPr lang="en-US" sz="2000" dirty="0"/>
              <a:t>U</a:t>
            </a:r>
            <a:r>
              <a:rPr lang="en-US" sz="2000" dirty="0" smtClean="0"/>
              <a:t>ser management and accessibility: AAI, FMI, scientific gateway (VERCE,EGI)</a:t>
            </a:r>
          </a:p>
          <a:p>
            <a:r>
              <a:rPr lang="en-US" sz="2400" dirty="0" smtClean="0"/>
              <a:t>ICS-d design goals:</a:t>
            </a:r>
          </a:p>
          <a:p>
            <a:pPr lvl="1"/>
            <a:r>
              <a:rPr lang="en-US" sz="2000" dirty="0" smtClean="0"/>
              <a:t>Processing &amp; visualization</a:t>
            </a:r>
          </a:p>
          <a:p>
            <a:pPr lvl="1"/>
            <a:r>
              <a:rPr lang="en-US" sz="2000" dirty="0" smtClean="0"/>
              <a:t>Modeling &amp; Data Intensive Applications</a:t>
            </a:r>
            <a:endParaRPr lang="en-US" sz="2000" dirty="0" smtClean="0"/>
          </a:p>
          <a:p>
            <a:r>
              <a:rPr lang="en-US" sz="2400" dirty="0" smtClean="0"/>
              <a:t>ICS-d requirements:</a:t>
            </a:r>
          </a:p>
          <a:p>
            <a:pPr lvl="1"/>
            <a:r>
              <a:rPr lang="en-US" sz="2000" dirty="0" smtClean="0"/>
              <a:t>Define computational requirements for a few selected communities </a:t>
            </a:r>
          </a:p>
          <a:p>
            <a:pPr lvl="1"/>
            <a:r>
              <a:rPr lang="en-US" sz="2000" dirty="0" smtClean="0"/>
              <a:t>Receive technical specification to use distributed computational resources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856676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150" y="1119812"/>
            <a:ext cx="8772768" cy="4592555"/>
          </a:xfrm>
        </p:spPr>
        <p:txBody>
          <a:bodyPr/>
          <a:lstStyle/>
          <a:p>
            <a:r>
              <a:rPr lang="en-US" sz="2800" dirty="0" smtClean="0"/>
              <a:t>Procurement </a:t>
            </a:r>
            <a:r>
              <a:rPr lang="en-US" sz="2800" dirty="0" smtClean="0"/>
              <a:t>policy for </a:t>
            </a:r>
            <a:r>
              <a:rPr lang="en-US" sz="2800" dirty="0" smtClean="0"/>
              <a:t>EPOS computational </a:t>
            </a:r>
            <a:r>
              <a:rPr lang="en-US" sz="2800" dirty="0" smtClean="0"/>
              <a:t>resources:</a:t>
            </a:r>
            <a:endParaRPr lang="en-US" dirty="0" smtClean="0"/>
          </a:p>
          <a:p>
            <a:pPr lvl="1"/>
            <a:r>
              <a:rPr lang="en-US" sz="2400" dirty="0" smtClean="0"/>
              <a:t>European </a:t>
            </a:r>
            <a:r>
              <a:rPr lang="en-US" sz="2400" dirty="0"/>
              <a:t>initiatives, </a:t>
            </a:r>
            <a:r>
              <a:rPr lang="en-US" sz="2400" dirty="0" smtClean="0"/>
              <a:t>organizations &amp; </a:t>
            </a:r>
            <a:r>
              <a:rPr lang="en-US" sz="2400" dirty="0" smtClean="0"/>
              <a:t>projects</a:t>
            </a:r>
            <a:endParaRPr lang="en-US" sz="2400" dirty="0" smtClean="0"/>
          </a:p>
          <a:p>
            <a:pPr lvl="1"/>
            <a:r>
              <a:rPr lang="en-US" sz="2400" dirty="0" smtClean="0"/>
              <a:t>Federating national technological providers</a:t>
            </a:r>
          </a:p>
          <a:p>
            <a:pPr lvl="1"/>
            <a:r>
              <a:rPr lang="en-US" sz="2400" dirty="0" smtClean="0"/>
              <a:t>Relying on </a:t>
            </a:r>
            <a:r>
              <a:rPr lang="en-US" sz="2400" dirty="0" smtClean="0"/>
              <a:t>private </a:t>
            </a:r>
            <a:r>
              <a:rPr lang="en-US" sz="2400" dirty="0" smtClean="0"/>
              <a:t>technological </a:t>
            </a:r>
            <a:r>
              <a:rPr lang="en-US" sz="2400" dirty="0" smtClean="0"/>
              <a:t>providers or PPP providers</a:t>
            </a:r>
            <a:endParaRPr lang="en-US" sz="2400" dirty="0" smtClean="0"/>
          </a:p>
          <a:p>
            <a:r>
              <a:rPr lang="en-US" sz="2800" dirty="0" smtClean="0"/>
              <a:t>Implementation must be harmonized </a:t>
            </a:r>
            <a:r>
              <a:rPr lang="en-US" sz="2800" dirty="0"/>
              <a:t>with national </a:t>
            </a:r>
            <a:r>
              <a:rPr lang="en-US" sz="2800" dirty="0" smtClean="0"/>
              <a:t>priorities and strategies</a:t>
            </a:r>
          </a:p>
          <a:p>
            <a:r>
              <a:rPr lang="en-US" sz="2800" dirty="0" smtClean="0"/>
              <a:t>Is a fully competitive environment the most suitable approach for developing of a federated approach to HPC/HTC resources in Europe </a:t>
            </a:r>
            <a:r>
              <a:rPr lang="en-US" sz="2800" dirty="0" smtClean="0"/>
              <a:t>? </a:t>
            </a:r>
            <a:endParaRPr lang="en-US" sz="2800" dirty="0"/>
          </a:p>
          <a:p>
            <a:r>
              <a:rPr lang="en-US" sz="2800" dirty="0" smtClean="0"/>
              <a:t>How to move from projects to sustainable federated organizations?</a:t>
            </a:r>
          </a:p>
          <a:p>
            <a:endParaRPr lang="en-US" sz="2800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-199257" y="-119025"/>
            <a:ext cx="977494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3200" b="1" dirty="0" smtClean="0">
                <a:solidFill>
                  <a:srgbClr val="008000"/>
                </a:solidFill>
              </a:rPr>
              <a:t>4 - how are the computing resources to be acquired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89437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9626"/>
            <a:ext cx="8229600" cy="4525963"/>
          </a:xfrm>
        </p:spPr>
        <p:txBody>
          <a:bodyPr/>
          <a:lstStyle/>
          <a:p>
            <a:r>
              <a:rPr lang="en-GB" sz="2400" dirty="0" smtClean="0"/>
              <a:t>Data must </a:t>
            </a:r>
            <a:r>
              <a:rPr lang="en-GB" sz="2400" dirty="0"/>
              <a:t>be promptly discovered, made accessible and downloadable, curated, minable and transferrable together with appropriate processing software and e-infrastructure </a:t>
            </a:r>
            <a:r>
              <a:rPr lang="en-GB" sz="2400" dirty="0" smtClean="0"/>
              <a:t>resources</a:t>
            </a:r>
            <a:r>
              <a:rPr lang="en-GB" sz="2400" dirty="0"/>
              <a:t> </a:t>
            </a:r>
            <a:r>
              <a:rPr lang="en-GB" sz="2400" b="1" dirty="0" smtClean="0">
                <a:solidFill>
                  <a:srgbClr val="FF0000"/>
                </a:solidFill>
                <a:sym typeface="Wingdings"/>
              </a:rPr>
              <a:t> EPOS Priorities: Metadata, AAAI, User </a:t>
            </a:r>
            <a:r>
              <a:rPr lang="en-GB" sz="2400" b="1" dirty="0" err="1" smtClean="0">
                <a:solidFill>
                  <a:srgbClr val="FF0000"/>
                </a:solidFill>
                <a:sym typeface="Wingdings"/>
              </a:rPr>
              <a:t>Mgmt</a:t>
            </a:r>
            <a:endParaRPr lang="en-GB" sz="2000" b="1" dirty="0" smtClean="0">
              <a:solidFill>
                <a:srgbClr val="FF0000"/>
              </a:solidFill>
            </a:endParaRPr>
          </a:p>
          <a:p>
            <a:r>
              <a:rPr lang="en-GB" sz="2400" dirty="0" smtClean="0"/>
              <a:t>T</a:t>
            </a:r>
            <a:r>
              <a:rPr lang="en-GB" sz="2400" dirty="0" smtClean="0"/>
              <a:t>here </a:t>
            </a:r>
            <a:r>
              <a:rPr lang="en-GB" sz="2400" dirty="0"/>
              <a:t>are a number of overlapping issues that regard data organization and their access, data transfer from (and to) super computing centres (HPC) and among the platforms of the federated </a:t>
            </a:r>
            <a:r>
              <a:rPr lang="en-GB" sz="2400" dirty="0" smtClean="0"/>
              <a:t>communities</a:t>
            </a:r>
            <a:r>
              <a:rPr lang="en-GB" sz="2400" dirty="0"/>
              <a:t> </a:t>
            </a:r>
            <a:r>
              <a:rPr lang="en-GB" sz="2400" b="1" dirty="0" smtClean="0">
                <a:solidFill>
                  <a:srgbClr val="FF0000"/>
                </a:solidFill>
                <a:sym typeface="Wingdings"/>
              </a:rPr>
              <a:t> Scientific Gateway &amp; Software</a:t>
            </a:r>
            <a:endParaRPr lang="en-GB" sz="2400" b="1" dirty="0" smtClean="0">
              <a:solidFill>
                <a:srgbClr val="FF0000"/>
              </a:solidFill>
            </a:endParaRPr>
          </a:p>
          <a:p>
            <a:r>
              <a:rPr lang="en-GB" sz="2400" dirty="0" smtClean="0"/>
              <a:t>The capacity of </a:t>
            </a:r>
            <a:r>
              <a:rPr lang="en-GB" sz="2400" dirty="0" smtClean="0"/>
              <a:t>RIs </a:t>
            </a:r>
            <a:r>
              <a:rPr lang="en-GB" sz="2400" dirty="0" smtClean="0"/>
              <a:t>to </a:t>
            </a:r>
            <a:r>
              <a:rPr lang="en-GB" sz="2400" dirty="0"/>
              <a:t>provide a robust sustainability plan in the framework of a well-defined governmental structure is therefore connected to the procurement policies toward national and/or European scale </a:t>
            </a:r>
            <a:r>
              <a:rPr lang="en-GB" sz="2400" dirty="0" smtClean="0"/>
              <a:t>initiatives </a:t>
            </a:r>
            <a:r>
              <a:rPr lang="en-GB" sz="2400" b="1" dirty="0" smtClean="0">
                <a:solidFill>
                  <a:srgbClr val="FF0000"/>
                </a:solidFill>
                <a:sym typeface="Wingdings"/>
              </a:rPr>
              <a:t> Financial, Legal and Governance issues</a:t>
            </a:r>
            <a:r>
              <a:rPr lang="en-GB" sz="2400" b="1" dirty="0" smtClean="0">
                <a:solidFill>
                  <a:srgbClr val="FF0000"/>
                </a:solidFill>
              </a:rPr>
              <a:t> </a:t>
            </a:r>
            <a:endParaRPr lang="it-IT" sz="2400" b="1" dirty="0">
              <a:solidFill>
                <a:srgbClr val="FF0000"/>
              </a:solidFill>
            </a:endParaRPr>
          </a:p>
          <a:p>
            <a:endParaRPr lang="en-US" sz="24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713534" y="23973"/>
            <a:ext cx="10185243" cy="114300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008000"/>
                </a:solidFill>
              </a:rPr>
              <a:t>5 </a:t>
            </a:r>
            <a:r>
              <a:rPr lang="en-US" sz="3200" b="1" dirty="0">
                <a:solidFill>
                  <a:srgbClr val="008000"/>
                </a:solidFill>
              </a:rPr>
              <a:t>- </a:t>
            </a:r>
            <a:r>
              <a:rPr lang="en-US" sz="3200" b="1" dirty="0" smtClean="0">
                <a:solidFill>
                  <a:srgbClr val="008000"/>
                </a:solidFill>
              </a:rPr>
              <a:t>Issues </a:t>
            </a:r>
            <a:r>
              <a:rPr lang="en-US" sz="3200" b="1" dirty="0">
                <a:solidFill>
                  <a:srgbClr val="008000"/>
                </a:solidFill>
              </a:rPr>
              <a:t>and outstanding questions </a:t>
            </a:r>
            <a:r>
              <a:rPr lang="en-US" sz="3200" b="1" dirty="0" smtClean="0">
                <a:solidFill>
                  <a:srgbClr val="008000"/>
                </a:solidFill>
              </a:rPr>
              <a:t/>
            </a:r>
            <a:br>
              <a:rPr lang="en-US" sz="3200" b="1" dirty="0" smtClean="0">
                <a:solidFill>
                  <a:srgbClr val="008000"/>
                </a:solidFill>
              </a:rPr>
            </a:br>
            <a:r>
              <a:rPr lang="en-US" sz="3200" b="1" dirty="0" smtClean="0">
                <a:solidFill>
                  <a:srgbClr val="008000"/>
                </a:solidFill>
              </a:rPr>
              <a:t>about </a:t>
            </a:r>
            <a:r>
              <a:rPr lang="en-US" sz="3200" b="1" dirty="0">
                <a:solidFill>
                  <a:srgbClr val="008000"/>
                </a:solidFill>
              </a:rPr>
              <a:t>resource provisioning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830437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EPOS-EGU 2015 prima-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EPOS-EGU 2015 prima-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369</Words>
  <Application>Microsoft Macintosh PowerPoint</Application>
  <PresentationFormat>On-screen Show (4:3)</PresentationFormat>
  <Paragraphs>50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EPOS-EGU 2015 prima-1</vt:lpstr>
      <vt:lpstr>1_EPOS-EGU 2015 prima-1</vt:lpstr>
      <vt:lpstr>1 -overview of the Research Infrastructure</vt:lpstr>
      <vt:lpstr>2 - the foreseen computing model</vt:lpstr>
      <vt:lpstr>PowerPoint Presentation</vt:lpstr>
      <vt:lpstr>5 - Issues and outstanding questions  about resource provisioning</vt:lpstr>
    </vt:vector>
  </TitlesOfParts>
  <Company>Istituto Nazionale di Geofisica e Vulcanologia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Massimo Cocco</dc:creator>
  <cp:lastModifiedBy>Massimo Cocco</cp:lastModifiedBy>
  <cp:revision>11</cp:revision>
  <dcterms:created xsi:type="dcterms:W3CDTF">2015-05-18T15:00:12Z</dcterms:created>
  <dcterms:modified xsi:type="dcterms:W3CDTF">2015-05-20T09:55:26Z</dcterms:modified>
</cp:coreProperties>
</file>