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F9E8-A690-7149-8A37-E02075325C95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D886-B1C5-114D-A6FD-42D678687C6E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66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E736F-D30F-6B48-9671-1EEC9BEBA55A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6DFD-008E-5142-909D-8409BF8D4149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509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F550-F304-7542-8B25-A693FF7313EE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9188-109D-724C-9949-C376819E924D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4250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F9E8-A690-7149-8A37-E02075325C95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D886-B1C5-114D-A6FD-42D678687C6E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56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0B02-AFF9-8549-BB9D-85F781E1F103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39EF-9F4D-9740-A98D-A58A5574FEC2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8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1C53-A73F-944E-A880-DA979C51A32E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229D-E3D0-C64F-A201-FD5BFD46459B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5116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D26-556B-3042-96B0-D1E0CB65B13C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FF62-EBDA-574C-AF1F-28392EC218FC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1324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BF20-0B2C-CB40-9F7E-ABEBD429DC1A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48AB-0BBF-3845-84FB-14A9029AD51D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99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3AB7-A5FD-D846-BA1D-FCA2B0B14EDD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EA42-BCF5-1544-A873-C043891337B7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4750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800E-6190-DB4D-A7CE-0E37FA92CA36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6C-D774-7C4B-8E88-5F7E1D6993B9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139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D763-8F3C-3646-B3FD-B4BA3AD70DBB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0EC7-E8CF-8648-9981-95A08642B436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62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0B02-AFF9-8549-BB9D-85F781E1F103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39EF-9F4D-9740-A98D-A58A5574FEC2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17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9F9B-2C78-704E-8ABA-65976DC8ECA2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2D1D-ECDD-424B-B275-EF991FE994A0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963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E736F-D30F-6B48-9671-1EEC9BEBA55A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6DFD-008E-5142-909D-8409BF8D4149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135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F550-F304-7542-8B25-A693FF7313EE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9188-109D-724C-9949-C376819E924D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03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1C53-A73F-944E-A880-DA979C51A32E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229D-E3D0-C64F-A201-FD5BFD46459B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590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D26-556B-3042-96B0-D1E0CB65B13C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FF62-EBDA-574C-AF1F-28392EC218FC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96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BF20-0B2C-CB40-9F7E-ABEBD429DC1A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48AB-0BBF-3845-84FB-14A9029AD51D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460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3AB7-A5FD-D846-BA1D-FCA2B0B14EDD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EA42-BCF5-1544-A873-C043891337B7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82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800E-6190-DB4D-A7CE-0E37FA92CA36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6C-D774-7C4B-8E88-5F7E1D6993B9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03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D763-8F3C-3646-B3FD-B4BA3AD70DBB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0EC7-E8CF-8648-9981-95A08642B436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19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9F9B-2C78-704E-8ABA-65976DC8ECA2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2D1D-ECDD-424B-B275-EF991FE994A0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8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17190B-1721-794E-8E0E-32966B737ACC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038B02-FF53-6A42-8483-4BD9C14023B5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9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17190B-1721-794E-8E0E-32966B737ACC}" type="datetimeFigureOut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20/05/15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038B02-FF53-6A42-8483-4BD9C14023B5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01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olo 1"/>
          <p:cNvSpPr>
            <a:spLocks noGrp="1"/>
          </p:cNvSpPr>
          <p:nvPr>
            <p:ph type="title"/>
          </p:nvPr>
        </p:nvSpPr>
        <p:spPr>
          <a:xfrm>
            <a:off x="716775" y="46529"/>
            <a:ext cx="8305506" cy="595253"/>
          </a:xfrm>
        </p:spPr>
        <p:txBody>
          <a:bodyPr/>
          <a:lstStyle/>
          <a:p>
            <a:pPr algn="r"/>
            <a:r>
              <a:rPr lang="en-US" sz="3400" b="1" dirty="0" smtClean="0">
                <a:solidFill>
                  <a:srgbClr val="77933C"/>
                </a:solidFill>
              </a:rPr>
              <a:t>1 -overview of the Research Infrastructure</a:t>
            </a:r>
            <a:endParaRPr lang="en-US" sz="3400" b="1" dirty="0">
              <a:solidFill>
                <a:srgbClr val="77933C"/>
              </a:solidFill>
            </a:endParaRPr>
          </a:p>
        </p:txBody>
      </p:sp>
      <p:pic>
        <p:nvPicPr>
          <p:cNvPr id="3" name="Content Placeholder 2" descr="Epos_IP_functional_architecture_newV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" b="2295"/>
          <a:stretch/>
        </p:blipFill>
        <p:spPr>
          <a:xfrm>
            <a:off x="654169" y="1741588"/>
            <a:ext cx="7848058" cy="3187159"/>
          </a:xfrm>
        </p:spPr>
      </p:pic>
      <p:sp>
        <p:nvSpPr>
          <p:cNvPr id="4" name="TextBox 3"/>
          <p:cNvSpPr txBox="1"/>
          <p:nvPr/>
        </p:nvSpPr>
        <p:spPr>
          <a:xfrm>
            <a:off x="431750" y="4927736"/>
            <a:ext cx="15628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Data generation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Data collection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Responsible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of sustainability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and operation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IPR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9672" y="4986754"/>
            <a:ext cx="19159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Data curation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Metadata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Registration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Community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Standardization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Data pocilies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66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0467" y="4518778"/>
            <a:ext cx="1524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A1378B"/>
                </a:solidFill>
                <a:latin typeface="Calibri" charset="0"/>
                <a:ea typeface="ＭＳ Ｐゴシック" charset="0"/>
                <a:cs typeface="ＭＳ Ｐゴシック" charset="0"/>
              </a:rPr>
              <a:t>Interoperability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A1378B"/>
                </a:solidFill>
                <a:latin typeface="Calibri" charset="0"/>
                <a:ea typeface="ＭＳ Ｐゴシック" charset="0"/>
                <a:cs typeface="ＭＳ Ｐゴシック" charset="0"/>
              </a:rPr>
              <a:t>Brokerage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0329" y="5016636"/>
            <a:ext cx="1866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Metadata registry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Processing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Aggregation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Integrated analyses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Visualization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4029046" y="5194528"/>
            <a:ext cx="1698654" cy="432647"/>
          </a:xfrm>
          <a:prstGeom prst="leftRightArrow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66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301122" y="800601"/>
            <a:ext cx="8942649" cy="59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200" b="1" dirty="0" smtClean="0">
                <a:solidFill>
                  <a:srgbClr val="005300"/>
                </a:solidFill>
                <a:latin typeface="Calibri"/>
                <a:ea typeface="ＭＳ Ｐゴシック" charset="-128"/>
                <a:cs typeface="ＭＳ Ｐゴシック" charset="-128"/>
              </a:rPr>
              <a:t>       Integration, 		interoperability		computation</a:t>
            </a:r>
            <a:endParaRPr lang="en-US" sz="3200" b="1" dirty="0">
              <a:solidFill>
                <a:srgbClr val="005300"/>
              </a:solidFill>
              <a:latin typeface="Calibri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5437" y="1388869"/>
            <a:ext cx="3172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6600"/>
                </a:solidFill>
                <a:latin typeface="Calibri" charset="0"/>
                <a:ea typeface="ＭＳ Ｐゴシック" charset="0"/>
                <a:cs typeface="ＭＳ Ｐゴシック" charset="0"/>
              </a:rPr>
              <a:t>community-specific integration </a:t>
            </a:r>
            <a:endParaRPr lang="en-US" b="1">
              <a:solidFill>
                <a:srgbClr val="FF66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9643" y="1388869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novel e-infrastructure </a:t>
            </a:r>
            <a:endParaRPr lang="en-US" b="1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88218" y="5008984"/>
            <a:ext cx="1337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Procurement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Sustainability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8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2" grpId="0" animBg="1"/>
      <p:bldP spid="5" grpId="0"/>
      <p:bldP spid="6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021" y="-190062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8000"/>
                </a:solidFill>
              </a:rPr>
              <a:t>2 - the </a:t>
            </a:r>
            <a:r>
              <a:rPr lang="en-US" sz="4000" b="1" dirty="0">
                <a:solidFill>
                  <a:srgbClr val="008000"/>
                </a:solidFill>
              </a:rPr>
              <a:t>foreseen computing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" y="835452"/>
            <a:ext cx="8972203" cy="5485680"/>
          </a:xfrm>
        </p:spPr>
        <p:txBody>
          <a:bodyPr/>
          <a:lstStyle/>
          <a:p>
            <a:r>
              <a:rPr lang="en-US" sz="2400" dirty="0" smtClean="0"/>
              <a:t>EPOS IP will </a:t>
            </a:r>
            <a:r>
              <a:rPr lang="en-US" sz="2400" dirty="0" smtClean="0"/>
              <a:t>implement TCS, build the ICS</a:t>
            </a:r>
            <a:r>
              <a:rPr lang="en-US" sz="2400" dirty="0" smtClean="0"/>
              <a:t>-C and </a:t>
            </a:r>
            <a:r>
              <a:rPr lang="en-US" sz="2400" dirty="0" smtClean="0"/>
              <a:t>define requirements </a:t>
            </a:r>
            <a:r>
              <a:rPr lang="en-US" sz="2400" dirty="0" smtClean="0"/>
              <a:t>to design ICS-</a:t>
            </a:r>
            <a:r>
              <a:rPr lang="en-US" sz="2400" dirty="0" smtClean="0"/>
              <a:t>d (24 months)</a:t>
            </a:r>
            <a:endParaRPr lang="en-US" sz="2400" dirty="0" smtClean="0"/>
          </a:p>
          <a:p>
            <a:r>
              <a:rPr lang="en-US" sz="2400" dirty="0" smtClean="0"/>
              <a:t>TCS &amp; ICS-C implementation priorities:</a:t>
            </a:r>
          </a:p>
          <a:p>
            <a:pPr lvl="1"/>
            <a:r>
              <a:rPr lang="en-US" sz="2000" dirty="0" smtClean="0"/>
              <a:t>Interoperability through a new metadata catalogue (RDA, VRE4EIC)</a:t>
            </a:r>
          </a:p>
          <a:p>
            <a:pPr lvl="1"/>
            <a:r>
              <a:rPr lang="en-US" sz="2000" dirty="0"/>
              <a:t>Data Management Plan (ENVRI+)</a:t>
            </a:r>
            <a:endParaRPr lang="en-US" sz="2400" dirty="0"/>
          </a:p>
          <a:p>
            <a:pPr lvl="1"/>
            <a:r>
              <a:rPr lang="en-US" sz="2000" dirty="0" smtClean="0"/>
              <a:t>Data </a:t>
            </a:r>
            <a:r>
              <a:rPr lang="en-US" sz="2000" dirty="0"/>
              <a:t>&amp; repository </a:t>
            </a:r>
            <a:r>
              <a:rPr lang="en-US" sz="2000" dirty="0" smtClean="0"/>
              <a:t>registries, PIDs, Preservation (EUDAT, RDA)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ser management and accessibility: AAI, FMI, scientific gateway (VERCE,EGI)</a:t>
            </a:r>
          </a:p>
          <a:p>
            <a:r>
              <a:rPr lang="en-US" sz="2400" dirty="0" smtClean="0"/>
              <a:t>ICS-d design goals:</a:t>
            </a:r>
          </a:p>
          <a:p>
            <a:pPr lvl="1"/>
            <a:r>
              <a:rPr lang="en-US" sz="2000" dirty="0" smtClean="0"/>
              <a:t>Processing &amp; visualization</a:t>
            </a:r>
          </a:p>
          <a:p>
            <a:pPr lvl="1"/>
            <a:r>
              <a:rPr lang="en-US" sz="2000" dirty="0" smtClean="0"/>
              <a:t>Modeling &amp; Data Intensive Applications</a:t>
            </a:r>
            <a:endParaRPr lang="en-US" sz="2000" dirty="0" smtClean="0"/>
          </a:p>
          <a:p>
            <a:r>
              <a:rPr lang="en-US" sz="2400" dirty="0" smtClean="0"/>
              <a:t>ICS-d requirements:</a:t>
            </a:r>
          </a:p>
          <a:p>
            <a:pPr lvl="1"/>
            <a:r>
              <a:rPr lang="en-US" sz="2000" dirty="0" smtClean="0"/>
              <a:t>Define computational requirements for a few selected communities </a:t>
            </a:r>
          </a:p>
          <a:p>
            <a:pPr lvl="1"/>
            <a:r>
              <a:rPr lang="en-US" sz="2000" dirty="0" smtClean="0"/>
              <a:t>Receive technical specification to use distributed computational resources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566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50" y="1119812"/>
            <a:ext cx="8772768" cy="4592555"/>
          </a:xfrm>
        </p:spPr>
        <p:txBody>
          <a:bodyPr/>
          <a:lstStyle/>
          <a:p>
            <a:r>
              <a:rPr lang="en-US" sz="2800" dirty="0" smtClean="0"/>
              <a:t>Procurement </a:t>
            </a:r>
            <a:r>
              <a:rPr lang="en-US" sz="2800" dirty="0" smtClean="0"/>
              <a:t>policy for </a:t>
            </a:r>
            <a:r>
              <a:rPr lang="en-US" sz="2800" dirty="0" smtClean="0"/>
              <a:t>EPOS computational </a:t>
            </a:r>
            <a:r>
              <a:rPr lang="en-US" sz="2800" dirty="0" smtClean="0"/>
              <a:t>resources:</a:t>
            </a:r>
            <a:endParaRPr lang="en-US" dirty="0" smtClean="0"/>
          </a:p>
          <a:p>
            <a:pPr lvl="1"/>
            <a:r>
              <a:rPr lang="en-US" sz="2400" dirty="0" smtClean="0"/>
              <a:t>European </a:t>
            </a:r>
            <a:r>
              <a:rPr lang="en-US" sz="2400" dirty="0"/>
              <a:t>initiatives, </a:t>
            </a:r>
            <a:r>
              <a:rPr lang="en-US" sz="2400" dirty="0" smtClean="0"/>
              <a:t>organizations &amp; </a:t>
            </a:r>
            <a:r>
              <a:rPr lang="en-US" sz="2400" dirty="0" smtClean="0"/>
              <a:t>projects</a:t>
            </a:r>
            <a:endParaRPr lang="en-US" sz="2400" dirty="0" smtClean="0"/>
          </a:p>
          <a:p>
            <a:pPr lvl="1"/>
            <a:r>
              <a:rPr lang="en-US" sz="2400" dirty="0" smtClean="0"/>
              <a:t>Federating national technological providers</a:t>
            </a:r>
          </a:p>
          <a:p>
            <a:pPr lvl="1"/>
            <a:r>
              <a:rPr lang="en-US" sz="2400" dirty="0" smtClean="0"/>
              <a:t>Relying on </a:t>
            </a:r>
            <a:r>
              <a:rPr lang="en-US" sz="2400" dirty="0" smtClean="0"/>
              <a:t>private </a:t>
            </a:r>
            <a:r>
              <a:rPr lang="en-US" sz="2400" dirty="0" smtClean="0"/>
              <a:t>technological </a:t>
            </a:r>
            <a:r>
              <a:rPr lang="en-US" sz="2400" dirty="0" smtClean="0"/>
              <a:t>providers or PPP providers</a:t>
            </a:r>
            <a:endParaRPr lang="en-US" sz="2400" dirty="0" smtClean="0"/>
          </a:p>
          <a:p>
            <a:r>
              <a:rPr lang="en-US" sz="2800" dirty="0" smtClean="0"/>
              <a:t>Implementation must be harmonized </a:t>
            </a:r>
            <a:r>
              <a:rPr lang="en-US" sz="2800" dirty="0"/>
              <a:t>with national </a:t>
            </a:r>
            <a:r>
              <a:rPr lang="en-US" sz="2800" dirty="0" smtClean="0"/>
              <a:t>priorities and strategies</a:t>
            </a:r>
          </a:p>
          <a:p>
            <a:r>
              <a:rPr lang="en-US" sz="2800" dirty="0" smtClean="0"/>
              <a:t>Is a fully competitive environment the most suitable approach for developing of a federated approach to HPC/HTC resources in Europe </a:t>
            </a:r>
            <a:r>
              <a:rPr lang="en-US" sz="2800" dirty="0" smtClean="0"/>
              <a:t>? </a:t>
            </a:r>
            <a:endParaRPr lang="en-US" sz="2800" dirty="0"/>
          </a:p>
          <a:p>
            <a:r>
              <a:rPr lang="en-US" sz="2800" dirty="0" smtClean="0"/>
              <a:t>How to move from projects to sustainable federated organizations?</a:t>
            </a:r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199257" y="-119025"/>
            <a:ext cx="9774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200" b="1" dirty="0" smtClean="0">
                <a:solidFill>
                  <a:srgbClr val="008000"/>
                </a:solidFill>
              </a:rPr>
              <a:t>4 - how are the computing resources to be acquired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43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626"/>
            <a:ext cx="8229600" cy="4525963"/>
          </a:xfrm>
        </p:spPr>
        <p:txBody>
          <a:bodyPr/>
          <a:lstStyle/>
          <a:p>
            <a:r>
              <a:rPr lang="en-GB" sz="2400" dirty="0" smtClean="0"/>
              <a:t>Data must </a:t>
            </a:r>
            <a:r>
              <a:rPr lang="en-GB" sz="2400" dirty="0"/>
              <a:t>be promptly discovered, made accessible and downloadable, curated, minable and transferrable together with appropriate processing software and e-infrastructure </a:t>
            </a:r>
            <a:r>
              <a:rPr lang="en-GB" sz="2400" dirty="0" smtClean="0"/>
              <a:t>resources</a:t>
            </a:r>
            <a:r>
              <a:rPr lang="en-GB" sz="2400" dirty="0"/>
              <a:t> </a:t>
            </a:r>
            <a:r>
              <a:rPr lang="en-GB" sz="2400" b="1" dirty="0" smtClean="0">
                <a:solidFill>
                  <a:srgbClr val="FF0000"/>
                </a:solidFill>
                <a:sym typeface="Wingdings"/>
              </a:rPr>
              <a:t> EPOS Priorities: Metadata, AAAI, User </a:t>
            </a:r>
            <a:r>
              <a:rPr lang="en-GB" sz="2400" b="1" dirty="0" err="1" smtClean="0">
                <a:solidFill>
                  <a:srgbClr val="FF0000"/>
                </a:solidFill>
                <a:sym typeface="Wingdings"/>
              </a:rPr>
              <a:t>Mgmt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T</a:t>
            </a:r>
            <a:r>
              <a:rPr lang="en-GB" sz="2400" dirty="0" smtClean="0"/>
              <a:t>here </a:t>
            </a:r>
            <a:r>
              <a:rPr lang="en-GB" sz="2400" dirty="0"/>
              <a:t>are a number of overlapping issues that regard data organization and their access, data transfer from (and to) super computing centres (HPC) and among the platforms of the federated </a:t>
            </a:r>
            <a:r>
              <a:rPr lang="en-GB" sz="2400" dirty="0" smtClean="0"/>
              <a:t>communities</a:t>
            </a:r>
            <a:r>
              <a:rPr lang="en-GB" sz="2400" dirty="0"/>
              <a:t> </a:t>
            </a:r>
            <a:r>
              <a:rPr lang="en-GB" sz="2400" b="1" dirty="0" smtClean="0">
                <a:solidFill>
                  <a:srgbClr val="FF0000"/>
                </a:solidFill>
                <a:sym typeface="Wingdings"/>
              </a:rPr>
              <a:t> Scientific Gateway &amp; Software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The capacity of </a:t>
            </a:r>
            <a:r>
              <a:rPr lang="en-GB" sz="2400" dirty="0" smtClean="0"/>
              <a:t>RIs </a:t>
            </a:r>
            <a:r>
              <a:rPr lang="en-GB" sz="2400" dirty="0" smtClean="0"/>
              <a:t>to </a:t>
            </a:r>
            <a:r>
              <a:rPr lang="en-GB" sz="2400" dirty="0"/>
              <a:t>provide a robust sustainability plan in the framework of a well-defined governmental structure is therefore connected to the procurement policies toward national and/or European scale </a:t>
            </a:r>
            <a:r>
              <a:rPr lang="en-GB" sz="2400" dirty="0" smtClean="0"/>
              <a:t>initiatives </a:t>
            </a:r>
            <a:r>
              <a:rPr lang="en-GB" sz="2400" b="1" dirty="0" smtClean="0">
                <a:solidFill>
                  <a:srgbClr val="FF0000"/>
                </a:solidFill>
                <a:sym typeface="Wingdings"/>
              </a:rPr>
              <a:t> Financial, Legal and Governance issues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713534" y="23973"/>
            <a:ext cx="10185243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5 </a:t>
            </a:r>
            <a:r>
              <a:rPr lang="en-US" sz="3200" b="1" dirty="0">
                <a:solidFill>
                  <a:srgbClr val="008000"/>
                </a:solidFill>
              </a:rPr>
              <a:t>- </a:t>
            </a:r>
            <a:r>
              <a:rPr lang="en-US" sz="3200" b="1" dirty="0" smtClean="0">
                <a:solidFill>
                  <a:srgbClr val="008000"/>
                </a:solidFill>
              </a:rPr>
              <a:t>Issues </a:t>
            </a:r>
            <a:r>
              <a:rPr lang="en-US" sz="3200" b="1" dirty="0">
                <a:solidFill>
                  <a:srgbClr val="008000"/>
                </a:solidFill>
              </a:rPr>
              <a:t>and outstanding questions </a:t>
            </a:r>
            <a:r>
              <a:rPr lang="en-US" sz="3200" b="1" dirty="0" smtClean="0">
                <a:solidFill>
                  <a:srgbClr val="008000"/>
                </a:solidFill>
              </a:rPr>
              <a:t/>
            </a:r>
            <a:br>
              <a:rPr lang="en-US" sz="3200" b="1" dirty="0" smtClean="0">
                <a:solidFill>
                  <a:srgbClr val="008000"/>
                </a:solidFill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about </a:t>
            </a:r>
            <a:r>
              <a:rPr lang="en-US" sz="3200" b="1" dirty="0">
                <a:solidFill>
                  <a:srgbClr val="008000"/>
                </a:solidFill>
              </a:rPr>
              <a:t>resource provisioning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304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POS-EGU 2015 prima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POS-EGU 2015 prima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369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EPOS-EGU 2015 prima-1</vt:lpstr>
      <vt:lpstr>1_EPOS-EGU 2015 prima-1</vt:lpstr>
      <vt:lpstr>1 -overview of the Research Infrastructure</vt:lpstr>
      <vt:lpstr>2 - the foreseen computing model</vt:lpstr>
      <vt:lpstr>PowerPoint Presentation</vt:lpstr>
      <vt:lpstr>5 - Issues and outstanding questions  about resource provisioning</vt:lpstr>
    </vt:vector>
  </TitlesOfParts>
  <Company>Istituto Nazionale di Geofisica e Vulcanologia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Massimo Cocco</dc:creator>
  <cp:lastModifiedBy>Massimo Cocco</cp:lastModifiedBy>
  <cp:revision>11</cp:revision>
  <dcterms:created xsi:type="dcterms:W3CDTF">2015-05-18T15:00:12Z</dcterms:created>
  <dcterms:modified xsi:type="dcterms:W3CDTF">2015-05-20T09:55:26Z</dcterms:modified>
</cp:coreProperties>
</file>