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280" r:id="rId4"/>
    <p:sldId id="289" r:id="rId5"/>
    <p:sldId id="308" r:id="rId6"/>
    <p:sldId id="309" r:id="rId7"/>
    <p:sldId id="310" r:id="rId8"/>
    <p:sldId id="312" r:id="rId9"/>
    <p:sldId id="313" r:id="rId10"/>
    <p:sldId id="320" r:id="rId11"/>
    <p:sldId id="321" r:id="rId12"/>
    <p:sldId id="314" r:id="rId13"/>
    <p:sldId id="315" r:id="rId14"/>
    <p:sldId id="316" r:id="rId15"/>
    <p:sldId id="319" r:id="rId16"/>
    <p:sldId id="318" r:id="rId17"/>
    <p:sldId id="317" r:id="rId18"/>
    <p:sldId id="28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7" autoAdjust="0"/>
    <p:restoredTop sz="84826" autoAdjust="0"/>
  </p:normalViewPr>
  <p:slideViewPr>
    <p:cSldViewPr showGuides="1">
      <p:cViewPr varScale="1">
        <p:scale>
          <a:sx n="74" d="100"/>
          <a:sy n="74" d="100"/>
        </p:scale>
        <p:origin x="4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20-5-2015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126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6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91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68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83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207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41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87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51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98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20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98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44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04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85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A264-474B-4FCF-BC4F-D5F43632E46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213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19/05/2015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18" Type="http://schemas.openxmlformats.org/officeDocument/2006/relationships/image" Target="../media/image31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10" Type="http://schemas.openxmlformats.org/officeDocument/2006/relationships/image" Target="../media/image42.jpeg"/><Relationship Id="rId19" Type="http://schemas.openxmlformats.org/officeDocument/2006/relationships/image" Target="../media/image46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7371" y="4013987"/>
            <a:ext cx="5689178" cy="431477"/>
          </a:xfrm>
        </p:spPr>
        <p:txBody>
          <a:bodyPr>
            <a:normAutofit/>
          </a:bodyPr>
          <a:lstStyle/>
          <a:p>
            <a:r>
              <a:rPr lang="en-GB" dirty="0" smtClean="0"/>
              <a:t>Univ. of Catania and INFN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4672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Catania Science Gateway for the EGI Long Tail of Science Pilot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504056"/>
          </a:xfrm>
        </p:spPr>
        <p:txBody>
          <a:bodyPr/>
          <a:lstStyle/>
          <a:p>
            <a:r>
              <a:rPr lang="en-GB" dirty="0" smtClean="0"/>
              <a:t>Roberto Barbera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5157192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EGI Conference 2015</a:t>
            </a:r>
          </a:p>
          <a:p>
            <a:r>
              <a:rPr lang="en-US" dirty="0" smtClean="0"/>
              <a:t>20 May 2015, Lisbon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1694494" cy="16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CSGF Implementations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20"/>
          <p:cNvGrpSpPr/>
          <p:nvPr/>
        </p:nvGrpSpPr>
        <p:grpSpPr>
          <a:xfrm>
            <a:off x="179512" y="1124744"/>
            <a:ext cx="8889823" cy="5211242"/>
            <a:chOff x="262463" y="1444319"/>
            <a:chExt cx="8889823" cy="5211242"/>
          </a:xfrm>
        </p:grpSpPr>
        <p:pic>
          <p:nvPicPr>
            <p:cNvPr id="7" name="Immagin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63" y="1639980"/>
              <a:ext cx="2595711" cy="244827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8" name="Immagin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078" y="1855490"/>
              <a:ext cx="2442885" cy="259034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9" name="Immagin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522" y="1444319"/>
              <a:ext cx="2341469" cy="280585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0" name="Immagine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63" y="3941777"/>
              <a:ext cx="2512525" cy="2444517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1" name="Immagine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521" y="4214929"/>
              <a:ext cx="2440632" cy="244063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2" name="Immagine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145" y="3954119"/>
              <a:ext cx="2366944" cy="266429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3" name="Immagine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28" y="4330384"/>
              <a:ext cx="2991435" cy="1742838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4" name="Immagine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28" y="1855490"/>
              <a:ext cx="3212258" cy="199618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319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SG for the EGI </a:t>
            </a:r>
            <a:r>
              <a:rPr lang="en-US" sz="3600" dirty="0" err="1" smtClean="0"/>
              <a:t>LToS</a:t>
            </a:r>
            <a:r>
              <a:rPr lang="en-US" sz="3600" dirty="0" smtClean="0"/>
              <a:t> Pilot</a:t>
            </a:r>
            <a:br>
              <a:rPr lang="en-US" sz="3600" dirty="0" smtClean="0"/>
            </a:br>
            <a:r>
              <a:rPr lang="en-US" sz="2700" dirty="0" smtClean="0"/>
              <a:t>(http://csgf.egi.eu)</a:t>
            </a:r>
            <a:endParaRPr lang="en-US" sz="2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63" y="1268760"/>
            <a:ext cx="6695113" cy="5068069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164288" y="1196752"/>
            <a:ext cx="1008112" cy="43204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035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/</a:t>
            </a:r>
            <a:r>
              <a:rPr lang="en-US" sz="3600" dirty="0" err="1" smtClean="0"/>
              <a:t>AuthZ</a:t>
            </a:r>
            <a:r>
              <a:rPr lang="en-US" sz="3600" dirty="0" smtClean="0"/>
              <a:t> with the UMP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5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Several Applications </a:t>
            </a:r>
            <a:r>
              <a:rPr lang="en-US" sz="3600" dirty="0" smtClean="0"/>
              <a:t>Available</a:t>
            </a:r>
            <a:br>
              <a:rPr lang="en-US" sz="3600" dirty="0" smtClean="0"/>
            </a:br>
            <a:r>
              <a:rPr lang="en-US" sz="2700" dirty="0" smtClean="0"/>
              <a:t>(full list)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993641" cy="5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908720"/>
            <a:ext cx="7236296" cy="542722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Several Applications </a:t>
            </a:r>
            <a:r>
              <a:rPr lang="en-US" sz="3600" dirty="0" smtClean="0"/>
              <a:t>Available</a:t>
            </a:r>
            <a:br>
              <a:rPr lang="en-US" sz="3600" dirty="0" smtClean="0"/>
            </a:br>
            <a:r>
              <a:rPr lang="en-US" sz="2700" dirty="0" smtClean="0"/>
              <a:t>(browse &amp; point &amp; click &amp; run)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4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 and outlook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-36512" y="1452242"/>
            <a:ext cx="9289032" cy="464105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first prototype of 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 is available</a:t>
            </a:r>
          </a:p>
          <a:p>
            <a:r>
              <a:rPr lang="en-US" dirty="0" smtClean="0"/>
              <a:t>What’s missing before going in production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une </a:t>
            </a:r>
            <a:r>
              <a:rPr lang="en-US" dirty="0" smtClean="0"/>
              <a:t>the </a:t>
            </a:r>
            <a:r>
              <a:rPr lang="en-US" dirty="0" err="1" smtClean="0"/>
              <a:t>AuthN</a:t>
            </a:r>
            <a:r>
              <a:rPr lang="en-US" dirty="0" smtClean="0"/>
              <a:t>/</a:t>
            </a:r>
            <a:r>
              <a:rPr lang="en-US" dirty="0" err="1" smtClean="0"/>
              <a:t>AuthZ</a:t>
            </a:r>
            <a:r>
              <a:rPr lang="en-US" dirty="0" smtClean="0"/>
              <a:t> </a:t>
            </a:r>
            <a:r>
              <a:rPr lang="en-US" dirty="0" smtClean="0"/>
              <a:t>workflow up</a:t>
            </a:r>
            <a:endParaRPr lang="en-US" dirty="0" smtClean="0"/>
          </a:p>
          <a:p>
            <a:pPr lvl="1"/>
            <a:r>
              <a:rPr lang="en-US" dirty="0" smtClean="0"/>
              <a:t>Gather resources </a:t>
            </a:r>
            <a:r>
              <a:rPr lang="en-US" dirty="0" smtClean="0"/>
              <a:t>pledged </a:t>
            </a:r>
            <a:r>
              <a:rPr lang="en-US" dirty="0" smtClean="0"/>
              <a:t>to the </a:t>
            </a:r>
            <a:r>
              <a:rPr lang="en-US" dirty="0" err="1" smtClean="0"/>
              <a:t>LToS</a:t>
            </a:r>
            <a:r>
              <a:rPr lang="en-US" dirty="0" smtClean="0"/>
              <a:t> VO</a:t>
            </a:r>
          </a:p>
          <a:p>
            <a:pPr lvl="1"/>
            <a:r>
              <a:rPr lang="en-US" dirty="0" smtClean="0"/>
              <a:t>Prune applications</a:t>
            </a:r>
          </a:p>
          <a:p>
            <a:pPr lvl="1"/>
            <a:r>
              <a:rPr lang="en-US" dirty="0" smtClean="0"/>
              <a:t>Implement a mechanism to let users propose new applications to be integrated in the SG</a:t>
            </a:r>
          </a:p>
          <a:p>
            <a:pPr lvl="1"/>
            <a:r>
              <a:rPr lang="en-US" dirty="0" smtClean="0"/>
              <a:t>Define who will do the integration (special training ?)</a:t>
            </a:r>
          </a:p>
        </p:txBody>
      </p:sp>
    </p:spTree>
    <p:extLst>
      <p:ext uri="{BB962C8B-B14F-4D97-AF65-F5344CB8AC3E}">
        <p14:creationId xmlns:p14="http://schemas.microsoft.com/office/powerpoint/2010/main" val="41961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424936" cy="4641054"/>
          </a:xfrm>
        </p:spPr>
        <p:txBody>
          <a:bodyPr/>
          <a:lstStyle/>
          <a:p>
            <a:r>
              <a:rPr lang="en-US" dirty="0" smtClean="0"/>
              <a:t>The Catania Science Gateway Framework (CSGF)</a:t>
            </a:r>
          </a:p>
          <a:p>
            <a:endParaRPr lang="en-US" dirty="0" smtClean="0"/>
          </a:p>
          <a:p>
            <a:r>
              <a:rPr lang="en-US" dirty="0" smtClean="0"/>
              <a:t>The SG for the Long Tail of Science Pilot</a:t>
            </a:r>
          </a:p>
          <a:p>
            <a:endParaRPr lang="en-US" dirty="0"/>
          </a:p>
          <a:p>
            <a:r>
              <a:rPr lang="en-US" dirty="0" smtClean="0"/>
              <a:t>Summary and outlook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CSGF in </a:t>
            </a:r>
            <a:r>
              <a:rPr lang="en-US" sz="3600" smtClean="0"/>
              <a:t>a nutshell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Screen Shot 2015-04-19 at 22.33.25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161308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1731038"/>
            <a:ext cx="8686801" cy="46502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latin typeface="Courier New"/>
                <a:cs typeface="Courier New"/>
              </a:rPr>
              <a:t>http://</a:t>
            </a:r>
            <a:r>
              <a:rPr lang="en-US" sz="1800" b="1" dirty="0" err="1">
                <a:latin typeface="Courier New"/>
                <a:cs typeface="Courier New"/>
              </a:rPr>
              <a:t>www.catania</a:t>
            </a:r>
            <a:r>
              <a:rPr lang="en-US" sz="1800" b="1" dirty="0">
                <a:latin typeface="Courier New"/>
                <a:cs typeface="Courier New"/>
              </a:rPr>
              <a:t>-science-</a:t>
            </a:r>
            <a:r>
              <a:rPr lang="en-US" sz="1800" b="1" dirty="0" err="1">
                <a:latin typeface="Courier New"/>
                <a:cs typeface="Courier New"/>
              </a:rPr>
              <a:t>gateways.it</a:t>
            </a:r>
            <a:endParaRPr lang="en-US" sz="1800" b="1" dirty="0" smtClean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Born in 2010 to hide Grid complexity (especially security-wise)</a:t>
            </a:r>
          </a:p>
          <a:p>
            <a:r>
              <a:rPr lang="en-US" sz="2800" dirty="0" smtClean="0"/>
              <a:t>Designed to be:</a:t>
            </a:r>
          </a:p>
          <a:p>
            <a:pPr lvl="1"/>
            <a:r>
              <a:rPr lang="en-US" sz="2400" dirty="0" smtClean="0"/>
              <a:t>Sustainable (Fully based on standards)</a:t>
            </a:r>
          </a:p>
          <a:p>
            <a:pPr lvl="1"/>
            <a:r>
              <a:rPr lang="en-US" sz="2400" dirty="0" smtClean="0"/>
              <a:t>Scalable (through Glassfish)</a:t>
            </a:r>
          </a:p>
          <a:p>
            <a:pPr lvl="1"/>
            <a:r>
              <a:rPr lang="en-US" sz="2400" dirty="0" smtClean="0"/>
              <a:t>Secure (AAI/Traceability)</a:t>
            </a:r>
          </a:p>
          <a:p>
            <a:pPr lvl="1"/>
            <a:r>
              <a:rPr lang="en-US" sz="2400" dirty="0" smtClean="0"/>
              <a:t>Interoperable (one system </a:t>
            </a:r>
            <a:r>
              <a:rPr lang="en-US" sz="2400" dirty="0" smtClean="0">
                <a:sym typeface="Symbol" panose="05050102010706020507" pitchFamily="18" charset="2"/>
              </a:rPr>
              <a:t></a:t>
            </a:r>
            <a:r>
              <a:rPr lang="en-US" sz="2400" dirty="0" smtClean="0"/>
              <a:t> many </a:t>
            </a:r>
            <a:r>
              <a:rPr lang="en-US" sz="2400" dirty="0"/>
              <a:t>i</a:t>
            </a:r>
            <a:r>
              <a:rPr lang="en-US" sz="2400" dirty="0" smtClean="0"/>
              <a:t>nfrastructures)</a:t>
            </a:r>
          </a:p>
          <a:p>
            <a:pPr lvl="1"/>
            <a:r>
              <a:rPr lang="en-US" sz="2400" dirty="0" smtClean="0"/>
              <a:t>Accessible anytime from anywhere (including mobile devices)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1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CSGF Architecture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3005036" y="2345734"/>
            <a:ext cx="1550162" cy="2661625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SGW y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7" name="Straight Connector 72"/>
          <p:cNvCxnSpPr/>
          <p:nvPr/>
        </p:nvCxnSpPr>
        <p:spPr>
          <a:xfrm flipV="1">
            <a:off x="2346376" y="2794602"/>
            <a:ext cx="2208822" cy="34474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903737" y="1296549"/>
            <a:ext cx="1927724" cy="4870266"/>
          </a:xfrm>
          <a:prstGeom prst="rect">
            <a:avLst/>
          </a:prstGeom>
          <a:solidFill>
            <a:srgbClr val="92D050">
              <a:alpha val="30196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Infrastructures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899" y="1714829"/>
            <a:ext cx="1791231" cy="1840284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Grid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Up-Down Arrow 18"/>
          <p:cNvSpPr/>
          <p:nvPr/>
        </p:nvSpPr>
        <p:spPr>
          <a:xfrm rot="10800000">
            <a:off x="4798369" y="5102789"/>
            <a:ext cx="278177" cy="539410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Rectangle 34"/>
          <p:cNvSpPr/>
          <p:nvPr/>
        </p:nvSpPr>
        <p:spPr>
          <a:xfrm>
            <a:off x="6948899" y="3578912"/>
            <a:ext cx="1791231" cy="457689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HPC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2" name="Rectangle 35"/>
          <p:cNvSpPr/>
          <p:nvPr/>
        </p:nvSpPr>
        <p:spPr>
          <a:xfrm>
            <a:off x="6956967" y="4085554"/>
            <a:ext cx="1783163" cy="1798760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Cloud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323528" y="1296549"/>
            <a:ext cx="1566717" cy="4870267"/>
          </a:xfrm>
          <a:prstGeom prst="rect">
            <a:avLst/>
          </a:prstGeom>
          <a:solidFill>
            <a:srgbClr val="68AAEC">
              <a:alpha val="30196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Applications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7282504" y="2101134"/>
            <a:ext cx="1076331" cy="386098"/>
          </a:xfrm>
          <a:prstGeom prst="rect">
            <a:avLst/>
          </a:prstGeom>
          <a:solidFill>
            <a:srgbClr val="9D90A0"/>
          </a:solidFill>
          <a:ln w="38100" cap="flat" cmpd="thinThick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VO a</a:t>
            </a:r>
          </a:p>
        </p:txBody>
      </p:sp>
      <p:sp>
        <p:nvSpPr>
          <p:cNvPr id="15" name="Rectangle 40"/>
          <p:cNvSpPr/>
          <p:nvPr/>
        </p:nvSpPr>
        <p:spPr>
          <a:xfrm rot="5400000">
            <a:off x="609951" y="1536869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1</a:t>
            </a:r>
          </a:p>
        </p:txBody>
      </p:sp>
      <p:sp>
        <p:nvSpPr>
          <p:cNvPr id="16" name="Rectangle 41"/>
          <p:cNvSpPr/>
          <p:nvPr/>
        </p:nvSpPr>
        <p:spPr>
          <a:xfrm rot="5400000">
            <a:off x="616843" y="2006789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2</a:t>
            </a:r>
          </a:p>
        </p:txBody>
      </p:sp>
      <p:sp>
        <p:nvSpPr>
          <p:cNvPr id="17" name="Rectangle 42"/>
          <p:cNvSpPr/>
          <p:nvPr/>
        </p:nvSpPr>
        <p:spPr>
          <a:xfrm rot="5400000">
            <a:off x="610507" y="2952989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i</a:t>
            </a:r>
          </a:p>
        </p:txBody>
      </p:sp>
      <p:sp>
        <p:nvSpPr>
          <p:cNvPr id="18" name="Rectangle 43"/>
          <p:cNvSpPr/>
          <p:nvPr/>
        </p:nvSpPr>
        <p:spPr>
          <a:xfrm rot="5400000">
            <a:off x="609951" y="3434478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j</a:t>
            </a:r>
          </a:p>
        </p:txBody>
      </p:sp>
      <p:sp>
        <p:nvSpPr>
          <p:cNvPr id="19" name="Rectangle 47"/>
          <p:cNvSpPr/>
          <p:nvPr/>
        </p:nvSpPr>
        <p:spPr>
          <a:xfrm rot="5400000">
            <a:off x="604171" y="3925649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k</a:t>
            </a:r>
          </a:p>
        </p:txBody>
      </p:sp>
      <p:sp>
        <p:nvSpPr>
          <p:cNvPr id="20" name="Rectangle 52"/>
          <p:cNvSpPr/>
          <p:nvPr/>
        </p:nvSpPr>
        <p:spPr>
          <a:xfrm rot="5400000">
            <a:off x="610507" y="2476709"/>
            <a:ext cx="417026" cy="7872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…</a:t>
            </a:r>
          </a:p>
        </p:txBody>
      </p:sp>
      <p:sp>
        <p:nvSpPr>
          <p:cNvPr id="21" name="Rectangle 53"/>
          <p:cNvSpPr/>
          <p:nvPr/>
        </p:nvSpPr>
        <p:spPr>
          <a:xfrm rot="5400000">
            <a:off x="597314" y="4881136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x</a:t>
            </a:r>
          </a:p>
        </p:txBody>
      </p:sp>
      <p:sp>
        <p:nvSpPr>
          <p:cNvPr id="22" name="Rectangle 54"/>
          <p:cNvSpPr/>
          <p:nvPr/>
        </p:nvSpPr>
        <p:spPr>
          <a:xfrm rot="5400000">
            <a:off x="596758" y="5362625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n</a:t>
            </a:r>
          </a:p>
        </p:txBody>
      </p:sp>
      <p:sp>
        <p:nvSpPr>
          <p:cNvPr id="23" name="Rectangle 56"/>
          <p:cNvSpPr/>
          <p:nvPr/>
        </p:nvSpPr>
        <p:spPr>
          <a:xfrm rot="5400000">
            <a:off x="597314" y="4404856"/>
            <a:ext cx="417026" cy="7872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…</a:t>
            </a:r>
          </a:p>
        </p:txBody>
      </p:sp>
      <p:sp>
        <p:nvSpPr>
          <p:cNvPr id="24" name="Rectangle 57"/>
          <p:cNvSpPr/>
          <p:nvPr/>
        </p:nvSpPr>
        <p:spPr>
          <a:xfrm>
            <a:off x="7276168" y="2557824"/>
            <a:ext cx="1076331" cy="386098"/>
          </a:xfrm>
          <a:prstGeom prst="rect">
            <a:avLst/>
          </a:prstGeom>
          <a:solidFill>
            <a:srgbClr val="9D90A0"/>
          </a:solidFill>
          <a:ln w="38100" cap="flat" cmpd="thinThick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VO b</a:t>
            </a:r>
          </a:p>
        </p:txBody>
      </p:sp>
      <p:sp>
        <p:nvSpPr>
          <p:cNvPr id="25" name="Rectangle 59"/>
          <p:cNvSpPr/>
          <p:nvPr/>
        </p:nvSpPr>
        <p:spPr>
          <a:xfrm rot="5400000">
            <a:off x="7588663" y="2837622"/>
            <a:ext cx="417026" cy="7872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…</a:t>
            </a:r>
          </a:p>
        </p:txBody>
      </p:sp>
      <p:sp>
        <p:nvSpPr>
          <p:cNvPr id="26" name="Rectangle 60"/>
          <p:cNvSpPr/>
          <p:nvPr/>
        </p:nvSpPr>
        <p:spPr>
          <a:xfrm>
            <a:off x="7276168" y="4507374"/>
            <a:ext cx="1076331" cy="386098"/>
          </a:xfrm>
          <a:prstGeom prst="rect">
            <a:avLst/>
          </a:prstGeom>
          <a:solidFill>
            <a:srgbClr val="9D90A0"/>
          </a:solidFill>
          <a:ln w="38100" cap="flat" cmpd="thinThick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Tenant a</a:t>
            </a:r>
          </a:p>
        </p:txBody>
      </p:sp>
      <p:sp>
        <p:nvSpPr>
          <p:cNvPr id="27" name="Rectangle 61"/>
          <p:cNvSpPr/>
          <p:nvPr/>
        </p:nvSpPr>
        <p:spPr>
          <a:xfrm>
            <a:off x="7269832" y="4964064"/>
            <a:ext cx="1076331" cy="386098"/>
          </a:xfrm>
          <a:prstGeom prst="rect">
            <a:avLst/>
          </a:prstGeom>
          <a:solidFill>
            <a:srgbClr val="9D90A0"/>
          </a:solidFill>
          <a:ln w="38100" cap="flat" cmpd="thinThick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Tenant b</a:t>
            </a:r>
          </a:p>
        </p:txBody>
      </p:sp>
      <p:sp>
        <p:nvSpPr>
          <p:cNvPr id="28" name="Rectangle 62"/>
          <p:cNvSpPr/>
          <p:nvPr/>
        </p:nvSpPr>
        <p:spPr>
          <a:xfrm rot="5400000">
            <a:off x="7582327" y="5243862"/>
            <a:ext cx="417026" cy="7872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…</a:t>
            </a:r>
          </a:p>
        </p:txBody>
      </p:sp>
      <p:cxnSp>
        <p:nvCxnSpPr>
          <p:cNvPr id="29" name="Straight Connector 28"/>
          <p:cNvCxnSpPr>
            <a:stCxn id="16" idx="0"/>
          </p:cNvCxnSpPr>
          <p:nvPr/>
        </p:nvCxnSpPr>
        <p:spPr>
          <a:xfrm flipV="1">
            <a:off x="1218966" y="2385423"/>
            <a:ext cx="1147495" cy="14976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cxnSp>
        <p:nvCxnSpPr>
          <p:cNvPr id="30" name="Straight Connector 64"/>
          <p:cNvCxnSpPr/>
          <p:nvPr/>
        </p:nvCxnSpPr>
        <p:spPr>
          <a:xfrm>
            <a:off x="2366461" y="2385423"/>
            <a:ext cx="0" cy="443652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sp>
        <p:nvSpPr>
          <p:cNvPr id="31" name="Rectangle 70"/>
          <p:cNvSpPr/>
          <p:nvPr/>
        </p:nvSpPr>
        <p:spPr>
          <a:xfrm rot="5400000">
            <a:off x="3547170" y="2418228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2</a:t>
            </a:r>
          </a:p>
        </p:txBody>
      </p:sp>
      <p:cxnSp>
        <p:nvCxnSpPr>
          <p:cNvPr id="32" name="Straight Connector 74"/>
          <p:cNvCxnSpPr/>
          <p:nvPr/>
        </p:nvCxnSpPr>
        <p:spPr>
          <a:xfrm flipV="1">
            <a:off x="5245019" y="2777366"/>
            <a:ext cx="1275100" cy="17236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3" name="Straight Connector 76"/>
          <p:cNvCxnSpPr/>
          <p:nvPr/>
        </p:nvCxnSpPr>
        <p:spPr>
          <a:xfrm flipV="1">
            <a:off x="6520119" y="2270233"/>
            <a:ext cx="0" cy="507133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4" name="Straight Connector 78"/>
          <p:cNvCxnSpPr/>
          <p:nvPr/>
        </p:nvCxnSpPr>
        <p:spPr>
          <a:xfrm flipV="1">
            <a:off x="6520119" y="2267153"/>
            <a:ext cx="749713" cy="17236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Straight Connector 82"/>
          <p:cNvCxnSpPr/>
          <p:nvPr/>
        </p:nvCxnSpPr>
        <p:spPr>
          <a:xfrm flipV="1">
            <a:off x="1225858" y="3834346"/>
            <a:ext cx="1147495" cy="14976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cxnSp>
        <p:nvCxnSpPr>
          <p:cNvPr id="36" name="Straight Connector 83"/>
          <p:cNvCxnSpPr/>
          <p:nvPr/>
        </p:nvCxnSpPr>
        <p:spPr>
          <a:xfrm>
            <a:off x="2346376" y="3555113"/>
            <a:ext cx="0" cy="279233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cxnSp>
        <p:nvCxnSpPr>
          <p:cNvPr id="37" name="Straight Connector 86"/>
          <p:cNvCxnSpPr/>
          <p:nvPr/>
        </p:nvCxnSpPr>
        <p:spPr>
          <a:xfrm flipV="1">
            <a:off x="5245019" y="3551576"/>
            <a:ext cx="1275100" cy="27336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Straight Connector 87"/>
          <p:cNvCxnSpPr/>
          <p:nvPr/>
        </p:nvCxnSpPr>
        <p:spPr>
          <a:xfrm>
            <a:off x="6520119" y="3551576"/>
            <a:ext cx="0" cy="1184325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9" name="Straight Connector 90"/>
          <p:cNvCxnSpPr/>
          <p:nvPr/>
        </p:nvCxnSpPr>
        <p:spPr>
          <a:xfrm>
            <a:off x="6185958" y="3822862"/>
            <a:ext cx="749713" cy="0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0" name="Straight Connector 94"/>
          <p:cNvCxnSpPr/>
          <p:nvPr/>
        </p:nvCxnSpPr>
        <p:spPr>
          <a:xfrm flipV="1">
            <a:off x="1198881" y="5303130"/>
            <a:ext cx="1147495" cy="14976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cxnSp>
        <p:nvCxnSpPr>
          <p:cNvPr id="41" name="Straight Connector 95"/>
          <p:cNvCxnSpPr/>
          <p:nvPr/>
        </p:nvCxnSpPr>
        <p:spPr>
          <a:xfrm>
            <a:off x="2346376" y="4370883"/>
            <a:ext cx="20085" cy="932247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cxnSp>
        <p:nvCxnSpPr>
          <p:cNvPr id="42" name="Straight Connector 108"/>
          <p:cNvCxnSpPr/>
          <p:nvPr/>
        </p:nvCxnSpPr>
        <p:spPr>
          <a:xfrm>
            <a:off x="5245019" y="4322411"/>
            <a:ext cx="944394" cy="768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3" name="Straight Connector 110"/>
          <p:cNvCxnSpPr/>
          <p:nvPr/>
        </p:nvCxnSpPr>
        <p:spPr>
          <a:xfrm>
            <a:off x="6189413" y="3804903"/>
            <a:ext cx="0" cy="517508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Straight Connector 112"/>
          <p:cNvCxnSpPr/>
          <p:nvPr/>
        </p:nvCxnSpPr>
        <p:spPr>
          <a:xfrm>
            <a:off x="6515803" y="4735901"/>
            <a:ext cx="749713" cy="0"/>
          </a:xfrm>
          <a:prstGeom prst="line">
            <a:avLst/>
          </a:prstGeom>
          <a:noFill/>
          <a:ln w="38100" cap="flat" cmpd="thickThin" algn="ctr">
            <a:solidFill>
              <a:srgbClr val="FF0000"/>
            </a:solidFill>
            <a:prstDash val="solid"/>
          </a:ln>
          <a:effectLst/>
        </p:spPr>
      </p:cxnSp>
      <p:sp>
        <p:nvSpPr>
          <p:cNvPr id="45" name="Rectangle 114"/>
          <p:cNvSpPr/>
          <p:nvPr/>
        </p:nvSpPr>
        <p:spPr>
          <a:xfrm>
            <a:off x="4635795" y="5704706"/>
            <a:ext cx="2162115" cy="532606"/>
          </a:xfrm>
          <a:prstGeom prst="rect">
            <a:avLst/>
          </a:prstGeom>
          <a:solidFill>
            <a:srgbClr val="629DD1"/>
          </a:solidFill>
          <a:ln w="38100" cap="flat" cmpd="thinThick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API Services</a:t>
            </a:r>
            <a:endParaRPr kumimoji="0" lang="en-GB" sz="14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6" name="Rectangle 115"/>
          <p:cNvSpPr/>
          <p:nvPr/>
        </p:nvSpPr>
        <p:spPr>
          <a:xfrm>
            <a:off x="3005036" y="1213643"/>
            <a:ext cx="1550162" cy="1002371"/>
          </a:xfrm>
          <a:prstGeom prst="rect">
            <a:avLst/>
          </a:prstGeom>
          <a:gradFill flip="none" rotWithShape="1">
            <a:gsLst>
              <a:gs pos="0">
                <a:srgbClr val="9D90A0"/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SGW x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7" name="Rectangle 116"/>
          <p:cNvSpPr/>
          <p:nvPr/>
        </p:nvSpPr>
        <p:spPr>
          <a:xfrm>
            <a:off x="2986619" y="5118683"/>
            <a:ext cx="1550162" cy="1002371"/>
          </a:xfrm>
          <a:prstGeom prst="rect">
            <a:avLst/>
          </a:prstGeom>
          <a:gradFill flip="none" rotWithShape="1">
            <a:gsLst>
              <a:gs pos="0">
                <a:srgbClr val="7F8FA9"/>
              </a:gs>
              <a:gs pos="100000">
                <a:srgbClr val="FFFFFF"/>
              </a:gs>
            </a:gsLst>
            <a:lin ang="5400000" scaled="0"/>
            <a:tileRect/>
          </a:gra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SGW z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8" name="Rectangle 32"/>
          <p:cNvSpPr/>
          <p:nvPr/>
        </p:nvSpPr>
        <p:spPr>
          <a:xfrm rot="16200000">
            <a:off x="3569296" y="3331636"/>
            <a:ext cx="2661625" cy="68982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API Frontend</a:t>
            </a:r>
          </a:p>
        </p:txBody>
      </p:sp>
      <p:cxnSp>
        <p:nvCxnSpPr>
          <p:cNvPr id="49" name="Straight Connector 63"/>
          <p:cNvCxnSpPr/>
          <p:nvPr/>
        </p:nvCxnSpPr>
        <p:spPr>
          <a:xfrm flipV="1">
            <a:off x="2340040" y="3502662"/>
            <a:ext cx="2208822" cy="34474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sp>
        <p:nvSpPr>
          <p:cNvPr id="50" name="Rectangle 80"/>
          <p:cNvSpPr/>
          <p:nvPr/>
        </p:nvSpPr>
        <p:spPr>
          <a:xfrm rot="5400000">
            <a:off x="3547170" y="3202780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k</a:t>
            </a:r>
          </a:p>
        </p:txBody>
      </p:sp>
      <p:cxnSp>
        <p:nvCxnSpPr>
          <p:cNvPr id="51" name="Straight Connector 65"/>
          <p:cNvCxnSpPr/>
          <p:nvPr/>
        </p:nvCxnSpPr>
        <p:spPr>
          <a:xfrm flipV="1">
            <a:off x="2346897" y="4312790"/>
            <a:ext cx="2208822" cy="34474"/>
          </a:xfrm>
          <a:prstGeom prst="line">
            <a:avLst/>
          </a:prstGeom>
          <a:noFill/>
          <a:ln w="38100" cap="flat" cmpd="thickThin" algn="ctr">
            <a:solidFill>
              <a:srgbClr val="629DD1"/>
            </a:solidFill>
            <a:prstDash val="solid"/>
          </a:ln>
          <a:effectLst/>
        </p:spPr>
      </p:cxnSp>
      <p:sp>
        <p:nvSpPr>
          <p:cNvPr id="52" name="Rectangle 93"/>
          <p:cNvSpPr/>
          <p:nvPr/>
        </p:nvSpPr>
        <p:spPr>
          <a:xfrm rot="5400000">
            <a:off x="3547170" y="3945222"/>
            <a:ext cx="417026" cy="78722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App x</a:t>
            </a:r>
          </a:p>
        </p:txBody>
      </p:sp>
    </p:spTree>
    <p:extLst>
      <p:ext uri="{BB962C8B-B14F-4D97-AF65-F5344CB8AC3E}">
        <p14:creationId xmlns:p14="http://schemas.microsoft.com/office/powerpoint/2010/main" val="41823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CSGF Components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78" y="3205721"/>
            <a:ext cx="5577823" cy="3247615"/>
          </a:xfrm>
          <a:prstGeom prst="rect">
            <a:avLst/>
          </a:prstGeom>
        </p:spPr>
      </p:pic>
      <p:sp>
        <p:nvSpPr>
          <p:cNvPr id="7" name="Rounded Rectangle 157"/>
          <p:cNvSpPr/>
          <p:nvPr/>
        </p:nvSpPr>
        <p:spPr>
          <a:xfrm>
            <a:off x="3039651" y="996384"/>
            <a:ext cx="5665770" cy="3207224"/>
          </a:xfrm>
          <a:prstGeom prst="roundRect">
            <a:avLst>
              <a:gd name="adj" fmla="val 5923"/>
            </a:avLst>
          </a:prstGeom>
          <a:solidFill>
            <a:srgbClr val="FFFFFF">
              <a:alpha val="80000"/>
            </a:srgbClr>
          </a:solidFill>
          <a:ln w="38100" cap="flat" cmpd="thickThin" algn="ctr">
            <a:solidFill>
              <a:srgbClr val="7F8FA9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Rounded Rectangle 180"/>
          <p:cNvSpPr/>
          <p:nvPr/>
        </p:nvSpPr>
        <p:spPr>
          <a:xfrm>
            <a:off x="5157759" y="1510365"/>
            <a:ext cx="2891534" cy="1432797"/>
          </a:xfrm>
          <a:prstGeom prst="roundRect">
            <a:avLst/>
          </a:prstGeom>
          <a:solidFill>
            <a:srgbClr val="7F8FA9">
              <a:alpha val="58000"/>
            </a:srgbClr>
          </a:solidFill>
          <a:ln w="38100" cap="flat" cmpd="thinThick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2" name="Rounded Rectangle 177"/>
          <p:cNvSpPr/>
          <p:nvPr/>
        </p:nvSpPr>
        <p:spPr>
          <a:xfrm>
            <a:off x="5167885" y="3467795"/>
            <a:ext cx="2891534" cy="599904"/>
          </a:xfrm>
          <a:prstGeom prst="roundRect">
            <a:avLst/>
          </a:prstGeom>
          <a:gradFill rotWithShape="1">
            <a:gsLst>
              <a:gs pos="0">
                <a:srgbClr val="7F8FA9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7F8FA9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7F8FA9">
                  <a:shade val="70000"/>
                  <a:satMod val="135000"/>
                </a:srgbClr>
              </a:gs>
              <a:gs pos="100000">
                <a:srgbClr val="7F8FA9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7F8FA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Grid&amp;Cloud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Engine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4" name="Rounded Rectangle 73"/>
          <p:cNvSpPr/>
          <p:nvPr/>
        </p:nvSpPr>
        <p:spPr>
          <a:xfrm>
            <a:off x="251520" y="2422553"/>
            <a:ext cx="2026068" cy="1645146"/>
          </a:xfrm>
          <a:prstGeom prst="roundRect">
            <a:avLst>
              <a:gd name="adj" fmla="val 6917"/>
            </a:avLst>
          </a:prstGeom>
          <a:gradFill rotWithShape="1">
            <a:gsLst>
              <a:gs pos="25000">
                <a:srgbClr val="7F8FA9">
                  <a:tint val="90000"/>
                  <a:shade val="100000"/>
                  <a:alpha val="90000"/>
                  <a:satMod val="150000"/>
                </a:srgbClr>
              </a:gs>
              <a:gs pos="100000">
                <a:srgbClr val="7F8FA9">
                  <a:tint val="100000"/>
                  <a:shade val="60000"/>
                  <a:satMod val="135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A402A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Administrators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Power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users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A402A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Basic users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VRC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members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err="1">
                <a:solidFill>
                  <a:srgbClr val="2A402A"/>
                </a:solidFill>
                <a:latin typeface="News Gothic MT"/>
              </a:rPr>
              <a:t>e</a:t>
            </a:r>
            <a:r>
              <a:rPr lang="en-US" sz="1600" kern="0" dirty="0" err="1" smtClean="0">
                <a:solidFill>
                  <a:srgbClr val="2A402A"/>
                </a:solidFill>
                <a:latin typeface="News Gothic MT"/>
              </a:rPr>
              <a:t>tc</a:t>
            </a:r>
            <a:r>
              <a:rPr lang="en-US" sz="1600" kern="0" dirty="0" smtClean="0">
                <a:solidFill>
                  <a:srgbClr val="2A402A"/>
                </a:solidFill>
                <a:latin typeface="News Gothic MT"/>
              </a:rPr>
              <a:t>,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A402A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A402A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3512852" y="5992060"/>
            <a:ext cx="221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616F6-0417-43E5-8DD5-5D469436E093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News Gothic MT"/>
              </a:rPr>
              <a:pPr/>
              <a:t>20/05/2015</a:t>
            </a:fld>
            <a:endParaRPr lang="en-GB" dirty="0">
              <a:solidFill>
                <a:prstClr val="white">
                  <a:lumMod val="75000"/>
                </a:prstClr>
              </a:solidFill>
              <a:latin typeface="News Gothic M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1943673" y="2038044"/>
            <a:ext cx="719138" cy="720725"/>
            <a:chOff x="5999997" y="2127250"/>
            <a:chExt cx="719138" cy="720725"/>
          </a:xfrm>
        </p:grpSpPr>
        <p:pic>
          <p:nvPicPr>
            <p:cNvPr id="19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239710" y="2127250"/>
              <a:ext cx="479425" cy="481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999997" y="2214563"/>
              <a:ext cx="479425" cy="481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152397" y="2366963"/>
              <a:ext cx="479425" cy="481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" name="Line Callout 1 68"/>
          <p:cNvSpPr/>
          <p:nvPr/>
        </p:nvSpPr>
        <p:spPr>
          <a:xfrm>
            <a:off x="251520" y="1139072"/>
            <a:ext cx="1382713" cy="847725"/>
          </a:xfrm>
          <a:prstGeom prst="borderCallout1">
            <a:avLst>
              <a:gd name="adj1" fmla="val 96150"/>
              <a:gd name="adj2" fmla="val 127118"/>
              <a:gd name="adj3" fmla="val 72431"/>
              <a:gd name="adj4" fmla="val 101677"/>
            </a:avLst>
          </a:prstGeom>
          <a:gradFill rotWithShape="1">
            <a:gsLst>
              <a:gs pos="0">
                <a:srgbClr val="7F8FA9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7F8FA9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7F8FA9">
                  <a:shade val="70000"/>
                  <a:satMod val="135000"/>
                </a:srgbClr>
              </a:gs>
              <a:gs pos="100000">
                <a:srgbClr val="7F8FA9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Users having different roles and privileges</a:t>
            </a:r>
          </a:p>
        </p:txBody>
      </p:sp>
      <p:sp>
        <p:nvSpPr>
          <p:cNvPr id="23" name="Left Arrow 69"/>
          <p:cNvSpPr/>
          <p:nvPr/>
        </p:nvSpPr>
        <p:spPr>
          <a:xfrm rot="10800000">
            <a:off x="2751710" y="2407514"/>
            <a:ext cx="350762" cy="329142"/>
          </a:xfrm>
          <a:prstGeom prst="left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0706" y="1139072"/>
            <a:ext cx="1242593" cy="3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158"/>
          <p:cNvSpPr/>
          <p:nvPr/>
        </p:nvSpPr>
        <p:spPr>
          <a:xfrm>
            <a:off x="3288690" y="2005053"/>
            <a:ext cx="1015874" cy="938110"/>
          </a:xfrm>
          <a:prstGeom prst="roundRect">
            <a:avLst/>
          </a:prstGeom>
          <a:gradFill rotWithShape="1">
            <a:gsLst>
              <a:gs pos="0">
                <a:srgbClr val="7F8FA9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7F8FA9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7F8FA9">
                  <a:shade val="70000"/>
                  <a:satMod val="135000"/>
                </a:srgbClr>
              </a:gs>
              <a:gs pos="100000">
                <a:srgbClr val="7F8FA9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7F8FA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AAI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grpSp>
        <p:nvGrpSpPr>
          <p:cNvPr id="28" name="Group 12"/>
          <p:cNvGrpSpPr/>
          <p:nvPr/>
        </p:nvGrpSpPr>
        <p:grpSpPr>
          <a:xfrm>
            <a:off x="5371897" y="2135801"/>
            <a:ext cx="797058" cy="712470"/>
            <a:chOff x="5287918" y="2139735"/>
            <a:chExt cx="1099585" cy="969585"/>
          </a:xfrm>
        </p:grpSpPr>
        <p:sp>
          <p:nvSpPr>
            <p:cNvPr id="29" name="Rounded Rectangle 161"/>
            <p:cNvSpPr/>
            <p:nvPr/>
          </p:nvSpPr>
          <p:spPr bwMode="auto">
            <a:xfrm>
              <a:off x="5287918" y="2139735"/>
              <a:ext cx="989013" cy="846137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0" name="Rounded Rectangle 163"/>
            <p:cNvSpPr/>
            <p:nvPr/>
          </p:nvSpPr>
          <p:spPr bwMode="auto">
            <a:xfrm>
              <a:off x="5343481" y="2195297"/>
              <a:ext cx="989012" cy="846138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1" name="Rounded Rectangle 164"/>
            <p:cNvSpPr/>
            <p:nvPr/>
          </p:nvSpPr>
          <p:spPr bwMode="auto">
            <a:xfrm>
              <a:off x="5399205" y="2263052"/>
              <a:ext cx="988298" cy="846268"/>
            </a:xfrm>
            <a:prstGeom prst="roundRect">
              <a:avLst/>
            </a:prstGeom>
            <a:gradFill rotWithShape="1">
              <a:gsLst>
                <a:gs pos="25000">
                  <a:srgbClr val="629DD1">
                    <a:tint val="90000"/>
                    <a:shade val="100000"/>
                    <a:alpha val="90000"/>
                    <a:satMod val="150000"/>
                  </a:srgbClr>
                </a:gs>
                <a:gs pos="100000">
                  <a:srgbClr val="629DD1">
                    <a:tint val="100000"/>
                    <a:shade val="60000"/>
                    <a:satMod val="135000"/>
                  </a:srgb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solidFill>
                <a:srgbClr val="629DD1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</p:grpSp>
      <p:grpSp>
        <p:nvGrpSpPr>
          <p:cNvPr id="32" name="Group 165"/>
          <p:cNvGrpSpPr/>
          <p:nvPr/>
        </p:nvGrpSpPr>
        <p:grpSpPr>
          <a:xfrm>
            <a:off x="6268443" y="2136039"/>
            <a:ext cx="797058" cy="712470"/>
            <a:chOff x="5287918" y="2139735"/>
            <a:chExt cx="1099585" cy="969585"/>
          </a:xfrm>
        </p:grpSpPr>
        <p:sp>
          <p:nvSpPr>
            <p:cNvPr id="33" name="Rounded Rectangle 166"/>
            <p:cNvSpPr/>
            <p:nvPr/>
          </p:nvSpPr>
          <p:spPr bwMode="auto">
            <a:xfrm>
              <a:off x="5287918" y="2139735"/>
              <a:ext cx="989013" cy="846137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4" name="Rounded Rectangle 167"/>
            <p:cNvSpPr/>
            <p:nvPr/>
          </p:nvSpPr>
          <p:spPr bwMode="auto">
            <a:xfrm>
              <a:off x="5343481" y="2195297"/>
              <a:ext cx="989012" cy="846138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5" name="Rounded Rectangle 168"/>
            <p:cNvSpPr/>
            <p:nvPr/>
          </p:nvSpPr>
          <p:spPr bwMode="auto">
            <a:xfrm>
              <a:off x="5399205" y="2263052"/>
              <a:ext cx="988298" cy="846268"/>
            </a:xfrm>
            <a:prstGeom prst="roundRect">
              <a:avLst/>
            </a:prstGeom>
            <a:gradFill rotWithShape="1">
              <a:gsLst>
                <a:gs pos="25000">
                  <a:srgbClr val="7F8FA9">
                    <a:tint val="90000"/>
                    <a:shade val="100000"/>
                    <a:alpha val="90000"/>
                    <a:satMod val="150000"/>
                  </a:srgbClr>
                </a:gs>
                <a:gs pos="100000">
                  <a:srgbClr val="7F8FA9">
                    <a:tint val="100000"/>
                    <a:shade val="60000"/>
                    <a:satMod val="135000"/>
                  </a:srgb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solidFill>
                <a:srgbClr val="7F8FA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</p:grpSp>
      <p:grpSp>
        <p:nvGrpSpPr>
          <p:cNvPr id="36" name="Group 169"/>
          <p:cNvGrpSpPr/>
          <p:nvPr/>
        </p:nvGrpSpPr>
        <p:grpSpPr>
          <a:xfrm>
            <a:off x="7143307" y="2136039"/>
            <a:ext cx="797058" cy="712470"/>
            <a:chOff x="5287918" y="2139735"/>
            <a:chExt cx="1099585" cy="969585"/>
          </a:xfrm>
        </p:grpSpPr>
        <p:sp>
          <p:nvSpPr>
            <p:cNvPr id="37" name="Rounded Rectangle 170"/>
            <p:cNvSpPr/>
            <p:nvPr/>
          </p:nvSpPr>
          <p:spPr bwMode="auto">
            <a:xfrm>
              <a:off x="5287918" y="2139735"/>
              <a:ext cx="989013" cy="846137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8" name="Rounded Rectangle 171"/>
            <p:cNvSpPr/>
            <p:nvPr/>
          </p:nvSpPr>
          <p:spPr bwMode="auto">
            <a:xfrm>
              <a:off x="5343481" y="2195297"/>
              <a:ext cx="989012" cy="846138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9" name="Rounded Rectangle 172"/>
            <p:cNvSpPr/>
            <p:nvPr/>
          </p:nvSpPr>
          <p:spPr bwMode="auto">
            <a:xfrm>
              <a:off x="5399205" y="2263052"/>
              <a:ext cx="988298" cy="846268"/>
            </a:xfrm>
            <a:prstGeom prst="roundRect">
              <a:avLst/>
            </a:prstGeom>
            <a:gradFill rotWithShape="1">
              <a:gsLst>
                <a:gs pos="25000">
                  <a:srgbClr val="9D90A0">
                    <a:tint val="90000"/>
                    <a:shade val="100000"/>
                    <a:alpha val="90000"/>
                    <a:satMod val="150000"/>
                  </a:srgbClr>
                </a:gs>
                <a:gs pos="100000">
                  <a:srgbClr val="9D90A0">
                    <a:tint val="100000"/>
                    <a:shade val="60000"/>
                    <a:satMod val="135000"/>
                  </a:srgb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solidFill>
                <a:srgbClr val="9D90A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</p:grpSp>
      <p:sp>
        <p:nvSpPr>
          <p:cNvPr id="40" name="Left Arrow 173"/>
          <p:cNvSpPr/>
          <p:nvPr/>
        </p:nvSpPr>
        <p:spPr>
          <a:xfrm rot="10800000">
            <a:off x="4747129" y="2354486"/>
            <a:ext cx="350762" cy="329142"/>
          </a:xfrm>
          <a:prstGeom prst="left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1" name="Rounded Rectangle 174"/>
          <p:cNvSpPr/>
          <p:nvPr/>
        </p:nvSpPr>
        <p:spPr>
          <a:xfrm>
            <a:off x="5333238" y="1703288"/>
            <a:ext cx="2526976" cy="334205"/>
          </a:xfrm>
          <a:prstGeom prst="roundRect">
            <a:avLst/>
          </a:prstGeom>
          <a:gradFill rotWithShape="1">
            <a:gsLst>
              <a:gs pos="25000">
                <a:srgbClr val="4A66AC">
                  <a:tint val="90000"/>
                  <a:shade val="100000"/>
                  <a:alpha val="90000"/>
                  <a:satMod val="150000"/>
                </a:srgbClr>
              </a:gs>
              <a:gs pos="100000">
                <a:srgbClr val="4A66AC">
                  <a:tint val="100000"/>
                  <a:shade val="60000"/>
                  <a:satMod val="135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rgbClr val="4A66AC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Portlets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2" name="Up-Down Arrow 175"/>
          <p:cNvSpPr/>
          <p:nvPr/>
        </p:nvSpPr>
        <p:spPr>
          <a:xfrm>
            <a:off x="6439799" y="2956393"/>
            <a:ext cx="276114" cy="445252"/>
          </a:xfrm>
          <a:prstGeom prst="upDown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3" name="Rounded Rectangle 182"/>
          <p:cNvSpPr/>
          <p:nvPr/>
        </p:nvSpPr>
        <p:spPr>
          <a:xfrm>
            <a:off x="4304561" y="4648860"/>
            <a:ext cx="4399481" cy="1311136"/>
          </a:xfrm>
          <a:prstGeom prst="roundRect">
            <a:avLst>
              <a:gd name="adj" fmla="val 5923"/>
            </a:avLst>
          </a:prstGeom>
          <a:noFill/>
          <a:ln w="38100" cap="flat" cmpd="thickThin" algn="ctr">
            <a:solidFill>
              <a:srgbClr val="7F8FA9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4" name="Up-Down Arrow 183"/>
          <p:cNvSpPr/>
          <p:nvPr/>
        </p:nvSpPr>
        <p:spPr>
          <a:xfrm>
            <a:off x="6462829" y="4203608"/>
            <a:ext cx="276114" cy="445252"/>
          </a:xfrm>
          <a:prstGeom prst="upDown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5" name="Rounded Rectangle 193"/>
          <p:cNvSpPr/>
          <p:nvPr/>
        </p:nvSpPr>
        <p:spPr>
          <a:xfrm>
            <a:off x="4651173" y="4807620"/>
            <a:ext cx="1015874" cy="938110"/>
          </a:xfrm>
          <a:prstGeom prst="roundRect">
            <a:avLst/>
          </a:prstGeom>
          <a:gradFill flip="none" rotWithShape="1">
            <a:gsLst>
              <a:gs pos="0">
                <a:srgbClr val="7F8FA9">
                  <a:tint val="90000"/>
                  <a:shade val="100000"/>
                  <a:satMod val="150000"/>
                  <a:alpha val="47000"/>
                </a:srgbClr>
              </a:gs>
              <a:gs pos="33000">
                <a:srgbClr val="7F8FA9">
                  <a:tint val="90000"/>
                  <a:shade val="100000"/>
                  <a:satMod val="130000"/>
                  <a:alpha val="47000"/>
                </a:srgbClr>
              </a:gs>
              <a:gs pos="67000">
                <a:srgbClr val="7F8FA9">
                  <a:shade val="70000"/>
                  <a:satMod val="135000"/>
                  <a:alpha val="47000"/>
                </a:srgbClr>
              </a:gs>
              <a:gs pos="100000">
                <a:srgbClr val="7F8FA9">
                  <a:shade val="50000"/>
                  <a:satMod val="135000"/>
                  <a:alpha val="47000"/>
                </a:srgbClr>
              </a:gs>
            </a:gsLst>
            <a:lin ang="13200000" scaled="1"/>
            <a:tileRect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7F8FA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Grid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6" name="Rounded Rectangle 194"/>
          <p:cNvSpPr/>
          <p:nvPr/>
        </p:nvSpPr>
        <p:spPr>
          <a:xfrm>
            <a:off x="6083552" y="4807620"/>
            <a:ext cx="1015874" cy="938110"/>
          </a:xfrm>
          <a:prstGeom prst="roundRect">
            <a:avLst/>
          </a:prstGeom>
          <a:gradFill flip="none" rotWithShape="1">
            <a:gsLst>
              <a:gs pos="0">
                <a:srgbClr val="7F8FA9">
                  <a:tint val="90000"/>
                  <a:shade val="100000"/>
                  <a:satMod val="150000"/>
                  <a:alpha val="47000"/>
                </a:srgbClr>
              </a:gs>
              <a:gs pos="33000">
                <a:srgbClr val="7F8FA9">
                  <a:tint val="90000"/>
                  <a:shade val="100000"/>
                  <a:satMod val="130000"/>
                  <a:alpha val="47000"/>
                </a:srgbClr>
              </a:gs>
              <a:gs pos="67000">
                <a:srgbClr val="7F8FA9">
                  <a:shade val="70000"/>
                  <a:satMod val="135000"/>
                  <a:alpha val="47000"/>
                </a:srgbClr>
              </a:gs>
              <a:gs pos="100000">
                <a:srgbClr val="7F8FA9">
                  <a:shade val="50000"/>
                  <a:satMod val="135000"/>
                  <a:alpha val="47000"/>
                </a:srgbClr>
              </a:gs>
            </a:gsLst>
            <a:lin ang="13200000" scaled="1"/>
            <a:tileRect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7F8FA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Cloud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7" name="Rounded Rectangle 195"/>
          <p:cNvSpPr/>
          <p:nvPr/>
        </p:nvSpPr>
        <p:spPr>
          <a:xfrm>
            <a:off x="7464516" y="4807620"/>
            <a:ext cx="1015874" cy="938110"/>
          </a:xfrm>
          <a:prstGeom prst="roundRect">
            <a:avLst/>
          </a:prstGeom>
          <a:gradFill flip="none" rotWithShape="1">
            <a:gsLst>
              <a:gs pos="0">
                <a:srgbClr val="7F8FA9">
                  <a:tint val="90000"/>
                  <a:shade val="100000"/>
                  <a:satMod val="150000"/>
                  <a:alpha val="47000"/>
                </a:srgbClr>
              </a:gs>
              <a:gs pos="33000">
                <a:srgbClr val="7F8FA9">
                  <a:tint val="90000"/>
                  <a:shade val="100000"/>
                  <a:satMod val="130000"/>
                  <a:alpha val="47000"/>
                </a:srgbClr>
              </a:gs>
              <a:gs pos="67000">
                <a:srgbClr val="7F8FA9">
                  <a:shade val="70000"/>
                  <a:satMod val="135000"/>
                  <a:alpha val="47000"/>
                </a:srgbClr>
              </a:gs>
              <a:gs pos="100000">
                <a:srgbClr val="7F8FA9">
                  <a:shade val="50000"/>
                  <a:satMod val="135000"/>
                  <a:alpha val="47000"/>
                </a:srgbClr>
              </a:gs>
            </a:gsLst>
            <a:lin ang="13200000" scaled="1"/>
            <a:tileRect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7F8FA9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HPC</a:t>
            </a:r>
          </a:p>
        </p:txBody>
      </p:sp>
      <p:sp>
        <p:nvSpPr>
          <p:cNvPr id="49" name="TextBox 51"/>
          <p:cNvSpPr txBox="1"/>
          <p:nvPr/>
        </p:nvSpPr>
        <p:spPr>
          <a:xfrm>
            <a:off x="208332" y="4525109"/>
            <a:ext cx="3656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srgbClr val="2A402A"/>
              </a:solidFill>
              <a:latin typeface="News Gothic MT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2A402A"/>
                </a:solidFill>
                <a:latin typeface="News Gothic MT"/>
              </a:rPr>
              <a:t>Thanks to the CSGF, </a:t>
            </a:r>
            <a:r>
              <a:rPr lang="en-US" sz="1600" dirty="0">
                <a:solidFill>
                  <a:srgbClr val="2A402A"/>
                </a:solidFill>
                <a:latin typeface="News Gothic MT"/>
              </a:rPr>
              <a:t>t</a:t>
            </a:r>
            <a:r>
              <a:rPr lang="en-US" sz="1600" dirty="0" smtClean="0">
                <a:solidFill>
                  <a:srgbClr val="2A402A"/>
                </a:solidFill>
                <a:latin typeface="News Gothic MT"/>
              </a:rPr>
              <a:t>he interoperability of different          distributed e-Infrastructures has    been </a:t>
            </a:r>
            <a:r>
              <a:rPr lang="en-US" sz="1600" dirty="0">
                <a:solidFill>
                  <a:srgbClr val="2A402A"/>
                </a:solidFill>
                <a:latin typeface="News Gothic MT"/>
              </a:rPr>
              <a:t>successfully </a:t>
            </a:r>
            <a:r>
              <a:rPr lang="en-US" sz="1600" dirty="0" smtClean="0">
                <a:solidFill>
                  <a:srgbClr val="2A402A"/>
                </a:solidFill>
                <a:latin typeface="News Gothic MT"/>
              </a:rPr>
              <a:t>demonstrated</a:t>
            </a:r>
            <a:endParaRPr lang="en-US" sz="1600" dirty="0">
              <a:solidFill>
                <a:srgbClr val="2A402A"/>
              </a:solidFill>
              <a:latin typeface="News Gothic MT"/>
            </a:endParaRPr>
          </a:p>
          <a:p>
            <a:endParaRPr lang="en-US" dirty="0">
              <a:solidFill>
                <a:prstClr val="black"/>
              </a:solidFill>
              <a:latin typeface="News Gothic M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6" y="4365104"/>
            <a:ext cx="4094356" cy="24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AAI in the CSGF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78"/>
          <p:cNvGrpSpPr/>
          <p:nvPr/>
        </p:nvGrpSpPr>
        <p:grpSpPr>
          <a:xfrm>
            <a:off x="183780" y="1015350"/>
            <a:ext cx="8719672" cy="2426032"/>
            <a:chOff x="427531" y="1110101"/>
            <a:chExt cx="8719672" cy="2426032"/>
          </a:xfrm>
        </p:grpSpPr>
        <p:grpSp>
          <p:nvGrpSpPr>
            <p:cNvPr id="7" name="Group 14"/>
            <p:cNvGrpSpPr/>
            <p:nvPr/>
          </p:nvGrpSpPr>
          <p:grpSpPr>
            <a:xfrm>
              <a:off x="427531" y="1296868"/>
              <a:ext cx="8719672" cy="2239265"/>
              <a:chOff x="198551" y="4125050"/>
              <a:chExt cx="9245437" cy="2374284"/>
            </a:xfrm>
          </p:grpSpPr>
          <p:grpSp>
            <p:nvGrpSpPr>
              <p:cNvPr id="9" name="Group 21513"/>
              <p:cNvGrpSpPr>
                <a:grpSpLocks/>
              </p:cNvGrpSpPr>
              <p:nvPr/>
            </p:nvGrpSpPr>
            <p:grpSpPr bwMode="auto">
              <a:xfrm>
                <a:off x="198551" y="4125050"/>
                <a:ext cx="9245437" cy="2374284"/>
                <a:chOff x="196888" y="3168112"/>
                <a:chExt cx="9681387" cy="2191764"/>
              </a:xfrm>
            </p:grpSpPr>
            <p:sp>
              <p:nvSpPr>
                <p:cNvPr id="18" name="Rounded Rectangle 4"/>
                <p:cNvSpPr/>
                <p:nvPr/>
              </p:nvSpPr>
              <p:spPr>
                <a:xfrm>
                  <a:off x="6537359" y="3264900"/>
                  <a:ext cx="3340916" cy="2094976"/>
                </a:xfrm>
                <a:prstGeom prst="roundRect">
                  <a:avLst>
                    <a:gd name="adj" fmla="val 10824"/>
                  </a:avLst>
                </a:prstGeom>
                <a:noFill/>
                <a:ln>
                  <a:solidFill>
                    <a:srgbClr val="2A402A"/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Rounded Rectangle 5"/>
                <p:cNvSpPr/>
                <p:nvPr/>
              </p:nvSpPr>
              <p:spPr>
                <a:xfrm>
                  <a:off x="1157261" y="3914146"/>
                  <a:ext cx="2187084" cy="657992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66429" y="4015278"/>
                  <a:ext cx="195897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Left-Right Arrow 7"/>
                <p:cNvSpPr/>
                <p:nvPr/>
              </p:nvSpPr>
              <p:spPr>
                <a:xfrm>
                  <a:off x="718809" y="4156088"/>
                  <a:ext cx="338667" cy="193524"/>
                </a:xfrm>
                <a:prstGeom prst="leftRightArrow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213697" y="3335381"/>
                  <a:ext cx="1364018" cy="474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3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96888" y="4068958"/>
                  <a:ext cx="479952" cy="4379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4" name="Group 17"/>
                <p:cNvGrpSpPr>
                  <a:grpSpLocks/>
                </p:cNvGrpSpPr>
                <p:nvPr/>
              </p:nvGrpSpPr>
              <p:grpSpPr bwMode="auto">
                <a:xfrm>
                  <a:off x="6643976" y="3369145"/>
                  <a:ext cx="2101496" cy="1826078"/>
                  <a:chOff x="7261454" y="3484889"/>
                  <a:chExt cx="2101496" cy="1826078"/>
                </a:xfrm>
              </p:grpSpPr>
              <p:grpSp>
                <p:nvGrpSpPr>
                  <p:cNvPr id="3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7261454" y="4464300"/>
                    <a:ext cx="988232" cy="846667"/>
                    <a:chOff x="7603170" y="4229638"/>
                    <a:chExt cx="988232" cy="846667"/>
                  </a:xfrm>
                </p:grpSpPr>
                <p:sp>
                  <p:nvSpPr>
                    <p:cNvPr id="36" name="Rounded Rectangle 34"/>
                    <p:cNvSpPr/>
                    <p:nvPr/>
                  </p:nvSpPr>
                  <p:spPr>
                    <a:xfrm>
                      <a:off x="7603170" y="4229638"/>
                      <a:ext cx="988232" cy="846667"/>
                    </a:xfrm>
                    <a:prstGeom prst="roundRect">
                      <a:avLst/>
                    </a:prstGeom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1" dirty="0">
                        <a:ln>
                          <a:solidFill>
                            <a:srgbClr val="0000FF"/>
                          </a:solidFill>
                        </a:ln>
                      </a:endParaRPr>
                    </a:p>
                  </p:txBody>
                </p:sp>
                <p:pic>
                  <p:nvPicPr>
                    <p:cNvPr id="37" name="Picture 10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639454" y="4438391"/>
                      <a:ext cx="911392" cy="4219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374718" y="3484889"/>
                    <a:ext cx="988232" cy="846667"/>
                    <a:chOff x="8374718" y="3484889"/>
                    <a:chExt cx="988232" cy="846667"/>
                  </a:xfrm>
                </p:grpSpPr>
                <p:sp>
                  <p:nvSpPr>
                    <p:cNvPr id="34" name="Rounded Rectangle 32"/>
                    <p:cNvSpPr/>
                    <p:nvPr/>
                  </p:nvSpPr>
                  <p:spPr>
                    <a:xfrm>
                      <a:off x="8374718" y="3484889"/>
                      <a:ext cx="988232" cy="846667"/>
                    </a:xfrm>
                    <a:prstGeom prst="roundRect">
                      <a:avLst/>
                    </a:prstGeom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1" dirty="0"/>
                    </a:p>
                  </p:txBody>
                </p:sp>
                <p:pic>
                  <p:nvPicPr>
                    <p:cNvPr id="35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8436110" y="3654218"/>
                      <a:ext cx="850899" cy="496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25" name="Right Arrow 11"/>
                <p:cNvSpPr/>
                <p:nvPr/>
              </p:nvSpPr>
              <p:spPr>
                <a:xfrm rot="20428287">
                  <a:off x="3391301" y="3691195"/>
                  <a:ext cx="568134" cy="295614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6" name="Picture 7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111912" y="4720430"/>
                  <a:ext cx="1492816" cy="5867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ounded Rectangle 15"/>
                <p:cNvSpPr/>
                <p:nvPr/>
              </p:nvSpPr>
              <p:spPr>
                <a:xfrm>
                  <a:off x="6653888" y="3368266"/>
                  <a:ext cx="988232" cy="846667"/>
                </a:xfrm>
                <a:prstGeom prst="roundRect">
                  <a:avLst/>
                </a:prstGeom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2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4563886" y="4557067"/>
                  <a:ext cx="1406604" cy="2557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rgbClr val="17375E"/>
                      </a:solidFill>
                      <a:latin typeface="Arial Narrow" pitchFamily="34" charset="0"/>
                    </a:rPr>
                    <a:t>Authorization</a:t>
                  </a:r>
                  <a:endParaRPr lang="en-US" sz="1200" dirty="0">
                    <a:solidFill>
                      <a:srgbClr val="17375E"/>
                    </a:solidFill>
                    <a:latin typeface="Arial Narrow" pitchFamily="34" charset="0"/>
                  </a:endParaRPr>
                </a:p>
              </p:txBody>
            </p:sp>
            <p:pic>
              <p:nvPicPr>
                <p:cNvPr id="29" name="Picture 52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668547" y="3621328"/>
                  <a:ext cx="938276" cy="3386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21512"/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115177" y="3858846"/>
                  <a:ext cx="679276" cy="463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535813" y="3168112"/>
                  <a:ext cx="1322759" cy="2557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rgbClr val="17375E"/>
                      </a:solidFill>
                      <a:latin typeface="Arial Narrow" pitchFamily="34" charset="0"/>
                    </a:rPr>
                    <a:t>Authentication</a:t>
                  </a:r>
                  <a:endParaRPr lang="en-US" sz="1200" dirty="0">
                    <a:solidFill>
                      <a:srgbClr val="17375E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10" name="Rounded Rectangle 37"/>
              <p:cNvSpPr/>
              <p:nvPr/>
            </p:nvSpPr>
            <p:spPr bwMode="auto">
              <a:xfrm>
                <a:off x="3865730" y="4136070"/>
                <a:ext cx="1671616" cy="1364529"/>
              </a:xfrm>
              <a:prstGeom prst="roundRect">
                <a:avLst>
                  <a:gd name="adj" fmla="val 10824"/>
                </a:avLst>
              </a:prstGeom>
              <a:noFill/>
              <a:ln>
                <a:solidFill>
                  <a:srgbClr val="2A402A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ounded Rectangle 38"/>
              <p:cNvSpPr/>
              <p:nvPr/>
            </p:nvSpPr>
            <p:spPr bwMode="auto">
              <a:xfrm>
                <a:off x="3880496" y="5653266"/>
                <a:ext cx="1656851" cy="846065"/>
              </a:xfrm>
              <a:prstGeom prst="roundRect">
                <a:avLst>
                  <a:gd name="adj" fmla="val 10824"/>
                </a:avLst>
              </a:prstGeom>
              <a:noFill/>
              <a:ln>
                <a:solidFill>
                  <a:srgbClr val="2A402A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ight Arrow 42"/>
              <p:cNvSpPr/>
              <p:nvPr/>
            </p:nvSpPr>
            <p:spPr bwMode="auto">
              <a:xfrm rot="12217170">
                <a:off x="3223099" y="5600351"/>
                <a:ext cx="542551" cy="32023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ight Arrow 44"/>
              <p:cNvSpPr/>
              <p:nvPr/>
            </p:nvSpPr>
            <p:spPr bwMode="auto">
              <a:xfrm rot="1574131">
                <a:off x="5574330" y="5047493"/>
                <a:ext cx="1109283" cy="238270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ounded Rectangle 48"/>
              <p:cNvSpPr/>
              <p:nvPr/>
            </p:nvSpPr>
            <p:spPr bwMode="auto">
              <a:xfrm>
                <a:off x="7423204" y="5425606"/>
                <a:ext cx="943732" cy="917173"/>
              </a:xfrm>
              <a:prstGeom prst="roundRect">
                <a:avLst/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/>
                  <a:t>…</a:t>
                </a:r>
                <a:endParaRPr lang="en-US" b="1" dirty="0"/>
              </a:p>
            </p:txBody>
          </p:sp>
          <p:sp>
            <p:nvSpPr>
              <p:cNvPr id="16" name="TextBox 62"/>
              <p:cNvSpPr txBox="1"/>
              <p:nvPr/>
            </p:nvSpPr>
            <p:spPr>
              <a:xfrm>
                <a:off x="1131894" y="4244246"/>
                <a:ext cx="2088444" cy="620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AuthN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AuthZ</a:t>
                </a:r>
                <a:endParaRPr lang="en-US" b="1" dirty="0"/>
              </a:p>
              <a:p>
                <a:pPr algn="ctr"/>
                <a:r>
                  <a:rPr lang="en-US" sz="1400" dirty="0" smtClean="0"/>
                  <a:t>handled separately</a:t>
                </a:r>
                <a:endParaRPr lang="en-US" sz="1400" dirty="0"/>
              </a:p>
            </p:txBody>
          </p:sp>
          <p:sp>
            <p:nvSpPr>
              <p:cNvPr id="17" name="Right Arrow 45"/>
              <p:cNvSpPr/>
              <p:nvPr/>
            </p:nvSpPr>
            <p:spPr bwMode="auto">
              <a:xfrm rot="10800000">
                <a:off x="5607362" y="6116146"/>
                <a:ext cx="2876631" cy="24562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ounded Rectangle 2"/>
              <p:cNvSpPr/>
              <p:nvPr/>
            </p:nvSpPr>
            <p:spPr>
              <a:xfrm>
                <a:off x="5349275" y="4481010"/>
                <a:ext cx="1059061" cy="27413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SAML 2.0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7012856" y="1110101"/>
              <a:ext cx="18604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17375E"/>
                  </a:solidFill>
                  <a:latin typeface="Arial Narrow" pitchFamily="34" charset="0"/>
                </a:rPr>
                <a:t>Identity Federations</a:t>
              </a:r>
              <a:endParaRPr lang="en-US" sz="1200" dirty="0">
                <a:solidFill>
                  <a:srgbClr val="17375E"/>
                </a:solidFill>
                <a:latin typeface="Arial Narrow" pitchFamily="34" charset="0"/>
              </a:endParaRPr>
            </a:p>
          </p:txBody>
        </p:sp>
      </p:grpSp>
      <p:pic>
        <p:nvPicPr>
          <p:cNvPr id="38" name="Picture 22" descr="Screen Shot 2015-04-20 at 11.19.47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7" y="2968680"/>
            <a:ext cx="2655573" cy="787548"/>
          </a:xfrm>
          <a:prstGeom prst="rect">
            <a:avLst/>
          </a:prstGeom>
        </p:spPr>
      </p:pic>
      <p:sp>
        <p:nvSpPr>
          <p:cNvPr id="39" name="TextBox 23"/>
          <p:cNvSpPr txBox="1"/>
          <p:nvPr/>
        </p:nvSpPr>
        <p:spPr>
          <a:xfrm>
            <a:off x="632795" y="3743400"/>
            <a:ext cx="888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Sign In</a:t>
            </a:r>
            <a:endParaRPr lang="en-US" sz="1200" dirty="0"/>
          </a:p>
        </p:txBody>
      </p:sp>
      <p:pic>
        <p:nvPicPr>
          <p:cNvPr id="40" name="Picture 24" descr="Screen Shot 2015-04-20 at 11.20.4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35" y="4020875"/>
            <a:ext cx="2301434" cy="520562"/>
          </a:xfrm>
          <a:prstGeom prst="rect">
            <a:avLst/>
          </a:prstGeom>
        </p:spPr>
      </p:pic>
      <p:sp>
        <p:nvSpPr>
          <p:cNvPr id="41" name="Right Arrow 25"/>
          <p:cNvSpPr/>
          <p:nvPr/>
        </p:nvSpPr>
        <p:spPr>
          <a:xfrm rot="18931056">
            <a:off x="1558865" y="3672128"/>
            <a:ext cx="373158" cy="27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69"/>
          <p:cNvSpPr txBox="1"/>
          <p:nvPr/>
        </p:nvSpPr>
        <p:spPr>
          <a:xfrm>
            <a:off x="3249502" y="3672711"/>
            <a:ext cx="2689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. Select </a:t>
            </a:r>
            <a:r>
              <a:rPr lang="en-US" sz="1200" dirty="0" err="1" smtClean="0"/>
              <a:t>eID</a:t>
            </a:r>
            <a:r>
              <a:rPr lang="en-US" sz="1200" dirty="0" smtClean="0"/>
              <a:t> or Your institute </a:t>
            </a:r>
            <a:r>
              <a:rPr lang="en-US" sz="1200" dirty="0" err="1" smtClean="0"/>
              <a:t>IdFs</a:t>
            </a:r>
            <a:endParaRPr lang="en-US" sz="1200" dirty="0"/>
          </a:p>
        </p:txBody>
      </p:sp>
      <p:pic>
        <p:nvPicPr>
          <p:cNvPr id="43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1192" y="3931601"/>
            <a:ext cx="1703928" cy="166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1940" y="4020875"/>
            <a:ext cx="1615613" cy="90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Right Arrow 70"/>
          <p:cNvSpPr/>
          <p:nvPr/>
        </p:nvSpPr>
        <p:spPr>
          <a:xfrm rot="205624">
            <a:off x="5580676" y="4136636"/>
            <a:ext cx="373158" cy="27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71"/>
          <p:cNvSpPr/>
          <p:nvPr/>
        </p:nvSpPr>
        <p:spPr>
          <a:xfrm rot="19106693">
            <a:off x="7065908" y="4760545"/>
            <a:ext cx="373158" cy="27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9" descr="Screen Shot 2015-04-20 at 11.27.45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53" y="4961740"/>
            <a:ext cx="2159396" cy="1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ight Arrow 72"/>
          <p:cNvSpPr/>
          <p:nvPr/>
        </p:nvSpPr>
        <p:spPr>
          <a:xfrm rot="5400000">
            <a:off x="3770012" y="4462708"/>
            <a:ext cx="373158" cy="27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73" descr="Screen Shot 2015-04-20 at 11.30.45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27" y="3940483"/>
            <a:ext cx="1420883" cy="214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ight Arrow 74"/>
          <p:cNvSpPr/>
          <p:nvPr/>
        </p:nvSpPr>
        <p:spPr>
          <a:xfrm rot="11530909">
            <a:off x="3242355" y="4916645"/>
            <a:ext cx="373158" cy="27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75" descr="Screen Shot 2015-04-20 at 11.33.14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6" y="4514350"/>
            <a:ext cx="1449947" cy="123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Box 76"/>
          <p:cNvSpPr txBox="1"/>
          <p:nvPr/>
        </p:nvSpPr>
        <p:spPr>
          <a:xfrm>
            <a:off x="3513114" y="4749264"/>
            <a:ext cx="2089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 Select your </a:t>
            </a:r>
            <a:r>
              <a:rPr lang="en-US" sz="1200" dirty="0" err="1" smtClean="0"/>
              <a:t>IdF</a:t>
            </a:r>
            <a:r>
              <a:rPr lang="en-US" sz="1200" dirty="0" smtClean="0"/>
              <a:t> and </a:t>
            </a:r>
            <a:r>
              <a:rPr lang="en-US" sz="1200" dirty="0" err="1" smtClean="0"/>
              <a:t>IdP</a:t>
            </a:r>
            <a:endParaRPr lang="en-US" sz="1200" dirty="0"/>
          </a:p>
        </p:txBody>
      </p:sp>
      <p:sp>
        <p:nvSpPr>
          <p:cNvPr id="53" name="TextBox 77"/>
          <p:cNvSpPr txBox="1"/>
          <p:nvPr/>
        </p:nvSpPr>
        <p:spPr>
          <a:xfrm>
            <a:off x="316811" y="5864247"/>
            <a:ext cx="2754104" cy="276999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 Use </a:t>
            </a:r>
            <a:r>
              <a:rPr lang="en-US" sz="1200" dirty="0" err="1" smtClean="0"/>
              <a:t>IdP</a:t>
            </a:r>
            <a:r>
              <a:rPr lang="en-US" sz="1200" dirty="0" smtClean="0"/>
              <a:t> to get authorized by </a:t>
            </a:r>
            <a:r>
              <a:rPr lang="en-US" sz="1200" dirty="0" err="1" smtClean="0"/>
              <a:t>IdP</a:t>
            </a:r>
            <a:endParaRPr lang="en-US" sz="1200" dirty="0"/>
          </a:p>
        </p:txBody>
      </p:sp>
      <p:sp>
        <p:nvSpPr>
          <p:cNvPr id="54" name="Rectangle 79"/>
          <p:cNvSpPr/>
          <p:nvPr/>
        </p:nvSpPr>
        <p:spPr>
          <a:xfrm>
            <a:off x="6712989" y="5638552"/>
            <a:ext cx="1662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eid</a:t>
            </a:r>
            <a:r>
              <a:rPr lang="en-US" sz="1600" dirty="0" err="1">
                <a:latin typeface="Courier"/>
                <a:cs typeface="Courier"/>
              </a:rPr>
              <a:t>-stork.eu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55" name="Right Arrow 80"/>
          <p:cNvSpPr/>
          <p:nvPr/>
        </p:nvSpPr>
        <p:spPr>
          <a:xfrm rot="8066712">
            <a:off x="1638247" y="4250472"/>
            <a:ext cx="373158" cy="27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84"/>
          <p:cNvSpPr/>
          <p:nvPr/>
        </p:nvSpPr>
        <p:spPr bwMode="auto">
          <a:xfrm rot="20428287">
            <a:off x="6771171" y="2450449"/>
            <a:ext cx="1247522" cy="21032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ounded Rectangle 85"/>
          <p:cNvSpPr/>
          <p:nvPr/>
        </p:nvSpPr>
        <p:spPr bwMode="auto">
          <a:xfrm>
            <a:off x="8138979" y="1441644"/>
            <a:ext cx="607458" cy="52398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/>
              <a:t>IdP</a:t>
            </a:r>
            <a:r>
              <a:rPr lang="en-US" sz="1100" b="1" dirty="0" smtClean="0"/>
              <a:t> 1</a:t>
            </a:r>
            <a:endParaRPr lang="en-US" sz="1100" b="1" dirty="0"/>
          </a:p>
        </p:txBody>
      </p:sp>
      <p:sp>
        <p:nvSpPr>
          <p:cNvPr id="58" name="Rounded Rectangle 86"/>
          <p:cNvSpPr/>
          <p:nvPr/>
        </p:nvSpPr>
        <p:spPr bwMode="auto">
          <a:xfrm>
            <a:off x="8124602" y="2055852"/>
            <a:ext cx="607458" cy="52398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/>
              <a:t>IdP</a:t>
            </a:r>
            <a:r>
              <a:rPr lang="en-US" sz="1100" b="1" dirty="0" smtClean="0"/>
              <a:t> 2</a:t>
            </a:r>
            <a:endParaRPr lang="en-US" sz="1100" b="1" dirty="0"/>
          </a:p>
        </p:txBody>
      </p:sp>
      <p:sp>
        <p:nvSpPr>
          <p:cNvPr id="59" name="Rounded Rectangle 87"/>
          <p:cNvSpPr/>
          <p:nvPr/>
        </p:nvSpPr>
        <p:spPr bwMode="auto">
          <a:xfrm>
            <a:off x="8138979" y="2790548"/>
            <a:ext cx="607458" cy="52398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/>
              <a:t>IdP</a:t>
            </a:r>
            <a:r>
              <a:rPr lang="en-US" sz="1100" b="1" dirty="0" smtClean="0"/>
              <a:t> n</a:t>
            </a:r>
            <a:endParaRPr lang="en-US" sz="1100" b="1" dirty="0"/>
          </a:p>
        </p:txBody>
      </p:sp>
      <p:sp>
        <p:nvSpPr>
          <p:cNvPr id="60" name="Left Brace 88"/>
          <p:cNvSpPr/>
          <p:nvPr/>
        </p:nvSpPr>
        <p:spPr>
          <a:xfrm>
            <a:off x="8023708" y="1406609"/>
            <a:ext cx="75236" cy="19809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852"/>
              </a:solidFill>
            </a:endParaRPr>
          </a:p>
        </p:txBody>
      </p:sp>
      <p:pic>
        <p:nvPicPr>
          <p:cNvPr id="61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3126" y="1914321"/>
            <a:ext cx="777201" cy="531769"/>
          </a:xfrm>
          <a:prstGeom prst="rect">
            <a:avLst/>
          </a:prstGeom>
        </p:spPr>
      </p:pic>
      <p:grpSp>
        <p:nvGrpSpPr>
          <p:cNvPr id="68" name="Gruppo 67"/>
          <p:cNvGrpSpPr/>
          <p:nvPr/>
        </p:nvGrpSpPr>
        <p:grpSpPr>
          <a:xfrm>
            <a:off x="1475656" y="-77906"/>
            <a:ext cx="3736795" cy="2570802"/>
            <a:chOff x="1475656" y="-77906"/>
            <a:chExt cx="3736795" cy="2570802"/>
          </a:xfrm>
        </p:grpSpPr>
        <p:grpSp>
          <p:nvGrpSpPr>
            <p:cNvPr id="66" name="Gruppo 65"/>
            <p:cNvGrpSpPr/>
            <p:nvPr/>
          </p:nvGrpSpPr>
          <p:grpSpPr>
            <a:xfrm>
              <a:off x="1953743" y="203096"/>
              <a:ext cx="3258708" cy="2289800"/>
              <a:chOff x="1953743" y="203096"/>
              <a:chExt cx="3258708" cy="228980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7944" y="332656"/>
                <a:ext cx="792088" cy="792088"/>
              </a:xfrm>
              <a:prstGeom prst="rect">
                <a:avLst/>
              </a:prstGeom>
            </p:spPr>
          </p:pic>
          <p:sp>
            <p:nvSpPr>
              <p:cNvPr id="63" name="Rounded Rectangle 37"/>
              <p:cNvSpPr/>
              <p:nvPr/>
            </p:nvSpPr>
            <p:spPr bwMode="auto">
              <a:xfrm>
                <a:off x="3635896" y="203096"/>
                <a:ext cx="1576555" cy="2289800"/>
              </a:xfrm>
              <a:prstGeom prst="roundRect">
                <a:avLst>
                  <a:gd name="adj" fmla="val 10824"/>
                </a:avLst>
              </a:prstGeom>
              <a:noFill/>
              <a:ln>
                <a:solidFill>
                  <a:srgbClr val="2A402A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Rounded Rectangle 15"/>
              <p:cNvSpPr/>
              <p:nvPr/>
            </p:nvSpPr>
            <p:spPr bwMode="auto">
              <a:xfrm>
                <a:off x="1953743" y="259728"/>
                <a:ext cx="890065" cy="865016"/>
              </a:xfrm>
              <a:prstGeom prst="roundRect">
                <a:avLst/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64" name="Rounded Rectangle 2"/>
              <p:cNvSpPr/>
              <p:nvPr/>
            </p:nvSpPr>
            <p:spPr>
              <a:xfrm>
                <a:off x="2711064" y="518798"/>
                <a:ext cx="998835" cy="25854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>
                    <a:solidFill>
                      <a:schemeClr val="bg1"/>
                    </a:solidFill>
                  </a:rPr>
                  <a:t>OpenID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2030021" y="367965"/>
                <a:ext cx="7375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/>
                  <a:t>EGI </a:t>
                </a:r>
              </a:p>
              <a:p>
                <a:pPr algn="ctr"/>
                <a:r>
                  <a:rPr lang="it-IT" b="1" dirty="0" smtClean="0"/>
                  <a:t>UMP</a:t>
                </a:r>
                <a:endParaRPr lang="it-IT" b="1" dirty="0"/>
              </a:p>
            </p:txBody>
          </p:sp>
        </p:grpSp>
        <p:sp>
          <p:nvSpPr>
            <p:cNvPr id="67" name="Rectangle 79"/>
            <p:cNvSpPr/>
            <p:nvPr/>
          </p:nvSpPr>
          <p:spPr>
            <a:xfrm>
              <a:off x="1475656" y="-77906"/>
              <a:ext cx="17892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"/>
                  <a:cs typeface="Courier"/>
                </a:rPr>
                <a:t>a</a:t>
              </a:r>
              <a:r>
                <a:rPr lang="en-US" sz="1600" dirty="0" smtClean="0">
                  <a:latin typeface="Courier"/>
                  <a:cs typeface="Courier"/>
                </a:rPr>
                <a:t>ccess.egi.eu</a:t>
              </a:r>
              <a:endParaRPr lang="en-US" sz="1600" dirty="0">
                <a:latin typeface="Courier"/>
                <a:cs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5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CSGF </a:t>
            </a:r>
            <a:r>
              <a:rPr lang="en-US" sz="3600" dirty="0" smtClean="0"/>
              <a:t>Grid &amp; Cloud Engine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1" descr="Screen Shot 2015-04-20 at 11.55.4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3" y="1319538"/>
            <a:ext cx="2247900" cy="1117600"/>
          </a:xfrm>
          <a:prstGeom prst="rect">
            <a:avLst/>
          </a:prstGeom>
        </p:spPr>
      </p:pic>
      <p:cxnSp>
        <p:nvCxnSpPr>
          <p:cNvPr id="7" name="Straight Connector 25"/>
          <p:cNvCxnSpPr/>
          <p:nvPr/>
        </p:nvCxnSpPr>
        <p:spPr>
          <a:xfrm>
            <a:off x="107504" y="6284803"/>
            <a:ext cx="8807735" cy="24517"/>
          </a:xfrm>
          <a:prstGeom prst="line">
            <a:avLst/>
          </a:prstGeom>
          <a:noFill/>
          <a:ln w="38100" cap="flat" cmpd="thinThick" algn="ctr">
            <a:solidFill>
              <a:srgbClr val="7F8FA9"/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</p:cxnSp>
      <p:sp>
        <p:nvSpPr>
          <p:cNvPr id="8" name="Rounded Rectangle 26"/>
          <p:cNvSpPr/>
          <p:nvPr/>
        </p:nvSpPr>
        <p:spPr>
          <a:xfrm>
            <a:off x="517531" y="2611717"/>
            <a:ext cx="4689475" cy="3001117"/>
          </a:xfrm>
          <a:prstGeom prst="roundRect">
            <a:avLst>
              <a:gd name="adj" fmla="val 6667"/>
            </a:avLst>
          </a:prstGeom>
          <a:solidFill>
            <a:sysClr val="window" lastClr="FFFFFF"/>
          </a:solidFill>
          <a:ln w="38100" cap="flat" cmpd="thickThin" algn="ctr">
            <a:solidFill>
              <a:srgbClr val="2A402A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582074" y="2709545"/>
            <a:ext cx="4554097" cy="338669"/>
          </a:xfrm>
          <a:prstGeom prst="roundRect">
            <a:avLst/>
          </a:prstGeom>
          <a:gradFill rotWithShape="1">
            <a:gsLst>
              <a:gs pos="0">
                <a:srgbClr val="9D90A0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9D90A0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9D90A0">
                  <a:shade val="70000"/>
                  <a:satMod val="135000"/>
                </a:srgbClr>
              </a:gs>
              <a:gs pos="100000">
                <a:srgbClr val="9D90A0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9D90A0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Science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Gateway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Interface</a:t>
            </a:r>
          </a:p>
        </p:txBody>
      </p:sp>
      <p:sp>
        <p:nvSpPr>
          <p:cNvPr id="10" name="Up-Down Arrow 29"/>
          <p:cNvSpPr/>
          <p:nvPr/>
        </p:nvSpPr>
        <p:spPr>
          <a:xfrm>
            <a:off x="1468770" y="2329083"/>
            <a:ext cx="276102" cy="331737"/>
          </a:xfrm>
          <a:prstGeom prst="upDownArrow">
            <a:avLst/>
          </a:prstGeom>
          <a:gradFill rotWithShape="1">
            <a:gsLst>
              <a:gs pos="25000">
                <a:sysClr val="windowText" lastClr="000000">
                  <a:tint val="90000"/>
                  <a:shade val="100000"/>
                  <a:alpha val="90000"/>
                  <a:satMod val="150000"/>
                </a:sysClr>
              </a:gs>
              <a:gs pos="100000">
                <a:sysClr val="windowText" lastClr="000000">
                  <a:tint val="100000"/>
                  <a:shade val="60000"/>
                  <a:satMod val="13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Rounded Rectangle 30"/>
          <p:cNvSpPr/>
          <p:nvPr/>
        </p:nvSpPr>
        <p:spPr>
          <a:xfrm>
            <a:off x="550868" y="3356587"/>
            <a:ext cx="4559176" cy="1136650"/>
          </a:xfrm>
          <a:prstGeom prst="roundRect">
            <a:avLst/>
          </a:prstGeom>
          <a:solidFill>
            <a:sysClr val="window" lastClr="FFFFFF"/>
          </a:solidFill>
          <a:ln w="38100" cap="flat" cmpd="thickThin" algn="ctr">
            <a:solidFill>
              <a:srgbClr val="9D90A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2" name="Rounded Rectangle 31"/>
          <p:cNvSpPr/>
          <p:nvPr/>
        </p:nvSpPr>
        <p:spPr>
          <a:xfrm>
            <a:off x="629122" y="3465749"/>
            <a:ext cx="2173851" cy="899886"/>
          </a:xfrm>
          <a:prstGeom prst="roundRect">
            <a:avLst/>
          </a:prstGeom>
          <a:gradFill rotWithShape="1">
            <a:gsLst>
              <a:gs pos="0">
                <a:srgbClr val="7F8FA9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7F8FA9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7F8FA9">
                  <a:shade val="70000"/>
                  <a:satMod val="135000"/>
                </a:srgbClr>
              </a:gs>
              <a:gs pos="100000">
                <a:srgbClr val="7F8FA9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Data Engine</a:t>
            </a:r>
          </a:p>
        </p:txBody>
      </p:sp>
      <p:sp>
        <p:nvSpPr>
          <p:cNvPr id="13" name="Rounded Rectangle 32"/>
          <p:cNvSpPr/>
          <p:nvPr/>
        </p:nvSpPr>
        <p:spPr>
          <a:xfrm>
            <a:off x="2902107" y="3465749"/>
            <a:ext cx="2119185" cy="899886"/>
          </a:xfrm>
          <a:prstGeom prst="roundRect">
            <a:avLst/>
          </a:prstGeom>
          <a:gradFill rotWithShape="1">
            <a:gsLst>
              <a:gs pos="0">
                <a:srgbClr val="7F8FA9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7F8FA9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7F8FA9">
                  <a:shade val="70000"/>
                  <a:satMod val="135000"/>
                </a:srgbClr>
              </a:gs>
              <a:gs pos="100000">
                <a:srgbClr val="7F8FA9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Job Engine</a:t>
            </a:r>
          </a:p>
        </p:txBody>
      </p:sp>
      <p:sp>
        <p:nvSpPr>
          <p:cNvPr id="14" name="Rounded Rectangle 33"/>
          <p:cNvSpPr/>
          <p:nvPr/>
        </p:nvSpPr>
        <p:spPr>
          <a:xfrm>
            <a:off x="620094" y="5888944"/>
            <a:ext cx="4527970" cy="338669"/>
          </a:xfrm>
          <a:prstGeom prst="roundRect">
            <a:avLst/>
          </a:prstGeom>
          <a:gradFill rotWithShape="1">
            <a:gsLst>
              <a:gs pos="0">
                <a:srgbClr val="9D90A0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9D90A0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9D90A0">
                  <a:shade val="70000"/>
                  <a:satMod val="135000"/>
                </a:srgbClr>
              </a:gs>
              <a:gs pos="100000">
                <a:srgbClr val="9D90A0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9D90A0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SAGA-compliant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402A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API</a:t>
            </a:r>
          </a:p>
        </p:txBody>
      </p:sp>
      <p:sp>
        <p:nvSpPr>
          <p:cNvPr id="15" name="Up-Down Arrow 34"/>
          <p:cNvSpPr/>
          <p:nvPr/>
        </p:nvSpPr>
        <p:spPr>
          <a:xfrm>
            <a:off x="2731553" y="4411544"/>
            <a:ext cx="276114" cy="348197"/>
          </a:xfrm>
          <a:prstGeom prst="upDown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6" name="Rounded Rectangle 35"/>
          <p:cNvSpPr/>
          <p:nvPr/>
        </p:nvSpPr>
        <p:spPr>
          <a:xfrm>
            <a:off x="616820" y="4759741"/>
            <a:ext cx="4404472" cy="739604"/>
          </a:xfrm>
          <a:prstGeom prst="roundRect">
            <a:avLst/>
          </a:prstGeom>
          <a:gradFill rotWithShape="1">
            <a:gsLst>
              <a:gs pos="0">
                <a:srgbClr val="7F8FA9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7F8FA9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7F8FA9">
                  <a:shade val="70000"/>
                  <a:satMod val="135000"/>
                </a:srgbClr>
              </a:gs>
              <a:gs pos="100000">
                <a:srgbClr val="7F8FA9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7F8FA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UserTracking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A402A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Compliant with the EGI Portal and User Traceability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policies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eft-Right Arrow 37"/>
          <p:cNvSpPr/>
          <p:nvPr/>
        </p:nvSpPr>
        <p:spPr>
          <a:xfrm>
            <a:off x="5136171" y="4952500"/>
            <a:ext cx="552039" cy="287371"/>
          </a:xfrm>
          <a:prstGeom prst="leftRight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8" name="Magnetic Disk 38"/>
          <p:cNvSpPr/>
          <p:nvPr/>
        </p:nvSpPr>
        <p:spPr>
          <a:xfrm>
            <a:off x="5749339" y="4690175"/>
            <a:ext cx="807880" cy="798291"/>
          </a:xfrm>
          <a:prstGeom prst="flowChartMagneticDisk">
            <a:avLst/>
          </a:prstGeom>
          <a:solidFill>
            <a:srgbClr val="7F8FA9"/>
          </a:solidFill>
          <a:ln w="38100" cap="flat" cmpd="thinThick" algn="ctr">
            <a:solidFill>
              <a:srgbClr val="7F8FA9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9" name="Up-Down Arrow 39"/>
          <p:cNvSpPr/>
          <p:nvPr/>
        </p:nvSpPr>
        <p:spPr>
          <a:xfrm>
            <a:off x="2759618" y="5537073"/>
            <a:ext cx="276114" cy="348197"/>
          </a:xfrm>
          <a:prstGeom prst="upDown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6195176" y="1340613"/>
            <a:ext cx="2231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17375E"/>
                </a:solidFill>
                <a:latin typeface="Arial Narrow" pitchFamily="34" charset="0"/>
              </a:rPr>
              <a:t>eToken</a:t>
            </a:r>
            <a:r>
              <a:rPr lang="en-US" sz="14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Server (GSI Access)</a:t>
            </a:r>
            <a:endParaRPr lang="en-US" sz="1400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21" name="Rounded Rectangle 43"/>
          <p:cNvSpPr/>
          <p:nvPr/>
        </p:nvSpPr>
        <p:spPr>
          <a:xfrm>
            <a:off x="7210190" y="4718216"/>
            <a:ext cx="1603698" cy="747404"/>
          </a:xfrm>
          <a:prstGeom prst="roundRect">
            <a:avLst/>
          </a:prstGeom>
          <a:solidFill>
            <a:sysClr val="window" lastClr="FFFFFF"/>
          </a:solidFill>
          <a:ln w="38100" cap="flat" cmpd="thickThin" algn="ctr">
            <a:solidFill>
              <a:srgbClr val="7F8FA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Accounting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Auditing</a:t>
            </a:r>
          </a:p>
        </p:txBody>
      </p:sp>
      <p:pic>
        <p:nvPicPr>
          <p:cNvPr id="22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12" y="1680649"/>
            <a:ext cx="2653309" cy="2032777"/>
          </a:xfrm>
          <a:prstGeom prst="rect">
            <a:avLst/>
          </a:prstGeom>
        </p:spPr>
      </p:pic>
      <p:sp>
        <p:nvSpPr>
          <p:cNvPr id="23" name="Left-Right Arrow 46"/>
          <p:cNvSpPr/>
          <p:nvPr/>
        </p:nvSpPr>
        <p:spPr>
          <a:xfrm>
            <a:off x="5136171" y="3735138"/>
            <a:ext cx="616184" cy="341858"/>
          </a:xfrm>
          <a:prstGeom prst="leftRightArrow">
            <a:avLst/>
          </a:prstGeom>
          <a:gradFill rotWithShape="1">
            <a:gsLst>
              <a:gs pos="25000">
                <a:srgbClr val="9D90A0">
                  <a:tint val="90000"/>
                  <a:shade val="100000"/>
                  <a:alpha val="90000"/>
                  <a:satMod val="150000"/>
                </a:srgbClr>
              </a:gs>
              <a:gs pos="100000">
                <a:srgbClr val="9D90A0">
                  <a:tint val="100000"/>
                  <a:shade val="60000"/>
                  <a:satMod val="13500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solidFill>
              <a:srgbClr val="9D90A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4" name="Up-Down Arrow 47"/>
          <p:cNvSpPr/>
          <p:nvPr/>
        </p:nvSpPr>
        <p:spPr>
          <a:xfrm>
            <a:off x="2716054" y="3117552"/>
            <a:ext cx="276114" cy="348197"/>
          </a:xfrm>
          <a:prstGeom prst="upDown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5" name="Rounded Rectangle 48"/>
          <p:cNvSpPr/>
          <p:nvPr/>
        </p:nvSpPr>
        <p:spPr>
          <a:xfrm>
            <a:off x="5821605" y="3735138"/>
            <a:ext cx="2935829" cy="515409"/>
          </a:xfrm>
          <a:prstGeom prst="roundRect">
            <a:avLst/>
          </a:prstGeom>
          <a:solidFill>
            <a:srgbClr val="9D90A0"/>
          </a:solidFill>
          <a:ln w="38100" cap="flat" cmpd="thickThin" algn="ctr">
            <a:solidFill>
              <a:srgbClr val="9D90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Robot certificate proxies</a:t>
            </a:r>
            <a:endParaRPr lang="en-US" sz="1600" kern="0" dirty="0">
              <a:solidFill>
                <a:prstClr val="white"/>
              </a:solidFill>
              <a:latin typeface="News Gothic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sym typeface="Symbol" panose="05050102010706020507" pitchFamily="18" charset="2"/>
              </a:rPr>
              <a:t> </a:t>
            </a:r>
            <a:r>
              <a:rPr lang="en-US" sz="1600" b="1" kern="0" noProof="0" dirty="0" smtClean="0">
                <a:solidFill>
                  <a:prstClr val="white"/>
                </a:solidFill>
                <a:latin typeface="News Gothic MT"/>
                <a:sym typeface="Symbol" panose="05050102010706020507" pitchFamily="18" charset="2"/>
              </a:rPr>
              <a:t>u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sym typeface="Symbol" panose="05050102010706020507" pitchFamily="18" charset="2"/>
              </a:rPr>
              <a:t>ser DN extension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26" name="Left-Right Arrow 50"/>
          <p:cNvSpPr/>
          <p:nvPr/>
        </p:nvSpPr>
        <p:spPr>
          <a:xfrm>
            <a:off x="6569596" y="4952500"/>
            <a:ext cx="552039" cy="287371"/>
          </a:xfrm>
          <a:prstGeom prst="leftRight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Left-Right Arrow 53"/>
          <p:cNvSpPr/>
          <p:nvPr/>
        </p:nvSpPr>
        <p:spPr>
          <a:xfrm>
            <a:off x="5201194" y="5928094"/>
            <a:ext cx="552039" cy="287371"/>
          </a:xfrm>
          <a:prstGeom prst="leftRightArrow">
            <a:avLst/>
          </a:prstGeom>
          <a:solidFill>
            <a:srgbClr val="7F8FA9"/>
          </a:solidFill>
          <a:ln w="38100" cap="flat" cmpd="thickThin" algn="ctr">
            <a:solidFill>
              <a:srgbClr val="7F8F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8" name="Rounded Rectangle 54"/>
          <p:cNvSpPr/>
          <p:nvPr/>
        </p:nvSpPr>
        <p:spPr>
          <a:xfrm>
            <a:off x="5834433" y="5859614"/>
            <a:ext cx="2992283" cy="416526"/>
          </a:xfrm>
          <a:prstGeom prst="roundRect">
            <a:avLst/>
          </a:prstGeom>
          <a:gradFill rotWithShape="1">
            <a:gsLst>
              <a:gs pos="0">
                <a:srgbClr val="297FD5">
                  <a:tint val="90000"/>
                  <a:shade val="100000"/>
                  <a:alpha val="85000"/>
                  <a:satMod val="150000"/>
                </a:srgbClr>
              </a:gs>
              <a:gs pos="33000">
                <a:srgbClr val="297FD5">
                  <a:tint val="90000"/>
                  <a:shade val="100000"/>
                  <a:alpha val="95000"/>
                  <a:satMod val="130000"/>
                </a:srgbClr>
              </a:gs>
              <a:gs pos="67000">
                <a:srgbClr val="297FD5">
                  <a:shade val="70000"/>
                  <a:satMod val="135000"/>
                </a:srgbClr>
              </a:gs>
              <a:gs pos="100000">
                <a:srgbClr val="297FD5">
                  <a:shade val="50000"/>
                  <a:satMod val="135000"/>
                </a:srgbClr>
              </a:gs>
            </a:gsLst>
            <a:lin ang="13200000" scaled="1"/>
          </a:gradFill>
          <a:ln w="12700" cap="flat" cmpd="sng" algn="ctr">
            <a:solidFill>
              <a:srgbClr val="297FD5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Grid/Cloud/HPC</a:t>
            </a:r>
          </a:p>
        </p:txBody>
      </p:sp>
      <p:pic>
        <p:nvPicPr>
          <p:cNvPr id="29" name="Immagin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4842" y="5580012"/>
            <a:ext cx="300402" cy="10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Data Management with the CSGF</a:t>
            </a:r>
            <a:br>
              <a:rPr lang="en-US" sz="3600" dirty="0" smtClean="0"/>
            </a:br>
            <a:r>
              <a:rPr lang="en-US" sz="2700" dirty="0" smtClean="0"/>
              <a:t>(save job output)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960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229"/>
          <p:cNvSpPr/>
          <p:nvPr/>
        </p:nvSpPr>
        <p:spPr>
          <a:xfrm>
            <a:off x="3635896" y="2220983"/>
            <a:ext cx="1280321" cy="723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b">
            <a:spAutoFit/>
          </a:bodyPr>
          <a:lstStyle>
            <a:lvl1pPr defTabSz="1300480">
              <a:buClr>
                <a:srgbClr val="8590B2"/>
              </a:buClr>
              <a:defRPr sz="180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marL="0" marR="0" lvl="0" indent="0" algn="ctr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0B2"/>
              </a:buClr>
              <a:buSzTx/>
              <a:buFontTx/>
              <a:buNone/>
              <a:tabLst/>
              <a:defRPr>
                <a:solidFill>
                  <a:srgbClr val="000000"/>
                </a:solidFill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Register analytics on repository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sym typeface="Gill Sans MT"/>
            </a:endParaRPr>
          </a:p>
        </p:txBody>
      </p:sp>
      <p:grpSp>
        <p:nvGrpSpPr>
          <p:cNvPr id="16" name="Gruppo 15"/>
          <p:cNvGrpSpPr/>
          <p:nvPr/>
        </p:nvGrpSpPr>
        <p:grpSpPr>
          <a:xfrm rot="16200000">
            <a:off x="-389882" y="1979139"/>
            <a:ext cx="1800200" cy="850118"/>
            <a:chOff x="5165374" y="1442689"/>
            <a:chExt cx="1650905" cy="683755"/>
          </a:xfrm>
        </p:grpSpPr>
        <p:sp>
          <p:nvSpPr>
            <p:cNvPr id="17" name="Shape 215"/>
            <p:cNvSpPr/>
            <p:nvPr/>
          </p:nvSpPr>
          <p:spPr>
            <a:xfrm rot="5400000">
              <a:off x="5648949" y="959114"/>
              <a:ext cx="683755" cy="1650905"/>
            </a:xfrm>
            <a:prstGeom prst="roundRect">
              <a:avLst>
                <a:gd name="adj" fmla="val 11719"/>
              </a:avLst>
            </a:prstGeom>
            <a:gradFill flip="none" rotWithShape="1">
              <a:gsLst>
                <a:gs pos="0">
                  <a:srgbClr val="E0F1FE"/>
                </a:gs>
                <a:gs pos="35000">
                  <a:srgbClr val="E9F5FE"/>
                </a:gs>
                <a:gs pos="100000">
                  <a:srgbClr val="F7FBFF"/>
                </a:gs>
              </a:gsLst>
              <a:lin ang="16200000" scaled="0"/>
            </a:gradFill>
            <a:ln w="12700" cap="flat">
              <a:solidFill>
                <a:srgbClr val="AAC1D3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  <p:sp>
          <p:nvSpPr>
            <p:cNvPr id="18" name="Shape 216"/>
            <p:cNvSpPr/>
            <p:nvPr/>
          </p:nvSpPr>
          <p:spPr>
            <a:xfrm>
              <a:off x="5338845" y="1480428"/>
              <a:ext cx="1377971" cy="292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300480">
                <a:buClr>
                  <a:srgbClr val="000000"/>
                </a:buClr>
                <a:defRPr sz="22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marL="0" marR="0" lvl="0" indent="0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1800">
                  <a:uFillTx/>
                </a:defRPr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sym typeface="Gill Sans MT"/>
                </a:rPr>
                <a:t>Science Gateway</a:t>
              </a:r>
            </a:p>
          </p:txBody>
        </p:sp>
        <p:pic>
          <p:nvPicPr>
            <p:cNvPr id="19" name="image19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96029" y="1817187"/>
              <a:ext cx="1004763" cy="243661"/>
            </a:xfrm>
            <a:prstGeom prst="rect">
              <a:avLst/>
            </a:prstGeom>
            <a:ln w="12700">
              <a:round/>
            </a:ln>
          </p:spPr>
        </p:pic>
      </p:grpSp>
      <p:sp>
        <p:nvSpPr>
          <p:cNvPr id="20" name="Shape 278"/>
          <p:cNvSpPr/>
          <p:nvPr/>
        </p:nvSpPr>
        <p:spPr>
          <a:xfrm flipV="1">
            <a:off x="971601" y="1936146"/>
            <a:ext cx="792088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" name="Shape 229"/>
          <p:cNvSpPr/>
          <p:nvPr/>
        </p:nvSpPr>
        <p:spPr>
          <a:xfrm>
            <a:off x="699391" y="1499742"/>
            <a:ext cx="1280321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b">
            <a:spAutoFit/>
          </a:bodyPr>
          <a:lstStyle>
            <a:lvl1pPr defTabSz="1300480">
              <a:buClr>
                <a:srgbClr val="8590B2"/>
              </a:buClr>
              <a:defRPr sz="180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marL="0" marR="0" lvl="0" indent="0" algn="ctr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0B2"/>
              </a:buClr>
              <a:buSzTx/>
              <a:buFontTx/>
              <a:buNone/>
              <a:tabLst/>
              <a:defRPr>
                <a:solidFill>
                  <a:srgbClr val="000000"/>
                </a:solidFill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run jobs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sym typeface="Gill Sans MT"/>
            </a:endParaRPr>
          </a:p>
        </p:txBody>
      </p:sp>
      <p:sp>
        <p:nvSpPr>
          <p:cNvPr id="22" name="Shape 219"/>
          <p:cNvSpPr/>
          <p:nvPr/>
        </p:nvSpPr>
        <p:spPr>
          <a:xfrm flipV="1">
            <a:off x="3643798" y="3088274"/>
            <a:ext cx="1128801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" name="Shape 219"/>
          <p:cNvSpPr/>
          <p:nvPr/>
        </p:nvSpPr>
        <p:spPr>
          <a:xfrm flipH="1" flipV="1">
            <a:off x="1020964" y="3217651"/>
            <a:ext cx="1030755" cy="689131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" name="Shape 229"/>
          <p:cNvSpPr/>
          <p:nvPr/>
        </p:nvSpPr>
        <p:spPr>
          <a:xfrm>
            <a:off x="-8266" y="3437931"/>
            <a:ext cx="1483922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b">
            <a:spAutoFit/>
          </a:bodyPr>
          <a:lstStyle>
            <a:lvl1pPr defTabSz="1300480">
              <a:buClr>
                <a:srgbClr val="8590B2"/>
              </a:buClr>
              <a:defRPr sz="180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marL="0" marR="0" lvl="0" indent="0" algn="ctr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0B2"/>
              </a:buClr>
              <a:buSzTx/>
              <a:buFontTx/>
              <a:buNone/>
              <a:tabLst/>
              <a:defRPr>
                <a:solidFill>
                  <a:srgbClr val="000000"/>
                </a:solidFill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Browse/download digital assets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sym typeface="Gill Sans M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3" y="3933056"/>
            <a:ext cx="3260419" cy="243474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4" y="4444133"/>
            <a:ext cx="2748736" cy="17211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3" y="4568835"/>
            <a:ext cx="2289080" cy="1352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hape 278"/>
          <p:cNvSpPr/>
          <p:nvPr/>
        </p:nvSpPr>
        <p:spPr>
          <a:xfrm flipV="1">
            <a:off x="971600" y="2152170"/>
            <a:ext cx="792088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278"/>
          <p:cNvSpPr/>
          <p:nvPr/>
        </p:nvSpPr>
        <p:spPr>
          <a:xfrm flipV="1">
            <a:off x="971600" y="2368194"/>
            <a:ext cx="792088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" name="Shape 278"/>
          <p:cNvSpPr/>
          <p:nvPr/>
        </p:nvSpPr>
        <p:spPr>
          <a:xfrm flipV="1">
            <a:off x="971600" y="2584218"/>
            <a:ext cx="792088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1" name="Shape 278"/>
          <p:cNvSpPr/>
          <p:nvPr/>
        </p:nvSpPr>
        <p:spPr>
          <a:xfrm flipV="1">
            <a:off x="957880" y="2800242"/>
            <a:ext cx="792088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2" name="Shape 278"/>
          <p:cNvSpPr/>
          <p:nvPr/>
        </p:nvSpPr>
        <p:spPr>
          <a:xfrm flipV="1">
            <a:off x="971600" y="3016266"/>
            <a:ext cx="792088" cy="0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1763688" y="1576106"/>
            <a:ext cx="1872208" cy="1875284"/>
            <a:chOff x="1835696" y="1628800"/>
            <a:chExt cx="1872208" cy="1875284"/>
          </a:xfrm>
        </p:grpSpPr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>
              <a:off x="2793504" y="2276872"/>
              <a:ext cx="914400" cy="43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rgbClr val="F1AF00"/>
                </a:buClr>
                <a:buChar char="•"/>
                <a:defRPr sz="2400" b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525"/>
                </a:spcBef>
                <a:buClr>
                  <a:srgbClr val="F1AF00"/>
                </a:buClr>
                <a:buChar char="–"/>
                <a:defRPr sz="2100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475"/>
                </a:spcBef>
                <a:buClr>
                  <a:srgbClr val="F1AF00"/>
                </a:buClr>
                <a:buFont typeface="Wingdings" pitchFamily="2" charset="2"/>
                <a:buChar char=""/>
                <a:defRPr sz="1900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450"/>
                </a:spcBef>
                <a:buClr>
                  <a:srgbClr val="F1AF00"/>
                </a:buClr>
                <a:buChar char="•"/>
                <a:defRPr 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1AF00"/>
                </a:buClr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100" dirty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HPC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100" dirty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Clusters</a:t>
              </a:r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1835696" y="1628800"/>
              <a:ext cx="1852612" cy="1875284"/>
              <a:chOff x="1835696" y="1628800"/>
              <a:chExt cx="1852612" cy="1875284"/>
            </a:xfrm>
          </p:grpSpPr>
          <p:pic>
            <p:nvPicPr>
              <p:cNvPr id="36" name="Immagine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7705" y="2852936"/>
                <a:ext cx="1096307" cy="648072"/>
              </a:xfrm>
              <a:prstGeom prst="rect">
                <a:avLst/>
              </a:prstGeom>
            </p:spPr>
          </p:pic>
          <p:sp>
            <p:nvSpPr>
              <p:cNvPr id="37" name="Rounded Rectangle 16"/>
              <p:cNvSpPr/>
              <p:nvPr/>
            </p:nvSpPr>
            <p:spPr>
              <a:xfrm>
                <a:off x="1835696" y="1628800"/>
                <a:ext cx="1852612" cy="187528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8" name="Picture 8" descr="cluster_icon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248" y="1763074"/>
                <a:ext cx="617118" cy="559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Immagine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09" y="2308859"/>
                <a:ext cx="747293" cy="55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Immagine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122" y="1732802"/>
                <a:ext cx="616796" cy="511941"/>
              </a:xfrm>
              <a:prstGeom prst="rect">
                <a:avLst/>
              </a:prstGeom>
            </p:spPr>
          </p:pic>
        </p:grpSp>
      </p:grpSp>
      <p:sp>
        <p:nvSpPr>
          <p:cNvPr id="42" name="Shape 219"/>
          <p:cNvSpPr/>
          <p:nvPr/>
        </p:nvSpPr>
        <p:spPr>
          <a:xfrm flipV="1">
            <a:off x="3597840" y="1408527"/>
            <a:ext cx="681930" cy="263728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3" name="Shape 229"/>
          <p:cNvSpPr/>
          <p:nvPr/>
        </p:nvSpPr>
        <p:spPr>
          <a:xfrm rot="20213666">
            <a:off x="3628492" y="1495839"/>
            <a:ext cx="928201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b">
            <a:spAutoFit/>
          </a:bodyPr>
          <a:lstStyle>
            <a:lvl1pPr defTabSz="1300480">
              <a:buClr>
                <a:srgbClr val="8590B2"/>
              </a:buClr>
              <a:defRPr sz="180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marL="0" marR="0" lvl="0" indent="0" algn="ctr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0B2"/>
              </a:buClr>
              <a:buSzTx/>
              <a:buFontTx/>
              <a:buNone/>
              <a:tabLst/>
              <a:defRPr>
                <a:solidFill>
                  <a:srgbClr val="000000"/>
                </a:solidFill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Register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DOI/PID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sym typeface="Gill Sans MT"/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4788024" y="1144058"/>
            <a:ext cx="4248472" cy="4970955"/>
            <a:chOff x="4844608" y="1196752"/>
            <a:chExt cx="4248472" cy="4970955"/>
          </a:xfrm>
        </p:grpSpPr>
        <p:sp>
          <p:nvSpPr>
            <p:cNvPr id="45" name="Shape 228"/>
            <p:cNvSpPr/>
            <p:nvPr/>
          </p:nvSpPr>
          <p:spPr>
            <a:xfrm>
              <a:off x="5220072" y="1465583"/>
              <a:ext cx="1371258" cy="1010246"/>
            </a:xfrm>
            <a:prstGeom prst="roundRect">
              <a:avLst>
                <a:gd name="adj" fmla="val 11719"/>
              </a:avLst>
            </a:prstGeom>
            <a:solidFill>
              <a:srgbClr val="FFFFFF"/>
            </a:solidFill>
            <a:ln w="25400" cap="flat">
              <a:solidFill>
                <a:srgbClr val="8590B2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  <p:sp>
          <p:nvSpPr>
            <p:cNvPr id="46" name="Shape 229"/>
            <p:cNvSpPr/>
            <p:nvPr/>
          </p:nvSpPr>
          <p:spPr>
            <a:xfrm>
              <a:off x="5265541" y="2164902"/>
              <a:ext cx="1280321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>
              <a:lvl1pPr defTabSz="1300480">
                <a:buClr>
                  <a:srgbClr val="8590B2"/>
                </a:buClr>
                <a:defRPr sz="180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marL="0" marR="0" lvl="0" indent="0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90B2"/>
                </a:buClr>
                <a:buSzTx/>
                <a:buFontTx/>
                <a:buNone/>
                <a:tabLst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sym typeface="Gill Sans MT"/>
                </a:rPr>
                <a:t>Metadata Service</a:t>
              </a:r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4944542" y="1196752"/>
              <a:ext cx="4148538" cy="4970955"/>
              <a:chOff x="6141844" y="983175"/>
              <a:chExt cx="6906061" cy="7967908"/>
            </a:xfrm>
          </p:grpSpPr>
          <p:sp>
            <p:nvSpPr>
              <p:cNvPr id="55" name="Shape 196"/>
              <p:cNvSpPr/>
              <p:nvPr/>
            </p:nvSpPr>
            <p:spPr>
              <a:xfrm>
                <a:off x="6253414" y="7911651"/>
                <a:ext cx="1120776" cy="912666"/>
              </a:xfrm>
              <a:prstGeom prst="rect">
                <a:avLst/>
              </a:prstGeom>
              <a:solidFill>
                <a:srgbClr val="FFFFFF"/>
              </a:solidFill>
              <a:ln w="12700">
                <a:round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marL="0" marR="0" lvl="0" indent="0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rPr>
                  <a:t>eToken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endParaRPr>
              </a:p>
              <a:p>
                <a:pPr marL="0" marR="0" lvl="0" indent="0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rPr>
                  <a:t>service</a:t>
                </a:r>
              </a:p>
            </p:txBody>
          </p:sp>
          <p:grpSp>
            <p:nvGrpSpPr>
              <p:cNvPr id="56" name="Group 210"/>
              <p:cNvGrpSpPr/>
              <p:nvPr/>
            </p:nvGrpSpPr>
            <p:grpSpPr>
              <a:xfrm>
                <a:off x="6511933" y="3704401"/>
                <a:ext cx="2401305" cy="2365266"/>
                <a:chOff x="293356" y="0"/>
                <a:chExt cx="2401304" cy="2365266"/>
              </a:xfrm>
            </p:grpSpPr>
            <p:grpSp>
              <p:nvGrpSpPr>
                <p:cNvPr id="99" name="Group 205"/>
                <p:cNvGrpSpPr/>
                <p:nvPr/>
              </p:nvGrpSpPr>
              <p:grpSpPr>
                <a:xfrm>
                  <a:off x="293356" y="0"/>
                  <a:ext cx="2401304" cy="2365266"/>
                  <a:chOff x="0" y="0"/>
                  <a:chExt cx="2401303" cy="2365264"/>
                </a:xfrm>
              </p:grpSpPr>
              <p:sp>
                <p:nvSpPr>
                  <p:cNvPr id="101" name="Shape 203"/>
                  <p:cNvSpPr/>
                  <p:nvPr/>
                </p:nvSpPr>
                <p:spPr>
                  <a:xfrm>
                    <a:off x="0" y="0"/>
                    <a:ext cx="2377251" cy="2365264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FCE08C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102" name="Shape 204"/>
                  <p:cNvSpPr/>
                  <p:nvPr/>
                </p:nvSpPr>
                <p:spPr>
                  <a:xfrm>
                    <a:off x="251897" y="1781135"/>
                    <a:ext cx="2149406" cy="46866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F9CA29"/>
                      </a:buClr>
                      <a:defRPr sz="2200">
                        <a:solidFill>
                          <a:srgbClr val="F9CA29"/>
                        </a:solidFill>
                        <a:uFill>
                          <a:solidFill>
                            <a:srgbClr val="F9CA29"/>
                          </a:solidFill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9CA29"/>
                      </a:buClr>
                      <a:buSzTx/>
                      <a:buFontTx/>
                      <a:buNone/>
                      <a:tabLst/>
                      <a:defRPr sz="180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kumimoji="0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glibrary.ct.infn.it</a:t>
                    </a:r>
                  </a:p>
                </p:txBody>
              </p:sp>
            </p:grpSp>
            <p:pic>
              <p:nvPicPr>
                <p:cNvPr id="100" name="image17.pn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640360" y="522532"/>
                  <a:ext cx="1784513" cy="946219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sp>
            <p:nvSpPr>
              <p:cNvPr id="57" name="Shape 211"/>
              <p:cNvSpPr/>
              <p:nvPr/>
            </p:nvSpPr>
            <p:spPr>
              <a:xfrm flipV="1">
                <a:off x="8889186" y="1935502"/>
                <a:ext cx="1104477" cy="1906877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grpSp>
            <p:nvGrpSpPr>
              <p:cNvPr id="58" name="Group 223"/>
              <p:cNvGrpSpPr/>
              <p:nvPr/>
            </p:nvGrpSpPr>
            <p:grpSpPr>
              <a:xfrm>
                <a:off x="7826613" y="6993297"/>
                <a:ext cx="1156451" cy="1728429"/>
                <a:chOff x="0" y="0"/>
                <a:chExt cx="1156449" cy="1728427"/>
              </a:xfrm>
            </p:grpSpPr>
            <p:sp>
              <p:nvSpPr>
                <p:cNvPr id="96" name="Shape 220"/>
                <p:cNvSpPr/>
                <p:nvPr/>
              </p:nvSpPr>
              <p:spPr>
                <a:xfrm>
                  <a:off x="0" y="0"/>
                  <a:ext cx="1156449" cy="17284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AEC5D6"/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 sz="24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endParaRPr>
                </a:p>
              </p:txBody>
            </p:sp>
            <p:sp>
              <p:nvSpPr>
                <p:cNvPr id="97" name="Shape 221"/>
                <p:cNvSpPr/>
                <p:nvPr/>
              </p:nvSpPr>
              <p:spPr>
                <a:xfrm>
                  <a:off x="0" y="0"/>
                  <a:ext cx="1156448" cy="17284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8798A6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 sz="24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endParaRPr>
                </a:p>
              </p:txBody>
            </p:sp>
            <p:sp>
              <p:nvSpPr>
                <p:cNvPr id="98" name="Shape 222"/>
                <p:cNvSpPr/>
                <p:nvPr/>
              </p:nvSpPr>
              <p:spPr>
                <a:xfrm>
                  <a:off x="231" y="576141"/>
                  <a:ext cx="1155984" cy="937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 defTabSz="1300480">
                    <a:buClr>
                      <a:srgbClr val="FFFFFF"/>
                    </a:buClr>
                    <a:defRPr sz="18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pPr marL="0" marR="0" lvl="0" indent="0" algn="ctr" defTabSz="130048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Tx/>
                    <a:buFontTx/>
                    <a:buNone/>
                    <a:tabLst/>
                    <a:defRPr>
                      <a:solidFill>
                        <a:srgbClr val="000000"/>
                      </a:solidFill>
                      <a:uFillTx/>
                    </a:defRPr>
                  </a:pPr>
                  <a:r>
                    <a:rPr kumimoji="0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sym typeface="Gill Sans MT"/>
                    </a:rPr>
                    <a:t>User Tracking DB</a:t>
                  </a:r>
                </a:p>
              </p:txBody>
            </p:sp>
          </p:grpSp>
          <p:sp>
            <p:nvSpPr>
              <p:cNvPr id="59" name="Shape 224"/>
              <p:cNvSpPr/>
              <p:nvPr/>
            </p:nvSpPr>
            <p:spPr>
              <a:xfrm flipH="1" flipV="1">
                <a:off x="8404835" y="6069665"/>
                <a:ext cx="2" cy="923632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grpSp>
            <p:nvGrpSpPr>
              <p:cNvPr id="60" name="Group 237"/>
              <p:cNvGrpSpPr/>
              <p:nvPr/>
            </p:nvGrpSpPr>
            <p:grpSpPr>
              <a:xfrm>
                <a:off x="9993662" y="983175"/>
                <a:ext cx="1892061" cy="1904660"/>
                <a:chOff x="0" y="0"/>
                <a:chExt cx="1892059" cy="1904658"/>
              </a:xfrm>
            </p:grpSpPr>
            <p:grpSp>
              <p:nvGrpSpPr>
                <p:cNvPr id="92" name="Group 235"/>
                <p:cNvGrpSpPr/>
                <p:nvPr/>
              </p:nvGrpSpPr>
              <p:grpSpPr>
                <a:xfrm>
                  <a:off x="0" y="0"/>
                  <a:ext cx="1892059" cy="1904658"/>
                  <a:chOff x="0" y="0"/>
                  <a:chExt cx="1892058" cy="1904657"/>
                </a:xfrm>
              </p:grpSpPr>
              <p:sp>
                <p:nvSpPr>
                  <p:cNvPr id="94" name="Shape 233"/>
                  <p:cNvSpPr/>
                  <p:nvPr/>
                </p:nvSpPr>
                <p:spPr>
                  <a:xfrm>
                    <a:off x="0" y="0"/>
                    <a:ext cx="1892058" cy="1904657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8590B2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95" name="Shape 234"/>
                  <p:cNvSpPr/>
                  <p:nvPr/>
                </p:nvSpPr>
                <p:spPr>
                  <a:xfrm>
                    <a:off x="88072" y="1392961"/>
                    <a:ext cx="1715912" cy="41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000000"/>
                      </a:buClr>
                      <a:defRPr sz="18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>
                        <a:uFillTx/>
                      </a:defRPr>
                    </a:pPr>
                    <a:r>
                      <a: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Local storage</a:t>
                    </a:r>
                  </a:p>
                </p:txBody>
              </p:sp>
            </p:grpSp>
            <p:pic>
              <p:nvPicPr>
                <p:cNvPr id="93" name="image21.jpg"/>
                <p:cNvPicPr/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416949" y="225001"/>
                  <a:ext cx="1058158" cy="1183317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grpSp>
            <p:nvGrpSpPr>
              <p:cNvPr id="61" name="Group 255"/>
              <p:cNvGrpSpPr/>
              <p:nvPr/>
            </p:nvGrpSpPr>
            <p:grpSpPr>
              <a:xfrm>
                <a:off x="10096823" y="3298547"/>
                <a:ext cx="2951082" cy="2572821"/>
                <a:chOff x="0" y="0"/>
                <a:chExt cx="2951081" cy="2572820"/>
              </a:xfrm>
            </p:grpSpPr>
            <p:grpSp>
              <p:nvGrpSpPr>
                <p:cNvPr id="75" name="Group 240"/>
                <p:cNvGrpSpPr/>
                <p:nvPr/>
              </p:nvGrpSpPr>
              <p:grpSpPr>
                <a:xfrm>
                  <a:off x="0" y="0"/>
                  <a:ext cx="2951081" cy="2572820"/>
                  <a:chOff x="0" y="0"/>
                  <a:chExt cx="2951080" cy="2572819"/>
                </a:xfrm>
              </p:grpSpPr>
              <p:sp>
                <p:nvSpPr>
                  <p:cNvPr id="90" name="Shape 238"/>
                  <p:cNvSpPr/>
                  <p:nvPr/>
                </p:nvSpPr>
                <p:spPr>
                  <a:xfrm>
                    <a:off x="0" y="0"/>
                    <a:ext cx="2702452" cy="2572819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8590B2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91" name="Shape 239"/>
                  <p:cNvSpPr/>
                  <p:nvPr/>
                </p:nvSpPr>
                <p:spPr>
                  <a:xfrm>
                    <a:off x="494616" y="2112980"/>
                    <a:ext cx="2456464" cy="41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000000"/>
                      </a:buClr>
                      <a:defRPr sz="18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>
                        <a:uFillTx/>
                      </a:defRPr>
                    </a:pPr>
                    <a:r>
                      <a: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Grid storage</a:t>
                    </a:r>
                  </a:p>
                </p:txBody>
              </p:sp>
            </p:grpSp>
            <p:grpSp>
              <p:nvGrpSpPr>
                <p:cNvPr id="76" name="Group 254"/>
                <p:cNvGrpSpPr/>
                <p:nvPr/>
              </p:nvGrpSpPr>
              <p:grpSpPr>
                <a:xfrm>
                  <a:off x="295001" y="57672"/>
                  <a:ext cx="2182719" cy="2039212"/>
                  <a:chOff x="0" y="0"/>
                  <a:chExt cx="2182717" cy="2039211"/>
                </a:xfrm>
              </p:grpSpPr>
              <p:sp>
                <p:nvSpPr>
                  <p:cNvPr id="77" name="Shape 241"/>
                  <p:cNvSpPr/>
                  <p:nvPr/>
                </p:nvSpPr>
                <p:spPr>
                  <a:xfrm flipH="1">
                    <a:off x="345367" y="1143541"/>
                    <a:ext cx="740924" cy="51767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8" name="Shape 242"/>
                  <p:cNvSpPr/>
                  <p:nvPr/>
                </p:nvSpPr>
                <p:spPr>
                  <a:xfrm>
                    <a:off x="334613" y="768588"/>
                    <a:ext cx="705574" cy="264508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9" name="Shape 243"/>
                  <p:cNvSpPr/>
                  <p:nvPr/>
                </p:nvSpPr>
                <p:spPr>
                  <a:xfrm>
                    <a:off x="1097673" y="968924"/>
                    <a:ext cx="757055" cy="69229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80" name="Shape 244"/>
                  <p:cNvSpPr/>
                  <p:nvPr/>
                </p:nvSpPr>
                <p:spPr>
                  <a:xfrm flipH="1">
                    <a:off x="1097672" y="754208"/>
                    <a:ext cx="768439" cy="27888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pic>
                <p:nvPicPr>
                  <p:cNvPr id="81" name="image22.jpg"/>
                  <p:cNvPicPr/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1549504" y="1311982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82" name="image22.jpg"/>
                  <p:cNvPicPr/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792449" y="696964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83" name="image22.jpg"/>
                  <p:cNvPicPr/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1549504" y="26980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84" name="image23.jpg"/>
                  <p:cNvPicPr/>
                  <p:nvPr/>
                </p:nvPicPr>
                <p:blipFill>
                  <a:blip r:embed="rId14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669226" cy="76858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85" name="image22.jpg"/>
                  <p:cNvPicPr/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12630" y="1309901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sp>
                <p:nvSpPr>
                  <p:cNvPr id="86" name="Shape 250"/>
                  <p:cNvSpPr/>
                  <p:nvPr/>
                </p:nvSpPr>
                <p:spPr>
                  <a:xfrm>
                    <a:off x="645843" y="1673517"/>
                    <a:ext cx="903661" cy="208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87" name="Shape 251"/>
                  <p:cNvSpPr/>
                  <p:nvPr/>
                </p:nvSpPr>
                <p:spPr>
                  <a:xfrm>
                    <a:off x="1866111" y="754208"/>
                    <a:ext cx="1" cy="55777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88" name="Shape 252"/>
                  <p:cNvSpPr/>
                  <p:nvPr/>
                </p:nvSpPr>
                <p:spPr>
                  <a:xfrm>
                    <a:off x="669224" y="384294"/>
                    <a:ext cx="880280" cy="630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89" name="Shape 253"/>
                  <p:cNvSpPr/>
                  <p:nvPr/>
                </p:nvSpPr>
                <p:spPr>
                  <a:xfrm flipH="1">
                    <a:off x="329238" y="768588"/>
                    <a:ext cx="5376" cy="5413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</p:grpSp>
          </p:grpSp>
          <p:grpSp>
            <p:nvGrpSpPr>
              <p:cNvPr id="62" name="Group 267"/>
              <p:cNvGrpSpPr/>
              <p:nvPr/>
            </p:nvGrpSpPr>
            <p:grpSpPr>
              <a:xfrm>
                <a:off x="9625298" y="6249600"/>
                <a:ext cx="3365462" cy="2701483"/>
                <a:chOff x="458997" y="-137412"/>
                <a:chExt cx="3365462" cy="2701483"/>
              </a:xfrm>
            </p:grpSpPr>
            <p:grpSp>
              <p:nvGrpSpPr>
                <p:cNvPr id="67" name="Group 259"/>
                <p:cNvGrpSpPr/>
                <p:nvPr/>
              </p:nvGrpSpPr>
              <p:grpSpPr>
                <a:xfrm>
                  <a:off x="458997" y="-137412"/>
                  <a:ext cx="3365462" cy="2701483"/>
                  <a:chOff x="458997" y="-137412"/>
                  <a:chExt cx="3365458" cy="2701480"/>
                </a:xfrm>
              </p:grpSpPr>
              <p:sp>
                <p:nvSpPr>
                  <p:cNvPr id="73" name="Shape 256"/>
                  <p:cNvSpPr/>
                  <p:nvPr/>
                </p:nvSpPr>
                <p:spPr>
                  <a:xfrm>
                    <a:off x="458997" y="-137412"/>
                    <a:ext cx="3365458" cy="27014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79" h="20683" extrusionOk="0">
                        <a:moveTo>
                          <a:pt x="1901" y="6809"/>
                        </a:moveTo>
                        <a:cubicBezTo>
                          <a:pt x="1658" y="4403"/>
                          <a:pt x="2907" y="2186"/>
                          <a:pt x="4691" y="1859"/>
                        </a:cubicBezTo>
                        <a:cubicBezTo>
                          <a:pt x="5414" y="1726"/>
                          <a:pt x="6149" y="1925"/>
                          <a:pt x="6778" y="2422"/>
                        </a:cubicBezTo>
                        <a:cubicBezTo>
                          <a:pt x="7445" y="726"/>
                          <a:pt x="9003" y="81"/>
                          <a:pt x="10259" y="982"/>
                        </a:cubicBezTo>
                        <a:cubicBezTo>
                          <a:pt x="10478" y="1140"/>
                          <a:pt x="10680" y="1340"/>
                          <a:pt x="10857" y="1575"/>
                        </a:cubicBezTo>
                        <a:cubicBezTo>
                          <a:pt x="11377" y="169"/>
                          <a:pt x="12642" y="-402"/>
                          <a:pt x="13683" y="299"/>
                        </a:cubicBezTo>
                        <a:cubicBezTo>
                          <a:pt x="13971" y="493"/>
                          <a:pt x="14222" y="774"/>
                          <a:pt x="14418" y="1120"/>
                        </a:cubicBezTo>
                        <a:cubicBezTo>
                          <a:pt x="15255" y="-210"/>
                          <a:pt x="16734" y="-374"/>
                          <a:pt x="17722" y="753"/>
                        </a:cubicBezTo>
                        <a:cubicBezTo>
                          <a:pt x="18137" y="1227"/>
                          <a:pt x="18417" y="1880"/>
                          <a:pt x="18513" y="2601"/>
                        </a:cubicBezTo>
                        <a:cubicBezTo>
                          <a:pt x="19885" y="3106"/>
                          <a:pt x="20694" y="5019"/>
                          <a:pt x="20321" y="6874"/>
                        </a:cubicBezTo>
                        <a:cubicBezTo>
                          <a:pt x="20289" y="7030"/>
                          <a:pt x="20250" y="7182"/>
                          <a:pt x="20203" y="7331"/>
                        </a:cubicBezTo>
                        <a:cubicBezTo>
                          <a:pt x="21303" y="9264"/>
                          <a:pt x="21034" y="12033"/>
                          <a:pt x="19601" y="13518"/>
                        </a:cubicBezTo>
                        <a:cubicBezTo>
                          <a:pt x="19155" y="13980"/>
                          <a:pt x="18629" y="14279"/>
                          <a:pt x="18072" y="14386"/>
                        </a:cubicBezTo>
                        <a:cubicBezTo>
                          <a:pt x="18060" y="16465"/>
                          <a:pt x="16800" y="18137"/>
                          <a:pt x="15258" y="18121"/>
                        </a:cubicBezTo>
                        <a:cubicBezTo>
                          <a:pt x="14743" y="18115"/>
                          <a:pt x="14238" y="17917"/>
                          <a:pt x="13801" y="17550"/>
                        </a:cubicBezTo>
                        <a:cubicBezTo>
                          <a:pt x="13280" y="19881"/>
                          <a:pt x="11460" y="21198"/>
                          <a:pt x="9738" y="20492"/>
                        </a:cubicBezTo>
                        <a:cubicBezTo>
                          <a:pt x="9016" y="20196"/>
                          <a:pt x="8392" y="19571"/>
                          <a:pt x="7973" y="18722"/>
                        </a:cubicBezTo>
                        <a:cubicBezTo>
                          <a:pt x="6209" y="20158"/>
                          <a:pt x="3920" y="19386"/>
                          <a:pt x="2859" y="16998"/>
                        </a:cubicBezTo>
                        <a:cubicBezTo>
                          <a:pt x="2846" y="16968"/>
                          <a:pt x="2833" y="16937"/>
                          <a:pt x="2820" y="16907"/>
                        </a:cubicBezTo>
                        <a:cubicBezTo>
                          <a:pt x="1666" y="17089"/>
                          <a:pt x="620" y="15978"/>
                          <a:pt x="485" y="14424"/>
                        </a:cubicBezTo>
                        <a:cubicBezTo>
                          <a:pt x="412" y="13596"/>
                          <a:pt x="615" y="12767"/>
                          <a:pt x="1038" y="12159"/>
                        </a:cubicBezTo>
                        <a:cubicBezTo>
                          <a:pt x="39" y="11365"/>
                          <a:pt x="-297" y="9622"/>
                          <a:pt x="288" y="8266"/>
                        </a:cubicBezTo>
                        <a:cubicBezTo>
                          <a:pt x="626" y="7484"/>
                          <a:pt x="1218" y="6967"/>
                          <a:pt x="1883" y="6874"/>
                        </a:cubicBezTo>
                        <a:close/>
                      </a:path>
                    </a:pathLst>
                  </a:custGeom>
                  <a:solidFill>
                    <a:srgbClr val="AEC5D6"/>
                  </a:solidFill>
                  <a:ln w="25400" cap="flat">
                    <a:solidFill>
                      <a:srgbClr val="8798A6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74" name="Shape 258"/>
                  <p:cNvSpPr/>
                  <p:nvPr/>
                </p:nvSpPr>
                <p:spPr>
                  <a:xfrm>
                    <a:off x="1030362" y="1745287"/>
                    <a:ext cx="2492588" cy="46866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FFFFFF"/>
                      </a:buClr>
                      <a:defRPr sz="180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Tx/>
                      <a:buFontTx/>
                      <a:buNone/>
                      <a:tabLst/>
                      <a:defRPr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kumimoji="0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Cloud Storage</a:t>
                    </a:r>
                  </a:p>
                </p:txBody>
              </p:sp>
            </p:grpSp>
            <p:pic>
              <p:nvPicPr>
                <p:cNvPr id="68" name="image24.jpg"/>
                <p:cNvPicPr/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195109" y="352404"/>
                  <a:ext cx="475893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69" name="image24.jpg"/>
                <p:cNvPicPr/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331130" y="1042039"/>
                  <a:ext cx="475893" cy="532183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70" name="image24.jpg"/>
                <p:cNvPicPr/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2406069" y="1247279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71" name="image24.jpg"/>
                <p:cNvPicPr/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958481" y="518211"/>
                  <a:ext cx="475894" cy="532183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72" name="image24.jpg"/>
                <p:cNvPicPr/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2715903" y="434054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sp>
            <p:nvSpPr>
              <p:cNvPr id="63" name="Shape 268"/>
              <p:cNvSpPr/>
              <p:nvPr/>
            </p:nvSpPr>
            <p:spPr>
              <a:xfrm flipV="1">
                <a:off x="8982828" y="4584958"/>
                <a:ext cx="1113994" cy="195455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64" name="Shape 269"/>
              <p:cNvSpPr/>
              <p:nvPr/>
            </p:nvSpPr>
            <p:spPr>
              <a:xfrm>
                <a:off x="8913237" y="5830861"/>
                <a:ext cx="1448174" cy="711543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65" name="Shape 278"/>
              <p:cNvSpPr/>
              <p:nvPr/>
            </p:nvSpPr>
            <p:spPr>
              <a:xfrm flipV="1">
                <a:off x="7080004" y="6069667"/>
                <a:ext cx="0" cy="945473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pic>
            <p:nvPicPr>
              <p:cNvPr id="66" name="image27.png"/>
              <p:cNvPicPr/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6141844" y="7015139"/>
                <a:ext cx="1557465" cy="1031820"/>
              </a:xfrm>
              <a:prstGeom prst="rect">
                <a:avLst/>
              </a:prstGeom>
              <a:ln w="12700">
                <a:round/>
              </a:ln>
            </p:spPr>
          </p:pic>
        </p:grpSp>
        <p:sp>
          <p:nvSpPr>
            <p:cNvPr id="48" name="Shape 219"/>
            <p:cNvSpPr/>
            <p:nvPr/>
          </p:nvSpPr>
          <p:spPr>
            <a:xfrm flipV="1">
              <a:off x="5905700" y="2475827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pic>
          <p:nvPicPr>
            <p:cNvPr id="49" name="image20.pn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41773" y="1540308"/>
              <a:ext cx="486028" cy="58672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50" name="Shape 219"/>
            <p:cNvSpPr/>
            <p:nvPr/>
          </p:nvSpPr>
          <p:spPr>
            <a:xfrm flipV="1">
              <a:off x="6058100" y="2477745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1" name="Shape 219"/>
            <p:cNvSpPr/>
            <p:nvPr/>
          </p:nvSpPr>
          <p:spPr>
            <a:xfrm flipV="1">
              <a:off x="5724128" y="2492896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2" name="Shape 219"/>
            <p:cNvSpPr/>
            <p:nvPr/>
          </p:nvSpPr>
          <p:spPr>
            <a:xfrm flipV="1">
              <a:off x="5580112" y="2492896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3" name="Shape 219"/>
            <p:cNvSpPr/>
            <p:nvPr/>
          </p:nvSpPr>
          <p:spPr>
            <a:xfrm flipV="1">
              <a:off x="6210500" y="2477745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4" name="Rounded Rectangle 70"/>
            <p:cNvSpPr/>
            <p:nvPr/>
          </p:nvSpPr>
          <p:spPr>
            <a:xfrm>
              <a:off x="4844608" y="2980530"/>
              <a:ext cx="375557" cy="1312566"/>
            </a:xfrm>
            <a:prstGeom prst="roundRect">
              <a:avLst/>
            </a:prstGeom>
            <a:solidFill>
              <a:srgbClr val="D2DA7A"/>
            </a:solidFill>
            <a:ln w="19050" cap="flat" cmpd="sng" algn="ctr">
              <a:solidFill>
                <a:srgbClr val="D2DA7A">
                  <a:shade val="50000"/>
                </a:srgb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REST  API</a:t>
              </a:r>
            </a:p>
          </p:txBody>
        </p:sp>
      </p:grpSp>
      <p:grpSp>
        <p:nvGrpSpPr>
          <p:cNvPr id="105" name="Gruppo 104"/>
          <p:cNvGrpSpPr/>
          <p:nvPr/>
        </p:nvGrpSpPr>
        <p:grpSpPr>
          <a:xfrm>
            <a:off x="3419871" y="566584"/>
            <a:ext cx="2165317" cy="744849"/>
            <a:chOff x="3419871" y="566584"/>
            <a:chExt cx="2165317" cy="74484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82563" y="637548"/>
              <a:ext cx="729397" cy="559204"/>
            </a:xfrm>
            <a:prstGeom prst="rect">
              <a:avLst/>
            </a:prstGeom>
          </p:spPr>
        </p:pic>
        <p:pic>
          <p:nvPicPr>
            <p:cNvPr id="103" name="Immagine 10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787409"/>
              <a:ext cx="1270395" cy="288726"/>
            </a:xfrm>
            <a:prstGeom prst="rect">
              <a:avLst/>
            </a:prstGeom>
          </p:spPr>
        </p:pic>
        <p:sp>
          <p:nvSpPr>
            <p:cNvPr id="104" name="Shape 228"/>
            <p:cNvSpPr/>
            <p:nvPr/>
          </p:nvSpPr>
          <p:spPr>
            <a:xfrm>
              <a:off x="3419871" y="566584"/>
              <a:ext cx="2165317" cy="744849"/>
            </a:xfrm>
            <a:prstGeom prst="roundRect">
              <a:avLst>
                <a:gd name="adj" fmla="val 11719"/>
              </a:avLst>
            </a:prstGeom>
            <a:noFill/>
            <a:ln w="25400" cap="flat">
              <a:solidFill>
                <a:srgbClr val="8590B2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</p:grpSp>
      <p:sp>
        <p:nvSpPr>
          <p:cNvPr id="106" name="Shape 219"/>
          <p:cNvSpPr/>
          <p:nvPr/>
        </p:nvSpPr>
        <p:spPr>
          <a:xfrm flipH="1">
            <a:off x="3511236" y="3660922"/>
            <a:ext cx="1178777" cy="1487766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386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  <p:bldP spid="22" grpId="0" animBg="1"/>
      <p:bldP spid="23" grpId="0" animBg="1"/>
      <p:bldP spid="24" grpId="0"/>
      <p:bldP spid="28" grpId="0" animBg="1"/>
      <p:bldP spid="29" grpId="0" animBg="1"/>
      <p:bldP spid="30" grpId="0" animBg="1"/>
      <p:bldP spid="31" grpId="0" animBg="1"/>
      <p:bldP spid="32" grpId="0" animBg="1"/>
      <p:bldP spid="42" grpId="0" animBg="1"/>
      <p:bldP spid="43" grpId="0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Data Management with the CSGF</a:t>
            </a:r>
            <a:br>
              <a:rPr lang="en-US" sz="3600" dirty="0" smtClean="0"/>
            </a:br>
            <a:r>
              <a:rPr lang="en-US" sz="2700" dirty="0" smtClean="0"/>
              <a:t>(read job input)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Catania SG for the EGI </a:t>
            </a:r>
            <a:r>
              <a:rPr lang="en-US" dirty="0" err="1" smtClean="0"/>
              <a:t>LToS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105" name="Shape 219"/>
          <p:cNvSpPr/>
          <p:nvPr/>
        </p:nvSpPr>
        <p:spPr>
          <a:xfrm>
            <a:off x="2170501" y="2710330"/>
            <a:ext cx="2612168" cy="1028925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6" name="Shape 229"/>
          <p:cNvSpPr/>
          <p:nvPr/>
        </p:nvSpPr>
        <p:spPr>
          <a:xfrm rot="1297374">
            <a:off x="3278692" y="3167109"/>
            <a:ext cx="1483922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b">
            <a:spAutoFit/>
          </a:bodyPr>
          <a:lstStyle>
            <a:lvl1pPr defTabSz="1300480">
              <a:buClr>
                <a:srgbClr val="8590B2"/>
              </a:buClr>
              <a:defRPr sz="180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marL="0" marR="0" lvl="0" indent="0" algn="ctr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0B2"/>
              </a:buClr>
              <a:buSzTx/>
              <a:buFontTx/>
              <a:buNone/>
              <a:tabLst/>
              <a:defRPr>
                <a:solidFill>
                  <a:srgbClr val="000000"/>
                </a:solidFill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 Get digital assets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sym typeface="Gill Sans MT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923527" y="1412776"/>
            <a:ext cx="1280321" cy="1008112"/>
            <a:chOff x="1923527" y="1412776"/>
            <a:chExt cx="1280321" cy="1008112"/>
          </a:xfrm>
        </p:grpSpPr>
        <p:sp>
          <p:nvSpPr>
            <p:cNvPr id="104" name="Shape 229"/>
            <p:cNvSpPr/>
            <p:nvPr/>
          </p:nvSpPr>
          <p:spPr>
            <a:xfrm>
              <a:off x="1923527" y="1412776"/>
              <a:ext cx="1280321" cy="292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>
              <a:lvl1pPr defTabSz="1300480">
                <a:buClr>
                  <a:srgbClr val="8590B2"/>
                </a:buClr>
                <a:defRPr sz="180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marL="0" marR="0" lvl="0" indent="0" algn="ctr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90B2"/>
                </a:buClr>
                <a:buSzTx/>
                <a:buFontTx/>
                <a:buNone/>
                <a:tabLst/>
                <a:defRPr>
                  <a:solidFill>
                    <a:srgbClr val="000000"/>
                  </a:solidFill>
                  <a:uFillTx/>
                </a:defRPr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sym typeface="Gill Sans MT"/>
                </a:rPr>
                <a:t>run jobs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2171166" y="1772816"/>
              <a:ext cx="792089" cy="648072"/>
              <a:chOff x="2171166" y="1772816"/>
              <a:chExt cx="792089" cy="648072"/>
            </a:xfrm>
          </p:grpSpPr>
          <p:sp>
            <p:nvSpPr>
              <p:cNvPr id="103" name="Shape 278"/>
              <p:cNvSpPr/>
              <p:nvPr/>
            </p:nvSpPr>
            <p:spPr>
              <a:xfrm flipV="1">
                <a:off x="2171167" y="1772816"/>
                <a:ext cx="792088" cy="0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" name="Shape 278"/>
              <p:cNvSpPr/>
              <p:nvPr/>
            </p:nvSpPr>
            <p:spPr>
              <a:xfrm flipV="1">
                <a:off x="2171166" y="1988840"/>
                <a:ext cx="792088" cy="0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8" name="Shape 278"/>
              <p:cNvSpPr/>
              <p:nvPr/>
            </p:nvSpPr>
            <p:spPr>
              <a:xfrm flipV="1">
                <a:off x="2171166" y="2204864"/>
                <a:ext cx="792088" cy="0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9" name="Shape 278"/>
              <p:cNvSpPr/>
              <p:nvPr/>
            </p:nvSpPr>
            <p:spPr>
              <a:xfrm flipV="1">
                <a:off x="2171166" y="2420888"/>
                <a:ext cx="792088" cy="0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  <p:grpSp>
        <p:nvGrpSpPr>
          <p:cNvPr id="110" name="Gruppo 109"/>
          <p:cNvGrpSpPr/>
          <p:nvPr/>
        </p:nvGrpSpPr>
        <p:grpSpPr>
          <a:xfrm>
            <a:off x="170765" y="1196752"/>
            <a:ext cx="1872208" cy="1875284"/>
            <a:chOff x="1835696" y="1628800"/>
            <a:chExt cx="1872208" cy="1875284"/>
          </a:xfrm>
        </p:grpSpPr>
        <p:sp>
          <p:nvSpPr>
            <p:cNvPr id="111" name="TextBox 24"/>
            <p:cNvSpPr txBox="1">
              <a:spLocks noChangeArrowheads="1"/>
            </p:cNvSpPr>
            <p:nvPr/>
          </p:nvSpPr>
          <p:spPr bwMode="auto">
            <a:xfrm>
              <a:off x="2793504" y="2276872"/>
              <a:ext cx="914400" cy="43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rgbClr val="F1AF00"/>
                </a:buClr>
                <a:buChar char="•"/>
                <a:defRPr sz="2400" b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525"/>
                </a:spcBef>
                <a:buClr>
                  <a:srgbClr val="F1AF00"/>
                </a:buClr>
                <a:buChar char="–"/>
                <a:defRPr sz="2100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475"/>
                </a:spcBef>
                <a:buClr>
                  <a:srgbClr val="F1AF00"/>
                </a:buClr>
                <a:buFont typeface="Wingdings" pitchFamily="2" charset="2"/>
                <a:buChar char=""/>
                <a:defRPr sz="1900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450"/>
                </a:spcBef>
                <a:buClr>
                  <a:srgbClr val="F1AF00"/>
                </a:buClr>
                <a:buChar char="•"/>
                <a:defRPr 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1AF00"/>
                </a:buClr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88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1AF00"/>
                </a:buClr>
                <a:buSzPct val="100000"/>
                <a:buFont typeface="Arial" pitchFamily="34" charset="0"/>
                <a:buChar char="o"/>
                <a:defRPr sz="1600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100" dirty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HPC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100" dirty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Clusters</a:t>
              </a:r>
            </a:p>
          </p:txBody>
        </p:sp>
        <p:grpSp>
          <p:nvGrpSpPr>
            <p:cNvPr id="112" name="Gruppo 111"/>
            <p:cNvGrpSpPr/>
            <p:nvPr/>
          </p:nvGrpSpPr>
          <p:grpSpPr>
            <a:xfrm>
              <a:off x="1835696" y="1628800"/>
              <a:ext cx="1852612" cy="1875284"/>
              <a:chOff x="1835696" y="1628800"/>
              <a:chExt cx="1852612" cy="1875284"/>
            </a:xfrm>
          </p:grpSpPr>
          <p:pic>
            <p:nvPicPr>
              <p:cNvPr id="113" name="Immagin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7705" y="2852936"/>
                <a:ext cx="1096307" cy="648072"/>
              </a:xfrm>
              <a:prstGeom prst="rect">
                <a:avLst/>
              </a:prstGeom>
            </p:spPr>
          </p:pic>
          <p:sp>
            <p:nvSpPr>
              <p:cNvPr id="114" name="Rounded Rectangle 16"/>
              <p:cNvSpPr/>
              <p:nvPr/>
            </p:nvSpPr>
            <p:spPr>
              <a:xfrm>
                <a:off x="1835696" y="1628800"/>
                <a:ext cx="1852612" cy="187528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15" name="Picture 8" descr="cluster_icon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248" y="1763074"/>
                <a:ext cx="617118" cy="559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Immagin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09" y="2308859"/>
                <a:ext cx="747293" cy="55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Immagine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122" y="1732802"/>
                <a:ext cx="616796" cy="511941"/>
              </a:xfrm>
              <a:prstGeom prst="rect">
                <a:avLst/>
              </a:prstGeom>
            </p:spPr>
          </p:pic>
        </p:grpSp>
      </p:grpSp>
      <p:grpSp>
        <p:nvGrpSpPr>
          <p:cNvPr id="118" name="Gruppo 117"/>
          <p:cNvGrpSpPr/>
          <p:nvPr/>
        </p:nvGrpSpPr>
        <p:grpSpPr>
          <a:xfrm>
            <a:off x="4851285" y="1196752"/>
            <a:ext cx="4248472" cy="4970955"/>
            <a:chOff x="4844608" y="1196752"/>
            <a:chExt cx="4248472" cy="4970955"/>
          </a:xfrm>
        </p:grpSpPr>
        <p:sp>
          <p:nvSpPr>
            <p:cNvPr id="119" name="Shape 228"/>
            <p:cNvSpPr/>
            <p:nvPr/>
          </p:nvSpPr>
          <p:spPr>
            <a:xfrm>
              <a:off x="5220072" y="1465583"/>
              <a:ext cx="1371258" cy="1010246"/>
            </a:xfrm>
            <a:prstGeom prst="roundRect">
              <a:avLst>
                <a:gd name="adj" fmla="val 11719"/>
              </a:avLst>
            </a:prstGeom>
            <a:solidFill>
              <a:srgbClr val="FFFFFF"/>
            </a:solidFill>
            <a:ln w="25400" cap="flat">
              <a:solidFill>
                <a:srgbClr val="8590B2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  <p:sp>
          <p:nvSpPr>
            <p:cNvPr id="120" name="Shape 229"/>
            <p:cNvSpPr/>
            <p:nvPr/>
          </p:nvSpPr>
          <p:spPr>
            <a:xfrm>
              <a:off x="5265541" y="2164902"/>
              <a:ext cx="1280321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>
              <a:lvl1pPr defTabSz="1300480">
                <a:buClr>
                  <a:srgbClr val="8590B2"/>
                </a:buClr>
                <a:defRPr sz="180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marL="0" marR="0" lvl="0" indent="0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90B2"/>
                </a:buClr>
                <a:buSzTx/>
                <a:buFontTx/>
                <a:buNone/>
                <a:tabLst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sym typeface="Gill Sans MT"/>
                </a:rPr>
                <a:t>Metadata Service</a:t>
              </a:r>
            </a:p>
          </p:txBody>
        </p:sp>
        <p:grpSp>
          <p:nvGrpSpPr>
            <p:cNvPr id="121" name="Gruppo 120"/>
            <p:cNvGrpSpPr/>
            <p:nvPr/>
          </p:nvGrpSpPr>
          <p:grpSpPr>
            <a:xfrm>
              <a:off x="4944542" y="1196752"/>
              <a:ext cx="4148538" cy="4970955"/>
              <a:chOff x="6141844" y="983175"/>
              <a:chExt cx="6906061" cy="7967908"/>
            </a:xfrm>
          </p:grpSpPr>
          <p:sp>
            <p:nvSpPr>
              <p:cNvPr id="129" name="Shape 196"/>
              <p:cNvSpPr/>
              <p:nvPr/>
            </p:nvSpPr>
            <p:spPr>
              <a:xfrm>
                <a:off x="6253414" y="7911651"/>
                <a:ext cx="1120776" cy="912666"/>
              </a:xfrm>
              <a:prstGeom prst="rect">
                <a:avLst/>
              </a:prstGeom>
              <a:solidFill>
                <a:srgbClr val="FFFFFF"/>
              </a:solidFill>
              <a:ln w="12700">
                <a:round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marL="0" marR="0" lvl="0" indent="0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rPr>
                  <a:t>eToken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endParaRPr>
              </a:p>
              <a:p>
                <a:pPr marL="0" marR="0" lvl="0" indent="0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rPr>
                  <a:t>service</a:t>
                </a:r>
              </a:p>
            </p:txBody>
          </p:sp>
          <p:grpSp>
            <p:nvGrpSpPr>
              <p:cNvPr id="130" name="Group 210"/>
              <p:cNvGrpSpPr/>
              <p:nvPr/>
            </p:nvGrpSpPr>
            <p:grpSpPr>
              <a:xfrm>
                <a:off x="6511933" y="3704401"/>
                <a:ext cx="2377253" cy="2365266"/>
                <a:chOff x="293356" y="0"/>
                <a:chExt cx="2377252" cy="2365266"/>
              </a:xfrm>
            </p:grpSpPr>
            <p:sp>
              <p:nvSpPr>
                <p:cNvPr id="175" name="Shape 203"/>
                <p:cNvSpPr/>
                <p:nvPr/>
              </p:nvSpPr>
              <p:spPr>
                <a:xfrm>
                  <a:off x="293356" y="0"/>
                  <a:ext cx="2377252" cy="2365266"/>
                </a:xfrm>
                <a:prstGeom prst="roundRect">
                  <a:avLst>
                    <a:gd name="adj" fmla="val 11719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FCE08C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 sz="24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endParaRPr>
                </a:p>
              </p:txBody>
            </p:sp>
            <p:pic>
              <p:nvPicPr>
                <p:cNvPr id="174" name="image17.png"/>
                <p:cNvPicPr/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640360" y="625986"/>
                  <a:ext cx="1784513" cy="946218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sp>
            <p:nvSpPr>
              <p:cNvPr id="131" name="Shape 211"/>
              <p:cNvSpPr/>
              <p:nvPr/>
            </p:nvSpPr>
            <p:spPr>
              <a:xfrm flipV="1">
                <a:off x="8889186" y="1935502"/>
                <a:ext cx="1104477" cy="1906877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grpSp>
            <p:nvGrpSpPr>
              <p:cNvPr id="132" name="Group 223"/>
              <p:cNvGrpSpPr/>
              <p:nvPr/>
            </p:nvGrpSpPr>
            <p:grpSpPr>
              <a:xfrm>
                <a:off x="7826613" y="6993297"/>
                <a:ext cx="1156451" cy="1728429"/>
                <a:chOff x="0" y="0"/>
                <a:chExt cx="1156449" cy="1728427"/>
              </a:xfrm>
            </p:grpSpPr>
            <p:sp>
              <p:nvSpPr>
                <p:cNvPr id="170" name="Shape 220"/>
                <p:cNvSpPr/>
                <p:nvPr/>
              </p:nvSpPr>
              <p:spPr>
                <a:xfrm>
                  <a:off x="0" y="0"/>
                  <a:ext cx="1156449" cy="17284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AEC5D6"/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 sz="24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endParaRPr>
                </a:p>
              </p:txBody>
            </p:sp>
            <p:sp>
              <p:nvSpPr>
                <p:cNvPr id="171" name="Shape 221"/>
                <p:cNvSpPr/>
                <p:nvPr/>
              </p:nvSpPr>
              <p:spPr>
                <a:xfrm>
                  <a:off x="0" y="0"/>
                  <a:ext cx="1156448" cy="17284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8798A6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 sz="24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endParaRPr>
                </a:p>
              </p:txBody>
            </p:sp>
            <p:sp>
              <p:nvSpPr>
                <p:cNvPr id="172" name="Shape 222"/>
                <p:cNvSpPr/>
                <p:nvPr/>
              </p:nvSpPr>
              <p:spPr>
                <a:xfrm>
                  <a:off x="231" y="576141"/>
                  <a:ext cx="1155984" cy="937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 defTabSz="1300480">
                    <a:buClr>
                      <a:srgbClr val="FFFFFF"/>
                    </a:buClr>
                    <a:defRPr sz="18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pPr marL="0" marR="0" lvl="0" indent="0" algn="ctr" defTabSz="130048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Tx/>
                    <a:buFontTx/>
                    <a:buNone/>
                    <a:tabLst/>
                    <a:defRPr>
                      <a:solidFill>
                        <a:srgbClr val="000000"/>
                      </a:solidFill>
                      <a:uFillTx/>
                    </a:defRPr>
                  </a:pPr>
                  <a:r>
                    <a:rPr kumimoji="0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sym typeface="Gill Sans MT"/>
                    </a:rPr>
                    <a:t>User Tracking DB</a:t>
                  </a:r>
                </a:p>
              </p:txBody>
            </p:sp>
          </p:grpSp>
          <p:sp>
            <p:nvSpPr>
              <p:cNvPr id="133" name="Shape 224"/>
              <p:cNvSpPr/>
              <p:nvPr/>
            </p:nvSpPr>
            <p:spPr>
              <a:xfrm flipH="1" flipV="1">
                <a:off x="8404835" y="6069665"/>
                <a:ext cx="2" cy="923632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grpSp>
            <p:nvGrpSpPr>
              <p:cNvPr id="134" name="Group 237"/>
              <p:cNvGrpSpPr/>
              <p:nvPr/>
            </p:nvGrpSpPr>
            <p:grpSpPr>
              <a:xfrm>
                <a:off x="9993662" y="983175"/>
                <a:ext cx="1892061" cy="1904660"/>
                <a:chOff x="0" y="0"/>
                <a:chExt cx="1892059" cy="1904658"/>
              </a:xfrm>
            </p:grpSpPr>
            <p:grpSp>
              <p:nvGrpSpPr>
                <p:cNvPr id="166" name="Group 235"/>
                <p:cNvGrpSpPr/>
                <p:nvPr/>
              </p:nvGrpSpPr>
              <p:grpSpPr>
                <a:xfrm>
                  <a:off x="0" y="0"/>
                  <a:ext cx="1892059" cy="1904658"/>
                  <a:chOff x="0" y="0"/>
                  <a:chExt cx="1892058" cy="1904657"/>
                </a:xfrm>
              </p:grpSpPr>
              <p:sp>
                <p:nvSpPr>
                  <p:cNvPr id="168" name="Shape 233"/>
                  <p:cNvSpPr/>
                  <p:nvPr/>
                </p:nvSpPr>
                <p:spPr>
                  <a:xfrm>
                    <a:off x="0" y="0"/>
                    <a:ext cx="1892058" cy="1904657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8590B2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169" name="Shape 234"/>
                  <p:cNvSpPr/>
                  <p:nvPr/>
                </p:nvSpPr>
                <p:spPr>
                  <a:xfrm>
                    <a:off x="88072" y="1392961"/>
                    <a:ext cx="1715912" cy="41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000000"/>
                      </a:buClr>
                      <a:defRPr sz="18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>
                        <a:uFillTx/>
                      </a:defRPr>
                    </a:pPr>
                    <a:r>
                      <a: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Local storage</a:t>
                    </a:r>
                  </a:p>
                </p:txBody>
              </p:sp>
            </p:grpSp>
            <p:pic>
              <p:nvPicPr>
                <p:cNvPr id="167" name="image21.jpg"/>
                <p:cNvPicPr/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416949" y="225001"/>
                  <a:ext cx="1058158" cy="1183317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grpSp>
            <p:nvGrpSpPr>
              <p:cNvPr id="135" name="Group 255"/>
              <p:cNvGrpSpPr/>
              <p:nvPr/>
            </p:nvGrpSpPr>
            <p:grpSpPr>
              <a:xfrm>
                <a:off x="10096823" y="3298547"/>
                <a:ext cx="2951082" cy="2572821"/>
                <a:chOff x="0" y="0"/>
                <a:chExt cx="2951081" cy="2572820"/>
              </a:xfrm>
            </p:grpSpPr>
            <p:grpSp>
              <p:nvGrpSpPr>
                <p:cNvPr id="149" name="Group 240"/>
                <p:cNvGrpSpPr/>
                <p:nvPr/>
              </p:nvGrpSpPr>
              <p:grpSpPr>
                <a:xfrm>
                  <a:off x="0" y="0"/>
                  <a:ext cx="2951081" cy="2572820"/>
                  <a:chOff x="0" y="0"/>
                  <a:chExt cx="2951080" cy="2572819"/>
                </a:xfrm>
              </p:grpSpPr>
              <p:sp>
                <p:nvSpPr>
                  <p:cNvPr id="164" name="Shape 238"/>
                  <p:cNvSpPr/>
                  <p:nvPr/>
                </p:nvSpPr>
                <p:spPr>
                  <a:xfrm>
                    <a:off x="0" y="0"/>
                    <a:ext cx="2702452" cy="2572819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8590B2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165" name="Shape 239"/>
                  <p:cNvSpPr/>
                  <p:nvPr/>
                </p:nvSpPr>
                <p:spPr>
                  <a:xfrm>
                    <a:off x="494616" y="2112980"/>
                    <a:ext cx="2456464" cy="41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000000"/>
                      </a:buClr>
                      <a:defRPr sz="18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>
                        <a:uFillTx/>
                      </a:defRPr>
                    </a:pPr>
                    <a:r>
                      <a: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Grid storage</a:t>
                    </a:r>
                  </a:p>
                </p:txBody>
              </p:sp>
            </p:grpSp>
            <p:grpSp>
              <p:nvGrpSpPr>
                <p:cNvPr id="150" name="Group 254"/>
                <p:cNvGrpSpPr/>
                <p:nvPr/>
              </p:nvGrpSpPr>
              <p:grpSpPr>
                <a:xfrm>
                  <a:off x="295001" y="57672"/>
                  <a:ext cx="2182719" cy="2039212"/>
                  <a:chOff x="0" y="0"/>
                  <a:chExt cx="2182717" cy="2039211"/>
                </a:xfrm>
              </p:grpSpPr>
              <p:sp>
                <p:nvSpPr>
                  <p:cNvPr id="151" name="Shape 241"/>
                  <p:cNvSpPr/>
                  <p:nvPr/>
                </p:nvSpPr>
                <p:spPr>
                  <a:xfrm flipH="1">
                    <a:off x="345367" y="1143541"/>
                    <a:ext cx="740924" cy="51767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52" name="Shape 242"/>
                  <p:cNvSpPr/>
                  <p:nvPr/>
                </p:nvSpPr>
                <p:spPr>
                  <a:xfrm>
                    <a:off x="334613" y="768588"/>
                    <a:ext cx="705574" cy="264508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53" name="Shape 243"/>
                  <p:cNvSpPr/>
                  <p:nvPr/>
                </p:nvSpPr>
                <p:spPr>
                  <a:xfrm>
                    <a:off x="1097673" y="968924"/>
                    <a:ext cx="757055" cy="69229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54" name="Shape 244"/>
                  <p:cNvSpPr/>
                  <p:nvPr/>
                </p:nvSpPr>
                <p:spPr>
                  <a:xfrm flipH="1">
                    <a:off x="1097672" y="754208"/>
                    <a:ext cx="768439" cy="27888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pic>
                <p:nvPicPr>
                  <p:cNvPr id="155" name="image22.jpg"/>
                  <p:cNvPicPr/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1549504" y="1311982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56" name="image22.jpg"/>
                  <p:cNvPicPr/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92449" y="696964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57" name="image22.jpg"/>
                  <p:cNvPicPr/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1549504" y="26980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58" name="image23.jpg"/>
                  <p:cNvPicPr/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669226" cy="76858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59" name="image22.jpg"/>
                  <p:cNvPicPr/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12630" y="1309901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sp>
                <p:nvSpPr>
                  <p:cNvPr id="160" name="Shape 250"/>
                  <p:cNvSpPr/>
                  <p:nvPr/>
                </p:nvSpPr>
                <p:spPr>
                  <a:xfrm>
                    <a:off x="645843" y="1673517"/>
                    <a:ext cx="903661" cy="208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61" name="Shape 251"/>
                  <p:cNvSpPr/>
                  <p:nvPr/>
                </p:nvSpPr>
                <p:spPr>
                  <a:xfrm>
                    <a:off x="1866111" y="754208"/>
                    <a:ext cx="1" cy="55777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62" name="Shape 252"/>
                  <p:cNvSpPr/>
                  <p:nvPr/>
                </p:nvSpPr>
                <p:spPr>
                  <a:xfrm>
                    <a:off x="669224" y="384294"/>
                    <a:ext cx="880280" cy="630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63" name="Shape 253"/>
                  <p:cNvSpPr/>
                  <p:nvPr/>
                </p:nvSpPr>
                <p:spPr>
                  <a:xfrm flipH="1">
                    <a:off x="329238" y="768588"/>
                    <a:ext cx="5376" cy="5413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</p:grpSp>
          </p:grpSp>
          <p:grpSp>
            <p:nvGrpSpPr>
              <p:cNvPr id="136" name="Group 267"/>
              <p:cNvGrpSpPr/>
              <p:nvPr/>
            </p:nvGrpSpPr>
            <p:grpSpPr>
              <a:xfrm>
                <a:off x="9625298" y="6249600"/>
                <a:ext cx="3365462" cy="2701483"/>
                <a:chOff x="458997" y="-137412"/>
                <a:chExt cx="3365462" cy="2701483"/>
              </a:xfrm>
            </p:grpSpPr>
            <p:grpSp>
              <p:nvGrpSpPr>
                <p:cNvPr id="141" name="Group 259"/>
                <p:cNvGrpSpPr/>
                <p:nvPr/>
              </p:nvGrpSpPr>
              <p:grpSpPr>
                <a:xfrm>
                  <a:off x="458997" y="-137412"/>
                  <a:ext cx="3365462" cy="2701483"/>
                  <a:chOff x="458997" y="-137412"/>
                  <a:chExt cx="3365458" cy="2701480"/>
                </a:xfrm>
              </p:grpSpPr>
              <p:sp>
                <p:nvSpPr>
                  <p:cNvPr id="147" name="Shape 256"/>
                  <p:cNvSpPr/>
                  <p:nvPr/>
                </p:nvSpPr>
                <p:spPr>
                  <a:xfrm>
                    <a:off x="458997" y="-137412"/>
                    <a:ext cx="3365458" cy="27014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79" h="20683" extrusionOk="0">
                        <a:moveTo>
                          <a:pt x="1901" y="6809"/>
                        </a:moveTo>
                        <a:cubicBezTo>
                          <a:pt x="1658" y="4403"/>
                          <a:pt x="2907" y="2186"/>
                          <a:pt x="4691" y="1859"/>
                        </a:cubicBezTo>
                        <a:cubicBezTo>
                          <a:pt x="5414" y="1726"/>
                          <a:pt x="6149" y="1925"/>
                          <a:pt x="6778" y="2422"/>
                        </a:cubicBezTo>
                        <a:cubicBezTo>
                          <a:pt x="7445" y="726"/>
                          <a:pt x="9003" y="81"/>
                          <a:pt x="10259" y="982"/>
                        </a:cubicBezTo>
                        <a:cubicBezTo>
                          <a:pt x="10478" y="1140"/>
                          <a:pt x="10680" y="1340"/>
                          <a:pt x="10857" y="1575"/>
                        </a:cubicBezTo>
                        <a:cubicBezTo>
                          <a:pt x="11377" y="169"/>
                          <a:pt x="12642" y="-402"/>
                          <a:pt x="13683" y="299"/>
                        </a:cubicBezTo>
                        <a:cubicBezTo>
                          <a:pt x="13971" y="493"/>
                          <a:pt x="14222" y="774"/>
                          <a:pt x="14418" y="1120"/>
                        </a:cubicBezTo>
                        <a:cubicBezTo>
                          <a:pt x="15255" y="-210"/>
                          <a:pt x="16734" y="-374"/>
                          <a:pt x="17722" y="753"/>
                        </a:cubicBezTo>
                        <a:cubicBezTo>
                          <a:pt x="18137" y="1227"/>
                          <a:pt x="18417" y="1880"/>
                          <a:pt x="18513" y="2601"/>
                        </a:cubicBezTo>
                        <a:cubicBezTo>
                          <a:pt x="19885" y="3106"/>
                          <a:pt x="20694" y="5019"/>
                          <a:pt x="20321" y="6874"/>
                        </a:cubicBezTo>
                        <a:cubicBezTo>
                          <a:pt x="20289" y="7030"/>
                          <a:pt x="20250" y="7182"/>
                          <a:pt x="20203" y="7331"/>
                        </a:cubicBezTo>
                        <a:cubicBezTo>
                          <a:pt x="21303" y="9264"/>
                          <a:pt x="21034" y="12033"/>
                          <a:pt x="19601" y="13518"/>
                        </a:cubicBezTo>
                        <a:cubicBezTo>
                          <a:pt x="19155" y="13980"/>
                          <a:pt x="18629" y="14279"/>
                          <a:pt x="18072" y="14386"/>
                        </a:cubicBezTo>
                        <a:cubicBezTo>
                          <a:pt x="18060" y="16465"/>
                          <a:pt x="16800" y="18137"/>
                          <a:pt x="15258" y="18121"/>
                        </a:cubicBezTo>
                        <a:cubicBezTo>
                          <a:pt x="14743" y="18115"/>
                          <a:pt x="14238" y="17917"/>
                          <a:pt x="13801" y="17550"/>
                        </a:cubicBezTo>
                        <a:cubicBezTo>
                          <a:pt x="13280" y="19881"/>
                          <a:pt x="11460" y="21198"/>
                          <a:pt x="9738" y="20492"/>
                        </a:cubicBezTo>
                        <a:cubicBezTo>
                          <a:pt x="9016" y="20196"/>
                          <a:pt x="8392" y="19571"/>
                          <a:pt x="7973" y="18722"/>
                        </a:cubicBezTo>
                        <a:cubicBezTo>
                          <a:pt x="6209" y="20158"/>
                          <a:pt x="3920" y="19386"/>
                          <a:pt x="2859" y="16998"/>
                        </a:cubicBezTo>
                        <a:cubicBezTo>
                          <a:pt x="2846" y="16968"/>
                          <a:pt x="2833" y="16937"/>
                          <a:pt x="2820" y="16907"/>
                        </a:cubicBezTo>
                        <a:cubicBezTo>
                          <a:pt x="1666" y="17089"/>
                          <a:pt x="620" y="15978"/>
                          <a:pt x="485" y="14424"/>
                        </a:cubicBezTo>
                        <a:cubicBezTo>
                          <a:pt x="412" y="13596"/>
                          <a:pt x="615" y="12767"/>
                          <a:pt x="1038" y="12159"/>
                        </a:cubicBezTo>
                        <a:cubicBezTo>
                          <a:pt x="39" y="11365"/>
                          <a:pt x="-297" y="9622"/>
                          <a:pt x="288" y="8266"/>
                        </a:cubicBezTo>
                        <a:cubicBezTo>
                          <a:pt x="626" y="7484"/>
                          <a:pt x="1218" y="6967"/>
                          <a:pt x="1883" y="6874"/>
                        </a:cubicBezTo>
                        <a:close/>
                      </a:path>
                    </a:pathLst>
                  </a:custGeom>
                  <a:solidFill>
                    <a:srgbClr val="AEC5D6"/>
                  </a:solidFill>
                  <a:ln w="25400" cap="flat">
                    <a:solidFill>
                      <a:srgbClr val="8798A6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endParaRPr>
                  </a:p>
                </p:txBody>
              </p:sp>
              <p:sp>
                <p:nvSpPr>
                  <p:cNvPr id="148" name="Shape 258"/>
                  <p:cNvSpPr/>
                  <p:nvPr/>
                </p:nvSpPr>
                <p:spPr>
                  <a:xfrm>
                    <a:off x="1030362" y="1745287"/>
                    <a:ext cx="2492588" cy="46866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FFFFFF"/>
                      </a:buClr>
                      <a:defRPr sz="180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marL="0" marR="0" lvl="0" indent="0" defTabSz="130048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Tx/>
                      <a:buFontTx/>
                      <a:buNone/>
                      <a:tabLst/>
                      <a:defRPr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kumimoji="0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sym typeface="Gill Sans MT"/>
                      </a:rPr>
                      <a:t>Cloud Storage</a:t>
                    </a:r>
                  </a:p>
                </p:txBody>
              </p:sp>
            </p:grpSp>
            <p:pic>
              <p:nvPicPr>
                <p:cNvPr id="142" name="image24.jp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195109" y="352404"/>
                  <a:ext cx="475893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43" name="image24.jp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331130" y="1042039"/>
                  <a:ext cx="475893" cy="532183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44" name="image24.jp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2406069" y="1247279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45" name="image24.jp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958481" y="518211"/>
                  <a:ext cx="475894" cy="532183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46" name="image24.jp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2715903" y="434054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sp>
            <p:nvSpPr>
              <p:cNvPr id="137" name="Shape 268"/>
              <p:cNvSpPr/>
              <p:nvPr/>
            </p:nvSpPr>
            <p:spPr>
              <a:xfrm flipV="1">
                <a:off x="8982828" y="4584958"/>
                <a:ext cx="1113994" cy="195455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38" name="Shape 269"/>
              <p:cNvSpPr/>
              <p:nvPr/>
            </p:nvSpPr>
            <p:spPr>
              <a:xfrm>
                <a:off x="8913237" y="5830861"/>
                <a:ext cx="1448174" cy="711543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39" name="Shape 278"/>
              <p:cNvSpPr/>
              <p:nvPr/>
            </p:nvSpPr>
            <p:spPr>
              <a:xfrm flipV="1">
                <a:off x="7080004" y="6069667"/>
                <a:ext cx="0" cy="945473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marL="0" marR="0" lvl="0" indent="0" defTabSz="650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pic>
            <p:nvPicPr>
              <p:cNvPr id="140" name="image27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6141844" y="7015139"/>
                <a:ext cx="1557465" cy="1031820"/>
              </a:xfrm>
              <a:prstGeom prst="rect">
                <a:avLst/>
              </a:prstGeom>
              <a:ln w="12700">
                <a:round/>
              </a:ln>
            </p:spPr>
          </p:pic>
        </p:grpSp>
        <p:sp>
          <p:nvSpPr>
            <p:cNvPr id="122" name="Shape 219"/>
            <p:cNvSpPr/>
            <p:nvPr/>
          </p:nvSpPr>
          <p:spPr>
            <a:xfrm flipV="1">
              <a:off x="5905700" y="2475827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pic>
          <p:nvPicPr>
            <p:cNvPr id="123" name="image20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41773" y="1540308"/>
              <a:ext cx="486028" cy="58672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4" name="Shape 219"/>
            <p:cNvSpPr/>
            <p:nvPr/>
          </p:nvSpPr>
          <p:spPr>
            <a:xfrm flipV="1">
              <a:off x="6058100" y="2477745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5" name="Shape 219"/>
            <p:cNvSpPr/>
            <p:nvPr/>
          </p:nvSpPr>
          <p:spPr>
            <a:xfrm flipV="1">
              <a:off x="5724128" y="2492896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6" name="Shape 219"/>
            <p:cNvSpPr/>
            <p:nvPr/>
          </p:nvSpPr>
          <p:spPr>
            <a:xfrm flipV="1">
              <a:off x="5580112" y="2492896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7" name="Shape 219"/>
            <p:cNvSpPr/>
            <p:nvPr/>
          </p:nvSpPr>
          <p:spPr>
            <a:xfrm flipV="1">
              <a:off x="6210500" y="2477745"/>
              <a:ext cx="1" cy="418623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marL="0" marR="0" lvl="0" indent="0" defTabSz="650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8" name="Rounded Rectangle 70"/>
            <p:cNvSpPr/>
            <p:nvPr/>
          </p:nvSpPr>
          <p:spPr>
            <a:xfrm>
              <a:off x="4844608" y="2980530"/>
              <a:ext cx="375557" cy="1312566"/>
            </a:xfrm>
            <a:prstGeom prst="roundRect">
              <a:avLst/>
            </a:prstGeom>
            <a:solidFill>
              <a:srgbClr val="D2DA7A"/>
            </a:solidFill>
            <a:ln w="19050" cap="flat" cmpd="sng" algn="ctr">
              <a:solidFill>
                <a:srgbClr val="D2DA7A">
                  <a:shade val="50000"/>
                </a:srgb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REST  API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5496" y="3502510"/>
            <a:ext cx="3587629" cy="2806810"/>
            <a:chOff x="35496" y="3502510"/>
            <a:chExt cx="3587629" cy="2806810"/>
          </a:xfrm>
        </p:grpSpPr>
        <p:pic>
          <p:nvPicPr>
            <p:cNvPr id="178" name="Immagine 17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926498"/>
              <a:ext cx="1767600" cy="1380938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79" name="Immagine 1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7" y="3502510"/>
              <a:ext cx="1767112" cy="138055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80" name="Immagine 1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829" y="3502510"/>
              <a:ext cx="1767600" cy="1380938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81" name="Immagine 1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525" y="4928382"/>
              <a:ext cx="1767600" cy="1380938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  <p:grpSp>
        <p:nvGrpSpPr>
          <p:cNvPr id="183" name="Gruppo 182"/>
          <p:cNvGrpSpPr/>
          <p:nvPr/>
        </p:nvGrpSpPr>
        <p:grpSpPr>
          <a:xfrm>
            <a:off x="3123093" y="1628799"/>
            <a:ext cx="1800200" cy="850118"/>
            <a:chOff x="5033302" y="3985651"/>
            <a:chExt cx="1650905" cy="683755"/>
          </a:xfrm>
        </p:grpSpPr>
        <p:sp>
          <p:nvSpPr>
            <p:cNvPr id="184" name="Shape 215"/>
            <p:cNvSpPr/>
            <p:nvPr/>
          </p:nvSpPr>
          <p:spPr>
            <a:xfrm rot="5400000">
              <a:off x="5516877" y="3502076"/>
              <a:ext cx="683755" cy="1650905"/>
            </a:xfrm>
            <a:prstGeom prst="roundRect">
              <a:avLst>
                <a:gd name="adj" fmla="val 11719"/>
              </a:avLst>
            </a:prstGeom>
            <a:gradFill flip="none" rotWithShape="1">
              <a:gsLst>
                <a:gs pos="0">
                  <a:srgbClr val="E0F1FE"/>
                </a:gs>
                <a:gs pos="35000">
                  <a:srgbClr val="E9F5FE"/>
                </a:gs>
                <a:gs pos="100000">
                  <a:srgbClr val="F7FBFF"/>
                </a:gs>
              </a:gsLst>
              <a:lin ang="16200000" scaled="0"/>
            </a:gradFill>
            <a:ln w="12700" cap="flat">
              <a:solidFill>
                <a:srgbClr val="AAC1D3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  <p:sp>
          <p:nvSpPr>
            <p:cNvPr id="185" name="Shape 216"/>
            <p:cNvSpPr/>
            <p:nvPr/>
          </p:nvSpPr>
          <p:spPr>
            <a:xfrm>
              <a:off x="5206775" y="3990522"/>
              <a:ext cx="1377971" cy="292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1300480">
                <a:buClr>
                  <a:srgbClr val="000000"/>
                </a:buClr>
                <a:defRPr sz="22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marL="0" marR="0" lvl="0" indent="0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1800">
                  <a:uFillTx/>
                </a:defRPr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sym typeface="Gill Sans MT"/>
                </a:rPr>
                <a:t>Science Gateway</a:t>
              </a:r>
            </a:p>
          </p:txBody>
        </p:sp>
        <p:pic>
          <p:nvPicPr>
            <p:cNvPr id="186" name="image19.jpg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63957" y="4344492"/>
              <a:ext cx="1004763" cy="243661"/>
            </a:xfrm>
            <a:prstGeom prst="rect">
              <a:avLst/>
            </a:prstGeom>
            <a:ln w="12700">
              <a:round/>
            </a:ln>
          </p:spPr>
        </p:pic>
      </p:grpSp>
      <p:sp>
        <p:nvSpPr>
          <p:cNvPr id="187" name="Shape 219"/>
          <p:cNvSpPr/>
          <p:nvPr/>
        </p:nvSpPr>
        <p:spPr>
          <a:xfrm flipV="1">
            <a:off x="1900150" y="851000"/>
            <a:ext cx="1172410" cy="395568"/>
          </a:xfrm>
          <a:prstGeom prst="line">
            <a:avLst/>
          </a:prstGeom>
          <a:ln w="50800">
            <a:solidFill>
              <a:srgbClr val="F9DD87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88" name="Shape 229"/>
          <p:cNvSpPr/>
          <p:nvPr/>
        </p:nvSpPr>
        <p:spPr>
          <a:xfrm rot="20485836">
            <a:off x="1606746" y="727088"/>
            <a:ext cx="1592740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b">
            <a:spAutoFit/>
          </a:bodyPr>
          <a:lstStyle>
            <a:lvl1pPr defTabSz="1300480">
              <a:buClr>
                <a:srgbClr val="8590B2"/>
              </a:buClr>
              <a:defRPr sz="180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marL="0" marR="0" lvl="0" indent="0" algn="ctr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0B2"/>
              </a:buClr>
              <a:buSzTx/>
              <a:buFontTx/>
              <a:buNone/>
              <a:tabLst/>
              <a:defRPr>
                <a:solidFill>
                  <a:srgbClr val="000000"/>
                </a:solidFill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Retrieve DOI/PID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sym typeface="Gill Sans MT"/>
            </a:endParaRPr>
          </a:p>
        </p:txBody>
      </p:sp>
      <p:grpSp>
        <p:nvGrpSpPr>
          <p:cNvPr id="189" name="Gruppo 188"/>
          <p:cNvGrpSpPr/>
          <p:nvPr/>
        </p:nvGrpSpPr>
        <p:grpSpPr>
          <a:xfrm>
            <a:off x="3126763" y="501719"/>
            <a:ext cx="2165317" cy="744849"/>
            <a:chOff x="3419871" y="566584"/>
            <a:chExt cx="2165317" cy="744849"/>
          </a:xfrm>
        </p:grpSpPr>
        <p:pic>
          <p:nvPicPr>
            <p:cNvPr id="190" name="Immagine 18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482563" y="637548"/>
              <a:ext cx="729397" cy="559204"/>
            </a:xfrm>
            <a:prstGeom prst="rect">
              <a:avLst/>
            </a:prstGeom>
          </p:spPr>
        </p:pic>
        <p:pic>
          <p:nvPicPr>
            <p:cNvPr id="191" name="Immagine 19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787409"/>
              <a:ext cx="1270395" cy="288726"/>
            </a:xfrm>
            <a:prstGeom prst="rect">
              <a:avLst/>
            </a:prstGeom>
          </p:spPr>
        </p:pic>
        <p:sp>
          <p:nvSpPr>
            <p:cNvPr id="192" name="Shape 228"/>
            <p:cNvSpPr/>
            <p:nvPr/>
          </p:nvSpPr>
          <p:spPr>
            <a:xfrm>
              <a:off x="3419871" y="566584"/>
              <a:ext cx="2165317" cy="744849"/>
            </a:xfrm>
            <a:prstGeom prst="roundRect">
              <a:avLst>
                <a:gd name="adj" fmla="val 11719"/>
              </a:avLst>
            </a:prstGeom>
            <a:noFill/>
            <a:ln w="25400" cap="flat">
              <a:solidFill>
                <a:srgbClr val="8590B2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 sz="2400">
                  <a:solidFill>
                    <a:srgbClr val="000000"/>
                  </a:solidFill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836530" y="2569580"/>
            <a:ext cx="2082322" cy="863698"/>
            <a:chOff x="1969222" y="2484282"/>
            <a:chExt cx="2082322" cy="863698"/>
          </a:xfrm>
        </p:grpSpPr>
        <p:sp>
          <p:nvSpPr>
            <p:cNvPr id="182" name="Shape 219"/>
            <p:cNvSpPr/>
            <p:nvPr/>
          </p:nvSpPr>
          <p:spPr>
            <a:xfrm flipV="1">
              <a:off x="1969222" y="2484282"/>
              <a:ext cx="2082322" cy="863698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arrow"/>
              <a:tailEnd type="none"/>
            </a:ln>
          </p:spPr>
          <p:txBody>
            <a:bodyPr lIns="0" tIns="0" rIns="0" bIns="0"/>
            <a:lstStyle/>
            <a:p>
              <a:pPr defTabSz="650240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94" name="Shape 229"/>
            <p:cNvSpPr/>
            <p:nvPr/>
          </p:nvSpPr>
          <p:spPr>
            <a:xfrm rot="20314490">
              <a:off x="2209025" y="2650028"/>
              <a:ext cx="1483922" cy="292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>
              <a:lvl1pPr defTabSz="1300480">
                <a:buClr>
                  <a:srgbClr val="8590B2"/>
                </a:buClr>
                <a:defRPr sz="180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marL="0" marR="0" lvl="0" indent="0" algn="ctr" defTabSz="1300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90B2"/>
                </a:buClr>
                <a:buSzTx/>
                <a:buFontTx/>
                <a:buNone/>
                <a:tabLst/>
                <a:defRPr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 smtClean="0">
                  <a:solidFill>
                    <a:srgbClr val="000000"/>
                  </a:solidFill>
                  <a:uFillTx/>
                </a:rPr>
                <a:t>Visualise</a:t>
              </a:r>
              <a:r>
                <a:rPr lang="en-US" sz="1400" kern="0" dirty="0" smtClean="0">
                  <a:solidFill>
                    <a:srgbClr val="000000"/>
                  </a:solidFill>
                  <a:uFillTx/>
                </a:rPr>
                <a:t> output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6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87" grpId="0" animBg="1"/>
      <p:bldP spid="188" grpId="0"/>
    </p:bldLst>
  </p:timing>
</p:sld>
</file>

<file path=ppt/theme/theme1.xml><?xml version="1.0" encoding="utf-8"?>
<a:theme xmlns:a="http://schemas.openxmlformats.org/drawingml/2006/main" name="EGI-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EGI-Engage.potx</Template>
  <TotalTime>12022</TotalTime>
  <Words>550</Words>
  <Application>Microsoft Office PowerPoint</Application>
  <PresentationFormat>Presentazione su schermo (4:3)</PresentationFormat>
  <Paragraphs>162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Courier</vt:lpstr>
      <vt:lpstr>Courier New</vt:lpstr>
      <vt:lpstr>Gill Sans MT</vt:lpstr>
      <vt:lpstr>Helvetica</vt:lpstr>
      <vt:lpstr>News Gothic MT</vt:lpstr>
      <vt:lpstr>Segoe UI</vt:lpstr>
      <vt:lpstr>Symbol</vt:lpstr>
      <vt:lpstr>Verdana</vt:lpstr>
      <vt:lpstr>EGI-Engage</vt:lpstr>
      <vt:lpstr>EGI Powerpoint Presentation (body)</vt:lpstr>
      <vt:lpstr>EGI Powerpoint Presentation (closing)</vt:lpstr>
      <vt:lpstr>The Catania Science Gateway for the EGI Long Tail of Science Pilot</vt:lpstr>
      <vt:lpstr>Outline</vt:lpstr>
      <vt:lpstr>The CSGF in a nutshell</vt:lpstr>
      <vt:lpstr>CSGF Architecture</vt:lpstr>
      <vt:lpstr>CSGF Components</vt:lpstr>
      <vt:lpstr>AAI in the CSGF</vt:lpstr>
      <vt:lpstr>The CSGF Grid &amp; Cloud Engine</vt:lpstr>
      <vt:lpstr>Data Management with the CSGF (save job output)</vt:lpstr>
      <vt:lpstr>Data Management with the CSGF (read job input)</vt:lpstr>
      <vt:lpstr>CSGF Implementations</vt:lpstr>
      <vt:lpstr>The SG for the EGI LToS Pilot (http://csgf.egi.eu)</vt:lpstr>
      <vt:lpstr>AuthN/AuthZ with the UMP</vt:lpstr>
      <vt:lpstr>Several Applications Available (full list)</vt:lpstr>
      <vt:lpstr>Several Applications Available (browse &amp; point &amp; click &amp; run)</vt:lpstr>
      <vt:lpstr>Summary and outlook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Barbera</dc:creator>
  <cp:lastModifiedBy>Roberto Barbera</cp:lastModifiedBy>
  <cp:revision>137</cp:revision>
  <cp:lastPrinted>2015-05-17T18:27:10Z</cp:lastPrinted>
  <dcterms:created xsi:type="dcterms:W3CDTF">2015-05-07T09:24:15Z</dcterms:created>
  <dcterms:modified xsi:type="dcterms:W3CDTF">2015-05-20T08:51:59Z</dcterms:modified>
</cp:coreProperties>
</file>