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88" r:id="rId2"/>
    <p:sldMasterId id="2147483648" r:id="rId3"/>
    <p:sldMasterId id="2147483685" r:id="rId4"/>
  </p:sldMasterIdLst>
  <p:notesMasterIdLst>
    <p:notesMasterId r:id="rId10"/>
  </p:notesMasterIdLst>
  <p:handoutMasterIdLst>
    <p:handoutMasterId r:id="rId11"/>
  </p:handoutMasterIdLst>
  <p:sldIdLst>
    <p:sldId id="280" r:id="rId5"/>
    <p:sldId id="289" r:id="rId6"/>
    <p:sldId id="290" r:id="rId7"/>
    <p:sldId id="291" r:id="rId8"/>
    <p:sldId id="287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22" autoAdjust="0"/>
    <p:restoredTop sz="62632" autoAdjust="0"/>
  </p:normalViewPr>
  <p:slideViewPr>
    <p:cSldViewPr showGuides="1">
      <p:cViewPr varScale="1">
        <p:scale>
          <a:sx n="41" d="100"/>
          <a:sy n="41" d="100"/>
        </p:scale>
        <p:origin x="-246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pPr/>
              <a:t>19/05/2015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pPr/>
              <a:t>19-5-2015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pPr/>
              <a:t>‹nº›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2FE8-C4C8-4DE9-94CF-E6D64BD738B1}" type="datetimeFigureOut">
              <a:rPr lang="pt-PT" smtClean="0"/>
              <a:pPr/>
              <a:t>19-05-2015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9417-889D-4407-9945-AAD0EAADEA2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2FE8-C4C8-4DE9-94CF-E6D64BD738B1}" type="datetimeFigureOut">
              <a:rPr lang="pt-PT" smtClean="0"/>
              <a:pPr/>
              <a:t>19-05-2015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9417-889D-4407-9945-AAD0EAADEA2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2FE8-C4C8-4DE9-94CF-E6D64BD738B1}" type="datetimeFigureOut">
              <a:rPr lang="pt-PT" smtClean="0"/>
              <a:pPr/>
              <a:t>19-05-2015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9417-889D-4407-9945-AAD0EAADEA2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quema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2FE8-C4C8-4DE9-94CF-E6D64BD738B1}" type="datetimeFigureOut">
              <a:rPr lang="pt-PT" smtClean="0"/>
              <a:pPr/>
              <a:t>19-05-2015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9417-889D-4407-9945-AAD0EAADEA2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2FE8-C4C8-4DE9-94CF-E6D64BD738B1}" type="datetimeFigureOut">
              <a:rPr lang="pt-PT" smtClean="0"/>
              <a:pPr/>
              <a:t>19-05-2015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9417-889D-4407-9945-AAD0EAADEA2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2FE8-C4C8-4DE9-94CF-E6D64BD738B1}" type="datetimeFigureOut">
              <a:rPr lang="pt-PT" smtClean="0"/>
              <a:pPr/>
              <a:t>19-05-2015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9417-889D-4407-9945-AAD0EAADEA2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2FE8-C4C8-4DE9-94CF-E6D64BD738B1}" type="datetimeFigureOut">
              <a:rPr lang="pt-PT" smtClean="0"/>
              <a:pPr/>
              <a:t>19-05-2015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9417-889D-4407-9945-AAD0EAADEA2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2FE8-C4C8-4DE9-94CF-E6D64BD738B1}" type="datetimeFigureOut">
              <a:rPr lang="pt-PT" smtClean="0"/>
              <a:pPr/>
              <a:t>19-05-2015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9417-889D-4407-9945-AAD0EAADEA2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2FE8-C4C8-4DE9-94CF-E6D64BD738B1}" type="datetimeFigureOut">
              <a:rPr lang="pt-PT" smtClean="0"/>
              <a:pPr/>
              <a:t>19-05-2015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9417-889D-4407-9945-AAD0EAADEA2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2FE8-C4C8-4DE9-94CF-E6D64BD738B1}" type="datetimeFigureOut">
              <a:rPr lang="pt-PT" smtClean="0"/>
              <a:pPr/>
              <a:t>19-05-2015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9417-889D-4407-9945-AAD0EAADEA2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2FE8-C4C8-4DE9-94CF-E6D64BD738B1}" type="datetimeFigureOut">
              <a:rPr lang="pt-PT" smtClean="0"/>
              <a:pPr/>
              <a:t>19-05-2015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9417-889D-4407-9945-AAD0EAADEA2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2FE8-C4C8-4DE9-94CF-E6D64BD738B1}" type="datetimeFigureOut">
              <a:rPr lang="pt-PT" smtClean="0"/>
              <a:pPr/>
              <a:t>19-05-2015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9417-889D-4407-9945-AAD0EAADEA2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12FE8-C4C8-4DE9-94CF-E6D64BD738B1}" type="datetimeFigureOut">
              <a:rPr lang="pt-PT" smtClean="0"/>
              <a:pPr/>
              <a:t>19-05-2015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39417-889D-4407-9945-AAD0EAADEA2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pPr/>
              <a:t>‹nº›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pPr/>
              <a:t>5/19/2015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VT_GAPF" TargetMode="External"/><Relationship Id="rId2" Type="http://schemas.openxmlformats.org/officeDocument/2006/relationships/hyperlink" Target="http://rsat.ulb.ac.be/" TargetMode="Externa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7.png"/><Relationship Id="rId4" Type="http://schemas.openxmlformats.org/officeDocument/2006/relationships/hyperlink" Target="http://pythonhosted.org/READemption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VT_GAPF" TargetMode="External"/><Relationship Id="rId2" Type="http://schemas.openxmlformats.org/officeDocument/2006/relationships/hyperlink" Target="http://rsat.ulb.ac.be/" TargetMode="Externa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7.png"/><Relationship Id="rId4" Type="http://schemas.openxmlformats.org/officeDocument/2006/relationships/hyperlink" Target="http://pythonhosted.org/READemption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VT_GAP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ITQB-UNL (PT)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440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genome analysis and protein folding Virtual Team (GAPF)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Afonso Duarte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4932040" y="3725416"/>
            <a:ext cx="4104456" cy="2592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Oval 9"/>
          <p:cNvSpPr/>
          <p:nvPr/>
        </p:nvSpPr>
        <p:spPr>
          <a:xfrm>
            <a:off x="251520" y="3573016"/>
            <a:ext cx="4104456" cy="2592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genome analysis and protein folding Virtual Team (GAPF)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124744"/>
            <a:ext cx="5364088" cy="2102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itle 3"/>
          <p:cNvSpPr txBox="1">
            <a:spLocks/>
          </p:cNvSpPr>
          <p:nvPr/>
        </p:nvSpPr>
        <p:spPr>
          <a:xfrm>
            <a:off x="323528" y="4797152"/>
            <a:ext cx="1728192" cy="504056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 smtClean="0"/>
              <a:t>Chipster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17" name="Title 3"/>
          <p:cNvSpPr txBox="1">
            <a:spLocks/>
          </p:cNvSpPr>
          <p:nvPr/>
        </p:nvSpPr>
        <p:spPr>
          <a:xfrm>
            <a:off x="1835696" y="4509120"/>
            <a:ext cx="2520280" cy="504056"/>
          </a:xfrm>
          <a:prstGeom prst="rect">
            <a:avLst/>
          </a:prstGeom>
        </p:spPr>
        <p:txBody>
          <a:bodyPr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 smtClean="0"/>
              <a:t>READemption</a:t>
            </a:r>
            <a:r>
              <a:rPr lang="en-US" sz="2400" b="1" dirty="0" smtClean="0"/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18" name="Rectângulo 17"/>
          <p:cNvSpPr/>
          <p:nvPr/>
        </p:nvSpPr>
        <p:spPr>
          <a:xfrm>
            <a:off x="2435433" y="5271591"/>
            <a:ext cx="840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2400" b="1" dirty="0" err="1" smtClean="0"/>
              <a:t>Trufa</a:t>
            </a:r>
            <a:endParaRPr lang="en-US" sz="2400" b="1" dirty="0" smtClean="0"/>
          </a:p>
        </p:txBody>
      </p:sp>
      <p:sp>
        <p:nvSpPr>
          <p:cNvPr id="19" name="Rectângulo 18"/>
          <p:cNvSpPr/>
          <p:nvPr/>
        </p:nvSpPr>
        <p:spPr>
          <a:xfrm>
            <a:off x="1240664" y="5487615"/>
            <a:ext cx="811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RSAT</a:t>
            </a:r>
            <a:endParaRPr lang="pt-PT" sz="2400" dirty="0"/>
          </a:p>
        </p:txBody>
      </p:sp>
      <p:sp>
        <p:nvSpPr>
          <p:cNvPr id="20" name="Rectângulo 19"/>
          <p:cNvSpPr/>
          <p:nvPr/>
        </p:nvSpPr>
        <p:spPr>
          <a:xfrm>
            <a:off x="5148064" y="3789040"/>
            <a:ext cx="36724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endParaRPr lang="en-US" b="1" dirty="0" smtClean="0"/>
          </a:p>
          <a:p>
            <a:pPr algn="ctr" fontAlgn="base"/>
            <a:r>
              <a:rPr lang="en-US" b="1" dirty="0" smtClean="0"/>
              <a:t>Working status</a:t>
            </a:r>
          </a:p>
          <a:p>
            <a:pPr algn="ctr" fontAlgn="base"/>
            <a:r>
              <a:rPr lang="en-US" b="1" dirty="0" smtClean="0"/>
              <a:t>Type of tolls (Application, workflow...)</a:t>
            </a:r>
          </a:p>
          <a:p>
            <a:pPr algn="ctr" fontAlgn="base"/>
            <a:r>
              <a:rPr lang="en-US" b="1" dirty="0" smtClean="0"/>
              <a:t>Type of access (download, portal… )</a:t>
            </a:r>
          </a:p>
          <a:p>
            <a:pPr algn="ctr" fontAlgn="base">
              <a:buFontTx/>
              <a:buChar char="-"/>
            </a:pPr>
            <a:endParaRPr lang="en-US" sz="1400" b="1" dirty="0" smtClean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1129264" y="3905760"/>
            <a:ext cx="2520280" cy="1008112"/>
          </a:xfrm>
          <a:prstGeom prst="rect">
            <a:avLst/>
          </a:prstGeom>
        </p:spPr>
        <p:txBody>
          <a:bodyPr>
            <a:prstTxWarp prst="textArchUp">
              <a:avLst>
                <a:gd name="adj" fmla="val 10426334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Use cases </a:t>
            </a:r>
            <a:endParaRPr kumimoji="0" lang="en-US" sz="4800" i="1" u="none" strike="noStrike" kern="120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 rot="164890">
            <a:off x="5436096" y="5011365"/>
            <a:ext cx="2952328" cy="1008112"/>
          </a:xfrm>
          <a:prstGeom prst="rect">
            <a:avLst/>
          </a:prstGeom>
        </p:spPr>
        <p:txBody>
          <a:bodyPr>
            <a:prstTxWarp prst="textArchDown">
              <a:avLst>
                <a:gd name="adj" fmla="val 314039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AppDB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tools</a:t>
            </a:r>
            <a:endParaRPr kumimoji="0" lang="en-US" sz="4800" i="1" u="none" strike="noStrike" kern="120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257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956376" cy="85010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Use case: RNA-</a:t>
            </a:r>
            <a:r>
              <a:rPr lang="en-GB" dirty="0" err="1" smtClean="0"/>
              <a:t>seq</a:t>
            </a:r>
            <a:r>
              <a:rPr lang="en-GB" dirty="0" smtClean="0"/>
              <a:t> analysis with </a:t>
            </a:r>
            <a:r>
              <a:rPr lang="en-GB" dirty="0" err="1" smtClean="0"/>
              <a:t>READemption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genome analysis and protein folding Virtual Team (GAPF)</a:t>
            </a:r>
            <a:endParaRPr lang="en-GB" dirty="0"/>
          </a:p>
        </p:txBody>
      </p:sp>
      <p:sp>
        <p:nvSpPr>
          <p:cNvPr id="6" name="Rectângulo 5"/>
          <p:cNvSpPr/>
          <p:nvPr/>
        </p:nvSpPr>
        <p:spPr>
          <a:xfrm>
            <a:off x="-36512" y="1196752"/>
            <a:ext cx="583264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000" b="0" dirty="0" smtClean="0"/>
          </a:p>
          <a:p>
            <a:pPr algn="ctr" fontAlgn="base"/>
            <a:r>
              <a:rPr lang="en-US" sz="2000" dirty="0" err="1" smtClean="0"/>
              <a:t>READemption</a:t>
            </a:r>
            <a:r>
              <a:rPr lang="en-US" sz="2000" dirty="0" smtClean="0"/>
              <a:t> is a pipeline for the </a:t>
            </a:r>
          </a:p>
          <a:p>
            <a:pPr algn="ctr" fontAlgn="base"/>
            <a:r>
              <a:rPr lang="en-US" sz="2000" dirty="0" smtClean="0"/>
              <a:t>computational evaluation of RNA-</a:t>
            </a:r>
            <a:r>
              <a:rPr lang="en-US" sz="2000" dirty="0" err="1" smtClean="0"/>
              <a:t>Seq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algn="ctr" fontAlgn="base"/>
            <a:r>
              <a:rPr lang="en-US" i="1" dirty="0" smtClean="0"/>
              <a:t>(the massively parallel genome sequencing approaches</a:t>
            </a:r>
            <a:r>
              <a:rPr lang="en-US" i="1" dirty="0" smtClean="0"/>
              <a:t>)</a:t>
            </a:r>
            <a:endParaRPr lang="en-US" sz="2000" i="1" dirty="0" smtClean="0"/>
          </a:p>
          <a:p>
            <a:pPr algn="ctr" fontAlgn="base"/>
            <a:endParaRPr lang="en-US" sz="2000" dirty="0" smtClean="0"/>
          </a:p>
          <a:p>
            <a:pPr algn="ctr" fontAlgn="base"/>
            <a:r>
              <a:rPr lang="en-US" sz="2000" dirty="0" smtClean="0"/>
              <a:t>Allows a </a:t>
            </a:r>
            <a:r>
              <a:rPr lang="en-US" sz="2000" dirty="0" smtClean="0"/>
              <a:t> transcriptome </a:t>
            </a:r>
            <a:r>
              <a:rPr lang="en-US" sz="2000" dirty="0" smtClean="0"/>
              <a:t>(</a:t>
            </a:r>
            <a:r>
              <a:rPr lang="en-US" sz="2000" i="1" dirty="0" smtClean="0"/>
              <a:t>the set of all RNA molecules</a:t>
            </a:r>
            <a:r>
              <a:rPr lang="en-US" sz="2000" dirty="0" smtClean="0"/>
              <a:t>) analysis </a:t>
            </a:r>
            <a:r>
              <a:rPr lang="en-US" sz="2000" dirty="0" smtClean="0"/>
              <a:t>from all domains of life </a:t>
            </a:r>
          </a:p>
          <a:p>
            <a:pPr algn="ctr"/>
            <a:endParaRPr lang="en-US" sz="2000" u="sng" dirty="0">
              <a:hlinkClick r:id="rId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716016" y="7122894"/>
            <a:ext cx="41044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https://wiki.egi.eu/wiki/VT_GAPF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3203848" y="5858108"/>
            <a:ext cx="59046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/>
            <a:r>
              <a:rPr lang="en-US" sz="1400" dirty="0" err="1" smtClean="0"/>
              <a:t>Konrad</a:t>
            </a:r>
            <a:r>
              <a:rPr lang="en-US" sz="1400" dirty="0" smtClean="0"/>
              <a:t> </a:t>
            </a:r>
            <a:r>
              <a:rPr lang="pt-PT" sz="1400" dirty="0" err="1" smtClean="0"/>
              <a:t>Förstner</a:t>
            </a:r>
            <a:r>
              <a:rPr lang="pt-PT" sz="1400" dirty="0" smtClean="0"/>
              <a:t> (</a:t>
            </a:r>
            <a:r>
              <a:rPr lang="pt-PT" sz="1400" dirty="0" err="1" smtClean="0"/>
              <a:t>University</a:t>
            </a:r>
            <a:r>
              <a:rPr lang="pt-PT" sz="1400" dirty="0" smtClean="0"/>
              <a:t> </a:t>
            </a:r>
            <a:r>
              <a:rPr lang="pt-PT" sz="1400" dirty="0" err="1" smtClean="0"/>
              <a:t>of</a:t>
            </a:r>
            <a:r>
              <a:rPr lang="pt-PT" sz="1400" dirty="0" smtClean="0"/>
              <a:t> </a:t>
            </a:r>
            <a:r>
              <a:rPr lang="pt-PT" sz="1400" dirty="0" err="1" smtClean="0"/>
              <a:t>Würzburg</a:t>
            </a:r>
            <a:r>
              <a:rPr lang="pt-PT" sz="1400" dirty="0" smtClean="0"/>
              <a:t>, </a:t>
            </a:r>
            <a:r>
              <a:rPr lang="pt-PT" sz="1400" dirty="0" err="1" smtClean="0"/>
              <a:t>Germany</a:t>
            </a:r>
            <a:r>
              <a:rPr lang="pt-PT" sz="1400" dirty="0" smtClean="0"/>
              <a:t>)</a:t>
            </a:r>
          </a:p>
          <a:p>
            <a:pPr algn="r" fontAlgn="base"/>
            <a:r>
              <a:rPr lang="en-US" sz="1400" dirty="0" smtClean="0"/>
              <a:t>	</a:t>
            </a:r>
            <a:r>
              <a:rPr lang="en-US" sz="1400" dirty="0" smtClean="0">
                <a:hlinkClick r:id="rId4"/>
              </a:rPr>
              <a:t>http://pythonhosted.org/READemption/</a:t>
            </a:r>
            <a:r>
              <a:rPr lang="en-US" sz="1400" dirty="0" smtClean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4032" t="20297" r="32209" b="6250"/>
          <a:stretch>
            <a:fillRect/>
          </a:stretch>
        </p:blipFill>
        <p:spPr bwMode="auto">
          <a:xfrm>
            <a:off x="5508104" y="1173698"/>
            <a:ext cx="3563888" cy="435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ângulo 10"/>
          <p:cNvSpPr/>
          <p:nvPr/>
        </p:nvSpPr>
        <p:spPr>
          <a:xfrm>
            <a:off x="35496" y="6104329"/>
            <a:ext cx="43321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 smtClean="0"/>
              <a:t>Förstner KU, Vogel J, Sharma CM (2014</a:t>
            </a:r>
            <a:r>
              <a:rPr lang="sv-SE" sz="1200" dirty="0" smtClean="0"/>
              <a:t>), </a:t>
            </a:r>
            <a:r>
              <a:rPr lang="pt-PT" sz="1200" b="1" dirty="0" err="1" smtClean="0"/>
              <a:t>Bioinformatics</a:t>
            </a:r>
            <a:r>
              <a:rPr lang="pt-PT" sz="1200" dirty="0" smtClean="0"/>
              <a:t> 30:3421-3</a:t>
            </a:r>
            <a:endParaRPr lang="pt-PT" sz="1200" dirty="0"/>
          </a:p>
        </p:txBody>
      </p:sp>
    </p:spTree>
    <p:extLst>
      <p:ext uri="{BB962C8B-B14F-4D97-AF65-F5344CB8AC3E}">
        <p14:creationId xmlns="" xmlns:p14="http://schemas.microsoft.com/office/powerpoint/2010/main" val="114097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956376" cy="85010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Use case: RNA-</a:t>
            </a:r>
            <a:r>
              <a:rPr lang="en-GB" dirty="0" err="1" smtClean="0"/>
              <a:t>seq</a:t>
            </a:r>
            <a:r>
              <a:rPr lang="en-GB" dirty="0" smtClean="0"/>
              <a:t> analysis with </a:t>
            </a:r>
            <a:r>
              <a:rPr lang="en-GB" dirty="0" err="1" smtClean="0"/>
              <a:t>READemption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genome analysis and protein folding Virtual Team (GAPF)</a:t>
            </a:r>
            <a:endParaRPr lang="en-GB" dirty="0"/>
          </a:p>
        </p:txBody>
      </p:sp>
      <p:sp>
        <p:nvSpPr>
          <p:cNvPr id="6" name="Rectângulo 5"/>
          <p:cNvSpPr/>
          <p:nvPr/>
        </p:nvSpPr>
        <p:spPr>
          <a:xfrm>
            <a:off x="-36512" y="1196752"/>
            <a:ext cx="583264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000" b="0" dirty="0" smtClean="0"/>
          </a:p>
          <a:p>
            <a:pPr algn="ctr" fontAlgn="base"/>
            <a:r>
              <a:rPr lang="en-US" sz="2000" dirty="0" err="1" smtClean="0"/>
              <a:t>READemption</a:t>
            </a:r>
            <a:r>
              <a:rPr lang="en-US" sz="2000" dirty="0" smtClean="0"/>
              <a:t> is a pipeline for the </a:t>
            </a:r>
          </a:p>
          <a:p>
            <a:pPr algn="ctr" fontAlgn="base"/>
            <a:r>
              <a:rPr lang="en-US" sz="2000" dirty="0" smtClean="0"/>
              <a:t>computational evaluation of RNA-</a:t>
            </a:r>
            <a:r>
              <a:rPr lang="en-US" sz="2000" dirty="0" err="1" smtClean="0"/>
              <a:t>Seq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algn="ctr" fontAlgn="base"/>
            <a:r>
              <a:rPr lang="en-US" i="1" dirty="0" smtClean="0"/>
              <a:t>(the massively parallel genome sequencing approaches</a:t>
            </a:r>
            <a:r>
              <a:rPr lang="en-US" i="1" dirty="0" smtClean="0"/>
              <a:t>)</a:t>
            </a:r>
            <a:endParaRPr lang="en-US" sz="2000" i="1" dirty="0" smtClean="0"/>
          </a:p>
          <a:p>
            <a:pPr algn="ctr" fontAlgn="base"/>
            <a:endParaRPr lang="en-US" sz="2000" dirty="0" smtClean="0"/>
          </a:p>
          <a:p>
            <a:pPr algn="ctr" fontAlgn="base"/>
            <a:r>
              <a:rPr lang="en-US" sz="2000" dirty="0" smtClean="0"/>
              <a:t>Allows a </a:t>
            </a:r>
            <a:r>
              <a:rPr lang="en-US" sz="2000" dirty="0" smtClean="0"/>
              <a:t> transcriptome </a:t>
            </a:r>
            <a:r>
              <a:rPr lang="en-US" sz="2000" dirty="0" smtClean="0"/>
              <a:t>(</a:t>
            </a:r>
            <a:r>
              <a:rPr lang="en-US" sz="2000" i="1" dirty="0" smtClean="0"/>
              <a:t>the set of all RNA molecules</a:t>
            </a:r>
            <a:r>
              <a:rPr lang="en-US" sz="2000" dirty="0" smtClean="0"/>
              <a:t>) analysis </a:t>
            </a:r>
            <a:r>
              <a:rPr lang="en-US" sz="2000" dirty="0" smtClean="0"/>
              <a:t>from all domains of life </a:t>
            </a:r>
          </a:p>
          <a:p>
            <a:pPr algn="ctr"/>
            <a:endParaRPr lang="en-US" sz="2000" u="sng" dirty="0">
              <a:hlinkClick r:id="rId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716016" y="7122894"/>
            <a:ext cx="41044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https://wiki.egi.eu/wiki/VT_GAPF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3203848" y="5858108"/>
            <a:ext cx="59046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/>
            <a:r>
              <a:rPr lang="en-US" sz="1400" dirty="0" err="1" smtClean="0"/>
              <a:t>Konrad</a:t>
            </a:r>
            <a:r>
              <a:rPr lang="en-US" sz="1400" dirty="0" smtClean="0"/>
              <a:t> </a:t>
            </a:r>
            <a:r>
              <a:rPr lang="pt-PT" sz="1400" dirty="0" err="1" smtClean="0"/>
              <a:t>Förstner</a:t>
            </a:r>
            <a:r>
              <a:rPr lang="pt-PT" sz="1400" dirty="0" smtClean="0"/>
              <a:t> (</a:t>
            </a:r>
            <a:r>
              <a:rPr lang="pt-PT" sz="1400" dirty="0" err="1" smtClean="0"/>
              <a:t>University</a:t>
            </a:r>
            <a:r>
              <a:rPr lang="pt-PT" sz="1400" dirty="0" smtClean="0"/>
              <a:t> </a:t>
            </a:r>
            <a:r>
              <a:rPr lang="pt-PT" sz="1400" dirty="0" err="1" smtClean="0"/>
              <a:t>of</a:t>
            </a:r>
            <a:r>
              <a:rPr lang="pt-PT" sz="1400" dirty="0" smtClean="0"/>
              <a:t> </a:t>
            </a:r>
            <a:r>
              <a:rPr lang="pt-PT" sz="1400" dirty="0" err="1" smtClean="0"/>
              <a:t>Würzburg</a:t>
            </a:r>
            <a:r>
              <a:rPr lang="pt-PT" sz="1400" dirty="0" smtClean="0"/>
              <a:t>, </a:t>
            </a:r>
            <a:r>
              <a:rPr lang="pt-PT" sz="1400" dirty="0" err="1" smtClean="0"/>
              <a:t>Germany</a:t>
            </a:r>
            <a:r>
              <a:rPr lang="pt-PT" sz="1400" dirty="0" smtClean="0"/>
              <a:t>)</a:t>
            </a:r>
          </a:p>
          <a:p>
            <a:pPr algn="r" fontAlgn="base"/>
            <a:r>
              <a:rPr lang="en-US" sz="1400" dirty="0" smtClean="0"/>
              <a:t>	</a:t>
            </a:r>
            <a:r>
              <a:rPr lang="en-US" sz="1400" dirty="0" smtClean="0">
                <a:hlinkClick r:id="rId4"/>
              </a:rPr>
              <a:t>http://pythonhosted.org/READemption/</a:t>
            </a:r>
            <a:r>
              <a:rPr lang="en-US" sz="1400" dirty="0" smtClean="0"/>
              <a:t> 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395536" y="3861048"/>
            <a:ext cx="48965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b="1" dirty="0" smtClean="0"/>
              <a:t>The </a:t>
            </a:r>
            <a:r>
              <a:rPr lang="en-US" b="1" dirty="0" smtClean="0"/>
              <a:t>use case consists in running the analysis workflow on the EGI Cloud Federation.</a:t>
            </a:r>
          </a:p>
          <a:p>
            <a:pPr algn="ctr" fontAlgn="base"/>
            <a:endParaRPr lang="en-US" b="1" dirty="0" smtClean="0"/>
          </a:p>
          <a:p>
            <a:r>
              <a:rPr lang="en-US" b="1" dirty="0" smtClean="0"/>
              <a:t>VMs  </a:t>
            </a:r>
            <a:r>
              <a:rPr lang="en-US" b="1" dirty="0" smtClean="0"/>
              <a:t>-   Memory is an issue from 70 to 200 GB</a:t>
            </a:r>
          </a:p>
          <a:p>
            <a:pPr indent="814388"/>
            <a:r>
              <a:rPr lang="en-US" b="1" dirty="0" smtClean="0"/>
              <a:t>24 cores and 128 GB of RAM </a:t>
            </a:r>
            <a:endParaRPr lang="en-US" b="1" dirty="0" smtClean="0"/>
          </a:p>
          <a:p>
            <a:pPr indent="814388"/>
            <a:endParaRPr lang="en-US" b="1" dirty="0" smtClean="0"/>
          </a:p>
          <a:p>
            <a:pPr indent="538163"/>
            <a:r>
              <a:rPr lang="en-US" b="1" i="1" dirty="0" smtClean="0"/>
              <a:t>“Simple to port”     “fast”    “efficient”</a:t>
            </a:r>
            <a:endParaRPr lang="en-US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4032" t="20297" r="32209" b="6250"/>
          <a:stretch>
            <a:fillRect/>
          </a:stretch>
        </p:blipFill>
        <p:spPr bwMode="auto">
          <a:xfrm>
            <a:off x="5508104" y="1173698"/>
            <a:ext cx="3563888" cy="435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ângulo 10"/>
          <p:cNvSpPr/>
          <p:nvPr/>
        </p:nvSpPr>
        <p:spPr>
          <a:xfrm>
            <a:off x="35496" y="6104329"/>
            <a:ext cx="43321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 smtClean="0"/>
              <a:t>Förstner KU, Vogel J, Sharma CM (2014</a:t>
            </a:r>
            <a:r>
              <a:rPr lang="sv-SE" sz="1200" dirty="0" smtClean="0"/>
              <a:t>), </a:t>
            </a:r>
            <a:r>
              <a:rPr lang="pt-PT" sz="1200" b="1" dirty="0" err="1" smtClean="0"/>
              <a:t>Bioinformatics</a:t>
            </a:r>
            <a:r>
              <a:rPr lang="pt-PT" sz="1200" dirty="0" smtClean="0"/>
              <a:t> 30:3421-3</a:t>
            </a:r>
            <a:endParaRPr lang="pt-PT" sz="1200" dirty="0"/>
          </a:p>
        </p:txBody>
      </p:sp>
    </p:spTree>
    <p:extLst>
      <p:ext uri="{BB962C8B-B14F-4D97-AF65-F5344CB8AC3E}">
        <p14:creationId xmlns="" xmlns:p14="http://schemas.microsoft.com/office/powerpoint/2010/main" val="114097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Acknowledgments 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genome analysis and protein folding Virtual Team (GAPF)</a:t>
            </a:r>
            <a:endParaRPr lang="en-GB" dirty="0"/>
          </a:p>
        </p:txBody>
      </p:sp>
      <p:sp>
        <p:nvSpPr>
          <p:cNvPr id="8" name="Rectângulo 7"/>
          <p:cNvSpPr/>
          <p:nvPr/>
        </p:nvSpPr>
        <p:spPr>
          <a:xfrm>
            <a:off x="755576" y="1375023"/>
            <a:ext cx="74888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dirty="0" smtClean="0"/>
              <a:t>Fotis E. Psomopoulos (EGI </a:t>
            </a:r>
            <a:r>
              <a:rPr lang="pt-PT" sz="2000" dirty="0" err="1" smtClean="0"/>
              <a:t>Champion</a:t>
            </a:r>
            <a:r>
              <a:rPr lang="pt-PT" sz="2000" dirty="0" smtClean="0"/>
              <a:t>, GR)</a:t>
            </a:r>
          </a:p>
          <a:p>
            <a:r>
              <a:rPr lang="pt-PT" sz="2000" dirty="0" smtClean="0"/>
              <a:t>Nuno Ferreira (</a:t>
            </a:r>
            <a:r>
              <a:rPr lang="pt-PT" sz="2000" dirty="0" err="1" smtClean="0"/>
              <a:t>EGI.eu</a:t>
            </a:r>
            <a:r>
              <a:rPr lang="pt-PT" sz="2000" dirty="0" smtClean="0"/>
              <a:t>)</a:t>
            </a:r>
          </a:p>
          <a:p>
            <a:r>
              <a:rPr lang="pt-PT" sz="2000" dirty="0" smtClean="0"/>
              <a:t>Gergely Sipos (</a:t>
            </a:r>
            <a:r>
              <a:rPr lang="pt-PT" sz="2000" dirty="0" err="1" smtClean="0"/>
              <a:t>EGI.eu</a:t>
            </a:r>
            <a:r>
              <a:rPr lang="pt-PT" sz="2000" dirty="0" smtClean="0"/>
              <a:t>)</a:t>
            </a:r>
          </a:p>
          <a:p>
            <a:r>
              <a:rPr lang="pt-PT" sz="2000" dirty="0" smtClean="0"/>
              <a:t>Sara Coelho (EGI.eu)</a:t>
            </a:r>
          </a:p>
          <a:p>
            <a:r>
              <a:rPr lang="pt-PT" sz="2000" dirty="0" smtClean="0"/>
              <a:t>Diego Scardaci (EGI..eu)</a:t>
            </a:r>
          </a:p>
          <a:p>
            <a:endParaRPr lang="pt-PT" sz="2000" dirty="0" smtClean="0"/>
          </a:p>
          <a:p>
            <a:r>
              <a:rPr lang="pt-PT" sz="2000" dirty="0" smtClean="0"/>
              <a:t>Daniele </a:t>
            </a:r>
            <a:r>
              <a:rPr lang="pt-PT" sz="2000" dirty="0" err="1" smtClean="0"/>
              <a:t>Cesini</a:t>
            </a:r>
            <a:r>
              <a:rPr lang="pt-PT" sz="2000" dirty="0" smtClean="0"/>
              <a:t> (NGI_IT)</a:t>
            </a:r>
          </a:p>
          <a:p>
            <a:r>
              <a:rPr lang="pt-PT" sz="2000" dirty="0" smtClean="0"/>
              <a:t>João Pina (NGI_PT - </a:t>
            </a:r>
            <a:r>
              <a:rPr lang="pt-PT" sz="2000" dirty="0" err="1" smtClean="0"/>
              <a:t>IberGrid</a:t>
            </a:r>
            <a:r>
              <a:rPr lang="pt-PT" sz="2000" dirty="0" smtClean="0"/>
              <a:t>)</a:t>
            </a:r>
          </a:p>
          <a:p>
            <a:r>
              <a:rPr lang="pt-PT" sz="2000" dirty="0" smtClean="0"/>
              <a:t>Kostas Koumantaros (NGI_GR - </a:t>
            </a:r>
            <a:r>
              <a:rPr lang="pt-PT" sz="2000" dirty="0" err="1" smtClean="0"/>
              <a:t>GRNet</a:t>
            </a:r>
            <a:r>
              <a:rPr lang="pt-PT" sz="2000" dirty="0" smtClean="0"/>
              <a:t>)</a:t>
            </a:r>
          </a:p>
          <a:p>
            <a:endParaRPr lang="pt-PT" sz="2000" dirty="0" smtClean="0"/>
          </a:p>
          <a:p>
            <a:r>
              <a:rPr lang="pt-PT" sz="2000" dirty="0" smtClean="0"/>
              <a:t>Kimmo Mattila (CSC)</a:t>
            </a:r>
          </a:p>
          <a:p>
            <a:r>
              <a:rPr lang="pt-PT" sz="2000" b="1" dirty="0" err="1" smtClean="0"/>
              <a:t>Konrad</a:t>
            </a:r>
            <a:r>
              <a:rPr lang="pt-PT" sz="2000" b="1" dirty="0" smtClean="0"/>
              <a:t> </a:t>
            </a:r>
            <a:r>
              <a:rPr lang="pt-PT" sz="2000" b="1" dirty="0" err="1" smtClean="0"/>
              <a:t>Förstner</a:t>
            </a:r>
            <a:r>
              <a:rPr lang="pt-PT" sz="2000" b="1" dirty="0" smtClean="0"/>
              <a:t> (</a:t>
            </a:r>
            <a:r>
              <a:rPr lang="pt-PT" sz="2000" b="1" dirty="0" err="1" smtClean="0"/>
              <a:t>University</a:t>
            </a:r>
            <a:r>
              <a:rPr lang="pt-PT" sz="2000" b="1" dirty="0" smtClean="0"/>
              <a:t> </a:t>
            </a:r>
            <a:r>
              <a:rPr lang="pt-PT" sz="2000" b="1" dirty="0" err="1" smtClean="0"/>
              <a:t>of</a:t>
            </a:r>
            <a:r>
              <a:rPr lang="pt-PT" sz="2000" b="1" dirty="0" smtClean="0"/>
              <a:t> </a:t>
            </a:r>
            <a:r>
              <a:rPr lang="pt-PT" sz="2000" b="1" dirty="0" err="1" smtClean="0"/>
              <a:t>Würzburg</a:t>
            </a:r>
            <a:r>
              <a:rPr lang="pt-PT" sz="2000" b="1" dirty="0" smtClean="0"/>
              <a:t>, </a:t>
            </a:r>
            <a:r>
              <a:rPr lang="pt-PT" sz="2000" b="1" dirty="0" err="1" smtClean="0"/>
              <a:t>Germany</a:t>
            </a:r>
            <a:r>
              <a:rPr lang="pt-PT" sz="2000" b="1" dirty="0" smtClean="0"/>
              <a:t>)</a:t>
            </a:r>
          </a:p>
          <a:p>
            <a:r>
              <a:rPr lang="pt-PT" sz="2000" dirty="0" smtClean="0"/>
              <a:t>Johan Montagnat (LSGC)</a:t>
            </a:r>
          </a:p>
          <a:p>
            <a:r>
              <a:rPr lang="pt-PT" sz="2000" dirty="0" smtClean="0"/>
              <a:t>Alexandre Bonvin (</a:t>
            </a:r>
            <a:r>
              <a:rPr lang="pt-PT" sz="2000" dirty="0" err="1" smtClean="0"/>
              <a:t>WeNMR</a:t>
            </a:r>
            <a:r>
              <a:rPr lang="pt-PT" sz="2000" dirty="0" smtClean="0"/>
              <a:t>)</a:t>
            </a:r>
          </a:p>
          <a:p>
            <a:endParaRPr lang="pt-PT" sz="2000" dirty="0" smtClean="0"/>
          </a:p>
          <a:p>
            <a:endParaRPr lang="pt-PT" sz="2000" dirty="0"/>
          </a:p>
        </p:txBody>
      </p:sp>
      <p:sp>
        <p:nvSpPr>
          <p:cNvPr id="9" name="Rectângulo 8"/>
          <p:cNvSpPr/>
          <p:nvPr/>
        </p:nvSpPr>
        <p:spPr>
          <a:xfrm>
            <a:off x="251520" y="5733256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VT GAPF wiki page: </a:t>
            </a:r>
            <a:r>
              <a:rPr lang="en-GB" u="sng" dirty="0" smtClean="0">
                <a:hlinkClick r:id="rId3"/>
              </a:rPr>
              <a:t>https://wiki.Egi.Eu/wiki/VT_GAPF</a:t>
            </a:r>
            <a:r>
              <a:rPr lang="en-GB" dirty="0" smtClean="0"/>
              <a:t> </a:t>
            </a:r>
            <a:endParaRPr lang="pt-PT" dirty="0" smtClean="0"/>
          </a:p>
          <a:p>
            <a:pPr algn="ctr"/>
            <a:endParaRPr lang="pt-PT" dirty="0"/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4" cstate="print"/>
          <a:srcRect l="30158" t="38016" r="44937" b="19657"/>
          <a:stretch>
            <a:fillRect/>
          </a:stretch>
        </p:blipFill>
        <p:spPr bwMode="auto">
          <a:xfrm>
            <a:off x="7668344" y="5157192"/>
            <a:ext cx="1091842" cy="104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5470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_Engage_powerpoint_presentation_v3.1 (1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5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EGI_Engage_powerpoint_presentation_v3.1 (1)</Template>
  <TotalTime>103</TotalTime>
  <Words>323</Words>
  <Application>Microsoft Office PowerPoint</Application>
  <PresentationFormat>Apresentação no Ecrã (4:3)</PresentationFormat>
  <Paragraphs>64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dos diapositivos</vt:lpstr>
      </vt:variant>
      <vt:variant>
        <vt:i4>5</vt:i4>
      </vt:variant>
    </vt:vector>
  </HeadingPairs>
  <TitlesOfParts>
    <vt:vector size="9" baseType="lpstr">
      <vt:lpstr>EGI_Engage_powerpoint_presentation_v3.1 (1)</vt:lpstr>
      <vt:lpstr>Modelo de apresentação personalizado</vt:lpstr>
      <vt:lpstr>EGI Powerpoint Presentation (body)</vt:lpstr>
      <vt:lpstr>EGI Powerpoint Presentation (closing)</vt:lpstr>
      <vt:lpstr>The genome analysis and protein folding Virtual Team (GAPF)</vt:lpstr>
      <vt:lpstr>Actions</vt:lpstr>
      <vt:lpstr>Use case: RNA-seq analysis with READemption</vt:lpstr>
      <vt:lpstr>Use case: RNA-seq analysis with READemption</vt:lpstr>
      <vt:lpstr>Acknowledgments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Afonso</dc:creator>
  <cp:lastModifiedBy>Afonso</cp:lastModifiedBy>
  <cp:revision>6</cp:revision>
  <dcterms:created xsi:type="dcterms:W3CDTF">2015-05-18T08:32:34Z</dcterms:created>
  <dcterms:modified xsi:type="dcterms:W3CDTF">2015-05-19T08:57:44Z</dcterms:modified>
</cp:coreProperties>
</file>