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2" Type="http://schemas.openxmlformats.org/officeDocument/2006/relationships/image" Target="../media/image01.png"/><Relationship Id="rId1" Type="http://schemas.openxmlformats.org/officeDocument/2006/relationships/slideMaster" Target="../slideMasters/slideMaster1.xml"/><Relationship Id="rId3" Type="http://schemas.openxmlformats.org/officeDocument/2006/relationships/image" Target="../media/image0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pe 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774" y="2692000"/>
            <a:ext cx="9143999" cy="245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/>
          <p:nvPr>
            <p:ph type="ctrTitle"/>
          </p:nvPr>
        </p:nvSpPr>
        <p:spPr>
          <a:xfrm>
            <a:off x="2850875" y="1453325"/>
            <a:ext cx="6254699" cy="1159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r">
              <a:spcBef>
                <a:spcPts val="0"/>
              </a:spcBef>
              <a:buClr>
                <a:srgbClr val="666666"/>
              </a:buClr>
              <a:buSzPct val="100000"/>
              <a:buFont typeface="Open Sans"/>
              <a:defRPr b="0" sz="28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algn="ctr">
              <a:spcBef>
                <a:spcPts val="0"/>
              </a:spcBef>
              <a:buSzPct val="100000"/>
              <a:defRPr sz="2800"/>
            </a:lvl2pPr>
            <a:lvl3pPr algn="ctr">
              <a:spcBef>
                <a:spcPts val="0"/>
              </a:spcBef>
              <a:buSzPct val="100000"/>
              <a:defRPr sz="2800"/>
            </a:lvl3pPr>
            <a:lvl4pPr algn="ctr">
              <a:spcBef>
                <a:spcPts val="0"/>
              </a:spcBef>
              <a:buSzPct val="100000"/>
              <a:defRPr sz="2800"/>
            </a:lvl4pPr>
            <a:lvl5pPr algn="ctr">
              <a:spcBef>
                <a:spcPts val="0"/>
              </a:spcBef>
              <a:buSzPct val="100000"/>
              <a:defRPr sz="2800"/>
            </a:lvl5pPr>
            <a:lvl6pPr algn="ctr">
              <a:spcBef>
                <a:spcPts val="0"/>
              </a:spcBef>
              <a:buSzPct val="100000"/>
              <a:defRPr sz="2800"/>
            </a:lvl6pPr>
            <a:lvl7pPr algn="ctr">
              <a:spcBef>
                <a:spcPts val="0"/>
              </a:spcBef>
              <a:buSzPct val="100000"/>
              <a:defRPr sz="2800"/>
            </a:lvl7pPr>
            <a:lvl8pPr algn="ctr">
              <a:spcBef>
                <a:spcPts val="0"/>
              </a:spcBef>
              <a:buSzPct val="100000"/>
              <a:defRPr sz="2800"/>
            </a:lvl8pPr>
            <a:lvl9pPr algn="ctr">
              <a:spcBef>
                <a:spcPts val="0"/>
              </a:spcBef>
              <a:buSzPct val="100000"/>
              <a:defRPr sz="2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445300" y="3566150"/>
            <a:ext cx="4660200" cy="97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r">
              <a:spcBef>
                <a:spcPts val="0"/>
              </a:spcBef>
              <a:buClr>
                <a:srgbClr val="FFFFFF"/>
              </a:buClr>
              <a:buSzPct val="100000"/>
              <a:buFont typeface="Open Sans"/>
              <a:buNone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pic>
        <p:nvPicPr>
          <p:cNvPr id="14" name="Shape 14"/>
          <p:cNvPicPr preferRelativeResize="0"/>
          <p:nvPr/>
        </p:nvPicPr>
        <p:blipFill rotWithShape="1">
          <a:blip r:embed="rId3">
            <a:alphaModFix/>
          </a:blip>
          <a:srcRect b="0" l="0" r="0" t="45881"/>
          <a:stretch/>
        </p:blipFill>
        <p:spPr>
          <a:xfrm>
            <a:off x="935575" y="2162425"/>
            <a:ext cx="1611474" cy="70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1282300" y="0"/>
            <a:ext cx="7404599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buFont typeface="Open Sans"/>
              <a:defRPr b="0" sz="2600">
                <a:latin typeface="Open Sans"/>
                <a:ea typeface="Open Sans"/>
                <a:cs typeface="Open Sans"/>
                <a:sym typeface="Open San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819150"/>
            <a:ext cx="8229600" cy="3019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rgbClr val="6FA8DC"/>
              </a:buClr>
              <a:buSzPct val="100000"/>
              <a:buFont typeface="Open Sans"/>
              <a:defRPr sz="2200">
                <a:latin typeface="Open Sans"/>
                <a:ea typeface="Open Sans"/>
                <a:cs typeface="Open Sans"/>
                <a:sym typeface="Open Sans"/>
              </a:defRPr>
            </a:lvl1pPr>
            <a:lvl2pPr>
              <a:spcBef>
                <a:spcPts val="0"/>
              </a:spcBef>
              <a:buSzPct val="100000"/>
              <a:buFont typeface="Open Sans"/>
              <a:defRPr sz="2200">
                <a:latin typeface="Open Sans"/>
                <a:ea typeface="Open Sans"/>
                <a:cs typeface="Open Sans"/>
                <a:sym typeface="Open Sans"/>
              </a:defRPr>
            </a:lvl2pPr>
            <a:lvl3pPr>
              <a:spcBef>
                <a:spcPts val="0"/>
              </a:spcBef>
              <a:buSzPct val="100000"/>
              <a:buFont typeface="Open Sans"/>
              <a:defRPr sz="2000">
                <a:latin typeface="Open Sans"/>
                <a:ea typeface="Open Sans"/>
                <a:cs typeface="Open Sans"/>
                <a:sym typeface="Open Sans"/>
              </a:defRPr>
            </a:lvl3pPr>
            <a:lvl4pPr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52300" y="4766200"/>
            <a:ext cx="270599" cy="248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 rtl="0">
              <a:spcBef>
                <a:spcPts val="0"/>
              </a:spcBef>
              <a:buNone/>
              <a:defRPr sz="1000">
                <a:solidFill>
                  <a:srgbClr val="FFFFFF"/>
                </a:solidFill>
              </a:defRPr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1282300" y="0"/>
            <a:ext cx="7827899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27050" y="4819123"/>
            <a:ext cx="349799" cy="184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1282300" y="0"/>
            <a:ext cx="7827899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27050" y="4819123"/>
            <a:ext cx="349799" cy="184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27050" y="4819123"/>
            <a:ext cx="349799" cy="184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2" type="sldNum"/>
          </p:nvPr>
        </p:nvSpPr>
        <p:spPr>
          <a:xfrm>
            <a:off x="8427050" y="4819123"/>
            <a:ext cx="349799" cy="184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image" Target="../media/image02.png"/><Relationship Id="rId1" Type="http://schemas.openxmlformats.org/officeDocument/2006/relationships/image" Target="../media/image00.png"/><Relationship Id="rId4" Type="http://schemas.openxmlformats.org/officeDocument/2006/relationships/slideLayout" Target="../slideLayouts/slideLayout2.xml"/><Relationship Id="rId3" Type="http://schemas.openxmlformats.org/officeDocument/2006/relationships/slideLayout" Target="../slideLayouts/slideLayout1.xml"/><Relationship Id="rId9" Type="http://schemas.openxmlformats.org/officeDocument/2006/relationships/theme" Target="../theme/theme1.xml"/><Relationship Id="rId6" Type="http://schemas.openxmlformats.org/officeDocument/2006/relationships/slideLayout" Target="../slideLayouts/slideLayout4.xml"/><Relationship Id="rId5" Type="http://schemas.openxmlformats.org/officeDocument/2006/relationships/slideLayout" Target="../slideLayouts/slideLayout3.xml"/><Relationship Id="rId8" Type="http://schemas.openxmlformats.org/officeDocument/2006/relationships/slideLayout" Target="../slideLayouts/slideLayout6.xml"/><Relationship Id="rId7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5"/>
          <p:cNvPicPr preferRelativeResize="0"/>
          <p:nvPr/>
        </p:nvPicPr>
        <p:blipFill rotWithShape="1">
          <a:blip r:embed="rId1">
            <a:alphaModFix/>
          </a:blip>
          <a:srcRect b="0" l="0" r="0" t="45881"/>
          <a:stretch/>
        </p:blipFill>
        <p:spPr>
          <a:xfrm>
            <a:off x="8093675" y="4653950"/>
            <a:ext cx="1016550" cy="4452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6"/>
          <p:cNvSpPr txBox="1"/>
          <p:nvPr>
            <p:ph type="title"/>
          </p:nvPr>
        </p:nvSpPr>
        <p:spPr>
          <a:xfrm>
            <a:off x="1282300" y="0"/>
            <a:ext cx="78278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None/>
              <a:defRPr sz="3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rgbClr val="6FA8DC"/>
              </a:buClr>
              <a:buSzPct val="100000"/>
              <a:buFont typeface="Open Sans"/>
              <a:defRPr sz="3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spcBef>
                <a:spcPts val="480"/>
              </a:spcBef>
              <a:buClr>
                <a:srgbClr val="6FA8DC"/>
              </a:buClr>
              <a:buSzPct val="100000"/>
              <a:buFont typeface="Open Sans"/>
              <a:defRPr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spcBef>
                <a:spcPts val="480"/>
              </a:spcBef>
              <a:buClr>
                <a:srgbClr val="6FA8DC"/>
              </a:buClr>
              <a:buSzPct val="100000"/>
              <a:buFont typeface="Open Sans"/>
              <a:defRPr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spcBef>
                <a:spcPts val="360"/>
              </a:spcBef>
              <a:buClr>
                <a:srgbClr val="6FA8DC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27050" y="4819123"/>
            <a:ext cx="349799" cy="184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ctr">
              <a:spcBef>
                <a:spcPts val="0"/>
              </a:spcBef>
              <a:buNone/>
              <a:defRPr sz="800">
                <a:solidFill>
                  <a:srgbClr val="FFFFFF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9" name="Shape 9"/>
          <p:cNvPicPr preferRelativeResize="0"/>
          <p:nvPr/>
        </p:nvPicPr>
        <p:blipFill rotWithShape="1">
          <a:blip r:embed="rId2">
            <a:alphaModFix/>
          </a:blip>
          <a:srcRect b="12061" l="0" r="0" t="15757"/>
          <a:stretch/>
        </p:blipFill>
        <p:spPr>
          <a:xfrm>
            <a:off x="0" y="18775"/>
            <a:ext cx="981075" cy="7837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x="2320550" y="1453325"/>
            <a:ext cx="6785099" cy="1159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Federated Monitoring Solution - ARGO</a:t>
            </a:r>
            <a:br>
              <a:rPr lang="en"/>
            </a:br>
            <a:r>
              <a:rPr lang="en" sz="1800"/>
              <a:t>by GRNET, SRCE and CNRS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x="4445300" y="3566150"/>
            <a:ext cx="4660200" cy="97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Emir Imamagic, SRCE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1282300" y="0"/>
            <a:ext cx="74045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Future Work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819150"/>
            <a:ext cx="8229600" cy="30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Modularise the Core Monitoring Engine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Refactor messaging infrastructure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Improve support for SLA monitoring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Monitoring availability &amp; reliability as a Cloud Service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Clean interfaces for end-users, operations and developers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282300" y="0"/>
            <a:ext cx="74045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819150"/>
            <a:ext cx="8229600" cy="30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Introduction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ARGO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Architecture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Status</a:t>
            </a:r>
          </a:p>
          <a:p>
            <a:pPr indent="-368300" lvl="0" marL="45720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Future Work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1282300" y="0"/>
            <a:ext cx="74045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819150"/>
            <a:ext cx="8229600" cy="30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What should be there?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b="1" lang="en"/>
              <a:t>What is the status?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network availability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services availability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How is it used?</a:t>
            </a:r>
          </a:p>
          <a:p>
            <a: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683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You can’t manage what you don’t measure...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1282300" y="0"/>
            <a:ext cx="74045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ARGO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819150"/>
            <a:ext cx="8229600" cy="30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Flexible and scalable monitoring framework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Status, availability and reliability of services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Advanced A/R computation engine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custom complex A/R algorithms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Flexible deployment models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distributed, centralized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Modular design enables integration with external systems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Based on open source components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1282300" y="0"/>
            <a:ext cx="74045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ARGO - Monitoring Engine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819150"/>
            <a:ext cx="8229600" cy="30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Nagios based framework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service endpoints monitoring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Automatic Nagios configuration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using external information sources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Flexible metric configuration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integration of all Nagios-compatible probes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Credential management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MyProxy or robot based X509 proxy certificates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Integration with messaging infrastructure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1282300" y="0"/>
            <a:ext cx="74045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ARGO - Messaging Infrastructure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819150"/>
            <a:ext cx="8229600" cy="30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Apache ActiveMQ Broker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configured as broker network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Transport layer between monitoring engine and central A/R components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1282300" y="0"/>
            <a:ext cx="74045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ARGO - A/R Engine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819150"/>
            <a:ext cx="8229600" cy="30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Heart of the ARGO system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status and A/R calculation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report generation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web and API interface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Modular integration with external information sources</a:t>
            </a:r>
          </a:p>
          <a:p>
            <a:pPr indent="-3683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e.g. GOCDB, BDII, GSTAT, POEM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Multi-tenant support</a:t>
            </a:r>
          </a:p>
          <a:p>
            <a:pPr indent="-368300" lvl="1" marL="914400" rtl="0">
              <a:spcBef>
                <a:spcPts val="60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tenant defines topology, metric and A/R algorithms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Open source components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Hadoop, MongoDB, GO, Lavoisier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1282300" y="0"/>
            <a:ext cx="74045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ARGO - Architecture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8512" y="857400"/>
            <a:ext cx="4206972" cy="42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819150"/>
            <a:ext cx="8229600" cy="30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Central ARGO A/R Engine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deployed on Okeanos cloud infrastructure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Message broker network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redundant instances at GRNET and SRCE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Distributed monitoring instances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over 50 NGI-level instances</a:t>
            </a:r>
          </a:p>
          <a:p>
            <a:pPr indent="-368300" lvl="1" marL="914400" rtl="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monitoring 3500 services with more than 10.000 service checks</a:t>
            </a:r>
          </a:p>
          <a:p>
            <a:pPr indent="-368300" lvl="0" marL="457200" rtl="0">
              <a:spcBef>
                <a:spcPts val="0"/>
              </a:spcBef>
              <a:buClr>
                <a:srgbClr val="6FA8DC"/>
              </a:buClr>
              <a:buSzPct val="100000"/>
              <a:buFont typeface="Arial"/>
              <a:buChar char="●"/>
            </a:pPr>
            <a:r>
              <a:rPr lang="en"/>
              <a:t>Central monitoring instances</a:t>
            </a:r>
          </a:p>
          <a:p>
            <a:pPr indent="-368300" lvl="1" marL="914400">
              <a:spcBef>
                <a:spcPts val="0"/>
              </a:spcBef>
              <a:buClr>
                <a:srgbClr val="6FA8DC"/>
              </a:buClr>
              <a:buSzPct val="100000"/>
              <a:buFont typeface="Courier New"/>
              <a:buChar char="o"/>
            </a:pPr>
            <a:r>
              <a:rPr lang="en"/>
              <a:t>operational tools, fedcloud sites, security tests</a:t>
            </a:r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x="1282300" y="0"/>
            <a:ext cx="74045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ARGO - Status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ARG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