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Lst>
  <p:notesMasterIdLst>
    <p:notesMasterId r:id="rId13"/>
  </p:notesMasterIdLst>
  <p:handoutMasterIdLst>
    <p:handoutMasterId r:id="rId14"/>
  </p:handoutMasterIdLst>
  <p:sldIdLst>
    <p:sldId id="280" r:id="rId4"/>
    <p:sldId id="291" r:id="rId5"/>
    <p:sldId id="292" r:id="rId6"/>
    <p:sldId id="293" r:id="rId7"/>
    <p:sldId id="294" r:id="rId8"/>
    <p:sldId id="295" r:id="rId9"/>
    <p:sldId id="296" r:id="rId10"/>
    <p:sldId id="297" r:id="rId11"/>
    <p:sldId id="284"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0"/>
    <a:srgbClr val="4F85C3"/>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7" autoAdjust="0"/>
    <p:restoredTop sz="94707" autoAdjust="0"/>
  </p:normalViewPr>
  <p:slideViewPr>
    <p:cSldViewPr showGuides="1">
      <p:cViewPr varScale="1">
        <p:scale>
          <a:sx n="83" d="100"/>
          <a:sy n="83" d="100"/>
        </p:scale>
        <p:origin x="-1264"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20/05/15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‹n.›</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20/05/15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‹n.›</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1913" y="6376988"/>
            <a:ext cx="2133600" cy="365125"/>
          </a:xfrm>
          <a:prstGeom prst="rect">
            <a:avLst/>
          </a:prstGeom>
        </p:spPr>
        <p:txBody>
          <a:bodyPr/>
          <a:lstStyle>
            <a:lvl1pPr>
              <a:defRPr/>
            </a:lvl1pPr>
          </a:lstStyle>
          <a:p>
            <a:pPr>
              <a:defRPr/>
            </a:pPr>
            <a:fld id="{63467BA5-3E6F-4131-B637-F587D4DC73F4}" type="datetimeFigureOut">
              <a:rPr lang="en-US" altLang="en-US"/>
              <a:pPr>
                <a:defRPr/>
              </a:pPr>
              <a:t>20/05/15</a:t>
            </a:fld>
            <a:endParaRPr lang="en-US" altLang="en-US" dirty="0"/>
          </a:p>
        </p:txBody>
      </p:sp>
      <p:sp>
        <p:nvSpPr>
          <p:cNvPr id="5" name="Footer Placeholder 4"/>
          <p:cNvSpPr>
            <a:spLocks noGrp="1"/>
          </p:cNvSpPr>
          <p:nvPr>
            <p:ph type="ftr" sz="quarter" idx="11"/>
          </p:nvPr>
        </p:nvSpPr>
        <p:spPr>
          <a:xfrm>
            <a:off x="1187624" y="6448251"/>
            <a:ext cx="6768752"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019925" y="6356350"/>
            <a:ext cx="2133600" cy="365125"/>
          </a:xfrm>
          <a:prstGeom prst="rect">
            <a:avLst/>
          </a:prstGeom>
        </p:spPr>
        <p:txBody>
          <a:bodyPr/>
          <a:lstStyle>
            <a:lvl1pPr>
              <a:defRPr/>
            </a:lvl1pPr>
          </a:lstStyle>
          <a:p>
            <a:pPr>
              <a:defRPr/>
            </a:pPr>
            <a:fld id="{23C3A10C-F7EB-44D1-8AA0-41383B555D1B}" type="slidenum">
              <a:rPr lang="en-US" altLang="en-US"/>
              <a:pPr>
                <a:defRPr/>
              </a:pPr>
              <a:t>‹n.›</a:t>
            </a:fld>
            <a:endParaRPr lang="en-US" altLang="en-US" dirty="0"/>
          </a:p>
        </p:txBody>
      </p:sp>
    </p:spTree>
    <p:extLst>
      <p:ext uri="{BB962C8B-B14F-4D97-AF65-F5344CB8AC3E}">
        <p14:creationId xmlns:p14="http://schemas.microsoft.com/office/powerpoint/2010/main" val="1415373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Insert footer here</a:t>
            </a:r>
            <a:endParaRPr lang="en-GB" dirty="0"/>
          </a:p>
        </p:txBody>
      </p:sp>
    </p:spTree>
    <p:extLst>
      <p:ext uri="{BB962C8B-B14F-4D97-AF65-F5344CB8AC3E}">
        <p14:creationId xmlns:p14="http://schemas.microsoft.com/office/powerpoint/2010/main" val="2862824153"/>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Insert footer here</a:t>
            </a:r>
            <a:endParaRPr lang="en-GB" dirty="0"/>
          </a:p>
        </p:txBody>
      </p:sp>
    </p:spTree>
    <p:extLst>
      <p:ext uri="{BB962C8B-B14F-4D97-AF65-F5344CB8AC3E}">
        <p14:creationId xmlns:p14="http://schemas.microsoft.com/office/powerpoint/2010/main" val="4184082620"/>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r>
              <a:rPr lang="en-GB" smtClean="0"/>
              <a:t>Insert footer here</a:t>
            </a:r>
            <a:endParaRPr lang="en-GB" dirty="0"/>
          </a:p>
        </p:txBody>
      </p:sp>
    </p:spTree>
    <p:extLst>
      <p:ext uri="{BB962C8B-B14F-4D97-AF65-F5344CB8AC3E}">
        <p14:creationId xmlns:p14="http://schemas.microsoft.com/office/powerpoint/2010/main" val="46986061"/>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hyperlink" Target="http://creativecommons.org/licenses/by/4.0/" TargetMode="Externa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theme" Target="../theme/theme2.xml"/><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creativecommons.org/licenses/by/4.0/" TargetMode="External"/><Relationship Id="rId1" Type="http://schemas.openxmlformats.org/officeDocument/2006/relationships/slideLayout" Target="../slideLayouts/slideLayout6.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8" name="Tekstvak 10"/>
          <p:cNvSpPr txBox="1"/>
          <p:nvPr/>
        </p:nvSpPr>
        <p:spPr>
          <a:xfrm>
            <a:off x="1551095" y="6381328"/>
            <a:ext cx="7557409" cy="400110"/>
          </a:xfrm>
          <a:prstGeom prst="rect">
            <a:avLst/>
          </a:prstGeom>
          <a:noFill/>
        </p:spPr>
        <p:txBody>
          <a:bodyPr wrap="squar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00" dirty="0" smtClean="0">
                <a:latin typeface="Segoe UI" panose="020B0502040204020203" pitchFamily="34" charset="0"/>
                <a:cs typeface="Segoe UI" panose="020B0502040204020203" pitchFamily="34" charset="0"/>
              </a:rPr>
              <a:t>This work by </a:t>
            </a:r>
            <a:r>
              <a:rPr lang="en-GB" sz="1000" baseline="0" dirty="0" smtClean="0">
                <a:latin typeface="Segoe UI" panose="020B0502040204020203" pitchFamily="34" charset="0"/>
                <a:cs typeface="Segoe UI" panose="020B0502040204020203" pitchFamily="34" charset="0"/>
              </a:rPr>
              <a:t> EGI.eu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 id="2147483688" r:id="rId2"/>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‹n.›</a:t>
            </a:fld>
            <a:endParaRPr lang="nl-NL" sz="1050" b="1" dirty="0">
              <a:solidFill>
                <a:schemeClr val="bg1"/>
              </a:solidFill>
              <a:latin typeface="Segoe UI" pitchFamily="34" charset="0"/>
              <a:cs typeface="Segoe UI" pitchFamily="34" charset="0"/>
            </a:endParaRP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512" y="188640"/>
            <a:ext cx="1030139" cy="993566"/>
          </a:xfrm>
          <a:prstGeom prst="rect">
            <a:avLst/>
          </a:prstGeom>
        </p:spPr>
      </p:pic>
      <p:sp>
        <p:nvSpPr>
          <p:cNvPr id="7" name="Footer Placeholder 6"/>
          <p:cNvSpPr>
            <a:spLocks noGrp="1"/>
          </p:cNvSpPr>
          <p:nvPr>
            <p:ph type="ftr" sz="quarter" idx="3"/>
          </p:nvPr>
        </p:nvSpPr>
        <p:spPr>
          <a:xfrm>
            <a:off x="1187624" y="6448251"/>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smtClean="0"/>
              <a:t>Insert footer here</a:t>
            </a:r>
            <a:endParaRPr lang="en-GB" dirty="0"/>
          </a:p>
        </p:txBody>
      </p:sp>
      <p:sp>
        <p:nvSpPr>
          <p:cNvPr id="9" name="Tekstvak 21"/>
          <p:cNvSpPr txBox="1"/>
          <p:nvPr/>
        </p:nvSpPr>
        <p:spPr>
          <a:xfrm>
            <a:off x="179512" y="6525344"/>
            <a:ext cx="595035" cy="215444"/>
          </a:xfrm>
          <a:prstGeom prst="rect">
            <a:avLst/>
          </a:prstGeom>
          <a:noFill/>
        </p:spPr>
        <p:txBody>
          <a:bodyPr wrap="none" rtlCol="0">
            <a:spAutoFit/>
          </a:bodyPr>
          <a:lstStyle/>
          <a:p>
            <a:fld id="{A83F7A1C-40F7-5F43-85CD-9B50E60F16AA}" type="datetime1">
              <a:rPr lang="en-US" sz="800" b="1" smtClean="0">
                <a:solidFill>
                  <a:schemeClr val="bg1"/>
                </a:solidFill>
                <a:latin typeface="Segoe UI" pitchFamily="34" charset="0"/>
                <a:cs typeface="Segoe UI" pitchFamily="34" charset="0"/>
              </a:rPr>
              <a:t>20/05/15</a:t>
            </a:fld>
            <a:endParaRPr lang="nl-NL" sz="1050" b="1" dirty="0">
              <a:solidFill>
                <a:schemeClr val="bg1"/>
              </a:solidFill>
              <a:latin typeface="Segoe UI" pitchFamily="34" charset="0"/>
              <a:cs typeface="Segoe UI" pitchFamily="34" charset="0"/>
            </a:endParaRPr>
          </a:p>
        </p:txBody>
      </p:sp>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Lst>
  <p:timing>
    <p:tnLst>
      <p:par>
        <p:cTn xmlns:p14="http://schemas.microsoft.com/office/powerpoint/2010/main" id="1" dur="indefinite" restart="never" nodeType="tmRoot"/>
      </p:par>
    </p:tnLst>
  </p:timing>
  <p:hf sldNum="0" hdr="0" dt="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sp>
        <p:nvSpPr>
          <p:cNvPr id="8" name="Tekstvak 10"/>
          <p:cNvSpPr txBox="1"/>
          <p:nvPr/>
        </p:nvSpPr>
        <p:spPr>
          <a:xfrm>
            <a:off x="1551095" y="6381328"/>
            <a:ext cx="7557409" cy="400110"/>
          </a:xfrm>
          <a:prstGeom prst="rect">
            <a:avLst/>
          </a:prstGeom>
          <a:noFill/>
        </p:spPr>
        <p:txBody>
          <a:bodyPr wrap="squar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000" dirty="0" smtClean="0">
                <a:latin typeface="Segoe UI" panose="020B0502040204020203" pitchFamily="34" charset="0"/>
                <a:cs typeface="Segoe UI" panose="020B0502040204020203" pitchFamily="34" charset="0"/>
              </a:rPr>
              <a:t>This work by </a:t>
            </a:r>
            <a:r>
              <a:rPr lang="en-GB" sz="1000" baseline="0" dirty="0" smtClean="0">
                <a:latin typeface="Segoe UI" panose="020B0502040204020203" pitchFamily="34" charset="0"/>
                <a:cs typeface="Segoe UI" panose="020B0502040204020203" pitchFamily="34" charset="0"/>
              </a:rPr>
              <a:t> EGI.eu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5"/>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EGI.eu/INFN - Operations Officer</a:t>
            </a:r>
          </a:p>
        </p:txBody>
      </p:sp>
      <p:sp>
        <p:nvSpPr>
          <p:cNvPr id="3" name="Title 2"/>
          <p:cNvSpPr>
            <a:spLocks noGrp="1"/>
          </p:cNvSpPr>
          <p:nvPr>
            <p:ph type="ctrTitle"/>
          </p:nvPr>
        </p:nvSpPr>
        <p:spPr/>
        <p:txBody>
          <a:bodyPr>
            <a:normAutofit fontScale="90000"/>
          </a:bodyPr>
          <a:lstStyle/>
          <a:p>
            <a:r>
              <a:rPr lang="en-GB" dirty="0"/>
              <a:t>Federated operation solution - Other tools and activities</a:t>
            </a:r>
          </a:p>
        </p:txBody>
      </p:sp>
      <p:sp>
        <p:nvSpPr>
          <p:cNvPr id="4" name="Subtitle 3"/>
          <p:cNvSpPr>
            <a:spLocks noGrp="1"/>
          </p:cNvSpPr>
          <p:nvPr>
            <p:ph type="subTitle" idx="1"/>
          </p:nvPr>
        </p:nvSpPr>
        <p:spPr/>
        <p:txBody>
          <a:bodyPr/>
          <a:lstStyle/>
          <a:p>
            <a:r>
              <a:rPr lang="en-GB" dirty="0" smtClean="0"/>
              <a:t>Vincenzo </a:t>
            </a:r>
            <a:r>
              <a:rPr lang="en-GB" dirty="0" err="1" smtClean="0"/>
              <a:t>Spinoso</a:t>
            </a:r>
            <a:endParaRPr lang="en-GB" dirty="0"/>
          </a:p>
        </p:txBody>
      </p:sp>
    </p:spTree>
    <p:extLst>
      <p:ext uri="{BB962C8B-B14F-4D97-AF65-F5344CB8AC3E}">
        <p14:creationId xmlns:p14="http://schemas.microsoft.com/office/powerpoint/2010/main" val="308780463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
          <p:cNvSpPr>
            <a:spLocks noGrp="1"/>
          </p:cNvSpPr>
          <p:nvPr>
            <p:ph type="title"/>
          </p:nvPr>
        </p:nvSpPr>
        <p:spPr/>
        <p:txBody>
          <a:bodyPr>
            <a:normAutofit/>
          </a:bodyPr>
          <a:lstStyle/>
          <a:p>
            <a:r>
              <a:rPr lang="en-GB" dirty="0" smtClean="0"/>
              <a:t>Federated Operations components</a:t>
            </a:r>
            <a:endParaRPr lang="en-GB" dirty="0"/>
          </a:p>
        </p:txBody>
      </p:sp>
      <p:sp>
        <p:nvSpPr>
          <p:cNvPr id="9218" name="Content Placeholder 2"/>
          <p:cNvSpPr>
            <a:spLocks noGrp="1"/>
          </p:cNvSpPr>
          <p:nvPr>
            <p:ph sz="half" idx="2"/>
          </p:nvPr>
        </p:nvSpPr>
        <p:spPr/>
        <p:txBody>
          <a:bodyPr/>
          <a:lstStyle/>
          <a:p>
            <a:r>
              <a:rPr lang="en-GB" altLang="en-US" sz="2000" b="1" dirty="0" smtClean="0">
                <a:solidFill>
                  <a:schemeClr val="accent1"/>
                </a:solidFill>
                <a:latin typeface="Arial" charset="0"/>
                <a:ea typeface="ＭＳ Ｐゴシック" pitchFamily="34" charset="-128"/>
                <a:cs typeface="Arial" charset="0"/>
              </a:rPr>
              <a:t>Technology Coordination </a:t>
            </a:r>
          </a:p>
          <a:p>
            <a:pPr lvl="1"/>
            <a:r>
              <a:rPr lang="en-GB" altLang="en-US" sz="1600" dirty="0" smtClean="0">
                <a:latin typeface="Arial" charset="0"/>
                <a:cs typeface="Arial" charset="0"/>
              </a:rPr>
              <a:t>ensures continuous technological</a:t>
            </a:r>
            <a:r>
              <a:rPr lang="pl-PL" altLang="en-US" sz="1600" dirty="0" smtClean="0">
                <a:latin typeface="Arial" charset="0"/>
                <a:cs typeface="Arial" charset="0"/>
              </a:rPr>
              <a:t> </a:t>
            </a:r>
            <a:r>
              <a:rPr lang="en-GB" altLang="en-US" sz="1600" dirty="0" smtClean="0">
                <a:latin typeface="Arial" charset="0"/>
                <a:cs typeface="Arial" charset="0"/>
              </a:rPr>
              <a:t>innovation through sourcing of software components from diverse </a:t>
            </a:r>
            <a:r>
              <a:rPr lang="pl-PL" altLang="en-US" sz="1600" dirty="0" smtClean="0">
                <a:latin typeface="Arial" charset="0"/>
                <a:cs typeface="Arial" charset="0"/>
              </a:rPr>
              <a:t> </a:t>
            </a:r>
            <a:r>
              <a:rPr lang="en-GB" altLang="en-US" sz="1600" dirty="0" smtClean="0">
                <a:latin typeface="Arial" charset="0"/>
                <a:cs typeface="Arial" charset="0"/>
              </a:rPr>
              <a:t>technology providers to meet the current and emerging needs of </a:t>
            </a:r>
            <a:r>
              <a:rPr lang="pl-PL" altLang="en-US" sz="1600" dirty="0" smtClean="0">
                <a:latin typeface="Arial" charset="0"/>
                <a:cs typeface="Arial" charset="0"/>
              </a:rPr>
              <a:t> </a:t>
            </a:r>
            <a:r>
              <a:rPr lang="en-GB" altLang="en-US" sz="1600" dirty="0" smtClean="0">
                <a:latin typeface="Arial" charset="0"/>
                <a:cs typeface="Arial" charset="0"/>
              </a:rPr>
              <a:t>both researchers and Resource Centres.</a:t>
            </a:r>
          </a:p>
          <a:p>
            <a:pPr lvl="1"/>
            <a:endParaRPr lang="en-GB" altLang="en-US" dirty="0" smtClean="0">
              <a:latin typeface="Arial" charset="0"/>
              <a:cs typeface="Arial" charset="0"/>
            </a:endParaRPr>
          </a:p>
          <a:p>
            <a:r>
              <a:rPr lang="en-GB" altLang="en-US" sz="2000" b="1" dirty="0" smtClean="0">
                <a:solidFill>
                  <a:schemeClr val="accent1"/>
                </a:solidFill>
                <a:latin typeface="Arial" charset="0"/>
                <a:ea typeface="ＭＳ Ｐゴシック" pitchFamily="34" charset="-128"/>
                <a:cs typeface="Arial" charset="0"/>
              </a:rPr>
              <a:t>Security Coordination </a:t>
            </a:r>
          </a:p>
          <a:p>
            <a:pPr lvl="1"/>
            <a:r>
              <a:rPr lang="en-GB" altLang="en-US" sz="1600" dirty="0" smtClean="0">
                <a:latin typeface="Arial" charset="0"/>
                <a:cs typeface="Arial" charset="0"/>
              </a:rPr>
              <a:t>ensures a secure and stable infrastructure to mitigate threats, enhance services, and give users the protection </a:t>
            </a:r>
            <a:r>
              <a:rPr lang="pl-PL" altLang="en-US" sz="1600" dirty="0" smtClean="0">
                <a:latin typeface="Arial" charset="0"/>
                <a:cs typeface="Arial" charset="0"/>
              </a:rPr>
              <a:t> </a:t>
            </a:r>
            <a:r>
              <a:rPr lang="en-GB" altLang="en-US" sz="1600" dirty="0" smtClean="0">
                <a:latin typeface="Arial" charset="0"/>
                <a:cs typeface="Arial" charset="0"/>
              </a:rPr>
              <a:t>and confidence they demand from a service. A secure infrastructure is naturally a top priority.</a:t>
            </a:r>
          </a:p>
          <a:p>
            <a:pPr lvl="1"/>
            <a:endParaRPr lang="en-GB" altLang="en-US" sz="1600" dirty="0">
              <a:latin typeface="Arial" charset="0"/>
              <a:cs typeface="Arial" charset="0"/>
            </a:endParaRPr>
          </a:p>
          <a:p>
            <a:r>
              <a:rPr lang="en-GB" altLang="en-US" sz="2000" b="1" dirty="0">
                <a:solidFill>
                  <a:schemeClr val="accent1"/>
                </a:solidFill>
                <a:latin typeface="Arial" charset="0"/>
                <a:ea typeface="ＭＳ Ｐゴシック" pitchFamily="34" charset="-128"/>
                <a:cs typeface="Arial" charset="0"/>
              </a:rPr>
              <a:t>Operations Coordination</a:t>
            </a:r>
            <a:r>
              <a:rPr lang="en-GB" altLang="en-US" sz="2000" dirty="0">
                <a:solidFill>
                  <a:schemeClr val="accent1"/>
                </a:solidFill>
                <a:latin typeface="Arial" charset="0"/>
                <a:ea typeface="ＭＳ Ｐゴシック" pitchFamily="34" charset="-128"/>
                <a:cs typeface="Arial" charset="0"/>
              </a:rPr>
              <a:t> </a:t>
            </a:r>
          </a:p>
          <a:p>
            <a:pPr lvl="1"/>
            <a:r>
              <a:rPr lang="en-GB" altLang="en-US" sz="1600" dirty="0">
                <a:latin typeface="Arial" charset="0"/>
                <a:cs typeface="Arial" charset="0"/>
              </a:rPr>
              <a:t>is a set of management and coordinating </a:t>
            </a:r>
            <a:r>
              <a:rPr lang="pl-PL" altLang="en-US" sz="1600" dirty="0">
                <a:latin typeface="Arial" charset="0"/>
                <a:cs typeface="Arial" charset="0"/>
              </a:rPr>
              <a:t> </a:t>
            </a:r>
            <a:r>
              <a:rPr lang="en-GB" altLang="en-US" sz="1600" dirty="0">
                <a:latin typeface="Arial" charset="0"/>
                <a:cs typeface="Arial" charset="0"/>
              </a:rPr>
              <a:t>activities ensuring that operational activities across the federated infrastructure work seamlessly, without fragmentation. The coordination monitors the infrastructure so that the services are delivered at an agreed service </a:t>
            </a:r>
            <a:r>
              <a:rPr lang="en-GB" altLang="en-US" sz="1600" dirty="0" smtClean="0">
                <a:latin typeface="Arial" charset="0"/>
                <a:cs typeface="Arial" charset="0"/>
              </a:rPr>
              <a:t>level</a:t>
            </a:r>
            <a:endParaRPr lang="en-GB" altLang="en-US" sz="1600" dirty="0">
              <a:latin typeface="Arial" charset="0"/>
              <a:cs typeface="Arial" charset="0"/>
            </a:endParaRPr>
          </a:p>
        </p:txBody>
      </p:sp>
    </p:spTree>
    <p:extLst>
      <p:ext uri="{BB962C8B-B14F-4D97-AF65-F5344CB8AC3E}">
        <p14:creationId xmlns:p14="http://schemas.microsoft.com/office/powerpoint/2010/main" val="3720089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p:txBody>
          <a:bodyPr>
            <a:normAutofit/>
          </a:bodyPr>
          <a:lstStyle/>
          <a:p>
            <a:r>
              <a:rPr lang="en-GB" dirty="0" smtClean="0"/>
              <a:t>Federated </a:t>
            </a:r>
            <a:r>
              <a:rPr lang="en-GB" dirty="0"/>
              <a:t>Operations components</a:t>
            </a:r>
          </a:p>
        </p:txBody>
      </p:sp>
      <p:sp>
        <p:nvSpPr>
          <p:cNvPr id="9218" name="Content Placeholder 2"/>
          <p:cNvSpPr>
            <a:spLocks noGrp="1"/>
          </p:cNvSpPr>
          <p:nvPr>
            <p:ph sz="half" idx="2"/>
          </p:nvPr>
        </p:nvSpPr>
        <p:spPr/>
        <p:txBody>
          <a:bodyPr/>
          <a:lstStyle/>
          <a:p>
            <a:r>
              <a:rPr lang="en-GB" altLang="en-US" sz="2000" b="1" dirty="0">
                <a:solidFill>
                  <a:schemeClr val="accent1"/>
                </a:solidFill>
                <a:latin typeface="Arial" charset="0"/>
                <a:ea typeface="ＭＳ Ｐゴシック" pitchFamily="34" charset="-128"/>
                <a:cs typeface="Arial" charset="0"/>
              </a:rPr>
              <a:t>Federated Operation </a:t>
            </a:r>
          </a:p>
          <a:p>
            <a:pPr lvl="1"/>
            <a:r>
              <a:rPr lang="en-GB" sz="1600" dirty="0"/>
              <a:t>Simplifies the day-to-day operations of a federated heterogeneous infrastructure avoiding duplication of costs and providing re-usable tools</a:t>
            </a:r>
            <a:r>
              <a:rPr lang="en-GB" altLang="en-US" sz="1600" dirty="0" smtClean="0">
                <a:latin typeface="Arial" charset="0"/>
                <a:cs typeface="Arial" charset="0"/>
              </a:rPr>
              <a:t>.</a:t>
            </a:r>
            <a:endParaRPr lang="pl-PL" altLang="en-US" dirty="0">
              <a:latin typeface="Arial" charset="0"/>
              <a:cs typeface="Arial" charset="0"/>
            </a:endParaRPr>
          </a:p>
          <a:p>
            <a:endParaRPr lang="en-GB" altLang="en-US" sz="2000" b="1" dirty="0" smtClean="0">
              <a:solidFill>
                <a:schemeClr val="accent1"/>
              </a:solidFill>
              <a:latin typeface="Arial" charset="0"/>
              <a:ea typeface="ＭＳ Ｐゴシック" pitchFamily="34" charset="-128"/>
              <a:cs typeface="Arial" charset="0"/>
            </a:endParaRPr>
          </a:p>
          <a:p>
            <a:r>
              <a:rPr lang="en-GB" altLang="en-US" sz="2000" b="1" dirty="0" smtClean="0">
                <a:solidFill>
                  <a:schemeClr val="accent1"/>
                </a:solidFill>
                <a:latin typeface="Arial" charset="0"/>
                <a:ea typeface="ＭＳ Ｐゴシック" pitchFamily="34" charset="-128"/>
                <a:cs typeface="Arial" charset="0"/>
              </a:rPr>
              <a:t>Helpdesk Support </a:t>
            </a:r>
          </a:p>
          <a:p>
            <a:pPr lvl="1"/>
            <a:r>
              <a:rPr lang="en-GB" altLang="en-US" sz="1600" dirty="0" smtClean="0">
                <a:latin typeface="Arial" charset="0"/>
                <a:cs typeface="Arial" charset="0"/>
              </a:rPr>
              <a:t>provides professional, reliable and efficient</a:t>
            </a:r>
            <a:r>
              <a:rPr lang="pl-PL" altLang="en-US" sz="1600" dirty="0" smtClean="0">
                <a:latin typeface="Arial" charset="0"/>
                <a:cs typeface="Arial" charset="0"/>
              </a:rPr>
              <a:t> </a:t>
            </a:r>
            <a:r>
              <a:rPr lang="en-GB" altLang="en-US" sz="1600" dirty="0" smtClean="0">
                <a:latin typeface="Arial" charset="0"/>
                <a:cs typeface="Arial" charset="0"/>
              </a:rPr>
              <a:t>technical support to guarantee a well-run infrastructure with </a:t>
            </a:r>
            <a:r>
              <a:rPr lang="pl-PL" altLang="en-US" sz="1600" dirty="0" smtClean="0">
                <a:latin typeface="Arial" charset="0"/>
                <a:cs typeface="Arial" charset="0"/>
              </a:rPr>
              <a:t> </a:t>
            </a:r>
            <a:r>
              <a:rPr lang="en-GB" altLang="en-US" sz="1600" dirty="0" smtClean="0">
                <a:latin typeface="Arial" charset="0"/>
                <a:cs typeface="Arial" charset="0"/>
              </a:rPr>
              <a:t>improved productivity and usability for the customers. It requires certification so it is only provided to Resource Centres that are </a:t>
            </a:r>
            <a:r>
              <a:rPr lang="pl-PL" altLang="en-US" sz="1600" dirty="0" smtClean="0">
                <a:latin typeface="Arial" charset="0"/>
                <a:cs typeface="Arial" charset="0"/>
              </a:rPr>
              <a:t> </a:t>
            </a:r>
            <a:r>
              <a:rPr lang="en-GB" altLang="en-US" sz="1600" dirty="0" smtClean="0">
                <a:latin typeface="Arial" charset="0"/>
                <a:cs typeface="Arial" charset="0"/>
              </a:rPr>
              <a:t>within the EGI community.</a:t>
            </a:r>
          </a:p>
          <a:p>
            <a:pPr lvl="1"/>
            <a:endParaRPr lang="en-GB" altLang="en-US" dirty="0" smtClean="0">
              <a:latin typeface="Arial" charset="0"/>
              <a:cs typeface="Arial" charset="0"/>
            </a:endParaRPr>
          </a:p>
          <a:p>
            <a:r>
              <a:rPr lang="en-GB" altLang="en-US" sz="2000" b="1" dirty="0" smtClean="0">
                <a:solidFill>
                  <a:schemeClr val="accent1"/>
                </a:solidFill>
                <a:latin typeface="Arial" charset="0"/>
                <a:ea typeface="ＭＳ Ｐゴシック" pitchFamily="34" charset="-128"/>
                <a:cs typeface="Arial" charset="0"/>
              </a:rPr>
              <a:t>Specialised Consultancy</a:t>
            </a:r>
            <a:r>
              <a:rPr lang="en-GB" altLang="en-US" sz="2000" dirty="0" smtClean="0">
                <a:solidFill>
                  <a:schemeClr val="accent1"/>
                </a:solidFill>
                <a:latin typeface="Arial" charset="0"/>
                <a:ea typeface="ＭＳ Ｐゴシック" pitchFamily="34" charset="-128"/>
                <a:cs typeface="Arial" charset="0"/>
              </a:rPr>
              <a:t> </a:t>
            </a:r>
          </a:p>
          <a:p>
            <a:pPr lvl="1"/>
            <a:r>
              <a:rPr lang="en-GB" altLang="en-US" sz="1600" dirty="0" smtClean="0">
                <a:latin typeface="Arial" charset="0"/>
                <a:cs typeface="Arial" charset="0"/>
              </a:rPr>
              <a:t>offers tailored technical and management advices to help partners and clients make the most out of e-Infrastructure technologies.</a:t>
            </a:r>
            <a:endParaRPr lang="en-GB" altLang="en-US" sz="1600" dirty="0">
              <a:latin typeface="Arial" charset="0"/>
              <a:cs typeface="Arial" charset="0"/>
            </a:endParaRPr>
          </a:p>
          <a:p>
            <a:pPr lvl="1"/>
            <a:endParaRPr lang="en-GB" altLang="en-US" dirty="0">
              <a:latin typeface="Arial" charset="0"/>
              <a:cs typeface="Arial" charset="0"/>
            </a:endParaRPr>
          </a:p>
          <a:p>
            <a:endParaRPr lang="en-GB" altLang="en-US" sz="2000" dirty="0">
              <a:latin typeface="Arial" charset="0"/>
              <a:ea typeface="ＭＳ Ｐゴシック" pitchFamily="34" charset="-128"/>
              <a:cs typeface="Arial" charset="0"/>
            </a:endParaRPr>
          </a:p>
          <a:p>
            <a:pPr lvl="1"/>
            <a:endParaRPr lang="en-GB" altLang="en-US" sz="1600" dirty="0" smtClean="0">
              <a:latin typeface="Arial" charset="0"/>
              <a:cs typeface="Arial" charset="0"/>
            </a:endParaRPr>
          </a:p>
          <a:p>
            <a:pPr lvl="1"/>
            <a:endParaRPr lang="en-GB" altLang="en-US" dirty="0" smtClean="0">
              <a:latin typeface="Arial" charset="0"/>
              <a:cs typeface="Arial" charset="0"/>
            </a:endParaRPr>
          </a:p>
          <a:p>
            <a:endParaRPr lang="en-GB" altLang="en-US" sz="2000" dirty="0"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3407904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Security</a:t>
            </a:r>
            <a:endParaRPr lang="en-GB" dirty="0"/>
          </a:p>
        </p:txBody>
      </p:sp>
      <p:sp>
        <p:nvSpPr>
          <p:cNvPr id="3" name="Content Placeholder 2"/>
          <p:cNvSpPr>
            <a:spLocks noGrp="1"/>
          </p:cNvSpPr>
          <p:nvPr>
            <p:ph sz="half" idx="2"/>
          </p:nvPr>
        </p:nvSpPr>
        <p:spPr/>
        <p:txBody>
          <a:bodyPr/>
          <a:lstStyle/>
          <a:p>
            <a:r>
              <a:rPr lang="en-GB" sz="2000" b="1" dirty="0">
                <a:solidFill>
                  <a:schemeClr val="accent1"/>
                </a:solidFill>
              </a:rPr>
              <a:t>Security Operations Coordination </a:t>
            </a:r>
            <a:endParaRPr lang="en-GB" sz="2000" b="1" dirty="0" smtClean="0">
              <a:solidFill>
                <a:schemeClr val="accent1"/>
              </a:solidFill>
            </a:endParaRPr>
          </a:p>
          <a:p>
            <a:pPr lvl="1"/>
            <a:r>
              <a:rPr lang="en-GB" sz="1600" dirty="0" smtClean="0"/>
              <a:t>ensures </a:t>
            </a:r>
            <a:r>
              <a:rPr lang="en-GB" sz="1600" dirty="0"/>
              <a:t>that policies, operational security, and maintenance are compatible amongst all partners, improving availability and lowering access barriers for use of the infrastructure. </a:t>
            </a:r>
            <a:endParaRPr lang="en-GB" sz="1600" dirty="0" smtClean="0"/>
          </a:p>
          <a:p>
            <a:pPr lvl="1"/>
            <a:r>
              <a:rPr lang="en-GB" sz="1600" dirty="0" smtClean="0"/>
              <a:t>ensures </a:t>
            </a:r>
            <a:r>
              <a:rPr lang="en-GB" sz="1600" dirty="0"/>
              <a:t>that incidents are promptly and efficiently handled, that common policies are followed by providing services such as security monitoring, and by training and dissemination with the goal of improving the response to incidents. </a:t>
            </a:r>
            <a:endParaRPr lang="en-GB" sz="1600" dirty="0" smtClean="0"/>
          </a:p>
          <a:p>
            <a:pPr lvl="1"/>
            <a:r>
              <a:rPr lang="en-GB" sz="1600" dirty="0" smtClean="0"/>
              <a:t>This </a:t>
            </a:r>
            <a:r>
              <a:rPr lang="en-GB" sz="1600" dirty="0"/>
              <a:t>includes liaison with external security organisations, coordination security training, of security service challenges and of security threat risk assessment. </a:t>
            </a:r>
            <a:endParaRPr lang="en-GB" sz="1600" dirty="0" smtClean="0"/>
          </a:p>
          <a:p>
            <a:r>
              <a:rPr lang="en-GB" sz="2000" b="1" dirty="0">
                <a:solidFill>
                  <a:schemeClr val="accent1"/>
                </a:solidFill>
              </a:rPr>
              <a:t>Security Policy Coordination </a:t>
            </a:r>
            <a:endParaRPr lang="en-GB" sz="2000" b="1" dirty="0" smtClean="0">
              <a:solidFill>
                <a:schemeClr val="accent1"/>
              </a:solidFill>
            </a:endParaRPr>
          </a:p>
          <a:p>
            <a:pPr lvl="1"/>
            <a:r>
              <a:rPr lang="en-GB" sz="1600" dirty="0"/>
              <a:t>d</a:t>
            </a:r>
            <a:r>
              <a:rPr lang="en-GB" sz="1600" dirty="0" smtClean="0"/>
              <a:t>evelopment of operational </a:t>
            </a:r>
            <a:r>
              <a:rPr lang="en-GB" sz="1600" dirty="0"/>
              <a:t>policies (agreements on vulnerability management, intrusion detection and prevention, regulation of access, and enforcement), incident response policies (governing the exchange of information and expected actions), participant responsibilities (including acceptable use policies, identifying users and managing user communities), traceability, legal aspects, and the protection of personal data. </a:t>
            </a:r>
          </a:p>
        </p:txBody>
      </p:sp>
    </p:spTree>
    <p:extLst>
      <p:ext uri="{BB962C8B-B14F-4D97-AF65-F5344CB8AC3E}">
        <p14:creationId xmlns:p14="http://schemas.microsoft.com/office/powerpoint/2010/main" val="309605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Security</a:t>
            </a:r>
            <a:endParaRPr lang="en-GB" dirty="0"/>
          </a:p>
        </p:txBody>
      </p:sp>
      <p:sp>
        <p:nvSpPr>
          <p:cNvPr id="3" name="Content Placeholder 2"/>
          <p:cNvSpPr>
            <a:spLocks noGrp="1"/>
          </p:cNvSpPr>
          <p:nvPr>
            <p:ph sz="half" idx="2"/>
          </p:nvPr>
        </p:nvSpPr>
        <p:spPr/>
        <p:txBody>
          <a:bodyPr/>
          <a:lstStyle/>
          <a:p>
            <a:r>
              <a:rPr lang="en-GB" sz="2000" b="1" dirty="0">
                <a:solidFill>
                  <a:schemeClr val="accent1"/>
                </a:solidFill>
              </a:rPr>
              <a:t>Security Incident Response Coordination </a:t>
            </a:r>
            <a:endParaRPr lang="en-GB" sz="2000" b="1" dirty="0" smtClean="0">
              <a:solidFill>
                <a:schemeClr val="accent1"/>
              </a:solidFill>
            </a:endParaRPr>
          </a:p>
          <a:p>
            <a:pPr lvl="1"/>
            <a:r>
              <a:rPr lang="en-GB" sz="1600" dirty="0"/>
              <a:t>Coordination of incident response activities in collaboration with the Incident Response Task </a:t>
            </a:r>
            <a:r>
              <a:rPr lang="en-GB" sz="1600" dirty="0" smtClean="0"/>
              <a:t>Force</a:t>
            </a:r>
          </a:p>
          <a:p>
            <a:pPr lvl="1"/>
            <a:endParaRPr lang="en-GB" sz="1600" dirty="0" smtClean="0"/>
          </a:p>
          <a:p>
            <a:r>
              <a:rPr lang="en-GB" sz="2000" b="1" dirty="0">
                <a:solidFill>
                  <a:schemeClr val="accent1"/>
                </a:solidFill>
              </a:rPr>
              <a:t>Software Vulnerability Group Coordination </a:t>
            </a:r>
            <a:endParaRPr lang="en-GB" sz="2000" b="1" dirty="0" smtClean="0">
              <a:solidFill>
                <a:schemeClr val="accent1"/>
              </a:solidFill>
            </a:endParaRPr>
          </a:p>
          <a:p>
            <a:pPr lvl="1"/>
            <a:r>
              <a:rPr lang="en-GB" sz="1600" dirty="0"/>
              <a:t>aims to eliminate existing software vulnerabilities from the deployed infrastructure and prevent the introduction of new ones, and runs a process for handling software vulnerabilities </a:t>
            </a:r>
            <a:r>
              <a:rPr lang="en-GB" sz="1600" dirty="0" smtClean="0"/>
              <a:t>reported</a:t>
            </a:r>
          </a:p>
          <a:p>
            <a:pPr lvl="1"/>
            <a:endParaRPr lang="en-GB" sz="1600" dirty="0" smtClean="0"/>
          </a:p>
          <a:p>
            <a:r>
              <a:rPr lang="en-GB" sz="2000" b="1" dirty="0">
                <a:solidFill>
                  <a:schemeClr val="accent1"/>
                </a:solidFill>
              </a:rPr>
              <a:t>Security Monitoring</a:t>
            </a:r>
          </a:p>
          <a:p>
            <a:pPr lvl="1"/>
            <a:r>
              <a:rPr lang="en-GB" sz="1600" dirty="0"/>
              <a:t>oversight of the infrastructure from the security </a:t>
            </a:r>
            <a:r>
              <a:rPr lang="en-GB" sz="1600" dirty="0" smtClean="0"/>
              <a:t>standpoint</a:t>
            </a:r>
          </a:p>
          <a:p>
            <a:pPr lvl="1"/>
            <a:r>
              <a:rPr lang="en-GB" sz="1600" dirty="0" smtClean="0"/>
              <a:t>monitoring </a:t>
            </a:r>
            <a:r>
              <a:rPr lang="en-GB" sz="1600" dirty="0"/>
              <a:t>and notification service which is responsible for checking the patching status of </a:t>
            </a:r>
            <a:r>
              <a:rPr lang="en-GB" sz="1600" dirty="0" smtClean="0"/>
              <a:t>infrastructure</a:t>
            </a:r>
            <a:endParaRPr lang="en-GB" sz="1600" dirty="0"/>
          </a:p>
        </p:txBody>
      </p:sp>
    </p:spTree>
    <p:extLst>
      <p:ext uri="{BB962C8B-B14F-4D97-AF65-F5344CB8AC3E}">
        <p14:creationId xmlns:p14="http://schemas.microsoft.com/office/powerpoint/2010/main" val="3232787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 Provisioning </a:t>
            </a:r>
          </a:p>
        </p:txBody>
      </p:sp>
      <p:sp>
        <p:nvSpPr>
          <p:cNvPr id="3" name="Content Placeholder 2"/>
          <p:cNvSpPr>
            <a:spLocks noGrp="1"/>
          </p:cNvSpPr>
          <p:nvPr>
            <p:ph sz="half" idx="2"/>
          </p:nvPr>
        </p:nvSpPr>
        <p:spPr/>
        <p:txBody>
          <a:bodyPr/>
          <a:lstStyle/>
          <a:p>
            <a:r>
              <a:rPr lang="en-GB" sz="2000" b="1" dirty="0">
                <a:solidFill>
                  <a:schemeClr val="accent1"/>
                </a:solidFill>
              </a:rPr>
              <a:t>Technology Coordination</a:t>
            </a:r>
          </a:p>
          <a:p>
            <a:pPr lvl="1"/>
            <a:r>
              <a:rPr lang="en-GB" sz="1600" dirty="0" smtClean="0"/>
              <a:t>negotiating </a:t>
            </a:r>
            <a:r>
              <a:rPr lang="en-GB" sz="1600" dirty="0"/>
              <a:t>formal agreements with Technology Providers who are responsible for the constant delivery of software according to the requirements developed and specified by the EGI Community </a:t>
            </a:r>
            <a:endParaRPr lang="en-GB" sz="1600" dirty="0" smtClean="0"/>
          </a:p>
          <a:p>
            <a:pPr lvl="1"/>
            <a:endParaRPr lang="en-GB" sz="1600" dirty="0" smtClean="0"/>
          </a:p>
          <a:p>
            <a:r>
              <a:rPr lang="en-GB" sz="2000" b="1" dirty="0" smtClean="0">
                <a:solidFill>
                  <a:schemeClr val="accent1"/>
                </a:solidFill>
              </a:rPr>
              <a:t>Software </a:t>
            </a:r>
            <a:r>
              <a:rPr lang="en-GB" sz="2000" b="1" dirty="0">
                <a:solidFill>
                  <a:schemeClr val="accent1"/>
                </a:solidFill>
              </a:rPr>
              <a:t>Provisioning Infrastructure</a:t>
            </a:r>
          </a:p>
          <a:p>
            <a:pPr lvl="1"/>
            <a:r>
              <a:rPr lang="en-GB" sz="1600" dirty="0"/>
              <a:t>technical tools to </a:t>
            </a:r>
            <a:r>
              <a:rPr lang="en-GB" sz="1600" dirty="0" smtClean="0"/>
              <a:t>support the </a:t>
            </a:r>
            <a:r>
              <a:rPr lang="en-GB" sz="1600" dirty="0"/>
              <a:t>Unified Middleware Distribution </a:t>
            </a:r>
            <a:r>
              <a:rPr lang="en-GB" sz="1600" dirty="0" smtClean="0"/>
              <a:t>release </a:t>
            </a:r>
            <a:r>
              <a:rPr lang="en-GB" sz="1600" dirty="0"/>
              <a:t>process from pulling packages from the developers’ repositories to the build of a release. </a:t>
            </a:r>
            <a:endParaRPr lang="en-GB" sz="1600" dirty="0" smtClean="0"/>
          </a:p>
          <a:p>
            <a:pPr lvl="1"/>
            <a:endParaRPr lang="en-GB" sz="1600" dirty="0" smtClean="0"/>
          </a:p>
          <a:p>
            <a:r>
              <a:rPr lang="en-GB" sz="2000" b="1" dirty="0">
                <a:solidFill>
                  <a:schemeClr val="accent1"/>
                </a:solidFill>
              </a:rPr>
              <a:t>Acceptance Criteria</a:t>
            </a:r>
          </a:p>
          <a:p>
            <a:pPr lvl="1"/>
            <a:r>
              <a:rPr lang="en-GB" sz="1600" dirty="0" smtClean="0"/>
              <a:t>Defining </a:t>
            </a:r>
            <a:r>
              <a:rPr lang="en-GB" sz="1600" dirty="0"/>
              <a:t>the functional and non-functional requirements that a product must fulfil to be released in UMD, these include generic requirement applicable to every product, and specific requirements applicable to the capabilities supported by a component</a:t>
            </a:r>
          </a:p>
          <a:p>
            <a:endParaRPr lang="en-GB" sz="2000" dirty="0" smtClean="0"/>
          </a:p>
          <a:p>
            <a:pPr marL="0" indent="0">
              <a:buNone/>
            </a:pPr>
            <a:endParaRPr lang="en-GB" sz="2000" dirty="0"/>
          </a:p>
          <a:p>
            <a:endParaRPr lang="en-GB" dirty="0"/>
          </a:p>
        </p:txBody>
      </p:sp>
    </p:spTree>
    <p:extLst>
      <p:ext uri="{BB962C8B-B14F-4D97-AF65-F5344CB8AC3E}">
        <p14:creationId xmlns:p14="http://schemas.microsoft.com/office/powerpoint/2010/main" val="3890972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 Provisioning </a:t>
            </a:r>
          </a:p>
        </p:txBody>
      </p:sp>
      <p:sp>
        <p:nvSpPr>
          <p:cNvPr id="3" name="Content Placeholder 2"/>
          <p:cNvSpPr>
            <a:spLocks noGrp="1"/>
          </p:cNvSpPr>
          <p:nvPr>
            <p:ph sz="half" idx="2"/>
          </p:nvPr>
        </p:nvSpPr>
        <p:spPr/>
        <p:txBody>
          <a:bodyPr/>
          <a:lstStyle/>
          <a:p>
            <a:r>
              <a:rPr lang="en-GB" sz="2000" b="1" dirty="0" smtClean="0">
                <a:solidFill>
                  <a:schemeClr val="accent1"/>
                </a:solidFill>
              </a:rPr>
              <a:t>Staged </a:t>
            </a:r>
            <a:r>
              <a:rPr lang="en-GB" sz="2000" b="1" dirty="0" smtClean="0">
                <a:solidFill>
                  <a:schemeClr val="accent1"/>
                </a:solidFill>
              </a:rPr>
              <a:t>Rollout</a:t>
            </a:r>
          </a:p>
          <a:p>
            <a:pPr lvl="1"/>
            <a:r>
              <a:rPr lang="en-GB" sz="1600" dirty="0"/>
              <a:t>activity by which certified updates of the supported middleware are first tested by Early Adopter (EA) sites before being made available to all sites through the production </a:t>
            </a:r>
            <a:r>
              <a:rPr lang="en-GB" sz="1600" dirty="0" smtClean="0"/>
              <a:t>repositories. This </a:t>
            </a:r>
            <a:r>
              <a:rPr lang="en-GB" sz="1600" dirty="0"/>
              <a:t>allows the discovery of potential issues and potentially to </a:t>
            </a:r>
            <a:r>
              <a:rPr lang="en-GB" sz="1600" dirty="0" smtClean="0"/>
              <a:t>distribute mitigation information.</a:t>
            </a:r>
          </a:p>
          <a:p>
            <a:pPr lvl="1"/>
            <a:endParaRPr lang="en-GB" sz="1600" dirty="0"/>
          </a:p>
          <a:p>
            <a:r>
              <a:rPr lang="en-GB" sz="2000" b="1" dirty="0">
                <a:solidFill>
                  <a:schemeClr val="accent1"/>
                </a:solidFill>
              </a:rPr>
              <a:t>2nd level support</a:t>
            </a:r>
          </a:p>
          <a:p>
            <a:pPr lvl="1"/>
            <a:r>
              <a:rPr lang="en-GB" sz="1600" dirty="0" smtClean="0"/>
              <a:t>Providing support for software-related </a:t>
            </a:r>
            <a:r>
              <a:rPr lang="en-GB" sz="1600" dirty="0"/>
              <a:t>tickets </a:t>
            </a:r>
            <a:r>
              <a:rPr lang="en-GB" sz="1600" dirty="0" smtClean="0"/>
              <a:t>and </a:t>
            </a:r>
            <a:r>
              <a:rPr lang="en-GB" sz="1600" dirty="0"/>
              <a:t>if necessary </a:t>
            </a:r>
            <a:r>
              <a:rPr lang="en-GB" sz="1600" dirty="0" smtClean="0"/>
              <a:t>contact developers requesting more detailed support </a:t>
            </a:r>
          </a:p>
          <a:p>
            <a:pPr lvl="1"/>
            <a:endParaRPr lang="en-GB" sz="1600" dirty="0" smtClean="0"/>
          </a:p>
          <a:p>
            <a:r>
              <a:rPr lang="en-GB" sz="2000" b="1" dirty="0" smtClean="0">
                <a:solidFill>
                  <a:schemeClr val="accent1"/>
                </a:solidFill>
              </a:rPr>
              <a:t>Application database</a:t>
            </a:r>
            <a:endParaRPr lang="en-GB" sz="2000" dirty="0" smtClean="0"/>
          </a:p>
          <a:p>
            <a:pPr lvl="1"/>
            <a:r>
              <a:rPr lang="en-GB" sz="1600" dirty="0" smtClean="0"/>
              <a:t>central </a:t>
            </a:r>
            <a:r>
              <a:rPr lang="en-GB" sz="1600" dirty="0"/>
              <a:t>service that stores and provides to the public information </a:t>
            </a:r>
            <a:r>
              <a:rPr lang="en-GB" sz="1600" dirty="0" smtClean="0"/>
              <a:t>about software </a:t>
            </a:r>
            <a:r>
              <a:rPr lang="en-GB" sz="1600" dirty="0"/>
              <a:t>solutions</a:t>
            </a:r>
            <a:endParaRPr lang="en-GB" sz="1600" dirty="0" smtClean="0"/>
          </a:p>
          <a:p>
            <a:pPr marL="0" indent="0">
              <a:buNone/>
            </a:pPr>
            <a:endParaRPr lang="en-GB" sz="2000" dirty="0" smtClean="0"/>
          </a:p>
          <a:p>
            <a:pPr marL="0" indent="0">
              <a:buNone/>
            </a:pPr>
            <a:endParaRPr lang="en-GB" sz="2000" dirty="0"/>
          </a:p>
          <a:p>
            <a:endParaRPr lang="en-GB" dirty="0"/>
          </a:p>
        </p:txBody>
      </p:sp>
    </p:spTree>
    <p:extLst>
      <p:ext uri="{BB962C8B-B14F-4D97-AF65-F5344CB8AC3E}">
        <p14:creationId xmlns:p14="http://schemas.microsoft.com/office/powerpoint/2010/main" val="3350674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Operations tools</a:t>
            </a:r>
            <a:endParaRPr lang="en-GB" dirty="0"/>
          </a:p>
        </p:txBody>
      </p:sp>
      <p:sp>
        <p:nvSpPr>
          <p:cNvPr id="3" name="Content Placeholder 2"/>
          <p:cNvSpPr>
            <a:spLocks noGrp="1"/>
          </p:cNvSpPr>
          <p:nvPr>
            <p:ph sz="half" idx="2"/>
          </p:nvPr>
        </p:nvSpPr>
        <p:spPr/>
        <p:txBody>
          <a:bodyPr/>
          <a:lstStyle/>
          <a:p>
            <a:r>
              <a:rPr lang="en-GB" sz="2000" b="1" dirty="0">
                <a:solidFill>
                  <a:schemeClr val="accent1"/>
                </a:solidFill>
              </a:rPr>
              <a:t>Operations </a:t>
            </a:r>
            <a:r>
              <a:rPr lang="en-GB" sz="2000" b="1" dirty="0" smtClean="0">
                <a:solidFill>
                  <a:schemeClr val="accent1"/>
                </a:solidFill>
              </a:rPr>
              <a:t>Portal</a:t>
            </a:r>
          </a:p>
          <a:p>
            <a:pPr lvl="1"/>
            <a:r>
              <a:rPr lang="en-GB" sz="1600" dirty="0"/>
              <a:t>VO management </a:t>
            </a:r>
            <a:r>
              <a:rPr lang="en-GB" sz="1600" dirty="0" smtClean="0"/>
              <a:t>functions and capabilities </a:t>
            </a:r>
            <a:r>
              <a:rPr lang="en-GB" sz="1600" dirty="0"/>
              <a:t>which support the daily </a:t>
            </a:r>
            <a:r>
              <a:rPr lang="en-GB" sz="1600" dirty="0" smtClean="0"/>
              <a:t>operations: </a:t>
            </a:r>
            <a:r>
              <a:rPr lang="en-GB" sz="1600" dirty="0"/>
              <a:t>the broadcast tool, </a:t>
            </a:r>
            <a:r>
              <a:rPr lang="en-GB" sz="1600" dirty="0" smtClean="0"/>
              <a:t>dashboards etc. </a:t>
            </a:r>
          </a:p>
          <a:p>
            <a:pPr lvl="1"/>
            <a:endParaRPr lang="en-GB" sz="1600" dirty="0"/>
          </a:p>
          <a:p>
            <a:r>
              <a:rPr lang="en-GB" sz="2000" b="1" dirty="0">
                <a:solidFill>
                  <a:schemeClr val="accent1"/>
                </a:solidFill>
              </a:rPr>
              <a:t>Accounting </a:t>
            </a:r>
            <a:r>
              <a:rPr lang="en-GB" sz="2000" b="1" dirty="0" smtClean="0">
                <a:solidFill>
                  <a:schemeClr val="accent1"/>
                </a:solidFill>
              </a:rPr>
              <a:t>Portal</a:t>
            </a:r>
          </a:p>
          <a:p>
            <a:pPr lvl="1"/>
            <a:r>
              <a:rPr lang="en-GB" sz="1600" dirty="0"/>
              <a:t>provides data accounting views for users, VO Managers, NGI operations and the general </a:t>
            </a:r>
            <a:r>
              <a:rPr lang="en-GB" sz="1600" dirty="0" smtClean="0"/>
              <a:t>public</a:t>
            </a:r>
          </a:p>
          <a:p>
            <a:pPr lvl="1"/>
            <a:endParaRPr lang="en-GB" sz="1600" dirty="0"/>
          </a:p>
          <a:p>
            <a:r>
              <a:rPr lang="en-GB" sz="2000" b="1" dirty="0">
                <a:solidFill>
                  <a:schemeClr val="accent1"/>
                </a:solidFill>
              </a:rPr>
              <a:t>Collaboration </a:t>
            </a:r>
            <a:r>
              <a:rPr lang="en-GB" sz="2000" b="1" dirty="0" smtClean="0">
                <a:solidFill>
                  <a:schemeClr val="accent1"/>
                </a:solidFill>
              </a:rPr>
              <a:t>tools</a:t>
            </a:r>
          </a:p>
          <a:p>
            <a:pPr lvl="1"/>
            <a:r>
              <a:rPr lang="en-GB" sz="1600" dirty="0"/>
              <a:t>collaboration platform: website, wiki, mailman, request tracking system etc., supporting communication and exchange of materials between partners</a:t>
            </a:r>
          </a:p>
          <a:p>
            <a:pPr marL="0" indent="0">
              <a:buNone/>
            </a:pPr>
            <a:endParaRPr lang="en-GB" sz="1600" dirty="0"/>
          </a:p>
          <a:p>
            <a:r>
              <a:rPr lang="en-GB" sz="2000" b="1" dirty="0">
                <a:solidFill>
                  <a:schemeClr val="accent1"/>
                </a:solidFill>
              </a:rPr>
              <a:t>Catch All </a:t>
            </a:r>
            <a:r>
              <a:rPr lang="en-GB" sz="2000" b="1" dirty="0" smtClean="0">
                <a:solidFill>
                  <a:schemeClr val="accent1"/>
                </a:solidFill>
              </a:rPr>
              <a:t>services</a:t>
            </a:r>
          </a:p>
          <a:p>
            <a:pPr lvl="1"/>
            <a:r>
              <a:rPr lang="en-GB" sz="1600" dirty="0"/>
              <a:t>Services required by a VO in order to operate, i.e., where there is a single instance in the infrastructure or in a region. </a:t>
            </a:r>
            <a:r>
              <a:rPr lang="en-GB" sz="1600" dirty="0" smtClean="0"/>
              <a:t>Provided to support </a:t>
            </a:r>
            <a:r>
              <a:rPr lang="en-GB" sz="1600" dirty="0"/>
              <a:t>small user communities. </a:t>
            </a:r>
          </a:p>
          <a:p>
            <a:pPr lvl="1"/>
            <a:endParaRPr lang="en-GB" sz="1600" b="1" dirty="0" smtClean="0">
              <a:solidFill>
                <a:schemeClr val="accent1"/>
              </a:solidFill>
            </a:endParaRPr>
          </a:p>
        </p:txBody>
      </p:sp>
    </p:spTree>
    <p:extLst>
      <p:ext uri="{BB962C8B-B14F-4D97-AF65-F5344CB8AC3E}">
        <p14:creationId xmlns:p14="http://schemas.microsoft.com/office/powerpoint/2010/main" val="160333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550443"/>
      </p:ext>
    </p:extLst>
  </p:cSld>
  <p:clrMapOvr>
    <a:masterClrMapping/>
  </p:clrMapOvr>
</p:sld>
</file>

<file path=ppt/theme/theme1.xml><?xml version="1.0" encoding="utf-8"?>
<a:theme xmlns:a="http://schemas.openxmlformats.org/drawingml/2006/main" name="EGI powerpoint presentation v3.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 powerpoint presentation v3.1</Template>
  <TotalTime>682</TotalTime>
  <Words>737</Words>
  <Application>Microsoft Macintosh PowerPoint</Application>
  <PresentationFormat>Presentazione su schermo (4:3)</PresentationFormat>
  <Paragraphs>73</Paragraphs>
  <Slides>9</Slides>
  <Notes>0</Notes>
  <HiddenSlides>0</HiddenSlides>
  <MMClips>0</MMClips>
  <ScaleCrop>false</ScaleCrop>
  <HeadingPairs>
    <vt:vector size="4" baseType="variant">
      <vt:variant>
        <vt:lpstr>Tema</vt:lpstr>
      </vt:variant>
      <vt:variant>
        <vt:i4>3</vt:i4>
      </vt:variant>
      <vt:variant>
        <vt:lpstr>Titoli diapositive</vt:lpstr>
      </vt:variant>
      <vt:variant>
        <vt:i4>9</vt:i4>
      </vt:variant>
    </vt:vector>
  </HeadingPairs>
  <TitlesOfParts>
    <vt:vector size="12" baseType="lpstr">
      <vt:lpstr>EGI powerpoint presentation v3.1</vt:lpstr>
      <vt:lpstr>EGI Powerpoint Presentation (body)</vt:lpstr>
      <vt:lpstr>EGI Powerpoint Presentation (closing)</vt:lpstr>
      <vt:lpstr>Federated operation solution - Other tools and activities</vt:lpstr>
      <vt:lpstr>Federated Operations components</vt:lpstr>
      <vt:lpstr>Federated Operations components</vt:lpstr>
      <vt:lpstr>Security</vt:lpstr>
      <vt:lpstr>Security</vt:lpstr>
      <vt:lpstr>Software Provisioning </vt:lpstr>
      <vt:lpstr>Software Provisioning </vt:lpstr>
      <vt:lpstr>Operations tools</vt:lpstr>
      <vt:lpstr>Presentazione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Malgorzata Krakowian</dc:creator>
  <cp:lastModifiedBy>Vincenzo Spinoso</cp:lastModifiedBy>
  <cp:revision>25</cp:revision>
  <dcterms:created xsi:type="dcterms:W3CDTF">2015-05-17T20:16:29Z</dcterms:created>
  <dcterms:modified xsi:type="dcterms:W3CDTF">2015-05-20T09:55:25Z</dcterms:modified>
</cp:coreProperties>
</file>