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</p:sldMasterIdLst>
  <p:notesMasterIdLst>
    <p:notesMasterId r:id="rId26"/>
  </p:notesMasterIdLst>
  <p:handoutMasterIdLst>
    <p:handoutMasterId r:id="rId27"/>
  </p:handoutMasterIdLst>
  <p:sldIdLst>
    <p:sldId id="280" r:id="rId4"/>
    <p:sldId id="333" r:id="rId5"/>
    <p:sldId id="294" r:id="rId6"/>
    <p:sldId id="334" r:id="rId7"/>
    <p:sldId id="336" r:id="rId8"/>
    <p:sldId id="337" r:id="rId9"/>
    <p:sldId id="319" r:id="rId10"/>
    <p:sldId id="320" r:id="rId11"/>
    <p:sldId id="321" r:id="rId12"/>
    <p:sldId id="325" r:id="rId13"/>
    <p:sldId id="314" r:id="rId14"/>
    <p:sldId id="326" r:id="rId15"/>
    <p:sldId id="315" r:id="rId16"/>
    <p:sldId id="317" r:id="rId17"/>
    <p:sldId id="330" r:id="rId18"/>
    <p:sldId id="305" r:id="rId19"/>
    <p:sldId id="324" r:id="rId20"/>
    <p:sldId id="306" r:id="rId21"/>
    <p:sldId id="327" r:id="rId22"/>
    <p:sldId id="308" r:id="rId23"/>
    <p:sldId id="328" r:id="rId24"/>
    <p:sldId id="284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CEA"/>
    <a:srgbClr val="004080"/>
    <a:srgbClr val="0066B0"/>
    <a:srgbClr val="4F85C3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7" autoAdjust="0"/>
    <p:restoredTop sz="72458" autoAdjust="0"/>
  </p:normalViewPr>
  <p:slideViewPr>
    <p:cSldViewPr showGuides="1">
      <p:cViewPr varScale="1">
        <p:scale>
          <a:sx n="60" d="100"/>
          <a:sy n="60" d="100"/>
        </p:scale>
        <p:origin x="-18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en-GB" sz="1900" dirty="0" smtClean="0"/>
            <a:t>Catania Science Gateway</a:t>
          </a:r>
          <a:endParaRPr lang="en-GB" sz="1900" noProof="0" dirty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9C7FFCED-14CE-7644-813A-7A2D024A4965}">
      <dgm:prSet phldrT="[Texto]" custT="1"/>
      <dgm:spPr/>
      <dgm:t>
        <a:bodyPr/>
        <a:lstStyle/>
        <a:p>
          <a:r>
            <a:rPr lang="it-IT" sz="1600" noProof="0" dirty="0" err="1" smtClean="0"/>
            <a:t>SaaS</a:t>
          </a:r>
          <a:endParaRPr lang="en-GB" sz="1600" noProof="0" dirty="0"/>
        </a:p>
      </dgm:t>
    </dgm:pt>
    <dgm:pt modelId="{A67FD237-52A2-D944-8D86-5EEF5A500314}" type="parTrans" cxnId="{EAFAA9D0-4FDC-CD4A-99C8-CD8BD46ED490}">
      <dgm:prSet/>
      <dgm:spPr/>
      <dgm:t>
        <a:bodyPr/>
        <a:lstStyle/>
        <a:p>
          <a:endParaRPr lang="es-ES"/>
        </a:p>
      </dgm:t>
    </dgm:pt>
    <dgm:pt modelId="{6313EDA3-71D3-1B41-93DB-49E01C857D77}" type="sibTrans" cxnId="{EAFAA9D0-4FDC-CD4A-99C8-CD8BD46ED490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en-GB" sz="1900" noProof="0" dirty="0" smtClean="0"/>
            <a:t>Slipstream</a:t>
          </a:r>
          <a:endParaRPr lang="en-GB" sz="1900" noProof="0" dirty="0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en-GB" sz="1600" dirty="0" err="1" smtClean="0"/>
            <a:t>PaaS</a:t>
          </a:r>
          <a:r>
            <a:rPr lang="en-GB" sz="1600" dirty="0" smtClean="0"/>
            <a:t> for automating deployments</a:t>
          </a:r>
          <a:endParaRPr lang="en-GB" sz="1600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84A79093-DE52-A445-BF25-7E479107B21F}">
      <dgm:prSet phldrT="[Texto]" custT="1"/>
      <dgm:spPr/>
      <dgm:t>
        <a:bodyPr/>
        <a:lstStyle/>
        <a:p>
          <a:r>
            <a:rPr lang="en-GB" sz="1900" dirty="0" smtClean="0"/>
            <a:t>COMPSs</a:t>
          </a:r>
          <a:endParaRPr lang="en-GB" sz="1900" noProof="0" dirty="0"/>
        </a:p>
      </dgm:t>
    </dgm:pt>
    <dgm:pt modelId="{F6A788F2-B00D-794A-B4AD-AB4EC5A56CCB}" type="parTrans" cxnId="{255DCE1F-B7B5-BF49-967C-3AB8E6A49A14}">
      <dgm:prSet/>
      <dgm:spPr/>
      <dgm:t>
        <a:bodyPr/>
        <a:lstStyle/>
        <a:p>
          <a:endParaRPr lang="es-ES"/>
        </a:p>
      </dgm:t>
    </dgm:pt>
    <dgm:pt modelId="{FFD7A98C-B5B9-2C40-BD43-1B9FBCA16BEB}" type="sibTrans" cxnId="{255DCE1F-B7B5-BF49-967C-3AB8E6A49A14}">
      <dgm:prSet/>
      <dgm:spPr/>
      <dgm:t>
        <a:bodyPr/>
        <a:lstStyle/>
        <a:p>
          <a:endParaRPr lang="es-ES"/>
        </a:p>
      </dgm:t>
    </dgm:pt>
    <dgm:pt modelId="{D31B91E9-2435-C444-9790-FE7263938E6D}">
      <dgm:prSet phldrT="[Texto]" custT="1"/>
      <dgm:spPr/>
      <dgm:t>
        <a:bodyPr/>
        <a:lstStyle/>
        <a:p>
          <a:r>
            <a:rPr lang="en-GB" sz="1600" dirty="0" smtClean="0"/>
            <a:t>Programming framework for auto-parallelisation</a:t>
          </a:r>
          <a:endParaRPr lang="en-GB" sz="1600" noProof="0" dirty="0"/>
        </a:p>
      </dgm:t>
    </dgm:pt>
    <dgm:pt modelId="{F23346A1-D48D-524A-AA42-5C3529726103}" type="parTrans" cxnId="{49DB1C89-EDEC-3849-AF45-B1C74C765BA0}">
      <dgm:prSet/>
      <dgm:spPr/>
      <dgm:t>
        <a:bodyPr/>
        <a:lstStyle/>
        <a:p>
          <a:endParaRPr lang="es-ES"/>
        </a:p>
      </dgm:t>
    </dgm:pt>
    <dgm:pt modelId="{C59095B4-EEA8-524F-8136-1F299127D28F}" type="sibTrans" cxnId="{49DB1C89-EDEC-3849-AF45-B1C74C765BA0}">
      <dgm:prSet/>
      <dgm:spPr/>
      <dgm:t>
        <a:bodyPr/>
        <a:lstStyle/>
        <a:p>
          <a:endParaRPr lang="es-ES"/>
        </a:p>
      </dgm:t>
    </dgm:pt>
    <dgm:pt modelId="{CB77300B-15C3-42E8-8338-C93925A787CF}">
      <dgm:prSet phldrT="[Texto]" custT="1"/>
      <dgm:spPr/>
      <dgm:t>
        <a:bodyPr/>
        <a:lstStyle/>
        <a:p>
          <a:r>
            <a:rPr lang="it-IT" sz="1600" noProof="0" dirty="0" smtClean="0"/>
            <a:t>Identity </a:t>
          </a:r>
          <a:r>
            <a:rPr lang="it-IT" sz="1600" noProof="0" dirty="0" err="1" smtClean="0"/>
            <a:t>Federation</a:t>
          </a:r>
          <a:endParaRPr lang="en-GB" sz="1600" noProof="0" dirty="0"/>
        </a:p>
      </dgm:t>
    </dgm:pt>
    <dgm:pt modelId="{7A687B55-39C1-42EA-8EBC-79BAEB5D8017}" type="parTrans" cxnId="{D2F18102-05D8-42DF-A3D9-C80A4FA00797}">
      <dgm:prSet/>
      <dgm:spPr/>
      <dgm:t>
        <a:bodyPr/>
        <a:lstStyle/>
        <a:p>
          <a:endParaRPr lang="en-GB"/>
        </a:p>
      </dgm:t>
    </dgm:pt>
    <dgm:pt modelId="{33415345-4C2E-4353-B2C1-98B5C2A4F8B6}" type="sibTrans" cxnId="{D2F18102-05D8-42DF-A3D9-C80A4FA00797}">
      <dgm:prSet/>
      <dgm:spPr/>
      <dgm:t>
        <a:bodyPr/>
        <a:lstStyle/>
        <a:p>
          <a:endParaRPr lang="en-GB"/>
        </a:p>
      </dgm:t>
    </dgm:pt>
    <dgm:pt modelId="{56EBACB5-BBAC-4DEA-A685-8287E6D7806C}">
      <dgm:prSet phldrT="[Texto]" custT="1"/>
      <dgm:spPr/>
      <dgm:t>
        <a:bodyPr/>
        <a:lstStyle/>
        <a:p>
          <a:r>
            <a:rPr lang="en-GB" sz="1600" dirty="0" smtClean="0"/>
            <a:t>Helix Nebula</a:t>
          </a:r>
          <a:endParaRPr lang="en-GB" sz="1600" noProof="0" dirty="0"/>
        </a:p>
      </dgm:t>
    </dgm:pt>
    <dgm:pt modelId="{6F01EF9F-056D-4234-A6B4-3386BEED9CD9}" type="parTrans" cxnId="{CFA4581C-E668-4418-B8CF-F0FE521BFA8C}">
      <dgm:prSet/>
      <dgm:spPr/>
      <dgm:t>
        <a:bodyPr/>
        <a:lstStyle/>
        <a:p>
          <a:endParaRPr lang="en-GB"/>
        </a:p>
      </dgm:t>
    </dgm:pt>
    <dgm:pt modelId="{F4300EA2-4281-47EB-ACD4-D05F0B9F36A2}" type="sibTrans" cxnId="{CFA4581C-E668-4418-B8CF-F0FE521BFA8C}">
      <dgm:prSet/>
      <dgm:spPr/>
      <dgm:t>
        <a:bodyPr/>
        <a:lstStyle/>
        <a:p>
          <a:endParaRPr lang="en-GB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LinFactNeighborY="-877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 custLinFactNeighborY="53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1E89154-4D47-164E-96D6-75F18E86A916}" type="pres">
      <dgm:prSet presAssocID="{84A79093-DE52-A445-BF25-7E479107B21F}" presName="linNode" presStyleCnt="0"/>
      <dgm:spPr/>
    </dgm:pt>
    <dgm:pt modelId="{5E680ADE-353C-CB48-9D0E-4EBB4FEEBAF5}" type="pres">
      <dgm:prSet presAssocID="{84A79093-DE52-A445-BF25-7E479107B21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EFA311-C139-E245-9076-C8B47A922F38}" type="pres">
      <dgm:prSet presAssocID="{84A79093-DE52-A445-BF25-7E479107B21F}" presName="descendantText" presStyleLbl="alignAccFollowNode1" presStyleIdx="2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FA4581C-E668-4418-B8CF-F0FE521BFA8C}" srcId="{3EFECC13-FE4F-2240-816B-14032C136543}" destId="{56EBACB5-BBAC-4DEA-A685-8287E6D7806C}" srcOrd="1" destOrd="0" parTransId="{6F01EF9F-056D-4234-A6B4-3386BEED9CD9}" sibTransId="{F4300EA2-4281-47EB-ACD4-D05F0B9F36A2}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49DB1C89-EDEC-3849-AF45-B1C74C765BA0}" srcId="{84A79093-DE52-A445-BF25-7E479107B21F}" destId="{D31B91E9-2435-C444-9790-FE7263938E6D}" srcOrd="0" destOrd="0" parTransId="{F23346A1-D48D-524A-AA42-5C3529726103}" sibTransId="{C59095B4-EEA8-524F-8136-1F299127D28F}"/>
    <dgm:cxn modelId="{6D9FCC12-AB88-F645-8898-5F0F052923B3}" type="presOf" srcId="{AA4356EB-692D-284F-98C1-2B6937442E3F}" destId="{B6F6B977-D3DD-B441-B4B6-9DA3723DEE4E}" srcOrd="0" destOrd="0" presId="urn:microsoft.com/office/officeart/2005/8/layout/vList5"/>
    <dgm:cxn modelId="{387D57F4-5367-7B4A-9BE0-74CC27A72BD0}" type="presOf" srcId="{D31B91E9-2435-C444-9790-FE7263938E6D}" destId="{53EFA311-C139-E245-9076-C8B47A922F38}" srcOrd="0" destOrd="0" presId="urn:microsoft.com/office/officeart/2005/8/layout/vList5"/>
    <dgm:cxn modelId="{3B067774-9F12-F646-A28F-63A8F0D5950C}" srcId="{3EFECC13-FE4F-2240-816B-14032C136543}" destId="{AA4356EB-692D-284F-98C1-2B6937442E3F}" srcOrd="0" destOrd="0" parTransId="{9AF81E5B-B8A7-D841-BF01-9E90A1AE4FCB}" sibTransId="{9F889DBB-9D0C-E047-8479-B8DBA34F54FE}"/>
    <dgm:cxn modelId="{DAE46109-7AA7-C44E-A246-3E20A5000922}" type="presOf" srcId="{3EFECC13-FE4F-2240-816B-14032C136543}" destId="{DBBB9663-FCED-C74C-9916-8B06EA51FFFE}" srcOrd="0" destOrd="0" presId="urn:microsoft.com/office/officeart/2005/8/layout/vList5"/>
    <dgm:cxn modelId="{EAFAA9D0-4FDC-CD4A-99C8-CD8BD46ED490}" srcId="{91DA2045-1738-B648-973E-49B795DD32D0}" destId="{9C7FFCED-14CE-7644-813A-7A2D024A4965}" srcOrd="0" destOrd="0" parTransId="{A67FD237-52A2-D944-8D86-5EEF5A500314}" sibTransId="{6313EDA3-71D3-1B41-93DB-49E01C857D77}"/>
    <dgm:cxn modelId="{632E505B-2357-574C-A099-9DAA89399586}" type="presOf" srcId="{CB77300B-15C3-42E8-8338-C93925A787CF}" destId="{3E2056DF-E964-5048-A380-E6EBE5B741FB}" srcOrd="0" destOrd="1" presId="urn:microsoft.com/office/officeart/2005/8/layout/vList5"/>
    <dgm:cxn modelId="{763D0C21-0FA7-F54C-AFBD-F2C13EFAE669}" type="presOf" srcId="{91DA2045-1738-B648-973E-49B795DD32D0}" destId="{485EE53E-2622-7D42-A4C9-D7F305E1EF21}" srcOrd="0" destOrd="0" presId="urn:microsoft.com/office/officeart/2005/8/layout/vList5"/>
    <dgm:cxn modelId="{877B3096-D67C-A741-9301-1D39D7D936CE}" type="presOf" srcId="{53DE6BF7-D782-7F4C-A42E-7176629894CE}" destId="{8849C30C-C12E-724A-885E-DF03434CD769}" srcOrd="0" destOrd="0" presId="urn:microsoft.com/office/officeart/2005/8/layout/vList5"/>
    <dgm:cxn modelId="{255DCE1F-B7B5-BF49-967C-3AB8E6A49A14}" srcId="{53DE6BF7-D782-7F4C-A42E-7176629894CE}" destId="{84A79093-DE52-A445-BF25-7E479107B21F}" srcOrd="2" destOrd="0" parTransId="{F6A788F2-B00D-794A-B4AD-AB4EC5A56CCB}" sibTransId="{FFD7A98C-B5B9-2C40-BD43-1B9FBCA16BEB}"/>
    <dgm:cxn modelId="{4E868DCD-6B40-BE42-990D-9785416091F8}" type="presOf" srcId="{84A79093-DE52-A445-BF25-7E479107B21F}" destId="{5E680ADE-353C-CB48-9D0E-4EBB4FEEBAF5}" srcOrd="0" destOrd="0" presId="urn:microsoft.com/office/officeart/2005/8/layout/vList5"/>
    <dgm:cxn modelId="{D2AFBBC6-14E3-754F-99AB-474346A4C1D4}" type="presOf" srcId="{56EBACB5-BBAC-4DEA-A685-8287E6D7806C}" destId="{B6F6B977-D3DD-B441-B4B6-9DA3723DEE4E}" srcOrd="0" destOrd="1" presId="urn:microsoft.com/office/officeart/2005/8/layout/vList5"/>
    <dgm:cxn modelId="{4F76EF61-F778-9D49-A17D-BF3DB618AAE1}" type="presOf" srcId="{9C7FFCED-14CE-7644-813A-7A2D024A4965}" destId="{3E2056DF-E964-5048-A380-E6EBE5B741FB}" srcOrd="0" destOrd="0" presId="urn:microsoft.com/office/officeart/2005/8/layout/vList5"/>
    <dgm:cxn modelId="{D2F18102-05D8-42DF-A3D9-C80A4FA00797}" srcId="{91DA2045-1738-B648-973E-49B795DD32D0}" destId="{CB77300B-15C3-42E8-8338-C93925A787CF}" srcOrd="1" destOrd="0" parTransId="{7A687B55-39C1-42EA-8EBC-79BAEB5D8017}" sibTransId="{33415345-4C2E-4353-B2C1-98B5C2A4F8B6}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308048A6-AA18-8347-9BC3-B53E3F5877AE}" type="presParOf" srcId="{8849C30C-C12E-724A-885E-DF03434CD769}" destId="{882772B1-7901-584A-A5D2-9DAE8A3F5946}" srcOrd="0" destOrd="0" presId="urn:microsoft.com/office/officeart/2005/8/layout/vList5"/>
    <dgm:cxn modelId="{B05ED4B2-E24E-C248-B36B-D212800FA7EB}" type="presParOf" srcId="{882772B1-7901-584A-A5D2-9DAE8A3F5946}" destId="{485EE53E-2622-7D42-A4C9-D7F305E1EF21}" srcOrd="0" destOrd="0" presId="urn:microsoft.com/office/officeart/2005/8/layout/vList5"/>
    <dgm:cxn modelId="{DE85C625-9F7E-2C40-A223-78BEB138738F}" type="presParOf" srcId="{882772B1-7901-584A-A5D2-9DAE8A3F5946}" destId="{3E2056DF-E964-5048-A380-E6EBE5B741FB}" srcOrd="1" destOrd="0" presId="urn:microsoft.com/office/officeart/2005/8/layout/vList5"/>
    <dgm:cxn modelId="{A6A9F458-3717-7948-8814-FCEA9A0ED0E3}" type="presParOf" srcId="{8849C30C-C12E-724A-885E-DF03434CD769}" destId="{E30A85D9-F3C1-924B-BDCF-A91150CDEECC}" srcOrd="1" destOrd="0" presId="urn:microsoft.com/office/officeart/2005/8/layout/vList5"/>
    <dgm:cxn modelId="{60395B5A-F29D-B347-A068-8F611378D74B}" type="presParOf" srcId="{8849C30C-C12E-724A-885E-DF03434CD769}" destId="{E425D782-B3CA-3E43-A5C2-E35B35753950}" srcOrd="2" destOrd="0" presId="urn:microsoft.com/office/officeart/2005/8/layout/vList5"/>
    <dgm:cxn modelId="{8C15169F-A67F-AA4D-A085-0036D6C1894B}" type="presParOf" srcId="{E425D782-B3CA-3E43-A5C2-E35B35753950}" destId="{DBBB9663-FCED-C74C-9916-8B06EA51FFFE}" srcOrd="0" destOrd="0" presId="urn:microsoft.com/office/officeart/2005/8/layout/vList5"/>
    <dgm:cxn modelId="{3D3FE96D-EEA5-DD4F-BE69-AF25B80C5D4A}" type="presParOf" srcId="{E425D782-B3CA-3E43-A5C2-E35B35753950}" destId="{B6F6B977-D3DD-B441-B4B6-9DA3723DEE4E}" srcOrd="1" destOrd="0" presId="urn:microsoft.com/office/officeart/2005/8/layout/vList5"/>
    <dgm:cxn modelId="{4D236C14-6BB6-9347-8F20-18A4BB15A13B}" type="presParOf" srcId="{8849C30C-C12E-724A-885E-DF03434CD769}" destId="{11D20ED9-3E92-CC47-82E6-ABA98AB55F9E}" srcOrd="3" destOrd="0" presId="urn:microsoft.com/office/officeart/2005/8/layout/vList5"/>
    <dgm:cxn modelId="{9E665D82-4160-5D44-922D-8236EAE385B0}" type="presParOf" srcId="{8849C30C-C12E-724A-885E-DF03434CD769}" destId="{F1E89154-4D47-164E-96D6-75F18E86A916}" srcOrd="4" destOrd="0" presId="urn:microsoft.com/office/officeart/2005/8/layout/vList5"/>
    <dgm:cxn modelId="{75AD5069-046A-3848-9ED0-E674581ECD83}" type="presParOf" srcId="{F1E89154-4D47-164E-96D6-75F18E86A916}" destId="{5E680ADE-353C-CB48-9D0E-4EBB4FEEBAF5}" srcOrd="0" destOrd="0" presId="urn:microsoft.com/office/officeart/2005/8/layout/vList5"/>
    <dgm:cxn modelId="{397B1015-EFD4-5B4F-BE35-245171C95BFE}" type="presParOf" srcId="{F1E89154-4D47-164E-96D6-75F18E86A916}" destId="{53EFA311-C139-E245-9076-C8B47A922F3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en-GB" sz="1900" dirty="0" smtClean="0"/>
            <a:t>VMDIRAC</a:t>
          </a:r>
          <a:endParaRPr lang="en-GB" sz="1900" noProof="0" dirty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9C7FFCED-14CE-7644-813A-7A2D024A4965}">
      <dgm:prSet phldrT="[Texto]" custT="1"/>
      <dgm:spPr/>
      <dgm:t>
        <a:bodyPr/>
        <a:lstStyle/>
        <a:p>
          <a:r>
            <a:rPr lang="en-GB" sz="1600" dirty="0" smtClean="0"/>
            <a:t>Abstraction on top of various HPC/HTC/cloud</a:t>
          </a:r>
          <a:endParaRPr lang="en-GB" sz="1600" noProof="0" dirty="0"/>
        </a:p>
      </dgm:t>
    </dgm:pt>
    <dgm:pt modelId="{A67FD237-52A2-D944-8D86-5EEF5A500314}" type="parTrans" cxnId="{EAFAA9D0-4FDC-CD4A-99C8-CD8BD46ED490}">
      <dgm:prSet/>
      <dgm:spPr/>
      <dgm:t>
        <a:bodyPr/>
        <a:lstStyle/>
        <a:p>
          <a:endParaRPr lang="es-ES"/>
        </a:p>
      </dgm:t>
    </dgm:pt>
    <dgm:pt modelId="{6313EDA3-71D3-1B41-93DB-49E01C857D77}" type="sibTrans" cxnId="{EAFAA9D0-4FDC-CD4A-99C8-CD8BD46ED490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en-GB" sz="1900" dirty="0" smtClean="0"/>
            <a:t>WS-PGRADE</a:t>
          </a:r>
          <a:endParaRPr lang="en-GB" sz="1900" noProof="0" dirty="0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en-GB" sz="1600" dirty="0" smtClean="0"/>
            <a:t>Workflow development and enactment</a:t>
          </a:r>
          <a:endParaRPr lang="en-GB" sz="1600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84A79093-DE52-A445-BF25-7E479107B21F}">
      <dgm:prSet phldrT="[Texto]" custT="1"/>
      <dgm:spPr/>
      <dgm:t>
        <a:bodyPr/>
        <a:lstStyle/>
        <a:p>
          <a:r>
            <a:rPr lang="en-GB" sz="1900" dirty="0" err="1" smtClean="0"/>
            <a:t>Vcycle</a:t>
          </a:r>
          <a:endParaRPr lang="en-GB" sz="1900" noProof="0" dirty="0"/>
        </a:p>
      </dgm:t>
    </dgm:pt>
    <dgm:pt modelId="{F6A788F2-B00D-794A-B4AD-AB4EC5A56CCB}" type="parTrans" cxnId="{255DCE1F-B7B5-BF49-967C-3AB8E6A49A14}">
      <dgm:prSet/>
      <dgm:spPr/>
      <dgm:t>
        <a:bodyPr/>
        <a:lstStyle/>
        <a:p>
          <a:endParaRPr lang="es-ES"/>
        </a:p>
      </dgm:t>
    </dgm:pt>
    <dgm:pt modelId="{FFD7A98C-B5B9-2C40-BD43-1B9FBCA16BEB}" type="sibTrans" cxnId="{255DCE1F-B7B5-BF49-967C-3AB8E6A49A14}">
      <dgm:prSet/>
      <dgm:spPr/>
      <dgm:t>
        <a:bodyPr/>
        <a:lstStyle/>
        <a:p>
          <a:endParaRPr lang="es-ES"/>
        </a:p>
      </dgm:t>
    </dgm:pt>
    <dgm:pt modelId="{D31B91E9-2435-C444-9790-FE7263938E6D}">
      <dgm:prSet phldrT="[Texto]" custT="1"/>
      <dgm:spPr/>
      <dgm:t>
        <a:bodyPr/>
        <a:lstStyle/>
        <a:p>
          <a:r>
            <a:rPr lang="en-US" sz="1600" dirty="0" smtClean="0"/>
            <a:t>VM lifecycle manager</a:t>
          </a:r>
          <a:endParaRPr lang="en-GB" sz="1600" noProof="0" dirty="0"/>
        </a:p>
      </dgm:t>
    </dgm:pt>
    <dgm:pt modelId="{F23346A1-D48D-524A-AA42-5C3529726103}" type="parTrans" cxnId="{49DB1C89-EDEC-3849-AF45-B1C74C765BA0}">
      <dgm:prSet/>
      <dgm:spPr/>
      <dgm:t>
        <a:bodyPr/>
        <a:lstStyle/>
        <a:p>
          <a:endParaRPr lang="es-ES"/>
        </a:p>
      </dgm:t>
    </dgm:pt>
    <dgm:pt modelId="{C59095B4-EEA8-524F-8136-1F299127D28F}" type="sibTrans" cxnId="{49DB1C89-EDEC-3849-AF45-B1C74C765BA0}">
      <dgm:prSet/>
      <dgm:spPr/>
      <dgm:t>
        <a:bodyPr/>
        <a:lstStyle/>
        <a:p>
          <a:endParaRPr lang="es-ES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LinFactNeighborY="-877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 custLinFactNeighborY="53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1E89154-4D47-164E-96D6-75F18E86A916}" type="pres">
      <dgm:prSet presAssocID="{84A79093-DE52-A445-BF25-7E479107B21F}" presName="linNode" presStyleCnt="0"/>
      <dgm:spPr/>
    </dgm:pt>
    <dgm:pt modelId="{5E680ADE-353C-CB48-9D0E-4EBB4FEEBAF5}" type="pres">
      <dgm:prSet presAssocID="{84A79093-DE52-A445-BF25-7E479107B21F}" presName="parentText" presStyleLbl="node1" presStyleIdx="2" presStyleCnt="3" custLinFactNeighborY="347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EFA311-C139-E245-9076-C8B47A922F38}" type="pres">
      <dgm:prSet presAssocID="{84A79093-DE52-A445-BF25-7E479107B21F}" presName="descendantText" presStyleLbl="alignAccFollowNode1" presStyleIdx="2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9DB1C89-EDEC-3849-AF45-B1C74C765BA0}" srcId="{84A79093-DE52-A445-BF25-7E479107B21F}" destId="{D31B91E9-2435-C444-9790-FE7263938E6D}" srcOrd="0" destOrd="0" parTransId="{F23346A1-D48D-524A-AA42-5C3529726103}" sibTransId="{C59095B4-EEA8-524F-8136-1F299127D28F}"/>
    <dgm:cxn modelId="{8E1F8BF6-252D-B64A-9557-1E847D0C6661}" type="presOf" srcId="{84A79093-DE52-A445-BF25-7E479107B21F}" destId="{5E680ADE-353C-CB48-9D0E-4EBB4FEEBAF5}" srcOrd="0" destOrd="0" presId="urn:microsoft.com/office/officeart/2005/8/layout/vList5"/>
    <dgm:cxn modelId="{255DCE1F-B7B5-BF49-967C-3AB8E6A49A14}" srcId="{53DE6BF7-D782-7F4C-A42E-7176629894CE}" destId="{84A79093-DE52-A445-BF25-7E479107B21F}" srcOrd="2" destOrd="0" parTransId="{F6A788F2-B00D-794A-B4AD-AB4EC5A56CCB}" sibTransId="{FFD7A98C-B5B9-2C40-BD43-1B9FBCA16BEB}"/>
    <dgm:cxn modelId="{3B067774-9F12-F646-A28F-63A8F0D5950C}" srcId="{3EFECC13-FE4F-2240-816B-14032C136543}" destId="{AA4356EB-692D-284F-98C1-2B6937442E3F}" srcOrd="0" destOrd="0" parTransId="{9AF81E5B-B8A7-D841-BF01-9E90A1AE4FCB}" sibTransId="{9F889DBB-9D0C-E047-8479-B8DBA34F54FE}"/>
    <dgm:cxn modelId="{A005C03B-F41F-4246-8002-42C6B60F3B83}" type="presOf" srcId="{3EFECC13-FE4F-2240-816B-14032C136543}" destId="{DBBB9663-FCED-C74C-9916-8B06EA51FFFE}" srcOrd="0" destOrd="0" presId="urn:microsoft.com/office/officeart/2005/8/layout/vList5"/>
    <dgm:cxn modelId="{23B1AA99-D348-244A-8D18-4C49934AA163}" type="presOf" srcId="{9C7FFCED-14CE-7644-813A-7A2D024A4965}" destId="{3E2056DF-E964-5048-A380-E6EBE5B741FB}" srcOrd="0" destOrd="0" presId="urn:microsoft.com/office/officeart/2005/8/layout/vList5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A4508E40-1680-C447-8F7A-0E1858C47029}" type="presOf" srcId="{AA4356EB-692D-284F-98C1-2B6937442E3F}" destId="{B6F6B977-D3DD-B441-B4B6-9DA3723DEE4E}" srcOrd="0" destOrd="0" presId="urn:microsoft.com/office/officeart/2005/8/layout/vList5"/>
    <dgm:cxn modelId="{16EFCEEC-9350-544F-AE91-A13DE436AE02}" type="presOf" srcId="{53DE6BF7-D782-7F4C-A42E-7176629894CE}" destId="{8849C30C-C12E-724A-885E-DF03434CD769}" srcOrd="0" destOrd="0" presId="urn:microsoft.com/office/officeart/2005/8/layout/vList5"/>
    <dgm:cxn modelId="{5324AAC9-FF58-1F4B-A246-DCCC2F1DEADB}" type="presOf" srcId="{91DA2045-1738-B648-973E-49B795DD32D0}" destId="{485EE53E-2622-7D42-A4C9-D7F305E1EF21}" srcOrd="0" destOrd="0" presId="urn:microsoft.com/office/officeart/2005/8/layout/vList5"/>
    <dgm:cxn modelId="{81369C7C-18F9-6248-8F57-1B0A0CFE028A}" type="presOf" srcId="{D31B91E9-2435-C444-9790-FE7263938E6D}" destId="{53EFA311-C139-E245-9076-C8B47A922F38}" srcOrd="0" destOrd="0" presId="urn:microsoft.com/office/officeart/2005/8/layout/vList5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EAFAA9D0-4FDC-CD4A-99C8-CD8BD46ED490}" srcId="{91DA2045-1738-B648-973E-49B795DD32D0}" destId="{9C7FFCED-14CE-7644-813A-7A2D024A4965}" srcOrd="0" destOrd="0" parTransId="{A67FD237-52A2-D944-8D86-5EEF5A500314}" sibTransId="{6313EDA3-71D3-1B41-93DB-49E01C857D77}"/>
    <dgm:cxn modelId="{17979DFC-6CEB-FE45-BF92-A0AF5B99601F}" type="presParOf" srcId="{8849C30C-C12E-724A-885E-DF03434CD769}" destId="{882772B1-7901-584A-A5D2-9DAE8A3F5946}" srcOrd="0" destOrd="0" presId="urn:microsoft.com/office/officeart/2005/8/layout/vList5"/>
    <dgm:cxn modelId="{D22EFBF2-B1C4-6F4D-88C2-16802FADDA09}" type="presParOf" srcId="{882772B1-7901-584A-A5D2-9DAE8A3F5946}" destId="{485EE53E-2622-7D42-A4C9-D7F305E1EF21}" srcOrd="0" destOrd="0" presId="urn:microsoft.com/office/officeart/2005/8/layout/vList5"/>
    <dgm:cxn modelId="{EE18D268-1669-A14A-81D9-3812A9637C71}" type="presParOf" srcId="{882772B1-7901-584A-A5D2-9DAE8A3F5946}" destId="{3E2056DF-E964-5048-A380-E6EBE5B741FB}" srcOrd="1" destOrd="0" presId="urn:microsoft.com/office/officeart/2005/8/layout/vList5"/>
    <dgm:cxn modelId="{ACD6BF7D-8CF3-8B40-A8C9-476BCAAE34C9}" type="presParOf" srcId="{8849C30C-C12E-724A-885E-DF03434CD769}" destId="{E30A85D9-F3C1-924B-BDCF-A91150CDEECC}" srcOrd="1" destOrd="0" presId="urn:microsoft.com/office/officeart/2005/8/layout/vList5"/>
    <dgm:cxn modelId="{032AC191-A477-E347-88AA-3AC6A95DB1C7}" type="presParOf" srcId="{8849C30C-C12E-724A-885E-DF03434CD769}" destId="{E425D782-B3CA-3E43-A5C2-E35B35753950}" srcOrd="2" destOrd="0" presId="urn:microsoft.com/office/officeart/2005/8/layout/vList5"/>
    <dgm:cxn modelId="{8579B51F-3048-8949-93CD-4CCF5B870B61}" type="presParOf" srcId="{E425D782-B3CA-3E43-A5C2-E35B35753950}" destId="{DBBB9663-FCED-C74C-9916-8B06EA51FFFE}" srcOrd="0" destOrd="0" presId="urn:microsoft.com/office/officeart/2005/8/layout/vList5"/>
    <dgm:cxn modelId="{2AE48E7E-5400-DB4E-BB7A-F9A960BB53EB}" type="presParOf" srcId="{E425D782-B3CA-3E43-A5C2-E35B35753950}" destId="{B6F6B977-D3DD-B441-B4B6-9DA3723DEE4E}" srcOrd="1" destOrd="0" presId="urn:microsoft.com/office/officeart/2005/8/layout/vList5"/>
    <dgm:cxn modelId="{CE2C6BBD-E77E-C949-9E8B-A897695125CB}" type="presParOf" srcId="{8849C30C-C12E-724A-885E-DF03434CD769}" destId="{11D20ED9-3E92-CC47-82E6-ABA98AB55F9E}" srcOrd="3" destOrd="0" presId="urn:microsoft.com/office/officeart/2005/8/layout/vList5"/>
    <dgm:cxn modelId="{EBC16321-FCEA-B14F-AECE-A1657DF1A87B}" type="presParOf" srcId="{8849C30C-C12E-724A-885E-DF03434CD769}" destId="{F1E89154-4D47-164E-96D6-75F18E86A916}" srcOrd="4" destOrd="0" presId="urn:microsoft.com/office/officeart/2005/8/layout/vList5"/>
    <dgm:cxn modelId="{A397779C-472E-AB4F-BD53-AC5AF36BA759}" type="presParOf" srcId="{F1E89154-4D47-164E-96D6-75F18E86A916}" destId="{5E680ADE-353C-CB48-9D0E-4EBB4FEEBAF5}" srcOrd="0" destOrd="0" presId="urn:microsoft.com/office/officeart/2005/8/layout/vList5"/>
    <dgm:cxn modelId="{7547CC0C-6197-E648-8DFE-328550EAAE8E}" type="presParOf" srcId="{F1E89154-4D47-164E-96D6-75F18E86A916}" destId="{53EFA311-C139-E245-9076-C8B47A922F3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056DF-E964-5048-A380-E6EBE5B741FB}">
      <dsp:nvSpPr>
        <dsp:cNvPr id="0" name=""/>
        <dsp:cNvSpPr/>
      </dsp:nvSpPr>
      <dsp:spPr>
        <a:xfrm rot="5400000">
          <a:off x="2640942" y="-933499"/>
          <a:ext cx="789828" cy="28572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err="1" smtClean="0"/>
            <a:t>SaaS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smtClean="0"/>
            <a:t>Identity </a:t>
          </a:r>
          <a:r>
            <a:rPr lang="it-IT" sz="1600" kern="1200" noProof="0" dirty="0" err="1" smtClean="0"/>
            <a:t>Federation</a:t>
          </a:r>
          <a:endParaRPr lang="en-GB" sz="1600" kern="1200" noProof="0" dirty="0"/>
        </a:p>
      </dsp:txBody>
      <dsp:txXfrm rot="-5400000">
        <a:off x="1607218" y="138781"/>
        <a:ext cx="2818721" cy="712716"/>
      </dsp:txXfrm>
    </dsp:sp>
    <dsp:sp modelId="{485EE53E-2622-7D42-A4C9-D7F305E1EF21}">
      <dsp:nvSpPr>
        <dsp:cNvPr id="0" name=""/>
        <dsp:cNvSpPr/>
      </dsp:nvSpPr>
      <dsp:spPr>
        <a:xfrm>
          <a:off x="0" y="0"/>
          <a:ext cx="1607218" cy="987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Catania Science Gateway</a:t>
          </a:r>
          <a:endParaRPr lang="en-GB" sz="1900" kern="1200" noProof="0" dirty="0"/>
        </a:p>
      </dsp:txBody>
      <dsp:txXfrm>
        <a:off x="48195" y="48195"/>
        <a:ext cx="1510828" cy="890896"/>
      </dsp:txXfrm>
    </dsp:sp>
    <dsp:sp modelId="{B6F6B977-D3DD-B441-B4B6-9DA3723DEE4E}">
      <dsp:nvSpPr>
        <dsp:cNvPr id="0" name=""/>
        <dsp:cNvSpPr/>
      </dsp:nvSpPr>
      <dsp:spPr>
        <a:xfrm rot="5400000">
          <a:off x="2640942" y="103150"/>
          <a:ext cx="789828" cy="28572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err="1" smtClean="0"/>
            <a:t>PaaS</a:t>
          </a:r>
          <a:r>
            <a:rPr lang="en-GB" sz="1600" kern="1200" dirty="0" smtClean="0"/>
            <a:t> for automating deployments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Helix Nebula</a:t>
          </a:r>
          <a:endParaRPr lang="en-GB" sz="1600" kern="1200" noProof="0" dirty="0"/>
        </a:p>
      </dsp:txBody>
      <dsp:txXfrm rot="-5400000">
        <a:off x="1607218" y="1175430"/>
        <a:ext cx="2818721" cy="712716"/>
      </dsp:txXfrm>
    </dsp:sp>
    <dsp:sp modelId="{DBBB9663-FCED-C74C-9916-8B06EA51FFFE}">
      <dsp:nvSpPr>
        <dsp:cNvPr id="0" name=""/>
        <dsp:cNvSpPr/>
      </dsp:nvSpPr>
      <dsp:spPr>
        <a:xfrm>
          <a:off x="0" y="1043398"/>
          <a:ext cx="1607218" cy="987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Slipstream</a:t>
          </a:r>
          <a:endParaRPr lang="en-GB" sz="1900" kern="1200" noProof="0" dirty="0"/>
        </a:p>
      </dsp:txBody>
      <dsp:txXfrm>
        <a:off x="48195" y="1091593"/>
        <a:ext cx="1510828" cy="890896"/>
      </dsp:txXfrm>
    </dsp:sp>
    <dsp:sp modelId="{53EFA311-C139-E245-9076-C8B47A922F38}">
      <dsp:nvSpPr>
        <dsp:cNvPr id="0" name=""/>
        <dsp:cNvSpPr/>
      </dsp:nvSpPr>
      <dsp:spPr>
        <a:xfrm rot="5400000">
          <a:off x="2640942" y="1139801"/>
          <a:ext cx="789828" cy="28572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Programming framework for auto-parallelisation</a:t>
          </a:r>
          <a:endParaRPr lang="en-GB" sz="1600" kern="1200" noProof="0" dirty="0"/>
        </a:p>
      </dsp:txBody>
      <dsp:txXfrm rot="-5400000">
        <a:off x="1607218" y="2212081"/>
        <a:ext cx="2818721" cy="712716"/>
      </dsp:txXfrm>
    </dsp:sp>
    <dsp:sp modelId="{5E680ADE-353C-CB48-9D0E-4EBB4FEEBAF5}">
      <dsp:nvSpPr>
        <dsp:cNvPr id="0" name=""/>
        <dsp:cNvSpPr/>
      </dsp:nvSpPr>
      <dsp:spPr>
        <a:xfrm>
          <a:off x="0" y="2074796"/>
          <a:ext cx="1607218" cy="987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COMPSs</a:t>
          </a:r>
          <a:endParaRPr lang="en-GB" sz="1900" kern="1200" noProof="0" dirty="0"/>
        </a:p>
      </dsp:txBody>
      <dsp:txXfrm>
        <a:off x="48195" y="2122991"/>
        <a:ext cx="1510828" cy="8908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056DF-E964-5048-A380-E6EBE5B741FB}">
      <dsp:nvSpPr>
        <dsp:cNvPr id="0" name=""/>
        <dsp:cNvSpPr/>
      </dsp:nvSpPr>
      <dsp:spPr>
        <a:xfrm rot="5400000">
          <a:off x="2640942" y="-933499"/>
          <a:ext cx="789828" cy="28572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Abstraction on top of various HPC/HTC/cloud</a:t>
          </a:r>
          <a:endParaRPr lang="en-GB" sz="1600" kern="1200" noProof="0" dirty="0"/>
        </a:p>
      </dsp:txBody>
      <dsp:txXfrm rot="-5400000">
        <a:off x="1607218" y="138781"/>
        <a:ext cx="2818721" cy="712716"/>
      </dsp:txXfrm>
    </dsp:sp>
    <dsp:sp modelId="{485EE53E-2622-7D42-A4C9-D7F305E1EF21}">
      <dsp:nvSpPr>
        <dsp:cNvPr id="0" name=""/>
        <dsp:cNvSpPr/>
      </dsp:nvSpPr>
      <dsp:spPr>
        <a:xfrm>
          <a:off x="0" y="0"/>
          <a:ext cx="1607218" cy="987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VMDIRAC</a:t>
          </a:r>
          <a:endParaRPr lang="en-GB" sz="1900" kern="1200" noProof="0" dirty="0"/>
        </a:p>
      </dsp:txBody>
      <dsp:txXfrm>
        <a:off x="48195" y="48195"/>
        <a:ext cx="1510828" cy="890896"/>
      </dsp:txXfrm>
    </dsp:sp>
    <dsp:sp modelId="{B6F6B977-D3DD-B441-B4B6-9DA3723DEE4E}">
      <dsp:nvSpPr>
        <dsp:cNvPr id="0" name=""/>
        <dsp:cNvSpPr/>
      </dsp:nvSpPr>
      <dsp:spPr>
        <a:xfrm rot="5400000">
          <a:off x="2640942" y="103150"/>
          <a:ext cx="789828" cy="28572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Workflow development and enactment</a:t>
          </a:r>
          <a:endParaRPr lang="en-GB" sz="1600" kern="1200" noProof="0" dirty="0"/>
        </a:p>
      </dsp:txBody>
      <dsp:txXfrm rot="-5400000">
        <a:off x="1607218" y="1175430"/>
        <a:ext cx="2818721" cy="712716"/>
      </dsp:txXfrm>
    </dsp:sp>
    <dsp:sp modelId="{DBBB9663-FCED-C74C-9916-8B06EA51FFFE}">
      <dsp:nvSpPr>
        <dsp:cNvPr id="0" name=""/>
        <dsp:cNvSpPr/>
      </dsp:nvSpPr>
      <dsp:spPr>
        <a:xfrm>
          <a:off x="0" y="1043398"/>
          <a:ext cx="1607218" cy="987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WS-PGRADE</a:t>
          </a:r>
          <a:endParaRPr lang="en-GB" sz="1900" kern="1200" noProof="0" dirty="0"/>
        </a:p>
      </dsp:txBody>
      <dsp:txXfrm>
        <a:off x="48195" y="1091593"/>
        <a:ext cx="1510828" cy="890896"/>
      </dsp:txXfrm>
    </dsp:sp>
    <dsp:sp modelId="{53EFA311-C139-E245-9076-C8B47A922F38}">
      <dsp:nvSpPr>
        <dsp:cNvPr id="0" name=""/>
        <dsp:cNvSpPr/>
      </dsp:nvSpPr>
      <dsp:spPr>
        <a:xfrm rot="5400000">
          <a:off x="2640942" y="1139801"/>
          <a:ext cx="789828" cy="28572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VM lifecycle manager</a:t>
          </a:r>
          <a:endParaRPr lang="en-GB" sz="1600" kern="1200" noProof="0" dirty="0"/>
        </a:p>
      </dsp:txBody>
      <dsp:txXfrm rot="-5400000">
        <a:off x="1607218" y="2212081"/>
        <a:ext cx="2818721" cy="712716"/>
      </dsp:txXfrm>
    </dsp:sp>
    <dsp:sp modelId="{5E680ADE-353C-CB48-9D0E-4EBB4FEEBAF5}">
      <dsp:nvSpPr>
        <dsp:cNvPr id="0" name=""/>
        <dsp:cNvSpPr/>
      </dsp:nvSpPr>
      <dsp:spPr>
        <a:xfrm>
          <a:off x="0" y="2076292"/>
          <a:ext cx="1607218" cy="987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err="1" smtClean="0"/>
            <a:t>Vcycle</a:t>
          </a:r>
          <a:endParaRPr lang="en-GB" sz="1900" kern="1200" noProof="0" dirty="0"/>
        </a:p>
      </dsp:txBody>
      <dsp:txXfrm>
        <a:off x="48195" y="2124487"/>
        <a:ext cx="1510828" cy="890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18/05/15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18/05/15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EGI Federated Cloud:</a:t>
            </a:r>
          </a:p>
          <a:p>
            <a:r>
              <a:rPr lang="en-GB" dirty="0" smtClean="0"/>
              <a:t>integrates a set of independent cloud services presented coherently as a single system using common interfaces.</a:t>
            </a:r>
          </a:p>
          <a:p>
            <a:r>
              <a:rPr lang="en-GB" dirty="0" smtClean="0"/>
              <a:t>allows the user to choose freely among a broader range of service providers</a:t>
            </a:r>
          </a:p>
          <a:p>
            <a:r>
              <a:rPr lang="en-GB" dirty="0" smtClean="0"/>
              <a:t>allows to use own applications already developed by people within their own community whom they trust, and from other communities who have an independent badge of quality.</a:t>
            </a:r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6698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1516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15 RPs and 12 NGIs</a:t>
            </a:r>
            <a:r>
              <a:rPr lang="en-GB" baseline="0" dirty="0" smtClean="0"/>
              <a:t> on May last year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824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19/05/15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Conference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1E6A14-6187-D344-84E0-CE6B25047D4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93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19/05/15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EGI Conference 2015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C625394-1901-9646-AE3E-B6E4A8C5212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07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insert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68312" y="1341438"/>
            <a:ext cx="8424167" cy="4824412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Text</a:t>
            </a:r>
            <a:endParaRPr lang="nl-NL" dirty="0" smtClean="0"/>
          </a:p>
          <a:p>
            <a:pPr lvl="1"/>
            <a:r>
              <a:rPr lang="nl-NL" dirty="0" smtClean="0"/>
              <a:t>Level 2</a:t>
            </a:r>
          </a:p>
          <a:p>
            <a:pPr lvl="2"/>
            <a:r>
              <a:rPr lang="nl-NL" dirty="0" smtClean="0"/>
              <a:t>Level 3</a:t>
            </a:r>
          </a:p>
          <a:p>
            <a:pPr lvl="3"/>
            <a:r>
              <a:rPr lang="nl-NL" dirty="0" smtClean="0"/>
              <a:t>Level 4</a:t>
            </a:r>
          </a:p>
          <a:p>
            <a:pPr lvl="4"/>
            <a:r>
              <a:rPr lang="nl-NL" dirty="0" smtClean="0"/>
              <a:t>Level 5</a:t>
            </a:r>
            <a:endParaRPr lang="nl-NL" dirty="0"/>
          </a:p>
        </p:txBody>
      </p:sp>
      <p:sp>
        <p:nvSpPr>
          <p:cNvPr id="4" name="Tijdelijke aanduiding voor datum 4"/>
          <p:cNvSpPr>
            <a:spLocks noGrp="1"/>
          </p:cNvSpPr>
          <p:nvPr>
            <p:ph type="dt" sz="half" idx="2"/>
          </p:nvPr>
        </p:nvSpPr>
        <p:spPr>
          <a:xfrm>
            <a:off x="457200" y="64541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19/05/15</a:t>
            </a: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203575" y="6525344"/>
            <a:ext cx="3455988" cy="2889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smtClean="0"/>
              <a:t>Click to insert conference name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129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insert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68312" y="1341438"/>
            <a:ext cx="8424167" cy="4824412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Text</a:t>
            </a:r>
            <a:endParaRPr lang="nl-NL" dirty="0" smtClean="0"/>
          </a:p>
          <a:p>
            <a:pPr lvl="1"/>
            <a:r>
              <a:rPr lang="nl-NL" dirty="0" smtClean="0"/>
              <a:t>Level 2</a:t>
            </a:r>
          </a:p>
          <a:p>
            <a:pPr lvl="2"/>
            <a:r>
              <a:rPr lang="nl-NL" dirty="0" smtClean="0"/>
              <a:t>Level 3</a:t>
            </a:r>
          </a:p>
          <a:p>
            <a:pPr lvl="3"/>
            <a:r>
              <a:rPr lang="nl-NL" dirty="0" smtClean="0"/>
              <a:t>Level 4</a:t>
            </a:r>
          </a:p>
          <a:p>
            <a:pPr lvl="4"/>
            <a:r>
              <a:rPr lang="nl-NL" dirty="0" smtClean="0"/>
              <a:t>Level 5</a:t>
            </a:r>
            <a:endParaRPr lang="nl-NL" dirty="0"/>
          </a:p>
        </p:txBody>
      </p:sp>
      <p:sp>
        <p:nvSpPr>
          <p:cNvPr id="4" name="Tijdelijke aanduiding voor datum 4"/>
          <p:cNvSpPr>
            <a:spLocks noGrp="1"/>
          </p:cNvSpPr>
          <p:nvPr>
            <p:ph type="dt" sz="half" idx="2"/>
          </p:nvPr>
        </p:nvSpPr>
        <p:spPr>
          <a:xfrm>
            <a:off x="457200" y="64541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19/05/15</a:t>
            </a:r>
            <a:endParaRPr lang="nl-NL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203575" y="6525344"/>
            <a:ext cx="3455988" cy="2889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smtClean="0"/>
              <a:t>Click to insert conference name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0880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5417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19/05/15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EGI Conference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F1E6A14-6187-D344-84E0-CE6B25047D4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25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Click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Click</a:t>
            </a:r>
            <a:endParaRPr lang="nl-NL" dirty="0"/>
          </a:p>
        </p:txBody>
      </p:sp>
      <p:sp>
        <p:nvSpPr>
          <p:cNvPr id="7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4541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19/05/15</a:t>
            </a:r>
            <a:endParaRPr lang="nl-NL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3203575" y="6525344"/>
            <a:ext cx="3455988" cy="2889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smtClean="0"/>
              <a:t>Click to insert conference name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2187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907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Conference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Conference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Conference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9" r:id="rId2"/>
    <p:sldLayoutId id="2147483690" r:id="rId3"/>
    <p:sldLayoutId id="2147483691" r:id="rId4"/>
    <p:sldLayoutId id="2147483692" r:id="rId5"/>
    <p:sldLayoutId id="2147483693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‹Nr.›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53336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smtClean="0"/>
              <a:t>EGI Conference 2015</a:t>
            </a:r>
            <a:endParaRPr lang="en-GB" dirty="0"/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18/05/15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694" r:id="rId4"/>
    <p:sldLayoutId id="2147483695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jpeg"/><Relationship Id="rId20" Type="http://schemas.openxmlformats.org/officeDocument/2006/relationships/image" Target="../media/image29.png"/><Relationship Id="rId10" Type="http://schemas.openxmlformats.org/officeDocument/2006/relationships/image" Target="../media/image19.jpeg"/><Relationship Id="rId11" Type="http://schemas.openxmlformats.org/officeDocument/2006/relationships/image" Target="../media/image20.jpeg"/><Relationship Id="rId12" Type="http://schemas.openxmlformats.org/officeDocument/2006/relationships/image" Target="../media/image21.gif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8" Type="http://schemas.openxmlformats.org/officeDocument/2006/relationships/image" Target="../media/image27.png"/><Relationship Id="rId19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gif"/><Relationship Id="rId8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gi.eu/wiki/MAN10" TargetMode="External"/><Relationship Id="rId4" Type="http://schemas.openxmlformats.org/officeDocument/2006/relationships/hyperlink" Target="mailto:fedcloud-tf@mailman.egi.eu" TargetMode="External"/><Relationship Id="rId5" Type="http://schemas.openxmlformats.org/officeDocument/2006/relationships/hyperlink" Target="mailto:support@egi.eu" TargetMode="External"/><Relationship Id="rId1" Type="http://schemas.openxmlformats.org/officeDocument/2006/relationships/slideLayout" Target="../slideLayouts/slideLayout8.xml"/><Relationship Id="rId2" Type="http://schemas.openxmlformats.org/officeDocument/2006/relationships/hyperlink" Target="https://wiki.egi.eu/wiki/PROC09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Cloud Technologist (</a:t>
            </a:r>
            <a:r>
              <a:rPr lang="en-GB" dirty="0" err="1" smtClean="0"/>
              <a:t>EGI.eu</a:t>
            </a:r>
            <a:r>
              <a:rPr lang="en-GB" dirty="0" smtClean="0"/>
              <a:t>/CSIC)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EGI Federated Cloud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Enol</a:t>
            </a:r>
            <a:r>
              <a:rPr lang="en-GB" dirty="0" smtClean="0"/>
              <a:t> </a:t>
            </a:r>
            <a:r>
              <a:rPr lang="en-GB" dirty="0" err="1" smtClean="0"/>
              <a:t>Fernández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804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nagios.tiff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196752"/>
            <a:ext cx="5292000" cy="4996800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200" dirty="0" smtClean="0"/>
              <a:t>Integration with EGI core services: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300" dirty="0" smtClean="0"/>
              <a:t>Monitoring</a:t>
            </a:r>
            <a:endParaRPr lang="en-GB" sz="3300" dirty="0"/>
          </a:p>
        </p:txBody>
      </p:sp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>
          <a:xfrm>
            <a:off x="107504" y="1341438"/>
            <a:ext cx="4104456" cy="4784400"/>
          </a:xfrm>
        </p:spPr>
        <p:txBody>
          <a:bodyPr anchor="ctr"/>
          <a:lstStyle/>
          <a:p>
            <a:r>
              <a:rPr lang="en-GB" b="1" dirty="0" smtClean="0">
                <a:solidFill>
                  <a:srgbClr val="4F81BD"/>
                </a:solidFill>
              </a:rPr>
              <a:t>Ensure service </a:t>
            </a:r>
            <a:r>
              <a:rPr lang="en-GB" b="1" dirty="0">
                <a:solidFill>
                  <a:srgbClr val="4F81BD"/>
                </a:solidFill>
              </a:rPr>
              <a:t>availability and </a:t>
            </a:r>
            <a:r>
              <a:rPr lang="en-GB" b="1" dirty="0" smtClean="0">
                <a:solidFill>
                  <a:srgbClr val="4F81BD"/>
                </a:solidFill>
              </a:rPr>
              <a:t>reliability</a:t>
            </a:r>
            <a:endParaRPr lang="en-GB" b="1" dirty="0">
              <a:solidFill>
                <a:srgbClr val="4F81BD"/>
              </a:solidFill>
            </a:endParaRPr>
          </a:p>
          <a:p>
            <a:r>
              <a:rPr lang="en-GB" dirty="0" smtClean="0"/>
              <a:t>Current probes:</a:t>
            </a:r>
          </a:p>
          <a:p>
            <a:pPr lvl="1"/>
            <a:r>
              <a:rPr lang="en-GB" dirty="0" smtClean="0"/>
              <a:t>OCCI, APEL, </a:t>
            </a:r>
            <a:r>
              <a:rPr lang="en-GB" dirty="0" err="1" smtClean="0"/>
              <a:t>Perun</a:t>
            </a:r>
            <a:endParaRPr lang="en-GB" dirty="0" smtClean="0"/>
          </a:p>
          <a:p>
            <a:r>
              <a:rPr lang="en-GB" dirty="0" smtClean="0"/>
              <a:t>On development:</a:t>
            </a:r>
          </a:p>
          <a:p>
            <a:pPr lvl="1"/>
            <a:r>
              <a:rPr lang="en-GB" dirty="0" smtClean="0"/>
              <a:t>CDMI, </a:t>
            </a:r>
            <a:r>
              <a:rPr lang="en-GB" dirty="0" err="1" smtClean="0"/>
              <a:t>vmcatcher</a:t>
            </a:r>
            <a:endParaRPr lang="en-GB" dirty="0"/>
          </a:p>
          <a:p>
            <a:r>
              <a:rPr lang="en-GB" dirty="0" smtClean="0"/>
              <a:t>A/R reports</a:t>
            </a:r>
            <a:endParaRPr lang="en-GB" dirty="0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Conference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3862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Integration Status</a:t>
            </a:r>
            <a:endParaRPr lang="en-GB" dirty="0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Conference 2015</a:t>
            </a:r>
            <a:endParaRPr lang="en-GB" dirty="0"/>
          </a:p>
        </p:txBody>
      </p:sp>
      <p:graphicFrame>
        <p:nvGraphicFramePr>
          <p:cNvPr id="12" name="Marcador de contenido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67944338"/>
              </p:ext>
            </p:extLst>
          </p:nvPr>
        </p:nvGraphicFramePr>
        <p:xfrm>
          <a:off x="468313" y="1341438"/>
          <a:ext cx="8424864" cy="451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216"/>
                <a:gridCol w="2106216"/>
                <a:gridCol w="2106216"/>
                <a:gridCol w="21062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Capability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OpenStack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OpenNebula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Synnefo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OCCI</a:t>
                      </a:r>
                      <a:r>
                        <a:rPr lang="en-GB" baseline="0" dirty="0" smtClean="0"/>
                        <a:t> VM Management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Integration with VM image management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Contextualization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OCCI</a:t>
                      </a:r>
                      <a:r>
                        <a:rPr lang="en-GB" baseline="0" dirty="0" smtClean="0"/>
                        <a:t> Block Storage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 Progress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CDMI Object Storage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 Progress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N/A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EGI</a:t>
                      </a:r>
                      <a:r>
                        <a:rPr lang="en-GB" baseline="0" dirty="0" smtClean="0"/>
                        <a:t> AAI Integration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Monitoring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Accounting</a:t>
                      </a:r>
                      <a:r>
                        <a:rPr lang="en-GB" baseline="0" dirty="0" smtClean="0"/>
                        <a:t> records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Information System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5345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Security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Resource Provider questionnaire</a:t>
            </a:r>
          </a:p>
          <a:p>
            <a:pPr lvl="1"/>
            <a:r>
              <a:rPr lang="en-GB" dirty="0"/>
              <a:t>Checklist in form of survey concerning management of Resource Providers related to security</a:t>
            </a:r>
          </a:p>
          <a:p>
            <a:pPr lvl="1"/>
            <a:r>
              <a:rPr lang="en-GB" dirty="0"/>
              <a:t>Mandatory to join the </a:t>
            </a:r>
            <a:r>
              <a:rPr lang="en-GB" dirty="0" smtClean="0"/>
              <a:t>infrastructure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b="1" dirty="0" smtClean="0">
                <a:solidFill>
                  <a:srgbClr val="4F81BD"/>
                </a:solidFill>
              </a:rPr>
              <a:t>Security Workgroup: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ecurity </a:t>
            </a:r>
            <a:r>
              <a:rPr lang="en-GB" dirty="0"/>
              <a:t>monitoring </a:t>
            </a:r>
            <a:r>
              <a:rPr lang="en-GB" dirty="0" smtClean="0"/>
              <a:t>to intercept </a:t>
            </a:r>
            <a:r>
              <a:rPr lang="en-GB" dirty="0"/>
              <a:t>flaws runtime</a:t>
            </a:r>
            <a:endParaRPr lang="en-GB" b="1" dirty="0" smtClean="0">
              <a:solidFill>
                <a:srgbClr val="4F81BD"/>
              </a:solidFill>
            </a:endParaRPr>
          </a:p>
          <a:p>
            <a:pPr lvl="1"/>
            <a:r>
              <a:rPr lang="en-GB" dirty="0" smtClean="0"/>
              <a:t>Deal with security issues appearing in the infrastructure</a:t>
            </a:r>
          </a:p>
          <a:p>
            <a:pPr lvl="1"/>
            <a:r>
              <a:rPr lang="en-GB" dirty="0" smtClean="0"/>
              <a:t>Run security challenges</a:t>
            </a:r>
          </a:p>
          <a:p>
            <a:pPr lvl="1"/>
            <a:r>
              <a:rPr lang="en-GB" dirty="0"/>
              <a:t>Assistance and guidelines to create secure VM images </a:t>
            </a:r>
            <a:r>
              <a:rPr lang="en-GB" dirty="0" smtClean="0"/>
              <a:t>(especially EGI endorsed ones)</a:t>
            </a:r>
            <a:endParaRPr lang="en-GB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Conference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6490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Usage Models (I)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err="1" smtClean="0"/>
              <a:t>FedCloud</a:t>
            </a:r>
            <a:r>
              <a:rPr lang="en-GB" dirty="0" smtClean="0"/>
              <a:t> extends EGI computing beyond HTC with new usage models:</a:t>
            </a:r>
          </a:p>
          <a:p>
            <a:r>
              <a:rPr lang="en-GB" b="1" dirty="0">
                <a:solidFill>
                  <a:srgbClr val="4F81BD"/>
                </a:solidFill>
              </a:rPr>
              <a:t>S</a:t>
            </a:r>
            <a:r>
              <a:rPr lang="en-GB" b="1" dirty="0" smtClean="0">
                <a:solidFill>
                  <a:srgbClr val="4F81BD"/>
                </a:solidFill>
              </a:rPr>
              <a:t>ervice Hosting</a:t>
            </a:r>
            <a:endParaRPr lang="en-GB" dirty="0" smtClean="0">
              <a:solidFill>
                <a:srgbClr val="4F81BD"/>
              </a:solidFill>
            </a:endParaRPr>
          </a:p>
          <a:p>
            <a:pPr lvl="1"/>
            <a:r>
              <a:rPr lang="en-GB" dirty="0" smtClean="0"/>
              <a:t>Long-running services (e.g. web, database or application servers)</a:t>
            </a:r>
            <a:endParaRPr lang="en-GB" dirty="0"/>
          </a:p>
          <a:p>
            <a:r>
              <a:rPr lang="en-GB" b="1" dirty="0" smtClean="0">
                <a:solidFill>
                  <a:srgbClr val="4F81BD"/>
                </a:solidFill>
              </a:rPr>
              <a:t>Compute and data intensive workloads</a:t>
            </a:r>
            <a:endParaRPr lang="en-GB" dirty="0">
              <a:solidFill>
                <a:srgbClr val="4F81BD"/>
              </a:solidFill>
            </a:endParaRPr>
          </a:p>
          <a:p>
            <a:pPr lvl="1"/>
            <a:r>
              <a:rPr lang="en-GB" dirty="0"/>
              <a:t>B</a:t>
            </a:r>
            <a:r>
              <a:rPr lang="en-GB" dirty="0" smtClean="0"/>
              <a:t>atch and interactive (e.g. </a:t>
            </a:r>
            <a:r>
              <a:rPr lang="en-GB" dirty="0" err="1" smtClean="0"/>
              <a:t>IPython</a:t>
            </a:r>
            <a:r>
              <a:rPr lang="en-GB" dirty="0" smtClean="0"/>
              <a:t>, R,  </a:t>
            </a:r>
            <a:r>
              <a:rPr lang="en-GB" dirty="0" err="1" smtClean="0"/>
              <a:t>matlab</a:t>
            </a:r>
            <a:r>
              <a:rPr lang="en-GB" dirty="0" smtClean="0"/>
              <a:t>) with scalable and customized environments not limited to the traditional job model</a:t>
            </a:r>
            <a:endParaRPr lang="en-GB" dirty="0"/>
          </a:p>
          <a:p>
            <a:r>
              <a:rPr lang="en-GB" b="1" dirty="0">
                <a:solidFill>
                  <a:srgbClr val="4F81BD"/>
                </a:solidFill>
              </a:rPr>
              <a:t>D</a:t>
            </a:r>
            <a:r>
              <a:rPr lang="en-GB" b="1" dirty="0" smtClean="0">
                <a:solidFill>
                  <a:srgbClr val="4F81BD"/>
                </a:solidFill>
              </a:rPr>
              <a:t>atasets repository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Store and manage large datasets for your applications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b="1" dirty="0" smtClean="0">
                <a:solidFill>
                  <a:srgbClr val="4F81BD"/>
                </a:solidFill>
              </a:rPr>
              <a:t>Disposable </a:t>
            </a:r>
            <a:r>
              <a:rPr lang="en-GB" b="1" dirty="0">
                <a:solidFill>
                  <a:srgbClr val="4F81BD"/>
                </a:solidFill>
              </a:rPr>
              <a:t>and testing </a:t>
            </a:r>
            <a:r>
              <a:rPr lang="en-GB" b="1" dirty="0" smtClean="0">
                <a:solidFill>
                  <a:srgbClr val="4F81BD"/>
                </a:solidFill>
              </a:rPr>
              <a:t>environments</a:t>
            </a:r>
          </a:p>
          <a:p>
            <a:pPr lvl="1"/>
            <a:r>
              <a:rPr lang="en-GB" dirty="0" smtClean="0"/>
              <a:t>Host training events, test new developments and applications without overhead</a:t>
            </a:r>
            <a:endParaRPr lang="en-GB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Conference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0949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ángulo redondeado 90"/>
          <p:cNvSpPr/>
          <p:nvPr/>
        </p:nvSpPr>
        <p:spPr>
          <a:xfrm>
            <a:off x="6372200" y="1738724"/>
            <a:ext cx="2664296" cy="4176464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ángulo redondeado 48"/>
          <p:cNvSpPr/>
          <p:nvPr/>
        </p:nvSpPr>
        <p:spPr>
          <a:xfrm>
            <a:off x="1475656" y="4337138"/>
            <a:ext cx="4104456" cy="129614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ángulo redondeado 46"/>
          <p:cNvSpPr/>
          <p:nvPr/>
        </p:nvSpPr>
        <p:spPr>
          <a:xfrm>
            <a:off x="2771800" y="2060848"/>
            <a:ext cx="3168352" cy="136815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Agrupar 18"/>
          <p:cNvGrpSpPr/>
          <p:nvPr/>
        </p:nvGrpSpPr>
        <p:grpSpPr>
          <a:xfrm>
            <a:off x="3059832" y="2312876"/>
            <a:ext cx="950400" cy="864096"/>
            <a:chOff x="1727146" y="2144589"/>
            <a:chExt cx="950400" cy="864096"/>
          </a:xfrm>
        </p:grpSpPr>
        <p:sp>
          <p:nvSpPr>
            <p:cNvPr id="18" name="Rectángulo 17"/>
            <p:cNvSpPr/>
            <p:nvPr/>
          </p:nvSpPr>
          <p:spPr>
            <a:xfrm>
              <a:off x="1727146" y="2144589"/>
              <a:ext cx="950400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Cubo 15"/>
            <p:cNvSpPr/>
            <p:nvPr/>
          </p:nvSpPr>
          <p:spPr bwMode="auto">
            <a:xfrm>
              <a:off x="1727684" y="2144837"/>
              <a:ext cx="949325" cy="863600"/>
            </a:xfrm>
            <a:prstGeom prst="cube">
              <a:avLst>
                <a:gd name="adj" fmla="val 14745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dirty="0" smtClean="0"/>
                <a:t>Web </a:t>
              </a:r>
            </a:p>
            <a:p>
              <a:pPr algn="ctr">
                <a:defRPr/>
              </a:pPr>
              <a:r>
                <a:rPr lang="es-ES" dirty="0" smtClean="0"/>
                <a:t>Server</a:t>
              </a:r>
              <a:endParaRPr lang="es-ES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Usage Models (II)</a:t>
            </a:r>
            <a:endParaRPr lang="en-GB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Conference 2015</a:t>
            </a:r>
            <a:endParaRPr lang="en-GB" dirty="0"/>
          </a:p>
        </p:txBody>
      </p:sp>
      <p:grpSp>
        <p:nvGrpSpPr>
          <p:cNvPr id="20" name="Agrupar 19"/>
          <p:cNvGrpSpPr/>
          <p:nvPr/>
        </p:nvGrpSpPr>
        <p:grpSpPr>
          <a:xfrm>
            <a:off x="4611036" y="2312876"/>
            <a:ext cx="950400" cy="864096"/>
            <a:chOff x="1727146" y="2144589"/>
            <a:chExt cx="950400" cy="864096"/>
          </a:xfrm>
        </p:grpSpPr>
        <p:sp>
          <p:nvSpPr>
            <p:cNvPr id="21" name="Rectángulo 20"/>
            <p:cNvSpPr/>
            <p:nvPr/>
          </p:nvSpPr>
          <p:spPr>
            <a:xfrm>
              <a:off x="1727146" y="2144589"/>
              <a:ext cx="950400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Cubo 21"/>
            <p:cNvSpPr/>
            <p:nvPr/>
          </p:nvSpPr>
          <p:spPr bwMode="auto">
            <a:xfrm>
              <a:off x="1727684" y="2144837"/>
              <a:ext cx="949325" cy="863600"/>
            </a:xfrm>
            <a:prstGeom prst="cube">
              <a:avLst>
                <a:gd name="adj" fmla="val 14745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dirty="0" smtClean="0"/>
                <a:t>Data</a:t>
              </a:r>
            </a:p>
            <a:p>
              <a:pPr algn="ctr">
                <a:defRPr/>
              </a:pPr>
              <a:r>
                <a:rPr lang="es-ES" dirty="0" smtClean="0"/>
                <a:t>Server</a:t>
              </a:r>
              <a:endParaRPr lang="es-ES" dirty="0"/>
            </a:p>
          </p:txBody>
        </p:sp>
      </p:grpSp>
      <p:grpSp>
        <p:nvGrpSpPr>
          <p:cNvPr id="50" name="Agrupar 49"/>
          <p:cNvGrpSpPr/>
          <p:nvPr/>
        </p:nvGrpSpPr>
        <p:grpSpPr>
          <a:xfrm>
            <a:off x="1677833" y="4553162"/>
            <a:ext cx="3758712" cy="864096"/>
            <a:chOff x="1907704" y="4517504"/>
            <a:chExt cx="3758712" cy="864096"/>
          </a:xfrm>
        </p:grpSpPr>
        <p:grpSp>
          <p:nvGrpSpPr>
            <p:cNvPr id="23" name="Agrupar 22"/>
            <p:cNvGrpSpPr/>
            <p:nvPr/>
          </p:nvGrpSpPr>
          <p:grpSpPr>
            <a:xfrm>
              <a:off x="1907704" y="4517504"/>
              <a:ext cx="950400" cy="864096"/>
              <a:chOff x="1727146" y="2144589"/>
              <a:chExt cx="950400" cy="864096"/>
            </a:xfrm>
          </p:grpSpPr>
          <p:sp>
            <p:nvSpPr>
              <p:cNvPr id="24" name="Rectángulo 23"/>
              <p:cNvSpPr/>
              <p:nvPr/>
            </p:nvSpPr>
            <p:spPr>
              <a:xfrm>
                <a:off x="1727146" y="2144589"/>
                <a:ext cx="950400" cy="8640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Cubo 24"/>
              <p:cNvSpPr/>
              <p:nvPr/>
            </p:nvSpPr>
            <p:spPr bwMode="auto">
              <a:xfrm>
                <a:off x="1727684" y="2144837"/>
                <a:ext cx="949325" cy="863600"/>
              </a:xfrm>
              <a:prstGeom prst="cube">
                <a:avLst>
                  <a:gd name="adj" fmla="val 14745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dirty="0" smtClean="0"/>
                  <a:t>WN</a:t>
                </a:r>
                <a:endParaRPr lang="es-ES" dirty="0"/>
              </a:p>
            </p:txBody>
          </p:sp>
        </p:grpSp>
        <p:grpSp>
          <p:nvGrpSpPr>
            <p:cNvPr id="26" name="Agrupar 25"/>
            <p:cNvGrpSpPr/>
            <p:nvPr/>
          </p:nvGrpSpPr>
          <p:grpSpPr>
            <a:xfrm>
              <a:off x="3311860" y="4517504"/>
              <a:ext cx="950400" cy="864096"/>
              <a:chOff x="1727146" y="2144589"/>
              <a:chExt cx="950400" cy="864096"/>
            </a:xfrm>
          </p:grpSpPr>
          <p:sp>
            <p:nvSpPr>
              <p:cNvPr id="27" name="Rectángulo 26"/>
              <p:cNvSpPr/>
              <p:nvPr/>
            </p:nvSpPr>
            <p:spPr>
              <a:xfrm>
                <a:off x="1727146" y="2144589"/>
                <a:ext cx="950400" cy="8640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Cubo 27"/>
              <p:cNvSpPr/>
              <p:nvPr/>
            </p:nvSpPr>
            <p:spPr bwMode="auto">
              <a:xfrm>
                <a:off x="1727684" y="2144837"/>
                <a:ext cx="949325" cy="863600"/>
              </a:xfrm>
              <a:prstGeom prst="cube">
                <a:avLst>
                  <a:gd name="adj" fmla="val 14745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dirty="0" smtClean="0"/>
                  <a:t>WN</a:t>
                </a:r>
                <a:endParaRPr lang="es-ES" dirty="0"/>
              </a:p>
            </p:txBody>
          </p:sp>
        </p:grpSp>
        <p:grpSp>
          <p:nvGrpSpPr>
            <p:cNvPr id="32" name="Agrupar 31"/>
            <p:cNvGrpSpPr/>
            <p:nvPr/>
          </p:nvGrpSpPr>
          <p:grpSpPr>
            <a:xfrm>
              <a:off x="4716016" y="4517504"/>
              <a:ext cx="950400" cy="864096"/>
              <a:chOff x="1727146" y="2144589"/>
              <a:chExt cx="950400" cy="864096"/>
            </a:xfrm>
          </p:grpSpPr>
          <p:sp>
            <p:nvSpPr>
              <p:cNvPr id="33" name="Rectángulo 32"/>
              <p:cNvSpPr/>
              <p:nvPr/>
            </p:nvSpPr>
            <p:spPr>
              <a:xfrm>
                <a:off x="1727146" y="2144589"/>
                <a:ext cx="950400" cy="8640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Cubo 33"/>
              <p:cNvSpPr/>
              <p:nvPr/>
            </p:nvSpPr>
            <p:spPr bwMode="auto">
              <a:xfrm>
                <a:off x="1727684" y="2144837"/>
                <a:ext cx="949325" cy="863600"/>
              </a:xfrm>
              <a:prstGeom prst="cube">
                <a:avLst>
                  <a:gd name="adj" fmla="val 14745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dirty="0" smtClean="0"/>
                  <a:t>WN</a:t>
                </a:r>
                <a:endParaRPr lang="es-ES" dirty="0"/>
              </a:p>
            </p:txBody>
          </p:sp>
        </p:grpSp>
      </p:grpSp>
      <p:grpSp>
        <p:nvGrpSpPr>
          <p:cNvPr id="39" name="Agrupar 38"/>
          <p:cNvGrpSpPr/>
          <p:nvPr/>
        </p:nvGrpSpPr>
        <p:grpSpPr>
          <a:xfrm>
            <a:off x="6696236" y="2096852"/>
            <a:ext cx="2025655" cy="1296144"/>
            <a:chOff x="6012160" y="2996952"/>
            <a:chExt cx="2025655" cy="1296144"/>
          </a:xfrm>
        </p:grpSpPr>
        <p:sp>
          <p:nvSpPr>
            <p:cNvPr id="38" name="Rectángulo redondeado 37"/>
            <p:cNvSpPr/>
            <p:nvPr/>
          </p:nvSpPr>
          <p:spPr>
            <a:xfrm>
              <a:off x="6016875" y="2996952"/>
              <a:ext cx="2016224" cy="12961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5" name="Agrupar 2"/>
            <p:cNvGrpSpPr>
              <a:grpSpLocks/>
            </p:cNvGrpSpPr>
            <p:nvPr/>
          </p:nvGrpSpPr>
          <p:grpSpPr bwMode="auto">
            <a:xfrm>
              <a:off x="6012160" y="3226198"/>
              <a:ext cx="2025655" cy="837653"/>
              <a:chOff x="5323241" y="2348880"/>
              <a:chExt cx="2025910" cy="837525"/>
            </a:xfrm>
          </p:grpSpPr>
          <p:pic>
            <p:nvPicPr>
              <p:cNvPr id="36" name="Imagen 8" descr="white-disk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3241" y="2348880"/>
                <a:ext cx="1048959" cy="83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Imagen 9" descr="white-disk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0192" y="2348880"/>
                <a:ext cx="1048959" cy="83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0" name="CuadroTexto 39"/>
          <p:cNvSpPr txBox="1"/>
          <p:nvPr/>
        </p:nvSpPr>
        <p:spPr>
          <a:xfrm>
            <a:off x="6681604" y="1763524"/>
            <a:ext cx="207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 Block Storage RAID</a:t>
            </a:r>
            <a:endParaRPr lang="en-GB" b="1" dirty="0"/>
          </a:p>
        </p:txBody>
      </p:sp>
      <p:cxnSp>
        <p:nvCxnSpPr>
          <p:cNvPr id="42" name="Conector recto de flecha 41"/>
          <p:cNvCxnSpPr>
            <a:stCxn id="36" idx="1"/>
            <a:endCxn id="21" idx="3"/>
          </p:cNvCxnSpPr>
          <p:nvPr/>
        </p:nvCxnSpPr>
        <p:spPr>
          <a:xfrm rot="10800000">
            <a:off x="5561436" y="2744925"/>
            <a:ext cx="1134800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Conector recto 44"/>
          <p:cNvCxnSpPr>
            <a:stCxn id="21" idx="1"/>
            <a:endCxn id="18" idx="3"/>
          </p:cNvCxnSpPr>
          <p:nvPr/>
        </p:nvCxnSpPr>
        <p:spPr>
          <a:xfrm flipH="1">
            <a:off x="4010232" y="2744924"/>
            <a:ext cx="60080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CuadroTexto 47"/>
          <p:cNvSpPr txBox="1"/>
          <p:nvPr/>
        </p:nvSpPr>
        <p:spPr>
          <a:xfrm>
            <a:off x="3131840" y="1691516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Scalable Service hosting</a:t>
            </a:r>
            <a:endParaRPr lang="en-GB" b="1" dirty="0"/>
          </a:p>
        </p:txBody>
      </p:sp>
      <p:sp>
        <p:nvSpPr>
          <p:cNvPr id="51" name="CuadroTexto 50"/>
          <p:cNvSpPr txBox="1"/>
          <p:nvPr/>
        </p:nvSpPr>
        <p:spPr>
          <a:xfrm>
            <a:off x="1518360" y="5579948"/>
            <a:ext cx="401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Scalable Compute and data processing</a:t>
            </a:r>
            <a:endParaRPr lang="en-GB" b="1" dirty="0"/>
          </a:p>
        </p:txBody>
      </p:sp>
      <p:cxnSp>
        <p:nvCxnSpPr>
          <p:cNvPr id="53" name="Conector recto de flecha 52"/>
          <p:cNvCxnSpPr>
            <a:stCxn id="18" idx="2"/>
            <a:endCxn id="49" idx="0"/>
          </p:cNvCxnSpPr>
          <p:nvPr/>
        </p:nvCxnSpPr>
        <p:spPr>
          <a:xfrm flipH="1">
            <a:off x="3527884" y="3176972"/>
            <a:ext cx="7148" cy="116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26" y="2325824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Conector recto de flecha 57"/>
          <p:cNvCxnSpPr>
            <a:stCxn id="56" idx="3"/>
            <a:endCxn id="18" idx="1"/>
          </p:cNvCxnSpPr>
          <p:nvPr/>
        </p:nvCxnSpPr>
        <p:spPr>
          <a:xfrm>
            <a:off x="1231626" y="2744924"/>
            <a:ext cx="182820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CuadroTexto 60"/>
          <p:cNvSpPr txBox="1"/>
          <p:nvPr/>
        </p:nvSpPr>
        <p:spPr>
          <a:xfrm>
            <a:off x="1622381" y="3789040"/>
            <a:ext cx="1941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s</a:t>
            </a:r>
            <a:r>
              <a:rPr lang="en-GB" i="1" dirty="0" smtClean="0"/>
              <a:t>pawns as needed</a:t>
            </a:r>
            <a:endParaRPr lang="en-GB" i="1" dirty="0"/>
          </a:p>
        </p:txBody>
      </p:sp>
      <p:grpSp>
        <p:nvGrpSpPr>
          <p:cNvPr id="63" name="Agrupar 7"/>
          <p:cNvGrpSpPr>
            <a:grpSpLocks noChangeAspect="1"/>
          </p:cNvGrpSpPr>
          <p:nvPr/>
        </p:nvGrpSpPr>
        <p:grpSpPr bwMode="auto">
          <a:xfrm>
            <a:off x="6573236" y="4365104"/>
            <a:ext cx="2319244" cy="1223998"/>
            <a:chOff x="803537" y="2420888"/>
            <a:chExt cx="3048383" cy="1608869"/>
          </a:xfrm>
        </p:grpSpPr>
        <p:pic>
          <p:nvPicPr>
            <p:cNvPr id="64" name="Imagen 9" descr="cloud-icon-png-CloudIcon.png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537" y="2420888"/>
              <a:ext cx="3048383" cy="1608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Esquina doblada 14"/>
            <p:cNvSpPr/>
            <p:nvPr/>
          </p:nvSpPr>
          <p:spPr>
            <a:xfrm rot="10800000">
              <a:off x="1691061" y="2708273"/>
              <a:ext cx="649370" cy="720843"/>
            </a:xfrm>
            <a:prstGeom prst="foldedCorner">
              <a:avLst>
                <a:gd name="adj" fmla="val 36264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66" name="Esquina doblada 4"/>
            <p:cNvSpPr/>
            <p:nvPr/>
          </p:nvSpPr>
          <p:spPr>
            <a:xfrm rot="10800000">
              <a:off x="1835542" y="2924209"/>
              <a:ext cx="647781" cy="720843"/>
            </a:xfrm>
            <a:prstGeom prst="foldedCorner">
              <a:avLst>
                <a:gd name="adj" fmla="val 36264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67" name="Esquina doblada 15"/>
            <p:cNvSpPr/>
            <p:nvPr/>
          </p:nvSpPr>
          <p:spPr>
            <a:xfrm rot="10800000">
              <a:off x="2051469" y="3140144"/>
              <a:ext cx="647781" cy="720843"/>
            </a:xfrm>
            <a:prstGeom prst="foldedCorner">
              <a:avLst>
                <a:gd name="adj" fmla="val 36264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68" name="CuadroTexto 67"/>
          <p:cNvSpPr txBox="1"/>
          <p:nvPr/>
        </p:nvSpPr>
        <p:spPr>
          <a:xfrm>
            <a:off x="6774116" y="5517232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dirty="0" smtClean="0"/>
              <a:t> Object Storage</a:t>
            </a:r>
            <a:endParaRPr lang="en-GB" b="1" dirty="0"/>
          </a:p>
        </p:txBody>
      </p:sp>
      <p:cxnSp>
        <p:nvCxnSpPr>
          <p:cNvPr id="70" name="Conector recto de flecha 69"/>
          <p:cNvCxnSpPr>
            <a:stCxn id="64" idx="1"/>
            <a:endCxn id="49" idx="3"/>
          </p:cNvCxnSpPr>
          <p:nvPr/>
        </p:nvCxnSpPr>
        <p:spPr>
          <a:xfrm flipH="1">
            <a:off x="5580112" y="4977103"/>
            <a:ext cx="993124" cy="810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CuadroTexto 70"/>
          <p:cNvSpPr txBox="1"/>
          <p:nvPr/>
        </p:nvSpPr>
        <p:spPr>
          <a:xfrm>
            <a:off x="293413" y="3140968"/>
            <a:ext cx="103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End User</a:t>
            </a:r>
            <a:endParaRPr lang="en-GB" b="1" dirty="0"/>
          </a:p>
        </p:txBody>
      </p:sp>
      <p:cxnSp>
        <p:nvCxnSpPr>
          <p:cNvPr id="78" name="Conector recto de flecha 41"/>
          <p:cNvCxnSpPr>
            <a:stCxn id="22" idx="3"/>
            <a:endCxn id="34" idx="0"/>
          </p:cNvCxnSpPr>
          <p:nvPr/>
        </p:nvCxnSpPr>
        <p:spPr>
          <a:xfrm rot="16200000" flipH="1">
            <a:off x="4335448" y="3863844"/>
            <a:ext cx="1376686" cy="2446"/>
          </a:xfrm>
          <a:prstGeom prst="bentConnector3">
            <a:avLst>
              <a:gd name="adj1" fmla="val 50000"/>
            </a:avLst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CuadroTexto 80"/>
          <p:cNvSpPr txBox="1"/>
          <p:nvPr/>
        </p:nvSpPr>
        <p:spPr>
          <a:xfrm>
            <a:off x="5004048" y="3707740"/>
            <a:ext cx="85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mount</a:t>
            </a:r>
            <a:endParaRPr lang="en-GB" i="1" dirty="0"/>
          </a:p>
        </p:txBody>
      </p:sp>
      <p:sp>
        <p:nvSpPr>
          <p:cNvPr id="82" name="Rectángulo redondeado 81"/>
          <p:cNvSpPr/>
          <p:nvPr/>
        </p:nvSpPr>
        <p:spPr>
          <a:xfrm>
            <a:off x="1187624" y="908720"/>
            <a:ext cx="4032448" cy="792088"/>
          </a:xfrm>
          <a:prstGeom prst="roundRect">
            <a:avLst/>
          </a:prstGeom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Combine usage models in a single application</a:t>
            </a:r>
            <a:endParaRPr lang="en-GB" sz="2400" dirty="0"/>
          </a:p>
        </p:txBody>
      </p:sp>
      <p:sp>
        <p:nvSpPr>
          <p:cNvPr id="83" name="CuadroTexto 82"/>
          <p:cNvSpPr txBox="1"/>
          <p:nvPr/>
        </p:nvSpPr>
        <p:spPr>
          <a:xfrm>
            <a:off x="5940152" y="2411596"/>
            <a:ext cx="839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attach</a:t>
            </a:r>
            <a:endParaRPr lang="en-GB" i="1" dirty="0"/>
          </a:p>
        </p:txBody>
      </p:sp>
      <p:sp>
        <p:nvSpPr>
          <p:cNvPr id="90" name="CuadroTexto 89"/>
          <p:cNvSpPr txBox="1"/>
          <p:nvPr/>
        </p:nvSpPr>
        <p:spPr>
          <a:xfrm>
            <a:off x="5659559" y="4617529"/>
            <a:ext cx="953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/>
              <a:t>a</a:t>
            </a:r>
            <a:r>
              <a:rPr lang="en-GB" i="1" dirty="0" smtClean="0"/>
              <a:t>nalyse</a:t>
            </a:r>
          </a:p>
          <a:p>
            <a:pPr algn="ctr"/>
            <a:r>
              <a:rPr lang="en-GB" i="1" dirty="0" smtClean="0"/>
              <a:t>data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766499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latin typeface="Arial" charset="0"/>
                <a:ea typeface="MS PGothic" charset="0"/>
                <a:cs typeface="Arial" charset="0"/>
              </a:rPr>
              <a:t>High </a:t>
            </a:r>
            <a:r>
              <a:rPr lang="it-IT" dirty="0">
                <a:latin typeface="Arial" charset="0"/>
                <a:ea typeface="MS PGothic" charset="0"/>
                <a:cs typeface="Arial" charset="0"/>
              </a:rPr>
              <a:t>Level Tools (</a:t>
            </a:r>
            <a:r>
              <a:rPr lang="it-IT" dirty="0" err="1">
                <a:latin typeface="Arial" charset="0"/>
                <a:ea typeface="MS PGothic" charset="0"/>
                <a:cs typeface="Arial" charset="0"/>
              </a:rPr>
              <a:t>PaaS</a:t>
            </a:r>
            <a:r>
              <a:rPr lang="it-IT" dirty="0">
                <a:latin typeface="Arial" charset="0"/>
                <a:ea typeface="MS PGothic" charset="0"/>
                <a:cs typeface="Arial" charset="0"/>
              </a:rPr>
              <a:t> &amp; </a:t>
            </a:r>
            <a:r>
              <a:rPr lang="it-IT" dirty="0" err="1">
                <a:latin typeface="Arial" charset="0"/>
                <a:ea typeface="MS PGothic" charset="0"/>
                <a:cs typeface="Arial" charset="0"/>
              </a:rPr>
              <a:t>SaaS</a:t>
            </a:r>
            <a:r>
              <a:rPr lang="it-IT" dirty="0">
                <a:latin typeface="Arial" charset="0"/>
                <a:ea typeface="MS PGothic" charset="0"/>
                <a:cs typeface="Arial" charset="0"/>
              </a:rPr>
              <a:t>)</a:t>
            </a:r>
            <a:endParaRPr lang="en-GB" dirty="0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1943546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2"/>
              </a:buClr>
              <a:buFont typeface="Arial" charset="0"/>
              <a:buChar char="•"/>
            </a:pPr>
            <a:r>
              <a:rPr lang="en-GB" sz="2400" dirty="0"/>
              <a:t>Extend the </a:t>
            </a:r>
            <a:r>
              <a:rPr lang="en-GB" sz="2400" dirty="0" err="1"/>
              <a:t>IaaS</a:t>
            </a:r>
            <a:r>
              <a:rPr lang="en-GB" sz="2400" dirty="0"/>
              <a:t> capabilities of the EGI cloud</a:t>
            </a:r>
          </a:p>
          <a:p>
            <a:pPr lvl="1">
              <a:buClr>
                <a:schemeClr val="accent2"/>
              </a:buClr>
              <a:buFont typeface="Arial" charset="0"/>
              <a:buChar char="•"/>
            </a:pPr>
            <a:r>
              <a:rPr lang="en-GB" sz="2000" dirty="0"/>
              <a:t>‘Alternatives’ of the OCCI client and API</a:t>
            </a:r>
          </a:p>
          <a:p>
            <a:pPr lvl="1">
              <a:buClr>
                <a:schemeClr val="accent2"/>
              </a:buClr>
              <a:buFont typeface="Arial" charset="0"/>
              <a:buChar char="•"/>
            </a:pPr>
            <a:r>
              <a:rPr lang="en-GB" sz="2000" dirty="0"/>
              <a:t>More than OCCI</a:t>
            </a:r>
          </a:p>
          <a:p>
            <a:pPr>
              <a:buClr>
                <a:schemeClr val="accent2"/>
              </a:buClr>
              <a:buFont typeface="Arial" charset="0"/>
              <a:buChar char="•"/>
            </a:pPr>
            <a:r>
              <a:rPr lang="en-GB" sz="2400" dirty="0"/>
              <a:t>External contributions (</a:t>
            </a:r>
            <a:r>
              <a:rPr lang="en-GB" sz="2400" dirty="0">
                <a:sym typeface="Wingdings" charset="0"/>
              </a:rPr>
              <a:t></a:t>
            </a:r>
            <a:r>
              <a:rPr lang="en-GB" sz="2400" dirty="0"/>
              <a:t> support many other clouds too</a:t>
            </a:r>
            <a:r>
              <a:rPr lang="en-GB" sz="2400" dirty="0" smtClean="0"/>
              <a:t>)</a:t>
            </a:r>
          </a:p>
          <a:p>
            <a:pPr>
              <a:buClr>
                <a:schemeClr val="accent2"/>
              </a:buClr>
              <a:buFont typeface="Arial" charset="0"/>
              <a:buChar char="•"/>
            </a:pPr>
            <a:r>
              <a:rPr lang="en-GB" sz="2400" dirty="0" smtClean="0"/>
              <a:t>New developments expected (e.g. INDIGO-</a:t>
            </a:r>
            <a:r>
              <a:rPr lang="en-GB" sz="2400" dirty="0" err="1" smtClean="0"/>
              <a:t>Datacloud</a:t>
            </a:r>
            <a:r>
              <a:rPr lang="en-GB" sz="2400" dirty="0" smtClean="0"/>
              <a:t>)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24" name="Diagrama 5"/>
          <p:cNvGraphicFramePr/>
          <p:nvPr>
            <p:extLst>
              <p:ext uri="{D42A27DB-BD31-4B8C-83A1-F6EECF244321}">
                <p14:modId xmlns:p14="http://schemas.microsoft.com/office/powerpoint/2010/main" val="1455772702"/>
              </p:ext>
            </p:extLst>
          </p:nvPr>
        </p:nvGraphicFramePr>
        <p:xfrm>
          <a:off x="35496" y="3284984"/>
          <a:ext cx="4464496" cy="306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1" name="Diagrama 5"/>
          <p:cNvGraphicFramePr/>
          <p:nvPr>
            <p:extLst>
              <p:ext uri="{D42A27DB-BD31-4B8C-83A1-F6EECF244321}">
                <p14:modId xmlns:p14="http://schemas.microsoft.com/office/powerpoint/2010/main" val="3742866627"/>
              </p:ext>
            </p:extLst>
          </p:nvPr>
        </p:nvGraphicFramePr>
        <p:xfrm>
          <a:off x="4644008" y="3284984"/>
          <a:ext cx="4464496" cy="306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Conference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2040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0" name="Imagen 139" descr="EGI Fed cloud  2015-05-15 15.37.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28" y="980728"/>
            <a:ext cx="5221792" cy="3960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FedCloud</a:t>
            </a:r>
            <a:r>
              <a:rPr lang="en-GB" dirty="0" smtClean="0"/>
              <a:t> Infrastructure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-36512" y="1124744"/>
            <a:ext cx="4464496" cy="3960440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One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year of production</a:t>
            </a:r>
          </a:p>
          <a:p>
            <a:r>
              <a:rPr lang="en-GB" dirty="0" smtClean="0"/>
              <a:t>Resources</a:t>
            </a:r>
          </a:p>
          <a:p>
            <a:pPr lvl="1"/>
            <a:r>
              <a:rPr lang="en-GB" dirty="0" smtClean="0"/>
              <a:t>21 providers from 14 NGIs</a:t>
            </a:r>
          </a:p>
          <a:p>
            <a:pPr lvl="1"/>
            <a:r>
              <a:rPr lang="en-GB" dirty="0" smtClean="0"/>
              <a:t>17 interested in joining from 7 new NGIs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Average A/R 82%/83%</a:t>
            </a:r>
          </a:p>
          <a:p>
            <a:r>
              <a:rPr lang="en-GB" dirty="0" smtClean="0"/>
              <a:t>Usage</a:t>
            </a:r>
            <a:endParaRPr lang="en-GB" dirty="0"/>
          </a:p>
          <a:p>
            <a:pPr marL="457200" lvl="1" indent="0">
              <a:buNone/>
            </a:pPr>
            <a:r>
              <a:rPr lang="en-GB" dirty="0" smtClean="0"/>
              <a:t>~700K VMs </a:t>
            </a:r>
          </a:p>
          <a:p>
            <a:pPr marL="457200" lvl="1" indent="0">
              <a:buNone/>
            </a:pPr>
            <a:r>
              <a:rPr lang="en-GB" dirty="0" smtClean="0"/>
              <a:t>~9M CPU hours wall time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Conference 2015</a:t>
            </a:r>
            <a:endParaRPr lang="en-GB" dirty="0"/>
          </a:p>
        </p:txBody>
      </p:sp>
      <p:pic>
        <p:nvPicPr>
          <p:cNvPr id="6" name="Picture 10" descr="C:\Users\Malgorzata Krakowian\Desktop\New folder\logo_IPH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30" y="5085249"/>
            <a:ext cx="709254" cy="57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Malgorzata Krakowian\Desktop\New folder\ct.infn.i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929" y="5087610"/>
            <a:ext cx="899999" cy="57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Malgorzata Krakowian\Desktop\New folder\CYFRONET-CLOU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741" y="6237377"/>
            <a:ext cx="1207739" cy="57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8307" y="6264010"/>
            <a:ext cx="1248056" cy="52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 descr="C:\Users\Malgorzata Krakowian\Desktop\New folder\LIPlog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53"/>
          <a:stretch/>
        </p:blipFill>
        <p:spPr bwMode="auto">
          <a:xfrm>
            <a:off x="5643425" y="5085248"/>
            <a:ext cx="910517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Malgorzata Krakowian\Desktop\New folder\image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26" y="5085248"/>
            <a:ext cx="56835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Malgorzata Krakowian\Desktop\New folder\index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50" y="5661312"/>
            <a:ext cx="146215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Malgorzata Krakowian\Desktop\New folder\ceta-ciemat.e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06704"/>
            <a:ext cx="1953866" cy="48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Malgorzata Krakowian\Desktop\New folder\logo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" y="6280324"/>
            <a:ext cx="1360041" cy="49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Users\Malgorzata Krakowian\Desktop\New folder\logo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864" y="5802074"/>
            <a:ext cx="1585640" cy="29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C:\Users\Malgorzata Krakowian\Desktop\New folder\logo-FINKI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149411"/>
            <a:ext cx="1884363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:\Users\Malgorzata Krakowian\Desktop\New folder\logo.pn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58"/>
          <a:stretch/>
        </p:blipFill>
        <p:spPr bwMode="auto">
          <a:xfrm>
            <a:off x="3836118" y="6239872"/>
            <a:ext cx="857632" cy="57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C:\Users\Malgorzata Krakowian\Desktop\New folder\logo_bifi_sintexto_64x64_XqsbMTjLxQ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984" y="6237376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Malgorzata Krakowian\Desktop\New folder\logo_grycap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281" y="5661312"/>
            <a:ext cx="1098305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C:\Users\Malgorzata Krakowian\Desktop\New folder\ulakbim_1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273" y="5085248"/>
            <a:ext cx="906108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3" descr="C:\Users\Malgorzata Krakowian\Desktop\New folder\lpds.sztaki.hu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47" y="5661312"/>
            <a:ext cx="1091926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Malgorzata Krakowian\Desktop\New folder\images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505" y="6237376"/>
            <a:ext cx="61572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388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Joining Federated Cloud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Resource Providers</a:t>
            </a:r>
          </a:p>
          <a:p>
            <a:pPr lvl="1"/>
            <a:r>
              <a:rPr lang="en-GB" dirty="0" smtClean="0"/>
              <a:t>Follow the EGI </a:t>
            </a:r>
            <a:r>
              <a:rPr lang="en-GB" dirty="0"/>
              <a:t>Certification Procedure </a:t>
            </a: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://wiki.egi.eu/wiki/</a:t>
            </a:r>
            <a:r>
              <a:rPr lang="en-GB" dirty="0" smtClean="0">
                <a:hlinkClick r:id="rId2"/>
              </a:rPr>
              <a:t>PROC09</a:t>
            </a:r>
            <a:r>
              <a:rPr lang="en-GB" dirty="0" smtClean="0"/>
              <a:t>, common for HTC and Cloud Resources</a:t>
            </a:r>
          </a:p>
          <a:p>
            <a:pPr lvl="1"/>
            <a:r>
              <a:rPr lang="en-GB" dirty="0" smtClean="0"/>
              <a:t>Use the </a:t>
            </a:r>
            <a:r>
              <a:rPr lang="en-GB" dirty="0"/>
              <a:t>installation manuals </a:t>
            </a:r>
            <a:r>
              <a:rPr lang="en-GB" dirty="0">
                <a:hlinkClick r:id="rId3"/>
              </a:rPr>
              <a:t>https://wiki.egi.eu/wiki/</a:t>
            </a:r>
            <a:r>
              <a:rPr lang="en-GB" dirty="0" smtClean="0">
                <a:hlinkClick r:id="rId3"/>
              </a:rPr>
              <a:t>MAN10</a:t>
            </a:r>
            <a:r>
              <a:rPr lang="en-GB" dirty="0" smtClean="0"/>
              <a:t> for your CMF</a:t>
            </a:r>
          </a:p>
          <a:p>
            <a:r>
              <a:rPr lang="en-GB" dirty="0" smtClean="0"/>
              <a:t>Technology Providers</a:t>
            </a:r>
          </a:p>
          <a:p>
            <a:pPr lvl="1"/>
            <a:r>
              <a:rPr lang="en-GB" dirty="0" smtClean="0"/>
              <a:t>Contact the TF </a:t>
            </a:r>
            <a:r>
              <a:rPr lang="en-GB" dirty="0"/>
              <a:t>mailing list </a:t>
            </a:r>
            <a:r>
              <a:rPr lang="en-GB" dirty="0">
                <a:hlinkClick r:id="rId4"/>
              </a:rPr>
              <a:t>fedcloud-tf@</a:t>
            </a:r>
            <a:r>
              <a:rPr lang="en-GB" dirty="0" smtClean="0">
                <a:hlinkClick r:id="rId4"/>
              </a:rPr>
              <a:t>mailman.egi.eu</a:t>
            </a:r>
            <a:endParaRPr lang="en-GB" dirty="0" smtClean="0"/>
          </a:p>
          <a:p>
            <a:r>
              <a:rPr lang="en-GB" dirty="0" smtClean="0"/>
              <a:t>Users</a:t>
            </a:r>
          </a:p>
          <a:p>
            <a:pPr lvl="1"/>
            <a:r>
              <a:rPr lang="en-GB" dirty="0" smtClean="0"/>
              <a:t>Contact </a:t>
            </a:r>
            <a:r>
              <a:rPr lang="en-GB" dirty="0" smtClean="0">
                <a:hlinkClick r:id="rId5"/>
              </a:rPr>
              <a:t>support@egi.eu</a:t>
            </a:r>
            <a:r>
              <a:rPr lang="en-GB" dirty="0" smtClean="0"/>
              <a:t>, see next talk by Diego</a:t>
            </a:r>
            <a:endParaRPr lang="en-GB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Conference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9506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Evolution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</a:t>
            </a:r>
            <a:r>
              <a:rPr lang="en-GB" b="1" dirty="0"/>
              <a:t>EGI Federated Cloud Task Force</a:t>
            </a:r>
            <a:r>
              <a:rPr lang="en-GB" dirty="0"/>
              <a:t> continue to work to </a:t>
            </a:r>
            <a:r>
              <a:rPr lang="en-GB" b="1" dirty="0">
                <a:solidFill>
                  <a:srgbClr val="4F81BD"/>
                </a:solidFill>
              </a:rPr>
              <a:t>evolve</a:t>
            </a:r>
            <a:r>
              <a:rPr lang="en-GB" dirty="0"/>
              <a:t> and </a:t>
            </a:r>
            <a:r>
              <a:rPr lang="en-GB" b="1" dirty="0">
                <a:solidFill>
                  <a:srgbClr val="4F81BD"/>
                </a:solidFill>
              </a:rPr>
              <a:t>improve</a:t>
            </a:r>
            <a:r>
              <a:rPr lang="en-GB" dirty="0"/>
              <a:t> the Cloud </a:t>
            </a:r>
            <a:r>
              <a:rPr lang="en-GB" dirty="0" smtClean="0"/>
              <a:t>Infrastructure</a:t>
            </a:r>
          </a:p>
          <a:p>
            <a:r>
              <a:rPr lang="en-US" dirty="0" smtClean="0"/>
              <a:t>Feature </a:t>
            </a:r>
            <a:r>
              <a:rPr lang="en-US" dirty="0"/>
              <a:t>additions to foundational tools depending on </a:t>
            </a:r>
            <a:r>
              <a:rPr lang="en-US" dirty="0" smtClean="0"/>
              <a:t>requests</a:t>
            </a:r>
          </a:p>
          <a:p>
            <a:pPr lvl="1"/>
            <a:r>
              <a:rPr lang="en-US" dirty="0" smtClean="0"/>
              <a:t>systematic tracking of requests with EGI RT</a:t>
            </a:r>
          </a:p>
          <a:p>
            <a:r>
              <a:rPr lang="en-US" dirty="0" smtClean="0"/>
              <a:t>New scenarios/working groups</a:t>
            </a:r>
          </a:p>
          <a:p>
            <a:pPr lvl="1"/>
            <a:r>
              <a:rPr lang="en-US" dirty="0" smtClean="0"/>
              <a:t>Intra-cloud networking</a:t>
            </a:r>
          </a:p>
          <a:p>
            <a:pPr lvl="1"/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VM Image Endorsement</a:t>
            </a:r>
          </a:p>
          <a:p>
            <a:endParaRPr lang="en-US" dirty="0"/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Conference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0431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developments on the roadmap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VM Management</a:t>
            </a:r>
          </a:p>
          <a:p>
            <a:pPr lvl="1"/>
            <a:r>
              <a:rPr lang="en-GB" b="1" dirty="0" smtClean="0">
                <a:solidFill>
                  <a:srgbClr val="4F81BD"/>
                </a:solidFill>
              </a:rPr>
              <a:t>OCCI v1.2</a:t>
            </a:r>
            <a:r>
              <a:rPr lang="en-GB" dirty="0" smtClean="0"/>
              <a:t> now in public comment phase, introduces JSON rendering</a:t>
            </a:r>
          </a:p>
          <a:p>
            <a:pPr lvl="1"/>
            <a:r>
              <a:rPr lang="en-GB" dirty="0" smtClean="0"/>
              <a:t>Vertical scalability</a:t>
            </a:r>
          </a:p>
          <a:p>
            <a:pPr lvl="1"/>
            <a:r>
              <a:rPr lang="en-GB" dirty="0" smtClean="0"/>
              <a:t>Snapshots and migration of VMs between sites</a:t>
            </a:r>
          </a:p>
          <a:p>
            <a:r>
              <a:rPr lang="en-GB" dirty="0" smtClean="0"/>
              <a:t>Data Management</a:t>
            </a:r>
          </a:p>
          <a:p>
            <a:pPr lvl="1"/>
            <a:r>
              <a:rPr lang="en-GB" b="1" dirty="0" smtClean="0">
                <a:solidFill>
                  <a:srgbClr val="4F81BD"/>
                </a:solidFill>
              </a:rPr>
              <a:t>CDMI for </a:t>
            </a:r>
            <a:r>
              <a:rPr lang="en-GB" b="1" dirty="0" err="1" smtClean="0">
                <a:solidFill>
                  <a:srgbClr val="4F81BD"/>
                </a:solidFill>
              </a:rPr>
              <a:t>OpenStack</a:t>
            </a:r>
            <a:r>
              <a:rPr lang="en-GB" dirty="0" smtClean="0"/>
              <a:t> based on </a:t>
            </a:r>
            <a:r>
              <a:rPr lang="en-GB" dirty="0" err="1" smtClean="0"/>
              <a:t>Synnefo</a:t>
            </a:r>
            <a:r>
              <a:rPr lang="en-GB" dirty="0"/>
              <a:t> </a:t>
            </a:r>
            <a:r>
              <a:rPr lang="en-GB" dirty="0" smtClean="0"/>
              <a:t>implementation</a:t>
            </a:r>
          </a:p>
          <a:p>
            <a:pPr lvl="1"/>
            <a:r>
              <a:rPr lang="en-GB" dirty="0" smtClean="0"/>
              <a:t>Integration of new stacks (</a:t>
            </a:r>
            <a:r>
              <a:rPr lang="en-GB" b="1" dirty="0" err="1" smtClean="0">
                <a:solidFill>
                  <a:srgbClr val="4F81BD"/>
                </a:solidFill>
              </a:rPr>
              <a:t>OneData</a:t>
            </a:r>
            <a:r>
              <a:rPr lang="en-GB" dirty="0" smtClean="0"/>
              <a:t>)</a:t>
            </a:r>
          </a:p>
          <a:p>
            <a:r>
              <a:rPr lang="en-GB" b="1" dirty="0" err="1" smtClean="0">
                <a:solidFill>
                  <a:srgbClr val="4F81BD"/>
                </a:solidFill>
              </a:rPr>
              <a:t>AppDB</a:t>
            </a:r>
            <a:r>
              <a:rPr lang="en-GB" b="1" dirty="0">
                <a:solidFill>
                  <a:srgbClr val="4F81BD"/>
                </a:solidFill>
              </a:rPr>
              <a:t> </a:t>
            </a:r>
            <a:r>
              <a:rPr lang="en-GB" b="1" dirty="0" smtClean="0">
                <a:solidFill>
                  <a:srgbClr val="4F81BD"/>
                </a:solidFill>
              </a:rPr>
              <a:t>as a broker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Simple manage operations on VMs from web interface</a:t>
            </a:r>
          </a:p>
          <a:p>
            <a:r>
              <a:rPr lang="en-GB" dirty="0" smtClean="0"/>
              <a:t>Support for </a:t>
            </a:r>
            <a:r>
              <a:rPr lang="en-GB" b="1" dirty="0" smtClean="0">
                <a:solidFill>
                  <a:srgbClr val="4F81BD"/>
                </a:solidFill>
              </a:rPr>
              <a:t>native interfaces</a:t>
            </a:r>
          </a:p>
          <a:p>
            <a:r>
              <a:rPr lang="en-GB" dirty="0" smtClean="0"/>
              <a:t>Integration of </a:t>
            </a:r>
            <a:r>
              <a:rPr lang="en-GB" b="1" dirty="0" smtClean="0">
                <a:solidFill>
                  <a:srgbClr val="4F81BD"/>
                </a:solidFill>
              </a:rPr>
              <a:t>CANFAR</a:t>
            </a:r>
            <a:r>
              <a:rPr lang="en-GB" dirty="0" smtClean="0"/>
              <a:t> and </a:t>
            </a:r>
            <a:r>
              <a:rPr lang="en-GB" b="1" dirty="0" smtClean="0">
                <a:solidFill>
                  <a:srgbClr val="4F81BD"/>
                </a:solidFill>
              </a:rPr>
              <a:t>D4Science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Conference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4806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457200" y="1341040"/>
            <a:ext cx="8435280" cy="791815"/>
          </a:xfrm>
        </p:spPr>
        <p:txBody>
          <a:bodyPr anchor="ctr">
            <a:normAutofit fontScale="77500" lnSpcReduction="20000"/>
          </a:bodyPr>
          <a:lstStyle/>
          <a:p>
            <a:pPr algn="just"/>
            <a:r>
              <a:rPr lang="en-GB" b="0" dirty="0">
                <a:solidFill>
                  <a:srgbClr val="4F81BD"/>
                </a:solidFill>
              </a:rPr>
              <a:t>EGI Federated Cloud </a:t>
            </a:r>
            <a:r>
              <a:rPr lang="en-GB" b="0" dirty="0"/>
              <a:t>is a </a:t>
            </a:r>
            <a:r>
              <a:rPr lang="en-GB" b="0" dirty="0">
                <a:solidFill>
                  <a:srgbClr val="4F81BD"/>
                </a:solidFill>
              </a:rPr>
              <a:t>hybrid</a:t>
            </a:r>
            <a:r>
              <a:rPr lang="en-GB" b="0" dirty="0"/>
              <a:t> </a:t>
            </a:r>
            <a:r>
              <a:rPr lang="en-GB" b="0" dirty="0">
                <a:solidFill>
                  <a:srgbClr val="4F81BD"/>
                </a:solidFill>
              </a:rPr>
              <a:t>federated cloud</a:t>
            </a:r>
            <a:r>
              <a:rPr lang="en-GB" b="0" dirty="0"/>
              <a:t> for research user communities, which </a:t>
            </a:r>
            <a:r>
              <a:rPr lang="en-GB" b="0"/>
              <a:t>comprises </a:t>
            </a:r>
            <a:r>
              <a:rPr lang="en-GB" b="0" smtClean="0"/>
              <a:t>cloud </a:t>
            </a:r>
            <a:r>
              <a:rPr lang="en-GB" b="0" dirty="0"/>
              <a:t>providers to support data- and computing-intensive workloads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Federated Cloud</a:t>
            </a:r>
            <a:endParaRPr lang="en-GB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Conference 2015</a:t>
            </a:r>
            <a:endParaRPr lang="en-GB" dirty="0"/>
          </a:p>
        </p:txBody>
      </p:sp>
      <p:sp>
        <p:nvSpPr>
          <p:cNvPr id="23" name="Marcador de texto 5"/>
          <p:cNvSpPr>
            <a:spLocks noGrp="1"/>
          </p:cNvSpPr>
          <p:nvPr>
            <p:ph type="body" idx="1"/>
          </p:nvPr>
        </p:nvSpPr>
        <p:spPr>
          <a:xfrm>
            <a:off x="107504" y="2348880"/>
            <a:ext cx="4320480" cy="504056"/>
          </a:xfrm>
        </p:spPr>
        <p:txBody>
          <a:bodyPr/>
          <a:lstStyle/>
          <a:p>
            <a:pPr algn="ctr"/>
            <a:r>
              <a:rPr lang="en-GB" dirty="0" smtClean="0"/>
              <a:t>Public Cloud</a:t>
            </a:r>
            <a:endParaRPr lang="en-GB" dirty="0"/>
          </a:p>
        </p:txBody>
      </p:sp>
      <p:sp>
        <p:nvSpPr>
          <p:cNvPr id="24" name="Marcador de contenido 6"/>
          <p:cNvSpPr>
            <a:spLocks noGrp="1"/>
          </p:cNvSpPr>
          <p:nvPr>
            <p:ph sz="half" idx="2"/>
          </p:nvPr>
        </p:nvSpPr>
        <p:spPr>
          <a:xfrm>
            <a:off x="107504" y="2996952"/>
            <a:ext cx="4320000" cy="3312368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000" b="1" dirty="0">
                <a:solidFill>
                  <a:schemeClr val="accent1"/>
                </a:solidFill>
              </a:rPr>
              <a:t>Open to any research community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000" b="1" dirty="0" smtClean="0">
                <a:solidFill>
                  <a:schemeClr val="accent1"/>
                </a:solidFill>
              </a:rPr>
              <a:t>Open Standards</a:t>
            </a:r>
            <a:r>
              <a:rPr lang="en-GB" sz="2000" dirty="0" smtClean="0"/>
              <a:t>: use of common </a:t>
            </a:r>
            <a:r>
              <a:rPr lang="en-GB" sz="2000" dirty="0"/>
              <a:t>open standards for the interfaces and images  </a:t>
            </a:r>
            <a:r>
              <a:rPr lang="en-GB" sz="2000" dirty="0" smtClean="0"/>
              <a:t>(OCCI</a:t>
            </a:r>
            <a:r>
              <a:rPr lang="en-GB" sz="2000" dirty="0"/>
              <a:t>, CDMI, OVF, </a:t>
            </a:r>
            <a:r>
              <a:rPr lang="en-GB" sz="2000" dirty="0" smtClean="0"/>
              <a:t>GLUE2, …)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000" b="1" dirty="0" smtClean="0">
                <a:solidFill>
                  <a:schemeClr val="accent1"/>
                </a:solidFill>
              </a:rPr>
              <a:t>Resource </a:t>
            </a:r>
            <a:r>
              <a:rPr lang="en-GB" sz="2000" b="1" dirty="0">
                <a:solidFill>
                  <a:schemeClr val="accent1"/>
                </a:solidFill>
              </a:rPr>
              <a:t>integration</a:t>
            </a:r>
            <a:r>
              <a:rPr lang="en-GB" sz="2000" dirty="0"/>
              <a:t>: Cloud Computing </a:t>
            </a:r>
            <a:r>
              <a:rPr lang="en-GB" sz="2000" dirty="0" smtClean="0"/>
              <a:t>integrated </a:t>
            </a:r>
            <a:r>
              <a:rPr lang="en-GB" sz="2000" dirty="0"/>
              <a:t>into the existing production infrastructure. </a:t>
            </a:r>
            <a:endParaRPr lang="en-GB" sz="2000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5" name="Marcador de texto 7"/>
          <p:cNvSpPr>
            <a:spLocks noGrp="1"/>
          </p:cNvSpPr>
          <p:nvPr>
            <p:ph type="body" sz="quarter" idx="3"/>
          </p:nvPr>
        </p:nvSpPr>
        <p:spPr>
          <a:xfrm>
            <a:off x="4644008" y="2348880"/>
            <a:ext cx="4320480" cy="476913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Community Cloud</a:t>
            </a:r>
            <a:endParaRPr lang="en-GB" dirty="0"/>
          </a:p>
        </p:txBody>
      </p:sp>
      <p:sp>
        <p:nvSpPr>
          <p:cNvPr id="32" name="Marcador de contenido 8"/>
          <p:cNvSpPr>
            <a:spLocks noGrp="1"/>
          </p:cNvSpPr>
          <p:nvPr>
            <p:ph sz="quarter" idx="4"/>
          </p:nvPr>
        </p:nvSpPr>
        <p:spPr>
          <a:xfrm>
            <a:off x="4644008" y="2996952"/>
            <a:ext cx="4320000" cy="3312368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000" b="1" dirty="0" smtClean="0">
                <a:solidFill>
                  <a:schemeClr val="accent1"/>
                </a:solidFill>
              </a:rPr>
              <a:t>Accessible to one or more selected VOs</a:t>
            </a:r>
            <a:endParaRPr lang="en-GB" sz="2000" b="1" dirty="0">
              <a:solidFill>
                <a:schemeClr val="accent1"/>
              </a:solidFill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000" b="1" dirty="0" smtClean="0">
                <a:solidFill>
                  <a:schemeClr val="accent1"/>
                </a:solidFill>
              </a:rPr>
              <a:t>API choice, </a:t>
            </a:r>
            <a:r>
              <a:rPr lang="en-GB" sz="2000" dirty="0" smtClean="0"/>
              <a:t>but must assure </a:t>
            </a:r>
            <a:r>
              <a:rPr lang="en-GB" sz="2000" b="1" dirty="0" smtClean="0">
                <a:solidFill>
                  <a:srgbClr val="4F81BD"/>
                </a:solidFill>
              </a:rPr>
              <a:t>interoperability</a:t>
            </a:r>
            <a:r>
              <a:rPr lang="en-GB" sz="2000" dirty="0" smtClean="0"/>
              <a:t> within the community. Standards are fostered.</a:t>
            </a:r>
            <a:endParaRPr lang="en-GB" sz="2000" dirty="0"/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000" b="1" dirty="0" smtClean="0">
                <a:solidFill>
                  <a:schemeClr val="accent1"/>
                </a:solidFill>
              </a:rPr>
              <a:t>Looser Federation profile</a:t>
            </a:r>
            <a:r>
              <a:rPr lang="en-GB" sz="2000" dirty="0" smtClean="0"/>
              <a:t>: based on a subset of components (accounting, monitoring, …)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5623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EGI Federated Cloud extends </a:t>
            </a:r>
            <a:r>
              <a:rPr lang="en-GB" sz="2400" b="1" dirty="0" smtClean="0">
                <a:solidFill>
                  <a:schemeClr val="accent1"/>
                </a:solidFill>
              </a:rPr>
              <a:t>EGI infrastructure</a:t>
            </a:r>
            <a:endParaRPr lang="en-GB" sz="2400" dirty="0"/>
          </a:p>
          <a:p>
            <a:pPr lvl="1"/>
            <a:r>
              <a:rPr lang="en-GB" dirty="0" smtClean="0"/>
              <a:t>Fully integrating </a:t>
            </a:r>
            <a:r>
              <a:rPr lang="en-GB" dirty="0" err="1" smtClean="0"/>
              <a:t>IaaS</a:t>
            </a:r>
            <a:r>
              <a:rPr lang="en-GB" dirty="0" smtClean="0"/>
              <a:t> into EGI production infrastructure</a:t>
            </a:r>
          </a:p>
          <a:p>
            <a:pPr lvl="1"/>
            <a:r>
              <a:rPr lang="en-GB" dirty="0" smtClean="0"/>
              <a:t>Attracting new communities </a:t>
            </a:r>
            <a:r>
              <a:rPr lang="en-GB" dirty="0"/>
              <a:t>belonging to various scientific domains </a:t>
            </a:r>
            <a:r>
              <a:rPr lang="en-GB" dirty="0" smtClean="0"/>
              <a:t>(76 use cases, 40 communities)</a:t>
            </a:r>
          </a:p>
          <a:p>
            <a:pPr lvl="1"/>
            <a:endParaRPr lang="en-GB" sz="2800" dirty="0"/>
          </a:p>
          <a:p>
            <a:r>
              <a:rPr lang="en-US" sz="2400" b="1" dirty="0">
                <a:solidFill>
                  <a:schemeClr val="accent1"/>
                </a:solidFill>
              </a:rPr>
              <a:t>Paving the way for a global federated cloud marketplace </a:t>
            </a:r>
            <a:r>
              <a:rPr lang="en-US" sz="2400" dirty="0"/>
              <a:t>led through European Innovation</a:t>
            </a:r>
          </a:p>
          <a:p>
            <a:pPr lvl="1"/>
            <a:r>
              <a:rPr lang="en-US" sz="2000" dirty="0"/>
              <a:t>Established best practice</a:t>
            </a:r>
          </a:p>
          <a:p>
            <a:pPr lvl="1"/>
            <a:r>
              <a:rPr lang="en-US" sz="2000" dirty="0"/>
              <a:t>Illustrating leadership</a:t>
            </a:r>
          </a:p>
          <a:p>
            <a:pPr lvl="1"/>
            <a:r>
              <a:rPr lang="en-US" sz="2000" dirty="0"/>
              <a:t>Open standards, open technology</a:t>
            </a:r>
          </a:p>
          <a:p>
            <a:pPr lvl="1"/>
            <a:r>
              <a:rPr lang="en-US" sz="2000" dirty="0"/>
              <a:t>Open membership, open processes</a:t>
            </a:r>
          </a:p>
          <a:p>
            <a:pPr lvl="1"/>
            <a:r>
              <a:rPr lang="en-US" sz="2000" dirty="0"/>
              <a:t>Open </a:t>
            </a:r>
            <a:r>
              <a:rPr lang="en-US" sz="2000" dirty="0" smtClean="0"/>
              <a:t>competition</a:t>
            </a:r>
            <a:endParaRPr lang="en-GB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Conference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055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052736"/>
            <a:ext cx="8424936" cy="554461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sz="2800" dirty="0" smtClean="0"/>
              <a:t>Alison </a:t>
            </a:r>
            <a:r>
              <a:rPr lang="en-GB" sz="2800" dirty="0"/>
              <a:t>Packer, Álvaro </a:t>
            </a:r>
            <a:r>
              <a:rPr lang="en-GB" sz="2800" dirty="0" err="1"/>
              <a:t>López</a:t>
            </a:r>
            <a:r>
              <a:rPr lang="en-GB" sz="2800" dirty="0"/>
              <a:t> </a:t>
            </a:r>
            <a:r>
              <a:rPr lang="en-GB" sz="2800" dirty="0" err="1" smtClean="0"/>
              <a:t>García</a:t>
            </a:r>
            <a:r>
              <a:rPr lang="en-GB" sz="2800" dirty="0" smtClean="0"/>
              <a:t>, </a:t>
            </a:r>
            <a:r>
              <a:rPr lang="en-GB" sz="2800" dirty="0" err="1"/>
              <a:t>Binh</a:t>
            </a:r>
            <a:r>
              <a:rPr lang="en-GB" sz="2800" dirty="0"/>
              <a:t> Minh Nguyen, </a:t>
            </a:r>
            <a:r>
              <a:rPr lang="en-GB" sz="2800" dirty="0" err="1"/>
              <a:t>Björn</a:t>
            </a:r>
            <a:r>
              <a:rPr lang="en-GB" sz="2800" dirty="0"/>
              <a:t> </a:t>
            </a:r>
            <a:r>
              <a:rPr lang="en-GB" sz="2800" dirty="0" err="1"/>
              <a:t>Hagemeier</a:t>
            </a:r>
            <a:r>
              <a:rPr lang="en-GB" sz="2800" dirty="0"/>
              <a:t>, Boris </a:t>
            </a:r>
            <a:r>
              <a:rPr lang="en-GB" sz="2800" dirty="0" err="1"/>
              <a:t>Parak</a:t>
            </a:r>
            <a:r>
              <a:rPr lang="en-GB" sz="2800" dirty="0"/>
              <a:t>, </a:t>
            </a:r>
            <a:r>
              <a:rPr lang="en-GB" sz="2800" dirty="0" err="1" smtClean="0"/>
              <a:t>Boro</a:t>
            </a:r>
            <a:r>
              <a:rPr lang="en-GB" sz="2800" dirty="0" smtClean="0"/>
              <a:t> </a:t>
            </a:r>
            <a:r>
              <a:rPr lang="en-GB" sz="2800" dirty="0" err="1" smtClean="0"/>
              <a:t>Jakimovski</a:t>
            </a:r>
            <a:r>
              <a:rPr lang="en-GB" sz="2800" dirty="0" smtClean="0"/>
              <a:t>, Cal </a:t>
            </a:r>
            <a:r>
              <a:rPr lang="en-GB" sz="2800" dirty="0"/>
              <a:t>Loomis, </a:t>
            </a:r>
            <a:r>
              <a:rPr lang="en-GB" sz="2800" dirty="0" smtClean="0"/>
              <a:t>Carlos </a:t>
            </a:r>
            <a:r>
              <a:rPr lang="en-GB" sz="2800" dirty="0" err="1" smtClean="0"/>
              <a:t>Gimeno</a:t>
            </a:r>
            <a:r>
              <a:rPr lang="en-GB" sz="2800" dirty="0" smtClean="0"/>
              <a:t>, </a:t>
            </a:r>
            <a:r>
              <a:rPr lang="en-GB" dirty="0"/>
              <a:t>Christos </a:t>
            </a:r>
            <a:r>
              <a:rPr lang="en-GB" dirty="0" err="1" smtClean="0"/>
              <a:t>Loverdos</a:t>
            </a:r>
            <a:r>
              <a:rPr lang="en-GB" dirty="0" smtClean="0"/>
              <a:t>,</a:t>
            </a:r>
            <a:r>
              <a:rPr lang="en-GB" dirty="0"/>
              <a:t> </a:t>
            </a:r>
            <a:r>
              <a:rPr lang="en-GB" sz="2800" dirty="0" smtClean="0"/>
              <a:t>Daniele </a:t>
            </a:r>
            <a:r>
              <a:rPr lang="en-GB" sz="2800" dirty="0" err="1"/>
              <a:t>Cesini</a:t>
            </a:r>
            <a:r>
              <a:rPr lang="en-GB" sz="2800" dirty="0"/>
              <a:t>, Daniele </a:t>
            </a:r>
            <a:r>
              <a:rPr lang="en-GB" sz="2800" dirty="0" err="1"/>
              <a:t>Lezzi</a:t>
            </a:r>
            <a:r>
              <a:rPr lang="en-GB" sz="2800" dirty="0"/>
              <a:t>, </a:t>
            </a:r>
            <a:r>
              <a:rPr lang="en-GB" sz="2800" dirty="0" smtClean="0"/>
              <a:t>David Blundell, Diego </a:t>
            </a:r>
            <a:r>
              <a:rPr lang="en-GB" sz="2800" dirty="0" err="1" smtClean="0"/>
              <a:t>Scardaci</a:t>
            </a:r>
            <a:r>
              <a:rPr lang="en-GB" sz="2800" dirty="0" smtClean="0"/>
              <a:t>, David </a:t>
            </a:r>
            <a:r>
              <a:rPr lang="en-GB" sz="2800" dirty="0" err="1" smtClean="0"/>
              <a:t>Wallom</a:t>
            </a:r>
            <a:r>
              <a:rPr lang="en-GB" sz="2800" dirty="0" smtClean="0"/>
              <a:t>, </a:t>
            </a:r>
            <a:r>
              <a:rPr lang="en-GB" sz="2800" dirty="0" err="1" smtClean="0"/>
              <a:t>Elisabetta</a:t>
            </a:r>
            <a:r>
              <a:rPr lang="en-GB" sz="2800" dirty="0" smtClean="0"/>
              <a:t> </a:t>
            </a:r>
            <a:r>
              <a:rPr lang="en-GB" sz="2800" dirty="0" err="1"/>
              <a:t>Ronchieri</a:t>
            </a:r>
            <a:r>
              <a:rPr lang="en-GB" sz="2800" dirty="0"/>
              <a:t>, Emir </a:t>
            </a:r>
            <a:r>
              <a:rPr lang="en-GB" sz="2800" dirty="0" err="1" smtClean="0"/>
              <a:t>Imamagic</a:t>
            </a:r>
            <a:r>
              <a:rPr lang="en-GB" sz="2800" dirty="0" smtClean="0"/>
              <a:t>, Esteban </a:t>
            </a:r>
            <a:r>
              <a:rPr lang="en-GB" sz="2800" dirty="0" err="1" smtClean="0"/>
              <a:t>Freire</a:t>
            </a:r>
            <a:r>
              <a:rPr lang="en-GB" sz="2800" dirty="0" smtClean="0"/>
              <a:t>, </a:t>
            </a:r>
            <a:r>
              <a:rPr lang="en-GB" sz="2800" dirty="0" err="1" smtClean="0"/>
              <a:t>Feyza</a:t>
            </a:r>
            <a:r>
              <a:rPr lang="en-GB" sz="2800" dirty="0" smtClean="0"/>
              <a:t> </a:t>
            </a:r>
            <a:r>
              <a:rPr lang="en-GB" sz="2800" dirty="0" err="1" smtClean="0"/>
              <a:t>Eryol</a:t>
            </a:r>
            <a:r>
              <a:rPr lang="en-GB" sz="2800" dirty="0" smtClean="0"/>
              <a:t>, Florian </a:t>
            </a:r>
            <a:r>
              <a:rPr lang="en-GB" sz="2800" dirty="0" err="1"/>
              <a:t>Feldhaus</a:t>
            </a:r>
            <a:r>
              <a:rPr lang="en-GB" sz="2800" dirty="0"/>
              <a:t>, </a:t>
            </a:r>
            <a:r>
              <a:rPr lang="en-GB" sz="2800" dirty="0" err="1"/>
              <a:t>Gergely</a:t>
            </a:r>
            <a:r>
              <a:rPr lang="en-GB" sz="2800" dirty="0"/>
              <a:t> </a:t>
            </a:r>
            <a:r>
              <a:rPr lang="en-GB" sz="2800" dirty="0" err="1"/>
              <a:t>Sipos</a:t>
            </a:r>
            <a:r>
              <a:rPr lang="en-GB" sz="2800" dirty="0" smtClean="0"/>
              <a:t>, Ignacio </a:t>
            </a:r>
            <a:r>
              <a:rPr lang="en-GB" sz="2800" dirty="0" err="1" smtClean="0"/>
              <a:t>Blanquer</a:t>
            </a:r>
            <a:r>
              <a:rPr lang="en-GB" sz="2800" dirty="0" smtClean="0"/>
              <a:t>, </a:t>
            </a:r>
            <a:r>
              <a:rPr lang="en-GB" sz="2800" dirty="0" err="1" smtClean="0"/>
              <a:t>Iván</a:t>
            </a:r>
            <a:r>
              <a:rPr lang="en-GB" sz="2800" dirty="0" smtClean="0"/>
              <a:t> </a:t>
            </a:r>
            <a:r>
              <a:rPr lang="en-GB" sz="2800" dirty="0" err="1" smtClean="0"/>
              <a:t>Díaz</a:t>
            </a:r>
            <a:r>
              <a:rPr lang="en-GB" sz="2800" dirty="0" smtClean="0"/>
              <a:t>, Jan </a:t>
            </a:r>
            <a:r>
              <a:rPr lang="en-GB" sz="2800" dirty="0" err="1"/>
              <a:t>Meizner</a:t>
            </a:r>
            <a:r>
              <a:rPr lang="en-GB" sz="2800" dirty="0"/>
              <a:t>, </a:t>
            </a:r>
            <a:r>
              <a:rPr lang="en-GB" sz="2800" dirty="0" smtClean="0"/>
              <a:t>Jerome </a:t>
            </a:r>
            <a:r>
              <a:rPr lang="en-GB" sz="2800" dirty="0" err="1" smtClean="0"/>
              <a:t>Pansanel</a:t>
            </a:r>
            <a:r>
              <a:rPr lang="en-GB" sz="2800" dirty="0" smtClean="0"/>
              <a:t>, John </a:t>
            </a:r>
            <a:r>
              <a:rPr lang="en-GB" sz="2800" dirty="0"/>
              <a:t>Gordon, Kostas </a:t>
            </a:r>
            <a:r>
              <a:rPr lang="en-GB" sz="2800" dirty="0" err="1"/>
              <a:t>Koumantaros</a:t>
            </a:r>
            <a:r>
              <a:rPr lang="en-GB" sz="2800" dirty="0"/>
              <a:t>, </a:t>
            </a:r>
            <a:r>
              <a:rPr lang="en-GB" sz="2800" dirty="0" smtClean="0"/>
              <a:t>Linda Cornwall, Luis </a:t>
            </a:r>
            <a:r>
              <a:rPr lang="en-GB" sz="2800" dirty="0" err="1" smtClean="0"/>
              <a:t>Alves</a:t>
            </a:r>
            <a:r>
              <a:rPr lang="en-GB" sz="2800" dirty="0" smtClean="0"/>
              <a:t>, </a:t>
            </a:r>
            <a:r>
              <a:rPr lang="en-GB" sz="2800" dirty="0" err="1" smtClean="0"/>
              <a:t>Malgorzata</a:t>
            </a:r>
            <a:r>
              <a:rPr lang="en-GB" sz="2800" dirty="0" smtClean="0"/>
              <a:t> </a:t>
            </a:r>
            <a:r>
              <a:rPr lang="en-GB" sz="2800" dirty="0" err="1" smtClean="0"/>
              <a:t>Krakowian</a:t>
            </a:r>
            <a:r>
              <a:rPr lang="en-GB" sz="2800" dirty="0" smtClean="0"/>
              <a:t>, </a:t>
            </a:r>
            <a:r>
              <a:rPr lang="en-GB" sz="2800" dirty="0" err="1" smtClean="0">
                <a:effectLst/>
              </a:rPr>
              <a:t>Marios</a:t>
            </a:r>
            <a:r>
              <a:rPr lang="en-GB" sz="2800" dirty="0" smtClean="0">
                <a:effectLst/>
              </a:rPr>
              <a:t> </a:t>
            </a:r>
            <a:r>
              <a:rPr lang="en-GB" sz="2800" dirty="0" err="1" smtClean="0">
                <a:effectLst/>
              </a:rPr>
              <a:t>Chatziangelou</a:t>
            </a:r>
            <a:r>
              <a:rPr lang="en-GB" sz="2800" dirty="0" smtClean="0">
                <a:effectLst/>
              </a:rPr>
              <a:t>,</a:t>
            </a:r>
            <a:r>
              <a:rPr lang="en-GB" sz="2800" dirty="0" smtClean="0"/>
              <a:t> Marco </a:t>
            </a:r>
            <a:r>
              <a:rPr lang="en-GB" sz="2800" dirty="0" err="1"/>
              <a:t>Verlato</a:t>
            </a:r>
            <a:r>
              <a:rPr lang="en-GB" sz="2800" dirty="0"/>
              <a:t>, </a:t>
            </a:r>
            <a:r>
              <a:rPr lang="en-GB" sz="2800" dirty="0" err="1" smtClean="0"/>
              <a:t>Marica</a:t>
            </a:r>
            <a:r>
              <a:rPr lang="en-GB" sz="2800" dirty="0" smtClean="0"/>
              <a:t> </a:t>
            </a:r>
            <a:r>
              <a:rPr lang="en-GB" sz="2800" dirty="0" err="1" smtClean="0"/>
              <a:t>Antonacci</a:t>
            </a:r>
            <a:r>
              <a:rPr lang="en-GB" sz="2800" dirty="0" smtClean="0"/>
              <a:t> , </a:t>
            </a:r>
            <a:r>
              <a:rPr lang="en-GB" sz="2800" dirty="0" err="1" smtClean="0"/>
              <a:t>Mattieu</a:t>
            </a:r>
            <a:r>
              <a:rPr lang="en-GB" sz="2800" dirty="0" smtClean="0"/>
              <a:t> </a:t>
            </a:r>
            <a:r>
              <a:rPr lang="en-GB" sz="2800" dirty="0" err="1"/>
              <a:t>Puel</a:t>
            </a:r>
            <a:r>
              <a:rPr lang="en-GB" sz="2800" dirty="0" smtClean="0"/>
              <a:t>, </a:t>
            </a:r>
            <a:r>
              <a:rPr lang="en-GB" sz="2800" dirty="0" err="1" smtClean="0"/>
              <a:t>Matteo</a:t>
            </a:r>
            <a:r>
              <a:rPr lang="en-GB" sz="2800" dirty="0" smtClean="0"/>
              <a:t> </a:t>
            </a:r>
            <a:r>
              <a:rPr lang="en-GB" sz="2800" dirty="0" err="1" smtClean="0"/>
              <a:t>Turilli</a:t>
            </a:r>
            <a:r>
              <a:rPr lang="en-GB" sz="2800" dirty="0" smtClean="0"/>
              <a:t>, </a:t>
            </a:r>
            <a:r>
              <a:rPr lang="en-GB" sz="2800" dirty="0"/>
              <a:t>Michel </a:t>
            </a:r>
            <a:r>
              <a:rPr lang="en-GB" sz="2800" dirty="0" err="1"/>
              <a:t>Jouvin</a:t>
            </a:r>
            <a:r>
              <a:rPr lang="en-GB" sz="2800" dirty="0"/>
              <a:t>, </a:t>
            </a:r>
            <a:r>
              <a:rPr lang="en-GB" sz="2800" dirty="0" smtClean="0"/>
              <a:t>Michel </a:t>
            </a:r>
            <a:r>
              <a:rPr lang="en-GB" sz="2800" dirty="0" err="1" smtClean="0"/>
              <a:t>Drescher</a:t>
            </a:r>
            <a:r>
              <a:rPr lang="en-GB" sz="2800" dirty="0" smtClean="0"/>
              <a:t>, Miguel A. </a:t>
            </a:r>
            <a:r>
              <a:rPr lang="en-GB" sz="2800" dirty="0" err="1" smtClean="0"/>
              <a:t>Díaz</a:t>
            </a:r>
            <a:r>
              <a:rPr lang="en-GB" sz="2800" dirty="0" smtClean="0"/>
              <a:t>, </a:t>
            </a:r>
            <a:r>
              <a:rPr lang="en-GB" sz="2800" dirty="0" err="1" smtClean="0"/>
              <a:t>Miroslav</a:t>
            </a:r>
            <a:r>
              <a:rPr lang="en-GB" sz="2800" dirty="0" smtClean="0"/>
              <a:t> </a:t>
            </a:r>
            <a:r>
              <a:rPr lang="en-GB" sz="2800" dirty="0" err="1"/>
              <a:t>Ruda</a:t>
            </a:r>
            <a:r>
              <a:rPr lang="en-GB" sz="2800" dirty="0"/>
              <a:t>, </a:t>
            </a:r>
            <a:r>
              <a:rPr lang="en-GB" sz="2800" dirty="0" err="1" smtClean="0"/>
              <a:t>Mischa</a:t>
            </a:r>
            <a:r>
              <a:rPr lang="en-GB" sz="2800" dirty="0" smtClean="0"/>
              <a:t> Salle, </a:t>
            </a:r>
            <a:r>
              <a:rPr lang="en-GB" sz="2800" dirty="0" err="1" smtClean="0"/>
              <a:t>Nuno</a:t>
            </a:r>
            <a:r>
              <a:rPr lang="en-GB" sz="2800" dirty="0" smtClean="0"/>
              <a:t> </a:t>
            </a:r>
            <a:r>
              <a:rPr lang="en-GB" sz="2800" dirty="0"/>
              <a:t>L. Ferreira, Owen Synge, </a:t>
            </a:r>
            <a:r>
              <a:rPr lang="en-GB" sz="2800" dirty="0" smtClean="0"/>
              <a:t>Paul Millar, Peter </a:t>
            </a:r>
            <a:r>
              <a:rPr lang="en-GB" sz="2800" dirty="0" err="1"/>
              <a:t>Solagna</a:t>
            </a:r>
            <a:r>
              <a:rPr lang="en-GB" sz="2800" dirty="0"/>
              <a:t>, </a:t>
            </a:r>
            <a:r>
              <a:rPr lang="en-GB" sz="2800" dirty="0" err="1"/>
              <a:t>Piotr</a:t>
            </a:r>
            <a:r>
              <a:rPr lang="en-GB" sz="2800" dirty="0"/>
              <a:t> </a:t>
            </a:r>
            <a:r>
              <a:rPr lang="en-GB" sz="2800" dirty="0" err="1"/>
              <a:t>Kasprzak</a:t>
            </a:r>
            <a:r>
              <a:rPr lang="en-GB" sz="2800" dirty="0"/>
              <a:t> , </a:t>
            </a:r>
            <a:r>
              <a:rPr lang="en-GB" sz="2800" dirty="0" smtClean="0"/>
              <a:t>Roberto </a:t>
            </a:r>
            <a:r>
              <a:rPr lang="en-GB" sz="2800" dirty="0" err="1" smtClean="0"/>
              <a:t>Barbera</a:t>
            </a:r>
            <a:r>
              <a:rPr lang="en-GB" sz="2800" dirty="0" smtClean="0"/>
              <a:t>, Ruben </a:t>
            </a:r>
            <a:r>
              <a:rPr lang="en-GB" sz="2800" dirty="0" err="1" smtClean="0"/>
              <a:t>Valles</a:t>
            </a:r>
            <a:r>
              <a:rPr lang="en-GB" sz="2800" dirty="0" smtClean="0"/>
              <a:t>, </a:t>
            </a:r>
            <a:r>
              <a:rPr lang="en-GB" sz="2800" dirty="0" err="1" smtClean="0"/>
              <a:t>Sándor</a:t>
            </a:r>
            <a:r>
              <a:rPr lang="en-GB" sz="2800" dirty="0" smtClean="0"/>
              <a:t> </a:t>
            </a:r>
            <a:r>
              <a:rPr lang="en-GB" sz="2800" dirty="0" err="1"/>
              <a:t>Ács</a:t>
            </a:r>
            <a:r>
              <a:rPr lang="en-GB" sz="2800" dirty="0" smtClean="0"/>
              <a:t>, Salvatore Pinto, </a:t>
            </a:r>
            <a:r>
              <a:rPr lang="en-GB" sz="2800" dirty="0"/>
              <a:t>Silvio </a:t>
            </a:r>
            <a:r>
              <a:rPr lang="en-GB" sz="2800" dirty="0" err="1"/>
              <a:t>Spardi</a:t>
            </a:r>
            <a:r>
              <a:rPr lang="en-GB" sz="2800" dirty="0"/>
              <a:t>, </a:t>
            </a:r>
            <a:r>
              <a:rPr lang="en-GB" sz="2800" dirty="0" err="1" smtClean="0"/>
              <a:t>Soonwook</a:t>
            </a:r>
            <a:r>
              <a:rPr lang="en-GB" sz="2800" dirty="0" smtClean="0"/>
              <a:t> Hwang, Steven Newhouse, Stuart </a:t>
            </a:r>
            <a:r>
              <a:rPr lang="en-GB" sz="2800" dirty="0" err="1" smtClean="0"/>
              <a:t>Pullinger</a:t>
            </a:r>
            <a:r>
              <a:rPr lang="en-GB" sz="2800" dirty="0" smtClean="0"/>
              <a:t>, Sven Gabriel, </a:t>
            </a:r>
            <a:r>
              <a:rPr lang="en-GB" sz="2800" dirty="0" err="1" smtClean="0"/>
              <a:t>Thijs</a:t>
            </a:r>
            <a:r>
              <a:rPr lang="en-GB" sz="2800" dirty="0" smtClean="0"/>
              <a:t> </a:t>
            </a:r>
            <a:r>
              <a:rPr lang="en-GB" sz="2800" dirty="0" err="1" smtClean="0"/>
              <a:t>Metsch</a:t>
            </a:r>
            <a:r>
              <a:rPr lang="en-GB" sz="2800" dirty="0" smtClean="0"/>
              <a:t>, Tomasz </a:t>
            </a:r>
            <a:r>
              <a:rPr lang="en-GB" sz="2800" dirty="0" err="1" smtClean="0"/>
              <a:t>Szepieniec</a:t>
            </a:r>
            <a:r>
              <a:rPr lang="en-GB" sz="2800" dirty="0" smtClean="0"/>
              <a:t>, </a:t>
            </a:r>
            <a:r>
              <a:rPr lang="en-GB" sz="2800" dirty="0" err="1" smtClean="0"/>
              <a:t>Víctor</a:t>
            </a:r>
            <a:r>
              <a:rPr lang="en-GB" sz="2800" dirty="0" smtClean="0"/>
              <a:t> Mendez, Viet </a:t>
            </a:r>
            <a:r>
              <a:rPr lang="en-GB" sz="2800" dirty="0"/>
              <a:t>Tran, </a:t>
            </a:r>
            <a:r>
              <a:rPr lang="en-GB" sz="2800" dirty="0" smtClean="0"/>
              <a:t>Vincenzo </a:t>
            </a:r>
            <a:r>
              <a:rPr lang="en-GB" sz="2800" dirty="0" err="1" smtClean="0"/>
              <a:t>Spinozo</a:t>
            </a:r>
            <a:r>
              <a:rPr lang="en-GB" sz="2800" dirty="0" smtClean="0"/>
              <a:t>, </a:t>
            </a:r>
            <a:r>
              <a:rPr lang="en-GB" sz="2800" dirty="0" err="1" smtClean="0"/>
              <a:t>Zeeshan</a:t>
            </a:r>
            <a:r>
              <a:rPr lang="en-GB" sz="2800" dirty="0" smtClean="0"/>
              <a:t> </a:t>
            </a:r>
            <a:r>
              <a:rPr lang="en-GB" sz="2800" dirty="0"/>
              <a:t>Ali </a:t>
            </a:r>
            <a:r>
              <a:rPr lang="en-GB" sz="2800" dirty="0" smtClean="0"/>
              <a:t>Shah, </a:t>
            </a:r>
            <a:r>
              <a:rPr lang="en-GB" sz="2800" dirty="0" err="1" smtClean="0"/>
              <a:t>Zdenek</a:t>
            </a:r>
            <a:r>
              <a:rPr lang="en-GB" sz="2800" dirty="0" smtClean="0"/>
              <a:t> </a:t>
            </a:r>
            <a:r>
              <a:rPr lang="en-GB" sz="2800" dirty="0" err="1" smtClean="0"/>
              <a:t>Sustr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Conference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802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55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Cloud Infrastructure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2203995" y="4472788"/>
            <a:ext cx="6412794" cy="17493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GB" sz="1600" b="1" dirty="0" smtClean="0">
                <a:solidFill>
                  <a:prstClr val="black"/>
                </a:solidFill>
              </a:rPr>
              <a:t>EGI Core Platform</a:t>
            </a:r>
            <a:endParaRPr lang="en-GB" sz="1600" b="1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82221" y="4634893"/>
            <a:ext cx="1043943" cy="54084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000000"/>
                </a:solidFill>
              </a:rPr>
              <a:t>Federated AAI</a:t>
            </a: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36118" y="4634893"/>
            <a:ext cx="1043943" cy="53393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Service</a:t>
            </a:r>
          </a:p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Registry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705273" y="4634893"/>
            <a:ext cx="1043943" cy="53393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000000"/>
                </a:solidFill>
              </a:rPr>
              <a:t>Monitoring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28324" y="4634893"/>
            <a:ext cx="1043943" cy="53393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000000"/>
                </a:solidFill>
              </a:rPr>
              <a:t>Accounting</a:t>
            </a:r>
            <a:endParaRPr lang="en-GB" sz="1050" dirty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67744" y="2348880"/>
            <a:ext cx="5616624" cy="2016224"/>
          </a:xfrm>
          <a:prstGeom prst="roundRect">
            <a:avLst>
              <a:gd name="adj" fmla="val 8707"/>
            </a:avLst>
          </a:prstGeom>
          <a:solidFill>
            <a:srgbClr val="D5DCEA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1600" b="1" dirty="0">
                <a:solidFill>
                  <a:prstClr val="black"/>
                </a:solidFill>
              </a:rPr>
              <a:t>EGI </a:t>
            </a:r>
            <a:r>
              <a:rPr lang="en-GB" sz="1600" b="1" dirty="0" smtClean="0">
                <a:solidFill>
                  <a:prstClr val="black"/>
                </a:solidFill>
              </a:rPr>
              <a:t>Cloud Infrastructure Platform</a:t>
            </a:r>
            <a:endParaRPr lang="en-GB" sz="1600" b="1" dirty="0">
              <a:solidFill>
                <a:prstClr val="black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327047" y="2776415"/>
            <a:ext cx="1244953" cy="6525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prstClr val="white"/>
                </a:solidFill>
              </a:rPr>
              <a:t>VM Management</a:t>
            </a:r>
            <a:endParaRPr lang="en-GB" sz="1050" dirty="0">
              <a:solidFill>
                <a:prstClr val="white"/>
              </a:solidFill>
            </a:endParaRPr>
          </a:p>
        </p:txBody>
      </p:sp>
      <p:cxnSp>
        <p:nvCxnSpPr>
          <p:cNvPr id="21" name="Straight Connector 20"/>
          <p:cNvCxnSpPr>
            <a:stCxn id="20" idx="2"/>
          </p:cNvCxnSpPr>
          <p:nvPr/>
        </p:nvCxnSpPr>
        <p:spPr>
          <a:xfrm flipH="1">
            <a:off x="3923928" y="3429000"/>
            <a:ext cx="25596" cy="504056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3" idx="2"/>
          </p:cNvCxnSpPr>
          <p:nvPr/>
        </p:nvCxnSpPr>
        <p:spPr>
          <a:xfrm>
            <a:off x="6089417" y="3429000"/>
            <a:ext cx="0" cy="42416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3459169" y="4634893"/>
            <a:ext cx="1043943" cy="54084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000000"/>
                </a:solidFill>
              </a:rPr>
              <a:t>Information Discovery</a:t>
            </a:r>
            <a:endParaRPr lang="en-GB" sz="1100" dirty="0">
              <a:solidFill>
                <a:srgbClr val="00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798552" y="4100960"/>
            <a:ext cx="4492207" cy="540841"/>
            <a:chOff x="9396536" y="4365104"/>
            <a:chExt cx="4896544" cy="656456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9396536" y="4373488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620672" y="4373488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1844808" y="4365104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3068944" y="4365104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4293080" y="4365104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ounded Rectangle 52"/>
          <p:cNvSpPr/>
          <p:nvPr/>
        </p:nvSpPr>
        <p:spPr>
          <a:xfrm>
            <a:off x="5461830" y="2776415"/>
            <a:ext cx="1255175" cy="6525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prstClr val="white"/>
                </a:solidFill>
              </a:rPr>
              <a:t>Storage Management</a:t>
            </a:r>
            <a:endParaRPr lang="en-GB" sz="1050" dirty="0">
              <a:solidFill>
                <a:prstClr val="white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893243" y="5272844"/>
            <a:ext cx="1043943" cy="53393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prstClr val="black"/>
                </a:solidFill>
              </a:rPr>
              <a:t>Help and Support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021931" y="5272844"/>
            <a:ext cx="1043943" cy="53393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prstClr val="black"/>
                </a:solidFill>
              </a:rPr>
              <a:t>Security Co-ordination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162589" y="5272844"/>
            <a:ext cx="1043943" cy="53393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prstClr val="black"/>
                </a:solidFill>
              </a:rPr>
              <a:t>Training </a:t>
            </a:r>
            <a:r>
              <a:rPr lang="en-GB" sz="1100" b="1" dirty="0" smtClean="0">
                <a:solidFill>
                  <a:prstClr val="black"/>
                </a:solidFill>
              </a:rPr>
              <a:t>and Outreach</a:t>
            </a:r>
            <a:endParaRPr lang="en-GB" sz="1100" dirty="0" smtClean="0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85208" y="2268045"/>
            <a:ext cx="1445669" cy="34060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 smtClean="0">
                <a:solidFill>
                  <a:prstClr val="black"/>
                </a:solidFill>
              </a:rPr>
              <a:t>EGI Collaboration Tools</a:t>
            </a:r>
            <a:endParaRPr lang="en-GB" sz="1600" b="1" dirty="0">
              <a:solidFill>
                <a:prstClr val="black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 rot="16200000">
            <a:off x="832101" y="4446960"/>
            <a:ext cx="1423822" cy="6606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white"/>
                </a:solidFill>
              </a:rPr>
              <a:t>EGI Application DB</a:t>
            </a:r>
            <a:endParaRPr lang="en-GB" sz="1050" dirty="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940383" y="3946706"/>
            <a:ext cx="462433" cy="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874323" y="4895921"/>
            <a:ext cx="66060" cy="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 rot="16200000">
            <a:off x="832101" y="2904486"/>
            <a:ext cx="1423822" cy="6606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white"/>
                </a:solidFill>
              </a:rPr>
              <a:t>Image Repository</a:t>
            </a:r>
            <a:endParaRPr lang="en-GB" sz="1050" dirty="0">
              <a:solidFill>
                <a:prstClr val="white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1940383" y="3353447"/>
            <a:ext cx="0" cy="1542474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874323" y="3353447"/>
            <a:ext cx="66060" cy="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 rot="16200000">
            <a:off x="60864" y="3682630"/>
            <a:ext cx="2966296" cy="6606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white"/>
                </a:solidFill>
              </a:rPr>
              <a:t>EGI Cloud Service Marketplace</a:t>
            </a:r>
            <a:endParaRPr lang="en-GB" sz="1050" dirty="0">
              <a:solidFill>
                <a:prstClr val="white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272661" y="5272844"/>
            <a:ext cx="1043943" cy="53393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prstClr val="black"/>
                </a:solidFill>
              </a:rPr>
              <a:t>Sustainable Business Models</a:t>
            </a:r>
            <a:endParaRPr lang="en-GB" sz="1100" dirty="0" smtClean="0">
              <a:solidFill>
                <a:prstClr val="black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857348" y="1199340"/>
            <a:ext cx="7732433" cy="502460"/>
          </a:xfrm>
          <a:prstGeom prst="roundRect">
            <a:avLst>
              <a:gd name="adj" fmla="val 870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User Communities</a:t>
            </a:r>
            <a:endParaRPr lang="en-GB" sz="2000" dirty="0">
              <a:solidFill>
                <a:schemeClr val="bg1"/>
              </a:solidFill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835132" y="1701800"/>
            <a:ext cx="7776864" cy="2770988"/>
            <a:chOff x="827584" y="1701800"/>
            <a:chExt cx="7776864" cy="2770988"/>
          </a:xfrm>
        </p:grpSpPr>
        <p:sp>
          <p:nvSpPr>
            <p:cNvPr id="12" name="Down Arrow 11"/>
            <p:cNvSpPr/>
            <p:nvPr/>
          </p:nvSpPr>
          <p:spPr>
            <a:xfrm>
              <a:off x="827584" y="1701800"/>
              <a:ext cx="660620" cy="566245"/>
            </a:xfrm>
            <a:prstGeom prst="downArrow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Down Arrow 60"/>
            <p:cNvSpPr/>
            <p:nvPr/>
          </p:nvSpPr>
          <p:spPr>
            <a:xfrm>
              <a:off x="4385706" y="1701800"/>
              <a:ext cx="660620" cy="566245"/>
            </a:xfrm>
            <a:prstGeom prst="downArrow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Down Arrow 61"/>
            <p:cNvSpPr/>
            <p:nvPr/>
          </p:nvSpPr>
          <p:spPr>
            <a:xfrm>
              <a:off x="7943828" y="1701800"/>
              <a:ext cx="660620" cy="2770988"/>
            </a:xfrm>
            <a:prstGeom prst="downArrow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5" name="Rounded Rectangle 64"/>
          <p:cNvSpPr/>
          <p:nvPr/>
        </p:nvSpPr>
        <p:spPr>
          <a:xfrm>
            <a:off x="2336119" y="4641194"/>
            <a:ext cx="5536148" cy="53393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prstClr val="black"/>
                </a:solidFill>
              </a:rPr>
              <a:t>Monitoring and control of utilisation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2905943" y="5272844"/>
            <a:ext cx="4397516" cy="53393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prstClr val="black"/>
                </a:solidFill>
              </a:rPr>
              <a:t>Technical Consultancy and Support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3341934" y="2747470"/>
            <a:ext cx="3390306" cy="68153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prstClr val="white"/>
                </a:solidFill>
              </a:rPr>
              <a:t>Uniform interfaces to Cloud Compute and Storage</a:t>
            </a:r>
            <a:endParaRPr lang="en-GB" sz="1400" b="1" dirty="0">
              <a:solidFill>
                <a:prstClr val="white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2336119" y="3620414"/>
            <a:ext cx="5417073" cy="6525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</a:rPr>
              <a:t>Cloud Management Stacks</a:t>
            </a:r>
          </a:p>
          <a:p>
            <a:pPr algn="ctr"/>
            <a:r>
              <a:rPr lang="en-GB" sz="1100" dirty="0">
                <a:solidFill>
                  <a:prstClr val="white"/>
                </a:solidFill>
              </a:rPr>
              <a:t>(</a:t>
            </a:r>
            <a:r>
              <a:rPr lang="en-GB" sz="1100" dirty="0" err="1">
                <a:solidFill>
                  <a:prstClr val="white"/>
                </a:solidFill>
              </a:rPr>
              <a:t>OpenStack</a:t>
            </a:r>
            <a:r>
              <a:rPr lang="en-GB" sz="1100" dirty="0">
                <a:solidFill>
                  <a:prstClr val="white"/>
                </a:solidFill>
              </a:rPr>
              <a:t>, </a:t>
            </a:r>
            <a:r>
              <a:rPr lang="en-GB" sz="1100" dirty="0" err="1">
                <a:solidFill>
                  <a:prstClr val="white"/>
                </a:solidFill>
              </a:rPr>
              <a:t>OpenNebula</a:t>
            </a:r>
            <a:r>
              <a:rPr lang="en-GB" sz="1100" dirty="0">
                <a:solidFill>
                  <a:prstClr val="white"/>
                </a:solidFill>
              </a:rPr>
              <a:t>, </a:t>
            </a:r>
            <a:r>
              <a:rPr lang="en-GB" sz="1100" dirty="0" err="1">
                <a:solidFill>
                  <a:prstClr val="white"/>
                </a:solidFill>
              </a:rPr>
              <a:t>Synnefo</a:t>
            </a:r>
            <a:r>
              <a:rPr lang="en-GB" sz="1100" dirty="0">
                <a:solidFill>
                  <a:prstClr val="white"/>
                </a:solidFill>
              </a:rPr>
              <a:t>, …)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267744" y="3501008"/>
            <a:ext cx="5569473" cy="804146"/>
            <a:chOff x="2336119" y="3608553"/>
            <a:chExt cx="5569473" cy="804146"/>
          </a:xfrm>
        </p:grpSpPr>
        <p:sp>
          <p:nvSpPr>
            <p:cNvPr id="11" name="Rounded Rectangle 10"/>
            <p:cNvSpPr/>
            <p:nvPr/>
          </p:nvSpPr>
          <p:spPr>
            <a:xfrm>
              <a:off x="2336119" y="3608553"/>
              <a:ext cx="5417073" cy="65258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prstClr val="white"/>
                  </a:solidFill>
                </a:rPr>
                <a:t>Cloud Management Stacks</a:t>
              </a:r>
            </a:p>
            <a:p>
              <a:pPr algn="ctr"/>
              <a:r>
                <a:rPr lang="en-GB" sz="1100" dirty="0" smtClean="0">
                  <a:solidFill>
                    <a:prstClr val="white"/>
                  </a:solidFill>
                </a:rPr>
                <a:t>(</a:t>
              </a:r>
              <a:r>
                <a:rPr lang="en-GB" sz="1100" dirty="0" err="1" smtClean="0">
                  <a:solidFill>
                    <a:prstClr val="white"/>
                  </a:solidFill>
                </a:rPr>
                <a:t>OpenStack</a:t>
              </a:r>
              <a:r>
                <a:rPr lang="en-GB" sz="1100" dirty="0" smtClean="0">
                  <a:solidFill>
                    <a:prstClr val="white"/>
                  </a:solidFill>
                </a:rPr>
                <a:t>, </a:t>
              </a:r>
              <a:r>
                <a:rPr lang="en-GB" sz="1100" dirty="0" err="1" smtClean="0">
                  <a:solidFill>
                    <a:prstClr val="white"/>
                  </a:solidFill>
                </a:rPr>
                <a:t>OpenNebula</a:t>
              </a:r>
              <a:r>
                <a:rPr lang="en-GB" sz="1100" dirty="0" smtClean="0">
                  <a:solidFill>
                    <a:prstClr val="white"/>
                  </a:solidFill>
                </a:rPr>
                <a:t>, </a:t>
              </a:r>
              <a:r>
                <a:rPr lang="en-GB" sz="1100" dirty="0" err="1" smtClean="0">
                  <a:solidFill>
                    <a:prstClr val="white"/>
                  </a:solidFill>
                </a:rPr>
                <a:t>Synnefo</a:t>
              </a:r>
              <a:r>
                <a:rPr lang="en-GB" sz="1100" dirty="0" smtClean="0">
                  <a:solidFill>
                    <a:prstClr val="white"/>
                  </a:solidFill>
                </a:rPr>
                <a:t>, …)</a:t>
              </a:r>
              <a:endParaRPr lang="en-GB" sz="1100" dirty="0">
                <a:solidFill>
                  <a:prstClr val="white"/>
                </a:solidFill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2412319" y="3683914"/>
              <a:ext cx="5417073" cy="65258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solidFill>
                    <a:prstClr val="white"/>
                  </a:solidFill>
                </a:rPr>
                <a:t>Resource Provider Infrastructure</a:t>
              </a:r>
              <a:endParaRPr lang="en-GB" sz="2000" b="1" dirty="0">
                <a:solidFill>
                  <a:prstClr val="white"/>
                </a:solidFill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2488519" y="3760114"/>
              <a:ext cx="5417073" cy="65258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solidFill>
                    <a:prstClr val="white"/>
                  </a:solidFill>
                </a:rPr>
                <a:t>Resource Provider Infrastructure</a:t>
              </a:r>
              <a:endParaRPr lang="en-GB" sz="20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71" name="Rounded Rectangle 70"/>
          <p:cNvSpPr/>
          <p:nvPr/>
        </p:nvSpPr>
        <p:spPr>
          <a:xfrm rot="16200000">
            <a:off x="74708" y="3684811"/>
            <a:ext cx="2966296" cy="66061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prstClr val="white"/>
                </a:solidFill>
              </a:rPr>
              <a:t>Secure endorsed Application and Service Deployment</a:t>
            </a:r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Conference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906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7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457200" y="1341041"/>
            <a:ext cx="8435280" cy="639762"/>
          </a:xfrm>
        </p:spPr>
        <p:txBody>
          <a:bodyPr anchor="ctr"/>
          <a:lstStyle/>
          <a:p>
            <a:pPr marL="0" lvl="1" algn="ctr">
              <a:buClr>
                <a:schemeClr val="accent2"/>
              </a:buClr>
            </a:pPr>
            <a:r>
              <a:rPr lang="en-GB" sz="2400" dirty="0" smtClean="0">
                <a:solidFill>
                  <a:srgbClr val="4F81BD"/>
                </a:solidFill>
                <a:ea typeface="ＭＳ Ｐゴシック" charset="0"/>
              </a:rPr>
              <a:t>On demand</a:t>
            </a:r>
            <a:r>
              <a:rPr lang="en-GB" sz="2400" dirty="0" smtClean="0">
                <a:solidFill>
                  <a:srgbClr val="FF0000"/>
                </a:solidFill>
                <a:ea typeface="ＭＳ Ｐゴシック" charset="0"/>
              </a:rPr>
              <a:t> </a:t>
            </a:r>
            <a:r>
              <a:rPr lang="en-GB" sz="2400" dirty="0" smtClean="0">
                <a:ea typeface="ＭＳ Ｐゴシック" charset="0"/>
              </a:rPr>
              <a:t>compute to run any kind of workloads </a:t>
            </a:r>
            <a:r>
              <a:rPr lang="en-GB" sz="2400" dirty="0">
                <a:ea typeface="ＭＳ Ｐゴシック" charset="0"/>
              </a:rPr>
              <a:t>on </a:t>
            </a:r>
            <a:r>
              <a:rPr lang="en-GB" sz="2400" dirty="0">
                <a:solidFill>
                  <a:srgbClr val="4F81BD"/>
                </a:solidFill>
                <a:ea typeface="ＭＳ Ｐゴシック" charset="0"/>
              </a:rPr>
              <a:t>virtual </a:t>
            </a:r>
            <a:r>
              <a:rPr lang="en-GB" sz="2400" dirty="0" smtClean="0">
                <a:solidFill>
                  <a:srgbClr val="4F81BD"/>
                </a:solidFill>
                <a:ea typeface="ＭＳ Ｐゴシック" charset="0"/>
              </a:rPr>
              <a:t>machines</a:t>
            </a:r>
            <a:endParaRPr lang="en-GB" sz="2400" dirty="0">
              <a:ea typeface="ＭＳ Ｐゴシック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VM Management</a:t>
            </a:r>
            <a:endParaRPr lang="en-GB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Conference 2015</a:t>
            </a:r>
            <a:endParaRPr lang="en-GB" dirty="0"/>
          </a:p>
        </p:txBody>
      </p:sp>
      <p:grpSp>
        <p:nvGrpSpPr>
          <p:cNvPr id="10" name="Agrupar 9"/>
          <p:cNvGrpSpPr/>
          <p:nvPr/>
        </p:nvGrpSpPr>
        <p:grpSpPr>
          <a:xfrm>
            <a:off x="611560" y="2420888"/>
            <a:ext cx="3048000" cy="1608138"/>
            <a:chOff x="599542" y="2612950"/>
            <a:chExt cx="3048000" cy="1608138"/>
          </a:xfrm>
        </p:grpSpPr>
        <p:grpSp>
          <p:nvGrpSpPr>
            <p:cNvPr id="7" name="Agrupar 6"/>
            <p:cNvGrpSpPr/>
            <p:nvPr/>
          </p:nvGrpSpPr>
          <p:grpSpPr>
            <a:xfrm>
              <a:off x="599542" y="2612950"/>
              <a:ext cx="3048000" cy="1608138"/>
              <a:chOff x="611188" y="2612950"/>
              <a:chExt cx="3048000" cy="1608138"/>
            </a:xfrm>
          </p:grpSpPr>
          <p:pic>
            <p:nvPicPr>
              <p:cNvPr id="9" name="Imagen 61" descr="cloud-icon-png-CloudIcon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188" y="2612950"/>
                <a:ext cx="3048000" cy="160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Cubo 15"/>
              <p:cNvSpPr/>
              <p:nvPr/>
            </p:nvSpPr>
            <p:spPr bwMode="auto">
              <a:xfrm>
                <a:off x="1030387" y="3284984"/>
                <a:ext cx="949325" cy="863600"/>
              </a:xfrm>
              <a:prstGeom prst="cube">
                <a:avLst>
                  <a:gd name="adj" fmla="val 14745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dirty="0"/>
                  <a:t>VM</a:t>
                </a:r>
              </a:p>
            </p:txBody>
          </p:sp>
          <p:sp>
            <p:nvSpPr>
              <p:cNvPr id="17" name="Cubo 16"/>
              <p:cNvSpPr/>
              <p:nvPr/>
            </p:nvSpPr>
            <p:spPr bwMode="auto">
              <a:xfrm>
                <a:off x="2123728" y="3284984"/>
                <a:ext cx="949325" cy="863600"/>
              </a:xfrm>
              <a:prstGeom prst="cube">
                <a:avLst>
                  <a:gd name="adj" fmla="val 14745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dirty="0"/>
                  <a:t>VM</a:t>
                </a:r>
              </a:p>
            </p:txBody>
          </p:sp>
        </p:grpSp>
        <p:sp>
          <p:nvSpPr>
            <p:cNvPr id="8" name="CuadroTexto 7"/>
            <p:cNvSpPr txBox="1"/>
            <p:nvPr/>
          </p:nvSpPr>
          <p:spPr>
            <a:xfrm>
              <a:off x="2699792" y="2627620"/>
              <a:ext cx="7216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Site A</a:t>
              </a:r>
              <a:endParaRPr lang="en-GB" dirty="0"/>
            </a:p>
          </p:txBody>
        </p:sp>
      </p:grpSp>
      <p:grpSp>
        <p:nvGrpSpPr>
          <p:cNvPr id="26" name="Agrupar 25"/>
          <p:cNvGrpSpPr/>
          <p:nvPr/>
        </p:nvGrpSpPr>
        <p:grpSpPr>
          <a:xfrm>
            <a:off x="611560" y="4725144"/>
            <a:ext cx="3048000" cy="1608138"/>
            <a:chOff x="599542" y="2612950"/>
            <a:chExt cx="3048000" cy="1608138"/>
          </a:xfrm>
        </p:grpSpPr>
        <p:grpSp>
          <p:nvGrpSpPr>
            <p:cNvPr id="27" name="Agrupar 26"/>
            <p:cNvGrpSpPr/>
            <p:nvPr/>
          </p:nvGrpSpPr>
          <p:grpSpPr>
            <a:xfrm>
              <a:off x="599542" y="2612950"/>
              <a:ext cx="3048000" cy="1608138"/>
              <a:chOff x="611188" y="2612950"/>
              <a:chExt cx="3048000" cy="1608138"/>
            </a:xfrm>
          </p:grpSpPr>
          <p:pic>
            <p:nvPicPr>
              <p:cNvPr id="29" name="Imagen 61" descr="cloud-icon-png-CloudIcon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188" y="2612950"/>
                <a:ext cx="3048000" cy="160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Cubo 29"/>
              <p:cNvSpPr/>
              <p:nvPr/>
            </p:nvSpPr>
            <p:spPr bwMode="auto">
              <a:xfrm>
                <a:off x="1030387" y="3284984"/>
                <a:ext cx="949325" cy="863600"/>
              </a:xfrm>
              <a:prstGeom prst="cube">
                <a:avLst>
                  <a:gd name="adj" fmla="val 14745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dirty="0"/>
                  <a:t>VM</a:t>
                </a:r>
              </a:p>
            </p:txBody>
          </p:sp>
          <p:sp>
            <p:nvSpPr>
              <p:cNvPr id="31" name="Cubo 30"/>
              <p:cNvSpPr/>
              <p:nvPr/>
            </p:nvSpPr>
            <p:spPr bwMode="auto">
              <a:xfrm>
                <a:off x="2123728" y="3284984"/>
                <a:ext cx="949325" cy="863600"/>
              </a:xfrm>
              <a:prstGeom prst="cube">
                <a:avLst>
                  <a:gd name="adj" fmla="val 14745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dirty="0"/>
                  <a:t>VM</a:t>
                </a:r>
              </a:p>
            </p:txBody>
          </p:sp>
        </p:grpSp>
        <p:sp>
          <p:nvSpPr>
            <p:cNvPr id="28" name="CuadroTexto 27"/>
            <p:cNvSpPr txBox="1"/>
            <p:nvPr/>
          </p:nvSpPr>
          <p:spPr>
            <a:xfrm>
              <a:off x="2699792" y="2627620"/>
              <a:ext cx="7136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Site B</a:t>
              </a:r>
              <a:endParaRPr lang="en-GB" dirty="0"/>
            </a:p>
          </p:txBody>
        </p:sp>
      </p:grpSp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02968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cto de flecha 5"/>
          <p:cNvCxnSpPr>
            <a:stCxn id="18" idx="3"/>
            <a:endCxn id="17" idx="3"/>
          </p:cNvCxnSpPr>
          <p:nvPr/>
        </p:nvCxnSpPr>
        <p:spPr>
          <a:xfrm flipV="1">
            <a:off x="1089720" y="3956522"/>
            <a:ext cx="1445374" cy="5655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>
            <a:stCxn id="18" idx="3"/>
            <a:endCxn id="30" idx="0"/>
          </p:cNvCxnSpPr>
          <p:nvPr/>
        </p:nvCxnSpPr>
        <p:spPr>
          <a:xfrm>
            <a:off x="1089720" y="4522068"/>
            <a:ext cx="479370" cy="8751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Marcador de contenido 4"/>
          <p:cNvSpPr>
            <a:spLocks noGrp="1"/>
          </p:cNvSpPr>
          <p:nvPr>
            <p:ph sz="quarter" idx="4"/>
          </p:nvPr>
        </p:nvSpPr>
        <p:spPr>
          <a:xfrm>
            <a:off x="4427985" y="2391445"/>
            <a:ext cx="4436392" cy="3774405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OCCI</a:t>
            </a:r>
            <a:r>
              <a:rPr lang="en-GB" dirty="0" smtClean="0">
                <a:solidFill>
                  <a:schemeClr val="accent1"/>
                </a:solidFill>
              </a:rPr>
              <a:t> </a:t>
            </a:r>
            <a:r>
              <a:rPr lang="en-GB" dirty="0" smtClean="0"/>
              <a:t>as standard interface</a:t>
            </a:r>
          </a:p>
          <a:p>
            <a:pPr lvl="1"/>
            <a:r>
              <a:rPr lang="en-GB" dirty="0" err="1" smtClean="0"/>
              <a:t>FedCloud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rgbClr val="4F81BD"/>
                </a:solidFill>
              </a:rPr>
              <a:t>contextualization </a:t>
            </a:r>
            <a:r>
              <a:rPr lang="en-GB" dirty="0" smtClean="0"/>
              <a:t>extension</a:t>
            </a:r>
          </a:p>
          <a:p>
            <a:pPr lvl="1"/>
            <a:r>
              <a:rPr lang="en-GB" dirty="0" err="1" smtClean="0"/>
              <a:t>FedCloud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chemeClr val="accent1"/>
                </a:solidFill>
              </a:rPr>
              <a:t>profile</a:t>
            </a:r>
            <a:r>
              <a:rPr lang="en-GB" dirty="0" smtClean="0">
                <a:solidFill>
                  <a:schemeClr val="accent1"/>
                </a:solidFill>
              </a:rPr>
              <a:t> </a:t>
            </a:r>
            <a:r>
              <a:rPr lang="en-GB" dirty="0" smtClean="0"/>
              <a:t>extension</a:t>
            </a:r>
            <a:endParaRPr lang="en-GB" dirty="0" smtClean="0"/>
          </a:p>
          <a:p>
            <a:r>
              <a:rPr lang="en-GB" dirty="0" smtClean="0"/>
              <a:t>Clients</a:t>
            </a:r>
          </a:p>
          <a:p>
            <a:pPr lvl="1"/>
            <a:r>
              <a:rPr lang="en-GB" dirty="0"/>
              <a:t>ruby and java clients</a:t>
            </a:r>
          </a:p>
          <a:p>
            <a:pPr lvl="1"/>
            <a:r>
              <a:rPr lang="en-GB" dirty="0" smtClean="0"/>
              <a:t>OCCI connectors in brokers</a:t>
            </a:r>
          </a:p>
          <a:p>
            <a:r>
              <a:rPr lang="en-GB" dirty="0" smtClean="0"/>
              <a:t>Servers</a:t>
            </a:r>
          </a:p>
          <a:p>
            <a:pPr lvl="1"/>
            <a:r>
              <a:rPr lang="en-GB" dirty="0" err="1" smtClean="0"/>
              <a:t>rOCCI</a:t>
            </a:r>
            <a:r>
              <a:rPr lang="en-GB" dirty="0" smtClean="0"/>
              <a:t>-server</a:t>
            </a:r>
          </a:p>
          <a:p>
            <a:pPr lvl="1"/>
            <a:r>
              <a:rPr lang="en-GB" dirty="0" smtClean="0"/>
              <a:t>OCCI-OS</a:t>
            </a:r>
          </a:p>
          <a:p>
            <a:pPr lvl="1"/>
            <a:r>
              <a:rPr lang="en-GB" dirty="0" err="1" smtClean="0"/>
              <a:t>snf-occi</a:t>
            </a:r>
            <a:endParaRPr lang="en-GB" dirty="0" smtClean="0"/>
          </a:p>
          <a:p>
            <a:endParaRPr lang="en-GB" b="1" dirty="0" smtClean="0">
              <a:solidFill>
                <a:srgbClr val="4F81BD"/>
              </a:solidFill>
            </a:endParaRPr>
          </a:p>
          <a:p>
            <a:endParaRPr lang="en-GB" b="1" dirty="0" smtClean="0">
              <a:solidFill>
                <a:srgbClr val="4F81BD"/>
              </a:solidFill>
            </a:endParaRP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826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61" descr="cloud-icon-png-Cloud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157192"/>
            <a:ext cx="191073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457200" y="1341041"/>
            <a:ext cx="8435280" cy="639762"/>
          </a:xfrm>
        </p:spPr>
        <p:txBody>
          <a:bodyPr anchor="ctr"/>
          <a:lstStyle/>
          <a:p>
            <a:pPr marL="0" lvl="1" algn="ctr">
              <a:buClr>
                <a:schemeClr val="accent2"/>
              </a:buClr>
            </a:pPr>
            <a:r>
              <a:rPr lang="en-GB" sz="2400" dirty="0" smtClean="0">
                <a:solidFill>
                  <a:srgbClr val="4F81BD"/>
                </a:solidFill>
                <a:ea typeface="ＭＳ Ｐゴシック" charset="0"/>
              </a:rPr>
              <a:t>Automatic </a:t>
            </a:r>
            <a:r>
              <a:rPr lang="en-GB" sz="2400" dirty="0" smtClean="0">
                <a:solidFill>
                  <a:srgbClr val="000000"/>
                </a:solidFill>
                <a:ea typeface="ＭＳ Ｐゴシック" charset="0"/>
              </a:rPr>
              <a:t>and </a:t>
            </a:r>
            <a:r>
              <a:rPr lang="en-GB" sz="2400" dirty="0" smtClean="0">
                <a:solidFill>
                  <a:srgbClr val="4F81BD"/>
                </a:solidFill>
                <a:ea typeface="ＭＳ Ｐゴシック" charset="0"/>
              </a:rPr>
              <a:t>secure distribution</a:t>
            </a:r>
            <a:r>
              <a:rPr lang="en-GB" sz="2400" dirty="0" smtClean="0">
                <a:solidFill>
                  <a:srgbClr val="000000"/>
                </a:solidFill>
                <a:ea typeface="ＭＳ Ｐゴシック" charset="0"/>
              </a:rPr>
              <a:t> of endorsed VM images for Virtual Organisations</a:t>
            </a:r>
            <a:endParaRPr lang="en-GB" sz="2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VM Image Management</a:t>
            </a:r>
            <a:endParaRPr lang="en-GB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Conference 2015</a:t>
            </a:r>
            <a:endParaRPr lang="en-GB" dirty="0"/>
          </a:p>
        </p:txBody>
      </p:sp>
      <p:pic>
        <p:nvPicPr>
          <p:cNvPr id="18" name="Imagen 61" descr="cloud-icon-png-Cloud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279" y="3645024"/>
            <a:ext cx="191073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61" descr="cloud-icon-png-Cloud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191073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uadroTexto 19"/>
          <p:cNvSpPr txBox="1"/>
          <p:nvPr/>
        </p:nvSpPr>
        <p:spPr>
          <a:xfrm>
            <a:off x="1730207" y="6084004"/>
            <a:ext cx="713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Site B</a:t>
            </a:r>
            <a:endParaRPr lang="en-GB" dirty="0"/>
          </a:p>
        </p:txBody>
      </p:sp>
      <p:grpSp>
        <p:nvGrpSpPr>
          <p:cNvPr id="22" name="Agrupar 21"/>
          <p:cNvGrpSpPr/>
          <p:nvPr/>
        </p:nvGrpSpPr>
        <p:grpSpPr>
          <a:xfrm>
            <a:off x="2090327" y="5373296"/>
            <a:ext cx="720000" cy="720000"/>
            <a:chOff x="1680293" y="3469400"/>
            <a:chExt cx="720000" cy="720000"/>
          </a:xfrm>
        </p:grpSpPr>
        <p:sp>
          <p:nvSpPr>
            <p:cNvPr id="23" name="Elipse 22"/>
            <p:cNvSpPr/>
            <p:nvPr/>
          </p:nvSpPr>
          <p:spPr>
            <a:xfrm>
              <a:off x="1680293" y="3469400"/>
              <a:ext cx="720000" cy="72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1691680" y="3537012"/>
              <a:ext cx="69722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 smtClean="0"/>
                <a:t>VM</a:t>
              </a:r>
            </a:p>
            <a:p>
              <a:pPr algn="ctr"/>
              <a:r>
                <a:rPr lang="en-GB" sz="1600" dirty="0" smtClean="0"/>
                <a:t>Image</a:t>
              </a:r>
              <a:endParaRPr lang="en-GB" sz="1600" dirty="0"/>
            </a:p>
          </p:txBody>
        </p:sp>
      </p:grpSp>
      <p:sp>
        <p:nvSpPr>
          <p:cNvPr id="25" name="CuadroTexto 24"/>
          <p:cNvSpPr txBox="1"/>
          <p:nvPr/>
        </p:nvSpPr>
        <p:spPr>
          <a:xfrm>
            <a:off x="216497" y="5013176"/>
            <a:ext cx="721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Site A</a:t>
            </a:r>
            <a:endParaRPr lang="en-GB" dirty="0"/>
          </a:p>
        </p:txBody>
      </p:sp>
      <p:grpSp>
        <p:nvGrpSpPr>
          <p:cNvPr id="32" name="Agrupar 31"/>
          <p:cNvGrpSpPr/>
          <p:nvPr/>
        </p:nvGrpSpPr>
        <p:grpSpPr>
          <a:xfrm>
            <a:off x="650167" y="4221088"/>
            <a:ext cx="720000" cy="720000"/>
            <a:chOff x="1680293" y="3469400"/>
            <a:chExt cx="720000" cy="720000"/>
          </a:xfrm>
        </p:grpSpPr>
        <p:sp>
          <p:nvSpPr>
            <p:cNvPr id="33" name="Elipse 32"/>
            <p:cNvSpPr/>
            <p:nvPr/>
          </p:nvSpPr>
          <p:spPr>
            <a:xfrm>
              <a:off x="1680293" y="3469400"/>
              <a:ext cx="720000" cy="72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1691680" y="3537012"/>
              <a:ext cx="69722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 smtClean="0"/>
                <a:t>VM</a:t>
              </a:r>
            </a:p>
            <a:p>
              <a:pPr algn="ctr"/>
              <a:r>
                <a:rPr lang="en-GB" sz="1600" dirty="0" smtClean="0"/>
                <a:t>Image</a:t>
              </a:r>
              <a:endParaRPr lang="en-GB" sz="1600" dirty="0"/>
            </a:p>
          </p:txBody>
        </p:sp>
      </p:grpSp>
      <p:sp>
        <p:nvSpPr>
          <p:cNvPr id="35" name="CuadroTexto 34"/>
          <p:cNvSpPr txBox="1"/>
          <p:nvPr/>
        </p:nvSpPr>
        <p:spPr>
          <a:xfrm>
            <a:off x="3602415" y="4581128"/>
            <a:ext cx="71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Site C</a:t>
            </a:r>
            <a:endParaRPr lang="en-GB" dirty="0"/>
          </a:p>
        </p:txBody>
      </p:sp>
      <p:grpSp>
        <p:nvGrpSpPr>
          <p:cNvPr id="36" name="Agrupar 35"/>
          <p:cNvGrpSpPr/>
          <p:nvPr/>
        </p:nvGrpSpPr>
        <p:grpSpPr>
          <a:xfrm>
            <a:off x="2810327" y="3789040"/>
            <a:ext cx="720000" cy="720000"/>
            <a:chOff x="1680293" y="3469400"/>
            <a:chExt cx="720000" cy="720000"/>
          </a:xfrm>
        </p:grpSpPr>
        <p:sp>
          <p:nvSpPr>
            <p:cNvPr id="37" name="Elipse 36"/>
            <p:cNvSpPr/>
            <p:nvPr/>
          </p:nvSpPr>
          <p:spPr>
            <a:xfrm>
              <a:off x="1680293" y="3469400"/>
              <a:ext cx="720000" cy="72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sp>
          <p:nvSpPr>
            <p:cNvPr id="38" name="CuadroTexto 37"/>
            <p:cNvSpPr txBox="1"/>
            <p:nvPr/>
          </p:nvSpPr>
          <p:spPr>
            <a:xfrm>
              <a:off x="1691680" y="3537012"/>
              <a:ext cx="69722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 smtClean="0"/>
                <a:t>VM</a:t>
              </a:r>
            </a:p>
            <a:p>
              <a:pPr algn="ctr"/>
              <a:r>
                <a:rPr lang="en-GB" sz="1600" dirty="0" smtClean="0"/>
                <a:t>Image</a:t>
              </a:r>
              <a:endParaRPr lang="en-GB" sz="1600" dirty="0"/>
            </a:p>
          </p:txBody>
        </p:sp>
      </p:grpSp>
      <p:sp>
        <p:nvSpPr>
          <p:cNvPr id="39" name="Rectángulo redondeado 38"/>
          <p:cNvSpPr/>
          <p:nvPr/>
        </p:nvSpPr>
        <p:spPr>
          <a:xfrm>
            <a:off x="866111" y="2492896"/>
            <a:ext cx="2160240" cy="1008112"/>
          </a:xfrm>
          <a:prstGeom prst="roundRect">
            <a:avLst/>
          </a:prstGeom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GB" sz="1600" i="1" dirty="0" smtClean="0"/>
              <a:t>EGI </a:t>
            </a:r>
            <a:r>
              <a:rPr lang="en-GB" sz="1600" i="1" dirty="0" err="1" smtClean="0"/>
              <a:t>AppDB</a:t>
            </a:r>
            <a:endParaRPr lang="en-GB" sz="1600" i="1" dirty="0"/>
          </a:p>
        </p:txBody>
      </p:sp>
      <p:grpSp>
        <p:nvGrpSpPr>
          <p:cNvPr id="40" name="Agrupar 39"/>
          <p:cNvGrpSpPr/>
          <p:nvPr/>
        </p:nvGrpSpPr>
        <p:grpSpPr>
          <a:xfrm>
            <a:off x="1082215" y="2636992"/>
            <a:ext cx="720000" cy="720000"/>
            <a:chOff x="1680293" y="3469400"/>
            <a:chExt cx="720000" cy="720000"/>
          </a:xfrm>
        </p:grpSpPr>
        <p:sp>
          <p:nvSpPr>
            <p:cNvPr id="41" name="Elipse 40"/>
            <p:cNvSpPr/>
            <p:nvPr/>
          </p:nvSpPr>
          <p:spPr>
            <a:xfrm>
              <a:off x="1680293" y="3469400"/>
              <a:ext cx="720000" cy="72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sp>
          <p:nvSpPr>
            <p:cNvPr id="42" name="CuadroTexto 41"/>
            <p:cNvSpPr txBox="1"/>
            <p:nvPr/>
          </p:nvSpPr>
          <p:spPr>
            <a:xfrm>
              <a:off x="1691680" y="3537012"/>
              <a:ext cx="69722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 smtClean="0"/>
                <a:t>VM</a:t>
              </a:r>
            </a:p>
            <a:p>
              <a:pPr algn="ctr"/>
              <a:r>
                <a:rPr lang="en-GB" sz="1600" dirty="0" smtClean="0"/>
                <a:t>Image</a:t>
              </a:r>
              <a:endParaRPr lang="en-GB" sz="1600" dirty="0"/>
            </a:p>
          </p:txBody>
        </p:sp>
      </p:grpSp>
      <p:cxnSp>
        <p:nvCxnSpPr>
          <p:cNvPr id="43" name="Conector recto 6"/>
          <p:cNvCxnSpPr>
            <a:stCxn id="41" idx="4"/>
            <a:endCxn id="33" idx="0"/>
          </p:cNvCxnSpPr>
          <p:nvPr/>
        </p:nvCxnSpPr>
        <p:spPr bwMode="auto">
          <a:xfrm flipH="1">
            <a:off x="1010167" y="3356992"/>
            <a:ext cx="432048" cy="864096"/>
          </a:xfrm>
          <a:prstGeom prst="straightConnector1">
            <a:avLst/>
          </a:prstGeom>
          <a:ln>
            <a:headEnd type="none"/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Conector recto 6"/>
          <p:cNvCxnSpPr>
            <a:stCxn id="41" idx="4"/>
            <a:endCxn id="23" idx="0"/>
          </p:cNvCxnSpPr>
          <p:nvPr/>
        </p:nvCxnSpPr>
        <p:spPr bwMode="auto">
          <a:xfrm>
            <a:off x="1442215" y="3356992"/>
            <a:ext cx="1008112" cy="2016304"/>
          </a:xfrm>
          <a:prstGeom prst="straightConnector1">
            <a:avLst/>
          </a:prstGeom>
          <a:ln>
            <a:headEnd type="none"/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Conector recto 6"/>
          <p:cNvCxnSpPr>
            <a:stCxn id="41" idx="4"/>
            <a:endCxn id="38" idx="1"/>
          </p:cNvCxnSpPr>
          <p:nvPr/>
        </p:nvCxnSpPr>
        <p:spPr bwMode="auto">
          <a:xfrm>
            <a:off x="1442215" y="3356992"/>
            <a:ext cx="1379499" cy="792048"/>
          </a:xfrm>
          <a:prstGeom prst="straightConnector1">
            <a:avLst/>
          </a:prstGeom>
          <a:ln>
            <a:headEnd type="none"/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Marcador de contenido 4"/>
          <p:cNvSpPr>
            <a:spLocks noGrp="1"/>
          </p:cNvSpPr>
          <p:nvPr>
            <p:ph sz="quarter" idx="4"/>
          </p:nvPr>
        </p:nvSpPr>
        <p:spPr>
          <a:xfrm>
            <a:off x="4427985" y="2391445"/>
            <a:ext cx="4436392" cy="3774405"/>
          </a:xfrm>
        </p:spPr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</a:rPr>
              <a:t>Web based </a:t>
            </a:r>
            <a:r>
              <a:rPr lang="en-GB" dirty="0" smtClean="0"/>
              <a:t>front-end in </a:t>
            </a:r>
            <a:r>
              <a:rPr lang="en-GB" dirty="0" err="1" smtClean="0"/>
              <a:t>AppDB</a:t>
            </a:r>
            <a:endParaRPr lang="en-GB" b="1" dirty="0" smtClean="0">
              <a:solidFill>
                <a:schemeClr val="accent1"/>
              </a:solidFill>
            </a:endParaRPr>
          </a:p>
          <a:p>
            <a:r>
              <a:rPr lang="en-GB" b="1" dirty="0" smtClean="0">
                <a:solidFill>
                  <a:schemeClr val="accent1"/>
                </a:solidFill>
              </a:rPr>
              <a:t>OVF</a:t>
            </a:r>
            <a:r>
              <a:rPr lang="en-GB" dirty="0" smtClean="0">
                <a:solidFill>
                  <a:schemeClr val="accent1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for packaging images</a:t>
            </a:r>
          </a:p>
          <a:p>
            <a:r>
              <a:rPr lang="en-GB" b="1" dirty="0" err="1" smtClean="0">
                <a:solidFill>
                  <a:schemeClr val="accent1"/>
                </a:solidFill>
              </a:rPr>
              <a:t>HEPiX</a:t>
            </a:r>
            <a:r>
              <a:rPr lang="en-GB" b="1" dirty="0" smtClean="0">
                <a:solidFill>
                  <a:schemeClr val="accent1"/>
                </a:solidFill>
              </a:rPr>
              <a:t> lists</a:t>
            </a:r>
            <a:r>
              <a:rPr lang="en-GB" dirty="0" smtClean="0"/>
              <a:t> for distribution</a:t>
            </a:r>
          </a:p>
          <a:p>
            <a:pPr lvl="1"/>
            <a:r>
              <a:rPr lang="en-GB" dirty="0" smtClean="0"/>
              <a:t>Endorsed by VO managers</a:t>
            </a:r>
          </a:p>
          <a:p>
            <a:pPr lvl="1"/>
            <a:r>
              <a:rPr lang="en-GB" dirty="0" smtClean="0"/>
              <a:t>Signed metadata</a:t>
            </a:r>
          </a:p>
          <a:p>
            <a:pPr lvl="1"/>
            <a:r>
              <a:rPr lang="en-GB" dirty="0" smtClean="0"/>
              <a:t>RP subscribe and download</a:t>
            </a:r>
          </a:p>
          <a:p>
            <a:r>
              <a:rPr lang="en-GB" dirty="0" smtClean="0"/>
              <a:t>EGI endorses basic OS images </a:t>
            </a:r>
          </a:p>
          <a:p>
            <a:pPr lvl="1"/>
            <a:endParaRPr lang="en-GB" b="1" dirty="0" smtClean="0">
              <a:solidFill>
                <a:srgbClr val="4F81BD"/>
              </a:solidFill>
            </a:endParaRPr>
          </a:p>
          <a:p>
            <a:endParaRPr lang="en-GB" b="1" dirty="0" smtClean="0">
              <a:solidFill>
                <a:srgbClr val="4F81BD"/>
              </a:solidFill>
            </a:endParaRP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2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/>
              <a:t>Block Storage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94506" y="2060848"/>
            <a:ext cx="4040188" cy="3774405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4F81BD"/>
                </a:solidFill>
                <a:ea typeface="ＭＳ Ｐゴシック" charset="0"/>
              </a:rPr>
              <a:t>Persistent</a:t>
            </a:r>
            <a:r>
              <a:rPr lang="en-GB" sz="2400" dirty="0">
                <a:solidFill>
                  <a:srgbClr val="4F81BD"/>
                </a:solidFill>
                <a:ea typeface="ＭＳ Ｐゴシック" charset="0"/>
              </a:rPr>
              <a:t> </a:t>
            </a:r>
            <a:r>
              <a:rPr lang="en-GB" sz="2400" dirty="0">
                <a:ea typeface="ＭＳ Ｐゴシック" charset="0"/>
              </a:rPr>
              <a:t>Block Level Storage to </a:t>
            </a:r>
            <a:r>
              <a:rPr lang="en-GB" sz="2400" b="1" dirty="0">
                <a:solidFill>
                  <a:srgbClr val="4F81BD"/>
                </a:solidFill>
                <a:ea typeface="ＭＳ Ｐゴシック" charset="0"/>
              </a:rPr>
              <a:t>attach</a:t>
            </a:r>
            <a:r>
              <a:rPr lang="en-GB" sz="2400" dirty="0">
                <a:solidFill>
                  <a:srgbClr val="4F81BD"/>
                </a:solidFill>
                <a:ea typeface="ＭＳ Ｐゴシック" charset="0"/>
              </a:rPr>
              <a:t> </a:t>
            </a:r>
            <a:r>
              <a:rPr lang="en-GB" sz="2400" dirty="0">
                <a:ea typeface="ＭＳ Ｐゴシック" charset="0"/>
              </a:rPr>
              <a:t>to </a:t>
            </a:r>
            <a:r>
              <a:rPr lang="en-GB" sz="2400" dirty="0" smtClean="0">
                <a:ea typeface="ＭＳ Ｐゴシック" charset="0"/>
              </a:rPr>
              <a:t>VMs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ea typeface="ＭＳ Ｐゴシック" charset="0"/>
              </a:rPr>
              <a:t>Manage with </a:t>
            </a:r>
            <a:r>
              <a:rPr lang="en-GB" sz="2400" b="1" dirty="0" smtClean="0">
                <a:solidFill>
                  <a:schemeClr val="accent1"/>
                </a:solidFill>
                <a:ea typeface="ＭＳ Ｐゴシック" charset="0"/>
              </a:rPr>
              <a:t>OCCI</a:t>
            </a:r>
          </a:p>
          <a:p>
            <a:pPr marL="742950" lvl="2" indent="-342900"/>
            <a:r>
              <a:rPr lang="en-GB" sz="2200" dirty="0" smtClean="0"/>
              <a:t>use </a:t>
            </a:r>
            <a:r>
              <a:rPr lang="en-GB" sz="2200" dirty="0"/>
              <a:t>as any other block device from </a:t>
            </a:r>
            <a:r>
              <a:rPr lang="en-GB" sz="2200" dirty="0" smtClean="0"/>
              <a:t>VMs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 smtClean="0"/>
              <a:t>Object Storage</a:t>
            </a:r>
            <a:endParaRPr lang="en-GB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4"/>
          </p:nvPr>
        </p:nvSpPr>
        <p:spPr>
          <a:xfrm>
            <a:off x="4822601" y="2073548"/>
            <a:ext cx="4041775" cy="3774405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4F81BD"/>
                </a:solidFill>
                <a:ea typeface="ＭＳ Ｐゴシック" charset="0"/>
              </a:rPr>
              <a:t>Data storage</a:t>
            </a:r>
            <a:r>
              <a:rPr lang="en-GB" sz="2400" dirty="0">
                <a:solidFill>
                  <a:srgbClr val="4F81BD"/>
                </a:solidFill>
                <a:ea typeface="ＭＳ Ｐゴシック" charset="0"/>
              </a:rPr>
              <a:t> </a:t>
            </a:r>
            <a:r>
              <a:rPr lang="en-GB" sz="2400" dirty="0" smtClean="0">
                <a:ea typeface="ＭＳ Ｐゴシック" charset="0"/>
              </a:rPr>
              <a:t>accessible fro </a:t>
            </a:r>
            <a:r>
              <a:rPr lang="en-GB" sz="2400" b="1" dirty="0" smtClean="0">
                <a:solidFill>
                  <a:srgbClr val="4F81BD"/>
                </a:solidFill>
                <a:ea typeface="ＭＳ Ｐゴシック" charset="0"/>
              </a:rPr>
              <a:t>anywhere</a:t>
            </a:r>
            <a:r>
              <a:rPr lang="en-GB" sz="2400" dirty="0" smtClean="0">
                <a:ea typeface="ＭＳ Ｐゴシック" charset="0"/>
              </a:rPr>
              <a:t> </a:t>
            </a:r>
            <a:r>
              <a:rPr lang="en-GB" sz="2400" dirty="0">
                <a:ea typeface="ＭＳ Ｐゴシック" charset="0"/>
              </a:rPr>
              <a:t>at </a:t>
            </a:r>
            <a:r>
              <a:rPr lang="en-GB" sz="2400" b="1" dirty="0">
                <a:solidFill>
                  <a:srgbClr val="4F81BD"/>
                </a:solidFill>
                <a:ea typeface="ＭＳ Ｐゴシック" charset="0"/>
              </a:rPr>
              <a:t>any </a:t>
            </a:r>
            <a:r>
              <a:rPr lang="en-GB" sz="2400" b="1" dirty="0" smtClean="0">
                <a:solidFill>
                  <a:srgbClr val="4F81BD"/>
                </a:solidFill>
                <a:ea typeface="ＭＳ Ｐゴシック" charset="0"/>
              </a:rPr>
              <a:t>time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4F81BD"/>
                </a:solidFill>
                <a:ea typeface="ＭＳ Ｐゴシック" charset="0"/>
              </a:rPr>
              <a:t>Sharing/Serve </a:t>
            </a:r>
            <a:r>
              <a:rPr lang="en-GB" sz="2400" dirty="0" smtClean="0">
                <a:solidFill>
                  <a:srgbClr val="000000"/>
                </a:solidFill>
                <a:ea typeface="ＭＳ Ｐゴシック" charset="0"/>
              </a:rPr>
              <a:t>data</a:t>
            </a:r>
            <a:endParaRPr lang="en-GB" sz="2400" b="1" dirty="0" smtClean="0">
              <a:solidFill>
                <a:srgbClr val="000000"/>
              </a:solidFill>
              <a:ea typeface="ＭＳ Ｐゴシック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4F81BD"/>
                </a:solidFill>
                <a:ea typeface="ＭＳ Ｐゴシック" charset="0"/>
              </a:rPr>
              <a:t>CDMI</a:t>
            </a:r>
            <a:r>
              <a:rPr lang="en-GB" sz="2400" dirty="0" smtClean="0">
                <a:solidFill>
                  <a:srgbClr val="4F81BD"/>
                </a:solidFill>
                <a:ea typeface="ＭＳ Ｐゴシック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ea typeface="ＭＳ Ｐゴシック" charset="0"/>
              </a:rPr>
              <a:t>as standard API</a:t>
            </a:r>
          </a:p>
          <a:p>
            <a:pPr marL="742950" lvl="2" indent="-342900"/>
            <a:r>
              <a:rPr lang="en-GB" sz="2200" dirty="0" smtClean="0">
                <a:solidFill>
                  <a:srgbClr val="000000"/>
                </a:solidFill>
                <a:ea typeface="ＭＳ Ｐゴシック" charset="0"/>
              </a:rPr>
              <a:t>No POSIX access!</a:t>
            </a:r>
            <a:endParaRPr lang="en-GB" sz="2200" dirty="0">
              <a:solidFill>
                <a:srgbClr val="000000"/>
              </a:solidFill>
              <a:ea typeface="ＭＳ Ｐゴシック" charset="0"/>
            </a:endParaRPr>
          </a:p>
          <a:p>
            <a:endParaRPr lang="en-GB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Storage Management</a:t>
            </a:r>
            <a:endParaRPr lang="en-GB" dirty="0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Conference 2015</a:t>
            </a:r>
            <a:endParaRPr lang="en-GB" dirty="0"/>
          </a:p>
        </p:txBody>
      </p:sp>
      <p:grpSp>
        <p:nvGrpSpPr>
          <p:cNvPr id="8" name="Agrupar 7"/>
          <p:cNvGrpSpPr>
            <a:grpSpLocks noChangeAspect="1"/>
          </p:cNvGrpSpPr>
          <p:nvPr/>
        </p:nvGrpSpPr>
        <p:grpSpPr>
          <a:xfrm>
            <a:off x="1422833" y="4293213"/>
            <a:ext cx="2258830" cy="2159883"/>
            <a:chOff x="611188" y="2612950"/>
            <a:chExt cx="3048000" cy="2903796"/>
          </a:xfrm>
        </p:grpSpPr>
        <p:pic>
          <p:nvPicPr>
            <p:cNvPr id="9" name="Imagen 61" descr="cloud-icon-png-CloudIc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88" y="2612950"/>
              <a:ext cx="3048000" cy="160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Agrupar 29"/>
            <p:cNvGrpSpPr>
              <a:grpSpLocks/>
            </p:cNvGrpSpPr>
            <p:nvPr/>
          </p:nvGrpSpPr>
          <p:grpSpPr bwMode="auto">
            <a:xfrm>
              <a:off x="1660898" y="4653145"/>
              <a:ext cx="949326" cy="863601"/>
              <a:chOff x="6571906" y="4041208"/>
              <a:chExt cx="949445" cy="863469"/>
            </a:xfrm>
          </p:grpSpPr>
          <p:sp>
            <p:nvSpPr>
              <p:cNvPr id="16" name="Rectángulo 15"/>
              <p:cNvSpPr/>
              <p:nvPr/>
            </p:nvSpPr>
            <p:spPr>
              <a:xfrm>
                <a:off x="6571906" y="4041208"/>
                <a:ext cx="949444" cy="8634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7" name="Cubo 16"/>
              <p:cNvSpPr/>
              <p:nvPr/>
            </p:nvSpPr>
            <p:spPr>
              <a:xfrm>
                <a:off x="6571907" y="4041208"/>
                <a:ext cx="949444" cy="863469"/>
              </a:xfrm>
              <a:prstGeom prst="cube">
                <a:avLst>
                  <a:gd name="adj" fmla="val 14745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dirty="0"/>
                  <a:t>VM</a:t>
                </a:r>
              </a:p>
            </p:txBody>
          </p:sp>
        </p:grpSp>
        <p:grpSp>
          <p:nvGrpSpPr>
            <p:cNvPr id="11" name="Agrupar 2"/>
            <p:cNvGrpSpPr>
              <a:grpSpLocks/>
            </p:cNvGrpSpPr>
            <p:nvPr/>
          </p:nvGrpSpPr>
          <p:grpSpPr bwMode="auto">
            <a:xfrm>
              <a:off x="1122732" y="3278737"/>
              <a:ext cx="2025655" cy="837653"/>
              <a:chOff x="5323241" y="2348880"/>
              <a:chExt cx="2025910" cy="837525"/>
            </a:xfrm>
          </p:grpSpPr>
          <p:pic>
            <p:nvPicPr>
              <p:cNvPr id="14" name="Imagen 8" descr="white-disk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3241" y="2348880"/>
                <a:ext cx="1048959" cy="83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Imagen 9" descr="white-disk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0192" y="2348880"/>
                <a:ext cx="1048959" cy="83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2" name="Conector recto 6"/>
            <p:cNvCxnSpPr>
              <a:stCxn id="15" idx="2"/>
              <a:endCxn id="16" idx="0"/>
            </p:cNvCxnSpPr>
            <p:nvPr/>
          </p:nvCxnSpPr>
          <p:spPr bwMode="auto">
            <a:xfrm rot="5400000">
              <a:off x="2111390" y="4140560"/>
              <a:ext cx="536754" cy="488414"/>
            </a:xfrm>
            <a:prstGeom prst="bentConnector3">
              <a:avLst>
                <a:gd name="adj1" fmla="val 50000"/>
              </a:avLst>
            </a:prstGeom>
            <a:ln>
              <a:headEnd type="oval"/>
              <a:tailEnd type="oval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ector recto 6"/>
            <p:cNvCxnSpPr>
              <a:stCxn id="14" idx="2"/>
              <a:endCxn id="16" idx="0"/>
            </p:cNvCxnSpPr>
            <p:nvPr/>
          </p:nvCxnSpPr>
          <p:spPr bwMode="auto">
            <a:xfrm rot="16200000" flipH="1">
              <a:off x="1622976" y="4140560"/>
              <a:ext cx="536754" cy="488414"/>
            </a:xfrm>
            <a:prstGeom prst="bentConnector3">
              <a:avLst>
                <a:gd name="adj1" fmla="val 50000"/>
              </a:avLst>
            </a:prstGeom>
            <a:ln>
              <a:headEnd type="oval"/>
              <a:tailEnd type="oval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Agrupar 17"/>
          <p:cNvGrpSpPr>
            <a:grpSpLocks noChangeAspect="1"/>
          </p:cNvGrpSpPr>
          <p:nvPr/>
        </p:nvGrpSpPr>
        <p:grpSpPr>
          <a:xfrm>
            <a:off x="5767970" y="4293096"/>
            <a:ext cx="2151037" cy="2160000"/>
            <a:chOff x="611560" y="2600545"/>
            <a:chExt cx="3048000" cy="3060703"/>
          </a:xfrm>
        </p:grpSpPr>
        <p:grpSp>
          <p:nvGrpSpPr>
            <p:cNvPr id="19" name="Agrupar 7"/>
            <p:cNvGrpSpPr>
              <a:grpSpLocks/>
            </p:cNvGrpSpPr>
            <p:nvPr/>
          </p:nvGrpSpPr>
          <p:grpSpPr bwMode="auto">
            <a:xfrm>
              <a:off x="611560" y="2600545"/>
              <a:ext cx="3048000" cy="1608604"/>
              <a:chOff x="803537" y="2420885"/>
              <a:chExt cx="3048383" cy="1608868"/>
            </a:xfrm>
          </p:grpSpPr>
          <p:pic>
            <p:nvPicPr>
              <p:cNvPr id="22" name="Imagen 9" descr="cloud-icon-png-CloudIcon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3537" y="2420885"/>
                <a:ext cx="3048383" cy="16088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Esquina doblada 14"/>
              <p:cNvSpPr/>
              <p:nvPr/>
            </p:nvSpPr>
            <p:spPr>
              <a:xfrm rot="10800000">
                <a:off x="1691061" y="2708273"/>
                <a:ext cx="649370" cy="720843"/>
              </a:xfrm>
              <a:prstGeom prst="foldedCorner">
                <a:avLst>
                  <a:gd name="adj" fmla="val 36264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24" name="Esquina doblada 4"/>
              <p:cNvSpPr/>
              <p:nvPr/>
            </p:nvSpPr>
            <p:spPr>
              <a:xfrm rot="10800000">
                <a:off x="1835542" y="2924209"/>
                <a:ext cx="647781" cy="720843"/>
              </a:xfrm>
              <a:prstGeom prst="foldedCorner">
                <a:avLst>
                  <a:gd name="adj" fmla="val 36264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25" name="Esquina doblada 15"/>
              <p:cNvSpPr/>
              <p:nvPr/>
            </p:nvSpPr>
            <p:spPr>
              <a:xfrm rot="10800000">
                <a:off x="2051469" y="3140144"/>
                <a:ext cx="647781" cy="720843"/>
              </a:xfrm>
              <a:prstGeom prst="foldedCorner">
                <a:avLst>
                  <a:gd name="adj" fmla="val 36264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</p:grpSp>
        <p:pic>
          <p:nvPicPr>
            <p:cNvPr id="20" name="Imagen 6" descr="1427150492_02-512.png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234"/>
            <a:stretch/>
          </p:blipFill>
          <p:spPr bwMode="auto">
            <a:xfrm>
              <a:off x="1224734" y="4572569"/>
              <a:ext cx="1821651" cy="1088679"/>
            </a:xfrm>
            <a:prstGeom prst="rect">
              <a:avLst/>
            </a:prstGeom>
          </p:spPr>
        </p:pic>
        <p:cxnSp>
          <p:nvCxnSpPr>
            <p:cNvPr id="21" name="Conector recto 17"/>
            <p:cNvCxnSpPr>
              <a:cxnSpLocks noChangeShapeType="1"/>
              <a:stCxn id="22" idx="2"/>
              <a:endCxn id="20" idx="0"/>
            </p:cNvCxnSpPr>
            <p:nvPr/>
          </p:nvCxnSpPr>
          <p:spPr bwMode="auto">
            <a:xfrm>
              <a:off x="2135560" y="4209153"/>
              <a:ext cx="0" cy="363416"/>
            </a:xfrm>
            <a:prstGeom prst="line">
              <a:avLst/>
            </a:prstGeom>
            <a:ln>
              <a:headEnd type="oval" w="med" len="med"/>
              <a:tailEnd type="oval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0581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200" dirty="0" smtClean="0"/>
              <a:t>Integration with EGI core services: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300" dirty="0" smtClean="0"/>
              <a:t>Federated AAI</a:t>
            </a:r>
            <a:endParaRPr lang="en-GB" sz="3300" dirty="0"/>
          </a:p>
        </p:txBody>
      </p:sp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Users access the resources with their </a:t>
            </a:r>
            <a:r>
              <a:rPr lang="en-GB" b="1" dirty="0" smtClean="0">
                <a:solidFill>
                  <a:schemeClr val="accent1"/>
                </a:solidFill>
              </a:rPr>
              <a:t>X.509 certificates</a:t>
            </a:r>
          </a:p>
          <a:p>
            <a:pPr lvl="1"/>
            <a:r>
              <a:rPr lang="en-GB" dirty="0" smtClean="0"/>
              <a:t> (+ VOMS integration with PERUN for </a:t>
            </a:r>
            <a:r>
              <a:rPr lang="en-GB" dirty="0" err="1" smtClean="0"/>
              <a:t>OpenNebula</a:t>
            </a:r>
            <a:r>
              <a:rPr lang="en-GB" dirty="0" smtClean="0"/>
              <a:t>)</a:t>
            </a:r>
          </a:p>
          <a:p>
            <a:r>
              <a:rPr lang="en-GB" dirty="0" smtClean="0"/>
              <a:t>Developments ready for </a:t>
            </a:r>
            <a:r>
              <a:rPr lang="en-GB" b="1" dirty="0" smtClean="0">
                <a:solidFill>
                  <a:schemeClr val="accent1"/>
                </a:solidFill>
              </a:rPr>
              <a:t>per-user sub-proxy </a:t>
            </a:r>
            <a:r>
              <a:rPr lang="en-GB" dirty="0" smtClean="0"/>
              <a:t>support</a:t>
            </a:r>
          </a:p>
          <a:p>
            <a:pPr lvl="1"/>
            <a:r>
              <a:rPr lang="en-GB" dirty="0" smtClean="0"/>
              <a:t>AAI solution to improve ease of user access and traceability from robots</a:t>
            </a:r>
          </a:p>
          <a:p>
            <a:r>
              <a:rPr lang="en-GB" dirty="0" err="1" smtClean="0"/>
              <a:t>FedCloud</a:t>
            </a:r>
            <a:r>
              <a:rPr lang="en-GB" dirty="0" smtClean="0"/>
              <a:t> members participate in</a:t>
            </a:r>
            <a:r>
              <a:rPr lang="en-GB" b="1" dirty="0" smtClean="0">
                <a:solidFill>
                  <a:srgbClr val="4F81BD"/>
                </a:solidFill>
              </a:rPr>
              <a:t> AAI pilot </a:t>
            </a:r>
            <a:r>
              <a:rPr lang="en-GB" dirty="0" smtClean="0"/>
              <a:t>activities</a:t>
            </a:r>
          </a:p>
          <a:p>
            <a:pPr lvl="1"/>
            <a:r>
              <a:rPr lang="en-GB" dirty="0" smtClean="0"/>
              <a:t>Support for other </a:t>
            </a:r>
            <a:r>
              <a:rPr lang="en-GB" dirty="0" err="1" smtClean="0"/>
              <a:t>AuthN</a:t>
            </a:r>
            <a:r>
              <a:rPr lang="en-GB" dirty="0" smtClean="0"/>
              <a:t>/</a:t>
            </a:r>
            <a:r>
              <a:rPr lang="en-GB" dirty="0" err="1" smtClean="0"/>
              <a:t>AuthZ</a:t>
            </a:r>
            <a:r>
              <a:rPr lang="en-GB" dirty="0" smtClean="0"/>
              <a:t> methods development</a:t>
            </a: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Conference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727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200" dirty="0" smtClean="0"/>
              <a:t>Integration with EGI core services: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300" dirty="0" smtClean="0"/>
              <a:t>Information System/Service Registry</a:t>
            </a:r>
            <a:endParaRPr lang="en-GB" sz="3300" dirty="0"/>
          </a:p>
        </p:txBody>
      </p:sp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smtClean="0">
                <a:solidFill>
                  <a:srgbClr val="4F81BD"/>
                </a:solidFill>
              </a:rPr>
              <a:t>Single point of information </a:t>
            </a:r>
            <a:r>
              <a:rPr lang="en-GB" dirty="0" smtClean="0"/>
              <a:t>for all EGI resources (both HTC and cloud)</a:t>
            </a:r>
          </a:p>
          <a:p>
            <a:r>
              <a:rPr lang="en-GB" dirty="0" smtClean="0"/>
              <a:t>Cloud information published with </a:t>
            </a:r>
            <a:r>
              <a:rPr lang="en-GB" b="1" dirty="0" smtClean="0">
                <a:solidFill>
                  <a:srgbClr val="4F81BD"/>
                </a:solidFill>
              </a:rPr>
              <a:t>OGF Glue 2.0 </a:t>
            </a:r>
            <a:r>
              <a:rPr lang="en-GB" dirty="0" smtClean="0"/>
              <a:t>standard</a:t>
            </a:r>
          </a:p>
          <a:p>
            <a:pPr lvl="1"/>
            <a:r>
              <a:rPr lang="en-GB" dirty="0" smtClean="0"/>
              <a:t>Extensions proposed to better define the services, now on public comment period</a:t>
            </a:r>
          </a:p>
          <a:p>
            <a:pPr lvl="1"/>
            <a:r>
              <a:rPr lang="en-GB" dirty="0" smtClean="0"/>
              <a:t>Service endpoints, available images, VM templates</a:t>
            </a:r>
          </a:p>
          <a:p>
            <a:r>
              <a:rPr lang="en-GB" b="1" dirty="0" err="1" smtClean="0">
                <a:solidFill>
                  <a:srgbClr val="4F81BD"/>
                </a:solidFill>
              </a:rPr>
              <a:t>AppDB</a:t>
            </a:r>
            <a:r>
              <a:rPr lang="en-GB" dirty="0" smtClean="0">
                <a:solidFill>
                  <a:srgbClr val="4F81BD"/>
                </a:solidFill>
              </a:rPr>
              <a:t> </a:t>
            </a:r>
            <a:r>
              <a:rPr lang="en-GB" dirty="0" smtClean="0"/>
              <a:t>is the main client for the information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Service types in </a:t>
            </a:r>
            <a:r>
              <a:rPr lang="en-GB" b="1" dirty="0" smtClean="0">
                <a:solidFill>
                  <a:srgbClr val="4F81BD"/>
                </a:solidFill>
              </a:rPr>
              <a:t>GOCDB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OCCI, CDMI, </a:t>
            </a:r>
            <a:r>
              <a:rPr lang="en-GB" dirty="0" err="1" smtClean="0"/>
              <a:t>VMCatcher</a:t>
            </a:r>
            <a:r>
              <a:rPr lang="en-GB" dirty="0" smtClean="0"/>
              <a:t>, </a:t>
            </a:r>
            <a:r>
              <a:rPr lang="en-GB" dirty="0" err="1" smtClean="0"/>
              <a:t>AppDB</a:t>
            </a:r>
            <a:endParaRPr lang="en-GB" dirty="0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Conference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0627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7" descr="accounting.tif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0" t="-349" r="-677"/>
          <a:stretch/>
        </p:blipFill>
        <p:spPr>
          <a:xfrm>
            <a:off x="3851920" y="1196752"/>
            <a:ext cx="5292080" cy="4996627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200" dirty="0" smtClean="0"/>
              <a:t>Integration with EGI core services: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300" dirty="0" smtClean="0"/>
              <a:t>Accounting</a:t>
            </a:r>
            <a:endParaRPr lang="en-GB" sz="3300" dirty="0"/>
          </a:p>
        </p:txBody>
      </p:sp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>
          <a:xfrm>
            <a:off x="35496" y="1341438"/>
            <a:ext cx="4104456" cy="4784400"/>
          </a:xfrm>
        </p:spPr>
        <p:txBody>
          <a:bodyPr anchor="ctr"/>
          <a:lstStyle/>
          <a:p>
            <a:r>
              <a:rPr lang="en-GB" dirty="0" smtClean="0"/>
              <a:t>Collects VM usage metrics in the </a:t>
            </a:r>
            <a:r>
              <a:rPr lang="en-GB" b="1" dirty="0" smtClean="0">
                <a:solidFill>
                  <a:srgbClr val="4F81BD"/>
                </a:solidFill>
              </a:rPr>
              <a:t>central accounting repository</a:t>
            </a:r>
            <a:endParaRPr lang="en-GB" b="1" dirty="0">
              <a:solidFill>
                <a:srgbClr val="4F81BD"/>
              </a:solidFill>
            </a:endParaRPr>
          </a:p>
          <a:p>
            <a:r>
              <a:rPr lang="en-GB" dirty="0"/>
              <a:t>N</a:t>
            </a:r>
            <a:r>
              <a:rPr lang="en-GB" dirty="0" smtClean="0"/>
              <a:t>ew </a:t>
            </a:r>
            <a:r>
              <a:rPr lang="en-GB" dirty="0"/>
              <a:t>reporters </a:t>
            </a:r>
            <a:r>
              <a:rPr lang="en-GB" dirty="0" smtClean="0"/>
              <a:t>developed to </a:t>
            </a:r>
            <a:r>
              <a:rPr lang="en-GB" dirty="0"/>
              <a:t>ensure consistency of generated </a:t>
            </a:r>
            <a:r>
              <a:rPr lang="en-GB" dirty="0" smtClean="0"/>
              <a:t>information</a:t>
            </a:r>
          </a:p>
          <a:p>
            <a:r>
              <a:rPr lang="en-GB" dirty="0" smtClean="0"/>
              <a:t>VO manager view with VO specific info</a:t>
            </a:r>
            <a:endParaRPr lang="en-GB" dirty="0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Conference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205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ngag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Engage.potx</Template>
  <TotalTime>5640</TotalTime>
  <Words>1506</Words>
  <Application>Microsoft Macintosh PowerPoint</Application>
  <PresentationFormat>Presentación en pantalla (4:3)</PresentationFormat>
  <Paragraphs>302</Paragraphs>
  <Slides>22</Slides>
  <Notes>3</Notes>
  <HiddenSlides>1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22</vt:i4>
      </vt:variant>
    </vt:vector>
  </HeadingPairs>
  <TitlesOfParts>
    <vt:vector size="25" baseType="lpstr">
      <vt:lpstr>Engage</vt:lpstr>
      <vt:lpstr>EGI Powerpoint Presentation (body)</vt:lpstr>
      <vt:lpstr>EGI Powerpoint Presentation (closing)</vt:lpstr>
      <vt:lpstr>EGI Federated Cloud</vt:lpstr>
      <vt:lpstr>EGI Federated Cloud</vt:lpstr>
      <vt:lpstr>EGI Cloud Infrastructure</vt:lpstr>
      <vt:lpstr>VM Management</vt:lpstr>
      <vt:lpstr>VM Image Management</vt:lpstr>
      <vt:lpstr>Storage Management</vt:lpstr>
      <vt:lpstr>Integration with EGI core services: Federated AAI</vt:lpstr>
      <vt:lpstr>Integration with EGI core services: Information System/Service Registry</vt:lpstr>
      <vt:lpstr>Integration with EGI core services: Accounting</vt:lpstr>
      <vt:lpstr>Integration with EGI core services: Monitoring</vt:lpstr>
      <vt:lpstr>Integration Status</vt:lpstr>
      <vt:lpstr>Security</vt:lpstr>
      <vt:lpstr>Usage Models (I)</vt:lpstr>
      <vt:lpstr>Usage Models (II)</vt:lpstr>
      <vt:lpstr>High Level Tools (PaaS &amp; SaaS)</vt:lpstr>
      <vt:lpstr>FedCloud Infrastructure</vt:lpstr>
      <vt:lpstr>Joining Federated Cloud</vt:lpstr>
      <vt:lpstr>Evolution</vt:lpstr>
      <vt:lpstr>New developments on the roadmap</vt:lpstr>
      <vt:lpstr>Conclusions</vt:lpstr>
      <vt:lpstr>Thanks!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Malgorzata Krakowian</dc:creator>
  <cp:lastModifiedBy>Enol Fernández del Castillo</cp:lastModifiedBy>
  <cp:revision>134</cp:revision>
  <dcterms:created xsi:type="dcterms:W3CDTF">2015-05-07T09:24:15Z</dcterms:created>
  <dcterms:modified xsi:type="dcterms:W3CDTF">2015-05-19T08:30:43Z</dcterms:modified>
</cp:coreProperties>
</file>