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</p:sldMasterIdLst>
  <p:sldIdLst>
    <p:sldId id="256" r:id="rId4"/>
    <p:sldId id="260" r:id="rId5"/>
    <p:sldId id="261" r:id="rId6"/>
    <p:sldId id="262" r:id="rId7"/>
    <p:sldId id="265" r:id="rId8"/>
    <p:sldId id="266" r:id="rId9"/>
    <p:sldId id="267" r:id="rId10"/>
    <p:sldId id="274" r:id="rId11"/>
    <p:sldId id="268" r:id="rId12"/>
    <p:sldId id="269" r:id="rId13"/>
    <p:sldId id="273" r:id="rId14"/>
    <p:sldId id="275" r:id="rId15"/>
    <p:sldId id="277" r:id="rId16"/>
    <p:sldId id="278" r:id="rId17"/>
    <p:sldId id="272" r:id="rId18"/>
    <p:sldId id="279" r:id="rId19"/>
    <p:sldId id="263" r:id="rId20"/>
    <p:sldId id="264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B390F6-E041-4273-9B4C-2D6FE366A64B}" type="datetimeFigureOut">
              <a:rPr lang="en-GB" smtClean="0"/>
              <a:t>17/05/2015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144BEE-2277-4D72-B368-E34E0BEC0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2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5/17/2015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eport-vulnerability@egi.e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port-vulnerability@egi.e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Plans for the EGI Software Vulnerability Group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Linda Cornwall, STFC</a:t>
            </a:r>
          </a:p>
          <a:p>
            <a:r>
              <a:rPr lang="en-GB" dirty="0" smtClean="0"/>
              <a:t>EGI conference, Lisbon</a:t>
            </a:r>
          </a:p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9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Violation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For vulnerabilities which are Policy violations, Risk Assess but don’t set TD</a:t>
            </a:r>
          </a:p>
          <a:p>
            <a:pPr lvl="1"/>
            <a:r>
              <a:rPr lang="en-GB" dirty="0" smtClean="0"/>
              <a:t>SPG and management handle</a:t>
            </a:r>
          </a:p>
          <a:p>
            <a:pPr lvl="1"/>
            <a:r>
              <a:rPr lang="en-GB" dirty="0" smtClean="0"/>
              <a:t>E.g. publicly readable DN vs usage of resources</a:t>
            </a:r>
          </a:p>
          <a:p>
            <a:pPr lvl="1"/>
            <a:r>
              <a:rPr lang="en-GB" dirty="0" smtClean="0"/>
              <a:t>A few of these recently – useful for logging purposes</a:t>
            </a:r>
            <a:r>
              <a:rPr lang="en-GB" dirty="0"/>
              <a:t> </a:t>
            </a:r>
            <a:r>
              <a:rPr lang="en-GB" dirty="0" smtClean="0"/>
              <a:t>but doesn’t comply with data protection legislation </a:t>
            </a:r>
          </a:p>
          <a:p>
            <a:pPr lvl="1"/>
            <a:r>
              <a:rPr lang="en-GB" dirty="0" smtClean="0"/>
              <a:t>We don’t inform sites (yet)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7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784400"/>
          </a:xfrm>
        </p:spPr>
        <p:txBody>
          <a:bodyPr/>
          <a:lstStyle/>
          <a:p>
            <a:r>
              <a:rPr lang="en-GB" dirty="0" smtClean="0"/>
              <a:t>We have limited effort, if several vulnerabilities come at once then we will have to prioritize</a:t>
            </a:r>
          </a:p>
          <a:p>
            <a:r>
              <a:rPr lang="en-GB" dirty="0" smtClean="0"/>
              <a:t>No guarantee that we won’t miss something important</a:t>
            </a:r>
          </a:p>
          <a:p>
            <a:pPr lvl="1"/>
            <a:r>
              <a:rPr lang="en-GB" dirty="0" smtClean="0"/>
              <a:t>Hence the multi-pronged approach, vigilance from people deploying software as well as our procedure for handling vulnerabilities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9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Anyone interested in joining the RAT?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784400"/>
          </a:xfrm>
        </p:spPr>
        <p:txBody>
          <a:bodyPr/>
          <a:lstStyle/>
          <a:p>
            <a:r>
              <a:rPr lang="en-GB" dirty="0" smtClean="0"/>
              <a:t>We could do with more members – e.g.</a:t>
            </a:r>
          </a:p>
          <a:p>
            <a:pPr lvl="1"/>
            <a:r>
              <a:rPr lang="en-GB" dirty="0" smtClean="0"/>
              <a:t>For Risk Assessments</a:t>
            </a:r>
          </a:p>
          <a:p>
            <a:pPr lvl="1"/>
            <a:r>
              <a:rPr lang="en-GB" dirty="0" smtClean="0"/>
              <a:t>Experts in various pieces of software used in EGI</a:t>
            </a:r>
          </a:p>
          <a:p>
            <a:r>
              <a:rPr lang="en-GB" dirty="0" smtClean="0"/>
              <a:t>Must </a:t>
            </a:r>
            <a:r>
              <a:rPr lang="en-GB" dirty="0"/>
              <a:t>be active, i.e. willing to do some work on vulnerability </a:t>
            </a:r>
            <a:r>
              <a:rPr lang="en-GB" dirty="0" smtClean="0"/>
              <a:t>handling </a:t>
            </a:r>
          </a:p>
          <a:p>
            <a:pPr lvl="1"/>
            <a:r>
              <a:rPr lang="en-GB" dirty="0" smtClean="0"/>
              <a:t>Small % of your time  </a:t>
            </a:r>
          </a:p>
          <a:p>
            <a:pPr lvl="1"/>
            <a:r>
              <a:rPr lang="en-GB" dirty="0" smtClean="0"/>
              <a:t>No ‘observers’</a:t>
            </a:r>
          </a:p>
          <a:p>
            <a:pPr lvl="1"/>
            <a:r>
              <a:rPr lang="en-GB" dirty="0" smtClean="0"/>
              <a:t>It’s a chance to influence the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4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strategy for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SVG can’t be an expert in everything, cannot guarantee to find every SW vulnerability that may be a serious problem</a:t>
            </a:r>
          </a:p>
          <a:p>
            <a:pPr lvl="1"/>
            <a:r>
              <a:rPr lang="en-GB" dirty="0" smtClean="0"/>
              <a:t>lots of vulnerabilities announced each year</a:t>
            </a:r>
          </a:p>
          <a:p>
            <a:r>
              <a:rPr lang="en-GB" dirty="0" smtClean="0"/>
              <a:t>Everyone writing or selecting S/W for deployment should ‘Think Security’</a:t>
            </a:r>
          </a:p>
          <a:p>
            <a:pPr lvl="1"/>
            <a:r>
              <a:rPr lang="en-GB" dirty="0" smtClean="0"/>
              <a:t>Whether VOs, CRPs, endorsing VMs, etc. </a:t>
            </a:r>
          </a:p>
          <a:p>
            <a:pPr lvl="1"/>
            <a:r>
              <a:rPr lang="en-GB" dirty="0" smtClean="0"/>
              <a:t>Then be clear who to contact within EGI/VO etc. in case of potential vulnerabilities</a:t>
            </a:r>
          </a:p>
          <a:p>
            <a:r>
              <a:rPr lang="en-GB" dirty="0"/>
              <a:t>H</a:t>
            </a:r>
            <a:r>
              <a:rPr lang="en-GB" dirty="0" smtClean="0"/>
              <a:t>andle vulnerabilities according to the principles we have established over the last few years.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7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 for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96944" cy="4784400"/>
          </a:xfrm>
        </p:spPr>
        <p:txBody>
          <a:bodyPr/>
          <a:lstStyle/>
          <a:p>
            <a:r>
              <a:rPr lang="en-GB" dirty="0" smtClean="0"/>
              <a:t>What if a vulnerability is not fixed on time?</a:t>
            </a:r>
          </a:p>
          <a:p>
            <a:r>
              <a:rPr lang="en-GB" dirty="0" smtClean="0"/>
              <a:t>In the past, said we would release advisory on TD even if it isn’t – </a:t>
            </a:r>
            <a:r>
              <a:rPr lang="en-GB" dirty="0" smtClean="0">
                <a:solidFill>
                  <a:srgbClr val="92D050"/>
                </a:solidFill>
              </a:rPr>
              <a:t>Responsible Disclosure</a:t>
            </a:r>
          </a:p>
          <a:p>
            <a:pPr lvl="1"/>
            <a:r>
              <a:rPr lang="en-GB" dirty="0" smtClean="0"/>
              <a:t>Made sense when we were very separate from CSIRT</a:t>
            </a:r>
          </a:p>
          <a:p>
            <a:pPr lvl="1"/>
            <a:r>
              <a:rPr lang="en-GB" dirty="0" smtClean="0"/>
              <a:t>Also key to encouraging people to report to us</a:t>
            </a:r>
          </a:p>
          <a:p>
            <a:r>
              <a:rPr lang="en-GB" dirty="0" smtClean="0"/>
              <a:t>In reality, often we don’t as it doesn’t help our sites</a:t>
            </a:r>
          </a:p>
          <a:p>
            <a:pPr lvl="1"/>
            <a:r>
              <a:rPr lang="en-GB" dirty="0" smtClean="0"/>
              <a:t>Now we are very close to CSIRT</a:t>
            </a:r>
          </a:p>
          <a:p>
            <a:pPr lvl="1"/>
            <a:r>
              <a:rPr lang="en-GB" dirty="0" smtClean="0"/>
              <a:t>1 recently needed 6 months to fix a ‘High’ </a:t>
            </a:r>
          </a:p>
          <a:p>
            <a:pPr lvl="2"/>
            <a:r>
              <a:rPr lang="en-GB" dirty="0" smtClean="0"/>
              <a:t>Kept prompting and they kept apologising for delay</a:t>
            </a:r>
          </a:p>
          <a:p>
            <a:r>
              <a:rPr lang="en-GB" dirty="0" smtClean="0"/>
              <a:t>Options</a:t>
            </a:r>
          </a:p>
          <a:p>
            <a:pPr lvl="1"/>
            <a:r>
              <a:rPr lang="en-GB" dirty="0" smtClean="0"/>
              <a:t>Tell sites?</a:t>
            </a:r>
            <a:r>
              <a:rPr lang="en-GB" dirty="0"/>
              <a:t> </a:t>
            </a:r>
            <a:r>
              <a:rPr lang="en-GB" dirty="0" smtClean="0"/>
              <a:t>Tell management? Both?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1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10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info to follow….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1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sure software is not obviously bad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GB" dirty="0" smtClean="0"/>
              <a:t>Quick checks</a:t>
            </a:r>
          </a:p>
          <a:p>
            <a:pPr lvl="1"/>
            <a:r>
              <a:rPr lang="en-GB" dirty="0"/>
              <a:t>Who wrote it?</a:t>
            </a:r>
          </a:p>
          <a:p>
            <a:pPr lvl="1"/>
            <a:r>
              <a:rPr lang="en-GB" dirty="0"/>
              <a:t>Has anyone with </a:t>
            </a:r>
            <a:r>
              <a:rPr lang="en-GB"/>
              <a:t>security </a:t>
            </a:r>
            <a:r>
              <a:rPr lang="en-GB" smtClean="0"/>
              <a:t>expertise </a:t>
            </a:r>
            <a:r>
              <a:rPr lang="en-GB" dirty="0"/>
              <a:t>looked/assessed it?</a:t>
            </a:r>
          </a:p>
          <a:p>
            <a:pPr lvl="1"/>
            <a:r>
              <a:rPr lang="en-GB" dirty="0"/>
              <a:t>Is user input sanitized?</a:t>
            </a:r>
          </a:p>
          <a:p>
            <a:pPr lvl="1"/>
            <a:r>
              <a:rPr lang="en-GB" dirty="0"/>
              <a:t>Does it e.g. contain any obviously bad constructs?</a:t>
            </a:r>
          </a:p>
          <a:p>
            <a:pPr lvl="1"/>
            <a:r>
              <a:rPr lang="en-GB" dirty="0"/>
              <a:t>Does it comply with </a:t>
            </a:r>
            <a:r>
              <a:rPr lang="en-GB" dirty="0" smtClean="0"/>
              <a:t>EGI data protection policy?</a:t>
            </a:r>
          </a:p>
          <a:p>
            <a:pPr lvl="2"/>
            <a:r>
              <a:rPr lang="en-GB" dirty="0" smtClean="0"/>
              <a:t>Note that this is being written</a:t>
            </a:r>
          </a:p>
          <a:p>
            <a:pPr lvl="2"/>
            <a:r>
              <a:rPr lang="en-GB" dirty="0" smtClean="0"/>
              <a:t>Software must comply with data protection legislation</a:t>
            </a:r>
            <a:endParaRPr lang="en-GB" dirty="0"/>
          </a:p>
          <a:p>
            <a:pPr lvl="1"/>
            <a:r>
              <a:rPr lang="en-GB" dirty="0" smtClean="0"/>
              <a:t>Take a look </a:t>
            </a:r>
            <a:r>
              <a:rPr lang="en-GB" dirty="0"/>
              <a:t>through the </a:t>
            </a:r>
            <a:r>
              <a:rPr lang="en-GB" dirty="0" smtClean="0"/>
              <a:t>code</a:t>
            </a:r>
          </a:p>
          <a:p>
            <a:r>
              <a:rPr lang="en-GB" dirty="0" smtClean="0"/>
              <a:t>If you are a developer, read up on secure coding</a:t>
            </a:r>
          </a:p>
          <a:p>
            <a:pPr lvl="1"/>
            <a:r>
              <a:rPr lang="en-GB" dirty="0" smtClean="0"/>
              <a:t>I know there is more awareness now than there was a few years ago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3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the software under security support?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How much it matters depends on the purpose</a:t>
            </a:r>
          </a:p>
          <a:p>
            <a:pPr lvl="1"/>
            <a:r>
              <a:rPr lang="en-GB" sz="2000" dirty="0" smtClean="0"/>
              <a:t>If the infrastructure depends on it </a:t>
            </a:r>
            <a:r>
              <a:rPr lang="en-GB" sz="2000" dirty="0" err="1" smtClean="0"/>
              <a:t>it</a:t>
            </a:r>
            <a:r>
              <a:rPr lang="en-GB" sz="2000" dirty="0" smtClean="0"/>
              <a:t> better be supported</a:t>
            </a:r>
          </a:p>
          <a:p>
            <a:pPr lvl="1"/>
            <a:r>
              <a:rPr lang="en-GB" sz="2000" dirty="0" smtClean="0"/>
              <a:t>If a large VO depends on it </a:t>
            </a:r>
            <a:r>
              <a:rPr lang="en-GB" sz="2000" dirty="0" err="1" smtClean="0"/>
              <a:t>it</a:t>
            </a:r>
            <a:r>
              <a:rPr lang="en-GB" sz="2000" dirty="0" smtClean="0"/>
              <a:t> also better be supported</a:t>
            </a:r>
          </a:p>
          <a:p>
            <a:r>
              <a:rPr lang="en-GB" dirty="0" smtClean="0"/>
              <a:t>In what way is it ‘under support’</a:t>
            </a:r>
          </a:p>
          <a:p>
            <a:pPr lvl="1"/>
            <a:r>
              <a:rPr lang="en-GB" sz="2000" dirty="0" smtClean="0"/>
              <a:t>Big company with lots of funds – </a:t>
            </a:r>
            <a:r>
              <a:rPr lang="en-GB" sz="2000" b="1" dirty="0" smtClean="0">
                <a:solidFill>
                  <a:srgbClr val="00B050"/>
                </a:solidFill>
              </a:rPr>
              <a:t>OK </a:t>
            </a:r>
          </a:p>
          <a:p>
            <a:pPr lvl="1"/>
            <a:r>
              <a:rPr lang="en-GB" sz="2000" dirty="0" smtClean="0"/>
              <a:t>Funded support teams we know – </a:t>
            </a:r>
            <a:r>
              <a:rPr lang="en-GB" sz="2000" b="1" dirty="0" smtClean="0">
                <a:solidFill>
                  <a:srgbClr val="00B050"/>
                </a:solidFill>
              </a:rPr>
              <a:t>OK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University or other institute which allows previous developers to work on problems in work time – </a:t>
            </a:r>
            <a:r>
              <a:rPr lang="en-GB" sz="2000" dirty="0" smtClean="0">
                <a:solidFill>
                  <a:srgbClr val="00B050"/>
                </a:solidFill>
              </a:rPr>
              <a:t>OK </a:t>
            </a:r>
            <a:r>
              <a:rPr lang="en-GB" sz="2000" dirty="0" err="1" smtClean="0">
                <a:solidFill>
                  <a:srgbClr val="00B050"/>
                </a:solidFill>
              </a:rPr>
              <a:t>ish</a:t>
            </a:r>
            <a:endParaRPr lang="en-GB" sz="2000" dirty="0" smtClean="0">
              <a:solidFill>
                <a:srgbClr val="00B050"/>
              </a:solidFill>
            </a:endParaRPr>
          </a:p>
          <a:p>
            <a:pPr lvl="1"/>
            <a:r>
              <a:rPr lang="en-GB" sz="2000" dirty="0" smtClean="0"/>
              <a:t>‘Hobby’ or a previous developer might fix it one evening - </a:t>
            </a:r>
            <a:r>
              <a:rPr lang="en-GB" sz="2000" b="1" dirty="0" smtClean="0">
                <a:solidFill>
                  <a:srgbClr val="FFC000"/>
                </a:solidFill>
              </a:rPr>
              <a:t>Hmm</a:t>
            </a:r>
          </a:p>
          <a:p>
            <a:pPr lvl="1"/>
            <a:r>
              <a:rPr lang="en-GB" sz="2000" dirty="0" smtClean="0"/>
              <a:t>Unclear. Unsupported - </a:t>
            </a:r>
            <a:r>
              <a:rPr lang="en-GB" sz="2000" b="1" dirty="0" smtClean="0">
                <a:solidFill>
                  <a:srgbClr val="C00000"/>
                </a:solidFill>
              </a:rPr>
              <a:t>XXXX</a:t>
            </a:r>
          </a:p>
          <a:p>
            <a:r>
              <a:rPr lang="en-GB" dirty="0" smtClean="0"/>
              <a:t>And for how long is it under support?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1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Purpose of the SVG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424936" cy="4784400"/>
          </a:xfrm>
        </p:spPr>
        <p:txBody>
          <a:bodyPr/>
          <a:lstStyle/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"</a:t>
            </a:r>
            <a:r>
              <a:rPr lang="en-GB" sz="3600" dirty="0"/>
              <a:t>To minimize the risk to the EGI infrastructure arising from software vulnerabilities"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4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8424936" cy="4784400"/>
          </a:xfrm>
        </p:spPr>
        <p:txBody>
          <a:bodyPr/>
          <a:lstStyle/>
          <a:p>
            <a:r>
              <a:rPr lang="en-GB" dirty="0" smtClean="0"/>
              <a:t>Previous focus largely on Grid Middleware</a:t>
            </a:r>
          </a:p>
          <a:p>
            <a:pPr lvl="1"/>
            <a:r>
              <a:rPr lang="en-GB" dirty="0" smtClean="0"/>
              <a:t>SVG members had quite a lot of expertise on this</a:t>
            </a:r>
          </a:p>
          <a:p>
            <a:r>
              <a:rPr lang="en-GB" dirty="0" smtClean="0"/>
              <a:t>Technology is changing </a:t>
            </a:r>
          </a:p>
          <a:p>
            <a:pPr lvl="1"/>
            <a:r>
              <a:rPr lang="en-GB" dirty="0" smtClean="0"/>
              <a:t>Especially the emergence of the EGI Federated Cloud </a:t>
            </a:r>
          </a:p>
          <a:p>
            <a:r>
              <a:rPr lang="en-GB" dirty="0" smtClean="0"/>
              <a:t>A wider variety of software is being deployed</a:t>
            </a:r>
          </a:p>
          <a:p>
            <a:pPr lvl="1"/>
            <a:r>
              <a:rPr lang="en-GB" dirty="0" smtClean="0"/>
              <a:t>Cloud enabling software, software within VMs, VMs themselves</a:t>
            </a:r>
          </a:p>
          <a:p>
            <a:pPr lvl="1"/>
            <a:r>
              <a:rPr lang="en-GB" dirty="0" smtClean="0"/>
              <a:t>VO specific software</a:t>
            </a:r>
          </a:p>
          <a:p>
            <a:pPr lvl="1"/>
            <a:r>
              <a:rPr lang="en-GB" dirty="0" smtClean="0"/>
              <a:t>Other software deployed on sites</a:t>
            </a:r>
          </a:p>
          <a:p>
            <a:pPr lvl="1"/>
            <a:r>
              <a:rPr lang="en-GB" dirty="0" smtClean="0"/>
              <a:t>Some commercial, some which is produced by our collaborators</a:t>
            </a:r>
          </a:p>
          <a:p>
            <a:pPr lvl="1"/>
            <a:r>
              <a:rPr lang="en-GB" dirty="0" smtClean="0"/>
              <a:t>SVG members can’t be expert in everything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3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Think </a:t>
            </a:r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980728"/>
            <a:ext cx="8424936" cy="4784400"/>
          </a:xfrm>
        </p:spPr>
        <p:txBody>
          <a:bodyPr/>
          <a:lstStyle/>
          <a:p>
            <a:r>
              <a:rPr lang="en-GB" dirty="0" smtClean="0"/>
              <a:t>SVG cannot dictate what software is deployed</a:t>
            </a:r>
          </a:p>
          <a:p>
            <a:pPr lvl="1"/>
            <a:r>
              <a:rPr lang="en-GB" dirty="0" smtClean="0"/>
              <a:t>Nor do we have the manpower to do an assessment </a:t>
            </a:r>
            <a:r>
              <a:rPr lang="en-GB" dirty="0" smtClean="0"/>
              <a:t>of </a:t>
            </a:r>
            <a:r>
              <a:rPr lang="en-GB" dirty="0" smtClean="0"/>
              <a:t>all software people want to deploy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So those developing or selecting software for deployment need to  ‘Think Security’</a:t>
            </a:r>
          </a:p>
          <a:p>
            <a:pPr lvl="2"/>
            <a:r>
              <a:rPr lang="en-GB" dirty="0" smtClean="0"/>
              <a:t>This includes any dependencies you are using</a:t>
            </a:r>
          </a:p>
          <a:p>
            <a:pPr lvl="1"/>
            <a:r>
              <a:rPr lang="en-GB" dirty="0" smtClean="0"/>
              <a:t>Consider</a:t>
            </a:r>
          </a:p>
          <a:p>
            <a:pPr lvl="2"/>
            <a:r>
              <a:rPr lang="en-GB" dirty="0" smtClean="0"/>
              <a:t>Is it good, well written, secure?</a:t>
            </a:r>
          </a:p>
          <a:p>
            <a:pPr lvl="2"/>
            <a:r>
              <a:rPr lang="en-GB" dirty="0" smtClean="0"/>
              <a:t>Is it under maintenance?</a:t>
            </a:r>
          </a:p>
          <a:p>
            <a:r>
              <a:rPr lang="en-GB" dirty="0" smtClean="0"/>
              <a:t>Software which does something useful, and gets a job done is not necessarily secure</a:t>
            </a:r>
          </a:p>
          <a:p>
            <a:pPr lvl="1"/>
            <a:r>
              <a:rPr lang="en-GB" dirty="0" smtClean="0"/>
              <a:t>And if it turns out bad it might have to be turned off at short notice, and then it won’t be so useful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</a:t>
            </a:r>
            <a:r>
              <a:rPr lang="en-GB" dirty="0" smtClean="0"/>
              <a:t>ulnerabilities found in software must be handled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8424936" cy="4784400"/>
          </a:xfrm>
        </p:spPr>
        <p:txBody>
          <a:bodyPr/>
          <a:lstStyle/>
          <a:p>
            <a:r>
              <a:rPr lang="en-GB" dirty="0" smtClean="0"/>
              <a:t>For software distributed by EGI (in the UMD) SVG is usually the main handler of vulnerabilities</a:t>
            </a:r>
          </a:p>
          <a:p>
            <a:pPr lvl="1"/>
            <a:r>
              <a:rPr lang="en-GB" dirty="0" smtClean="0"/>
              <a:t>Potential vulnerabilities are reported to us</a:t>
            </a:r>
          </a:p>
          <a:p>
            <a:pPr lvl="1"/>
            <a:r>
              <a:rPr lang="en-GB" dirty="0" smtClean="0"/>
              <a:t>We should have contact details for the developers</a:t>
            </a:r>
          </a:p>
          <a:p>
            <a:pPr lvl="1"/>
            <a:r>
              <a:rPr lang="en-GB" dirty="0" smtClean="0"/>
              <a:t>This is a must for TPs with which we have an SLA</a:t>
            </a:r>
          </a:p>
          <a:p>
            <a:r>
              <a:rPr lang="en-GB" dirty="0" smtClean="0"/>
              <a:t>For commercial or other software – means of reporting vulnerabilities securely without creating  public information should be available</a:t>
            </a:r>
          </a:p>
          <a:p>
            <a:pPr lvl="1"/>
            <a:r>
              <a:rPr lang="en-GB" dirty="0" smtClean="0"/>
              <a:t>If you select software, you should check that it has adequate vulnerability handling</a:t>
            </a:r>
          </a:p>
          <a:p>
            <a:pPr lvl="1"/>
            <a:r>
              <a:rPr lang="en-GB" dirty="0" smtClean="0"/>
              <a:t>and be alert to any vulnerabilities announced</a:t>
            </a:r>
          </a:p>
          <a:p>
            <a:pPr lvl="1"/>
            <a:r>
              <a:rPr lang="en-GB" dirty="0" smtClean="0"/>
              <a:t>and be ready to help SVG when necessary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find a vulnerability: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341438"/>
            <a:ext cx="8712968" cy="4784400"/>
          </a:xfrm>
        </p:spPr>
        <p:txBody>
          <a:bodyPr/>
          <a:lstStyle/>
          <a:p>
            <a:r>
              <a:rPr lang="en-GB" altLang="en-US" dirty="0" smtClean="0">
                <a:solidFill>
                  <a:srgbClr val="C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IF it has not been announced publicly</a:t>
            </a:r>
            <a:endParaRPr lang="en-GB" altLang="en-US" dirty="0">
              <a:solidFill>
                <a:srgbClr val="C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GB" alt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DO NOT </a:t>
            </a:r>
            <a:r>
              <a:rPr lang="en-GB" altLang="en-US" dirty="0" smtClean="0">
                <a:latin typeface="Arial" charset="0"/>
                <a:cs typeface="Arial" charset="0"/>
              </a:rPr>
              <a:t>Discuss </a:t>
            </a:r>
            <a:r>
              <a:rPr lang="en-GB" altLang="en-US" dirty="0">
                <a:latin typeface="Arial" charset="0"/>
                <a:cs typeface="Arial" charset="0"/>
              </a:rPr>
              <a:t>on a mailing list – especially one with an open subscription policy or which is archived publically</a:t>
            </a:r>
          </a:p>
          <a:p>
            <a:pPr lvl="1"/>
            <a:r>
              <a:rPr lang="en-GB" alt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DO NOT </a:t>
            </a:r>
            <a:r>
              <a:rPr lang="en-GB" altLang="en-US" dirty="0" smtClean="0">
                <a:latin typeface="Arial" charset="0"/>
                <a:cs typeface="Arial" charset="0"/>
              </a:rPr>
              <a:t>Post </a:t>
            </a:r>
            <a:r>
              <a:rPr lang="en-GB" altLang="en-US" dirty="0">
                <a:latin typeface="Arial" charset="0"/>
                <a:cs typeface="Arial" charset="0"/>
              </a:rPr>
              <a:t>information on a web page</a:t>
            </a:r>
          </a:p>
          <a:p>
            <a:pPr lvl="1"/>
            <a:r>
              <a:rPr lang="en-GB" alt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DO NOT </a:t>
            </a:r>
            <a:r>
              <a:rPr lang="en-GB" altLang="en-US" dirty="0" smtClean="0">
                <a:latin typeface="Arial" charset="0"/>
                <a:cs typeface="Arial" charset="0"/>
              </a:rPr>
              <a:t>Publicise </a:t>
            </a:r>
            <a:r>
              <a:rPr lang="en-GB" altLang="en-US" dirty="0">
                <a:latin typeface="Arial" charset="0"/>
                <a:cs typeface="Arial" charset="0"/>
              </a:rPr>
              <a:t>in any way without agreement of </a:t>
            </a:r>
            <a:r>
              <a:rPr lang="en-GB" altLang="en-US" dirty="0" smtClean="0">
                <a:latin typeface="Arial" charset="0"/>
                <a:cs typeface="Arial" charset="0"/>
              </a:rPr>
              <a:t>SVG</a:t>
            </a:r>
            <a:endParaRPr lang="en-GB" altLang="en-US" dirty="0">
              <a:latin typeface="Arial" charset="0"/>
              <a:cs typeface="Arial" charset="0"/>
            </a:endParaRPr>
          </a:p>
          <a:p>
            <a:r>
              <a:rPr lang="en-GB" altLang="en-US" dirty="0">
                <a:solidFill>
                  <a:srgbClr val="00B050"/>
                </a:solidFill>
                <a:latin typeface="Arial" charset="0"/>
                <a:ea typeface="ＭＳ Ｐゴシック" pitchFamily="34" charset="-128"/>
                <a:cs typeface="Arial" charset="0"/>
              </a:rPr>
              <a:t>DO</a:t>
            </a:r>
            <a:r>
              <a:rPr lang="en-GB" altLang="en-US" dirty="0">
                <a:solidFill>
                  <a:srgbClr val="C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dirty="0">
                <a:latin typeface="Arial" charset="0"/>
                <a:ea typeface="ＭＳ Ｐゴシック" pitchFamily="34" charset="-128"/>
                <a:cs typeface="Arial" charset="0"/>
              </a:rPr>
              <a:t>report to SVG via</a:t>
            </a:r>
          </a:p>
          <a:p>
            <a:pPr>
              <a:buFont typeface="Arial" charset="0"/>
              <a:buNone/>
            </a:pPr>
            <a:r>
              <a:rPr lang="en-GB" altLang="en-US" dirty="0">
                <a:latin typeface="Arial" charset="0"/>
                <a:ea typeface="ＭＳ Ｐゴシック" pitchFamily="34" charset="-128"/>
                <a:cs typeface="Arial" charset="0"/>
              </a:rPr>
              <a:t>   </a:t>
            </a:r>
            <a:r>
              <a:rPr lang="en-GB" altLang="en-US" dirty="0">
                <a:solidFill>
                  <a:srgbClr val="C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dirty="0" smtClean="0">
                <a:solidFill>
                  <a:srgbClr val="C00000"/>
                </a:solidFill>
                <a:latin typeface="Arial" charset="0"/>
                <a:ea typeface="ＭＳ Ｐゴシック" pitchFamily="34" charset="-128"/>
                <a:cs typeface="Arial" charset="0"/>
                <a:hlinkClick r:id="rId2"/>
              </a:rPr>
              <a:t>report-vulnerability@egi.eu</a:t>
            </a:r>
            <a:endParaRPr lang="en-GB" altLang="en-US" dirty="0" smtClean="0">
              <a:solidFill>
                <a:srgbClr val="C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Arial" charset="0"/>
              <a:buNone/>
            </a:pPr>
            <a:r>
              <a:rPr lang="en-GB" altLang="en-US" dirty="0" smtClean="0">
                <a:solidFill>
                  <a:srgbClr val="C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  <a:r>
              <a:rPr lang="en-GB" altLang="en-US" dirty="0" smtClean="0">
                <a:solidFill>
                  <a:srgbClr val="00B050"/>
                </a:solidFill>
                <a:latin typeface="Arial" charset="0"/>
                <a:ea typeface="ＭＳ Ｐゴシック" pitchFamily="34" charset="-128"/>
                <a:cs typeface="Arial" charset="0"/>
              </a:rPr>
              <a:t>This creates a ticket in the report-vulnerability tracker, which will be seen by the SVG Risk Assessment team</a:t>
            </a:r>
          </a:p>
          <a:p>
            <a:pPr lvl="1"/>
            <a:r>
              <a:rPr lang="en-GB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Vulnerabilities announced publicly may be reported to this address too</a:t>
            </a:r>
          </a:p>
          <a:p>
            <a:endParaRPr lang="en-GB" altLang="en-US" dirty="0" smtClean="0">
              <a:solidFill>
                <a:srgbClr val="C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>
              <a:buNone/>
            </a:pPr>
            <a:endParaRPr lang="en-GB" alt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EGI SVG vulnerability handling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980728"/>
            <a:ext cx="8424936" cy="4784400"/>
          </a:xfrm>
        </p:spPr>
        <p:txBody>
          <a:bodyPr/>
          <a:lstStyle/>
          <a:p>
            <a:r>
              <a:rPr lang="en-GB" sz="2000" dirty="0" smtClean="0"/>
              <a:t>Issue handling carried out by the SVG Risk Assessment team (RAT)</a:t>
            </a:r>
          </a:p>
          <a:p>
            <a:pPr lvl="1"/>
            <a:r>
              <a:rPr lang="en-GB" sz="1600" dirty="0" smtClean="0"/>
              <a:t>RAT members have access to information on vulnerabilities reported</a:t>
            </a:r>
          </a:p>
          <a:p>
            <a:r>
              <a:rPr lang="en-GB" sz="2000" dirty="0" smtClean="0"/>
              <a:t>Anyone may report an issue by e-mail to </a:t>
            </a:r>
          </a:p>
          <a:p>
            <a:pPr marL="400050" lvl="1" indent="0">
              <a:buNone/>
            </a:pPr>
            <a:r>
              <a:rPr lang="en-GB" sz="2000" dirty="0" smtClean="0">
                <a:hlinkClick r:id="rId2"/>
              </a:rPr>
              <a:t>report-vulnerability@egi.eu</a:t>
            </a:r>
            <a:endParaRPr lang="en-GB" sz="2000" dirty="0" smtClean="0"/>
          </a:p>
          <a:p>
            <a:r>
              <a:rPr lang="en-GB" sz="2000" dirty="0"/>
              <a:t>If it has not been announced, SVG contacts the software provider and the software provider investigates (with SVG member, </a:t>
            </a:r>
            <a:r>
              <a:rPr lang="en-GB" sz="2000" dirty="0" smtClean="0"/>
              <a:t>reporter, others)</a:t>
            </a:r>
          </a:p>
          <a:p>
            <a:r>
              <a:rPr lang="en-GB" sz="2000" dirty="0" smtClean="0"/>
              <a:t>The relevance and effect in EGI are determined</a:t>
            </a:r>
          </a:p>
          <a:p>
            <a:r>
              <a:rPr lang="en-GB" sz="2000" dirty="0"/>
              <a:t>Then </a:t>
            </a:r>
            <a:r>
              <a:rPr lang="en-GB" sz="2000" dirty="0" smtClean="0"/>
              <a:t>the risk in the EGI environment is assessed</a:t>
            </a:r>
            <a:r>
              <a:rPr lang="en-GB" sz="2000" dirty="0"/>
              <a:t>, and put in 1 of 4 </a:t>
            </a:r>
            <a:r>
              <a:rPr lang="en-GB" sz="2000" dirty="0" smtClean="0"/>
              <a:t>categories – ‘Critical’, ‘High’, ‘Moderate’ or ‘Low’</a:t>
            </a:r>
          </a:p>
          <a:p>
            <a:r>
              <a:rPr lang="en-GB" sz="2000" dirty="0"/>
              <a:t>If it has not been fixed, target date </a:t>
            </a:r>
            <a:r>
              <a:rPr lang="en-GB" sz="2000" dirty="0" smtClean="0"/>
              <a:t> for resolution is set - ‘Critical</a:t>
            </a:r>
            <a:r>
              <a:rPr lang="en-GB" sz="2000" dirty="0"/>
              <a:t>’ 3 days, ‘High’ 6 weeks, ‘Moderate’ 4 months, ‘Low’ 1 year </a:t>
            </a:r>
            <a:endParaRPr lang="en-GB" sz="2000" dirty="0" smtClean="0"/>
          </a:p>
          <a:p>
            <a:r>
              <a:rPr lang="en-GB" sz="2000" dirty="0" smtClean="0"/>
              <a:t>Advisory </a:t>
            </a:r>
            <a:r>
              <a:rPr lang="en-GB" sz="2000" dirty="0"/>
              <a:t>is issued </a:t>
            </a:r>
            <a:r>
              <a:rPr lang="en-GB" sz="2000" dirty="0" smtClean="0"/>
              <a:t>by SVG</a:t>
            </a:r>
            <a:endParaRPr lang="en-GB" sz="2000" dirty="0"/>
          </a:p>
          <a:p>
            <a:pPr lvl="1"/>
            <a:r>
              <a:rPr lang="en-GB" sz="1600" dirty="0"/>
              <a:t>W</a:t>
            </a:r>
            <a:r>
              <a:rPr lang="en-GB" sz="1600" dirty="0" smtClean="0"/>
              <a:t>hen </a:t>
            </a:r>
            <a:r>
              <a:rPr lang="en-GB" sz="1600" dirty="0"/>
              <a:t>vulnerability is fixed if EGI SVG IS the main handler of vulnerabilities for this software, or software is in EGI UMD regardless of the risk</a:t>
            </a:r>
            <a:r>
              <a:rPr lang="en-GB" sz="1600" dirty="0" smtClean="0"/>
              <a:t>.</a:t>
            </a:r>
          </a:p>
          <a:p>
            <a:pPr lvl="1"/>
            <a:r>
              <a:rPr lang="en-GB" sz="1600" dirty="0" smtClean="0"/>
              <a:t>If the issue is ‘Critical’ or ‘High’ in the EGI infrastructure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B050"/>
                </a:solidFill>
              </a:rPr>
              <a:t>Note that there is no plan to change these principles</a:t>
            </a:r>
          </a:p>
          <a:p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5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HAS changed over the last couple of years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340768"/>
            <a:ext cx="8568952" cy="4784400"/>
          </a:xfrm>
        </p:spPr>
        <p:txBody>
          <a:bodyPr/>
          <a:lstStyle/>
          <a:p>
            <a:r>
              <a:rPr lang="en-GB" dirty="0" smtClean="0"/>
              <a:t>SVG and CSIRT have worked more closely together</a:t>
            </a:r>
          </a:p>
          <a:p>
            <a:pPr lvl="1"/>
            <a:r>
              <a:rPr lang="en-GB" dirty="0" smtClean="0"/>
              <a:t>Incident Response Task Force (</a:t>
            </a:r>
            <a:r>
              <a:rPr lang="en-GB" dirty="0" err="1" smtClean="0"/>
              <a:t>irtf</a:t>
            </a:r>
            <a:r>
              <a:rPr lang="en-GB" dirty="0" smtClean="0"/>
              <a:t>) members who take an operational security duty also in the RAT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an </a:t>
            </a:r>
            <a:r>
              <a:rPr lang="en-GB" dirty="0"/>
              <a:t>act if there is something serious/critical that can't wait</a:t>
            </a:r>
          </a:p>
          <a:p>
            <a:r>
              <a:rPr lang="en-GB" dirty="0" smtClean="0"/>
              <a:t>For ‘High’ and ‘Critical’ issues if information is not public advisory sent to sites as ‘AMBER’</a:t>
            </a:r>
          </a:p>
          <a:p>
            <a:pPr lvl="1"/>
            <a:r>
              <a:rPr lang="en-GB" dirty="0" smtClean="0"/>
              <a:t>Made public on wiki at least 2 weeks later</a:t>
            </a:r>
          </a:p>
          <a:p>
            <a:r>
              <a:rPr lang="en-GB" dirty="0" smtClean="0"/>
              <a:t>Less manpower, sometimes having to process vulnerabilities with only 2 opinions on the risk </a:t>
            </a:r>
          </a:p>
          <a:p>
            <a:r>
              <a:rPr lang="en-GB" dirty="0" smtClean="0"/>
              <a:t>Some not being fixed by Target 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6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Work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SVG Terms of Reference rather out of date and needs revision</a:t>
            </a:r>
          </a:p>
          <a:p>
            <a:r>
              <a:rPr lang="en-GB" dirty="0" smtClean="0"/>
              <a:t>SVG issue handling procedure is being updated</a:t>
            </a:r>
          </a:p>
          <a:p>
            <a:pPr lvl="1"/>
            <a:r>
              <a:rPr lang="en-GB" dirty="0" smtClean="0"/>
              <a:t>Plan to have new version </a:t>
            </a:r>
            <a:r>
              <a:rPr lang="en-GB" smtClean="0"/>
              <a:t>in </a:t>
            </a:r>
            <a:r>
              <a:rPr lang="en-GB" smtClean="0"/>
              <a:t>the next </a:t>
            </a:r>
            <a:r>
              <a:rPr lang="en-GB" dirty="0" smtClean="0"/>
              <a:t>couple of months, use for 6-12 months, then revise again if necessary</a:t>
            </a:r>
          </a:p>
          <a:p>
            <a:pPr lvl="1"/>
            <a:r>
              <a:rPr lang="en-GB" dirty="0" smtClean="0"/>
              <a:t>Using a number of recent vulnerabilities almost like ‘use cases’</a:t>
            </a:r>
          </a:p>
          <a:p>
            <a:r>
              <a:rPr lang="en-GB" dirty="0" smtClean="0"/>
              <a:t>Plan to have all advisories in 1 place on the wiki</a:t>
            </a:r>
          </a:p>
          <a:p>
            <a:pPr lvl="1"/>
            <a:r>
              <a:rPr lang="en-GB" dirty="0" smtClean="0"/>
              <a:t>CSIRT alerts and SVG middleware advisories currently separate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Plans for SVG, Lisbon Conference, 19</a:t>
            </a:r>
            <a:r>
              <a:rPr lang="en-GB" baseline="30000" dirty="0" smtClean="0"/>
              <a:t>th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3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EGI_powerpoint_presentation_v2</Template>
  <TotalTime>498</TotalTime>
  <Words>1472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EGI powerpoint presentation v2</vt:lpstr>
      <vt:lpstr>EGI Powerpoint Presentation (body)</vt:lpstr>
      <vt:lpstr>EGI Powerpoint Presentation (closing)</vt:lpstr>
      <vt:lpstr>Plans for the EGI Software Vulnerability Group </vt:lpstr>
      <vt:lpstr>Purpose of the SVG</vt:lpstr>
      <vt:lpstr>Changing situation</vt:lpstr>
      <vt:lpstr>Think Security</vt:lpstr>
      <vt:lpstr>Vulnerabilities found in software must be handled </vt:lpstr>
      <vt:lpstr>If you find a vulnerability: </vt:lpstr>
      <vt:lpstr>Principles of EGI SVG vulnerability handling</vt:lpstr>
      <vt:lpstr>What HAS changed over the last couple of years</vt:lpstr>
      <vt:lpstr> Work in progress</vt:lpstr>
      <vt:lpstr>Policy Violation</vt:lpstr>
      <vt:lpstr>Other points</vt:lpstr>
      <vt:lpstr>Anyone interested in joining the RAT?</vt:lpstr>
      <vt:lpstr>Summary of strategy for change</vt:lpstr>
      <vt:lpstr>Point for discussion</vt:lpstr>
      <vt:lpstr>PowerPoint Presentation</vt:lpstr>
      <vt:lpstr>More info to follow….</vt:lpstr>
      <vt:lpstr>Make sure software is not obviously bad</vt:lpstr>
      <vt:lpstr>Is the software under security support?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Cornwall, Linda (STFC,RAL,PPD)</dc:creator>
  <cp:lastModifiedBy>Cornwall, Linda (STFC,RAL,PPD)</cp:lastModifiedBy>
  <cp:revision>76</cp:revision>
  <dcterms:created xsi:type="dcterms:W3CDTF">2015-05-05T13:53:24Z</dcterms:created>
  <dcterms:modified xsi:type="dcterms:W3CDTF">2015-05-17T16:12:25Z</dcterms:modified>
</cp:coreProperties>
</file>