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8"/>
  </p:notesMasterIdLst>
  <p:handoutMasterIdLst>
    <p:handoutMasterId r:id="rId19"/>
  </p:handoutMasterIdLst>
  <p:sldIdLst>
    <p:sldId id="426" r:id="rId3"/>
    <p:sldId id="421" r:id="rId4"/>
    <p:sldId id="380" r:id="rId5"/>
    <p:sldId id="381" r:id="rId6"/>
    <p:sldId id="424" r:id="rId7"/>
    <p:sldId id="396" r:id="rId8"/>
    <p:sldId id="403" r:id="rId9"/>
    <p:sldId id="342" r:id="rId10"/>
    <p:sldId id="432" r:id="rId11"/>
    <p:sldId id="433" r:id="rId12"/>
    <p:sldId id="434" r:id="rId13"/>
    <p:sldId id="435" r:id="rId14"/>
    <p:sldId id="436" r:id="rId15"/>
    <p:sldId id="427" r:id="rId16"/>
    <p:sldId id="431" r:id="rId1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76686" autoAdjust="0"/>
  </p:normalViewPr>
  <p:slideViewPr>
    <p:cSldViewPr>
      <p:cViewPr>
        <p:scale>
          <a:sx n="66" d="100"/>
          <a:sy n="66" d="100"/>
        </p:scale>
        <p:origin x="-1170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nowdon\RE\Teams\ITP\Projects_Active\14169_Outcomes_Science20\Work%20in%20progress\Quant%20Analsyis\Analysi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/>
              <a:t>What are the key drivers of 'Science 2.0'?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5594638251143599"/>
          <c:y val="0.109658254575454"/>
          <c:w val="0.50688103014185104"/>
          <c:h val="0.7098051295388150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Drivers!$I$3</c:f>
              <c:strCache>
                <c:ptCount val="1"/>
                <c:pt idx="0">
                  <c:v>I totally agree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Drivers!$H$4:$H$14</c:f>
              <c:strCache>
                <c:ptCount val="11"/>
                <c:pt idx="0">
                  <c:v>Citizens acting as  scientists</c:v>
                </c:pt>
                <c:pt idx="1">
                  <c:v>Scientific  publishers engaging  in 'Science 2.0'</c:v>
                </c:pt>
                <c:pt idx="2">
                  <c:v>Public demand for  faster solutions to  Societal Challenges</c:v>
                </c:pt>
                <c:pt idx="3">
                  <c:v>Growing public  scrutiny of science  and research</c:v>
                </c:pt>
                <c:pt idx="4">
                  <c:v>Public funding  supporting 'Science  2.0'</c:v>
                </c:pt>
                <c:pt idx="5">
                  <c:v>Public demand for  better and more  effective science</c:v>
                </c:pt>
                <c:pt idx="6">
                  <c:v>Growing criticism of  current peer-review  system</c:v>
                </c:pt>
                <c:pt idx="7">
                  <c:v>Increase of the  global scientific  population</c:v>
                </c:pt>
                <c:pt idx="8">
                  <c:v>Researchers looking  for new ways of  collaboration</c:v>
                </c:pt>
                <c:pt idx="9">
                  <c:v>Researchers looking  for new ways of  disseminating their  output</c:v>
                </c:pt>
                <c:pt idx="10">
                  <c:v>Availability of  digital technologies  and their increased  capacities</c:v>
                </c:pt>
              </c:strCache>
            </c:strRef>
          </c:cat>
          <c:val>
            <c:numRef>
              <c:f>Drivers!$I$4:$I$14</c:f>
              <c:numCache>
                <c:formatCode>0%</c:formatCode>
                <c:ptCount val="11"/>
                <c:pt idx="0">
                  <c:v>0.1111</c:v>
                </c:pt>
                <c:pt idx="1">
                  <c:v>0.22220000000000001</c:v>
                </c:pt>
                <c:pt idx="2">
                  <c:v>0.25819999999999999</c:v>
                </c:pt>
                <c:pt idx="3">
                  <c:v>0.2802</c:v>
                </c:pt>
                <c:pt idx="4">
                  <c:v>0.31759999999999999</c:v>
                </c:pt>
                <c:pt idx="5">
                  <c:v>0.36120000000000002</c:v>
                </c:pt>
                <c:pt idx="6">
                  <c:v>0.33610000000000001</c:v>
                </c:pt>
                <c:pt idx="7">
                  <c:v>0.30270000000000002</c:v>
                </c:pt>
                <c:pt idx="8">
                  <c:v>0.43030000000000002</c:v>
                </c:pt>
                <c:pt idx="9">
                  <c:v>0.46929999999999999</c:v>
                </c:pt>
                <c:pt idx="10">
                  <c:v>0.7571</c:v>
                </c:pt>
              </c:numCache>
            </c:numRef>
          </c:val>
        </c:ser>
        <c:ser>
          <c:idx val="1"/>
          <c:order val="1"/>
          <c:tx>
            <c:strRef>
              <c:f>Drivers!$J$3</c:f>
              <c:strCache>
                <c:ptCount val="1"/>
                <c:pt idx="0">
                  <c:v>I partially agree</c:v>
                </c:pt>
              </c:strCache>
            </c:strRef>
          </c:tx>
          <c:spPr>
            <a:solidFill>
              <a:srgbClr val="2D2D8A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Drivers!$H$4:$H$14</c:f>
              <c:strCache>
                <c:ptCount val="11"/>
                <c:pt idx="0">
                  <c:v>Citizens acting as  scientists</c:v>
                </c:pt>
                <c:pt idx="1">
                  <c:v>Scientific  publishers engaging  in 'Science 2.0'</c:v>
                </c:pt>
                <c:pt idx="2">
                  <c:v>Public demand for  faster solutions to  Societal Challenges</c:v>
                </c:pt>
                <c:pt idx="3">
                  <c:v>Growing public  scrutiny of science  and research</c:v>
                </c:pt>
                <c:pt idx="4">
                  <c:v>Public funding  supporting 'Science  2.0'</c:v>
                </c:pt>
                <c:pt idx="5">
                  <c:v>Public demand for  better and more  effective science</c:v>
                </c:pt>
                <c:pt idx="6">
                  <c:v>Growing criticism of  current peer-review  system</c:v>
                </c:pt>
                <c:pt idx="7">
                  <c:v>Increase of the  global scientific  population</c:v>
                </c:pt>
                <c:pt idx="8">
                  <c:v>Researchers looking  for new ways of  collaboration</c:v>
                </c:pt>
                <c:pt idx="9">
                  <c:v>Researchers looking  for new ways of  disseminating their  output</c:v>
                </c:pt>
                <c:pt idx="10">
                  <c:v>Availability of  digital technologies  and their increased  capacities</c:v>
                </c:pt>
              </c:strCache>
            </c:strRef>
          </c:cat>
          <c:val>
            <c:numRef>
              <c:f>Drivers!$J$4:$J$14</c:f>
              <c:numCache>
                <c:formatCode>0%</c:formatCode>
                <c:ptCount val="11"/>
                <c:pt idx="0">
                  <c:v>0.32919999999999999</c:v>
                </c:pt>
                <c:pt idx="1">
                  <c:v>0.40329999999999999</c:v>
                </c:pt>
                <c:pt idx="2">
                  <c:v>0.45290000000000002</c:v>
                </c:pt>
                <c:pt idx="3">
                  <c:v>0.43759999999999999</c:v>
                </c:pt>
                <c:pt idx="4">
                  <c:v>0.41189999999999999</c:v>
                </c:pt>
                <c:pt idx="5">
                  <c:v>0.39389999999999997</c:v>
                </c:pt>
                <c:pt idx="6">
                  <c:v>0.42420000000000002</c:v>
                </c:pt>
                <c:pt idx="7">
                  <c:v>0.4622</c:v>
                </c:pt>
                <c:pt idx="8">
                  <c:v>0.42620000000000002</c:v>
                </c:pt>
                <c:pt idx="9">
                  <c:v>0.43240000000000001</c:v>
                </c:pt>
                <c:pt idx="10">
                  <c:v>0.21629999999999999</c:v>
                </c:pt>
              </c:numCache>
            </c:numRef>
          </c:val>
        </c:ser>
        <c:ser>
          <c:idx val="2"/>
          <c:order val="2"/>
          <c:tx>
            <c:strRef>
              <c:f>Drivers!$K$3</c:f>
              <c:strCache>
                <c:ptCount val="1"/>
                <c:pt idx="0">
                  <c:v>I don´t know</c:v>
                </c:pt>
              </c:strCache>
            </c:strRef>
          </c:tx>
          <c:spPr>
            <a:solidFill>
              <a:srgbClr val="FFFFFF">
                <a:lumMod val="75000"/>
              </a:srgbClr>
            </a:solidFill>
          </c:spPr>
          <c:invertIfNegative val="0"/>
          <c:dLbls>
            <c:dLbl>
              <c:idx val="0"/>
              <c:layout>
                <c:manualLayout>
                  <c:x val="1.01649350539466E-4"/>
                  <c:y val="2.7070611897298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304021964604801E-2"/>
                  <c:y val="2.70727436093931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0304021964604899E-2"/>
                  <c:y val="-5.41454872187871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36001568900341E-3"/>
                  <c:y val="-2.70727436093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delete val="1"/>
            </c:dLbl>
            <c:dLbl>
              <c:idx val="1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Drivers!$H$4:$H$14</c:f>
              <c:strCache>
                <c:ptCount val="11"/>
                <c:pt idx="0">
                  <c:v>Citizens acting as  scientists</c:v>
                </c:pt>
                <c:pt idx="1">
                  <c:v>Scientific  publishers engaging  in 'Science 2.0'</c:v>
                </c:pt>
                <c:pt idx="2">
                  <c:v>Public demand for  faster solutions to  Societal Challenges</c:v>
                </c:pt>
                <c:pt idx="3">
                  <c:v>Growing public  scrutiny of science  and research</c:v>
                </c:pt>
                <c:pt idx="4">
                  <c:v>Public funding  supporting 'Science  2.0'</c:v>
                </c:pt>
                <c:pt idx="5">
                  <c:v>Public demand for  better and more  effective science</c:v>
                </c:pt>
                <c:pt idx="6">
                  <c:v>Growing criticism of  current peer-review  system</c:v>
                </c:pt>
                <c:pt idx="7">
                  <c:v>Increase of the  global scientific  population</c:v>
                </c:pt>
                <c:pt idx="8">
                  <c:v>Researchers looking  for new ways of  collaboration</c:v>
                </c:pt>
                <c:pt idx="9">
                  <c:v>Researchers looking  for new ways of  disseminating their  output</c:v>
                </c:pt>
                <c:pt idx="10">
                  <c:v>Availability of  digital technologies  and their increased  capacities</c:v>
                </c:pt>
              </c:strCache>
            </c:strRef>
          </c:cat>
          <c:val>
            <c:numRef>
              <c:f>Drivers!$K$4:$K$14</c:f>
              <c:numCache>
                <c:formatCode>0%</c:formatCode>
                <c:ptCount val="11"/>
                <c:pt idx="0">
                  <c:v>6.3799999999999996E-2</c:v>
                </c:pt>
                <c:pt idx="1">
                  <c:v>5.9700000000000003E-2</c:v>
                </c:pt>
                <c:pt idx="2">
                  <c:v>3.4799999999999998E-2</c:v>
                </c:pt>
                <c:pt idx="3">
                  <c:v>3.27E-2</c:v>
                </c:pt>
                <c:pt idx="4">
                  <c:v>5.9400000000000001E-2</c:v>
                </c:pt>
                <c:pt idx="5">
                  <c:v>2.24E-2</c:v>
                </c:pt>
                <c:pt idx="6">
                  <c:v>5.9400000000000001E-2</c:v>
                </c:pt>
                <c:pt idx="7">
                  <c:v>3.6799999999999999E-2</c:v>
                </c:pt>
                <c:pt idx="8">
                  <c:v>2.6599999999999999E-2</c:v>
                </c:pt>
                <c:pt idx="9">
                  <c:v>1.0200000000000001E-2</c:v>
                </c:pt>
                <c:pt idx="10">
                  <c:v>6.1000000000000004E-3</c:v>
                </c:pt>
              </c:numCache>
            </c:numRef>
          </c:val>
        </c:ser>
        <c:ser>
          <c:idx val="3"/>
          <c:order val="3"/>
          <c:tx>
            <c:strRef>
              <c:f>Drivers!$L$3</c:f>
              <c:strCache>
                <c:ptCount val="1"/>
                <c:pt idx="0">
                  <c:v>I partially disagree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Drivers!$H$4:$H$14</c:f>
              <c:strCache>
                <c:ptCount val="11"/>
                <c:pt idx="0">
                  <c:v>Citizens acting as  scientists</c:v>
                </c:pt>
                <c:pt idx="1">
                  <c:v>Scientific  publishers engaging  in 'Science 2.0'</c:v>
                </c:pt>
                <c:pt idx="2">
                  <c:v>Public demand for  faster solutions to  Societal Challenges</c:v>
                </c:pt>
                <c:pt idx="3">
                  <c:v>Growing public  scrutiny of science  and research</c:v>
                </c:pt>
                <c:pt idx="4">
                  <c:v>Public funding  supporting 'Science  2.0'</c:v>
                </c:pt>
                <c:pt idx="5">
                  <c:v>Public demand for  better and more  effective science</c:v>
                </c:pt>
                <c:pt idx="6">
                  <c:v>Growing criticism of  current peer-review  system</c:v>
                </c:pt>
                <c:pt idx="7">
                  <c:v>Increase of the  global scientific  population</c:v>
                </c:pt>
                <c:pt idx="8">
                  <c:v>Researchers looking  for new ways of  collaboration</c:v>
                </c:pt>
                <c:pt idx="9">
                  <c:v>Researchers looking  for new ways of  disseminating their  output</c:v>
                </c:pt>
                <c:pt idx="10">
                  <c:v>Availability of  digital technologies  and their increased  capacities</c:v>
                </c:pt>
              </c:strCache>
            </c:strRef>
          </c:cat>
          <c:val>
            <c:numRef>
              <c:f>Drivers!$L$4:$L$14</c:f>
              <c:numCache>
                <c:formatCode>0%</c:formatCode>
                <c:ptCount val="11"/>
                <c:pt idx="0">
                  <c:v>0.33950000000000002</c:v>
                </c:pt>
                <c:pt idx="1">
                  <c:v>0.2243</c:v>
                </c:pt>
                <c:pt idx="2">
                  <c:v>0.19670000000000001</c:v>
                </c:pt>
                <c:pt idx="3">
                  <c:v>0.19020000000000001</c:v>
                </c:pt>
                <c:pt idx="4">
                  <c:v>0.1537</c:v>
                </c:pt>
                <c:pt idx="5">
                  <c:v>0.15709999999999999</c:v>
                </c:pt>
                <c:pt idx="6">
                  <c:v>0.1434</c:v>
                </c:pt>
                <c:pt idx="7">
                  <c:v>0.1656</c:v>
                </c:pt>
                <c:pt idx="8">
                  <c:v>8.8099999999999998E-2</c:v>
                </c:pt>
                <c:pt idx="9">
                  <c:v>6.5600000000000006E-2</c:v>
                </c:pt>
                <c:pt idx="10">
                  <c:v>1.6299999999999999E-2</c:v>
                </c:pt>
              </c:numCache>
            </c:numRef>
          </c:val>
        </c:ser>
        <c:ser>
          <c:idx val="4"/>
          <c:order val="4"/>
          <c:tx>
            <c:strRef>
              <c:f>Drivers!$M$3</c:f>
              <c:strCache>
                <c:ptCount val="1"/>
                <c:pt idx="0">
                  <c:v>I totally disagree</c:v>
                </c:pt>
              </c:strCache>
            </c:strRef>
          </c:tx>
          <c:spPr>
            <a:solidFill>
              <a:srgbClr val="DAEDEF">
                <a:lumMod val="90000"/>
              </a:srgbClr>
            </a:solidFill>
          </c:spPr>
          <c:invertIfNegative val="0"/>
          <c:dLbls>
            <c:dLbl>
              <c:idx val="1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Drivers!$H$4:$H$14</c:f>
              <c:strCache>
                <c:ptCount val="11"/>
                <c:pt idx="0">
                  <c:v>Citizens acting as  scientists</c:v>
                </c:pt>
                <c:pt idx="1">
                  <c:v>Scientific  publishers engaging  in 'Science 2.0'</c:v>
                </c:pt>
                <c:pt idx="2">
                  <c:v>Public demand for  faster solutions to  Societal Challenges</c:v>
                </c:pt>
                <c:pt idx="3">
                  <c:v>Growing public  scrutiny of science  and research</c:v>
                </c:pt>
                <c:pt idx="4">
                  <c:v>Public funding  supporting 'Science  2.0'</c:v>
                </c:pt>
                <c:pt idx="5">
                  <c:v>Public demand for  better and more  effective science</c:v>
                </c:pt>
                <c:pt idx="6">
                  <c:v>Growing criticism of  current peer-review  system</c:v>
                </c:pt>
                <c:pt idx="7">
                  <c:v>Increase of the  global scientific  population</c:v>
                </c:pt>
                <c:pt idx="8">
                  <c:v>Researchers looking  for new ways of  collaboration</c:v>
                </c:pt>
                <c:pt idx="9">
                  <c:v>Researchers looking  for new ways of  disseminating their  output</c:v>
                </c:pt>
                <c:pt idx="10">
                  <c:v>Availability of  digital technologies  and their increased  capacities</c:v>
                </c:pt>
              </c:strCache>
            </c:strRef>
          </c:cat>
          <c:val>
            <c:numRef>
              <c:f>Drivers!$M$4:$M$14</c:f>
              <c:numCache>
                <c:formatCode>0%</c:formatCode>
                <c:ptCount val="11"/>
                <c:pt idx="0">
                  <c:v>0.15640000000000001</c:v>
                </c:pt>
                <c:pt idx="1">
                  <c:v>9.0499999999999997E-2</c:v>
                </c:pt>
                <c:pt idx="2">
                  <c:v>5.74E-2</c:v>
                </c:pt>
                <c:pt idx="3">
                  <c:v>5.9299999999999999E-2</c:v>
                </c:pt>
                <c:pt idx="4">
                  <c:v>5.74E-2</c:v>
                </c:pt>
                <c:pt idx="5">
                  <c:v>6.5299999999999997E-2</c:v>
                </c:pt>
                <c:pt idx="6">
                  <c:v>3.6900000000000002E-2</c:v>
                </c:pt>
                <c:pt idx="7">
                  <c:v>3.27E-2</c:v>
                </c:pt>
                <c:pt idx="8">
                  <c:v>2.87E-2</c:v>
                </c:pt>
                <c:pt idx="9">
                  <c:v>2.2499999999999999E-2</c:v>
                </c:pt>
                <c:pt idx="10">
                  <c:v>4.1000000000000003E-3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27638016"/>
        <c:axId val="27852800"/>
      </c:barChart>
      <c:catAx>
        <c:axId val="27638016"/>
        <c:scaling>
          <c:orientation val="minMax"/>
        </c:scaling>
        <c:delete val="0"/>
        <c:axPos val="l"/>
        <c:majorTickMark val="none"/>
        <c:minorTickMark val="none"/>
        <c:tickLblPos val="nextTo"/>
        <c:crossAx val="27852800"/>
        <c:crosses val="autoZero"/>
        <c:auto val="1"/>
        <c:lblAlgn val="ctr"/>
        <c:lblOffset val="100"/>
        <c:noMultiLvlLbl val="0"/>
      </c:catAx>
      <c:valAx>
        <c:axId val="278528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27638016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1.59130493541789E-2"/>
          <c:y val="0.89192837873702502"/>
          <c:w val="0.97672693495681695"/>
          <c:h val="0.1080716212629759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solidFill>
            <a:srgbClr val="0070C0"/>
          </a:solidFill>
          <a:latin typeface="EC Square Sans Pro"/>
        </a:defRPr>
      </a:pPr>
      <a:endParaRPr lang="pt-P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en-GB" sz="1440" b="1" i="0" u="none" strike="noStrike" kern="1200" baseline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GB" sz="1440" b="1" i="0" u="none" strike="noStrike" kern="1200" baseline="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On what issues within 'Science 2.0' do you see </a:t>
            </a:r>
            <a:endParaRPr lang="en-GB" sz="1440" b="1" i="0" u="none" strike="noStrike" kern="1200" baseline="0" dirty="0" smtClean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  <a:p>
            <a:pPr algn="ctr" rtl="0">
              <a:defRPr lang="en-GB" sz="1440" b="1" i="0" u="none" strike="noStrike" kern="1200" baseline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GB" sz="1440" b="1" i="0" u="none" strike="noStrike" kern="1200" baseline="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GB" sz="1440" b="1" i="0" u="none" strike="noStrike" kern="1200" baseline="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need for policy intervention</a:t>
            </a:r>
            <a:r>
              <a:rPr lang="en-GB" sz="1440" b="1" i="0" u="none" strike="noStrike" kern="1200" baseline="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?</a:t>
            </a:r>
            <a:endParaRPr lang="en-GB" sz="1440" b="1" i="0" u="none" strike="noStrike" kern="1200" baseline="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  <a:p>
            <a:pPr algn="ctr" rtl="0">
              <a:defRPr lang="en-GB" sz="1440" b="1" i="0" u="none" strike="noStrike" kern="1200" baseline="0" dirty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GB" sz="1440" b="1" i="0" u="none" strike="noStrike" kern="1200" baseline="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6474944560905802E-2"/>
          <c:y val="0.12971196987651601"/>
          <c:w val="0.79207554778059597"/>
          <c:h val="0.48240125371272902"/>
        </c:manualLayout>
      </c:layout>
      <c:lineChart>
        <c:grouping val="standard"/>
        <c:varyColors val="0"/>
        <c:ser>
          <c:idx val="0"/>
          <c:order val="0"/>
          <c:tx>
            <c:strRef>
              <c:f>Policies!$I$65</c:f>
              <c:strCache>
                <c:ptCount val="1"/>
                <c:pt idx="0">
                  <c:v>Mean</c:v>
                </c:pt>
              </c:strCache>
            </c:strRef>
          </c:tx>
          <c:spPr>
            <a:ln>
              <a:noFill/>
            </a:ln>
          </c:spPr>
          <c:dLbls>
            <c:txPr>
              <a:bodyPr/>
              <a:lstStyle/>
              <a:p>
                <a:pPr>
                  <a:defRPr sz="900" b="1"/>
                </a:pPr>
                <a:endParaRPr lang="pt-PT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Policies!$H$66:$H$76</c:f>
              <c:strCache>
                <c:ptCount val="11"/>
                <c:pt idx="0">
                  <c:v>Open access  to  publications</c:v>
                </c:pt>
                <c:pt idx="1">
                  <c:v>Open access  to research  data</c:v>
                </c:pt>
                <c:pt idx="2">
                  <c:v>Research  infrastructure</c:v>
                </c:pt>
                <c:pt idx="3">
                  <c:v>Assessment  of quality  of research</c:v>
                </c:pt>
                <c:pt idx="4">
                  <c:v>Alternative  reputation  systems</c:v>
                </c:pt>
                <c:pt idx="5">
                  <c:v>Text and  data mining</c:v>
                </c:pt>
                <c:pt idx="6">
                  <c:v>Open source</c:v>
                </c:pt>
                <c:pt idx="7">
                  <c:v>Open code</c:v>
                </c:pt>
                <c:pt idx="8">
                  <c:v>Data-intensive science</c:v>
                </c:pt>
                <c:pt idx="9">
                  <c:v>Research metrics</c:v>
                </c:pt>
                <c:pt idx="10">
                  <c:v>Citizen science</c:v>
                </c:pt>
              </c:strCache>
            </c:strRef>
          </c:cat>
          <c:val>
            <c:numRef>
              <c:f>Policies!$I$66:$I$76</c:f>
              <c:numCache>
                <c:formatCode>0.0</c:formatCode>
                <c:ptCount val="11"/>
                <c:pt idx="0">
                  <c:v>7.3859279999999963</c:v>
                </c:pt>
                <c:pt idx="1">
                  <c:v>7.3605149999999933</c:v>
                </c:pt>
                <c:pt idx="2">
                  <c:v>6.9237469999999997</c:v>
                </c:pt>
                <c:pt idx="3">
                  <c:v>6.2156859999999963</c:v>
                </c:pt>
                <c:pt idx="4">
                  <c:v>5.688786999999996</c:v>
                </c:pt>
                <c:pt idx="5">
                  <c:v>5.586449</c:v>
                </c:pt>
                <c:pt idx="6">
                  <c:v>5.5328799999999996</c:v>
                </c:pt>
                <c:pt idx="7">
                  <c:v>5.4225349999999937</c:v>
                </c:pt>
                <c:pt idx="8">
                  <c:v>5.3548389999999948</c:v>
                </c:pt>
                <c:pt idx="9">
                  <c:v>5.330254</c:v>
                </c:pt>
                <c:pt idx="10">
                  <c:v>4.6937349999999949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Policies!$K$65</c:f>
              <c:strCache>
                <c:ptCount val="1"/>
                <c:pt idx="0">
                  <c:v>Mean - std</c:v>
                </c:pt>
              </c:strCache>
            </c:strRef>
          </c:tx>
          <c:spPr>
            <a:ln>
              <a:noFill/>
            </a:ln>
          </c:spPr>
          <c:marker>
            <c:symbol val="star"/>
            <c:size val="5"/>
          </c:marker>
          <c:cat>
            <c:strRef>
              <c:f>Policies!$H$66:$H$76</c:f>
              <c:strCache>
                <c:ptCount val="11"/>
                <c:pt idx="0">
                  <c:v>Open access  to  publications</c:v>
                </c:pt>
                <c:pt idx="1">
                  <c:v>Open access  to research  data</c:v>
                </c:pt>
                <c:pt idx="2">
                  <c:v>Research  infrastructure</c:v>
                </c:pt>
                <c:pt idx="3">
                  <c:v>Assessment  of quality  of research</c:v>
                </c:pt>
                <c:pt idx="4">
                  <c:v>Alternative  reputation  systems</c:v>
                </c:pt>
                <c:pt idx="5">
                  <c:v>Text and  data mining</c:v>
                </c:pt>
                <c:pt idx="6">
                  <c:v>Open source</c:v>
                </c:pt>
                <c:pt idx="7">
                  <c:v>Open code</c:v>
                </c:pt>
                <c:pt idx="8">
                  <c:v>Data-intensive science</c:v>
                </c:pt>
                <c:pt idx="9">
                  <c:v>Research metrics</c:v>
                </c:pt>
                <c:pt idx="10">
                  <c:v>Citizen science</c:v>
                </c:pt>
              </c:strCache>
            </c:strRef>
          </c:cat>
          <c:val>
            <c:numRef>
              <c:f>Policies!$K$66:$K$76</c:f>
              <c:numCache>
                <c:formatCode>0.0</c:formatCode>
                <c:ptCount val="11"/>
                <c:pt idx="0">
                  <c:v>4.7316510000000003</c:v>
                </c:pt>
                <c:pt idx="1">
                  <c:v>4.7804289999999998</c:v>
                </c:pt>
                <c:pt idx="2">
                  <c:v>4.1145559999999914</c:v>
                </c:pt>
                <c:pt idx="3">
                  <c:v>3.4569569999999961</c:v>
                </c:pt>
                <c:pt idx="4">
                  <c:v>2.6569699999999981</c:v>
                </c:pt>
                <c:pt idx="5">
                  <c:v>2.7747130000000002</c:v>
                </c:pt>
                <c:pt idx="6">
                  <c:v>2.764645999999999</c:v>
                </c:pt>
                <c:pt idx="7">
                  <c:v>2.6512779999999991</c:v>
                </c:pt>
                <c:pt idx="8">
                  <c:v>2.785094</c:v>
                </c:pt>
                <c:pt idx="9">
                  <c:v>2.586669999999998</c:v>
                </c:pt>
                <c:pt idx="10">
                  <c:v>1.8004500000000001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Policies!$L$65</c:f>
              <c:strCache>
                <c:ptCount val="1"/>
                <c:pt idx="0">
                  <c:v>Mean + std</c:v>
                </c:pt>
              </c:strCache>
            </c:strRef>
          </c:tx>
          <c:spPr>
            <a:ln>
              <a:noFill/>
            </a:ln>
          </c:spPr>
          <c:marker>
            <c:symbol val="plus"/>
            <c:size val="5"/>
            <c:spPr>
              <a:noFill/>
              <a:ln>
                <a:solidFill>
                  <a:srgbClr val="FFFFFF">
                    <a:shade val="50000"/>
                  </a:srgbClr>
                </a:solidFill>
              </a:ln>
            </c:spPr>
          </c:marker>
          <c:cat>
            <c:strRef>
              <c:f>Policies!$H$66:$H$76</c:f>
              <c:strCache>
                <c:ptCount val="11"/>
                <c:pt idx="0">
                  <c:v>Open access  to  publications</c:v>
                </c:pt>
                <c:pt idx="1">
                  <c:v>Open access  to research  data</c:v>
                </c:pt>
                <c:pt idx="2">
                  <c:v>Research  infrastructure</c:v>
                </c:pt>
                <c:pt idx="3">
                  <c:v>Assessment  of quality  of research</c:v>
                </c:pt>
                <c:pt idx="4">
                  <c:v>Alternative  reputation  systems</c:v>
                </c:pt>
                <c:pt idx="5">
                  <c:v>Text and  data mining</c:v>
                </c:pt>
                <c:pt idx="6">
                  <c:v>Open source</c:v>
                </c:pt>
                <c:pt idx="7">
                  <c:v>Open code</c:v>
                </c:pt>
                <c:pt idx="8">
                  <c:v>Data-intensive science</c:v>
                </c:pt>
                <c:pt idx="9">
                  <c:v>Research metrics</c:v>
                </c:pt>
                <c:pt idx="10">
                  <c:v>Citizen science</c:v>
                </c:pt>
              </c:strCache>
            </c:strRef>
          </c:cat>
          <c:val>
            <c:numRef>
              <c:f>Policies!$L$66:$L$76</c:f>
              <c:numCache>
                <c:formatCode>0.0</c:formatCode>
                <c:ptCount val="11"/>
                <c:pt idx="0">
                  <c:v>10.040205</c:v>
                </c:pt>
                <c:pt idx="1">
                  <c:v>9.9406010000000009</c:v>
                </c:pt>
                <c:pt idx="2">
                  <c:v>9.7329380000000008</c:v>
                </c:pt>
                <c:pt idx="3">
                  <c:v>8.9744150000000005</c:v>
                </c:pt>
                <c:pt idx="4">
                  <c:v>8.7206039999999998</c:v>
                </c:pt>
                <c:pt idx="5">
                  <c:v>8.3981850000000016</c:v>
                </c:pt>
                <c:pt idx="6">
                  <c:v>8.3011140000000001</c:v>
                </c:pt>
                <c:pt idx="7">
                  <c:v>8.1937920000000002</c:v>
                </c:pt>
                <c:pt idx="8">
                  <c:v>7.924583999999995</c:v>
                </c:pt>
                <c:pt idx="9">
                  <c:v>8.0738380000000003</c:v>
                </c:pt>
                <c:pt idx="10">
                  <c:v>7.5870200000000008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26972160"/>
        <c:axId val="26973696"/>
      </c:lineChart>
      <c:catAx>
        <c:axId val="2697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3000000" vert="horz"/>
          <a:lstStyle/>
          <a:p>
            <a:pPr>
              <a:defRPr b="1">
                <a:solidFill>
                  <a:srgbClr val="0070C0"/>
                </a:solidFill>
              </a:defRPr>
            </a:pPr>
            <a:endParaRPr lang="pt-PT"/>
          </a:p>
        </c:txPr>
        <c:crossAx val="26973696"/>
        <c:crosses val="autoZero"/>
        <c:auto val="1"/>
        <c:lblAlgn val="ctr"/>
        <c:lblOffset val="100"/>
        <c:noMultiLvlLbl val="0"/>
      </c:catAx>
      <c:valAx>
        <c:axId val="26973696"/>
        <c:scaling>
          <c:orientation val="minMax"/>
        </c:scaling>
        <c:delete val="0"/>
        <c:axPos val="l"/>
        <c:majorGridlines>
          <c:spPr>
            <a:ln>
              <a:solidFill>
                <a:srgbClr val="FFFFFF">
                  <a:lumMod val="95000"/>
                </a:srgb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 b="0">
                    <a:solidFill>
                      <a:srgbClr val="0070C0"/>
                    </a:solidFill>
                  </a:defRPr>
                </a:pPr>
                <a:r>
                  <a:rPr lang="en-GB" sz="1100" b="0">
                    <a:solidFill>
                      <a:srgbClr val="0070C0"/>
                    </a:solidFill>
                  </a:rPr>
                  <a:t>Mean  ranking   position</a:t>
                </a:r>
              </a:p>
            </c:rich>
          </c:tx>
          <c:layout>
            <c:manualLayout>
              <c:xMode val="edge"/>
              <c:yMode val="edge"/>
              <c:x val="5.1791674596275601E-3"/>
              <c:y val="0.21115697644914799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6972160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/>
      <c:overlay val="0"/>
      <c:txPr>
        <a:bodyPr/>
        <a:lstStyle/>
        <a:p>
          <a:pPr>
            <a:defRPr sz="1100">
              <a:solidFill>
                <a:srgbClr val="0070C0"/>
              </a:solidFill>
            </a:defRPr>
          </a:pPr>
          <a:endParaRPr lang="pt-PT"/>
        </a:p>
      </c:txPr>
    </c:legend>
    <c:plotVisOnly val="1"/>
    <c:dispBlanksAs val="gap"/>
    <c:showDLblsOverMax val="0"/>
  </c:chart>
  <c:txPr>
    <a:bodyPr/>
    <a:lstStyle/>
    <a:p>
      <a:pPr>
        <a:defRPr>
          <a:latin typeface="+mn-lt"/>
        </a:defRPr>
      </a:pPr>
      <a:endParaRPr lang="pt-PT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CCC17E-3E09-C846-A04D-ADAA60D0F860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EED2B2-B1DD-0A4B-BC61-FA1B743058FB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EC Square Sans Pro"/>
            </a:rPr>
            <a:t>Analysis</a:t>
          </a:r>
          <a:endParaRPr lang="en-US" sz="1600" b="1" dirty="0">
            <a:solidFill>
              <a:schemeClr val="tx1"/>
            </a:solidFill>
            <a:latin typeface="EC Square Sans Pro"/>
          </a:endParaRPr>
        </a:p>
      </dgm:t>
    </dgm:pt>
    <dgm:pt modelId="{48485387-DEA5-1248-8B32-A5F6A805B97F}" type="parTrans" cxnId="{A29902B7-5A65-C743-9654-A59090EC057B}">
      <dgm:prSet/>
      <dgm:spPr/>
      <dgm:t>
        <a:bodyPr/>
        <a:lstStyle/>
        <a:p>
          <a:endParaRPr lang="en-US" sz="1800" b="1"/>
        </a:p>
      </dgm:t>
    </dgm:pt>
    <dgm:pt modelId="{55662AC2-2259-1D44-AA49-F7E6005AD65C}" type="sibTrans" cxnId="{A29902B7-5A65-C743-9654-A59090EC057B}">
      <dgm:prSet custT="1"/>
      <dgm:spPr>
        <a:solidFill>
          <a:schemeClr val="accent1"/>
        </a:solidFill>
        <a:ln w="15875">
          <a:solidFill>
            <a:schemeClr val="tx1"/>
          </a:solidFill>
        </a:ln>
      </dgm:spPr>
      <dgm:t>
        <a:bodyPr/>
        <a:lstStyle/>
        <a:p>
          <a:endParaRPr lang="en-US" sz="1800" b="1">
            <a:latin typeface="EC Square Sans Pro"/>
          </a:endParaRPr>
        </a:p>
      </dgm:t>
    </dgm:pt>
    <dgm:pt modelId="{475F2E26-D304-C64C-93F6-8950F93D941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EC Square Sans Pro"/>
            </a:rPr>
            <a:t>Publication</a:t>
          </a:r>
          <a:endParaRPr lang="en-US" sz="1600" b="1" dirty="0">
            <a:solidFill>
              <a:schemeClr val="tx1"/>
            </a:solidFill>
            <a:latin typeface="EC Square Sans Pro"/>
          </a:endParaRPr>
        </a:p>
      </dgm:t>
    </dgm:pt>
    <dgm:pt modelId="{84327BE9-0D48-1C4A-B50B-924016BFCD54}" type="parTrans" cxnId="{89A4CB51-3EA4-074A-B1DC-219C24C3E174}">
      <dgm:prSet/>
      <dgm:spPr/>
      <dgm:t>
        <a:bodyPr/>
        <a:lstStyle/>
        <a:p>
          <a:endParaRPr lang="en-US" sz="1800" b="1"/>
        </a:p>
      </dgm:t>
    </dgm:pt>
    <dgm:pt modelId="{CC9983A7-D041-A94C-9E07-E662C56F28FE}" type="sibTrans" cxnId="{89A4CB51-3EA4-074A-B1DC-219C24C3E174}">
      <dgm:prSet custT="1"/>
      <dgm:spPr>
        <a:ln w="15875">
          <a:solidFill>
            <a:schemeClr val="tx1"/>
          </a:solidFill>
        </a:ln>
      </dgm:spPr>
      <dgm:t>
        <a:bodyPr/>
        <a:lstStyle/>
        <a:p>
          <a:endParaRPr lang="en-US" sz="1800" b="1">
            <a:latin typeface="EC Square Sans Pro"/>
          </a:endParaRPr>
        </a:p>
      </dgm:t>
    </dgm:pt>
    <dgm:pt modelId="{13D19C80-707E-0F4A-8E86-6C7269A7491A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EC Square Sans Pro"/>
            </a:rPr>
            <a:t>Review</a:t>
          </a:r>
          <a:endParaRPr lang="en-US" sz="1600" b="1" dirty="0">
            <a:solidFill>
              <a:schemeClr val="tx1"/>
            </a:solidFill>
            <a:latin typeface="EC Square Sans Pro"/>
          </a:endParaRPr>
        </a:p>
      </dgm:t>
    </dgm:pt>
    <dgm:pt modelId="{5B290BA4-E3B8-3E41-A620-35FC2100384D}" type="parTrans" cxnId="{B977A658-28FB-764A-B2F3-3F2CE471844C}">
      <dgm:prSet/>
      <dgm:spPr/>
      <dgm:t>
        <a:bodyPr/>
        <a:lstStyle/>
        <a:p>
          <a:endParaRPr lang="en-US" sz="1800" b="1"/>
        </a:p>
      </dgm:t>
    </dgm:pt>
    <dgm:pt modelId="{95182720-9841-6147-AD18-1ED755CB2432}" type="sibTrans" cxnId="{B977A658-28FB-764A-B2F3-3F2CE471844C}">
      <dgm:prSet custT="1"/>
      <dgm:spPr>
        <a:ln w="15875">
          <a:solidFill>
            <a:schemeClr val="tx1"/>
          </a:solidFill>
        </a:ln>
      </dgm:spPr>
      <dgm:t>
        <a:bodyPr/>
        <a:lstStyle/>
        <a:p>
          <a:endParaRPr lang="en-US" sz="1800" b="1">
            <a:latin typeface="EC Square Sans Pro"/>
          </a:endParaRPr>
        </a:p>
      </dgm:t>
    </dgm:pt>
    <dgm:pt modelId="{0AB8CA83-810E-C247-A4E7-5A8BC3E4229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EC Square Sans Pro"/>
            </a:rPr>
            <a:t>Conceptualisation</a:t>
          </a:r>
          <a:endParaRPr lang="en-US" sz="1600" b="1" dirty="0">
            <a:solidFill>
              <a:schemeClr val="tx1"/>
            </a:solidFill>
            <a:latin typeface="EC Square Sans Pro"/>
          </a:endParaRPr>
        </a:p>
      </dgm:t>
    </dgm:pt>
    <dgm:pt modelId="{52DA401F-7389-B440-B894-C0CA7535BDA8}" type="parTrans" cxnId="{B4B755AB-1676-8741-B5F1-50C4B699E36B}">
      <dgm:prSet/>
      <dgm:spPr/>
      <dgm:t>
        <a:bodyPr/>
        <a:lstStyle/>
        <a:p>
          <a:endParaRPr lang="en-US" sz="1800" b="1"/>
        </a:p>
      </dgm:t>
    </dgm:pt>
    <dgm:pt modelId="{8B06CA3D-7F8E-5648-9D2D-325411BFB6AB}" type="sibTrans" cxnId="{B4B755AB-1676-8741-B5F1-50C4B699E36B}">
      <dgm:prSet custT="1"/>
      <dgm:spPr>
        <a:ln w="15875">
          <a:solidFill>
            <a:schemeClr val="tx1"/>
          </a:solidFill>
        </a:ln>
      </dgm:spPr>
      <dgm:t>
        <a:bodyPr/>
        <a:lstStyle/>
        <a:p>
          <a:endParaRPr lang="en-US" sz="1800" b="1">
            <a:latin typeface="EC Square Sans Pro"/>
          </a:endParaRPr>
        </a:p>
      </dgm:t>
    </dgm:pt>
    <dgm:pt modelId="{98F3DCF9-7EFA-4E49-985C-0756C51B05C5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EC Square Sans Pro"/>
            </a:rPr>
            <a:t>Data gathering</a:t>
          </a:r>
          <a:endParaRPr lang="en-US" sz="1600" b="1" dirty="0">
            <a:solidFill>
              <a:schemeClr val="tx1"/>
            </a:solidFill>
            <a:latin typeface="EC Square Sans Pro"/>
          </a:endParaRPr>
        </a:p>
      </dgm:t>
    </dgm:pt>
    <dgm:pt modelId="{5896B1AD-EAAB-224E-B98D-67F5D84B1F18}" type="parTrans" cxnId="{0EA13692-15FA-A549-A038-78470FF4F5CB}">
      <dgm:prSet/>
      <dgm:spPr/>
      <dgm:t>
        <a:bodyPr/>
        <a:lstStyle/>
        <a:p>
          <a:endParaRPr lang="en-US" sz="1800" b="1"/>
        </a:p>
      </dgm:t>
    </dgm:pt>
    <dgm:pt modelId="{86EABCA6-BC66-DA4A-A94D-BEAF39026AAB}" type="sibTrans" cxnId="{0EA13692-15FA-A549-A038-78470FF4F5CB}">
      <dgm:prSet custT="1"/>
      <dgm:spPr>
        <a:ln w="15875">
          <a:solidFill>
            <a:schemeClr val="tx1"/>
          </a:solidFill>
        </a:ln>
      </dgm:spPr>
      <dgm:t>
        <a:bodyPr/>
        <a:lstStyle/>
        <a:p>
          <a:endParaRPr lang="en-US" sz="1800" b="1">
            <a:latin typeface="EC Square Sans Pro"/>
          </a:endParaRPr>
        </a:p>
      </dgm:t>
    </dgm:pt>
    <dgm:pt modelId="{A6C7885A-FA2C-0A4A-86BA-8DB6C8B11D91}" type="pres">
      <dgm:prSet presAssocID="{67CCC17E-3E09-C846-A04D-ADAA60D0F86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0C19E4-36EC-D24D-BFF5-E7DD8424BAE5}" type="pres">
      <dgm:prSet presAssocID="{61EED2B2-B1DD-0A4B-BC61-FA1B743058FB}" presName="node" presStyleLbl="node1" presStyleIdx="0" presStyleCnt="5" custScaleX="158110" custScaleY="1004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CB1B6-9CDE-FF40-84EF-1C372B54666A}" type="pres">
      <dgm:prSet presAssocID="{61EED2B2-B1DD-0A4B-BC61-FA1B743058FB}" presName="spNode" presStyleCnt="0"/>
      <dgm:spPr/>
    </dgm:pt>
    <dgm:pt modelId="{78759C6D-8DB8-344E-8260-970577A2E820}" type="pres">
      <dgm:prSet presAssocID="{55662AC2-2259-1D44-AA49-F7E6005AD65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22B8C95-E496-304F-AB3E-BA5AEF3CA2DC}" type="pres">
      <dgm:prSet presAssocID="{475F2E26-D304-C64C-93F6-8950F93D9419}" presName="node" presStyleLbl="node1" presStyleIdx="1" presStyleCnt="5" custScaleX="219157" custRadScaleRad="101998" custRadScaleInc="75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4ED29-07BC-2743-8E23-2EE905F03514}" type="pres">
      <dgm:prSet presAssocID="{475F2E26-D304-C64C-93F6-8950F93D9419}" presName="spNode" presStyleCnt="0"/>
      <dgm:spPr/>
    </dgm:pt>
    <dgm:pt modelId="{A9824219-5D46-2241-B76E-3A2A00726A14}" type="pres">
      <dgm:prSet presAssocID="{CC9983A7-D041-A94C-9E07-E662C56F28FE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9A98348-9357-1E45-9E42-1EA089E41A8B}" type="pres">
      <dgm:prSet presAssocID="{13D19C80-707E-0F4A-8E86-6C7269A7491A}" presName="node" presStyleLbl="node1" presStyleIdx="2" presStyleCnt="5" custScaleX="196940" custRadScaleRad="132017" custRadScaleInc="-841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F356D1-2325-2B44-8FD1-07C052011020}" type="pres">
      <dgm:prSet presAssocID="{13D19C80-707E-0F4A-8E86-6C7269A7491A}" presName="spNode" presStyleCnt="0"/>
      <dgm:spPr/>
    </dgm:pt>
    <dgm:pt modelId="{797D2734-F513-BD4F-9F1A-8F7BF4C31DB9}" type="pres">
      <dgm:prSet presAssocID="{95182720-9841-6147-AD18-1ED755CB2432}" presName="sibTrans" presStyleLbl="sibTrans1D1" presStyleIdx="2" presStyleCnt="5"/>
      <dgm:spPr/>
      <dgm:t>
        <a:bodyPr/>
        <a:lstStyle/>
        <a:p>
          <a:endParaRPr lang="en-US"/>
        </a:p>
      </dgm:t>
    </dgm:pt>
    <dgm:pt modelId="{8D828451-9D58-5545-A98A-8243CDA29859}" type="pres">
      <dgm:prSet presAssocID="{0AB8CA83-810E-C247-A4E7-5A8BC3E42299}" presName="node" presStyleLbl="node1" presStyleIdx="3" presStyleCnt="5" custScaleX="276629" custScaleY="98584" custRadScaleRad="114377" custRadScaleInc="533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03FC91-F0B8-BE49-B78F-56B7DF023502}" type="pres">
      <dgm:prSet presAssocID="{0AB8CA83-810E-C247-A4E7-5A8BC3E42299}" presName="spNode" presStyleCnt="0"/>
      <dgm:spPr/>
    </dgm:pt>
    <dgm:pt modelId="{98221D17-33CF-F542-BEA0-1596CA3A27B8}" type="pres">
      <dgm:prSet presAssocID="{8B06CA3D-7F8E-5648-9D2D-325411BFB6AB}" presName="sibTrans" presStyleLbl="sibTrans1D1" presStyleIdx="3" presStyleCnt="5"/>
      <dgm:spPr/>
      <dgm:t>
        <a:bodyPr/>
        <a:lstStyle/>
        <a:p>
          <a:endParaRPr lang="en-US"/>
        </a:p>
      </dgm:t>
    </dgm:pt>
    <dgm:pt modelId="{2AEAA45D-85DE-6B49-A321-9E049F0FB865}" type="pres">
      <dgm:prSet presAssocID="{98F3DCF9-7EFA-4E49-985C-0756C51B05C5}" presName="node" presStyleLbl="node1" presStyleIdx="4" presStyleCnt="5" custScaleX="1864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B8D10-FC68-444B-A307-E75CD59BE154}" type="pres">
      <dgm:prSet presAssocID="{98F3DCF9-7EFA-4E49-985C-0756C51B05C5}" presName="spNode" presStyleCnt="0"/>
      <dgm:spPr/>
    </dgm:pt>
    <dgm:pt modelId="{9AB719A0-FB2A-3147-AD69-94526A801941}" type="pres">
      <dgm:prSet presAssocID="{86EABCA6-BC66-DA4A-A94D-BEAF39026A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C981F047-0FAF-422E-A20F-6E0D944AD69E}" type="presOf" srcId="{475F2E26-D304-C64C-93F6-8950F93D9419}" destId="{022B8C95-E496-304F-AB3E-BA5AEF3CA2DC}" srcOrd="0" destOrd="0" presId="urn:microsoft.com/office/officeart/2005/8/layout/cycle5"/>
    <dgm:cxn modelId="{0EA13692-15FA-A549-A038-78470FF4F5CB}" srcId="{67CCC17E-3E09-C846-A04D-ADAA60D0F860}" destId="{98F3DCF9-7EFA-4E49-985C-0756C51B05C5}" srcOrd="4" destOrd="0" parTransId="{5896B1AD-EAAB-224E-B98D-67F5D84B1F18}" sibTransId="{86EABCA6-BC66-DA4A-A94D-BEAF39026AAB}"/>
    <dgm:cxn modelId="{B745ED35-1D36-4A17-A913-5E2F1220A7AC}" type="presOf" srcId="{0AB8CA83-810E-C247-A4E7-5A8BC3E42299}" destId="{8D828451-9D58-5545-A98A-8243CDA29859}" srcOrd="0" destOrd="0" presId="urn:microsoft.com/office/officeart/2005/8/layout/cycle5"/>
    <dgm:cxn modelId="{416A7F94-7A38-4761-B725-5BF69C4509FE}" type="presOf" srcId="{61EED2B2-B1DD-0A4B-BC61-FA1B743058FB}" destId="{580C19E4-36EC-D24D-BFF5-E7DD8424BAE5}" srcOrd="0" destOrd="0" presId="urn:microsoft.com/office/officeart/2005/8/layout/cycle5"/>
    <dgm:cxn modelId="{37D97D10-95A3-4864-946F-DE60C5E20183}" type="presOf" srcId="{95182720-9841-6147-AD18-1ED755CB2432}" destId="{797D2734-F513-BD4F-9F1A-8F7BF4C31DB9}" srcOrd="0" destOrd="0" presId="urn:microsoft.com/office/officeart/2005/8/layout/cycle5"/>
    <dgm:cxn modelId="{CD017AA5-9167-4F01-A6CD-D0F694452664}" type="presOf" srcId="{CC9983A7-D041-A94C-9E07-E662C56F28FE}" destId="{A9824219-5D46-2241-B76E-3A2A00726A14}" srcOrd="0" destOrd="0" presId="urn:microsoft.com/office/officeart/2005/8/layout/cycle5"/>
    <dgm:cxn modelId="{659CE672-B41E-494B-89C8-9CCDBA706FEE}" type="presOf" srcId="{86EABCA6-BC66-DA4A-A94D-BEAF39026AAB}" destId="{9AB719A0-FB2A-3147-AD69-94526A801941}" srcOrd="0" destOrd="0" presId="urn:microsoft.com/office/officeart/2005/8/layout/cycle5"/>
    <dgm:cxn modelId="{89A4CB51-3EA4-074A-B1DC-219C24C3E174}" srcId="{67CCC17E-3E09-C846-A04D-ADAA60D0F860}" destId="{475F2E26-D304-C64C-93F6-8950F93D9419}" srcOrd="1" destOrd="0" parTransId="{84327BE9-0D48-1C4A-B50B-924016BFCD54}" sibTransId="{CC9983A7-D041-A94C-9E07-E662C56F28FE}"/>
    <dgm:cxn modelId="{311F9A7A-1E47-4C86-B3B8-74DCD3BB3BC2}" type="presOf" srcId="{55662AC2-2259-1D44-AA49-F7E6005AD65C}" destId="{78759C6D-8DB8-344E-8260-970577A2E820}" srcOrd="0" destOrd="0" presId="urn:microsoft.com/office/officeart/2005/8/layout/cycle5"/>
    <dgm:cxn modelId="{B4B755AB-1676-8741-B5F1-50C4B699E36B}" srcId="{67CCC17E-3E09-C846-A04D-ADAA60D0F860}" destId="{0AB8CA83-810E-C247-A4E7-5A8BC3E42299}" srcOrd="3" destOrd="0" parTransId="{52DA401F-7389-B440-B894-C0CA7535BDA8}" sibTransId="{8B06CA3D-7F8E-5648-9D2D-325411BFB6AB}"/>
    <dgm:cxn modelId="{AD41B204-6BB6-444B-8EB6-92A2A9C44E96}" type="presOf" srcId="{13D19C80-707E-0F4A-8E86-6C7269A7491A}" destId="{E9A98348-9357-1E45-9E42-1EA089E41A8B}" srcOrd="0" destOrd="0" presId="urn:microsoft.com/office/officeart/2005/8/layout/cycle5"/>
    <dgm:cxn modelId="{A29902B7-5A65-C743-9654-A59090EC057B}" srcId="{67CCC17E-3E09-C846-A04D-ADAA60D0F860}" destId="{61EED2B2-B1DD-0A4B-BC61-FA1B743058FB}" srcOrd="0" destOrd="0" parTransId="{48485387-DEA5-1248-8B32-A5F6A805B97F}" sibTransId="{55662AC2-2259-1D44-AA49-F7E6005AD65C}"/>
    <dgm:cxn modelId="{B977A658-28FB-764A-B2F3-3F2CE471844C}" srcId="{67CCC17E-3E09-C846-A04D-ADAA60D0F860}" destId="{13D19C80-707E-0F4A-8E86-6C7269A7491A}" srcOrd="2" destOrd="0" parTransId="{5B290BA4-E3B8-3E41-A620-35FC2100384D}" sibTransId="{95182720-9841-6147-AD18-1ED755CB2432}"/>
    <dgm:cxn modelId="{BD5ECDF2-E983-4678-8FF7-691F3E2E3883}" type="presOf" srcId="{8B06CA3D-7F8E-5648-9D2D-325411BFB6AB}" destId="{98221D17-33CF-F542-BEA0-1596CA3A27B8}" srcOrd="0" destOrd="0" presId="urn:microsoft.com/office/officeart/2005/8/layout/cycle5"/>
    <dgm:cxn modelId="{D0F92BEF-425D-4AD1-AF9C-D92896359E9A}" type="presOf" srcId="{98F3DCF9-7EFA-4E49-985C-0756C51B05C5}" destId="{2AEAA45D-85DE-6B49-A321-9E049F0FB865}" srcOrd="0" destOrd="0" presId="urn:microsoft.com/office/officeart/2005/8/layout/cycle5"/>
    <dgm:cxn modelId="{F95970C7-EACF-4BD5-98E6-3969A82D1A19}" type="presOf" srcId="{67CCC17E-3E09-C846-A04D-ADAA60D0F860}" destId="{A6C7885A-FA2C-0A4A-86BA-8DB6C8B11D91}" srcOrd="0" destOrd="0" presId="urn:microsoft.com/office/officeart/2005/8/layout/cycle5"/>
    <dgm:cxn modelId="{CE9984C0-2C8C-45EF-A189-1FBC228B13E6}" type="presParOf" srcId="{A6C7885A-FA2C-0A4A-86BA-8DB6C8B11D91}" destId="{580C19E4-36EC-D24D-BFF5-E7DD8424BAE5}" srcOrd="0" destOrd="0" presId="urn:microsoft.com/office/officeart/2005/8/layout/cycle5"/>
    <dgm:cxn modelId="{97CA0B2D-4CF3-431E-951E-9BC386C85066}" type="presParOf" srcId="{A6C7885A-FA2C-0A4A-86BA-8DB6C8B11D91}" destId="{28DCB1B6-9CDE-FF40-84EF-1C372B54666A}" srcOrd="1" destOrd="0" presId="urn:microsoft.com/office/officeart/2005/8/layout/cycle5"/>
    <dgm:cxn modelId="{B0F73676-CF98-4965-B3CA-EBB2311C302D}" type="presParOf" srcId="{A6C7885A-FA2C-0A4A-86BA-8DB6C8B11D91}" destId="{78759C6D-8DB8-344E-8260-970577A2E820}" srcOrd="2" destOrd="0" presId="urn:microsoft.com/office/officeart/2005/8/layout/cycle5"/>
    <dgm:cxn modelId="{A84B7165-BCD7-4A33-BB46-0CD802D85921}" type="presParOf" srcId="{A6C7885A-FA2C-0A4A-86BA-8DB6C8B11D91}" destId="{022B8C95-E496-304F-AB3E-BA5AEF3CA2DC}" srcOrd="3" destOrd="0" presId="urn:microsoft.com/office/officeart/2005/8/layout/cycle5"/>
    <dgm:cxn modelId="{40811BB5-346D-49D4-9FBE-488DEE17843D}" type="presParOf" srcId="{A6C7885A-FA2C-0A4A-86BA-8DB6C8B11D91}" destId="{7034ED29-07BC-2743-8E23-2EE905F03514}" srcOrd="4" destOrd="0" presId="urn:microsoft.com/office/officeart/2005/8/layout/cycle5"/>
    <dgm:cxn modelId="{7892C0EE-E5F6-4FCB-AA89-D4BB79A8252C}" type="presParOf" srcId="{A6C7885A-FA2C-0A4A-86BA-8DB6C8B11D91}" destId="{A9824219-5D46-2241-B76E-3A2A00726A14}" srcOrd="5" destOrd="0" presId="urn:microsoft.com/office/officeart/2005/8/layout/cycle5"/>
    <dgm:cxn modelId="{2A7500B8-27F2-4B6F-A695-89D2D6D6F3B1}" type="presParOf" srcId="{A6C7885A-FA2C-0A4A-86BA-8DB6C8B11D91}" destId="{E9A98348-9357-1E45-9E42-1EA089E41A8B}" srcOrd="6" destOrd="0" presId="urn:microsoft.com/office/officeart/2005/8/layout/cycle5"/>
    <dgm:cxn modelId="{B58449B5-B51F-4BC6-94A8-4A7E36A9B9ED}" type="presParOf" srcId="{A6C7885A-FA2C-0A4A-86BA-8DB6C8B11D91}" destId="{F8F356D1-2325-2B44-8FD1-07C052011020}" srcOrd="7" destOrd="0" presId="urn:microsoft.com/office/officeart/2005/8/layout/cycle5"/>
    <dgm:cxn modelId="{CF946B1E-927C-4054-8B0E-A62D844C470D}" type="presParOf" srcId="{A6C7885A-FA2C-0A4A-86BA-8DB6C8B11D91}" destId="{797D2734-F513-BD4F-9F1A-8F7BF4C31DB9}" srcOrd="8" destOrd="0" presId="urn:microsoft.com/office/officeart/2005/8/layout/cycle5"/>
    <dgm:cxn modelId="{0A9CBA54-55C7-448E-9589-AA73DFA50049}" type="presParOf" srcId="{A6C7885A-FA2C-0A4A-86BA-8DB6C8B11D91}" destId="{8D828451-9D58-5545-A98A-8243CDA29859}" srcOrd="9" destOrd="0" presId="urn:microsoft.com/office/officeart/2005/8/layout/cycle5"/>
    <dgm:cxn modelId="{1C9A4F86-930C-4D9C-8343-C07E72A2F785}" type="presParOf" srcId="{A6C7885A-FA2C-0A4A-86BA-8DB6C8B11D91}" destId="{F203FC91-F0B8-BE49-B78F-56B7DF023502}" srcOrd="10" destOrd="0" presId="urn:microsoft.com/office/officeart/2005/8/layout/cycle5"/>
    <dgm:cxn modelId="{0646AA71-2266-4F04-8140-E823D6BCB30D}" type="presParOf" srcId="{A6C7885A-FA2C-0A4A-86BA-8DB6C8B11D91}" destId="{98221D17-33CF-F542-BEA0-1596CA3A27B8}" srcOrd="11" destOrd="0" presId="urn:microsoft.com/office/officeart/2005/8/layout/cycle5"/>
    <dgm:cxn modelId="{53BAFBAC-0970-48B0-A400-2407DC28C691}" type="presParOf" srcId="{A6C7885A-FA2C-0A4A-86BA-8DB6C8B11D91}" destId="{2AEAA45D-85DE-6B49-A321-9E049F0FB865}" srcOrd="12" destOrd="0" presId="urn:microsoft.com/office/officeart/2005/8/layout/cycle5"/>
    <dgm:cxn modelId="{89682847-B41F-4CCA-9775-05FA4F26BE14}" type="presParOf" srcId="{A6C7885A-FA2C-0A4A-86BA-8DB6C8B11D91}" destId="{BEEB8D10-FC68-444B-A307-E75CD59BE154}" srcOrd="13" destOrd="0" presId="urn:microsoft.com/office/officeart/2005/8/layout/cycle5"/>
    <dgm:cxn modelId="{E7E5532A-2BFF-4B8F-ABFB-5588A172B89B}" type="presParOf" srcId="{A6C7885A-FA2C-0A4A-86BA-8DB6C8B11D91}" destId="{9AB719A0-FB2A-3147-AD69-94526A801941}" srcOrd="14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19E4-36EC-D24D-BFF5-E7DD8424BAE5}">
      <dsp:nvSpPr>
        <dsp:cNvPr id="0" name=""/>
        <dsp:cNvSpPr/>
      </dsp:nvSpPr>
      <dsp:spPr>
        <a:xfrm>
          <a:off x="2188713" y="455"/>
          <a:ext cx="1295645" cy="534778"/>
        </a:xfrm>
        <a:prstGeom prst="roundRect">
          <a:avLst/>
        </a:prstGeom>
        <a:solidFill>
          <a:srgbClr val="92D05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EC Square Sans Pro"/>
            </a:rPr>
            <a:t>Analysis</a:t>
          </a:r>
          <a:endParaRPr lang="en-US" sz="1600" b="1" kern="1200" dirty="0">
            <a:solidFill>
              <a:schemeClr val="tx1"/>
            </a:solidFill>
            <a:latin typeface="EC Square Sans Pro"/>
          </a:endParaRPr>
        </a:p>
      </dsp:txBody>
      <dsp:txXfrm>
        <a:off x="2214819" y="26561"/>
        <a:ext cx="1243433" cy="482566"/>
      </dsp:txXfrm>
    </dsp:sp>
    <dsp:sp modelId="{78759C6D-8DB8-344E-8260-970577A2E820}">
      <dsp:nvSpPr>
        <dsp:cNvPr id="0" name=""/>
        <dsp:cNvSpPr/>
      </dsp:nvSpPr>
      <dsp:spPr>
        <a:xfrm>
          <a:off x="1819614" y="302555"/>
          <a:ext cx="2129834" cy="2129834"/>
        </a:xfrm>
        <a:custGeom>
          <a:avLst/>
          <a:gdLst/>
          <a:ahLst/>
          <a:cxnLst/>
          <a:rect l="0" t="0" r="0" b="0"/>
          <a:pathLst>
            <a:path>
              <a:moveTo>
                <a:pt x="1727711" y="231398"/>
              </a:moveTo>
              <a:arcTo wR="1064917" hR="1064917" stAng="18509452" swAng="764857"/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2B8C95-E496-304F-AB3E-BA5AEF3CA2DC}">
      <dsp:nvSpPr>
        <dsp:cNvPr id="0" name=""/>
        <dsp:cNvSpPr/>
      </dsp:nvSpPr>
      <dsp:spPr>
        <a:xfrm>
          <a:off x="2981680" y="763495"/>
          <a:ext cx="1795900" cy="532647"/>
        </a:xfrm>
        <a:prstGeom prst="roundRect">
          <a:avLst/>
        </a:prstGeom>
        <a:solidFill>
          <a:srgbClr val="92D05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EC Square Sans Pro"/>
            </a:rPr>
            <a:t>Publication</a:t>
          </a:r>
          <a:endParaRPr lang="en-US" sz="1600" b="1" kern="1200" dirty="0">
            <a:solidFill>
              <a:schemeClr val="tx1"/>
            </a:solidFill>
            <a:latin typeface="EC Square Sans Pro"/>
          </a:endParaRPr>
        </a:p>
      </dsp:txBody>
      <dsp:txXfrm>
        <a:off x="3007682" y="789497"/>
        <a:ext cx="1743896" cy="480643"/>
      </dsp:txXfrm>
    </dsp:sp>
    <dsp:sp modelId="{A9824219-5D46-2241-B76E-3A2A00726A14}">
      <dsp:nvSpPr>
        <dsp:cNvPr id="0" name=""/>
        <dsp:cNvSpPr/>
      </dsp:nvSpPr>
      <dsp:spPr>
        <a:xfrm>
          <a:off x="2019645" y="888916"/>
          <a:ext cx="2129834" cy="2129834"/>
        </a:xfrm>
        <a:custGeom>
          <a:avLst/>
          <a:gdLst/>
          <a:ahLst/>
          <a:cxnLst/>
          <a:rect l="0" t="0" r="0" b="0"/>
          <a:pathLst>
            <a:path>
              <a:moveTo>
                <a:pt x="1970651" y="504832"/>
              </a:moveTo>
              <a:arcTo wR="1064917" hR="1064917" stAng="19696099" swAng="1179649"/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A98348-9357-1E45-9E42-1EA089E41A8B}">
      <dsp:nvSpPr>
        <dsp:cNvPr id="0" name=""/>
        <dsp:cNvSpPr/>
      </dsp:nvSpPr>
      <dsp:spPr>
        <a:xfrm>
          <a:off x="3197701" y="1848776"/>
          <a:ext cx="1613841" cy="532647"/>
        </a:xfrm>
        <a:prstGeom prst="roundRect">
          <a:avLst/>
        </a:prstGeom>
        <a:solidFill>
          <a:srgbClr val="92D05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EC Square Sans Pro"/>
            </a:rPr>
            <a:t>Review</a:t>
          </a:r>
          <a:endParaRPr lang="en-US" sz="1600" b="1" kern="1200" dirty="0">
            <a:solidFill>
              <a:schemeClr val="tx1"/>
            </a:solidFill>
            <a:latin typeface="EC Square Sans Pro"/>
          </a:endParaRPr>
        </a:p>
      </dsp:txBody>
      <dsp:txXfrm>
        <a:off x="3223703" y="1874778"/>
        <a:ext cx="1561837" cy="480643"/>
      </dsp:txXfrm>
    </dsp:sp>
    <dsp:sp modelId="{797D2734-F513-BD4F-9F1A-8F7BF4C31DB9}">
      <dsp:nvSpPr>
        <dsp:cNvPr id="0" name=""/>
        <dsp:cNvSpPr/>
      </dsp:nvSpPr>
      <dsp:spPr>
        <a:xfrm>
          <a:off x="1936302" y="582645"/>
          <a:ext cx="2129834" cy="2129834"/>
        </a:xfrm>
        <a:custGeom>
          <a:avLst/>
          <a:gdLst/>
          <a:ahLst/>
          <a:cxnLst/>
          <a:rect l="0" t="0" r="0" b="0"/>
          <a:pathLst>
            <a:path>
              <a:moveTo>
                <a:pt x="1597383" y="1987158"/>
              </a:moveTo>
              <a:arcTo wR="1064917" hR="1064917" stAng="3599971" swAng="3526917"/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828451-9D58-5545-A98A-8243CDA29859}">
      <dsp:nvSpPr>
        <dsp:cNvPr id="0" name=""/>
        <dsp:cNvSpPr/>
      </dsp:nvSpPr>
      <dsp:spPr>
        <a:xfrm>
          <a:off x="786705" y="1872569"/>
          <a:ext cx="2266859" cy="525105"/>
        </a:xfrm>
        <a:prstGeom prst="roundRect">
          <a:avLst/>
        </a:prstGeom>
        <a:solidFill>
          <a:srgbClr val="92D05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EC Square Sans Pro"/>
            </a:rPr>
            <a:t>Conceptualisation</a:t>
          </a:r>
          <a:endParaRPr lang="en-US" sz="1600" b="1" kern="1200" dirty="0">
            <a:solidFill>
              <a:schemeClr val="tx1"/>
            </a:solidFill>
            <a:latin typeface="EC Square Sans Pro"/>
          </a:endParaRPr>
        </a:p>
      </dsp:txBody>
      <dsp:txXfrm>
        <a:off x="812339" y="1898203"/>
        <a:ext cx="2215591" cy="473837"/>
      </dsp:txXfrm>
    </dsp:sp>
    <dsp:sp modelId="{98221D17-33CF-F542-BEA0-1596CA3A27B8}">
      <dsp:nvSpPr>
        <dsp:cNvPr id="0" name=""/>
        <dsp:cNvSpPr/>
      </dsp:nvSpPr>
      <dsp:spPr>
        <a:xfrm>
          <a:off x="1714294" y="555137"/>
          <a:ext cx="2129834" cy="2129834"/>
        </a:xfrm>
        <a:custGeom>
          <a:avLst/>
          <a:gdLst/>
          <a:ahLst/>
          <a:cxnLst/>
          <a:rect l="0" t="0" r="0" b="0"/>
          <a:pathLst>
            <a:path>
              <a:moveTo>
                <a:pt x="8456" y="1198854"/>
              </a:moveTo>
              <a:arcTo wR="1064917" hR="1064917" stAng="10366478" swAng="1195463"/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AA45D-85DE-6B49-A321-9E049F0FB865}">
      <dsp:nvSpPr>
        <dsp:cNvPr id="0" name=""/>
        <dsp:cNvSpPr/>
      </dsp:nvSpPr>
      <dsp:spPr>
        <a:xfrm>
          <a:off x="1059812" y="737360"/>
          <a:ext cx="1527855" cy="532647"/>
        </a:xfrm>
        <a:prstGeom prst="roundRect">
          <a:avLst/>
        </a:prstGeom>
        <a:solidFill>
          <a:srgbClr val="92D05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EC Square Sans Pro"/>
            </a:rPr>
            <a:t>Data gathering</a:t>
          </a:r>
          <a:endParaRPr lang="en-US" sz="1600" b="1" kern="1200" dirty="0">
            <a:solidFill>
              <a:schemeClr val="tx1"/>
            </a:solidFill>
            <a:latin typeface="EC Square Sans Pro"/>
          </a:endParaRPr>
        </a:p>
      </dsp:txBody>
      <dsp:txXfrm>
        <a:off x="1085814" y="763362"/>
        <a:ext cx="1475851" cy="480643"/>
      </dsp:txXfrm>
    </dsp:sp>
    <dsp:sp modelId="{9AB719A0-FB2A-3147-AD69-94526A801941}">
      <dsp:nvSpPr>
        <dsp:cNvPr id="0" name=""/>
        <dsp:cNvSpPr/>
      </dsp:nvSpPr>
      <dsp:spPr>
        <a:xfrm>
          <a:off x="1771619" y="267844"/>
          <a:ext cx="2129834" cy="2129834"/>
        </a:xfrm>
        <a:custGeom>
          <a:avLst/>
          <a:gdLst/>
          <a:ahLst/>
          <a:cxnLst/>
          <a:rect l="0" t="0" r="0" b="0"/>
          <a:pathLst>
            <a:path>
              <a:moveTo>
                <a:pt x="222162" y="413908"/>
              </a:moveTo>
              <a:arcTo wR="1064917" hR="1064917" stAng="13061115" swAng="669272"/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3102" tIns="46551" rIns="93102" bIns="465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02" tIns="46551" rIns="93102" bIns="46551" rtlCol="0"/>
          <a:lstStyle>
            <a:lvl1pPr algn="r">
              <a:defRPr sz="1200"/>
            </a:lvl1pPr>
          </a:lstStyle>
          <a:p>
            <a:fld id="{AEF168B2-200E-4B17-B0F5-3983891FF38C}" type="datetimeFigureOut">
              <a:rPr lang="en-GB" smtClean="0"/>
              <a:pPr/>
              <a:t>19/05/2015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3102" tIns="46551" rIns="93102" bIns="465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3102" tIns="46551" rIns="93102" bIns="46551" rtlCol="0" anchor="b"/>
          <a:lstStyle>
            <a:lvl1pPr algn="r">
              <a:defRPr sz="1200"/>
            </a:lvl1pPr>
          </a:lstStyle>
          <a:p>
            <a:fld id="{F72A089F-6A89-46C3-B40A-D929AE0B2C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597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3102" tIns="46551" rIns="93102" bIns="46551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02" tIns="46551" rIns="93102" bIns="46551" rtlCol="0"/>
          <a:lstStyle>
            <a:lvl1pPr algn="r">
              <a:defRPr sz="1200"/>
            </a:lvl1pPr>
          </a:lstStyle>
          <a:p>
            <a:fld id="{AFAB8156-1699-40EA-942D-CFBF9506E345}" type="datetimeFigureOut">
              <a:rPr lang="fr-BE" smtClean="0"/>
              <a:pPr/>
              <a:t>19/05/2015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2" tIns="46551" rIns="93102" bIns="46551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02" tIns="46551" rIns="93102" bIns="4655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3102" tIns="46551" rIns="93102" bIns="46551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3102" tIns="46551" rIns="93102" bIns="46551" rtlCol="0" anchor="b"/>
          <a:lstStyle>
            <a:lvl1pPr algn="r">
              <a:defRPr sz="1200"/>
            </a:lvl1pPr>
          </a:lstStyle>
          <a:p>
            <a:fld id="{0094E597-C8E9-429D-AABC-7A970AB6EA9D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47262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n2015.org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E597-C8E9-429D-AABC-7A970AB6EA9D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7001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F9A40-1CAE-42B2-B556-08E1F935ED2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32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F9A40-1CAE-42B2-B556-08E1F935ED2B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854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9C761B-DFD4-4C8C-86AB-07563265AB61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1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E597-C8E9-429D-AABC-7A970AB6EA9D}" type="slidenum">
              <a:rPr lang="fr-BE" smtClean="0"/>
              <a:pPr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09059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9624" indent="-28831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3268" indent="-23065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14575" indent="-23065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75881" indent="-23065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37189" indent="-2306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98496" indent="-2306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59802" indent="-2306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21110" indent="-2306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A5F4092-88C7-43C4-A924-05F78C6E8AE8}" type="slidenum">
              <a:rPr lang="en-GB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9547" indent="-28828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3150" indent="-2306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14410" indent="-2306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75669" indent="-2306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36929" indent="-2306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98189" indent="-2306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59448" indent="-2306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20709" indent="-2306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4CD31B0-CB2C-4C07-A490-ECB51163A1BD}" type="slidenum">
              <a:rPr lang="en-GB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14126">
              <a:defRPr/>
            </a:pPr>
            <a:endParaRPr lang="en-GB" dirty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9624" indent="-28831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3268" indent="-23065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14575" indent="-23065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75881" indent="-23065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37189" indent="-2306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98496" indent="-2306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59802" indent="-2306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21110" indent="-2306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708C091-44A5-4C13-99DE-45487A25C7C8}" type="slidenum">
              <a:rPr lang="en-GB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Here you could emphasize</a:t>
            </a:r>
            <a:r>
              <a:rPr lang="en-GB" baseline="0" dirty="0" smtClean="0"/>
              <a:t> the role of young researchers and of groups like YEAR  - any initiative has to be bottom-up and stakeholder-driven ! </a:t>
            </a:r>
          </a:p>
          <a:p>
            <a:endParaRPr lang="en-GB" baseline="0" dirty="0" smtClean="0"/>
          </a:p>
          <a:p>
            <a:r>
              <a:rPr lang="en-GB" baseline="0" dirty="0" smtClean="0"/>
              <a:t>As good example:</a:t>
            </a:r>
          </a:p>
          <a:p>
            <a:r>
              <a:rPr lang="en-GB" baseline="0" dirty="0" smtClean="0"/>
              <a:t>Welcome the initiative of YEAR to award two outstanding projects of its members including as evaluation criteria the u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and promotion of Open Science / Open Research Data tools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E597-C8E9-429D-AABC-7A970AB6EA9D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17284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Give</a:t>
            </a:r>
            <a:r>
              <a:rPr lang="en-GB" baseline="0" dirty="0" smtClean="0"/>
              <a:t> also reference to: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second edition of the </a:t>
            </a:r>
            <a:r>
              <a:rPr lang="en-GB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OpenCon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that will be held in Brussels in November 2015.  It is “the student and early career academic professional conference on Open Access, Open Education, and Open Data”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E597-C8E9-429D-AABC-7A970AB6EA9D}" type="slidenum">
              <a:rPr lang="fr-BE" smtClean="0"/>
              <a:pPr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82028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F9A40-1CAE-42B2-B556-08E1F935ED2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785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F9A40-1CAE-42B2-B556-08E1F935ED2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3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FFFFFF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5" name="Picture 26" descr="LOGO_CE_RGB_RTD_CYA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260350"/>
            <a:ext cx="1436687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138" y="6505575"/>
            <a:ext cx="6286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9446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7055B4A-EDA9-4990-82FD-20EDA17E5CD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918464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2122D-BFBE-46F3-A5D8-BBD7C68CFF1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272463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321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321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0901-6140-4A0B-A70D-8068B1D07ED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901038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152900"/>
            <a:ext cx="8229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8C3B4-B476-4181-8B22-1E21F6F4C01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714459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92375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492375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152900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52900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880F3-F67C-47D3-A34C-47A2E6F75CC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961252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16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492375"/>
            <a:ext cx="4038600" cy="316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F1AA6-14C1-488C-AA5B-ABDBC47D001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46145"/>
      </p:ext>
    </p:extLst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492375"/>
            <a:ext cx="4038600" cy="316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16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03AEE-3D91-4EFA-90EE-087C71982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17852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92375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492375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152900"/>
            <a:ext cx="8229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D2670-B134-499E-867C-A654B857F15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972318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FFFFFF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5" name="Picture 26" descr="LOGO_CE_RGB_RTD_CYAN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260350"/>
            <a:ext cx="1436687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138" y="6505575"/>
            <a:ext cx="6286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9446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7055B4A-EDA9-4990-82FD-20EDA17E5CDC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433774"/>
      </p:ext>
    </p:extLst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AF37A-CC62-480F-9DB5-51DB478C7A4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28709"/>
      </p:ext>
    </p:extLst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A9E23-5186-44ED-81C3-0C1478685EC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854998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AF37A-CC62-480F-9DB5-51DB478C7A4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001257"/>
      </p:ext>
    </p:extLst>
  </p:cSld>
  <p:clrMapOvr>
    <a:masterClrMapping/>
  </p:clrMapOvr>
  <p:transition spd="slow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FEF6F-C063-47A3-B6C1-0E51B16CAAE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521683"/>
      </p:ext>
    </p:extLst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BFABE-4DCA-414B-95EB-89528BFF9CB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438205"/>
      </p:ext>
    </p:extLst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3F414-5E75-4290-81D1-556F77017B3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590811"/>
      </p:ext>
    </p:extLst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EAC96-41CE-4981-A0D9-60B33874B48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056122"/>
      </p:ext>
    </p:extLst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A680A-770E-4A74-9796-264E6BBC5C9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750633"/>
      </p:ext>
    </p:extLst>
  </p:cSld>
  <p:clrMapOvr>
    <a:masterClrMapping/>
  </p:clrMapOvr>
  <p:transition spd="slow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30FA9-0A62-4516-94C6-B2589121DEA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209573"/>
      </p:ext>
    </p:extLst>
  </p:cSld>
  <p:clrMapOvr>
    <a:masterClrMapping/>
  </p:clrMapOvr>
  <p:transition spd="slow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2122D-BFBE-46F3-A5D8-BBD7C68CFF1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636617"/>
      </p:ext>
    </p:extLst>
  </p:cSld>
  <p:clrMapOvr>
    <a:masterClrMapping/>
  </p:clrMapOvr>
  <p:transition spd="slow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321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321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0901-6140-4A0B-A70D-8068B1D07ED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631463"/>
      </p:ext>
    </p:extLst>
  </p:cSld>
  <p:clrMapOvr>
    <a:masterClrMapping/>
  </p:clrMapOvr>
  <p:transition spd="slow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152900"/>
            <a:ext cx="8229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8C3B4-B476-4181-8B22-1E21F6F4C01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81699"/>
      </p:ext>
    </p:extLst>
  </p:cSld>
  <p:clrMapOvr>
    <a:masterClrMapping/>
  </p:clrMapOvr>
  <p:transition spd="slow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92375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492375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152900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52900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880F3-F67C-47D3-A34C-47A2E6F75CC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585367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A9E23-5186-44ED-81C3-0C1478685EC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174450"/>
      </p:ext>
    </p:extLst>
  </p:cSld>
  <p:clrMapOvr>
    <a:masterClrMapping/>
  </p:clrMapOvr>
  <p:transition spd="slow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16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492375"/>
            <a:ext cx="4038600" cy="316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F1AA6-14C1-488C-AA5B-ABDBC47D001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29578"/>
      </p:ext>
    </p:extLst>
  </p:cSld>
  <p:clrMapOvr>
    <a:masterClrMapping/>
  </p:clrMapOvr>
  <p:transition spd="slow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492375"/>
            <a:ext cx="4038600" cy="316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16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03AEE-3D91-4EFA-90EE-087C71982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16403"/>
      </p:ext>
    </p:extLst>
  </p:cSld>
  <p:clrMapOvr>
    <a:masterClrMapping/>
  </p:clrMapOvr>
  <p:transition spd="slow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92375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492375"/>
            <a:ext cx="4038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152900"/>
            <a:ext cx="8229600" cy="1508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D2670-B134-499E-867C-A654B857F15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626806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FEF6F-C063-47A3-B6C1-0E51B16CAAE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83480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BFABE-4DCA-414B-95EB-89528BFF9CB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94974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3F414-5E75-4290-81D1-556F77017B3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31930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EAC96-41CE-4981-A0D9-60B33874B48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043931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A680A-770E-4A74-9796-264E6BBC5C9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332607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30FA9-0A62-4516-94C6-B2589121DEA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89239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805488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05488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805488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BA55F2-5A68-49C9-95AC-369A7C0EA07A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32" name="Picture 20" descr="LOGO_PolicyBox_CE_RGB_RTD_CYAN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50" y="6459538"/>
            <a:ext cx="6159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5" descr="LOGO_CE_NEG_RGB_RTD_CYAN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261938"/>
            <a:ext cx="1436687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87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wipe dir="r"/>
  </p:transition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805488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05488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805488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BA55F2-5A68-49C9-95AC-369A7C0EA07A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32" name="Picture 20" descr="LOGO_PolicyBox_CE_RGB_RTD_CYAN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550" y="6459538"/>
            <a:ext cx="6159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5" descr="LOGO_CE_NEG_RGB_RTD_CYAN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261938"/>
            <a:ext cx="1436687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104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>
    <p:wipe dir="r"/>
  </p:transition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24.png"/><Relationship Id="rId11" Type="http://schemas.openxmlformats.org/officeDocument/2006/relationships/hyperlink" Target="http://www.seadatanet.org/" TargetMode="External"/><Relationship Id="rId5" Type="http://schemas.openxmlformats.org/officeDocument/2006/relationships/image" Target="../media/image23.wmf"/><Relationship Id="rId10" Type="http://schemas.openxmlformats.org/officeDocument/2006/relationships/image" Target="../media/image28.png"/><Relationship Id="rId4" Type="http://schemas.openxmlformats.org/officeDocument/2006/relationships/image" Target="../media/image22.jpeg"/><Relationship Id="rId9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17" Type="http://schemas.openxmlformats.org/officeDocument/2006/relationships/image" Target="../media/image42.jpe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23.wmf"/><Relationship Id="rId15" Type="http://schemas.openxmlformats.org/officeDocument/2006/relationships/image" Target="../media/image40.png"/><Relationship Id="rId10" Type="http://schemas.openxmlformats.org/officeDocument/2006/relationships/image" Target="../media/image35.png"/><Relationship Id="rId4" Type="http://schemas.openxmlformats.org/officeDocument/2006/relationships/image" Target="../media/image21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research/conferences/2015/era-of-innovation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12" Type="http://schemas.openxmlformats.org/officeDocument/2006/relationships/image" Target="../media/image12.jpg"/><Relationship Id="rId17" Type="http://schemas.openxmlformats.org/officeDocument/2006/relationships/image" Target="../media/image17.png"/><Relationship Id="rId2" Type="http://schemas.openxmlformats.org/officeDocument/2006/relationships/diagramData" Target="../diagrams/data1.xml"/><Relationship Id="rId16" Type="http://schemas.openxmlformats.org/officeDocument/2006/relationships/image" Target="../media/image16.jpe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11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1512168"/>
          </a:xfrm>
        </p:spPr>
        <p:txBody>
          <a:bodyPr/>
          <a:lstStyle/>
          <a:p>
            <a:pPr algn="ctr"/>
            <a:r>
              <a:rPr lang="en-GB" sz="2800" dirty="0" smtClean="0">
                <a:latin typeface="EC Square Sans Pro"/>
              </a:rPr>
              <a:t>Towards a European Open Science Cloud </a:t>
            </a:r>
            <a:br>
              <a:rPr lang="en-GB" sz="2800" dirty="0" smtClean="0">
                <a:latin typeface="EC Square Sans Pro"/>
              </a:rPr>
            </a:br>
            <a:r>
              <a:rPr lang="en-GB" sz="2800" dirty="0" smtClean="0">
                <a:latin typeface="EC Square Sans Pro"/>
              </a:rPr>
              <a:t>for research</a:t>
            </a:r>
            <a:endParaRPr lang="en-GB" sz="2800" dirty="0">
              <a:latin typeface="EC Square Sans Pr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8363" y="5445224"/>
            <a:ext cx="7560840" cy="936104"/>
          </a:xfrm>
        </p:spPr>
        <p:txBody>
          <a:bodyPr/>
          <a:lstStyle/>
          <a:p>
            <a:pPr algn="ctr"/>
            <a:r>
              <a:rPr lang="en-GB" sz="2000" dirty="0" smtClean="0">
                <a:latin typeface="EC Square Sans Pro"/>
              </a:rPr>
              <a:t>EGI 2015 Conference, Lisbon</a:t>
            </a:r>
          </a:p>
          <a:p>
            <a:pPr algn="ctr"/>
            <a:r>
              <a:rPr lang="en-GB" sz="2000" dirty="0" smtClean="0">
                <a:latin typeface="EC Square Sans Pro"/>
              </a:rPr>
              <a:t>19 May 2015</a:t>
            </a:r>
            <a:endParaRPr lang="en-GB" sz="2000" dirty="0">
              <a:latin typeface="EC Square Sans Pr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3284984"/>
            <a:ext cx="7462399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BE" sz="2800" b="1" dirty="0" smtClean="0">
                <a:solidFill>
                  <a:schemeClr val="bg1"/>
                </a:solidFill>
                <a:latin typeface="EC Square Sans Pro"/>
              </a:rPr>
              <a:t>W. </a:t>
            </a:r>
            <a:r>
              <a:rPr lang="fr-BE" sz="2800" b="1" dirty="0" err="1" smtClean="0">
                <a:solidFill>
                  <a:schemeClr val="bg1"/>
                </a:solidFill>
                <a:latin typeface="EC Square Sans Pro"/>
              </a:rPr>
              <a:t>Lusoli</a:t>
            </a:r>
            <a:r>
              <a:rPr lang="fr-BE" sz="2800" b="1" dirty="0" smtClean="0">
                <a:solidFill>
                  <a:schemeClr val="bg1"/>
                </a:solidFill>
                <a:latin typeface="EC Square Sans Pro"/>
              </a:rPr>
              <a:t/>
            </a:r>
            <a:br>
              <a:rPr lang="fr-BE" sz="2800" b="1" dirty="0" smtClean="0">
                <a:solidFill>
                  <a:schemeClr val="bg1"/>
                </a:solidFill>
                <a:latin typeface="EC Square Sans Pro"/>
              </a:rPr>
            </a:br>
            <a:r>
              <a:rPr lang="fr-BE" sz="1400" b="1" dirty="0" smtClean="0">
                <a:solidFill>
                  <a:schemeClr val="bg1"/>
                </a:solidFill>
                <a:latin typeface="EC Square Sans Pro"/>
              </a:rPr>
              <a:t>S </a:t>
            </a:r>
            <a:r>
              <a:rPr lang="fr-BE" sz="1400" b="1" dirty="0" smtClean="0">
                <a:solidFill>
                  <a:schemeClr val="bg1"/>
                </a:solidFill>
                <a:latin typeface="EC Square Sans Pro"/>
              </a:rPr>
              <a:t>Luber, R Von Schomberg, JC </a:t>
            </a:r>
            <a:r>
              <a:rPr lang="fr-BE" sz="1400" b="1" dirty="0" err="1" smtClean="0">
                <a:solidFill>
                  <a:schemeClr val="bg1"/>
                </a:solidFill>
                <a:latin typeface="EC Square Sans Pro"/>
              </a:rPr>
              <a:t>Burgelman</a:t>
            </a:r>
            <a:r>
              <a:rPr lang="fr-BE" sz="1400" b="1" dirty="0" smtClean="0">
                <a:solidFill>
                  <a:schemeClr val="bg1"/>
                </a:solidFill>
                <a:latin typeface="EC Square Sans Pro"/>
              </a:rPr>
              <a:t/>
            </a:r>
            <a:br>
              <a:rPr lang="fr-BE" sz="1400" b="1" dirty="0" smtClean="0">
                <a:solidFill>
                  <a:schemeClr val="bg1"/>
                </a:solidFill>
                <a:latin typeface="EC Square Sans Pro"/>
              </a:rPr>
            </a:br>
            <a:r>
              <a:rPr lang="fr-BE" sz="1400" b="1" dirty="0" smtClean="0">
                <a:solidFill>
                  <a:schemeClr val="bg1"/>
                </a:solidFill>
                <a:latin typeface="EC Square Sans Pro"/>
              </a:rPr>
              <a:t/>
            </a:r>
            <a:br>
              <a:rPr lang="fr-BE" sz="1400" b="1" dirty="0" smtClean="0">
                <a:solidFill>
                  <a:schemeClr val="bg1"/>
                </a:solidFill>
                <a:latin typeface="EC Square Sans Pro"/>
              </a:rPr>
            </a:br>
            <a:r>
              <a:rPr lang="fr-BE" sz="2000" b="1" dirty="0" smtClean="0">
                <a:solidFill>
                  <a:schemeClr val="bg1"/>
                </a:solidFill>
                <a:latin typeface="EC Square Sans Pro"/>
              </a:rPr>
              <a:t>European </a:t>
            </a:r>
            <a:r>
              <a:rPr lang="fr-BE" sz="1400" b="1" dirty="0">
                <a:solidFill>
                  <a:schemeClr val="bg1"/>
                </a:solidFill>
                <a:latin typeface="EC Square Sans Pro"/>
              </a:rPr>
              <a:t> </a:t>
            </a:r>
            <a:r>
              <a:rPr lang="fr-BE" sz="2000" b="1" dirty="0" smtClean="0">
                <a:solidFill>
                  <a:schemeClr val="bg1"/>
                </a:solidFill>
                <a:latin typeface="EC Square Sans Pro"/>
              </a:rPr>
              <a:t>Commission </a:t>
            </a:r>
          </a:p>
          <a:p>
            <a:pPr algn="ctr"/>
            <a:r>
              <a:rPr lang="fr-BE" sz="2000" b="1" dirty="0" smtClean="0">
                <a:solidFill>
                  <a:schemeClr val="bg1"/>
                </a:solidFill>
                <a:latin typeface="EC Square Sans Pro"/>
              </a:rPr>
              <a:t>DG Research &amp; Innovation</a:t>
            </a:r>
            <a:br>
              <a:rPr lang="fr-BE" sz="2000" b="1" dirty="0" smtClean="0">
                <a:solidFill>
                  <a:schemeClr val="bg1"/>
                </a:solidFill>
                <a:latin typeface="EC Square Sans Pro"/>
              </a:rPr>
            </a:br>
            <a:r>
              <a:rPr lang="fr-BE" sz="2000" b="1" dirty="0" smtClean="0">
                <a:solidFill>
                  <a:schemeClr val="bg1"/>
                </a:solidFill>
                <a:latin typeface="EC Square Sans Pro"/>
              </a:rPr>
              <a:t/>
            </a:r>
            <a:br>
              <a:rPr lang="fr-BE" sz="2000" b="1" dirty="0" smtClean="0">
                <a:solidFill>
                  <a:schemeClr val="bg1"/>
                </a:solidFill>
                <a:latin typeface="EC Square Sans Pro"/>
              </a:rPr>
            </a:br>
            <a:endParaRPr lang="en-GB" sz="2000" b="1" dirty="0">
              <a:solidFill>
                <a:schemeClr val="bg1"/>
              </a:solidFill>
              <a:latin typeface="EC Square Sans Pro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409700" y="1968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EC Squar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687208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8788" y="1772816"/>
            <a:ext cx="8229600" cy="4685134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buNone/>
              <a:defRPr/>
            </a:pPr>
            <a:r>
              <a:rPr lang="en-GB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The </a:t>
            </a:r>
            <a:r>
              <a:rPr lang="en-GB" b="1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European Open Science Cloud </a:t>
            </a:r>
            <a:r>
              <a:rPr lang="en-GB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is part of Europe´s ambition to support the transition to Open Science and make the most of data-driven science.</a:t>
            </a:r>
            <a:endParaRPr lang="en-GB" i="0" kern="0" dirty="0" smtClean="0">
              <a:solidFill>
                <a:schemeClr val="accent2">
                  <a:lumMod val="75000"/>
                </a:schemeClr>
              </a:solidFill>
              <a:latin typeface="EC Square Sans Pro" panose="020B0506040000020004" pitchFamily="34" charset="0"/>
            </a:endParaRPr>
          </a:p>
          <a:p>
            <a:pPr>
              <a:defRPr/>
            </a:pPr>
            <a:endParaRPr lang="en-GB" sz="2000" i="0" kern="0" dirty="0" smtClean="0">
              <a:solidFill>
                <a:schemeClr val="accent2">
                  <a:lumMod val="75000"/>
                </a:schemeClr>
              </a:solidFill>
              <a:latin typeface="EC Square Sans Pro" panose="020B0506040000020004" pitchFamily="34" charset="0"/>
            </a:endParaRPr>
          </a:p>
          <a:p>
            <a:pPr>
              <a:spcBef>
                <a:spcPts val="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The </a:t>
            </a: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cloud </a:t>
            </a: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aims to provides </a:t>
            </a:r>
            <a:r>
              <a:rPr lang="en-GB" sz="2500" b="1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all EU researchers </a:t>
            </a: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a virtual environment with free, open and seamless services for data storage, management, analysis and re-use, across disciplines.</a:t>
            </a:r>
          </a:p>
          <a:p>
            <a:pPr>
              <a:spcBef>
                <a:spcPts val="0"/>
              </a:spcBef>
              <a:buClrTx/>
              <a:buFont typeface="Courier New" panose="02070309020205020404" pitchFamily="49" charset="0"/>
              <a:buChar char="o"/>
              <a:defRPr/>
            </a:pPr>
            <a:endParaRPr lang="en-GB" sz="2500" i="0" kern="0" dirty="0" smtClean="0">
              <a:solidFill>
                <a:schemeClr val="accent2">
                  <a:lumMod val="75000"/>
                </a:schemeClr>
              </a:solidFill>
              <a:latin typeface="EC Square Sans Pro" panose="020B0506040000020004" pitchFamily="34" charset="0"/>
            </a:endParaRPr>
          </a:p>
          <a:p>
            <a:pPr>
              <a:spcBef>
                <a:spcPts val="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en-GB" sz="2500" i="0" kern="0" dirty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The cloud </a:t>
            </a: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aims to </a:t>
            </a:r>
            <a:r>
              <a:rPr lang="en-GB" sz="2500" b="1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federate </a:t>
            </a:r>
            <a:r>
              <a:rPr lang="en-GB" sz="2500" b="1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existing and emerging </a:t>
            </a: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horizontal and thematic data infrastructures, effectively bridging todays fragmentation and ad-hoc solutions.</a:t>
            </a:r>
          </a:p>
          <a:p>
            <a:pPr>
              <a:spcBef>
                <a:spcPts val="0"/>
              </a:spcBef>
              <a:buClrTx/>
              <a:buFont typeface="Courier New" panose="02070309020205020404" pitchFamily="49" charset="0"/>
              <a:buChar char="o"/>
              <a:defRPr/>
            </a:pPr>
            <a:endParaRPr lang="en-GB" sz="2500" i="0" kern="0" dirty="0" smtClean="0">
              <a:solidFill>
                <a:schemeClr val="accent2">
                  <a:lumMod val="75000"/>
                </a:schemeClr>
              </a:solidFill>
              <a:latin typeface="EC Square Sans Pro" panose="020B0506040000020004" pitchFamily="34" charset="0"/>
            </a:endParaRPr>
          </a:p>
          <a:p>
            <a:pPr>
              <a:spcBef>
                <a:spcPts val="0"/>
              </a:spcBef>
              <a:buClrTx/>
              <a:buFont typeface="Courier New" panose="02070309020205020404" pitchFamily="49" charset="0"/>
              <a:buChar char="o"/>
              <a:defRPr/>
            </a:pP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The </a:t>
            </a: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cloud would </a:t>
            </a:r>
            <a:r>
              <a:rPr lang="en-GB" sz="2500" b="1" i="0" kern="0" dirty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adds </a:t>
            </a:r>
            <a:r>
              <a:rPr lang="en-GB" sz="2500" b="1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value</a:t>
            </a: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 - scale</a:t>
            </a:r>
            <a:r>
              <a:rPr lang="en-GB" sz="2500" i="0" kern="0" dirty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, data-driven science, inter-</a:t>
            </a:r>
            <a:r>
              <a:rPr lang="en-GB" sz="2500" i="0" kern="0" dirty="0" err="1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disciplinarity</a:t>
            </a:r>
            <a:r>
              <a:rPr lang="en-GB" sz="2500" i="0" kern="0" dirty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, </a:t>
            </a: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data </a:t>
            </a:r>
            <a:r>
              <a:rPr lang="en-GB" sz="2500" i="0" kern="0" dirty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to knowledge to innovation - and leverages current and past infrastructure investment (</a:t>
            </a: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10BE </a:t>
            </a:r>
            <a:r>
              <a:rPr lang="en-GB" sz="2500" i="0" kern="0" dirty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per year by MS, two decades </a:t>
            </a:r>
            <a:r>
              <a:rPr lang="en-GB" sz="2500" i="0" kern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EU investment).</a:t>
            </a:r>
          </a:p>
          <a:p>
            <a:pPr>
              <a:defRPr/>
            </a:pPr>
            <a:endParaRPr lang="en-GB" sz="1900" i="0" kern="0" dirty="0" smtClean="0">
              <a:solidFill>
                <a:schemeClr val="accent2">
                  <a:lumMod val="75000"/>
                </a:schemeClr>
              </a:solidFill>
              <a:latin typeface="EC Square Sans Pro" panose="020B0506040000020004" pitchFamily="34" charset="0"/>
            </a:endParaRPr>
          </a:p>
          <a:p>
            <a:pPr>
              <a:defRPr/>
            </a:pPr>
            <a:endParaRPr lang="en-GB" kern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5400000">
            <a:off x="1428255" y="-1355248"/>
            <a:ext cx="984885" cy="36824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2600" b="1" dirty="0" smtClean="0">
                <a:solidFill>
                  <a:schemeClr val="bg1"/>
                </a:solidFill>
                <a:latin typeface="EC Square Sans Pro Light" panose="020B0506000000020004" pitchFamily="34" charset="0"/>
              </a:rPr>
              <a:t>European </a:t>
            </a:r>
          </a:p>
          <a:p>
            <a:pPr algn="ctr"/>
            <a:r>
              <a:rPr lang="en-GB" sz="2600" b="1" dirty="0" smtClean="0">
                <a:solidFill>
                  <a:schemeClr val="bg1"/>
                </a:solidFill>
                <a:latin typeface="EC Square Sans Pro Light" panose="020B0506000000020004" pitchFamily="34" charset="0"/>
              </a:rPr>
              <a:t>Open Science Cloud</a:t>
            </a:r>
          </a:p>
        </p:txBody>
      </p:sp>
    </p:spTree>
    <p:extLst>
      <p:ext uri="{BB962C8B-B14F-4D97-AF65-F5344CB8AC3E}">
        <p14:creationId xmlns:p14="http://schemas.microsoft.com/office/powerpoint/2010/main" val="42381958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822775"/>
            <a:ext cx="792088" cy="588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" name="Freeform 122"/>
          <p:cNvSpPr/>
          <p:nvPr/>
        </p:nvSpPr>
        <p:spPr bwMode="auto">
          <a:xfrm>
            <a:off x="899592" y="1412776"/>
            <a:ext cx="7958103" cy="4649577"/>
          </a:xfrm>
          <a:custGeom>
            <a:avLst/>
            <a:gdLst>
              <a:gd name="connsiteX0" fmla="*/ 0 w 7284720"/>
              <a:gd name="connsiteY0" fmla="*/ 0 h 4206240"/>
              <a:gd name="connsiteX1" fmla="*/ 403860 w 7284720"/>
              <a:gd name="connsiteY1" fmla="*/ 2164080 h 4206240"/>
              <a:gd name="connsiteX2" fmla="*/ 1508760 w 7284720"/>
              <a:gd name="connsiteY2" fmla="*/ 3497580 h 4206240"/>
              <a:gd name="connsiteX3" fmla="*/ 3688080 w 7284720"/>
              <a:gd name="connsiteY3" fmla="*/ 3992880 h 4206240"/>
              <a:gd name="connsiteX4" fmla="*/ 7284720 w 7284720"/>
              <a:gd name="connsiteY4" fmla="*/ 4206240 h 4206240"/>
              <a:gd name="connsiteX0" fmla="*/ 0 w 7284720"/>
              <a:gd name="connsiteY0" fmla="*/ 0 h 4206240"/>
              <a:gd name="connsiteX1" fmla="*/ 403860 w 7284720"/>
              <a:gd name="connsiteY1" fmla="*/ 2164080 h 4206240"/>
              <a:gd name="connsiteX2" fmla="*/ 1508760 w 7284720"/>
              <a:gd name="connsiteY2" fmla="*/ 3497580 h 4206240"/>
              <a:gd name="connsiteX3" fmla="*/ 3369351 w 7284720"/>
              <a:gd name="connsiteY3" fmla="*/ 4046220 h 4206240"/>
              <a:gd name="connsiteX4" fmla="*/ 7284720 w 7284720"/>
              <a:gd name="connsiteY4" fmla="*/ 4206240 h 4206240"/>
              <a:gd name="connsiteX0" fmla="*/ 0 w 7284720"/>
              <a:gd name="connsiteY0" fmla="*/ 0 h 4206240"/>
              <a:gd name="connsiteX1" fmla="*/ 403860 w 7284720"/>
              <a:gd name="connsiteY1" fmla="*/ 2164080 h 4206240"/>
              <a:gd name="connsiteX2" fmla="*/ 1286390 w 7284720"/>
              <a:gd name="connsiteY2" fmla="*/ 3566160 h 4206240"/>
              <a:gd name="connsiteX3" fmla="*/ 3369351 w 7284720"/>
              <a:gd name="connsiteY3" fmla="*/ 4046220 h 4206240"/>
              <a:gd name="connsiteX4" fmla="*/ 7284720 w 7284720"/>
              <a:gd name="connsiteY4" fmla="*/ 4206240 h 4206240"/>
              <a:gd name="connsiteX0" fmla="*/ 0 w 7284720"/>
              <a:gd name="connsiteY0" fmla="*/ 0 h 4206240"/>
              <a:gd name="connsiteX1" fmla="*/ 403860 w 7284720"/>
              <a:gd name="connsiteY1" fmla="*/ 2164080 h 4206240"/>
              <a:gd name="connsiteX2" fmla="*/ 1404987 w 7284720"/>
              <a:gd name="connsiteY2" fmla="*/ 3482340 h 4206240"/>
              <a:gd name="connsiteX3" fmla="*/ 3369351 w 7284720"/>
              <a:gd name="connsiteY3" fmla="*/ 4046220 h 4206240"/>
              <a:gd name="connsiteX4" fmla="*/ 7284720 w 7284720"/>
              <a:gd name="connsiteY4" fmla="*/ 420624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4720" h="4206240">
                <a:moveTo>
                  <a:pt x="0" y="0"/>
                </a:moveTo>
                <a:cubicBezTo>
                  <a:pt x="76200" y="790575"/>
                  <a:pt x="169695" y="1583690"/>
                  <a:pt x="403860" y="2164080"/>
                </a:cubicBezTo>
                <a:cubicBezTo>
                  <a:pt x="638025" y="2744470"/>
                  <a:pt x="910739" y="3168650"/>
                  <a:pt x="1404987" y="3482340"/>
                </a:cubicBezTo>
                <a:cubicBezTo>
                  <a:pt x="1899235" y="3796030"/>
                  <a:pt x="2389396" y="3925570"/>
                  <a:pt x="3369351" y="4046220"/>
                </a:cubicBezTo>
                <a:cubicBezTo>
                  <a:pt x="4349307" y="4166870"/>
                  <a:pt x="5967730" y="4158615"/>
                  <a:pt x="7284720" y="4206240"/>
                </a:cubicBezTo>
              </a:path>
            </a:pathLst>
          </a:custGeom>
          <a:noFill/>
          <a:ln w="1905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868360" name="Line 8"/>
          <p:cNvSpPr>
            <a:spLocks noChangeShapeType="1"/>
          </p:cNvSpPr>
          <p:nvPr/>
        </p:nvSpPr>
        <p:spPr bwMode="auto">
          <a:xfrm>
            <a:off x="756593" y="6196247"/>
            <a:ext cx="8101103" cy="25990"/>
          </a:xfrm>
          <a:prstGeom prst="line">
            <a:avLst/>
          </a:prstGeom>
          <a:noFill/>
          <a:ln w="25400">
            <a:solidFill>
              <a:srgbClr val="4D4D4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8361" name="Line 9"/>
          <p:cNvSpPr>
            <a:spLocks noChangeShapeType="1"/>
          </p:cNvSpPr>
          <p:nvPr/>
        </p:nvSpPr>
        <p:spPr bwMode="auto">
          <a:xfrm flipV="1">
            <a:off x="755576" y="1277939"/>
            <a:ext cx="1" cy="4930774"/>
          </a:xfrm>
          <a:prstGeom prst="line">
            <a:avLst/>
          </a:prstGeom>
          <a:noFill/>
          <a:ln w="25400">
            <a:solidFill>
              <a:srgbClr val="4D4D4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8369" name="AutoShape 17"/>
          <p:cNvSpPr>
            <a:spLocks noChangeArrowheads="1"/>
          </p:cNvSpPr>
          <p:nvPr/>
        </p:nvSpPr>
        <p:spPr bwMode="auto">
          <a:xfrm>
            <a:off x="1512556" y="3068960"/>
            <a:ext cx="462528" cy="30963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Life sciences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0" y="628766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2">
                    <a:lumMod val="50000"/>
                  </a:schemeClr>
                </a:solidFill>
                <a:latin typeface="EC Square Sans Pro Light" panose="020B0506000000020004" pitchFamily="34" charset="0"/>
              </a:rPr>
              <a:t>Lead users…	  	Scientific communities</a:t>
            </a:r>
            <a:r>
              <a:rPr lang="en-GB" sz="1800" b="1" dirty="0" smtClean="0">
                <a:solidFill>
                  <a:schemeClr val="bg2">
                    <a:lumMod val="50000"/>
                  </a:schemeClr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		</a:t>
            </a:r>
            <a:r>
              <a:rPr lang="en-GB" sz="1800" b="1" dirty="0">
                <a:solidFill>
                  <a:schemeClr val="bg2">
                    <a:lumMod val="50000"/>
                  </a:schemeClr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 </a:t>
            </a:r>
            <a:r>
              <a:rPr lang="en-GB" sz="1800" b="1" dirty="0" smtClean="0">
                <a:solidFill>
                  <a:schemeClr val="bg2">
                    <a:lumMod val="50000"/>
                  </a:schemeClr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   …long tail</a:t>
            </a:r>
            <a:endParaRPr lang="en-GB" sz="1800" b="1" dirty="0">
              <a:solidFill>
                <a:schemeClr val="bg2">
                  <a:lumMod val="50000"/>
                </a:schemeClr>
              </a:solidFill>
              <a:latin typeface="EC Square Sans Pro Light" panose="020B05060000000200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AutoShape 17"/>
          <p:cNvSpPr>
            <a:spLocks noChangeArrowheads="1"/>
          </p:cNvSpPr>
          <p:nvPr/>
        </p:nvSpPr>
        <p:spPr bwMode="auto">
          <a:xfrm>
            <a:off x="1043608" y="2410881"/>
            <a:ext cx="301025" cy="37544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Physics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26" name="AutoShape 17"/>
          <p:cNvSpPr>
            <a:spLocks noChangeArrowheads="1"/>
          </p:cNvSpPr>
          <p:nvPr/>
        </p:nvSpPr>
        <p:spPr bwMode="auto">
          <a:xfrm>
            <a:off x="2141144" y="3808204"/>
            <a:ext cx="406450" cy="23571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Earth sciences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27" name="AutoShape 17"/>
          <p:cNvSpPr>
            <a:spLocks noChangeArrowheads="1"/>
          </p:cNvSpPr>
          <p:nvPr/>
        </p:nvSpPr>
        <p:spPr bwMode="auto">
          <a:xfrm>
            <a:off x="3399400" y="4767763"/>
            <a:ext cx="468051" cy="139754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Economics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32" name="AutoShape 17"/>
          <p:cNvSpPr>
            <a:spLocks noChangeArrowheads="1"/>
          </p:cNvSpPr>
          <p:nvPr/>
        </p:nvSpPr>
        <p:spPr bwMode="auto">
          <a:xfrm>
            <a:off x="4623536" y="5340223"/>
            <a:ext cx="648072" cy="82508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Social</a:t>
            </a:r>
          </a:p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sciences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9486" y="1277939"/>
            <a:ext cx="461665" cy="4695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en-GB" sz="1800" b="1" dirty="0" smtClean="0">
                <a:solidFill>
                  <a:schemeClr val="bg2">
                    <a:lumMod val="50000"/>
                  </a:schemeClr>
                </a:solidFill>
                <a:latin typeface="EC Square Sans Pro Light" panose="020B0506000000020004" pitchFamily="34" charset="0"/>
              </a:rPr>
              <a:t>Scale of scientific activity  (data-driven science)</a:t>
            </a:r>
            <a:endParaRPr lang="en-GB" sz="1800" b="1" dirty="0">
              <a:solidFill>
                <a:schemeClr val="bg2">
                  <a:lumMod val="50000"/>
                </a:schemeClr>
              </a:solidFill>
              <a:latin typeface="EC Square Sans Pro Light" panose="020B0506000000020004" pitchFamily="34" charset="0"/>
            </a:endParaRPr>
          </a:p>
        </p:txBody>
      </p:sp>
      <p:sp>
        <p:nvSpPr>
          <p:cNvPr id="153" name="AutoShape 17"/>
          <p:cNvSpPr>
            <a:spLocks noChangeArrowheads="1"/>
          </p:cNvSpPr>
          <p:nvPr/>
        </p:nvSpPr>
        <p:spPr bwMode="auto">
          <a:xfrm>
            <a:off x="2771800" y="4240252"/>
            <a:ext cx="429249" cy="19250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Applied - engineering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54" name="AutoShape 17"/>
          <p:cNvSpPr>
            <a:spLocks noChangeArrowheads="1"/>
          </p:cNvSpPr>
          <p:nvPr/>
        </p:nvSpPr>
        <p:spPr bwMode="auto">
          <a:xfrm>
            <a:off x="4033824" y="5023538"/>
            <a:ext cx="383657" cy="11417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… … 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62" name="AutoShape 17"/>
          <p:cNvSpPr>
            <a:spLocks noChangeArrowheads="1"/>
          </p:cNvSpPr>
          <p:nvPr/>
        </p:nvSpPr>
        <p:spPr bwMode="auto">
          <a:xfrm>
            <a:off x="5580112" y="5786739"/>
            <a:ext cx="998443" cy="3785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Humanities</a:t>
            </a:r>
          </a:p>
        </p:txBody>
      </p:sp>
      <p:sp>
        <p:nvSpPr>
          <p:cNvPr id="169" name="AutoShape 17"/>
          <p:cNvSpPr>
            <a:spLocks noChangeArrowheads="1"/>
          </p:cNvSpPr>
          <p:nvPr/>
        </p:nvSpPr>
        <p:spPr bwMode="auto">
          <a:xfrm>
            <a:off x="6963911" y="5866735"/>
            <a:ext cx="1280497" cy="29857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Citizen science</a:t>
            </a:r>
          </a:p>
        </p:txBody>
      </p:sp>
      <p:sp>
        <p:nvSpPr>
          <p:cNvPr id="41" name="TextBox 40"/>
          <p:cNvSpPr txBox="1"/>
          <p:nvPr/>
        </p:nvSpPr>
        <p:spPr>
          <a:xfrm rot="5400000">
            <a:off x="1428255" y="-1355248"/>
            <a:ext cx="984885" cy="36824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2600" b="1" dirty="0">
                <a:solidFill>
                  <a:schemeClr val="bg1"/>
                </a:solidFill>
                <a:latin typeface="EC Square Sans Pro Light" panose="020B0506000000020004" pitchFamily="34" charset="0"/>
              </a:rPr>
              <a:t>European </a:t>
            </a:r>
          </a:p>
          <a:p>
            <a:pPr algn="ctr"/>
            <a:r>
              <a:rPr lang="en-GB" sz="2600" b="1" dirty="0">
                <a:solidFill>
                  <a:schemeClr val="bg1"/>
                </a:solidFill>
                <a:latin typeface="EC Square Sans Pro Light" panose="020B0506000000020004" pitchFamily="34" charset="0"/>
              </a:rPr>
              <a:t>Open Science Cloud</a:t>
            </a:r>
          </a:p>
        </p:txBody>
      </p:sp>
      <p:pic>
        <p:nvPicPr>
          <p:cNvPr id="39" name="Picture 94" descr="C:\Users\saraclo\Documents\EPOS%20logo2012ne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358" y="2913189"/>
            <a:ext cx="780218" cy="335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88" descr="eurovo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439" y="1320055"/>
            <a:ext cx="1368425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13" descr="P:\private\PanData\Logo\pandata-europe-shado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864" y="1518210"/>
            <a:ext cx="11874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327455"/>
            <a:ext cx="1504246" cy="46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91" descr="C:\Users\saraclo\Documents\dariah-eu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532" y="4943210"/>
            <a:ext cx="1488604" cy="44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Curved Connector 2"/>
          <p:cNvCxnSpPr>
            <a:stCxn id="125" idx="0"/>
            <a:endCxn id="40" idx="1"/>
          </p:cNvCxnSpPr>
          <p:nvPr/>
        </p:nvCxnSpPr>
        <p:spPr bwMode="auto">
          <a:xfrm rot="5400000" flipH="1" flipV="1">
            <a:off x="1092564" y="1524006"/>
            <a:ext cx="988432" cy="785318"/>
          </a:xfrm>
          <a:prstGeom prst="curvedConnector2">
            <a:avLst/>
          </a:prstGeom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cxnSp>
        <p:nvCxnSpPr>
          <p:cNvPr id="33" name="Curved Connector 32"/>
          <p:cNvCxnSpPr>
            <a:stCxn id="868369" idx="0"/>
            <a:endCxn id="38" idx="1"/>
          </p:cNvCxnSpPr>
          <p:nvPr/>
        </p:nvCxnSpPr>
        <p:spPr bwMode="auto">
          <a:xfrm rot="5400000" flipH="1" flipV="1">
            <a:off x="1709736" y="2150912"/>
            <a:ext cx="952132" cy="883964"/>
          </a:xfrm>
          <a:prstGeom prst="curvedConnector2">
            <a:avLst/>
          </a:prstGeom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cxnSp>
        <p:nvCxnSpPr>
          <p:cNvPr id="36" name="Curved Connector 35"/>
          <p:cNvCxnSpPr>
            <a:stCxn id="126" idx="0"/>
            <a:endCxn id="39" idx="1"/>
          </p:cNvCxnSpPr>
          <p:nvPr/>
        </p:nvCxnSpPr>
        <p:spPr bwMode="auto">
          <a:xfrm rot="5400000" flipH="1" flipV="1">
            <a:off x="2335239" y="3090086"/>
            <a:ext cx="727248" cy="708989"/>
          </a:xfrm>
          <a:prstGeom prst="curvedConnector2">
            <a:avLst/>
          </a:prstGeom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cxnSp>
        <p:nvCxnSpPr>
          <p:cNvPr id="45" name="Curved Connector 44"/>
          <p:cNvCxnSpPr>
            <a:stCxn id="132" idx="0"/>
            <a:endCxn id="43" idx="1"/>
          </p:cNvCxnSpPr>
          <p:nvPr/>
        </p:nvCxnSpPr>
        <p:spPr bwMode="auto">
          <a:xfrm rot="5400000" flipH="1" flipV="1">
            <a:off x="4874883" y="4634994"/>
            <a:ext cx="777919" cy="632540"/>
          </a:xfrm>
          <a:prstGeom prst="curvedConnector2">
            <a:avLst/>
          </a:prstGeom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cxnSp>
        <p:nvCxnSpPr>
          <p:cNvPr id="47" name="Curved Connector 46"/>
          <p:cNvCxnSpPr>
            <a:stCxn id="162" idx="0"/>
            <a:endCxn id="44" idx="1"/>
          </p:cNvCxnSpPr>
          <p:nvPr/>
        </p:nvCxnSpPr>
        <p:spPr bwMode="auto">
          <a:xfrm rot="5400000" flipH="1" flipV="1">
            <a:off x="6195844" y="5051051"/>
            <a:ext cx="619179" cy="852198"/>
          </a:xfrm>
          <a:prstGeom prst="curvedConnector2">
            <a:avLst/>
          </a:prstGeom>
          <a:noFill/>
          <a:ln w="952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cxnSp>
      <p:pic>
        <p:nvPicPr>
          <p:cNvPr id="28" name="Picture 8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084" y="980728"/>
            <a:ext cx="724834" cy="32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92" descr="C:\Users\saraclo\Documents\BMB logo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320577"/>
            <a:ext cx="1217713" cy="26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86" descr="http://www.seadatanet.org/extension/seadatanet2/design/skin-seadatanet2/images/Logo_SeaDataNet_fond_transparent.pn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20731"/>
            <a:ext cx="729137" cy="396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2627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/>
      <p:bldP spid="868360" grpId="0" animBg="1"/>
      <p:bldP spid="868361" grpId="0" animBg="1"/>
      <p:bldP spid="868369" grpId="0" animBg="1"/>
      <p:bldP spid="124" grpId="0"/>
      <p:bldP spid="125" grpId="0" animBg="1"/>
      <p:bldP spid="126" grpId="0" animBg="1"/>
      <p:bldP spid="127" grpId="0" animBg="1"/>
      <p:bldP spid="132" grpId="0" animBg="1"/>
      <p:bldP spid="133" grpId="0"/>
      <p:bldP spid="153" grpId="0" animBg="1"/>
      <p:bldP spid="154" grpId="0" animBg="1"/>
      <p:bldP spid="162" grpId="0" animBg="1"/>
      <p:bldP spid="16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354" name="AutoShape 2"/>
          <p:cNvSpPr>
            <a:spLocks noChangeArrowheads="1"/>
          </p:cNvSpPr>
          <p:nvPr/>
        </p:nvSpPr>
        <p:spPr bwMode="auto">
          <a:xfrm>
            <a:off x="756594" y="4375226"/>
            <a:ext cx="8101103" cy="1818653"/>
          </a:xfrm>
          <a:prstGeom prst="roundRect">
            <a:avLst>
              <a:gd name="adj" fmla="val 16667"/>
            </a:avLst>
          </a:prstGeom>
          <a:solidFill>
            <a:srgbClr val="FFDEB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b="1"/>
          </a:p>
        </p:txBody>
      </p:sp>
      <p:sp>
        <p:nvSpPr>
          <p:cNvPr id="868358" name="AutoShape 6"/>
          <p:cNvSpPr>
            <a:spLocks noChangeArrowheads="1"/>
          </p:cNvSpPr>
          <p:nvPr/>
        </p:nvSpPr>
        <p:spPr bwMode="auto">
          <a:xfrm>
            <a:off x="756596" y="1412776"/>
            <a:ext cx="8101103" cy="1502706"/>
          </a:xfrm>
          <a:prstGeom prst="roundRect">
            <a:avLst>
              <a:gd name="adj" fmla="val 16667"/>
            </a:avLst>
          </a:prstGeom>
          <a:solidFill>
            <a:srgbClr val="E1F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GB" sz="1800" i="0">
              <a:latin typeface="Arial" pitchFamily="34" charset="0"/>
            </a:endParaRPr>
          </a:p>
        </p:txBody>
      </p:sp>
      <p:sp>
        <p:nvSpPr>
          <p:cNvPr id="868359" name="AutoShape 7"/>
          <p:cNvSpPr>
            <a:spLocks noChangeArrowheads="1"/>
          </p:cNvSpPr>
          <p:nvPr/>
        </p:nvSpPr>
        <p:spPr bwMode="auto">
          <a:xfrm>
            <a:off x="756595" y="2915482"/>
            <a:ext cx="8101103" cy="1459744"/>
          </a:xfrm>
          <a:prstGeom prst="roundRect">
            <a:avLst>
              <a:gd name="adj" fmla="val 16667"/>
            </a:avLst>
          </a:prstGeom>
          <a:solidFill>
            <a:srgbClr val="E4F6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" name="Freeform 122"/>
          <p:cNvSpPr/>
          <p:nvPr/>
        </p:nvSpPr>
        <p:spPr bwMode="auto">
          <a:xfrm>
            <a:off x="899592" y="1412776"/>
            <a:ext cx="7958103" cy="4649577"/>
          </a:xfrm>
          <a:custGeom>
            <a:avLst/>
            <a:gdLst>
              <a:gd name="connsiteX0" fmla="*/ 0 w 7284720"/>
              <a:gd name="connsiteY0" fmla="*/ 0 h 4206240"/>
              <a:gd name="connsiteX1" fmla="*/ 403860 w 7284720"/>
              <a:gd name="connsiteY1" fmla="*/ 2164080 h 4206240"/>
              <a:gd name="connsiteX2" fmla="*/ 1508760 w 7284720"/>
              <a:gd name="connsiteY2" fmla="*/ 3497580 h 4206240"/>
              <a:gd name="connsiteX3" fmla="*/ 3688080 w 7284720"/>
              <a:gd name="connsiteY3" fmla="*/ 3992880 h 4206240"/>
              <a:gd name="connsiteX4" fmla="*/ 7284720 w 7284720"/>
              <a:gd name="connsiteY4" fmla="*/ 4206240 h 4206240"/>
              <a:gd name="connsiteX0" fmla="*/ 0 w 7284720"/>
              <a:gd name="connsiteY0" fmla="*/ 0 h 4206240"/>
              <a:gd name="connsiteX1" fmla="*/ 403860 w 7284720"/>
              <a:gd name="connsiteY1" fmla="*/ 2164080 h 4206240"/>
              <a:gd name="connsiteX2" fmla="*/ 1508760 w 7284720"/>
              <a:gd name="connsiteY2" fmla="*/ 3497580 h 4206240"/>
              <a:gd name="connsiteX3" fmla="*/ 3369351 w 7284720"/>
              <a:gd name="connsiteY3" fmla="*/ 4046220 h 4206240"/>
              <a:gd name="connsiteX4" fmla="*/ 7284720 w 7284720"/>
              <a:gd name="connsiteY4" fmla="*/ 4206240 h 4206240"/>
              <a:gd name="connsiteX0" fmla="*/ 0 w 7284720"/>
              <a:gd name="connsiteY0" fmla="*/ 0 h 4206240"/>
              <a:gd name="connsiteX1" fmla="*/ 403860 w 7284720"/>
              <a:gd name="connsiteY1" fmla="*/ 2164080 h 4206240"/>
              <a:gd name="connsiteX2" fmla="*/ 1286390 w 7284720"/>
              <a:gd name="connsiteY2" fmla="*/ 3566160 h 4206240"/>
              <a:gd name="connsiteX3" fmla="*/ 3369351 w 7284720"/>
              <a:gd name="connsiteY3" fmla="*/ 4046220 h 4206240"/>
              <a:gd name="connsiteX4" fmla="*/ 7284720 w 7284720"/>
              <a:gd name="connsiteY4" fmla="*/ 4206240 h 4206240"/>
              <a:gd name="connsiteX0" fmla="*/ 0 w 7284720"/>
              <a:gd name="connsiteY0" fmla="*/ 0 h 4206240"/>
              <a:gd name="connsiteX1" fmla="*/ 403860 w 7284720"/>
              <a:gd name="connsiteY1" fmla="*/ 2164080 h 4206240"/>
              <a:gd name="connsiteX2" fmla="*/ 1404987 w 7284720"/>
              <a:gd name="connsiteY2" fmla="*/ 3482340 h 4206240"/>
              <a:gd name="connsiteX3" fmla="*/ 3369351 w 7284720"/>
              <a:gd name="connsiteY3" fmla="*/ 4046220 h 4206240"/>
              <a:gd name="connsiteX4" fmla="*/ 7284720 w 7284720"/>
              <a:gd name="connsiteY4" fmla="*/ 420624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84720" h="4206240">
                <a:moveTo>
                  <a:pt x="0" y="0"/>
                </a:moveTo>
                <a:cubicBezTo>
                  <a:pt x="76200" y="790575"/>
                  <a:pt x="169695" y="1583690"/>
                  <a:pt x="403860" y="2164080"/>
                </a:cubicBezTo>
                <a:cubicBezTo>
                  <a:pt x="638025" y="2744470"/>
                  <a:pt x="910739" y="3168650"/>
                  <a:pt x="1404987" y="3482340"/>
                </a:cubicBezTo>
                <a:cubicBezTo>
                  <a:pt x="1899235" y="3796030"/>
                  <a:pt x="2389396" y="3925570"/>
                  <a:pt x="3369351" y="4046220"/>
                </a:cubicBezTo>
                <a:cubicBezTo>
                  <a:pt x="4349307" y="4166870"/>
                  <a:pt x="5967730" y="4158615"/>
                  <a:pt x="7284720" y="4206240"/>
                </a:cubicBezTo>
              </a:path>
            </a:pathLst>
          </a:custGeom>
          <a:noFill/>
          <a:ln w="1905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868360" name="Line 8"/>
          <p:cNvSpPr>
            <a:spLocks noChangeShapeType="1"/>
          </p:cNvSpPr>
          <p:nvPr/>
        </p:nvSpPr>
        <p:spPr bwMode="auto">
          <a:xfrm>
            <a:off x="756593" y="6196247"/>
            <a:ext cx="8101103" cy="25990"/>
          </a:xfrm>
          <a:prstGeom prst="line">
            <a:avLst/>
          </a:prstGeom>
          <a:noFill/>
          <a:ln w="25400">
            <a:solidFill>
              <a:srgbClr val="4D4D4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8361" name="Line 9"/>
          <p:cNvSpPr>
            <a:spLocks noChangeShapeType="1"/>
          </p:cNvSpPr>
          <p:nvPr/>
        </p:nvSpPr>
        <p:spPr bwMode="auto">
          <a:xfrm flipV="1">
            <a:off x="755576" y="1277939"/>
            <a:ext cx="1" cy="4930774"/>
          </a:xfrm>
          <a:prstGeom prst="line">
            <a:avLst/>
          </a:prstGeom>
          <a:noFill/>
          <a:ln w="25400">
            <a:solidFill>
              <a:srgbClr val="4D4D4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8366" name="Text Box 14"/>
          <p:cNvSpPr txBox="1">
            <a:spLocks noChangeArrowheads="1"/>
          </p:cNvSpPr>
          <p:nvPr/>
        </p:nvSpPr>
        <p:spPr bwMode="auto">
          <a:xfrm>
            <a:off x="7884368" y="4375226"/>
            <a:ext cx="973331" cy="584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ts val="0"/>
              </a:spcBef>
            </a:pPr>
            <a:r>
              <a:rPr lang="en-GB" sz="1600" b="1" i="0" dirty="0" smtClean="0">
                <a:solidFill>
                  <a:srgbClr val="FF6600"/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Data </a:t>
            </a:r>
          </a:p>
          <a:p>
            <a:pPr algn="ctr" eaLnBrk="1" hangingPunct="1">
              <a:spcBef>
                <a:spcPts val="0"/>
              </a:spcBef>
            </a:pPr>
            <a:r>
              <a:rPr lang="en-GB" sz="1600" b="1" dirty="0" smtClean="0">
                <a:solidFill>
                  <a:srgbClr val="FF6600"/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layer</a:t>
            </a:r>
            <a:endParaRPr lang="en-GB" sz="1600" b="1" i="0" dirty="0">
              <a:solidFill>
                <a:srgbClr val="FF6600"/>
              </a:solidFill>
              <a:latin typeface="EC Square Sans Pro Light" panose="020B0506000000020004" pitchFamily="34" charset="0"/>
              <a:cs typeface="Calibri" panose="020F0502020204030204" pitchFamily="34" charset="0"/>
            </a:endParaRPr>
          </a:p>
        </p:txBody>
      </p:sp>
      <p:sp>
        <p:nvSpPr>
          <p:cNvPr id="868367" name="Text Box 15"/>
          <p:cNvSpPr txBox="1">
            <a:spLocks noChangeArrowheads="1"/>
          </p:cNvSpPr>
          <p:nvPr/>
        </p:nvSpPr>
        <p:spPr bwMode="auto">
          <a:xfrm>
            <a:off x="7692979" y="2915071"/>
            <a:ext cx="1164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ts val="0"/>
              </a:spcBef>
            </a:pPr>
            <a:r>
              <a:rPr lang="en-GB" sz="1600" b="1" dirty="0" smtClean="0">
                <a:solidFill>
                  <a:srgbClr val="2D5EC1"/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Service</a:t>
            </a:r>
          </a:p>
          <a:p>
            <a:pPr algn="ctr" eaLnBrk="1" hangingPunct="1">
              <a:spcBef>
                <a:spcPts val="0"/>
              </a:spcBef>
            </a:pPr>
            <a:r>
              <a:rPr lang="en-GB" sz="1600" b="1" dirty="0" smtClean="0">
                <a:solidFill>
                  <a:srgbClr val="2D5EC1"/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 layer</a:t>
            </a:r>
            <a:endParaRPr lang="en-GB" sz="1600" b="1" i="0" dirty="0">
              <a:solidFill>
                <a:srgbClr val="2D5EC1"/>
              </a:solidFill>
              <a:latin typeface="EC Square Sans Pro Light" panose="020B0506000000020004" pitchFamily="34" charset="0"/>
              <a:cs typeface="Calibri" panose="020F0502020204030204" pitchFamily="34" charset="0"/>
            </a:endParaRPr>
          </a:p>
        </p:txBody>
      </p:sp>
      <p:sp>
        <p:nvSpPr>
          <p:cNvPr id="868368" name="Text Box 16"/>
          <p:cNvSpPr txBox="1">
            <a:spLocks noChangeArrowheads="1"/>
          </p:cNvSpPr>
          <p:nvPr/>
        </p:nvSpPr>
        <p:spPr bwMode="auto">
          <a:xfrm>
            <a:off x="7705790" y="1412974"/>
            <a:ext cx="11241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C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ts val="0"/>
              </a:spcBef>
            </a:pPr>
            <a:r>
              <a:rPr lang="en-GB" sz="1600" b="1" i="0" dirty="0" smtClean="0">
                <a:solidFill>
                  <a:srgbClr val="006600"/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Governance</a:t>
            </a:r>
          </a:p>
          <a:p>
            <a:pPr algn="ctr" eaLnBrk="1" hangingPunct="1">
              <a:spcBef>
                <a:spcPts val="0"/>
              </a:spcBef>
            </a:pPr>
            <a:r>
              <a:rPr lang="en-GB" sz="1600" b="1" i="0" dirty="0" smtClean="0">
                <a:solidFill>
                  <a:srgbClr val="006600"/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 layer</a:t>
            </a:r>
            <a:endParaRPr lang="en-GB" sz="1600" b="1" i="0" dirty="0">
              <a:solidFill>
                <a:srgbClr val="006600"/>
              </a:solidFill>
              <a:latin typeface="EC Square Sans Pro Light" panose="020B0506000000020004" pitchFamily="34" charset="0"/>
              <a:cs typeface="Calibri" panose="020F0502020204030204" pitchFamily="34" charset="0"/>
            </a:endParaRPr>
          </a:p>
        </p:txBody>
      </p:sp>
      <p:sp>
        <p:nvSpPr>
          <p:cNvPr id="868369" name="AutoShape 17"/>
          <p:cNvSpPr>
            <a:spLocks noChangeArrowheads="1"/>
          </p:cNvSpPr>
          <p:nvPr/>
        </p:nvSpPr>
        <p:spPr bwMode="auto">
          <a:xfrm>
            <a:off x="1512556" y="3068960"/>
            <a:ext cx="462528" cy="30963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Life sciences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0" y="628766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solidFill>
                  <a:schemeClr val="bg2">
                    <a:lumMod val="50000"/>
                  </a:schemeClr>
                </a:solidFill>
                <a:latin typeface="EC Square Sans Pro Light" panose="020B0506000000020004" pitchFamily="34" charset="0"/>
              </a:rPr>
              <a:t>Lead users…	  	Scientific communities</a:t>
            </a:r>
            <a:r>
              <a:rPr lang="en-GB" sz="1800" dirty="0" smtClean="0">
                <a:solidFill>
                  <a:schemeClr val="bg2">
                    <a:lumMod val="50000"/>
                  </a:schemeClr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		</a:t>
            </a:r>
            <a:r>
              <a:rPr lang="en-GB" sz="1800" dirty="0">
                <a:solidFill>
                  <a:schemeClr val="bg2">
                    <a:lumMod val="50000"/>
                  </a:schemeClr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 </a:t>
            </a:r>
            <a:r>
              <a:rPr lang="en-GB" sz="1800" dirty="0" smtClean="0">
                <a:solidFill>
                  <a:schemeClr val="bg2">
                    <a:lumMod val="50000"/>
                  </a:schemeClr>
                </a:solidFill>
                <a:latin typeface="EC Square Sans Pro Light" panose="020B0506000000020004" pitchFamily="34" charset="0"/>
                <a:cs typeface="Calibri" panose="020F0502020204030204" pitchFamily="34" charset="0"/>
              </a:rPr>
              <a:t>   …long tail</a:t>
            </a:r>
            <a:endParaRPr lang="en-GB" sz="1800" dirty="0">
              <a:solidFill>
                <a:schemeClr val="bg2">
                  <a:lumMod val="50000"/>
                </a:schemeClr>
              </a:solidFill>
              <a:latin typeface="EC Square Sans Pro Light" panose="020B05060000000200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AutoShape 17"/>
          <p:cNvSpPr>
            <a:spLocks noChangeArrowheads="1"/>
          </p:cNvSpPr>
          <p:nvPr/>
        </p:nvSpPr>
        <p:spPr bwMode="auto">
          <a:xfrm>
            <a:off x="1043608" y="2410881"/>
            <a:ext cx="301025" cy="37544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Physics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26" name="AutoShape 17"/>
          <p:cNvSpPr>
            <a:spLocks noChangeArrowheads="1"/>
          </p:cNvSpPr>
          <p:nvPr/>
        </p:nvSpPr>
        <p:spPr bwMode="auto">
          <a:xfrm>
            <a:off x="2141144" y="3808204"/>
            <a:ext cx="406450" cy="23571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Earth sciences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27" name="AutoShape 17"/>
          <p:cNvSpPr>
            <a:spLocks noChangeArrowheads="1"/>
          </p:cNvSpPr>
          <p:nvPr/>
        </p:nvSpPr>
        <p:spPr bwMode="auto">
          <a:xfrm>
            <a:off x="3399400" y="4767763"/>
            <a:ext cx="468051" cy="139754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Economics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32" name="AutoShape 17"/>
          <p:cNvSpPr>
            <a:spLocks noChangeArrowheads="1"/>
          </p:cNvSpPr>
          <p:nvPr/>
        </p:nvSpPr>
        <p:spPr bwMode="auto">
          <a:xfrm>
            <a:off x="4623536" y="5340223"/>
            <a:ext cx="648072" cy="82508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Social</a:t>
            </a:r>
          </a:p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sciences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9486" y="1277939"/>
            <a:ext cx="461665" cy="4695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en-GB" sz="1800" dirty="0" smtClean="0">
                <a:solidFill>
                  <a:schemeClr val="bg2">
                    <a:lumMod val="50000"/>
                  </a:schemeClr>
                </a:solidFill>
                <a:latin typeface="EC Square Sans Pro Light" panose="020B0506000000020004" pitchFamily="34" charset="0"/>
              </a:rPr>
              <a:t>Scale of scientific activity  (data-driven science)</a:t>
            </a:r>
            <a:endParaRPr lang="en-GB" sz="1800" dirty="0">
              <a:solidFill>
                <a:schemeClr val="bg2">
                  <a:lumMod val="50000"/>
                </a:schemeClr>
              </a:solidFill>
              <a:latin typeface="EC Square Sans Pro Light" panose="020B05060000000200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00091" y="3995889"/>
            <a:ext cx="307175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High performance computing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184067" y="3761935"/>
            <a:ext cx="307175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Data fusion across disciplines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968043" y="3536946"/>
            <a:ext cx="307175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Big data analytics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4752019" y="3302992"/>
            <a:ext cx="307175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Privacy and personal data protection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255989" y="5425479"/>
            <a:ext cx="2520662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… … 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6039965" y="5228017"/>
            <a:ext cx="2520662" cy="2881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tIns="36000" bIns="36000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Data discovery and catalogue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823940" y="4968451"/>
            <a:ext cx="2520661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Data manipulation and export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5607916" y="4679857"/>
            <a:ext cx="2520661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Data access and re-use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515819" y="2517230"/>
            <a:ext cx="3012787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Trust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4299795" y="2258871"/>
            <a:ext cx="3012787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Leverage of MS investment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083771" y="2008979"/>
            <a:ext cx="3012787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Legacy and sustainability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4535995" y="3056771"/>
            <a:ext cx="307175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IPR protection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3867747" y="1750620"/>
            <a:ext cx="3012787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Federation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53" name="AutoShape 17"/>
          <p:cNvSpPr>
            <a:spLocks noChangeArrowheads="1"/>
          </p:cNvSpPr>
          <p:nvPr/>
        </p:nvSpPr>
        <p:spPr bwMode="auto">
          <a:xfrm>
            <a:off x="2771800" y="4240252"/>
            <a:ext cx="429249" cy="19250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Applied - engineering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54" name="AutoShape 17"/>
          <p:cNvSpPr>
            <a:spLocks noChangeArrowheads="1"/>
          </p:cNvSpPr>
          <p:nvPr/>
        </p:nvSpPr>
        <p:spPr bwMode="auto">
          <a:xfrm>
            <a:off x="4033824" y="5023538"/>
            <a:ext cx="383657" cy="11417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… … </a:t>
            </a:r>
            <a:endParaRPr lang="en-GB" sz="1400" b="1" i="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62" name="AutoShape 17"/>
          <p:cNvSpPr>
            <a:spLocks noChangeArrowheads="1"/>
          </p:cNvSpPr>
          <p:nvPr/>
        </p:nvSpPr>
        <p:spPr bwMode="auto">
          <a:xfrm>
            <a:off x="5580112" y="5786739"/>
            <a:ext cx="998443" cy="3785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Humanities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5391892" y="4365104"/>
            <a:ext cx="2520661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Data storage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69" name="AutoShape 17"/>
          <p:cNvSpPr>
            <a:spLocks noChangeArrowheads="1"/>
          </p:cNvSpPr>
          <p:nvPr/>
        </p:nvSpPr>
        <p:spPr bwMode="auto">
          <a:xfrm>
            <a:off x="6963911" y="5866735"/>
            <a:ext cx="1280497" cy="29857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anchor="ctr"/>
          <a:lstStyle/>
          <a:p>
            <a:pPr algn="ctr" eaLnBrk="1" hangingPunct="1"/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Citizen science</a:t>
            </a:r>
          </a:p>
        </p:txBody>
      </p:sp>
      <p:sp>
        <p:nvSpPr>
          <p:cNvPr id="41" name="TextBox 40"/>
          <p:cNvSpPr txBox="1"/>
          <p:nvPr/>
        </p:nvSpPr>
        <p:spPr>
          <a:xfrm rot="5400000">
            <a:off x="1428255" y="-1355248"/>
            <a:ext cx="984885" cy="36824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2600" b="1" dirty="0">
                <a:solidFill>
                  <a:schemeClr val="bg1"/>
                </a:solidFill>
                <a:latin typeface="EC Square Sans Pro Light" panose="020B0506000000020004" pitchFamily="34" charset="0"/>
              </a:rPr>
              <a:t>European </a:t>
            </a:r>
          </a:p>
          <a:p>
            <a:pPr algn="ctr"/>
            <a:r>
              <a:rPr lang="en-GB" sz="2600" b="1" dirty="0">
                <a:solidFill>
                  <a:schemeClr val="bg1"/>
                </a:solidFill>
                <a:latin typeface="EC Square Sans Pro Light" panose="020B0506000000020004" pitchFamily="34" charset="0"/>
              </a:rPr>
              <a:t>Open Science Cloud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651723" y="1504399"/>
            <a:ext cx="3012787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C Square Sans Pro" panose="020B0506040000020004" pitchFamily="34" charset="0"/>
              </a:rPr>
              <a:t>Bottom-up governance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latin typeface="EC Square Sans Pro" panose="020B0506040000020004" pitchFamily="34" charset="0"/>
            </a:endParaRPr>
          </a:p>
        </p:txBody>
      </p:sp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010" y="2390963"/>
            <a:ext cx="467226" cy="145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3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279" y="1814512"/>
            <a:ext cx="376044" cy="279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88" descr="eurovo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786" y="1749172"/>
            <a:ext cx="542057" cy="81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45" descr="OpenAIRE_ALL_RGB_noTA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187" y="2350641"/>
            <a:ext cx="389859" cy="288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6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047" y="2089254"/>
            <a:ext cx="428866" cy="214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8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960" y="1879304"/>
            <a:ext cx="467854" cy="207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8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454" y="1835109"/>
            <a:ext cx="333283" cy="206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8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323" y="1534408"/>
            <a:ext cx="543874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87" descr="C:\Users\saraclo\Documents\Icos_Logo_RGB_Regular_2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457" y="1518147"/>
            <a:ext cx="713100" cy="19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88" descr="C:\Users\saraclo\Documents\clarin-logo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950" y="2390963"/>
            <a:ext cx="322379" cy="363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89" descr="C:\Users\saraclo\Documents\dasishlarge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759" y="2138701"/>
            <a:ext cx="354664" cy="23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91" descr="C:\Users\saraclo\Documents\dariah-eu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068" y="2625732"/>
            <a:ext cx="486091" cy="146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92" descr="C:\Users\saraclo\Documents\BMB logo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317" y="2073818"/>
            <a:ext cx="690460" cy="148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93" descr="C:\Users\saraclo\Documents\Helix nebula logo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301" y="2435090"/>
            <a:ext cx="537025" cy="27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94" descr="C:\Users\saraclo\Documents\EPOS%20logo2012new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591" y="2138701"/>
            <a:ext cx="485462" cy="20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2274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8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8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8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68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68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8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683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68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68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68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68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68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68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68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68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868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68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68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8354" grpId="0" animBg="1"/>
      <p:bldP spid="868358" grpId="0" animBg="1"/>
      <p:bldP spid="868359" grpId="0" animBg="1"/>
      <p:bldP spid="868366" grpId="0"/>
      <p:bldP spid="868367" grpId="0"/>
      <p:bldP spid="868368" grpId="0"/>
      <p:bldP spid="2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9" grpId="0" animBg="1"/>
      <p:bldP spid="147" grpId="0" animBg="1"/>
      <p:bldP spid="166" grpId="0" animBg="1"/>
      <p:bldP spid="1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8788" y="1556792"/>
            <a:ext cx="8229600" cy="49011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indent="0"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Current activities</a:t>
            </a: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DSM follow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up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GB" b="0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EP plenary debate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endParaRPr lang="en-GB" sz="1400" b="0" dirty="0">
              <a:solidFill>
                <a:schemeClr val="accent2">
                  <a:lumMod val="75000"/>
                </a:schemeClr>
              </a:solidFill>
              <a:latin typeface="EC Square Sans Pro" panose="020B0506040000020004" pitchFamily="34" charset="0"/>
            </a:endParaRP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Council Conclusions, Open Science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debate</a:t>
            </a:r>
          </a:p>
          <a:p>
            <a:pPr>
              <a:buClrTx/>
              <a:buFont typeface="Courier New" panose="02070309020205020404" pitchFamily="49" charset="0"/>
              <a:buChar char="o"/>
            </a:pPr>
            <a:endParaRPr lang="en-GB" sz="1400" b="1" dirty="0">
              <a:solidFill>
                <a:schemeClr val="accent2">
                  <a:lumMod val="75000"/>
                </a:schemeClr>
              </a:solidFill>
              <a:latin typeface="EC Square Sans Pro" panose="020B0506040000020004" pitchFamily="34" charset="0"/>
            </a:endParaRP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High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level expert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group</a:t>
            </a:r>
          </a:p>
          <a:p>
            <a:pPr>
              <a:buClrTx/>
              <a:buFont typeface="Courier New" panose="02070309020205020404" pitchFamily="49" charset="0"/>
              <a:buChar char="o"/>
            </a:pPr>
            <a:endParaRPr lang="en-GB" sz="1400" dirty="0" smtClean="0">
              <a:solidFill>
                <a:schemeClr val="accent2">
                  <a:lumMod val="75000"/>
                </a:schemeClr>
              </a:solidFill>
              <a:latin typeface="EC Square Sans Pro" panose="020B0506040000020004" pitchFamily="34" charset="0"/>
            </a:endParaRP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WP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2016-2017</a:t>
            </a:r>
          </a:p>
          <a:p>
            <a:pPr>
              <a:buClrTx/>
              <a:buFont typeface="Courier New" panose="02070309020205020404" pitchFamily="49" charset="0"/>
              <a:buChar char="o"/>
            </a:pPr>
            <a:endParaRPr lang="en-GB" sz="1400" dirty="0" smtClean="0">
              <a:solidFill>
                <a:schemeClr val="accent2">
                  <a:lumMod val="75000"/>
                </a:schemeClr>
              </a:solidFill>
              <a:latin typeface="EC Square Sans Pro" panose="020B0506040000020004" pitchFamily="34" charset="0"/>
            </a:endParaRPr>
          </a:p>
          <a:p>
            <a:pPr>
              <a:buClrTx/>
              <a:buFont typeface="Courier New" panose="02070309020205020404" pitchFamily="49" charset="0"/>
              <a:buChar char="o"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EC Square Sans Pro" panose="020B0506040000020004" pitchFamily="34" charset="0"/>
              </a:rPr>
              <a:t>ERA of Innovation Conference</a:t>
            </a:r>
            <a:endParaRPr lang="en-GB" dirty="0" smtClean="0">
              <a:solidFill>
                <a:schemeClr val="accent2">
                  <a:lumMod val="75000"/>
                </a:schemeClr>
              </a:solidFill>
              <a:latin typeface="EC Square Sans Pro" panose="020B05060400000200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5400000">
            <a:off x="1428255" y="-1355248"/>
            <a:ext cx="984885" cy="36824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2600" b="1" dirty="0">
                <a:solidFill>
                  <a:schemeClr val="bg1"/>
                </a:solidFill>
                <a:latin typeface="EC Square Sans Pro Light" panose="020B0506000000020004" pitchFamily="34" charset="0"/>
              </a:rPr>
              <a:t>European </a:t>
            </a:r>
          </a:p>
          <a:p>
            <a:pPr algn="ctr"/>
            <a:r>
              <a:rPr lang="en-GB" sz="2600" b="1" dirty="0">
                <a:solidFill>
                  <a:schemeClr val="bg1"/>
                </a:solidFill>
                <a:latin typeface="EC Square Sans Pro Light" panose="020B0506000000020004" pitchFamily="34" charset="0"/>
              </a:rPr>
              <a:t>Open Science Cloud</a:t>
            </a:r>
          </a:p>
        </p:txBody>
      </p:sp>
    </p:spTree>
    <p:extLst>
      <p:ext uri="{BB962C8B-B14F-4D97-AF65-F5344CB8AC3E}">
        <p14:creationId xmlns:p14="http://schemas.microsoft.com/office/powerpoint/2010/main" val="42629167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529013"/>
          </a:xfrm>
        </p:spPr>
        <p:txBody>
          <a:bodyPr/>
          <a:lstStyle/>
          <a:p>
            <a:pPr algn="ctr"/>
            <a:endParaRPr lang="en-GB" i="0" dirty="0" smtClean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pPr algn="ctr"/>
            <a:endParaRPr lang="en-US" sz="2800" b="1" i="0" dirty="0" smtClean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pPr algn="ctr"/>
            <a:endParaRPr lang="en-US" sz="2800" b="1" i="0" dirty="0" smtClean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pPr algn="ctr"/>
            <a:r>
              <a:rPr lang="en-US" sz="2800" b="1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</a:rPr>
              <a:t>This is a common endeavor: </a:t>
            </a:r>
            <a:br>
              <a:rPr lang="en-US" sz="2800" b="1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</a:rPr>
            </a:br>
            <a:endParaRPr lang="en-US" sz="2800" b="1" i="0" dirty="0" smtClean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pPr algn="ctr"/>
            <a:r>
              <a:rPr lang="en-US" sz="2800" b="1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</a:rPr>
              <a:t>We want to hear your views!</a:t>
            </a:r>
          </a:p>
          <a:p>
            <a:pPr algn="ctr"/>
            <a:endParaRPr lang="en-GB" i="0" dirty="0" smtClean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pPr algn="ctr"/>
            <a:endParaRPr lang="en-GB" sz="2800" b="1" i="0" u="sng" dirty="0" smtClean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pPr algn="ctr"/>
            <a:endParaRPr lang="en-GB" sz="2800" b="1" i="0" u="sng" dirty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42872181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3168650"/>
          </a:xfrm>
        </p:spPr>
        <p:txBody>
          <a:bodyPr/>
          <a:lstStyle/>
          <a:p>
            <a:endParaRPr lang="en-GB" b="1" i="0" u="sng" dirty="0" smtClean="0">
              <a:solidFill>
                <a:schemeClr val="accent2">
                  <a:lumMod val="75000"/>
                </a:schemeClr>
              </a:solidFill>
              <a:hlinkClick r:id="rId2"/>
            </a:endParaRPr>
          </a:p>
          <a:p>
            <a:endParaRPr lang="en-GB" b="1" i="0" u="sng" dirty="0" smtClean="0">
              <a:solidFill>
                <a:schemeClr val="accent2">
                  <a:lumMod val="75000"/>
                </a:schemeClr>
              </a:solidFill>
              <a:hlinkClick r:id="rId2"/>
            </a:endParaRPr>
          </a:p>
          <a:p>
            <a:pPr algn="ctr"/>
            <a:r>
              <a:rPr lang="en-GB" sz="3200" b="1" i="0" dirty="0" smtClean="0">
                <a:solidFill>
                  <a:schemeClr val="accent2">
                    <a:lumMod val="75000"/>
                  </a:schemeClr>
                </a:solidFill>
              </a:rPr>
              <a:t>Thank you!</a:t>
            </a:r>
            <a:endParaRPr lang="en-GB" sz="3200" b="1" i="0" u="sng" dirty="0">
              <a:solidFill>
                <a:schemeClr val="accent2">
                  <a:lumMod val="75000"/>
                </a:schemeClr>
              </a:solidFill>
              <a:hlinkClick r:id="rId2"/>
            </a:endParaRPr>
          </a:p>
          <a:p>
            <a:endParaRPr lang="en-GB" b="1" i="0" u="sng" dirty="0">
              <a:solidFill>
                <a:schemeClr val="accent2">
                  <a:lumMod val="75000"/>
                </a:schemeClr>
              </a:solidFill>
              <a:hlinkClick r:id="rId2"/>
            </a:endParaRPr>
          </a:p>
          <a:p>
            <a:r>
              <a:rPr lang="en-GB" b="1" i="0" u="sng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http</a:t>
            </a:r>
            <a:r>
              <a:rPr lang="en-GB" b="1" i="0" u="sng" dirty="0">
                <a:solidFill>
                  <a:schemeClr val="accent2">
                    <a:lumMod val="75000"/>
                  </a:schemeClr>
                </a:solidFill>
                <a:hlinkClick r:id="rId2"/>
              </a:rPr>
              <a:t>://ec.europa.eu/research/conferences/2015/era-of-innovation</a:t>
            </a:r>
            <a:r>
              <a:rPr lang="fr-BE" b="1" i="0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fr-BE" b="1" i="0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fr-BE" b="1" i="0" u="sng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1640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216024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204388"/>
              </a:buClr>
              <a:buNone/>
              <a:defRPr/>
            </a:pPr>
            <a:r>
              <a:rPr lang="en-GB" b="1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</a:rPr>
              <a:t>Open Science / Science 2.0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204388"/>
              </a:buClr>
              <a:buFont typeface="Wingdings" charset="2"/>
              <a:buChar char="Ø"/>
              <a:defRPr/>
            </a:pPr>
            <a:r>
              <a:rPr lang="en-GB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</a:rPr>
              <a:t>A </a:t>
            </a:r>
            <a:r>
              <a:rPr lang="en-GB" i="0" dirty="0">
                <a:solidFill>
                  <a:schemeClr val="accent2">
                    <a:lumMod val="75000"/>
                  </a:schemeClr>
                </a:solidFill>
                <a:latin typeface="EC Square Sans Pro"/>
              </a:rPr>
              <a:t>systemic change in the modus operandi of science and </a:t>
            </a:r>
            <a:r>
              <a:rPr lang="en-GB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</a:rPr>
              <a:t>research</a:t>
            </a:r>
          </a:p>
          <a:p>
            <a:pPr>
              <a:buClr>
                <a:srgbClr val="204388"/>
              </a:buClr>
              <a:buFont typeface="Wingdings" charset="2"/>
              <a:buChar char="Ø"/>
              <a:defRPr/>
            </a:pPr>
            <a:r>
              <a:rPr lang="en-GB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</a:rPr>
              <a:t>Affecting </a:t>
            </a:r>
            <a:r>
              <a:rPr lang="en-GB" i="0" dirty="0">
                <a:solidFill>
                  <a:schemeClr val="accent2">
                    <a:lumMod val="75000"/>
                  </a:schemeClr>
                </a:solidFill>
                <a:latin typeface="EC Square Sans Pro"/>
              </a:rPr>
              <a:t>the whole research cycle and its stakeholders</a:t>
            </a:r>
          </a:p>
          <a:p>
            <a:endParaRPr lang="en-GB" dirty="0" smtClean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endParaRPr lang="en-GB" dirty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endParaRPr lang="en-GB" dirty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573016"/>
            <a:ext cx="2918098" cy="28510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568452"/>
            <a:ext cx="2945303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3209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538900"/>
              </p:ext>
            </p:extLst>
          </p:nvPr>
        </p:nvGraphicFramePr>
        <p:xfrm>
          <a:off x="1734335" y="2492896"/>
          <a:ext cx="5807096" cy="2496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151688" y="3402013"/>
            <a:ext cx="1308100" cy="963612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</a:rPr>
              <a:t>Open access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946275" y="5589588"/>
            <a:ext cx="1689100" cy="935037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</a:rPr>
              <a:t>Scientific blogs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860483" y="5732463"/>
            <a:ext cx="2268538" cy="936625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</a:rPr>
              <a:t>Collaborative bibliographies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765925" y="4724400"/>
            <a:ext cx="1838325" cy="1008063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  <a:ea typeface="ＭＳ Ｐゴシック" pitchFamily="-83" charset="-128"/>
                <a:cs typeface="ＭＳ Ｐゴシック" pitchFamily="-83" charset="-128"/>
              </a:rPr>
              <a:t>Alternative Reputation systems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851275" y="981075"/>
            <a:ext cx="1508125" cy="819150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</a:rPr>
              <a:t>Citizens science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646738" y="1116013"/>
            <a:ext cx="1157287" cy="1160462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</a:rPr>
              <a:t>Open code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95288" y="1844675"/>
            <a:ext cx="1873250" cy="1008063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  <a:ea typeface="ＭＳ Ｐゴシック" pitchFamily="-83" charset="-128"/>
                <a:cs typeface="ＭＳ Ｐゴシック" pitchFamily="-83" charset="-128"/>
              </a:rPr>
              <a:t>Open workflows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68313" y="4292600"/>
            <a:ext cx="1800225" cy="1009650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</a:rPr>
              <a:t>Open annotation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531813" y="3051175"/>
            <a:ext cx="1231900" cy="1025525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</a:rPr>
              <a:t>Open data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775450" y="2014538"/>
            <a:ext cx="1181100" cy="1127125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</a:rPr>
              <a:t>Pre-print</a:t>
            </a:r>
          </a:p>
        </p:txBody>
      </p:sp>
      <p:sp>
        <p:nvSpPr>
          <p:cNvPr id="16" name="12-Point Star 15"/>
          <p:cNvSpPr>
            <a:spLocks noChangeArrowheads="1"/>
          </p:cNvSpPr>
          <p:nvPr/>
        </p:nvSpPr>
        <p:spPr bwMode="auto">
          <a:xfrm>
            <a:off x="2039938" y="1909763"/>
            <a:ext cx="5038725" cy="3973512"/>
          </a:xfrm>
          <a:custGeom>
            <a:avLst/>
            <a:gdLst>
              <a:gd name="T0" fmla="*/ 22344197 w 5600700"/>
              <a:gd name="T1" fmla="*/ 2151565 h 4537075"/>
              <a:gd name="T2" fmla="*/ 23948444 w 5600700"/>
              <a:gd name="T3" fmla="*/ 4303129 h 4537075"/>
              <a:gd name="T4" fmla="*/ 22344197 w 5600700"/>
              <a:gd name="T5" fmla="*/ 6454690 h 4537075"/>
              <a:gd name="T6" fmla="*/ 17961332 w 5600700"/>
              <a:gd name="T7" fmla="*/ 8029746 h 4537075"/>
              <a:gd name="T8" fmla="*/ 11974220 w 5600700"/>
              <a:gd name="T9" fmla="*/ 8606255 h 4537075"/>
              <a:gd name="T10" fmla="*/ 5987111 w 5600700"/>
              <a:gd name="T11" fmla="*/ 8029746 h 4537075"/>
              <a:gd name="T12" fmla="*/ 1604239 w 5600700"/>
              <a:gd name="T13" fmla="*/ 6454690 h 4537075"/>
              <a:gd name="T14" fmla="*/ 0 w 5600700"/>
              <a:gd name="T15" fmla="*/ 4303129 h 4537075"/>
              <a:gd name="T16" fmla="*/ 1604239 w 5600700"/>
              <a:gd name="T17" fmla="*/ 2151565 h 4537075"/>
              <a:gd name="T18" fmla="*/ 5987111 w 5600700"/>
              <a:gd name="T19" fmla="*/ 576508 h 4537075"/>
              <a:gd name="T20" fmla="*/ 11974220 w 5600700"/>
              <a:gd name="T21" fmla="*/ 0 h 4537075"/>
              <a:gd name="T22" fmla="*/ 17961332 w 5600700"/>
              <a:gd name="T23" fmla="*/ 576508 h 45370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1315240 w 5600700"/>
              <a:gd name="T37" fmla="*/ 1065464 h 4537075"/>
              <a:gd name="T38" fmla="*/ 4285460 w 5600700"/>
              <a:gd name="T39" fmla="*/ 3471611 h 453707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600700" h="4537075">
                <a:moveTo>
                  <a:pt x="0" y="2268538"/>
                </a:moveTo>
                <a:lnTo>
                  <a:pt x="771652" y="1828182"/>
                </a:lnTo>
                <a:lnTo>
                  <a:pt x="375176" y="1134269"/>
                </a:lnTo>
                <a:lnTo>
                  <a:pt x="1315240" y="1065464"/>
                </a:lnTo>
                <a:lnTo>
                  <a:pt x="1400175" y="303926"/>
                </a:lnTo>
                <a:lnTo>
                  <a:pt x="2256762" y="625108"/>
                </a:lnTo>
                <a:lnTo>
                  <a:pt x="2800350" y="0"/>
                </a:lnTo>
                <a:lnTo>
                  <a:pt x="3343938" y="625108"/>
                </a:lnTo>
                <a:lnTo>
                  <a:pt x="4200525" y="303926"/>
                </a:lnTo>
                <a:lnTo>
                  <a:pt x="4285460" y="1065464"/>
                </a:lnTo>
                <a:lnTo>
                  <a:pt x="5225524" y="1134269"/>
                </a:lnTo>
                <a:lnTo>
                  <a:pt x="4829048" y="1828182"/>
                </a:lnTo>
                <a:lnTo>
                  <a:pt x="5600700" y="2268538"/>
                </a:lnTo>
                <a:lnTo>
                  <a:pt x="4829048" y="2708893"/>
                </a:lnTo>
                <a:lnTo>
                  <a:pt x="5225524" y="3402806"/>
                </a:lnTo>
                <a:lnTo>
                  <a:pt x="4285460" y="3471611"/>
                </a:lnTo>
                <a:lnTo>
                  <a:pt x="4200525" y="4233149"/>
                </a:lnTo>
                <a:lnTo>
                  <a:pt x="3343938" y="3911967"/>
                </a:lnTo>
                <a:lnTo>
                  <a:pt x="2800350" y="4537075"/>
                </a:lnTo>
                <a:lnTo>
                  <a:pt x="2256762" y="3911967"/>
                </a:lnTo>
                <a:lnTo>
                  <a:pt x="1400175" y="4233149"/>
                </a:lnTo>
                <a:lnTo>
                  <a:pt x="1315240" y="3471611"/>
                </a:lnTo>
                <a:lnTo>
                  <a:pt x="375176" y="3402806"/>
                </a:lnTo>
                <a:lnTo>
                  <a:pt x="771652" y="2708893"/>
                </a:lnTo>
                <a:lnTo>
                  <a:pt x="0" y="226853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8" tIns="45715" rIns="91428" bIns="45715" anchor="ctr"/>
          <a:lstStyle/>
          <a:p>
            <a:pPr>
              <a:defRPr/>
            </a:pPr>
            <a:endParaRPr lang="en-GB">
              <a:latin typeface="EC Square Sans Pro"/>
              <a:ea typeface="MS PGothic" pitchFamily="34" charset="-128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2032000" y="1090613"/>
            <a:ext cx="1601788" cy="1106487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EC Square Sans Pro"/>
              </a:rPr>
              <a:t>Data-intensive</a:t>
            </a:r>
          </a:p>
        </p:txBody>
      </p:sp>
      <p:sp>
        <p:nvSpPr>
          <p:cNvPr id="11279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8" tIns="45715" rIns="91428" bIns="45715"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3248323-C077-4244-AAB6-43FDD72043A2}" type="slidenum">
              <a:rPr lang="en-US" sz="1200" b="0" smtClean="0">
                <a:solidFill>
                  <a:srgbClr val="898989"/>
                </a:solidFill>
                <a:latin typeface="EC Square Sans Pro"/>
              </a:rPr>
              <a:pPr eaLnBrk="1" hangingPunct="1">
                <a:defRPr/>
              </a:pPr>
              <a:t>3</a:t>
            </a:fld>
            <a:endParaRPr lang="en-US" sz="1200" b="0" smtClean="0">
              <a:solidFill>
                <a:srgbClr val="898989"/>
              </a:solidFill>
              <a:latin typeface="EC Square Sans Pro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564857" y="585788"/>
            <a:ext cx="1357312" cy="5302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>
                <a:latin typeface="EC Square Sans Pro"/>
              </a:rPr>
              <a:t>Sci-starter.com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604273" y="1052736"/>
            <a:ext cx="1208087" cy="54927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>
                <a:latin typeface="EC Square Sans Pro"/>
              </a:rPr>
              <a:t>Runmycode.org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7686878" y="2348706"/>
            <a:ext cx="1135385" cy="32142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 err="1">
                <a:latin typeface="EC Square Sans Pro"/>
              </a:rPr>
              <a:t>ArXiv</a:t>
            </a:r>
            <a:endParaRPr lang="en-US" sz="1200" dirty="0">
              <a:latin typeface="EC Square Sans Pro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901214" y="3040063"/>
            <a:ext cx="1187450" cy="619125"/>
          </a:xfrm>
          <a:prstGeom prst="round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lIns="104287" tIns="52144" rIns="104287" bIns="52144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C Square Sans Pro"/>
                <a:ea typeface="ＭＳ Ｐゴシック"/>
                <a:cs typeface="Arial Unicode MS"/>
              </a:rPr>
              <a:t>Roar.eprints.org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812360" y="4509120"/>
            <a:ext cx="1279401" cy="36440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>
                <a:latin typeface="EC Square Sans Pro"/>
              </a:rPr>
              <a:t>Impact Story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538305" y="5589588"/>
            <a:ext cx="1432533" cy="29368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>
                <a:latin typeface="EC Square Sans Pro"/>
              </a:rPr>
              <a:t>Altmetric.com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403975" y="6183313"/>
            <a:ext cx="1401763" cy="4064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>
                <a:latin typeface="EC Square Sans Pro"/>
              </a:rPr>
              <a:t>Mendeley.com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987825" y="6303963"/>
            <a:ext cx="1571476" cy="36512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>
                <a:latin typeface="EC Square Sans Pro"/>
              </a:rPr>
              <a:t>Academia.edu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20701" y="5973762"/>
            <a:ext cx="1826741" cy="33893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>
                <a:latin typeface="EC Square Sans Pro"/>
              </a:rPr>
              <a:t>Researchgate.com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76213" y="5127626"/>
            <a:ext cx="1943100" cy="38960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>
                <a:latin typeface="EC Square Sans Pro"/>
              </a:rPr>
              <a:t>Openannotation.org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76213" y="3883819"/>
            <a:ext cx="1443459" cy="38516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 err="1">
                <a:latin typeface="EC Square Sans Pro"/>
              </a:rPr>
              <a:t>Datadryad.org</a:t>
            </a:r>
            <a:endParaRPr lang="en-US" sz="1200" dirty="0">
              <a:latin typeface="EC Square Sans Pro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0" y="1800225"/>
            <a:ext cx="1801812" cy="31670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>
                <a:latin typeface="EC Square Sans Pro"/>
              </a:rPr>
              <a:t>Myexperiment.org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544638" y="842963"/>
            <a:ext cx="1625600" cy="46196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4287" tIns="52144" rIns="104287" bIns="52144" anchor="ctr"/>
          <a:lstStyle/>
          <a:p>
            <a:pPr algn="ctr">
              <a:defRPr/>
            </a:pPr>
            <a:r>
              <a:rPr lang="en-US" sz="1200" dirty="0">
                <a:latin typeface="EC Square Sans Pro"/>
              </a:rPr>
              <a:t>Figshare.com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087" y="6320631"/>
            <a:ext cx="469900" cy="4699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815" y="4797152"/>
            <a:ext cx="497681" cy="497681"/>
          </a:xfrm>
          <a:prstGeom prst="rect">
            <a:avLst/>
          </a:prstGeom>
        </p:spPr>
      </p:pic>
      <p:pic>
        <p:nvPicPr>
          <p:cNvPr id="11264" name="Picture 1126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571" y="5876774"/>
            <a:ext cx="773435" cy="289226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1265" name="Picture 1126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551" y="553393"/>
            <a:ext cx="1212879" cy="400050"/>
          </a:xfrm>
          <a:prstGeom prst="rect">
            <a:avLst/>
          </a:prstGeom>
        </p:spPr>
      </p:pic>
      <p:pic>
        <p:nvPicPr>
          <p:cNvPr id="11266" name="Picture 1126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20" y="1556295"/>
            <a:ext cx="1260305" cy="243930"/>
          </a:xfrm>
          <a:prstGeom prst="rect">
            <a:avLst/>
          </a:prstGeom>
        </p:spPr>
      </p:pic>
      <p:pic>
        <p:nvPicPr>
          <p:cNvPr id="11267" name="Picture 1126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597352"/>
            <a:ext cx="1140465" cy="227012"/>
          </a:xfrm>
          <a:prstGeom prst="rect">
            <a:avLst/>
          </a:prstGeom>
        </p:spPr>
      </p:pic>
      <p:pic>
        <p:nvPicPr>
          <p:cNvPr id="11268" name="Picture 1126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75" y="6270626"/>
            <a:ext cx="1025525" cy="150813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1269" name="Picture 1126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8145" y="692696"/>
            <a:ext cx="1100199" cy="404259"/>
          </a:xfrm>
          <a:prstGeom prst="rect">
            <a:avLst/>
          </a:prstGeom>
          <a:noFill/>
        </p:spPr>
      </p:pic>
      <p:pic>
        <p:nvPicPr>
          <p:cNvPr id="2050" name="Picture 2" descr="http://blogs-images.forbes.com/techonomy/files/2011/11/Screen-Shot-2011-11-12-at-5.07.17-PM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89248"/>
            <a:ext cx="698226" cy="531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rxiv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700808"/>
            <a:ext cx="673800" cy="64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542531"/>
            <a:ext cx="785446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version of Open Access logo (taken from: http://blog.cleoconference.org/wp-content/uploads/2013/12/OpenAccess.jpg)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59064"/>
            <a:ext cx="541343" cy="594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http://www.openannotation.org/spec/beta/gfx/oac-logo-words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708520"/>
            <a:ext cx="531812" cy="5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http://wiki.datadryad.org/wg/dryad/images/9/91/DryadLogo.pn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399878"/>
            <a:ext cx="628447" cy="461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5963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8229600" cy="9366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GB" dirty="0">
                <a:solidFill>
                  <a:schemeClr val="accent2">
                    <a:lumMod val="75000"/>
                  </a:schemeClr>
                </a:solidFill>
              </a:rPr>
            </a:b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110" y="2033464"/>
            <a:ext cx="8180362" cy="482453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22228B"/>
              </a:buClr>
              <a:buFont typeface="Wingdings" panose="05000000000000000000" pitchFamily="2" charset="2"/>
              <a:buChar char="Ø"/>
            </a:pPr>
            <a:r>
              <a:rPr lang="en-GB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Assess the </a:t>
            </a:r>
            <a:r>
              <a:rPr lang="en-GB" sz="2000" b="1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degree of awareness </a:t>
            </a:r>
            <a:r>
              <a:rPr lang="en-GB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amongst the stakeholders of the changing modus operandi</a:t>
            </a:r>
          </a:p>
          <a:p>
            <a:pPr>
              <a:buClr>
                <a:srgbClr val="22228B"/>
              </a:buClr>
              <a:buFont typeface="Wingdings" panose="05000000000000000000" pitchFamily="2" charset="2"/>
              <a:buChar char="Ø"/>
            </a:pPr>
            <a:r>
              <a:rPr lang="en-GB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Assess the </a:t>
            </a:r>
            <a:r>
              <a:rPr lang="en-GB" sz="2000" b="1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perception of the opportunities and challenges</a:t>
            </a:r>
          </a:p>
          <a:p>
            <a:pPr>
              <a:buClr>
                <a:srgbClr val="22228B"/>
              </a:buClr>
              <a:buFont typeface="Wingdings" panose="05000000000000000000" pitchFamily="2" charset="2"/>
              <a:buChar char="Ø"/>
            </a:pPr>
            <a:r>
              <a:rPr lang="en-GB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Identify </a:t>
            </a:r>
            <a:r>
              <a:rPr lang="en-GB" sz="2000" b="1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possible policy implications and actions </a:t>
            </a:r>
            <a:r>
              <a:rPr lang="en-GB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to strengthen the competitiveness of the European science and research system</a:t>
            </a:r>
          </a:p>
          <a:p>
            <a:pPr>
              <a:buClr>
                <a:srgbClr val="22228B"/>
              </a:buClr>
              <a:buFont typeface="Wingdings" panose="05000000000000000000" pitchFamily="2" charset="2"/>
              <a:buChar char="Ø"/>
            </a:pPr>
            <a:endParaRPr lang="fr-BE" sz="2000" i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0" indent="0">
              <a:buClr>
                <a:srgbClr val="22228B"/>
              </a:buClr>
              <a:buNone/>
            </a:pPr>
            <a:r>
              <a:rPr lang="fr-BE" sz="2000" i="0" dirty="0" err="1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Numbers</a:t>
            </a:r>
            <a:r>
              <a:rPr lang="fr-BE" sz="2000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…</a:t>
            </a:r>
          </a:p>
          <a:p>
            <a:pPr marL="0" indent="0">
              <a:buClr>
                <a:srgbClr val="22228B"/>
              </a:buClr>
              <a:buNone/>
            </a:pPr>
            <a:endParaRPr lang="en-GB" sz="2000" i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>
              <a:buClr>
                <a:srgbClr val="22228B"/>
              </a:buClr>
              <a:buFont typeface="Wingdings" panose="05000000000000000000" pitchFamily="2" charset="2"/>
              <a:buChar char="q"/>
            </a:pPr>
            <a:r>
              <a:rPr lang="en-GB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From 03.07.2014 to 30.09.2014 </a:t>
            </a:r>
          </a:p>
          <a:p>
            <a:pPr>
              <a:buClr>
                <a:srgbClr val="22228B"/>
              </a:buClr>
              <a:buFont typeface="Wingdings" panose="05000000000000000000" pitchFamily="2" charset="2"/>
              <a:buChar char="q"/>
            </a:pPr>
            <a:r>
              <a:rPr lang="en-GB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498 submitted responses  of which 164 Organisations and 38 Public Authorities</a:t>
            </a:r>
          </a:p>
          <a:p>
            <a:pPr>
              <a:buClr>
                <a:srgbClr val="22228B"/>
              </a:buClr>
              <a:buFont typeface="Wingdings" panose="05000000000000000000" pitchFamily="2" charset="2"/>
              <a:buChar char="q"/>
            </a:pPr>
            <a:r>
              <a:rPr lang="en-GB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28 position papers voluntary submitted in addition to questionnaire</a:t>
            </a:r>
          </a:p>
          <a:p>
            <a:pPr>
              <a:buClr>
                <a:srgbClr val="22228B"/>
              </a:buClr>
              <a:buFont typeface="Wingdings" panose="05000000000000000000" pitchFamily="2" charset="2"/>
              <a:buChar char="Ø"/>
            </a:pPr>
            <a:endParaRPr lang="en-GB" sz="2000" i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11560" y="1305644"/>
            <a:ext cx="8931173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lvl="2" indent="0" algn="ctr" eaLnBrk="1" hangingPunct="1">
              <a:buClr>
                <a:srgbClr val="204388"/>
              </a:buClr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+mn-lt"/>
                <a:ea typeface="MS PGothic" pitchFamily="34" charset="-128"/>
              </a:rPr>
              <a:t>Public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MS PGothic" pitchFamily="34" charset="-128"/>
              </a:rPr>
              <a:t>consultation</a:t>
            </a:r>
          </a:p>
          <a:p>
            <a:pPr marL="0" lvl="2" indent="0" algn="ctr" eaLnBrk="1" hangingPunct="1">
              <a:buClr>
                <a:srgbClr val="204388"/>
              </a:buClr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MS PGothic" pitchFamily="34" charset="-128"/>
              </a:rPr>
              <a:t>Science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+mn-lt"/>
                <a:ea typeface="MS PGothic" pitchFamily="34" charset="-128"/>
              </a:rPr>
              <a:t>2.0: Science in Transition</a:t>
            </a:r>
          </a:p>
        </p:txBody>
      </p:sp>
    </p:spTree>
    <p:extLst>
      <p:ext uri="{BB962C8B-B14F-4D97-AF65-F5344CB8AC3E}">
        <p14:creationId xmlns:p14="http://schemas.microsoft.com/office/powerpoint/2010/main" val="400814193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914610"/>
              </p:ext>
            </p:extLst>
          </p:nvPr>
        </p:nvGraphicFramePr>
        <p:xfrm>
          <a:off x="251520" y="1340768"/>
          <a:ext cx="862769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7779769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244159"/>
              </p:ext>
            </p:extLst>
          </p:nvPr>
        </p:nvGraphicFramePr>
        <p:xfrm>
          <a:off x="467544" y="1412776"/>
          <a:ext cx="84969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2" name="TextBox 1"/>
          <p:cNvSpPr txBox="1">
            <a:spLocks noChangeArrowheads="1"/>
          </p:cNvSpPr>
          <p:nvPr/>
        </p:nvSpPr>
        <p:spPr bwMode="auto">
          <a:xfrm>
            <a:off x="3635896" y="2204864"/>
            <a:ext cx="3924052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GB" altLang="en-US" sz="1100" b="0" dirty="0">
                <a:solidFill>
                  <a:srgbClr val="0070C0"/>
                </a:solidFill>
                <a:latin typeface="+mn-lt"/>
              </a:rPr>
              <a:t>Rank : the lowest need (1) to the highest need (11)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0" y="0"/>
            <a:ext cx="84359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Futura Std Medium" pitchFamily="34" charset="0"/>
                <a:ea typeface="ＭＳ Ｐゴシック" pitchFamily="34" charset="-128"/>
                <a:cs typeface="ＭＳ Ｐゴシック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Futura Std Medium" pitchFamily="34" charset="0"/>
                <a:ea typeface="ＭＳ Ｐゴシック" pitchFamily="34" charset="-128"/>
                <a:cs typeface="ＭＳ Ｐゴシック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Futura Std Medium" pitchFamily="34" charset="0"/>
                <a:ea typeface="ＭＳ Ｐゴシック" pitchFamily="34" charset="-128"/>
                <a:cs typeface="ＭＳ Ｐゴシック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Futura Std Medium" pitchFamily="34" charset="0"/>
                <a:ea typeface="ＭＳ Ｐゴシック" pitchFamily="34" charset="-128"/>
                <a:cs typeface="ＭＳ Ｐゴシック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2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2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2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2" charset="0"/>
              </a:defRPr>
            </a:lvl9pPr>
          </a:lstStyle>
          <a:p>
            <a:pPr>
              <a:defRPr/>
            </a:pPr>
            <a:endParaRPr lang="en-GB" sz="1050" kern="0" dirty="0"/>
          </a:p>
        </p:txBody>
      </p:sp>
    </p:spTree>
    <p:extLst>
      <p:ext uri="{BB962C8B-B14F-4D97-AF65-F5344CB8AC3E}">
        <p14:creationId xmlns:p14="http://schemas.microsoft.com/office/powerpoint/2010/main" val="39701515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96752"/>
            <a:ext cx="8229600" cy="936625"/>
          </a:xfrm>
        </p:spPr>
        <p:txBody>
          <a:bodyPr/>
          <a:lstStyle/>
          <a:p>
            <a:pPr marL="0" lvl="2" indent="0" eaLnBrk="1" hangingPunct="1">
              <a:buClr>
                <a:srgbClr val="204388"/>
              </a:buClr>
              <a:defRPr/>
            </a:pPr>
            <a:r>
              <a:rPr lang="en-GB" sz="2400" kern="1200" dirty="0">
                <a:solidFill>
                  <a:schemeClr val="accent2">
                    <a:lumMod val="75000"/>
                  </a:schemeClr>
                </a:solidFill>
                <a:latin typeface="+mn-lt"/>
                <a:ea typeface="MS PGothic" pitchFamily="34" charset="-128"/>
                <a:cs typeface="+mn-cs"/>
              </a:rPr>
              <a:t>Objectives of possible future policy initiative (results from validation workshops)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32857"/>
            <a:ext cx="8784976" cy="4032447"/>
          </a:xfrm>
        </p:spPr>
        <p:txBody>
          <a:bodyPr/>
          <a:lstStyle/>
          <a:p>
            <a:pPr>
              <a:buClr>
                <a:srgbClr val="22228B"/>
              </a:buClr>
              <a:buFont typeface="Wingdings" panose="05000000000000000000" pitchFamily="2" charset="2"/>
              <a:buChar char="q"/>
              <a:defRPr/>
            </a:pPr>
            <a:r>
              <a:rPr lang="en-US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Support big data infrastructure needs (also governance)</a:t>
            </a:r>
          </a:p>
          <a:p>
            <a:pPr>
              <a:buClr>
                <a:srgbClr val="22228B"/>
              </a:buClr>
              <a:buFont typeface="Wingdings" panose="05000000000000000000" pitchFamily="2" charset="2"/>
              <a:buChar char="q"/>
              <a:defRPr/>
            </a:pPr>
            <a:r>
              <a:rPr lang="en-US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Improving Framework Conditions (Removing barriers, creating incentives) for fostering Open Science</a:t>
            </a:r>
          </a:p>
          <a:p>
            <a:pPr>
              <a:buClr>
                <a:srgbClr val="22228B"/>
              </a:buClr>
              <a:buFont typeface="Wingdings" panose="05000000000000000000" pitchFamily="2" charset="2"/>
              <a:buChar char="q"/>
              <a:defRPr/>
            </a:pPr>
            <a:r>
              <a:rPr lang="en-GB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Making science more efficient (better use of and sharing of resources), reliable (</a:t>
            </a:r>
            <a:r>
              <a:rPr lang="en-GB" sz="2000" i="0" dirty="0" err="1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replicability</a:t>
            </a:r>
            <a:r>
              <a:rPr lang="en-GB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/re-use of data) and more responsive to societal challenges</a:t>
            </a:r>
            <a:r>
              <a:rPr lang="en-GB" sz="2000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</a:rPr>
              <a:t> </a:t>
            </a:r>
            <a:endParaRPr lang="en-GB" sz="2000" i="0" dirty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pPr marL="0" indent="0">
              <a:buClr>
                <a:srgbClr val="00B0F0"/>
              </a:buClr>
              <a:buNone/>
              <a:defRPr/>
            </a:pPr>
            <a:endParaRPr lang="en-US" sz="2000" i="0" dirty="0" smtClean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pPr marL="0" indent="0">
              <a:buClr>
                <a:srgbClr val="22228B"/>
              </a:buClr>
              <a:buNone/>
              <a:defRPr/>
            </a:pPr>
            <a:r>
              <a:rPr lang="en-US" sz="2000" i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Stakeholders share these expectations of 'Open Science' with large majority, on "condition":</a:t>
            </a:r>
          </a:p>
          <a:p>
            <a:pPr>
              <a:buClr>
                <a:srgbClr val="22228B"/>
              </a:buClr>
              <a:buFont typeface="Arial" charset="0"/>
              <a:buChar char="•"/>
              <a:defRPr/>
            </a:pPr>
            <a:r>
              <a:rPr lang="en-US" sz="2000" b="1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bottom-up</a:t>
            </a:r>
            <a:endParaRPr lang="en-US" sz="2000" b="1" i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>
              <a:buClr>
                <a:srgbClr val="22228B"/>
              </a:buClr>
              <a:buFont typeface="Arial" charset="0"/>
              <a:buChar char="•"/>
              <a:defRPr/>
            </a:pPr>
            <a:r>
              <a:rPr lang="en-US" sz="2000" b="1" i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stakeholder-driven</a:t>
            </a:r>
            <a:endParaRPr lang="en-GB" sz="2000" b="1" i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>
              <a:buClr>
                <a:srgbClr val="00B0F0"/>
              </a:buClr>
            </a:pPr>
            <a:endParaRPr lang="en-GB" sz="1800" dirty="0">
              <a:latin typeface="EC Squar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729498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07950" y="908050"/>
            <a:ext cx="9036050" cy="1152525"/>
          </a:xfrm>
        </p:spPr>
        <p:txBody>
          <a:bodyPr/>
          <a:lstStyle/>
          <a:p>
            <a:pPr indent="0" algn="ctr" eaLnBrk="1" hangingPunct="1">
              <a:defRPr/>
            </a:pPr>
            <a:r>
              <a:rPr lang="en-GB" sz="2400" smtClean="0">
                <a:solidFill>
                  <a:schemeClr val="accent2">
                    <a:lumMod val="75000"/>
                  </a:schemeClr>
                </a:solidFill>
                <a:ea typeface="MS PGothic" pitchFamily="34" charset="-128"/>
              </a:rPr>
              <a:t/>
            </a:r>
            <a:br>
              <a:rPr lang="en-GB" sz="2400" smtClean="0">
                <a:solidFill>
                  <a:schemeClr val="accent2">
                    <a:lumMod val="75000"/>
                  </a:schemeClr>
                </a:solidFill>
                <a:ea typeface="MS PGothic" pitchFamily="34" charset="-128"/>
              </a:rPr>
            </a:br>
            <a:endParaRPr lang="en-GB" sz="2400" smtClean="0">
              <a:solidFill>
                <a:schemeClr val="accent2">
                  <a:lumMod val="75000"/>
                </a:schemeClr>
              </a:solidFill>
              <a:ea typeface="MS PGothic" pitchFamily="34" charset="-128"/>
            </a:endParaRP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268760"/>
            <a:ext cx="8496300" cy="5184478"/>
          </a:xfrm>
        </p:spPr>
        <p:txBody>
          <a:bodyPr/>
          <a:lstStyle/>
          <a:p>
            <a:pPr marL="0" lvl="2" indent="0" eaLnBrk="1" hangingPunct="1">
              <a:spcBef>
                <a:spcPct val="0"/>
              </a:spcBef>
              <a:buClr>
                <a:srgbClr val="204388"/>
              </a:buClr>
              <a:buFontTx/>
              <a:buNone/>
              <a:defRPr/>
            </a:pPr>
            <a:r>
              <a:rPr lang="en-US" sz="2400" b="1" kern="120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Short-term Roadmap for Policy on Open Science</a:t>
            </a:r>
            <a:endParaRPr lang="en-US" sz="2400" b="1" kern="120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  <a:cs typeface="+mn-cs"/>
            </a:endParaRPr>
          </a:p>
          <a:p>
            <a:pPr marL="0" lvl="1" indent="0">
              <a:buClr>
                <a:srgbClr val="204388"/>
              </a:buClr>
              <a:buFontTx/>
              <a:buNone/>
              <a:defRPr/>
            </a:pPr>
            <a:endParaRPr lang="en-US" dirty="0" smtClean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342900" lvl="1" indent="-342900">
              <a:buClr>
                <a:srgbClr val="22228B"/>
              </a:buClr>
              <a:buFont typeface="Wingdings" panose="05000000000000000000" pitchFamily="2" charset="2"/>
              <a:buChar char="Ø"/>
              <a:defRPr/>
            </a:pPr>
            <a:r>
              <a:rPr lang="en-US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Open Science as an action under the Digital Single Market initiative of the European Commission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(adopted 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6 May 2015), e.g. establishment of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a 'European Open 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Science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Cloud'</a:t>
            </a:r>
          </a:p>
          <a:p>
            <a:pPr marL="342900" lvl="1" indent="-342900">
              <a:buClr>
                <a:srgbClr val="22228B"/>
              </a:buClr>
              <a:buFont typeface="Wingdings" panose="05000000000000000000" pitchFamily="2" charset="2"/>
              <a:buChar char="Ø"/>
              <a:defRPr/>
            </a:pPr>
            <a:endParaRPr lang="en-US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  <a:cs typeface="+mn-cs"/>
            </a:endParaRPr>
          </a:p>
          <a:p>
            <a:pPr marL="342900" lvl="1" indent="-342900">
              <a:buClr>
                <a:srgbClr val="22228B"/>
              </a:buClr>
              <a:buFont typeface="Wingdings" panose="05000000000000000000" pitchFamily="2" charset="2"/>
              <a:buChar char="Ø"/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Policy 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Debate on Open Science at May Competitiveness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 Council</a:t>
            </a:r>
          </a:p>
          <a:p>
            <a:pPr marL="342900" lvl="1" indent="-342900">
              <a:buClr>
                <a:srgbClr val="22228B"/>
              </a:buClr>
              <a:buFont typeface="Wingdings" panose="05000000000000000000" pitchFamily="2" charset="2"/>
              <a:buChar char="Ø"/>
              <a:defRPr/>
            </a:pPr>
            <a:endParaRPr lang="en-US" b="0" dirty="0" smtClean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342900" lvl="1" indent="-342900">
              <a:buClr>
                <a:srgbClr val="22228B"/>
              </a:buClr>
              <a:buFont typeface="Wingdings" panose="05000000000000000000" pitchFamily="2" charset="2"/>
              <a:buChar char="Ø"/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Council Conclusions 28/29 May</a:t>
            </a:r>
            <a:endParaRPr lang="en-US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342900" lvl="1" indent="-342900">
              <a:buClr>
                <a:srgbClr val="22228B"/>
              </a:buClr>
              <a:buFont typeface="Wingdings" panose="05000000000000000000" pitchFamily="2" charset="2"/>
              <a:buChar char="Ø"/>
              <a:defRPr/>
            </a:pPr>
            <a:endParaRPr lang="en-US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  <a:cs typeface="+mn-cs"/>
            </a:endParaRPr>
          </a:p>
          <a:p>
            <a:pPr marL="342900" lvl="1" indent="-342900">
              <a:buClr>
                <a:srgbClr val="22228B"/>
              </a:buClr>
              <a:buFont typeface="Wingdings" panose="05000000000000000000" pitchFamily="2" charset="2"/>
              <a:buChar char="Ø"/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Launch 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of a European Open Science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Agenda</a:t>
            </a:r>
            <a:endParaRPr lang="en-US" b="0" dirty="0" smtClean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  <a:cs typeface="+mn-cs"/>
            </a:endParaRPr>
          </a:p>
          <a:p>
            <a:pPr marL="0" lvl="1" indent="0">
              <a:buClr>
                <a:srgbClr val="22228B"/>
              </a:buClr>
              <a:buNone/>
              <a:defRPr/>
            </a:pPr>
            <a:r>
              <a:rPr lang="en-US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	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22/23 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June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2015 Conference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: "A new start for Europe: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	Opening 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up to an ERA of Innovation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  <a:cs typeface="+mn-cs"/>
              </a:rPr>
              <a:t>"</a:t>
            </a:r>
            <a:endParaRPr lang="en-US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  <a:cs typeface="+mn-cs"/>
            </a:endParaRPr>
          </a:p>
          <a:p>
            <a:pPr marL="0" lvl="1" indent="0">
              <a:buClr>
                <a:srgbClr val="204388"/>
              </a:buClr>
              <a:buFont typeface="Wingdings" pitchFamily="2" charset="2"/>
              <a:buChar char="Ø"/>
              <a:defRPr/>
            </a:pPr>
            <a:endParaRPr lang="en-US" sz="1400" b="0" dirty="0" smtClean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0" lvl="1" indent="0">
              <a:buClr>
                <a:srgbClr val="204388"/>
              </a:buClr>
              <a:buFontTx/>
              <a:buNone/>
              <a:defRPr/>
            </a:pPr>
            <a:endParaRPr lang="en-US" sz="1600" dirty="0" smtClean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70949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4680520"/>
          </a:xfrm>
        </p:spPr>
        <p:txBody>
          <a:bodyPr>
            <a:normAutofit/>
          </a:bodyPr>
          <a:lstStyle/>
          <a:p>
            <a:pPr marL="0" lvl="1" indent="0">
              <a:buClr>
                <a:srgbClr val="204388"/>
              </a:buClr>
              <a:buNone/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Possible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actions</a:t>
            </a:r>
          </a:p>
          <a:p>
            <a:pPr marL="0" lvl="1" indent="0">
              <a:buClr>
                <a:srgbClr val="204388"/>
              </a:buClr>
              <a:buNone/>
              <a:defRPr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457200" lvl="1" indent="-457200">
              <a:buClr>
                <a:srgbClr val="204388"/>
              </a:buClr>
              <a:buFont typeface="+mj-lt"/>
              <a:buAutoNum type="arabicPeriod"/>
              <a:defRPr/>
            </a:pPr>
            <a:r>
              <a:rPr lang="en-GB" sz="2400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Mandate </a:t>
            </a:r>
            <a:r>
              <a:rPr lang="en-GB" sz="2400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the development of common interfaces and data </a:t>
            </a:r>
            <a:r>
              <a:rPr lang="en-GB" sz="2400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standards</a:t>
            </a:r>
          </a:p>
          <a:p>
            <a:pPr marL="457200" lvl="1" indent="-457200">
              <a:buClr>
                <a:srgbClr val="204388"/>
              </a:buClr>
              <a:buFont typeface="+mj-lt"/>
              <a:buAutoNum type="arabicPeriod"/>
              <a:defRPr/>
            </a:pPr>
            <a:endParaRPr lang="en-GB" sz="2400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457200" lvl="1" indent="-457200">
              <a:buClr>
                <a:srgbClr val="204388"/>
              </a:buClr>
              <a:buFont typeface="+mj-lt"/>
              <a:buAutoNum type="arabicPeriod"/>
              <a:defRPr/>
            </a:pPr>
            <a:r>
              <a:rPr lang="en-GB" sz="2400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Coordinate </a:t>
            </a:r>
            <a:r>
              <a:rPr lang="en-GB" sz="2400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at European Level the funding/ maintenance and interoperability of research </a:t>
            </a:r>
            <a:r>
              <a:rPr lang="en-GB" sz="2400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infrastructures</a:t>
            </a:r>
            <a:endParaRPr lang="en-GB" sz="2400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457200" marR="0" lvl="1" indent="-457200">
              <a:buClr>
                <a:srgbClr val="204388"/>
              </a:buClr>
              <a:buFont typeface="+mj-lt"/>
              <a:buAutoNum type="arabicPeriod"/>
              <a:defRPr/>
            </a:pPr>
            <a:endParaRPr lang="en-GB" sz="2400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457200" lvl="1" indent="-457200">
              <a:buClr>
                <a:srgbClr val="204388"/>
              </a:buClr>
              <a:buFont typeface="+mj-lt"/>
              <a:buAutoNum type="arabicPeriod"/>
              <a:defRPr/>
            </a:pPr>
            <a:r>
              <a:rPr lang="en-GB" sz="2400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Support the development of a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European Open Science Cloud </a:t>
            </a:r>
            <a:r>
              <a:rPr lang="en-GB" sz="2400" b="0" dirty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for </a:t>
            </a:r>
            <a:r>
              <a:rPr lang="en-GB" sz="2400" b="0" dirty="0" smtClean="0">
                <a:solidFill>
                  <a:schemeClr val="accent2">
                    <a:lumMod val="75000"/>
                  </a:schemeClr>
                </a:solidFill>
                <a:latin typeface="EC Square Sans Pro"/>
                <a:ea typeface="MS PGothic" pitchFamily="34" charset="-128"/>
              </a:rPr>
              <a:t>research</a:t>
            </a:r>
            <a:endParaRPr lang="en-GB" sz="2400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</a:pPr>
            <a:endParaRPr lang="en-GB" sz="1100" dirty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pPr marL="285750" lvl="1">
              <a:buClr>
                <a:srgbClr val="204388"/>
              </a:buClr>
              <a:defRPr/>
            </a:pPr>
            <a:endParaRPr lang="en-GB" dirty="0">
              <a:solidFill>
                <a:schemeClr val="accent2">
                  <a:lumMod val="75000"/>
                </a:schemeClr>
              </a:solidFill>
              <a:latin typeface="EC Square Sans Pro"/>
            </a:endParaRPr>
          </a:p>
          <a:p>
            <a:pPr marL="285750" lvl="1">
              <a:buClr>
                <a:srgbClr val="204388"/>
              </a:buClr>
              <a:defRPr/>
            </a:pPr>
            <a:endParaRPr lang="en-GB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285750" lvl="1">
              <a:buClr>
                <a:srgbClr val="204388"/>
              </a:buClr>
              <a:defRPr/>
            </a:pPr>
            <a:endParaRPr lang="en-GB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285750" lvl="1">
              <a:buClr>
                <a:srgbClr val="204388"/>
              </a:buClr>
              <a:defRPr/>
            </a:pPr>
            <a:endParaRPr lang="en-US" sz="1600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  <a:p>
            <a:pPr marL="0" lvl="1" indent="0">
              <a:buClr>
                <a:srgbClr val="204388"/>
              </a:buClr>
              <a:buFont typeface="Wingdings" pitchFamily="2" charset="2"/>
              <a:buChar char="Ø"/>
              <a:defRPr/>
            </a:pPr>
            <a:endParaRPr lang="en-US" sz="1600" b="0" dirty="0">
              <a:solidFill>
                <a:schemeClr val="accent2">
                  <a:lumMod val="75000"/>
                </a:schemeClr>
              </a:solidFill>
              <a:latin typeface="EC Square Sans Pro"/>
              <a:ea typeface="MS PGothic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 rot="5400000">
            <a:off x="1428255" y="-1355248"/>
            <a:ext cx="984885" cy="36824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2600" b="1" dirty="0" smtClean="0">
                <a:solidFill>
                  <a:schemeClr val="bg1"/>
                </a:solidFill>
                <a:latin typeface="EC Square Sans Pro Light" panose="020B0506000000020004" pitchFamily="34" charset="0"/>
              </a:rPr>
              <a:t>European </a:t>
            </a:r>
          </a:p>
          <a:p>
            <a:pPr algn="ctr"/>
            <a:r>
              <a:rPr lang="en-GB" sz="2600" b="1" dirty="0" smtClean="0">
                <a:solidFill>
                  <a:schemeClr val="bg1"/>
                </a:solidFill>
                <a:latin typeface="EC Square Sans Pro Light" panose="020B0506000000020004" pitchFamily="34" charset="0"/>
              </a:rPr>
              <a:t>Open Science Agenda</a:t>
            </a:r>
          </a:p>
        </p:txBody>
      </p:sp>
    </p:spTree>
    <p:extLst>
      <p:ext uri="{BB962C8B-B14F-4D97-AF65-F5344CB8AC3E}">
        <p14:creationId xmlns:p14="http://schemas.microsoft.com/office/powerpoint/2010/main" val="136665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lide_Master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Slide_Master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lide_Master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Custom 1">
    <a:majorFont>
      <a:latin typeface="Futura Std Medium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Slide_Master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746</Words>
  <Application>Microsoft Office PowerPoint</Application>
  <PresentationFormat>On-screen Show (4:3)</PresentationFormat>
  <Paragraphs>191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Slide_Master</vt:lpstr>
      <vt:lpstr>1_Slide_Master</vt:lpstr>
      <vt:lpstr>Towards a European Open Science Cloud  for research</vt:lpstr>
      <vt:lpstr>PowerPoint Presentation</vt:lpstr>
      <vt:lpstr>PowerPoint Presentation</vt:lpstr>
      <vt:lpstr>  </vt:lpstr>
      <vt:lpstr>PowerPoint Presentation</vt:lpstr>
      <vt:lpstr>PowerPoint Presentation</vt:lpstr>
      <vt:lpstr>Objectives of possible future policy initiative (results from validation workshops)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science:  Objectives</dc:title>
  <dc:creator>José Carlos</dc:creator>
  <cp:lastModifiedBy>Convidado</cp:lastModifiedBy>
  <cp:revision>334</cp:revision>
  <cp:lastPrinted>2014-11-11T13:37:50Z</cp:lastPrinted>
  <dcterms:created xsi:type="dcterms:W3CDTF">2013-03-18T20:09:46Z</dcterms:created>
  <dcterms:modified xsi:type="dcterms:W3CDTF">2015-05-19T08:00:33Z</dcterms:modified>
</cp:coreProperties>
</file>