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289" r:id="rId5"/>
    <p:sldId id="291" r:id="rId6"/>
    <p:sldId id="292" r:id="rId7"/>
    <p:sldId id="293" r:id="rId8"/>
    <p:sldId id="294" r:id="rId9"/>
    <p:sldId id="304" r:id="rId10"/>
    <p:sldId id="309" r:id="rId11"/>
    <p:sldId id="301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21-5-2015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5/21/2015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Towards replicating life science reference datasets within EGI:</a:t>
            </a:r>
            <a:br>
              <a:rPr lang="en-US" sz="3200" dirty="0" smtClean="0"/>
            </a:br>
            <a:r>
              <a:rPr lang="en-US" sz="3200" dirty="0" smtClean="0"/>
              <a:t>aspects and approaches</a:t>
            </a: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Fotis</a:t>
            </a:r>
            <a:r>
              <a:rPr lang="en-GB" dirty="0" smtClean="0"/>
              <a:t> E. </a:t>
            </a:r>
            <a:r>
              <a:rPr lang="en-GB" dirty="0" err="1" smtClean="0"/>
              <a:t>Psomopoulos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EGI Virtual Team Project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 a field, bioinformatics relies heavily on public reference datasets and benefits from increasing compute capabilities to run algorithms</a:t>
            </a:r>
          </a:p>
          <a:p>
            <a:pPr lvl="1"/>
            <a:r>
              <a:rPr lang="en-US" dirty="0" smtClean="0"/>
              <a:t>increasing demand to compute the data where the reference datasets are located</a:t>
            </a:r>
          </a:p>
          <a:p>
            <a:endParaRPr lang="en-US" dirty="0" smtClean="0"/>
          </a:p>
          <a:p>
            <a:r>
              <a:rPr lang="en-US" dirty="0" smtClean="0"/>
              <a:t>EGI joined forces with ELIXIR Nodes to solve this problem through a </a:t>
            </a:r>
            <a:r>
              <a:rPr lang="en-US" u="sng" dirty="0" smtClean="0"/>
              <a:t>9-month Virtual Team project </a:t>
            </a:r>
            <a:r>
              <a:rPr lang="en-US" dirty="0" smtClean="0"/>
              <a:t>to develop ways to facilitate replication of key reference datasets in EGI resources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Objective of the pilot is: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1560" y="4509120"/>
            <a:ext cx="82089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to provide </a:t>
            </a:r>
            <a:r>
              <a:rPr lang="en-US" b="1" u="sng" dirty="0" smtClean="0"/>
              <a:t>guidelines</a:t>
            </a:r>
            <a:r>
              <a:rPr lang="en-US" dirty="0" smtClean="0"/>
              <a:t>, establish </a:t>
            </a:r>
            <a:r>
              <a:rPr lang="en-US" b="1" u="sng" dirty="0" smtClean="0"/>
              <a:t>best practices</a:t>
            </a:r>
            <a:r>
              <a:rPr lang="en-US" dirty="0" smtClean="0"/>
              <a:t> and implement a general approach scenario where a </a:t>
            </a:r>
            <a:r>
              <a:rPr lang="en-US" u="sng" dirty="0" smtClean="0"/>
              <a:t>specific</a:t>
            </a:r>
            <a:r>
              <a:rPr lang="en-US" dirty="0" smtClean="0"/>
              <a:t> reference dataset (</a:t>
            </a:r>
            <a:r>
              <a:rPr lang="en-US" i="1" dirty="0" smtClean="0"/>
              <a:t>usually a targeted subset of an more complete reference dataset</a:t>
            </a:r>
            <a:r>
              <a:rPr lang="en-US" dirty="0" smtClean="0"/>
              <a:t>) can be replicated throughout EGI resources and made available for the relevant high-performance and time-consuming tools and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Tasks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project aims to:</a:t>
            </a:r>
          </a:p>
          <a:p>
            <a:pPr marL="762000" lvl="2" indent="-361950">
              <a:buFont typeface="Wingdings" pitchFamily="2" charset="2"/>
              <a:buChar char="ü"/>
            </a:pPr>
            <a:r>
              <a:rPr lang="en-US" b="1" u="sng" dirty="0" smtClean="0"/>
              <a:t>Identify key life science datasets</a:t>
            </a:r>
            <a:r>
              <a:rPr lang="en-US" dirty="0" smtClean="0"/>
              <a:t> suitable for replication in EGI, including the datasets already existing in the infrastructure, and set out the corresponding standards and procedures</a:t>
            </a:r>
          </a:p>
          <a:p>
            <a:pPr marL="762000" lvl="2" indent="-361950">
              <a:buFont typeface="Wingdings" pitchFamily="2" charset="2"/>
              <a:buChar char="ü"/>
            </a:pPr>
            <a:r>
              <a:rPr lang="en-US" b="1" u="sng" dirty="0" smtClean="0"/>
              <a:t>Develop a dataset registry</a:t>
            </a:r>
            <a:r>
              <a:rPr lang="en-US" dirty="0" smtClean="0"/>
              <a:t> for the Applications Database (</a:t>
            </a:r>
            <a:r>
              <a:rPr lang="en-US" dirty="0" err="1" smtClean="0"/>
              <a:t>AppDB</a:t>
            </a:r>
            <a:r>
              <a:rPr lang="en-US" dirty="0" smtClean="0"/>
              <a:t>)</a:t>
            </a:r>
          </a:p>
          <a:p>
            <a:pPr marL="762000" lvl="2" indent="-361950">
              <a:buFont typeface="Wingdings" pitchFamily="2" charset="2"/>
              <a:buChar char="ü"/>
            </a:pPr>
            <a:r>
              <a:rPr lang="en-US" dirty="0" smtClean="0"/>
              <a:t>Evaluate and </a:t>
            </a:r>
            <a:r>
              <a:rPr lang="en-US" b="1" u="sng" dirty="0" smtClean="0"/>
              <a:t>propose analysis tools</a:t>
            </a:r>
            <a:r>
              <a:rPr lang="en-US" dirty="0" smtClean="0"/>
              <a:t> to work with data replicas </a:t>
            </a:r>
          </a:p>
          <a:p>
            <a:pPr marL="762000" lvl="2" indent="-361950">
              <a:buFont typeface="Wingdings" pitchFamily="2" charset="2"/>
              <a:buChar char="ü"/>
            </a:pPr>
            <a:r>
              <a:rPr lang="en-US" dirty="0" smtClean="0"/>
              <a:t>Promote </a:t>
            </a:r>
            <a:r>
              <a:rPr lang="en-US" b="1" u="sng" dirty="0" smtClean="0"/>
              <a:t>integration</a:t>
            </a:r>
            <a:r>
              <a:rPr lang="en-US" dirty="0" smtClean="0"/>
              <a:t> with the ELIXIR Registry</a:t>
            </a:r>
          </a:p>
          <a:p>
            <a:pPr marL="361950" lvl="1" indent="-3619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827584" y="3789040"/>
            <a:ext cx="5544616" cy="2448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Tasks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271463"/>
            <a:r>
              <a:rPr lang="en-US" b="1" dirty="0" smtClean="0">
                <a:solidFill>
                  <a:schemeClr val="tx1"/>
                </a:solidFill>
              </a:rPr>
              <a:t>Task 1</a:t>
            </a:r>
            <a:r>
              <a:rPr lang="en-US" dirty="0" smtClean="0">
                <a:solidFill>
                  <a:schemeClr val="tx1"/>
                </a:solidFill>
              </a:rPr>
              <a:t>: Identify existing life science datasets in EGI</a:t>
            </a:r>
          </a:p>
          <a:p>
            <a:pPr marL="271463"/>
            <a:r>
              <a:rPr lang="en-US" b="1" dirty="0" smtClean="0">
                <a:solidFill>
                  <a:schemeClr val="tx1"/>
                </a:solidFill>
              </a:rPr>
              <a:t>Task 2</a:t>
            </a:r>
            <a:r>
              <a:rPr lang="en-US" dirty="0" smtClean="0">
                <a:solidFill>
                  <a:schemeClr val="tx1"/>
                </a:solidFill>
              </a:rPr>
              <a:t>: Identify reference datasets for replication</a:t>
            </a:r>
          </a:p>
          <a:p>
            <a:pPr marL="271463"/>
            <a:r>
              <a:rPr lang="en-US" b="1" dirty="0" smtClean="0">
                <a:solidFill>
                  <a:schemeClr val="tx1"/>
                </a:solidFill>
              </a:rPr>
              <a:t>Task 3</a:t>
            </a:r>
            <a:r>
              <a:rPr lang="en-US" dirty="0" smtClean="0">
                <a:solidFill>
                  <a:schemeClr val="tx1"/>
                </a:solidFill>
              </a:rPr>
              <a:t>: EGI </a:t>
            </a:r>
            <a:r>
              <a:rPr lang="en-US" dirty="0" err="1" smtClean="0">
                <a:solidFill>
                  <a:schemeClr val="tx1"/>
                </a:solidFill>
              </a:rPr>
              <a:t>AppDB</a:t>
            </a:r>
            <a:r>
              <a:rPr lang="en-US" dirty="0" smtClean="0">
                <a:solidFill>
                  <a:schemeClr val="tx1"/>
                </a:solidFill>
              </a:rPr>
              <a:t> extension to a dataset registry</a:t>
            </a:r>
          </a:p>
          <a:p>
            <a:pPr marL="271463"/>
            <a:r>
              <a:rPr lang="en-US" b="1" dirty="0" smtClean="0">
                <a:solidFill>
                  <a:schemeClr val="tx1"/>
                </a:solidFill>
              </a:rPr>
              <a:t>Task 4</a:t>
            </a:r>
            <a:r>
              <a:rPr lang="en-US" dirty="0" smtClean="0">
                <a:solidFill>
                  <a:schemeClr val="tx1"/>
                </a:solidFill>
              </a:rPr>
              <a:t>: Tools for data replication</a:t>
            </a:r>
          </a:p>
          <a:p>
            <a:pPr marL="271463"/>
            <a:r>
              <a:rPr lang="en-US" b="1" dirty="0" smtClean="0">
                <a:solidFill>
                  <a:schemeClr val="tx1"/>
                </a:solidFill>
              </a:rPr>
              <a:t>Task 5</a:t>
            </a:r>
            <a:r>
              <a:rPr lang="en-US" dirty="0" smtClean="0">
                <a:solidFill>
                  <a:schemeClr val="tx1"/>
                </a:solidFill>
              </a:rPr>
              <a:t>: Analysis tools to work with data replicas</a:t>
            </a:r>
          </a:p>
          <a:p>
            <a:pPr marL="271463"/>
            <a:r>
              <a:rPr lang="en-US" b="1" dirty="0" smtClean="0">
                <a:solidFill>
                  <a:schemeClr val="tx1"/>
                </a:solidFill>
              </a:rPr>
              <a:t>Task 6</a:t>
            </a:r>
            <a:r>
              <a:rPr lang="en-US" dirty="0" smtClean="0">
                <a:solidFill>
                  <a:schemeClr val="tx1"/>
                </a:solidFill>
              </a:rPr>
              <a:t>: Integration with ELIXIR Registry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20758" y="3673902"/>
            <a:ext cx="54006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VT Project officially initiated December 2014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Involved Parties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3789040"/>
            <a:ext cx="8424936" cy="23367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Several people (incl. ELIXIR Nodes) are providing support and participating in the monthly teleconferences</a:t>
            </a:r>
          </a:p>
          <a:p>
            <a:r>
              <a:rPr lang="en-US" dirty="0" smtClean="0"/>
              <a:t>Currently the mailing lists involves 23 people representing an almost equal number of Institutions across Europe.</a:t>
            </a:r>
          </a:p>
          <a:p>
            <a:r>
              <a:rPr lang="en-US" dirty="0" smtClean="0"/>
              <a:t>The project is also contributed by experts from:</a:t>
            </a:r>
          </a:p>
          <a:p>
            <a:pPr lvl="1"/>
            <a:r>
              <a:rPr lang="en-US" dirty="0" smtClean="0"/>
              <a:t>Resource providers from EGI (</a:t>
            </a:r>
            <a:r>
              <a:rPr lang="en-US" dirty="0" err="1" smtClean="0"/>
              <a:t>Tiziana</a:t>
            </a:r>
            <a:r>
              <a:rPr lang="en-US" dirty="0" smtClean="0"/>
              <a:t> Ferrari)</a:t>
            </a:r>
          </a:p>
          <a:p>
            <a:pPr lvl="1"/>
            <a:r>
              <a:rPr lang="en-US" dirty="0" smtClean="0"/>
              <a:t>EGI technology developers and technology providers (Diego </a:t>
            </a:r>
            <a:r>
              <a:rPr lang="en-US" dirty="0" err="1" smtClean="0"/>
              <a:t>Scardaci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ELIXIR Service registry task force (Jon </a:t>
            </a:r>
            <a:r>
              <a:rPr lang="en-US" dirty="0" err="1" smtClean="0"/>
              <a:t>Ison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196752"/>
            <a:ext cx="799288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/>
            <a:r>
              <a:rPr lang="en-US" sz="2000" u="sng" dirty="0" smtClean="0"/>
              <a:t>Main Participants:</a:t>
            </a:r>
          </a:p>
          <a:p>
            <a:pPr marL="542925" indent="-179388">
              <a:buFont typeface="Arial" pitchFamily="34" charset="0"/>
              <a:buChar char="•"/>
            </a:pPr>
            <a:r>
              <a:rPr lang="en-US" dirty="0" err="1" smtClean="0"/>
              <a:t>Fotis</a:t>
            </a:r>
            <a:r>
              <a:rPr lang="en-US" dirty="0" smtClean="0"/>
              <a:t> E. </a:t>
            </a:r>
            <a:r>
              <a:rPr lang="en-US" dirty="0" err="1" smtClean="0"/>
              <a:t>Psomopoulos</a:t>
            </a:r>
            <a:r>
              <a:rPr lang="en-US" dirty="0" smtClean="0"/>
              <a:t> (</a:t>
            </a:r>
            <a:r>
              <a:rPr lang="en-US" i="1" dirty="0" smtClean="0"/>
              <a:t>AUTH</a:t>
            </a:r>
            <a:r>
              <a:rPr lang="en-US" dirty="0" smtClean="0"/>
              <a:t>), EGI Research Champion, Life sciences</a:t>
            </a:r>
          </a:p>
          <a:p>
            <a:pPr marL="542925" indent="-179388">
              <a:buFont typeface="Arial" pitchFamily="34" charset="0"/>
              <a:buChar char="•"/>
            </a:pPr>
            <a:r>
              <a:rPr lang="en-US" dirty="0" err="1" smtClean="0"/>
              <a:t>Gergely</a:t>
            </a:r>
            <a:r>
              <a:rPr lang="en-US" dirty="0" smtClean="0"/>
              <a:t> </a:t>
            </a:r>
            <a:r>
              <a:rPr lang="en-US" dirty="0" err="1" smtClean="0"/>
              <a:t>Sipos</a:t>
            </a:r>
            <a:r>
              <a:rPr lang="en-US" dirty="0" smtClean="0"/>
              <a:t> (</a:t>
            </a:r>
            <a:r>
              <a:rPr lang="en-US" i="1" dirty="0" smtClean="0"/>
              <a:t>EGI.eu</a:t>
            </a:r>
            <a:r>
              <a:rPr lang="en-US" dirty="0" smtClean="0"/>
              <a:t>), leader of User Community Support Team</a:t>
            </a:r>
          </a:p>
          <a:p>
            <a:pPr marL="542925" indent="-179388">
              <a:buFont typeface="Arial" pitchFamily="34" charset="0"/>
              <a:buChar char="•"/>
            </a:pPr>
            <a:r>
              <a:rPr lang="it-IT" dirty="0" smtClean="0"/>
              <a:t>Giacinto Donvito (</a:t>
            </a:r>
            <a:r>
              <a:rPr lang="it-IT" i="1" dirty="0" smtClean="0"/>
              <a:t>INFN Bari</a:t>
            </a:r>
            <a:r>
              <a:rPr lang="it-IT" dirty="0" smtClean="0"/>
              <a:t>), Italian Grid Initiative</a:t>
            </a:r>
          </a:p>
          <a:p>
            <a:pPr marL="542925" indent="-179388">
              <a:buFont typeface="Arial" pitchFamily="34" charset="0"/>
              <a:buChar char="•"/>
            </a:pPr>
            <a:r>
              <a:rPr lang="en-US" dirty="0" err="1" smtClean="0"/>
              <a:t>Afonso</a:t>
            </a:r>
            <a:r>
              <a:rPr lang="en-US" dirty="0" smtClean="0"/>
              <a:t> Duarte (</a:t>
            </a:r>
            <a:r>
              <a:rPr lang="en-US" i="1" dirty="0" smtClean="0"/>
              <a:t>ITQB</a:t>
            </a:r>
            <a:r>
              <a:rPr lang="en-US" dirty="0" smtClean="0"/>
              <a:t>), EGI Research Champion, Life sciences</a:t>
            </a:r>
          </a:p>
          <a:p>
            <a:pPr marL="542925" indent="-179388">
              <a:buFont typeface="Arial" pitchFamily="34" charset="0"/>
              <a:buChar char="•"/>
            </a:pPr>
            <a:r>
              <a:rPr lang="en-US" dirty="0" err="1" smtClean="0"/>
              <a:t>Marios</a:t>
            </a:r>
            <a:r>
              <a:rPr lang="en-US" dirty="0" smtClean="0"/>
              <a:t> </a:t>
            </a:r>
            <a:r>
              <a:rPr lang="en-US" dirty="0" err="1" smtClean="0"/>
              <a:t>Chatziangelou</a:t>
            </a:r>
            <a:r>
              <a:rPr lang="en-US" dirty="0" smtClean="0"/>
              <a:t> (</a:t>
            </a:r>
            <a:r>
              <a:rPr lang="en-US" i="1" dirty="0" smtClean="0"/>
              <a:t>IASA</a:t>
            </a:r>
            <a:r>
              <a:rPr lang="en-US" dirty="0" smtClean="0"/>
              <a:t>), Developer and team leader of the EGI </a:t>
            </a:r>
            <a:r>
              <a:rPr lang="en-US" dirty="0" err="1" smtClean="0"/>
              <a:t>AppDB</a:t>
            </a:r>
            <a:endParaRPr lang="en-US" dirty="0" smtClean="0"/>
          </a:p>
          <a:p>
            <a:pPr marL="542925" indent="-179388">
              <a:buFont typeface="Arial" pitchFamily="34" charset="0"/>
              <a:buChar char="•"/>
            </a:pPr>
            <a:r>
              <a:rPr lang="en-US" dirty="0" smtClean="0"/>
              <a:t>William </a:t>
            </a:r>
            <a:r>
              <a:rPr lang="en-US" dirty="0" err="1" smtClean="0"/>
              <a:t>Karageorgos</a:t>
            </a:r>
            <a:r>
              <a:rPr lang="en-US" dirty="0" smtClean="0"/>
              <a:t> (</a:t>
            </a:r>
            <a:r>
              <a:rPr lang="en-US" i="1" dirty="0" smtClean="0"/>
              <a:t>IASA</a:t>
            </a:r>
            <a:r>
              <a:rPr lang="en-US" dirty="0" smtClean="0"/>
              <a:t>), Developer of the EGI </a:t>
            </a:r>
            <a:r>
              <a:rPr lang="en-US" dirty="0" err="1" smtClean="0"/>
              <a:t>AppDB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Involvement within ELIXIR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 yet officially affiliated to ELIXIR, but:</a:t>
            </a:r>
          </a:p>
          <a:p>
            <a:pPr lvl="1"/>
            <a:r>
              <a:rPr lang="en-US" dirty="0" smtClean="0"/>
              <a:t>Close collaboration with involved ELIXIR nodes</a:t>
            </a:r>
          </a:p>
          <a:p>
            <a:pPr lvl="1"/>
            <a:r>
              <a:rPr lang="en-US" dirty="0" smtClean="0"/>
              <a:t>Received endorsement letters from GR and SI ELIXIR Nodes (thanks to Dr. Savakis, Dr. </a:t>
            </a:r>
            <a:r>
              <a:rPr lang="en-US" dirty="0" err="1" smtClean="0"/>
              <a:t>Leskosek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aiming to get endorsement from additional ELIXIR nodes (incl. Sweden, Italy and Portugal)</a:t>
            </a:r>
          </a:p>
          <a:p>
            <a:pPr lvl="1"/>
            <a:r>
              <a:rPr lang="en-US" dirty="0" smtClean="0"/>
              <a:t>Aim for compatibility with existing ELIXIR services (e.g. Tools and Data Services Registry - https://elixir-registry.cbs.dtu.dk/)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  <p:pic>
        <p:nvPicPr>
          <p:cNvPr id="5" name="Picture 2" descr="http://www.etp4hpc.eu/wp-content/uploads/2013/10/elixir-logo.png"/>
          <p:cNvPicPr>
            <a:picLocks noChangeAspect="1" noChangeArrowheads="1"/>
          </p:cNvPicPr>
          <p:nvPr/>
        </p:nvPicPr>
        <p:blipFill>
          <a:blip r:embed="rId2" cstate="print"/>
          <a:srcRect l="15120" t="10080" r="11801" b="14321"/>
          <a:stretch>
            <a:fillRect/>
          </a:stretch>
        </p:blipFill>
        <p:spPr bwMode="auto">
          <a:xfrm>
            <a:off x="7812360" y="1340768"/>
            <a:ext cx="974508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so far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1196752"/>
            <a:ext cx="8496944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algn="just"/>
            <a:r>
              <a:rPr lang="en-US" sz="2000" b="1" u="sng" dirty="0" smtClean="0"/>
              <a:t>Progress so far (M1 – M3)</a:t>
            </a:r>
          </a:p>
          <a:p>
            <a:pPr marL="271463" indent="-271463" algn="just">
              <a:buFont typeface="Arial" pitchFamily="34" charset="0"/>
              <a:buChar char="•"/>
            </a:pPr>
            <a:r>
              <a:rPr lang="en-US" dirty="0" smtClean="0"/>
              <a:t>Identification of existing datasets in EGI  </a:t>
            </a:r>
          </a:p>
          <a:p>
            <a:pPr marL="712788" lvl="1" indent="-255588" algn="just">
              <a:buFont typeface="Wingdings" pitchFamily="2" charset="2"/>
              <a:buChar char="ü"/>
            </a:pPr>
            <a:r>
              <a:rPr lang="en-US" dirty="0" smtClean="0"/>
              <a:t>Connection with the NGIs for success stories / past experiences. Very few cases, with little documentation available.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marL="271463" indent="-271463" algn="just">
              <a:buFont typeface="Arial" pitchFamily="34" charset="0"/>
              <a:buChar char="•"/>
            </a:pPr>
            <a:r>
              <a:rPr lang="en-US" dirty="0" smtClean="0"/>
              <a:t>Survey users for reference datasets  </a:t>
            </a:r>
            <a:r>
              <a:rPr lang="en-US" sz="1600" dirty="0" smtClean="0"/>
              <a:t>(</a:t>
            </a:r>
            <a:r>
              <a:rPr lang="en-US" sz="1600" i="1" u="sng" dirty="0" smtClean="0"/>
              <a:t>survey still open, receiving responses</a:t>
            </a:r>
            <a:r>
              <a:rPr lang="en-US" sz="1600" dirty="0" smtClean="0"/>
              <a:t>)</a:t>
            </a:r>
            <a:endParaRPr lang="en-US" dirty="0" smtClean="0"/>
          </a:p>
          <a:p>
            <a:pPr marL="712788" lvl="1" indent="-265113" algn="just">
              <a:buFont typeface="Wingdings" pitchFamily="2" charset="2"/>
              <a:buChar char="ü"/>
            </a:pPr>
            <a:r>
              <a:rPr lang="en-US" dirty="0" smtClean="0"/>
              <a:t> Produced a survey, connected with ELIXIR technical coordinator</a:t>
            </a:r>
          </a:p>
          <a:p>
            <a:pPr marL="712788" lvl="1" indent="-255588" algn="just">
              <a:buFont typeface="Symbol" pitchFamily="18" charset="2"/>
              <a:buChar char=""/>
            </a:pPr>
            <a:r>
              <a:rPr lang="en-US" dirty="0" smtClean="0"/>
              <a:t>Will be further extended with follow-up questions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marL="271463" indent="-271463" algn="just">
              <a:buFont typeface="Arial" pitchFamily="34" charset="0"/>
              <a:buChar char="•"/>
            </a:pPr>
            <a:r>
              <a:rPr lang="en-US" dirty="0" smtClean="0"/>
              <a:t>Tools and practices for replication</a:t>
            </a:r>
          </a:p>
          <a:p>
            <a:pPr marL="712788" lvl="1" indent="-255588" algn="just">
              <a:buFont typeface="Symbol" pitchFamily="18" charset="2"/>
              <a:buChar char=""/>
            </a:pPr>
            <a:r>
              <a:rPr lang="en-US" dirty="0" smtClean="0"/>
              <a:t>Investigation of different technologies (such as </a:t>
            </a:r>
            <a:r>
              <a:rPr lang="en-US" i="1" dirty="0" smtClean="0"/>
              <a:t>CVMFS, </a:t>
            </a:r>
            <a:r>
              <a:rPr lang="en-US" i="1" dirty="0" err="1" smtClean="0"/>
              <a:t>Globus</a:t>
            </a:r>
            <a:r>
              <a:rPr lang="en-US" i="1" dirty="0" smtClean="0"/>
              <a:t> Transfer, EUDAT, </a:t>
            </a:r>
            <a:r>
              <a:rPr lang="en-US" i="1" dirty="0" err="1" smtClean="0"/>
              <a:t>Dynafed</a:t>
            </a:r>
            <a:r>
              <a:rPr lang="en-US" i="1" dirty="0" smtClean="0"/>
              <a:t>, </a:t>
            </a:r>
            <a:r>
              <a:rPr lang="en-US" i="1" dirty="0" err="1" smtClean="0"/>
              <a:t>gUSE</a:t>
            </a:r>
            <a:r>
              <a:rPr lang="en-US" i="1" dirty="0" smtClean="0"/>
              <a:t> , Data Avenue, </a:t>
            </a:r>
            <a:r>
              <a:rPr lang="en-US" i="1" dirty="0" err="1" smtClean="0"/>
              <a:t>OneData</a:t>
            </a:r>
            <a:r>
              <a:rPr lang="en-US" i="1" dirty="0" smtClean="0"/>
              <a:t>, </a:t>
            </a:r>
            <a:r>
              <a:rPr lang="en-US" i="1" dirty="0" err="1" smtClean="0"/>
              <a:t>ownCloud</a:t>
            </a:r>
            <a:r>
              <a:rPr lang="en-US" i="1" dirty="0" smtClean="0"/>
              <a:t>. etc</a:t>
            </a:r>
            <a:r>
              <a:rPr lang="en-US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marL="271463" indent="-271463" algn="just">
              <a:buFont typeface="Arial" pitchFamily="34" charset="0"/>
              <a:buChar char="•"/>
            </a:pPr>
            <a:r>
              <a:rPr lang="en-US" dirty="0" smtClean="0"/>
              <a:t>First database schema and implementation within </a:t>
            </a:r>
            <a:r>
              <a:rPr lang="en-US" dirty="0" err="1" smtClean="0"/>
              <a:t>AppDB</a:t>
            </a:r>
            <a:endParaRPr lang="en-US" dirty="0" smtClean="0"/>
          </a:p>
          <a:p>
            <a:pPr marL="712788" lvl="1" indent="-260350" algn="just">
              <a:buFont typeface="Wingdings" pitchFamily="2" charset="2"/>
              <a:buChar char="ü"/>
            </a:pPr>
            <a:r>
              <a:rPr lang="en-US" dirty="0" smtClean="0"/>
              <a:t> Connection with the ELIXIR Registry Task Force</a:t>
            </a:r>
          </a:p>
          <a:p>
            <a:pPr marL="712788" lvl="1" indent="-260350" algn="just">
              <a:buFont typeface="Wingdings" pitchFamily="2" charset="2"/>
              <a:buChar char="ü"/>
            </a:pPr>
            <a:endParaRPr lang="en-US" dirty="0" smtClean="0"/>
          </a:p>
          <a:p>
            <a:pPr marL="255588" indent="-260350" algn="just">
              <a:buFont typeface="Arial" pitchFamily="34" charset="0"/>
              <a:buChar char="•"/>
            </a:pPr>
            <a:r>
              <a:rPr lang="en-US" dirty="0" smtClean="0"/>
              <a:t>Identification of relevant Applications and Tools with Reference Datasets</a:t>
            </a:r>
          </a:p>
          <a:p>
            <a:pPr algn="just"/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Survey so far…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Survey results paint a rather concise picture:</a:t>
            </a:r>
          </a:p>
          <a:p>
            <a:pPr lvl="1" algn="just"/>
            <a:r>
              <a:rPr lang="en-US" dirty="0" smtClean="0"/>
              <a:t>Participants almost exclusively from </a:t>
            </a:r>
            <a:r>
              <a:rPr lang="en-US" u="sng" dirty="0" smtClean="0"/>
              <a:t>academia</a:t>
            </a:r>
            <a:r>
              <a:rPr lang="en-US" dirty="0" smtClean="0"/>
              <a:t>, i.e. universities and research centers (90%).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End-users access </a:t>
            </a:r>
            <a:r>
              <a:rPr lang="en-US" u="sng" dirty="0" smtClean="0"/>
              <a:t>publicly available </a:t>
            </a:r>
            <a:r>
              <a:rPr lang="en-US" dirty="0" smtClean="0"/>
              <a:t>(94%) reference data as </a:t>
            </a:r>
            <a:r>
              <a:rPr lang="en-US" u="sng" dirty="0" smtClean="0"/>
              <a:t>flat files </a:t>
            </a:r>
            <a:r>
              <a:rPr lang="en-US" dirty="0" smtClean="0"/>
              <a:t>(79%), i.e. FASTA etc, using </a:t>
            </a:r>
            <a:r>
              <a:rPr lang="en-US" u="sng" dirty="0" smtClean="0"/>
              <a:t>locally available hardware</a:t>
            </a:r>
            <a:r>
              <a:rPr lang="en-US" dirty="0" smtClean="0"/>
              <a:t> (79%), i.e. personal laptop, or institutional server, at least </a:t>
            </a:r>
            <a:r>
              <a:rPr lang="en-US" u="sng" dirty="0" smtClean="0"/>
              <a:t>a few times every week </a:t>
            </a:r>
            <a:r>
              <a:rPr lang="en-US" dirty="0" smtClean="0"/>
              <a:t>(70%).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u="sng" dirty="0" smtClean="0"/>
              <a:t>Data transfer rate </a:t>
            </a:r>
            <a:r>
              <a:rPr lang="en-US" dirty="0" smtClean="0"/>
              <a:t>has no clear impact on the users (54% consider it as a significant bottleneck), but the </a:t>
            </a:r>
            <a:r>
              <a:rPr lang="en-US" u="sng" dirty="0" smtClean="0"/>
              <a:t>computational impact </a:t>
            </a:r>
            <a:r>
              <a:rPr lang="en-US" dirty="0" smtClean="0"/>
              <a:t>is much more clear (82%). Access to data is performed usually through </a:t>
            </a:r>
            <a:r>
              <a:rPr lang="en-US" u="sng" dirty="0" smtClean="0"/>
              <a:t>in-house developed tools </a:t>
            </a:r>
            <a:r>
              <a:rPr lang="en-US" dirty="0" smtClean="0"/>
              <a:t>(48%).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Finally, </a:t>
            </a:r>
            <a:r>
              <a:rPr lang="en-US" u="sng" dirty="0" smtClean="0"/>
              <a:t>integration of key datasets onto EGI </a:t>
            </a:r>
            <a:r>
              <a:rPr lang="en-US" dirty="0" smtClean="0"/>
              <a:t>resources is considered useful (66%). Interestingly, there is a substantial number of people (27%) that do not consider themselves adequately informed on the matter.</a:t>
            </a:r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have identified two test-cases for the piloting the data replication process:</a:t>
            </a:r>
          </a:p>
          <a:p>
            <a:pPr lvl="1"/>
            <a:r>
              <a:rPr lang="en-US" dirty="0" smtClean="0"/>
              <a:t>Test Case #1: replication of index files for analysis of </a:t>
            </a:r>
            <a:r>
              <a:rPr lang="en-US" dirty="0" err="1" smtClean="0"/>
              <a:t>H.Sapiens</a:t>
            </a:r>
            <a:r>
              <a:rPr lang="en-US" dirty="0" smtClean="0"/>
              <a:t> 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Test Case #2: replication of plant subset of </a:t>
            </a:r>
            <a:r>
              <a:rPr lang="en-US" dirty="0" err="1" smtClean="0"/>
              <a:t>ensembl</a:t>
            </a:r>
            <a:r>
              <a:rPr lang="en-US" dirty="0" smtClean="0"/>
              <a:t> for annotation of novel plant data</a:t>
            </a:r>
          </a:p>
          <a:p>
            <a:r>
              <a:rPr lang="en-US" dirty="0" smtClean="0"/>
              <a:t>What we need to do:</a:t>
            </a:r>
          </a:p>
          <a:p>
            <a:pPr lvl="1"/>
            <a:r>
              <a:rPr lang="en-US" dirty="0" smtClean="0"/>
              <a:t>Verify the test cases (extend the survey to include more researchers / communities)</a:t>
            </a:r>
          </a:p>
          <a:p>
            <a:pPr lvl="1"/>
            <a:r>
              <a:rPr lang="en-US" dirty="0" smtClean="0"/>
              <a:t>Identify a few tools / workflows to be used with the datasets.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Wiki Page:</a:t>
            </a:r>
          </a:p>
          <a:p>
            <a:pPr lvl="1"/>
            <a:r>
              <a:rPr lang="en-US" sz="2000" dirty="0" smtClean="0"/>
              <a:t>https://wiki.egi.eu/wiki/VT_Life_Science_Data_Integration</a:t>
            </a:r>
          </a:p>
          <a:p>
            <a:endParaRPr lang="en-US" sz="2400" dirty="0" smtClean="0"/>
          </a:p>
          <a:p>
            <a:r>
              <a:rPr lang="en-US" sz="2400" dirty="0" smtClean="0"/>
              <a:t>Suggestions and requests to join:</a:t>
            </a:r>
          </a:p>
          <a:p>
            <a:pPr lvl="1"/>
            <a:r>
              <a:rPr lang="en-US" sz="2000" dirty="0" smtClean="0"/>
              <a:t>support@egi.eu</a:t>
            </a:r>
          </a:p>
          <a:p>
            <a:endParaRPr lang="el-G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replicating life science reference datasets within EGI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_powerpoint_presentation_v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EGI_powerpoint_presentation_v2</Template>
  <TotalTime>283</TotalTime>
  <Words>912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EGI_powerpoint_presentation_v2</vt:lpstr>
      <vt:lpstr>EGI Powerpoint Presentation (body)</vt:lpstr>
      <vt:lpstr>EGI Powerpoint Presentation (closing)</vt:lpstr>
      <vt:lpstr>Towards replicating life science reference datasets within EGI: aspects and approaches</vt:lpstr>
      <vt:lpstr>An EGI Virtual Team Project</vt:lpstr>
      <vt:lpstr>Aims and Tasks</vt:lpstr>
      <vt:lpstr>Involved Parties</vt:lpstr>
      <vt:lpstr>Involvement within ELIXIR</vt:lpstr>
      <vt:lpstr>Progress so far</vt:lpstr>
      <vt:lpstr>Conclusions from Survey so far…</vt:lpstr>
      <vt:lpstr>What’s next</vt:lpstr>
      <vt:lpstr>Further Information</vt:lpstr>
      <vt:lpstr>Slide 10</vt:lpstr>
    </vt:vector>
  </TitlesOfParts>
  <Company>AUTH - CERTH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replicating life science reference datasets within EGI: aspects and approaches</dc:title>
  <dc:creator>Fotis E. Psomopoulos</dc:creator>
  <cp:lastModifiedBy>Fotis E. Psomopoulos</cp:lastModifiedBy>
  <cp:revision>40</cp:revision>
  <dcterms:created xsi:type="dcterms:W3CDTF">2015-05-06T07:30:42Z</dcterms:created>
  <dcterms:modified xsi:type="dcterms:W3CDTF">2015-05-21T09:17:11Z</dcterms:modified>
</cp:coreProperties>
</file>