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0"/>
  </p:notesMasterIdLst>
  <p:handoutMasterIdLst>
    <p:handoutMasterId r:id="rId11"/>
  </p:handoutMasterIdLst>
  <p:sldIdLst>
    <p:sldId id="280" r:id="rId4"/>
    <p:sldId id="339" r:id="rId5"/>
    <p:sldId id="341" r:id="rId6"/>
    <p:sldId id="343" r:id="rId7"/>
    <p:sldId id="342" r:id="rId8"/>
    <p:sldId id="34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CEA"/>
    <a:srgbClr val="004080"/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72458" autoAdjust="0"/>
  </p:normalViewPr>
  <p:slideViewPr>
    <p:cSldViewPr showGuides="1">
      <p:cViewPr>
        <p:scale>
          <a:sx n="50" d="100"/>
          <a:sy n="50" d="100"/>
        </p:scale>
        <p:origin x="-1644" y="-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22/05/2015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22-5-2015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technicalsupportcases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RT-based tracking of support cases</a:t>
            </a:r>
            <a:r>
              <a:rPr lang="en-GB" baseline="0" dirty="0" smtClean="0"/>
              <a:t> </a:t>
            </a:r>
            <a:r>
              <a:rPr lang="en-GB" dirty="0" smtClean="0">
                <a:hlinkClick r:id="rId3"/>
              </a:rPr>
              <a:t>http://go.egi.eu/technicalsupportcases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Action plan:</a:t>
            </a:r>
          </a:p>
          <a:p>
            <a:r>
              <a:rPr lang="en-GB" dirty="0" smtClean="0"/>
              <a:t>FET flagships added</a:t>
            </a:r>
          </a:p>
          <a:p>
            <a:r>
              <a:rPr lang="en-GB" dirty="0" smtClean="0"/>
              <a:t>ESFRI priorities aligned with EC recommendation</a:t>
            </a:r>
          </a:p>
          <a:p>
            <a:pPr lvl="1"/>
            <a:r>
              <a:rPr lang="en-GB" dirty="0" smtClean="0"/>
              <a:t>Comp. Centres added</a:t>
            </a:r>
          </a:p>
          <a:p>
            <a:r>
              <a:rPr lang="en-GB" dirty="0" smtClean="0"/>
              <a:t>Events section added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677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NGIs: Register their available resource pools</a:t>
            </a:r>
            <a:r>
              <a:rPr lang="en-GB" baseline="0" dirty="0" smtClean="0"/>
              <a:t> in e-GRANT</a:t>
            </a:r>
          </a:p>
          <a:p>
            <a:r>
              <a:rPr lang="en-GB" baseline="0" dirty="0" smtClean="0"/>
              <a:t>Contribute with resources to the long-tail VO</a:t>
            </a:r>
          </a:p>
          <a:p>
            <a:r>
              <a:rPr lang="en-GB" baseline="0" dirty="0" smtClean="0"/>
              <a:t>Connect custom interfaces/VREs to long-tail VO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19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19/05/15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Conference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1E6A14-6187-D344-84E0-CE6B25047D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937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19/05/15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EGI Conference 2015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25394-1901-9646-AE3E-B6E4A8C521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07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nl-NL" dirty="0" smtClean="0"/>
              <a:t>Click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insert</a:t>
            </a:r>
            <a:r>
              <a:rPr lang="nl-NL" dirty="0" smtClean="0"/>
              <a:t> </a:t>
            </a:r>
            <a:r>
              <a:rPr lang="nl-NL" dirty="0" err="1" smtClean="0"/>
              <a:t>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468312" y="1341438"/>
            <a:ext cx="8424167" cy="4824412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nl-NL" dirty="0" smtClean="0"/>
              <a:t>Click </a:t>
            </a:r>
            <a:r>
              <a:rPr lang="nl-NL" dirty="0" err="1" smtClean="0"/>
              <a:t>Text</a:t>
            </a:r>
            <a:endParaRPr lang="nl-NL" dirty="0" smtClean="0"/>
          </a:p>
          <a:p>
            <a:pPr lvl="1"/>
            <a:r>
              <a:rPr lang="nl-NL" dirty="0" smtClean="0"/>
              <a:t>Level 2</a:t>
            </a:r>
          </a:p>
          <a:p>
            <a:pPr lvl="2"/>
            <a:r>
              <a:rPr lang="nl-NL" dirty="0" smtClean="0"/>
              <a:t>Level 3</a:t>
            </a:r>
          </a:p>
          <a:p>
            <a:pPr lvl="3"/>
            <a:r>
              <a:rPr lang="nl-NL" dirty="0" smtClean="0"/>
              <a:t>Level 4</a:t>
            </a:r>
          </a:p>
          <a:p>
            <a:pPr lvl="4"/>
            <a:r>
              <a:rPr lang="nl-NL" dirty="0" smtClean="0"/>
              <a:t>Level 5</a:t>
            </a:r>
            <a:endParaRPr lang="nl-NL" dirty="0"/>
          </a:p>
        </p:txBody>
      </p:sp>
      <p:sp>
        <p:nvSpPr>
          <p:cNvPr id="4" name="Tijdelijke aanduiding voor datum 4"/>
          <p:cNvSpPr>
            <a:spLocks noGrp="1"/>
          </p:cNvSpPr>
          <p:nvPr>
            <p:ph type="dt" sz="half" idx="2"/>
          </p:nvPr>
        </p:nvSpPr>
        <p:spPr>
          <a:xfrm>
            <a:off x="457200" y="64541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19/05/15</a:t>
            </a:r>
            <a:endParaRPr lang="nl-N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203575" y="6525344"/>
            <a:ext cx="3455988" cy="2889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smtClean="0"/>
              <a:t>Click to insert conference name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129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nl-NL" dirty="0" smtClean="0"/>
              <a:t>Click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insert</a:t>
            </a:r>
            <a:r>
              <a:rPr lang="nl-NL" dirty="0" smtClean="0"/>
              <a:t> </a:t>
            </a:r>
            <a:r>
              <a:rPr lang="nl-NL" dirty="0" err="1" smtClean="0"/>
              <a:t>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468312" y="1341438"/>
            <a:ext cx="8424167" cy="4824412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nl-NL" dirty="0" smtClean="0"/>
              <a:t>Click </a:t>
            </a:r>
            <a:r>
              <a:rPr lang="nl-NL" dirty="0" err="1" smtClean="0"/>
              <a:t>Text</a:t>
            </a:r>
            <a:endParaRPr lang="nl-NL" dirty="0" smtClean="0"/>
          </a:p>
          <a:p>
            <a:pPr lvl="1"/>
            <a:r>
              <a:rPr lang="nl-NL" dirty="0" smtClean="0"/>
              <a:t>Level 2</a:t>
            </a:r>
          </a:p>
          <a:p>
            <a:pPr lvl="2"/>
            <a:r>
              <a:rPr lang="nl-NL" dirty="0" smtClean="0"/>
              <a:t>Level 3</a:t>
            </a:r>
          </a:p>
          <a:p>
            <a:pPr lvl="3"/>
            <a:r>
              <a:rPr lang="nl-NL" dirty="0" smtClean="0"/>
              <a:t>Level 4</a:t>
            </a:r>
          </a:p>
          <a:p>
            <a:pPr lvl="4"/>
            <a:r>
              <a:rPr lang="nl-NL" dirty="0" smtClean="0"/>
              <a:t>Level 5</a:t>
            </a:r>
            <a:endParaRPr lang="nl-NL" dirty="0"/>
          </a:p>
        </p:txBody>
      </p:sp>
      <p:sp>
        <p:nvSpPr>
          <p:cNvPr id="4" name="Tijdelijke aanduiding voor datum 4"/>
          <p:cNvSpPr>
            <a:spLocks noGrp="1"/>
          </p:cNvSpPr>
          <p:nvPr>
            <p:ph type="dt" sz="half" idx="2"/>
          </p:nvPr>
        </p:nvSpPr>
        <p:spPr>
          <a:xfrm>
            <a:off x="457200" y="64541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19/05/15</a:t>
            </a:r>
            <a:endParaRPr lang="nl-NL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203575" y="6525344"/>
            <a:ext cx="3455988" cy="2889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smtClean="0"/>
              <a:t>Click to insert conference name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880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417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19/05/15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EGI Conference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1E6A14-6187-D344-84E0-CE6B25047D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25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Click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Click</a:t>
            </a:r>
            <a:endParaRPr lang="nl-NL" dirty="0"/>
          </a:p>
        </p:txBody>
      </p:sp>
      <p:sp>
        <p:nvSpPr>
          <p:cNvPr id="7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4541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19/05/15</a:t>
            </a:r>
            <a:endParaRPr lang="nl-NL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203575" y="6525344"/>
            <a:ext cx="3455988" cy="2889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smtClean="0"/>
              <a:t>Click to insert conference name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187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907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Conference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Conference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Conference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9" r:id="rId2"/>
    <p:sldLayoutId id="2147483690" r:id="rId3"/>
    <p:sldLayoutId id="2147483691" r:id="rId4"/>
    <p:sldLayoutId id="2147483692" r:id="rId5"/>
    <p:sldLayoutId id="2147483693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EGI Conference 2015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5/22/2015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  <p:sldLayoutId id="2147483694" r:id="rId4"/>
    <p:sldLayoutId id="2147483695" r:id="rId5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engagementstrateg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jpeg"/><Relationship Id="rId7" Type="http://schemas.openxmlformats.org/officeDocument/2006/relationships/image" Target="../media/image11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1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27411" y="3643200"/>
            <a:ext cx="5689178" cy="793912"/>
          </a:xfrm>
        </p:spPr>
        <p:txBody>
          <a:bodyPr>
            <a:normAutofit/>
          </a:bodyPr>
          <a:lstStyle/>
          <a:p>
            <a:r>
              <a:rPr lang="en-GB" dirty="0" smtClean="0"/>
              <a:t>Technical Outreach Manager</a:t>
            </a:r>
            <a:br>
              <a:rPr lang="en-GB" dirty="0" smtClean="0"/>
            </a:br>
            <a:r>
              <a:rPr lang="en-GB" dirty="0" smtClean="0"/>
              <a:t>(EGI.eu / MTA SZTAKI)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8206680" cy="1440000"/>
          </a:xfrm>
        </p:spPr>
        <p:txBody>
          <a:bodyPr>
            <a:normAutofit fontScale="90000"/>
          </a:bodyPr>
          <a:lstStyle/>
          <a:p>
            <a:r>
              <a:rPr lang="en-GB" dirty="0"/>
              <a:t>Engagement strategies: bringing together Competence Centres, NILs, UCB and Champions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Gergely</a:t>
            </a:r>
            <a:r>
              <a:rPr lang="en-GB" dirty="0" smtClean="0"/>
              <a:t> </a:t>
            </a:r>
            <a:r>
              <a:rPr lang="en-GB" dirty="0" err="1" smtClean="0"/>
              <a:t>Sipos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052736"/>
            <a:ext cx="8424936" cy="478440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15’:</a:t>
            </a:r>
          </a:p>
          <a:p>
            <a:r>
              <a:rPr lang="en-GB" sz="2000" dirty="0" smtClean="0"/>
              <a:t>EGI </a:t>
            </a:r>
            <a:r>
              <a:rPr lang="en-GB" sz="2000" dirty="0"/>
              <a:t>Engagement Strategy - Overview and recent updates </a:t>
            </a:r>
            <a:r>
              <a:rPr lang="en-GB" sz="2000" dirty="0" smtClean="0"/>
              <a:t>– </a:t>
            </a:r>
            <a:r>
              <a:rPr lang="en-GB" sz="2000" dirty="0" err="1" smtClean="0"/>
              <a:t>Gergely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3’:</a:t>
            </a:r>
          </a:p>
          <a:p>
            <a:r>
              <a:rPr lang="en-GB" sz="2000" dirty="0" smtClean="0"/>
              <a:t>Updated EGI Champion programme – Sara</a:t>
            </a:r>
          </a:p>
          <a:p>
            <a:pPr marL="0" indent="0">
              <a:buNone/>
            </a:pPr>
            <a:r>
              <a:rPr lang="en-GB" sz="2000" dirty="0" smtClean="0"/>
              <a:t>30’:</a:t>
            </a:r>
          </a:p>
          <a:p>
            <a:r>
              <a:rPr lang="en-GB" sz="2000" dirty="0" smtClean="0"/>
              <a:t>Community </a:t>
            </a:r>
            <a:r>
              <a:rPr lang="en-GB" sz="2000" dirty="0"/>
              <a:t>presentations (by VTs, NILs, Champions, UCB members, CC representatives</a:t>
            </a:r>
            <a:r>
              <a:rPr lang="en-GB" sz="2000" dirty="0" smtClean="0"/>
              <a:t>) – 3 minutes each</a:t>
            </a:r>
          </a:p>
          <a:p>
            <a:pPr lvl="1"/>
            <a:r>
              <a:rPr lang="en-GB" sz="1600" dirty="0" smtClean="0"/>
              <a:t>See next slide</a:t>
            </a:r>
          </a:p>
          <a:p>
            <a:pPr marL="0" indent="0">
              <a:buNone/>
            </a:pPr>
            <a:r>
              <a:rPr lang="en-GB" sz="2000" dirty="0" smtClean="0"/>
              <a:t>~40’:</a:t>
            </a:r>
          </a:p>
          <a:p>
            <a:r>
              <a:rPr lang="en-GB" sz="2000" dirty="0" smtClean="0"/>
              <a:t>Discussion</a:t>
            </a:r>
          </a:p>
          <a:p>
            <a:pPr lvl="1"/>
            <a:r>
              <a:rPr lang="en-GB" sz="1600" dirty="0" smtClean="0"/>
              <a:t>Support </a:t>
            </a:r>
            <a:r>
              <a:rPr lang="en-GB" sz="1600" dirty="0"/>
              <a:t>for the Competence Centres </a:t>
            </a:r>
            <a:endParaRPr lang="en-GB" sz="1600" dirty="0" smtClean="0"/>
          </a:p>
          <a:p>
            <a:pPr lvl="1"/>
            <a:r>
              <a:rPr lang="en-GB" sz="1600" dirty="0" smtClean="0"/>
              <a:t>Application </a:t>
            </a:r>
            <a:r>
              <a:rPr lang="en-GB" sz="1600" dirty="0"/>
              <a:t>of the EGI Long Tail Platform within the NGIs and within </a:t>
            </a:r>
            <a:r>
              <a:rPr lang="en-GB" sz="1600" dirty="0" smtClean="0"/>
              <a:t>communities</a:t>
            </a:r>
          </a:p>
          <a:p>
            <a:pPr lvl="1"/>
            <a:r>
              <a:rPr lang="en-GB" sz="1600" dirty="0" smtClean="0"/>
              <a:t>What </a:t>
            </a:r>
            <a:r>
              <a:rPr lang="en-GB" sz="1600" dirty="0"/>
              <a:t>Virtual Teams to establish next</a:t>
            </a:r>
            <a:r>
              <a:rPr lang="en-GB" sz="1600" dirty="0" smtClean="0"/>
              <a:t>?</a:t>
            </a:r>
          </a:p>
          <a:p>
            <a:pPr lvl="1"/>
            <a:r>
              <a:rPr lang="en-GB" sz="1600" dirty="0" smtClean="0"/>
              <a:t>EGI User Forum 2015 (Bari, November 10-13)</a:t>
            </a:r>
          </a:p>
          <a:p>
            <a:pPr lvl="1"/>
            <a:r>
              <a:rPr lang="en-GB" sz="1600" dirty="0" smtClean="0"/>
              <a:t>Other events - Community events? </a:t>
            </a:r>
            <a:r>
              <a:rPr lang="en-GB" sz="1600" dirty="0"/>
              <a:t>NGI </a:t>
            </a:r>
            <a:r>
              <a:rPr lang="en-GB" sz="1600" dirty="0" smtClean="0"/>
              <a:t>events</a:t>
            </a:r>
            <a:r>
              <a:rPr lang="en-GB" sz="1600" dirty="0"/>
              <a:t>?</a:t>
            </a:r>
            <a:endParaRPr lang="en-GB" sz="1600" dirty="0" smtClean="0"/>
          </a:p>
          <a:p>
            <a:pPr lvl="1"/>
            <a:r>
              <a:rPr lang="en-GB" sz="1600" dirty="0" smtClean="0"/>
              <a:t>Regular </a:t>
            </a:r>
            <a:r>
              <a:rPr lang="en-GB" sz="1600" dirty="0"/>
              <a:t>engagement </a:t>
            </a:r>
            <a:r>
              <a:rPr lang="en-GB" sz="1600" dirty="0" smtClean="0"/>
              <a:t>teleconference meetings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EGI Conference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70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Agenda 2:</a:t>
            </a:r>
            <a:br>
              <a:rPr lang="en-GB" dirty="0" smtClean="0"/>
            </a:br>
            <a:r>
              <a:rPr lang="en-GB" dirty="0" smtClean="0"/>
              <a:t>Community presentations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40768"/>
            <a:ext cx="8424936" cy="4784400"/>
          </a:xfrm>
        </p:spPr>
        <p:txBody>
          <a:bodyPr/>
          <a:lstStyle/>
          <a:p>
            <a:r>
              <a:rPr lang="en-GB" sz="2400" dirty="0"/>
              <a:t>VTs:</a:t>
            </a:r>
          </a:p>
          <a:p>
            <a:pPr lvl="1"/>
            <a:r>
              <a:rPr lang="en-GB" sz="1800" dirty="0"/>
              <a:t>Robert: Promoting Desktop Grids VT</a:t>
            </a:r>
          </a:p>
          <a:p>
            <a:pPr lvl="1"/>
            <a:r>
              <a:rPr lang="en-GB" sz="1800" dirty="0" err="1"/>
              <a:t>Afonso</a:t>
            </a:r>
            <a:r>
              <a:rPr lang="en-GB" sz="1800" dirty="0"/>
              <a:t>: Genome Analysis and Protein Folding VT</a:t>
            </a:r>
          </a:p>
          <a:p>
            <a:pPr lvl="1"/>
            <a:r>
              <a:rPr lang="en-GB" sz="1800" dirty="0" err="1"/>
              <a:t>Fotis</a:t>
            </a:r>
            <a:r>
              <a:rPr lang="en-GB" sz="1800" dirty="0"/>
              <a:t>: Dataset Replication VT</a:t>
            </a:r>
          </a:p>
          <a:p>
            <a:pPr lvl="1"/>
            <a:r>
              <a:rPr lang="en-GB" sz="1800" dirty="0"/>
              <a:t>Lukasz/</a:t>
            </a:r>
            <a:r>
              <a:rPr lang="en-GB" sz="1800" dirty="0" err="1"/>
              <a:t>Giacinto</a:t>
            </a:r>
            <a:r>
              <a:rPr lang="en-GB" sz="1800" dirty="0"/>
              <a:t>: Federated Data VT </a:t>
            </a:r>
          </a:p>
          <a:p>
            <a:r>
              <a:rPr lang="en-GB" sz="2400" dirty="0"/>
              <a:t>NGI:</a:t>
            </a:r>
          </a:p>
          <a:p>
            <a:pPr lvl="1"/>
            <a:r>
              <a:rPr lang="en-GB" sz="1800" dirty="0" err="1" smtClean="0"/>
              <a:t>Alexandru</a:t>
            </a:r>
            <a:r>
              <a:rPr lang="en-GB" sz="1800" dirty="0" smtClean="0"/>
              <a:t> </a:t>
            </a:r>
            <a:r>
              <a:rPr lang="en-GB" sz="1800" dirty="0" err="1" smtClean="0"/>
              <a:t>Nicolin</a:t>
            </a:r>
            <a:r>
              <a:rPr lang="en-GB" sz="1800" dirty="0"/>
              <a:t>: Engaging with and supporting Nuclear Physics communities</a:t>
            </a:r>
          </a:p>
          <a:p>
            <a:pPr lvl="1"/>
            <a:r>
              <a:rPr lang="en-GB" sz="1800" dirty="0"/>
              <a:t>Tomasz </a:t>
            </a:r>
            <a:r>
              <a:rPr lang="en-GB" sz="1800" dirty="0" err="1"/>
              <a:t>Piontek</a:t>
            </a:r>
            <a:r>
              <a:rPr lang="en-GB" sz="1800" dirty="0"/>
              <a:t>: Supporting users with the PL-Grid Application </a:t>
            </a:r>
            <a:r>
              <a:rPr lang="en-GB" sz="1800" dirty="0" smtClean="0"/>
              <a:t>Registry</a:t>
            </a:r>
          </a:p>
          <a:p>
            <a:pPr lvl="1"/>
            <a:r>
              <a:rPr lang="en-GB" sz="1800" dirty="0" smtClean="0"/>
              <a:t>Genevieve </a:t>
            </a:r>
            <a:r>
              <a:rPr lang="en-GB" sz="1800" dirty="0" err="1" smtClean="0"/>
              <a:t>Romier</a:t>
            </a:r>
            <a:r>
              <a:rPr lang="en-GB" sz="1800" dirty="0" smtClean="0"/>
              <a:t>: Engaging with and serving national users in France</a:t>
            </a:r>
            <a:endParaRPr lang="en-GB" sz="1800" dirty="0"/>
          </a:p>
          <a:p>
            <a:r>
              <a:rPr lang="en-GB" sz="2400" dirty="0"/>
              <a:t>Community:</a:t>
            </a:r>
          </a:p>
          <a:p>
            <a:pPr lvl="1"/>
            <a:r>
              <a:rPr lang="en-GB" sz="1800" dirty="0"/>
              <a:t> </a:t>
            </a:r>
            <a:r>
              <a:rPr lang="en-GB" sz="1800" dirty="0" err="1"/>
              <a:t>Afonso</a:t>
            </a:r>
            <a:r>
              <a:rPr lang="en-GB" sz="1800" dirty="0"/>
              <a:t> </a:t>
            </a:r>
            <a:r>
              <a:rPr lang="en-GB" sz="1800" dirty="0" smtClean="0"/>
              <a:t>Duarte: Reaching </a:t>
            </a:r>
            <a:r>
              <a:rPr lang="en-GB" sz="1800" dirty="0"/>
              <a:t>out to life </a:t>
            </a:r>
            <a:r>
              <a:rPr lang="en-GB" sz="1800" dirty="0" smtClean="0"/>
              <a:t>science users</a:t>
            </a:r>
            <a:endParaRPr lang="en-GB" sz="1800" dirty="0"/>
          </a:p>
          <a:p>
            <a:pPr lvl="1"/>
            <a:endParaRPr lang="en-GB" sz="1800" dirty="0"/>
          </a:p>
          <a:p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Conference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0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Engagement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3600" dirty="0" smtClean="0">
                <a:hlinkClick r:id="rId3"/>
              </a:rPr>
              <a:t>http://go.egi.eu/engagementstrategy</a:t>
            </a:r>
            <a:r>
              <a:rPr lang="en-GB" sz="3600" dirty="0" smtClean="0"/>
              <a:t> </a:t>
            </a:r>
          </a:p>
          <a:p>
            <a:endParaRPr lang="en-GB" sz="3600" dirty="0"/>
          </a:p>
          <a:p>
            <a:pPr lvl="1"/>
            <a:r>
              <a:rPr lang="en-GB" sz="3200" dirty="0" smtClean="0"/>
              <a:t>Long-term strategy</a:t>
            </a:r>
          </a:p>
          <a:p>
            <a:pPr lvl="1"/>
            <a:r>
              <a:rPr lang="en-GB" sz="3200" dirty="0" smtClean="0"/>
              <a:t>Action plan (currently until Feb 2016)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Conference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4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Engagement board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64880"/>
            <a:ext cx="8424936" cy="4784400"/>
          </a:xfrm>
        </p:spPr>
        <p:txBody>
          <a:bodyPr/>
          <a:lstStyle/>
          <a:p>
            <a:pPr lvl="0"/>
            <a:r>
              <a:rPr lang="en-GB" sz="2400" dirty="0"/>
              <a:t>NGI International Liaisons</a:t>
            </a:r>
          </a:p>
          <a:p>
            <a:pPr lvl="0"/>
            <a:r>
              <a:rPr lang="en-GB" sz="2400" dirty="0"/>
              <a:t>User Community Board</a:t>
            </a:r>
          </a:p>
          <a:p>
            <a:pPr lvl="0"/>
            <a:r>
              <a:rPr lang="en-GB" sz="2400" dirty="0"/>
              <a:t>Competence </a:t>
            </a:r>
            <a:r>
              <a:rPr lang="en-GB" sz="2400" dirty="0" smtClean="0"/>
              <a:t>Centres</a:t>
            </a:r>
          </a:p>
          <a:p>
            <a:pPr lvl="0"/>
            <a:r>
              <a:rPr lang="en-GB" sz="2400" dirty="0" smtClean="0"/>
              <a:t>User-facing tools (e.g. e-GRANT, DIRAC, Ops. Portal, etc.)</a:t>
            </a:r>
            <a:endParaRPr lang="en-GB" sz="2400" dirty="0"/>
          </a:p>
          <a:p>
            <a:pPr lvl="0"/>
            <a:r>
              <a:rPr lang="en-GB" sz="2400" dirty="0" smtClean="0"/>
              <a:t>EGI.eu </a:t>
            </a:r>
            <a:r>
              <a:rPr lang="en-GB" sz="2400" dirty="0"/>
              <a:t>user engagement </a:t>
            </a:r>
            <a:r>
              <a:rPr lang="en-GB" sz="2400" dirty="0" smtClean="0"/>
              <a:t>team: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Conference 2015</a:t>
            </a:r>
            <a:endParaRPr lang="en-GB" dirty="0"/>
          </a:p>
        </p:txBody>
      </p:sp>
      <p:pic>
        <p:nvPicPr>
          <p:cNvPr id="1026" name="Picture 2" descr="Chen_Yin_130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429000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rcel_Oomens_130p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819" y="3429000"/>
            <a:ext cx="1155973" cy="1155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49312" y="4503673"/>
            <a:ext cx="835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Marcel</a:t>
            </a:r>
            <a:endParaRPr lang="en-GB" dirty="0"/>
          </a:p>
        </p:txBody>
      </p:sp>
      <p:pic>
        <p:nvPicPr>
          <p:cNvPr id="1032" name="Picture 8" descr="Diego Scardac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988" y="4869160"/>
            <a:ext cx="1179680" cy="117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ergely Sip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783" y="485699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421340" y="5949280"/>
            <a:ext cx="90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Gergely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94382" y="4489934"/>
            <a:ext cx="468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Yin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811556" y="5984972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Diego</a:t>
            </a:r>
            <a:endParaRPr lang="en-GB" dirty="0"/>
          </a:p>
        </p:txBody>
      </p:sp>
      <p:pic>
        <p:nvPicPr>
          <p:cNvPr id="15" name="Picture 4" descr="Sara Coehl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035" y="4941168"/>
            <a:ext cx="1112912" cy="11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799059" y="5982072"/>
            <a:ext cx="58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Sara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524328" y="450853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Vincenzo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156176" y="4509120"/>
            <a:ext cx="123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Malgorzata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300192" y="6011996"/>
            <a:ext cx="682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Peter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866196" y="449982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Enol</a:t>
            </a:r>
            <a:endParaRPr lang="en-GB" dirty="0"/>
          </a:p>
        </p:txBody>
      </p:sp>
      <p:pic>
        <p:nvPicPr>
          <p:cNvPr id="1036" name="Picture 12" descr="Peter Solagn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869160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Malgorzata Krakowia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35699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Sy Holsing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648" y="4959571"/>
            <a:ext cx="1110990" cy="111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852569" y="6021288"/>
            <a:ext cx="391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Sy</a:t>
            </a:r>
            <a:endParaRPr lang="en-GB" dirty="0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648" y="3284984"/>
            <a:ext cx="1110989" cy="133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4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Long-tail platform &amp; </a:t>
            </a:r>
            <a:br>
              <a:rPr lang="en-GB" dirty="0" smtClean="0"/>
            </a:br>
            <a:r>
              <a:rPr lang="en-GB" dirty="0" smtClean="0"/>
              <a:t>How things this fit together?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Conference 2015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928746" y="4005064"/>
            <a:ext cx="213919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Long-tail</a:t>
            </a:r>
            <a:br>
              <a:rPr lang="en-GB" dirty="0" smtClean="0"/>
            </a:br>
            <a:r>
              <a:rPr lang="en-GB" dirty="0" smtClean="0"/>
              <a:t>Resource pool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96999" y="4725144"/>
            <a:ext cx="203118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357239" y="3560242"/>
            <a:ext cx="2247209" cy="2317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Domain </a:t>
            </a:r>
            <a:r>
              <a:rPr lang="en-GB" dirty="0" smtClean="0"/>
              <a:t>pool in EGI</a:t>
            </a:r>
            <a:br>
              <a:rPr lang="en-GB" dirty="0" smtClean="0"/>
            </a:br>
            <a:r>
              <a:rPr lang="en-GB" dirty="0" smtClean="0"/>
              <a:t>OR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New </a:t>
            </a:r>
            <a:r>
              <a:rPr lang="en-GB" dirty="0" smtClean="0"/>
              <a:t>pool in EGI</a:t>
            </a:r>
            <a:br>
              <a:rPr lang="en-GB" dirty="0" smtClean="0"/>
            </a:br>
            <a:r>
              <a:rPr lang="en-GB" dirty="0" smtClean="0"/>
              <a:t>OR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New </a:t>
            </a:r>
            <a:r>
              <a:rPr lang="en-GB" dirty="0" smtClean="0"/>
              <a:t>e-infrastructure by federating sites</a:t>
            </a:r>
            <a:endParaRPr lang="en-GB" dirty="0"/>
          </a:p>
        </p:txBody>
      </p:sp>
      <p:cxnSp>
        <p:nvCxnSpPr>
          <p:cNvPr id="10" name="Straight Arrow Connector 9"/>
          <p:cNvCxnSpPr>
            <a:stCxn id="11" idx="2"/>
          </p:cNvCxnSpPr>
          <p:nvPr/>
        </p:nvCxnSpPr>
        <p:spPr>
          <a:xfrm>
            <a:off x="7492002" y="2204864"/>
            <a:ext cx="0" cy="123691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19515" y="1281534"/>
            <a:ext cx="29449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</a:t>
            </a:r>
            <a:r>
              <a:rPr lang="en-GB" dirty="0" smtClean="0"/>
              <a:t>-GRANT</a:t>
            </a:r>
            <a:r>
              <a:rPr lang="en-GB" dirty="0" smtClean="0"/>
              <a:t>: Resource brokering</a:t>
            </a:r>
          </a:p>
          <a:p>
            <a:r>
              <a:rPr lang="en-GB" dirty="0" smtClean="0"/>
              <a:t>NGIs: </a:t>
            </a:r>
            <a:r>
              <a:rPr lang="en-GB" dirty="0" smtClean="0"/>
              <a:t>Consultancy for users</a:t>
            </a:r>
            <a:endParaRPr lang="en-GB" dirty="0" smtClean="0"/>
          </a:p>
          <a:p>
            <a:r>
              <a:rPr lang="en-GB" dirty="0" smtClean="0"/>
              <a:t>Tech. Providers: SW services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604711" y="3501008"/>
            <a:ext cx="792088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WS-PGRADE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40815" y="3501008"/>
            <a:ext cx="792088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CSGF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48927" y="3501008"/>
            <a:ext cx="792088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DIRAC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32703" y="5229200"/>
            <a:ext cx="792088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 smtClean="0">
                <a:solidFill>
                  <a:schemeClr val="tx1"/>
                </a:solidFill>
              </a:rPr>
              <a:t>QosCosGrid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68807" y="5229200"/>
            <a:ext cx="792088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‘Other tool’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04911" y="5229200"/>
            <a:ext cx="792088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‘Other tool’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21" idx="2"/>
          </p:cNvCxnSpPr>
          <p:nvPr/>
        </p:nvCxnSpPr>
        <p:spPr>
          <a:xfrm flipH="1">
            <a:off x="2959300" y="1987099"/>
            <a:ext cx="1" cy="1454675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47664" y="1340768"/>
            <a:ext cx="2823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NGIs: </a:t>
            </a:r>
            <a:r>
              <a:rPr lang="en-GB" dirty="0" smtClean="0"/>
              <a:t>Consultancy for users</a:t>
            </a:r>
            <a:endParaRPr lang="en-GB" dirty="0" smtClean="0"/>
          </a:p>
          <a:p>
            <a:r>
              <a:rPr lang="en-GB" dirty="0" smtClean="0"/>
              <a:t>Tech. Providers: SW </a:t>
            </a:r>
            <a:r>
              <a:rPr lang="en-GB" dirty="0" smtClean="0"/>
              <a:t>services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3563888" y="2988568"/>
            <a:ext cx="3506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Technical-support-cases ticket in RT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043608" y="4365104"/>
            <a:ext cx="993151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User Registration Portal</a:t>
            </a:r>
            <a:endParaRPr lang="en-GB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292080" y="3420616"/>
            <a:ext cx="0" cy="116051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734498" y="2276872"/>
            <a:ext cx="3141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Upgrade support from the NGIs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5272882" y="2636912"/>
            <a:ext cx="19198" cy="34962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39552" y="471875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-108520" y="4509120"/>
            <a:ext cx="70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Users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1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gag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Engage.potx</Template>
  <TotalTime>5954</TotalTime>
  <Words>370</Words>
  <Application>Microsoft Office PowerPoint</Application>
  <PresentationFormat>On-screen Show (4:3)</PresentationFormat>
  <Paragraphs>87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Engage</vt:lpstr>
      <vt:lpstr>EGI Powerpoint Presentation (body)</vt:lpstr>
      <vt:lpstr>EGI Powerpoint Presentation (closing)</vt:lpstr>
      <vt:lpstr>Engagement strategies: bringing together Competence Centres, NILs, UCB and Champions</vt:lpstr>
      <vt:lpstr>Agenda</vt:lpstr>
      <vt:lpstr>Agenda 2: Community presentations</vt:lpstr>
      <vt:lpstr>Engagement strategy</vt:lpstr>
      <vt:lpstr>Engagement board</vt:lpstr>
      <vt:lpstr>Long-tail platform &amp;  How things this fit together?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Gergely Sipos</cp:lastModifiedBy>
  <cp:revision>162</cp:revision>
  <dcterms:created xsi:type="dcterms:W3CDTF">2015-05-07T09:24:15Z</dcterms:created>
  <dcterms:modified xsi:type="dcterms:W3CDTF">2015-05-21T23:55:26Z</dcterms:modified>
</cp:coreProperties>
</file>