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4" r:id="rId3"/>
    <p:sldId id="271" r:id="rId4"/>
    <p:sldId id="289" r:id="rId5"/>
    <p:sldId id="290" r:id="rId6"/>
    <p:sldId id="293" r:id="rId7"/>
    <p:sldId id="291" r:id="rId8"/>
    <p:sldId id="273" r:id="rId9"/>
    <p:sldId id="279" r:id="rId10"/>
    <p:sldId id="280" r:id="rId11"/>
    <p:sldId id="275" r:id="rId12"/>
    <p:sldId id="292" r:id="rId13"/>
    <p:sldId id="261" r:id="rId14"/>
    <p:sldId id="276" r:id="rId15"/>
    <p:sldId id="278" r:id="rId16"/>
    <p:sldId id="284" r:id="rId17"/>
    <p:sldId id="285" r:id="rId18"/>
    <p:sldId id="287" r:id="rId19"/>
    <p:sldId id="288" r:id="rId20"/>
    <p:sldId id="277" r:id="rId21"/>
  </p:sldIdLst>
  <p:sldSz cx="9906000" cy="6858000" type="A4"/>
  <p:notesSz cx="6858000" cy="9144000"/>
  <p:defaultTextStyle>
    <a:defPPr>
      <a:defRPr lang="fi-FI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99CCFF"/>
    <a:srgbClr val="33CCFF"/>
    <a:srgbClr val="66FFCC"/>
    <a:srgbClr val="FF9966"/>
    <a:srgbClr val="66FF99"/>
    <a:srgbClr val="FFFF66"/>
    <a:srgbClr val="66FF66"/>
    <a:srgbClr val="CD0921"/>
    <a:srgbClr val="0093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6" y="66"/>
      </p:cViewPr>
      <p:guideLst>
        <p:guide orient="horz" pos="572"/>
        <p:guide pos="53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1" d="100"/>
          <a:sy n="121" d="100"/>
        </p:scale>
        <p:origin x="-3152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9A8BDD30-0825-48D3-816C-AD8C439C9C85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13502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1" name="Picture 15" descr="e-irg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715000"/>
            <a:ext cx="962025" cy="466725"/>
          </a:xfrm>
          <a:prstGeom prst="rect">
            <a:avLst/>
          </a:prstGeom>
          <a:noFill/>
        </p:spPr>
      </p:pic>
      <p:pic>
        <p:nvPicPr>
          <p:cNvPr id="4108" name="Picture 12" descr="otsake2pt_PPT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906000" cy="4054475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08088" y="2030413"/>
            <a:ext cx="8420100" cy="865187"/>
          </a:xfrm>
        </p:spPr>
        <p:txBody>
          <a:bodyPr/>
          <a:lstStyle>
            <a:lvl1pPr algn="ctr">
              <a:defRPr sz="3700">
                <a:solidFill>
                  <a:srgbClr val="CD0921"/>
                </a:solidFill>
              </a:defRPr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819400"/>
            <a:ext cx="6934200" cy="457200"/>
          </a:xfrm>
        </p:spPr>
        <p:txBody>
          <a:bodyPr/>
          <a:lstStyle>
            <a:lvl1pPr marL="0" indent="0" algn="ctr">
              <a:spcBef>
                <a:spcPct val="500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r>
              <a:rPr lang="fi-FI"/>
              <a:t>Click to edit Master subtitle style</a:t>
            </a:r>
          </a:p>
        </p:txBody>
      </p:sp>
      <p:pic>
        <p:nvPicPr>
          <p:cNvPr id="4112" name="Picture 16" descr="alapalkki_PPT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53175"/>
            <a:ext cx="9902825" cy="2762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30F443-6A45-4FE1-B03D-B6897195742C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4350" y="274638"/>
            <a:ext cx="1976438" cy="5962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3450" y="274638"/>
            <a:ext cx="5778500" cy="5962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1F5AF9-C7B2-41B0-8FF6-64C513837B1E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692074-BEF3-4218-A164-24BF220B9023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5646B5-F9BF-43BB-BB24-8E8F76773F5F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3450" y="1412875"/>
            <a:ext cx="387667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2525" y="1412875"/>
            <a:ext cx="3878263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BF6DB5-AEC8-40B4-A87B-3675C10CC2AD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C81F45-2E7A-4068-A65B-80CAF872D0C7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249818-1AFD-4F97-9E17-11597B1D62B3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1A3F8EB-B8AE-449A-B27A-02AD17A1210F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3C2A65-0866-430B-83B3-74F1618DFE23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F1602B-975A-4D5E-A3E3-88A24E789430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otsake2pt_pieni_PPT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29388"/>
            <a:ext cx="9906000" cy="328612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33450" y="274638"/>
            <a:ext cx="7043738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1412875"/>
            <a:ext cx="7907338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6013" y="65246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102AEC9-A2D7-40FF-9746-BFA0A9E5E929}" type="slidenum">
              <a:rPr lang="fi-FI"/>
              <a:pPr/>
              <a:t>‹#›</a:t>
            </a:fld>
            <a:endParaRPr lang="fi-FI"/>
          </a:p>
        </p:txBody>
      </p:sp>
      <p:pic>
        <p:nvPicPr>
          <p:cNvPr id="1045" name="Picture 21" descr="ylapalkki2_PPT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-76200"/>
            <a:ext cx="9902825" cy="13716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2480" y="2780928"/>
            <a:ext cx="9289032" cy="865187"/>
          </a:xfrm>
          <a:ln/>
        </p:spPr>
        <p:txBody>
          <a:bodyPr/>
          <a:lstStyle/>
          <a:p>
            <a:r>
              <a:rPr lang="en-US" dirty="0" smtClean="0"/>
              <a:t>The e-Infrastructure Commons</a:t>
            </a:r>
            <a:br>
              <a:rPr lang="en-US" dirty="0" smtClean="0"/>
            </a:br>
            <a:r>
              <a:rPr lang="en-US" sz="2400" dirty="0" smtClean="0"/>
              <a:t>a status report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>EGI Conference</a:t>
            </a:r>
            <a:r>
              <a:rPr lang="en-US" sz="1400" dirty="0" smtClean="0"/>
              <a:t> </a:t>
            </a:r>
            <a:r>
              <a:rPr lang="en-US" sz="1400" dirty="0" smtClean="0"/>
              <a:t>2015</a:t>
            </a:r>
            <a:br>
              <a:rPr lang="en-US" sz="1400" dirty="0" smtClean="0"/>
            </a:br>
            <a:endParaRPr lang="en-US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7031" y="4509120"/>
            <a:ext cx="6934200" cy="457200"/>
          </a:xfrm>
        </p:spPr>
        <p:txBody>
          <a:bodyPr/>
          <a:lstStyle/>
          <a:p>
            <a:r>
              <a:rPr lang="sv-SE" dirty="0" smtClean="0"/>
              <a:t>Sverker Holmgren </a:t>
            </a:r>
          </a:p>
          <a:p>
            <a:r>
              <a:rPr lang="sv-SE" dirty="0" smtClean="0"/>
              <a:t>e-IRG </a:t>
            </a:r>
            <a:r>
              <a:rPr lang="sv-SE" dirty="0" err="1" smtClean="0"/>
              <a:t>Chair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9E1DB-9944-41C1-8FF8-F79AD0DF50A2}" type="slidenum">
              <a:rPr lang="fi-FI"/>
              <a:pPr/>
              <a:t>10</a:t>
            </a:fld>
            <a:endParaRPr lang="fi-FI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72480" y="274638"/>
            <a:ext cx="7992888" cy="777875"/>
          </a:xfrm>
        </p:spPr>
        <p:txBody>
          <a:bodyPr/>
          <a:lstStyle/>
          <a:p>
            <a:r>
              <a:rPr lang="sv-SE" dirty="0"/>
              <a:t>e</a:t>
            </a:r>
            <a:r>
              <a:rPr lang="sv-SE" dirty="0" smtClean="0"/>
              <a:t>-IRG White Paper 2013 </a:t>
            </a:r>
            <a:r>
              <a:rPr lang="sv-SE" dirty="0" err="1" smtClean="0"/>
              <a:t>recommends</a:t>
            </a:r>
            <a:r>
              <a:rPr lang="sv-SE" dirty="0" smtClean="0"/>
              <a:t>…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496" y="1412776"/>
            <a:ext cx="8640960" cy="482441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… that </a:t>
            </a:r>
            <a:r>
              <a:rPr lang="en-US" dirty="0" smtClean="0"/>
              <a:t>the </a:t>
            </a:r>
            <a:r>
              <a:rPr lang="en-US" dirty="0" smtClean="0"/>
              <a:t>e-Infrastructure Commons </a:t>
            </a:r>
            <a:r>
              <a:rPr lang="en-US" dirty="0" smtClean="0"/>
              <a:t>is established through </a:t>
            </a:r>
            <a:r>
              <a:rPr lang="en-US" dirty="0" smtClean="0"/>
              <a:t>a joint and truly common strategic effort between users and primary strategic actors and suppliers. </a:t>
            </a:r>
          </a:p>
          <a:p>
            <a:pPr>
              <a:buNone/>
            </a:pPr>
            <a:endParaRPr lang="en-US" sz="600" dirty="0" smtClean="0"/>
          </a:p>
          <a:p>
            <a:r>
              <a:rPr lang="en-US" dirty="0" smtClean="0"/>
              <a:t>the </a:t>
            </a:r>
            <a:r>
              <a:rPr lang="en-US" dirty="0"/>
              <a:t>roles of users and providers must be clarified</a:t>
            </a:r>
          </a:p>
          <a:p>
            <a:r>
              <a:rPr lang="en-US" dirty="0"/>
              <a:t>users need to become more directly involved in strategy, coordination and innovation activities</a:t>
            </a:r>
          </a:p>
          <a:p>
            <a:r>
              <a:rPr lang="en-US" dirty="0"/>
              <a:t>users need be prepared and empowered to budget for </a:t>
            </a:r>
            <a:br>
              <a:rPr lang="en-US" dirty="0"/>
            </a:br>
            <a:r>
              <a:rPr lang="en-US" dirty="0"/>
              <a:t>basic e-infrastructure services. </a:t>
            </a:r>
          </a:p>
          <a:p>
            <a:r>
              <a:rPr lang="en-US" dirty="0"/>
              <a:t>users should take responsibility and be accountable for their use of e-infrastructure services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common strategic vision should not form a barrier to innovation in any of the individual (existing) services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127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9E1DB-9944-41C1-8FF8-F79AD0DF50A2}" type="slidenum">
              <a:rPr lang="fi-FI"/>
              <a:pPr/>
              <a:t>11</a:t>
            </a:fld>
            <a:endParaRPr lang="fi-FI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72480" y="274638"/>
            <a:ext cx="7992888" cy="777875"/>
          </a:xfrm>
        </p:spPr>
        <p:txBody>
          <a:bodyPr/>
          <a:lstStyle/>
          <a:p>
            <a:r>
              <a:rPr lang="sv-SE" dirty="0" smtClean="0"/>
              <a:t>e-</a:t>
            </a:r>
            <a:r>
              <a:rPr lang="sv-SE" dirty="0" err="1" smtClean="0"/>
              <a:t>Infrastructure</a:t>
            </a:r>
            <a:r>
              <a:rPr lang="sv-SE" dirty="0" smtClean="0"/>
              <a:t> </a:t>
            </a:r>
            <a:r>
              <a:rPr lang="sv-SE" dirty="0" err="1" smtClean="0"/>
              <a:t>Commons</a:t>
            </a:r>
            <a:r>
              <a:rPr lang="sv-SE" dirty="0" smtClean="0"/>
              <a:t> </a:t>
            </a:r>
            <a:r>
              <a:rPr lang="sv-SE" dirty="0" err="1" smtClean="0"/>
              <a:t>core</a:t>
            </a:r>
            <a:r>
              <a:rPr lang="sv-SE" dirty="0" smtClean="0"/>
              <a:t> </a:t>
            </a:r>
            <a:r>
              <a:rPr lang="sv-SE" dirty="0" err="1" smtClean="0"/>
              <a:t>functions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528" y="1412776"/>
            <a:ext cx="8640960" cy="4824413"/>
          </a:xfrm>
        </p:spPr>
        <p:txBody>
          <a:bodyPr/>
          <a:lstStyle/>
          <a:p>
            <a:pPr>
              <a:buNone/>
            </a:pPr>
            <a:endParaRPr lang="en-US" sz="1100" dirty="0" smtClean="0"/>
          </a:p>
          <a:p>
            <a:pPr marL="457200" indent="-457200">
              <a:buAutoNum type="arabicPeriod"/>
            </a:pPr>
            <a:r>
              <a:rPr lang="en-US" b="1" dirty="0" smtClean="0"/>
              <a:t>Community building, high level strategy and coordination</a:t>
            </a:r>
            <a:r>
              <a:rPr lang="en-US" dirty="0" smtClean="0"/>
              <a:t>: a single </a:t>
            </a:r>
            <a:r>
              <a:rPr lang="en-US" dirty="0" err="1" smtClean="0"/>
              <a:t>organisation</a:t>
            </a:r>
            <a:r>
              <a:rPr lang="en-US" dirty="0" smtClean="0"/>
              <a:t> with a central role for user communities</a:t>
            </a:r>
          </a:p>
          <a:p>
            <a:pPr marL="457200" indent="-457200">
              <a:buAutoNum type="arabicPeriod"/>
            </a:pPr>
            <a:r>
              <a:rPr lang="en-US" b="1" dirty="0" smtClean="0"/>
              <a:t>Service provisioning</a:t>
            </a:r>
            <a:r>
              <a:rPr lang="en-US" dirty="0" smtClean="0"/>
              <a:t>: a flexible, open, and competitive approach to national, European, and global service provision; with advanced collaboration among the interested public and commercial service providers.</a:t>
            </a:r>
          </a:p>
          <a:p>
            <a:pPr marL="457200" indent="-457200">
              <a:buAutoNum type="arabicPeriod"/>
            </a:pPr>
            <a:r>
              <a:rPr lang="en-US" b="1" dirty="0" smtClean="0"/>
              <a:t>Innovation:</a:t>
            </a:r>
            <a:r>
              <a:rPr lang="en-US" dirty="0" smtClean="0"/>
              <a:t> Implementation of major innovation projects through the best consortia including e-Infrastructure suppliers, industry, users and academia.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67428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9E1DB-9944-41C1-8FF8-F79AD0DF50A2}" type="slidenum">
              <a:rPr lang="fi-FI"/>
              <a:pPr/>
              <a:t>12</a:t>
            </a:fld>
            <a:endParaRPr lang="fi-FI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72480" y="274638"/>
            <a:ext cx="7992888" cy="777875"/>
          </a:xfrm>
        </p:spPr>
        <p:txBody>
          <a:bodyPr/>
          <a:lstStyle/>
          <a:p>
            <a:r>
              <a:rPr lang="sv-SE" dirty="0" smtClean="0"/>
              <a:t>e-</a:t>
            </a:r>
            <a:r>
              <a:rPr lang="sv-SE" dirty="0" err="1" smtClean="0"/>
              <a:t>Infrastructure</a:t>
            </a:r>
            <a:r>
              <a:rPr lang="sv-SE" dirty="0" smtClean="0"/>
              <a:t> </a:t>
            </a:r>
            <a:r>
              <a:rPr lang="sv-SE" dirty="0" err="1" smtClean="0"/>
              <a:t>Commons</a:t>
            </a:r>
            <a:r>
              <a:rPr lang="sv-SE" dirty="0" smtClean="0"/>
              <a:t> </a:t>
            </a:r>
            <a:r>
              <a:rPr lang="sv-SE" dirty="0" err="1" smtClean="0"/>
              <a:t>essential</a:t>
            </a:r>
            <a:r>
              <a:rPr lang="sv-SE" dirty="0" smtClean="0"/>
              <a:t> features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2480" y="1412776"/>
            <a:ext cx="9001000" cy="4824413"/>
          </a:xfrm>
        </p:spPr>
        <p:txBody>
          <a:bodyPr/>
          <a:lstStyle/>
          <a:p>
            <a:pPr>
              <a:buNone/>
            </a:pPr>
            <a:endParaRPr lang="en-US" sz="1100" dirty="0" smtClean="0"/>
          </a:p>
          <a:p>
            <a:r>
              <a:rPr lang="en-US" dirty="0"/>
              <a:t>i</a:t>
            </a:r>
            <a:r>
              <a:rPr lang="en-US" dirty="0" smtClean="0"/>
              <a:t>ncludes a </a:t>
            </a:r>
            <a:r>
              <a:rPr lang="en-US" dirty="0"/>
              <a:t>platform for </a:t>
            </a:r>
            <a:r>
              <a:rPr lang="en-US" dirty="0" smtClean="0"/>
              <a:t>coordination of </a:t>
            </a:r>
            <a:r>
              <a:rPr lang="en-US" dirty="0"/>
              <a:t>sustainable and interoperable e-infrastructure </a:t>
            </a:r>
            <a:r>
              <a:rPr lang="en-US" dirty="0" smtClean="0"/>
              <a:t>services </a:t>
            </a:r>
            <a:r>
              <a:rPr lang="en-US" dirty="0"/>
              <a:t>and innovation </a:t>
            </a:r>
            <a:r>
              <a:rPr lang="en-US" dirty="0" smtClean="0"/>
              <a:t>projects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/>
              <a:t>c</a:t>
            </a:r>
            <a:r>
              <a:rPr lang="en-US" dirty="0" smtClean="0"/>
              <a:t>omprises a set of </a:t>
            </a:r>
            <a:r>
              <a:rPr lang="en-US" dirty="0"/>
              <a:t>constantly evolving but clearly defined, comprehensive, interoperable and sustained set of </a:t>
            </a:r>
            <a:r>
              <a:rPr lang="en-US" dirty="0" smtClean="0"/>
              <a:t>services </a:t>
            </a:r>
          </a:p>
          <a:p>
            <a:pPr lvl="1"/>
            <a:r>
              <a:rPr lang="en-US" sz="2200" dirty="0" smtClean="0"/>
              <a:t>provisioned </a:t>
            </a:r>
            <a:r>
              <a:rPr lang="en-US" sz="2200" dirty="0"/>
              <a:t>by several e-Infrastructure providers to </a:t>
            </a:r>
            <a:r>
              <a:rPr lang="en-US" sz="2200" dirty="0" smtClean="0"/>
              <a:t>fulfill </a:t>
            </a:r>
            <a:r>
              <a:rPr lang="en-US" sz="2200" dirty="0"/>
              <a:t>specific needs of the </a:t>
            </a:r>
            <a:r>
              <a:rPr lang="en-US" sz="2200" dirty="0" smtClean="0"/>
              <a:t>users</a:t>
            </a:r>
          </a:p>
          <a:p>
            <a:pPr lvl="1"/>
            <a:r>
              <a:rPr lang="en-US" sz="2200" dirty="0" smtClean="0"/>
              <a:t>maximal in the sense that all essential user needs are covered  </a:t>
            </a:r>
            <a:endParaRPr lang="en-US" sz="2200" dirty="0"/>
          </a:p>
          <a:p>
            <a:pPr lvl="1"/>
            <a:r>
              <a:rPr lang="en-US" sz="2200" dirty="0" smtClean="0"/>
              <a:t>minimal </a:t>
            </a:r>
            <a:r>
              <a:rPr lang="en-US" sz="2200" dirty="0"/>
              <a:t>in the sense that all services are explicitly motivated by user needs and that any overlap of services are thoroughly </a:t>
            </a:r>
            <a:r>
              <a:rPr lang="en-US" sz="2200" dirty="0" smtClean="0"/>
              <a:t>motivated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00052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1582964" y="2481852"/>
            <a:ext cx="504056" cy="3528392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9E1DB-9944-41C1-8FF8-F79AD0DF50A2}" type="slidenum">
              <a:rPr lang="fi-FI"/>
              <a:pPr/>
              <a:t>13</a:t>
            </a:fld>
            <a:endParaRPr lang="fi-FI"/>
          </a:p>
        </p:txBody>
      </p:sp>
      <p:sp>
        <p:nvSpPr>
          <p:cNvPr id="3" name="Rectangle 2"/>
          <p:cNvSpPr/>
          <p:nvPr/>
        </p:nvSpPr>
        <p:spPr bwMode="auto">
          <a:xfrm>
            <a:off x="416496" y="2481852"/>
            <a:ext cx="504056" cy="3528392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992560" y="2481852"/>
            <a:ext cx="504056" cy="3528392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630200" y="2496204"/>
            <a:ext cx="504056" cy="3528392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237632" y="2496204"/>
            <a:ext cx="504056" cy="3528392"/>
          </a:xfrm>
          <a:prstGeom prst="rect">
            <a:avLst/>
          </a:prstGeom>
          <a:solidFill>
            <a:srgbClr val="FF99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210824" y="2481852"/>
            <a:ext cx="504056" cy="3528392"/>
          </a:xfrm>
          <a:prstGeom prst="rect">
            <a:avLst/>
          </a:prstGeom>
          <a:solidFill>
            <a:srgbClr val="FF99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808984" y="2481852"/>
            <a:ext cx="2448272" cy="3528392"/>
          </a:xfrm>
          <a:prstGeom prst="rect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72480" y="5608624"/>
            <a:ext cx="7200800" cy="415972"/>
          </a:xfrm>
          <a:prstGeom prst="rect">
            <a:avLst/>
          </a:prstGeom>
          <a:solidFill>
            <a:srgbClr val="66FF99">
              <a:alpha val="6902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72480" y="5192652"/>
            <a:ext cx="7200800" cy="415972"/>
          </a:xfrm>
          <a:prstGeom prst="rect">
            <a:avLst/>
          </a:prstGeom>
          <a:solidFill>
            <a:srgbClr val="33CCFF">
              <a:alpha val="6902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72480" y="4776190"/>
            <a:ext cx="7200800" cy="415972"/>
          </a:xfrm>
          <a:prstGeom prst="rect">
            <a:avLst/>
          </a:prstGeom>
          <a:solidFill>
            <a:srgbClr val="99CCFF">
              <a:alpha val="6902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72480" y="4360218"/>
            <a:ext cx="7200800" cy="415972"/>
          </a:xfrm>
          <a:prstGeom prst="rect">
            <a:avLst/>
          </a:prstGeom>
          <a:solidFill>
            <a:srgbClr val="CC99FF">
              <a:alpha val="6902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6137" y="4877418"/>
            <a:ext cx="6173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b="1" dirty="0" smtClean="0">
                <a:solidFill>
                  <a:schemeClr val="bg1"/>
                </a:solidFill>
              </a:rPr>
              <a:t>The e-</a:t>
            </a:r>
            <a:r>
              <a:rPr lang="sv-SE" sz="3200" b="1" dirty="0" err="1" smtClean="0">
                <a:solidFill>
                  <a:schemeClr val="bg1"/>
                </a:solidFill>
              </a:rPr>
              <a:t>Infrastructure</a:t>
            </a:r>
            <a:r>
              <a:rPr lang="sv-SE" sz="3200" b="1" dirty="0" smtClean="0">
                <a:solidFill>
                  <a:schemeClr val="bg1"/>
                </a:solidFill>
              </a:rPr>
              <a:t> </a:t>
            </a:r>
            <a:r>
              <a:rPr lang="sv-SE" sz="3200" b="1" dirty="0" err="1" smtClean="0">
                <a:solidFill>
                  <a:schemeClr val="bg1"/>
                </a:solidFill>
              </a:rPr>
              <a:t>Commons</a:t>
            </a:r>
            <a:endParaRPr lang="sv-SE" sz="32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0552" y="1795564"/>
            <a:ext cx="1654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>
                <a:solidFill>
                  <a:srgbClr val="FF0000"/>
                </a:solidFill>
              </a:rPr>
              <a:t>ESFRI RIs</a:t>
            </a:r>
            <a:endParaRPr lang="sv-SE" sz="2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65227" y="1787120"/>
            <a:ext cx="1569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err="1" smtClean="0">
                <a:solidFill>
                  <a:srgbClr val="FF9966"/>
                </a:solidFill>
              </a:rPr>
              <a:t>Other</a:t>
            </a:r>
            <a:r>
              <a:rPr lang="sv-SE" sz="2400" b="1" dirty="0" smtClean="0">
                <a:solidFill>
                  <a:srgbClr val="FF9966"/>
                </a:solidFill>
              </a:rPr>
              <a:t> RIs</a:t>
            </a:r>
            <a:endParaRPr lang="sv-SE" sz="2400" b="1" dirty="0">
              <a:solidFill>
                <a:srgbClr val="FF9966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64565" y="1653429"/>
            <a:ext cx="2392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000" b="1" dirty="0" smtClean="0">
                <a:solidFill>
                  <a:srgbClr val="FFFF00"/>
                </a:solidFill>
              </a:rPr>
              <a:t>International</a:t>
            </a:r>
          </a:p>
          <a:p>
            <a:pPr algn="ctr"/>
            <a:r>
              <a:rPr lang="sv-SE" sz="2000" b="1" dirty="0" smtClean="0">
                <a:solidFill>
                  <a:srgbClr val="FFFF00"/>
                </a:solidFill>
              </a:rPr>
              <a:t> research </a:t>
            </a:r>
            <a:r>
              <a:rPr lang="sv-SE" sz="2000" b="1" dirty="0" err="1" smtClean="0">
                <a:solidFill>
                  <a:srgbClr val="FFFF00"/>
                </a:solidFill>
              </a:rPr>
              <a:t>projects</a:t>
            </a:r>
            <a:endParaRPr lang="sv-SE" sz="2000" b="1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44688" y="392659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…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63574" y="392659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FF9966"/>
                </a:solidFill>
              </a:rPr>
              <a:t>…</a:t>
            </a:r>
            <a:endParaRPr lang="sv-SE" dirty="0">
              <a:solidFill>
                <a:srgbClr val="FF9966"/>
              </a:solidFill>
            </a:endParaRPr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>
          <a:xfrm>
            <a:off x="268877" y="116632"/>
            <a:ext cx="7992888" cy="777875"/>
          </a:xfrm>
        </p:spPr>
        <p:txBody>
          <a:bodyPr/>
          <a:lstStyle/>
          <a:p>
            <a:r>
              <a:rPr lang="sv-SE" dirty="0" smtClean="0"/>
              <a:t>E-</a:t>
            </a:r>
            <a:r>
              <a:rPr lang="sv-SE" dirty="0" err="1" smtClean="0"/>
              <a:t>Infrastructure</a:t>
            </a:r>
            <a:r>
              <a:rPr lang="sv-SE" dirty="0" smtClean="0"/>
              <a:t> service </a:t>
            </a:r>
            <a:r>
              <a:rPr lang="sv-SE" dirty="0" err="1" smtClean="0"/>
              <a:t>provisioning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(a </a:t>
            </a:r>
            <a:r>
              <a:rPr lang="sv-SE" dirty="0" err="1" smtClean="0"/>
              <a:t>simplified</a:t>
            </a:r>
            <a:r>
              <a:rPr lang="sv-SE" dirty="0" smtClean="0"/>
              <a:t> </a:t>
            </a:r>
            <a:r>
              <a:rPr lang="sv-SE" dirty="0" err="1" smtClean="0"/>
              <a:t>view</a:t>
            </a:r>
            <a:r>
              <a:rPr lang="sv-SE" dirty="0" smtClean="0"/>
              <a:t>…)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400812" y="4353693"/>
            <a:ext cx="2121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Tools and Services</a:t>
            </a:r>
            <a:endParaRPr lang="sv-SE" dirty="0"/>
          </a:p>
        </p:txBody>
      </p:sp>
      <p:sp>
        <p:nvSpPr>
          <p:cNvPr id="28" name="TextBox 27"/>
          <p:cNvSpPr txBox="1"/>
          <p:nvPr/>
        </p:nvSpPr>
        <p:spPr>
          <a:xfrm>
            <a:off x="7429759" y="478899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Data</a:t>
            </a:r>
            <a:endParaRPr lang="sv-SE" dirty="0"/>
          </a:p>
        </p:txBody>
      </p:sp>
      <p:sp>
        <p:nvSpPr>
          <p:cNvPr id="29" name="TextBox 28"/>
          <p:cNvSpPr txBox="1"/>
          <p:nvPr/>
        </p:nvSpPr>
        <p:spPr>
          <a:xfrm>
            <a:off x="7411445" y="5197301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Computing</a:t>
            </a:r>
            <a:endParaRPr lang="sv-SE" dirty="0"/>
          </a:p>
        </p:txBody>
      </p:sp>
      <p:sp>
        <p:nvSpPr>
          <p:cNvPr id="30" name="TextBox 29"/>
          <p:cNvSpPr txBox="1"/>
          <p:nvPr/>
        </p:nvSpPr>
        <p:spPr>
          <a:xfrm>
            <a:off x="7409482" y="5579948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Networks</a:t>
            </a:r>
            <a:r>
              <a:rPr lang="sv-SE" dirty="0" smtClean="0"/>
              <a:t>/</a:t>
            </a:r>
            <a:r>
              <a:rPr lang="sv-SE" dirty="0" err="1" smtClean="0"/>
              <a:t>Connectivity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9E1DB-9944-41C1-8FF8-F79AD0DF50A2}" type="slidenum">
              <a:rPr lang="fi-FI"/>
              <a:pPr/>
              <a:t>14</a:t>
            </a:fld>
            <a:endParaRPr lang="fi-FI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72480" y="274638"/>
            <a:ext cx="7992888" cy="777875"/>
          </a:xfrm>
        </p:spPr>
        <p:txBody>
          <a:bodyPr/>
          <a:lstStyle/>
          <a:p>
            <a:r>
              <a:rPr lang="sv-SE" dirty="0" err="1" smtClean="0"/>
              <a:t>Further</a:t>
            </a:r>
            <a:r>
              <a:rPr lang="sv-SE" dirty="0" smtClean="0"/>
              <a:t> e-IRG </a:t>
            </a:r>
            <a:r>
              <a:rPr lang="sv-SE" dirty="0" err="1" smtClean="0"/>
              <a:t>recommendations</a:t>
            </a:r>
            <a:r>
              <a:rPr lang="sv-SE" dirty="0" smtClean="0"/>
              <a:t> 1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2480" y="1412776"/>
            <a:ext cx="9361040" cy="4824413"/>
          </a:xfrm>
        </p:spPr>
        <p:txBody>
          <a:bodyPr/>
          <a:lstStyle/>
          <a:p>
            <a:r>
              <a:rPr lang="en-GB" dirty="0"/>
              <a:t>E</a:t>
            </a:r>
            <a:r>
              <a:rPr lang="en-GB" dirty="0" smtClean="0"/>
              <a:t>ncourage </a:t>
            </a:r>
            <a:r>
              <a:rPr lang="en-GB" dirty="0"/>
              <a:t>the development of strong national e-Infrastructure </a:t>
            </a:r>
            <a:r>
              <a:rPr lang="en-GB" dirty="0" smtClean="0"/>
              <a:t>nodes </a:t>
            </a:r>
            <a:r>
              <a:rPr lang="en-GB" dirty="0"/>
              <a:t>and their </a:t>
            </a:r>
            <a:r>
              <a:rPr lang="en-GB" dirty="0" smtClean="0"/>
              <a:t>co-operation for delivering European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e-Infrastructure </a:t>
            </a:r>
            <a:r>
              <a:rPr lang="en-GB" dirty="0" smtClean="0"/>
              <a:t>services.</a:t>
            </a:r>
          </a:p>
          <a:p>
            <a:pPr lvl="1"/>
            <a:r>
              <a:rPr lang="en-GB" dirty="0"/>
              <a:t>stimulate service portfolio harmonisation inside and across countries including actions directed to encourage the development of federated service delivery systems</a:t>
            </a:r>
            <a:r>
              <a:rPr lang="en-GB" dirty="0" smtClean="0"/>
              <a:t>.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/>
              <a:t>P</a:t>
            </a:r>
            <a:r>
              <a:rPr lang="en-GB" dirty="0" smtClean="0"/>
              <a:t>ush </a:t>
            </a:r>
            <a:r>
              <a:rPr lang="en-GB" dirty="0"/>
              <a:t>e-Infrastructure organisations </a:t>
            </a:r>
            <a:r>
              <a:rPr lang="en-GB" dirty="0" smtClean="0"/>
              <a:t>and users to </a:t>
            </a:r>
            <a:r>
              <a:rPr lang="en-GB" dirty="0"/>
              <a:t>jointly address issues around coordination of governance, sustainability, procurement, legal issues, business models and </a:t>
            </a:r>
            <a:r>
              <a:rPr lang="en-GB" dirty="0" smtClean="0"/>
              <a:t>inclusiveness</a:t>
            </a:r>
          </a:p>
          <a:p>
            <a:pPr lvl="1"/>
            <a:r>
              <a:rPr lang="en-GB" dirty="0" smtClean="0"/>
              <a:t>Further discussions at upcoming e-IRG workshops </a:t>
            </a:r>
            <a:endParaRPr lang="en-GB" dirty="0" smtClean="0"/>
          </a:p>
          <a:p>
            <a:pPr marL="0" indent="0">
              <a:buNone/>
            </a:pPr>
            <a:endParaRPr lang="sv-SE" dirty="0"/>
          </a:p>
          <a:p>
            <a:endParaRPr lang="en-GB" dirty="0" smtClean="0"/>
          </a:p>
          <a:p>
            <a:endParaRPr lang="sv-SE" dirty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226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9E1DB-9944-41C1-8FF8-F79AD0DF50A2}" type="slidenum">
              <a:rPr lang="fi-FI"/>
              <a:pPr/>
              <a:t>15</a:t>
            </a:fld>
            <a:endParaRPr lang="fi-FI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72480" y="274638"/>
            <a:ext cx="7992888" cy="777875"/>
          </a:xfrm>
        </p:spPr>
        <p:txBody>
          <a:bodyPr/>
          <a:lstStyle/>
          <a:p>
            <a:r>
              <a:rPr lang="sv-SE" dirty="0" err="1" smtClean="0"/>
              <a:t>Furter</a:t>
            </a:r>
            <a:r>
              <a:rPr lang="sv-SE" dirty="0" smtClean="0"/>
              <a:t> e-IRG </a:t>
            </a:r>
            <a:r>
              <a:rPr lang="sv-SE" dirty="0" err="1" smtClean="0"/>
              <a:t>recommendations</a:t>
            </a:r>
            <a:r>
              <a:rPr lang="sv-SE" dirty="0" smtClean="0"/>
              <a:t> </a:t>
            </a:r>
            <a:r>
              <a:rPr lang="sv-SE" dirty="0" smtClean="0"/>
              <a:t>2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2480" y="1412776"/>
            <a:ext cx="9361040" cy="4824413"/>
          </a:xfrm>
        </p:spPr>
        <p:txBody>
          <a:bodyPr/>
          <a:lstStyle/>
          <a:p>
            <a:r>
              <a:rPr lang="en-GB" dirty="0"/>
              <a:t>P</a:t>
            </a:r>
            <a:r>
              <a:rPr lang="en-GB" dirty="0" smtClean="0"/>
              <a:t>ush </a:t>
            </a:r>
            <a:r>
              <a:rPr lang="en-GB" dirty="0"/>
              <a:t>European user </a:t>
            </a:r>
            <a:r>
              <a:rPr lang="en-GB" dirty="0" smtClean="0"/>
              <a:t>communities (ESFRIs, FETs, other e-infrastructure users) </a:t>
            </a:r>
            <a:r>
              <a:rPr lang="en-GB" dirty="0"/>
              <a:t>to organize themselves with respect to formulating their e-infrastructure requirements and </a:t>
            </a:r>
            <a:r>
              <a:rPr lang="en-GB" dirty="0" smtClean="0"/>
              <a:t>to budget for </a:t>
            </a:r>
            <a:r>
              <a:rPr lang="en-GB" dirty="0"/>
              <a:t>those </a:t>
            </a:r>
            <a:r>
              <a:rPr lang="en-GB" dirty="0" smtClean="0"/>
              <a:t>services</a:t>
            </a:r>
          </a:p>
          <a:p>
            <a:pPr lvl="1"/>
            <a:r>
              <a:rPr lang="en-GB" dirty="0" smtClean="0"/>
              <a:t>e-IRG participation in the ESFRI Roadmap 2016 process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/>
              <a:t>P</a:t>
            </a:r>
            <a:r>
              <a:rPr lang="en-GB" dirty="0" smtClean="0"/>
              <a:t>ush </a:t>
            </a:r>
            <a:r>
              <a:rPr lang="en-GB" dirty="0" smtClean="0"/>
              <a:t>for the development of </a:t>
            </a:r>
            <a:r>
              <a:rPr lang="en-GB" dirty="0"/>
              <a:t>models and solutions for the federation of commercial services in the e-Infrastructure </a:t>
            </a:r>
            <a:r>
              <a:rPr lang="en-GB" dirty="0" smtClean="0"/>
              <a:t>ecosystem</a:t>
            </a:r>
          </a:p>
          <a:p>
            <a:pPr lvl="1"/>
            <a:r>
              <a:rPr lang="en-GB" dirty="0" smtClean="0"/>
              <a:t>done by initiatives and projects </a:t>
            </a:r>
            <a:endParaRPr lang="sv-SE" dirty="0"/>
          </a:p>
          <a:p>
            <a:endParaRPr lang="sv-SE" dirty="0"/>
          </a:p>
          <a:p>
            <a:endParaRPr lang="en-GB" dirty="0" smtClean="0"/>
          </a:p>
          <a:p>
            <a:endParaRPr lang="sv-SE" dirty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394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9E1DB-9944-41C1-8FF8-F79AD0DF50A2}" type="slidenum">
              <a:rPr lang="fi-FI"/>
              <a:pPr/>
              <a:t>16</a:t>
            </a:fld>
            <a:endParaRPr lang="fi-FI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776536" y="332656"/>
            <a:ext cx="7992888" cy="777875"/>
          </a:xfrm>
        </p:spPr>
        <p:txBody>
          <a:bodyPr/>
          <a:lstStyle/>
          <a:p>
            <a:r>
              <a:rPr lang="sv-SE" dirty="0" smtClean="0"/>
              <a:t>e-</a:t>
            </a:r>
            <a:r>
              <a:rPr lang="sv-SE" dirty="0" err="1" smtClean="0"/>
              <a:t>Infrastructure</a:t>
            </a:r>
            <a:r>
              <a:rPr lang="sv-SE" dirty="0" smtClean="0"/>
              <a:t> and ESFRI </a:t>
            </a:r>
            <a:r>
              <a:rPr lang="sv-SE" dirty="0" err="1" smtClean="0"/>
              <a:t>projects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496" y="1340768"/>
            <a:ext cx="8928992" cy="4824413"/>
          </a:xfrm>
        </p:spPr>
        <p:txBody>
          <a:bodyPr/>
          <a:lstStyle/>
          <a:p>
            <a:r>
              <a:rPr lang="sv-SE" sz="2500" dirty="0" smtClean="0"/>
              <a:t>The ESFRI </a:t>
            </a:r>
            <a:r>
              <a:rPr lang="sv-SE" sz="2500" dirty="0" err="1" smtClean="0"/>
              <a:t>Roadmap</a:t>
            </a:r>
            <a:r>
              <a:rPr lang="sv-SE" sz="2500" dirty="0" smtClean="0"/>
              <a:t> and ESFRI </a:t>
            </a:r>
            <a:r>
              <a:rPr lang="sv-SE" sz="2500" dirty="0" err="1" smtClean="0"/>
              <a:t>projects</a:t>
            </a:r>
            <a:r>
              <a:rPr lang="sv-SE" sz="2500" dirty="0" smtClean="0"/>
              <a:t> play </a:t>
            </a:r>
            <a:r>
              <a:rPr lang="sv-SE" sz="2500" dirty="0" err="1" smtClean="0"/>
              <a:t>very</a:t>
            </a:r>
            <a:r>
              <a:rPr lang="sv-SE" sz="2500" dirty="0" smtClean="0"/>
              <a:t> </a:t>
            </a:r>
            <a:r>
              <a:rPr lang="sv-SE" sz="2500" dirty="0" err="1" smtClean="0"/>
              <a:t>important</a:t>
            </a:r>
            <a:r>
              <a:rPr lang="sv-SE" sz="2500" dirty="0" smtClean="0"/>
              <a:t> </a:t>
            </a:r>
            <a:r>
              <a:rPr lang="sv-SE" sz="2500" dirty="0" err="1" smtClean="0"/>
              <a:t>roles</a:t>
            </a:r>
            <a:r>
              <a:rPr lang="sv-SE" sz="2500" dirty="0" smtClean="0"/>
              <a:t> at the </a:t>
            </a:r>
            <a:r>
              <a:rPr lang="sv-SE" sz="2500" dirty="0" err="1" smtClean="0"/>
              <a:t>European</a:t>
            </a:r>
            <a:r>
              <a:rPr lang="sv-SE" sz="2500" dirty="0" smtClean="0"/>
              <a:t> research </a:t>
            </a:r>
            <a:r>
              <a:rPr lang="sv-SE" sz="2500" dirty="0" err="1" smtClean="0"/>
              <a:t>infrastructure</a:t>
            </a:r>
            <a:r>
              <a:rPr lang="sv-SE" sz="2500" dirty="0" smtClean="0"/>
              <a:t> </a:t>
            </a:r>
            <a:r>
              <a:rPr lang="sv-SE" sz="2500" dirty="0" err="1" smtClean="0"/>
              <a:t>scene</a:t>
            </a:r>
            <a:endParaRPr lang="sv-SE" sz="2500" dirty="0"/>
          </a:p>
          <a:p>
            <a:r>
              <a:rPr lang="sv-SE" sz="2500" dirty="0" smtClean="0"/>
              <a:t>All ESFRI </a:t>
            </a:r>
            <a:r>
              <a:rPr lang="sv-SE" sz="2500" dirty="0" err="1" smtClean="0"/>
              <a:t>projects</a:t>
            </a:r>
            <a:r>
              <a:rPr lang="sv-SE" sz="2500" dirty="0" smtClean="0"/>
              <a:t> </a:t>
            </a:r>
            <a:r>
              <a:rPr lang="sv-SE" sz="2500" dirty="0" err="1" smtClean="0"/>
              <a:t>are</a:t>
            </a:r>
            <a:r>
              <a:rPr lang="sv-SE" sz="2500" dirty="0" smtClean="0"/>
              <a:t> </a:t>
            </a:r>
            <a:r>
              <a:rPr lang="sv-SE" sz="2500" dirty="0" err="1" smtClean="0"/>
              <a:t>dependent</a:t>
            </a:r>
            <a:r>
              <a:rPr lang="sv-SE" sz="2500" dirty="0" smtClean="0"/>
              <a:t> on elements </a:t>
            </a:r>
            <a:r>
              <a:rPr lang="sv-SE" sz="2500" dirty="0" err="1" smtClean="0"/>
              <a:t>of</a:t>
            </a:r>
            <a:r>
              <a:rPr lang="sv-SE" sz="2500" dirty="0" smtClean="0"/>
              <a:t> </a:t>
            </a:r>
            <a:br>
              <a:rPr lang="sv-SE" sz="2500" dirty="0" smtClean="0"/>
            </a:br>
            <a:r>
              <a:rPr lang="sv-SE" sz="2500" dirty="0" smtClean="0"/>
              <a:t>e-</a:t>
            </a:r>
            <a:r>
              <a:rPr lang="sv-SE" sz="2500" dirty="0" err="1" smtClean="0"/>
              <a:t>Infrastructure</a:t>
            </a:r>
            <a:endParaRPr lang="sv-SE" sz="2500" dirty="0" smtClean="0"/>
          </a:p>
          <a:p>
            <a:r>
              <a:rPr lang="en-US" dirty="0" smtClean="0"/>
              <a:t>Some ESFRI projects </a:t>
            </a:r>
            <a:r>
              <a:rPr lang="en-US" u="sng" dirty="0" smtClean="0"/>
              <a:t>are</a:t>
            </a:r>
            <a:r>
              <a:rPr lang="en-US" dirty="0" smtClean="0"/>
              <a:t> in fact e-Infrastructures</a:t>
            </a:r>
          </a:p>
          <a:p>
            <a:pPr lvl="1"/>
            <a:r>
              <a:rPr lang="en-US" dirty="0" smtClean="0"/>
              <a:t>PRACE (</a:t>
            </a:r>
            <a:r>
              <a:rPr lang="en-US" dirty="0" err="1" smtClean="0"/>
              <a:t>Partership</a:t>
            </a:r>
            <a:r>
              <a:rPr lang="en-US" dirty="0" smtClean="0"/>
              <a:t> for Advanced Computing in Europe): Generic RI for leading-edge high-performance computing</a:t>
            </a:r>
          </a:p>
          <a:p>
            <a:pPr lvl="1"/>
            <a:r>
              <a:rPr lang="en-US" dirty="0"/>
              <a:t>ELIXIR </a:t>
            </a:r>
            <a:r>
              <a:rPr lang="en-US" dirty="0" smtClean="0"/>
              <a:t>(RI </a:t>
            </a:r>
            <a:r>
              <a:rPr lang="en-US" dirty="0"/>
              <a:t>for life-science </a:t>
            </a:r>
            <a:r>
              <a:rPr lang="en-US" dirty="0" smtClean="0"/>
              <a:t>data/information)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  <a:p>
            <a:r>
              <a:rPr lang="en-US" dirty="0" smtClean="0"/>
              <a:t>At the European level, there has earlier been a lack of coordination between generic e-Infrastructures and topical research infrastructures like the ESFRI projects</a:t>
            </a:r>
          </a:p>
        </p:txBody>
      </p:sp>
    </p:spTree>
    <p:extLst>
      <p:ext uri="{BB962C8B-B14F-4D97-AF65-F5344CB8AC3E}">
        <p14:creationId xmlns:p14="http://schemas.microsoft.com/office/powerpoint/2010/main" val="299448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9E1DB-9944-41C1-8FF8-F79AD0DF50A2}" type="slidenum">
              <a:rPr lang="fi-FI"/>
              <a:pPr/>
              <a:t>17</a:t>
            </a:fld>
            <a:endParaRPr lang="fi-FI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776536" y="332656"/>
            <a:ext cx="7992888" cy="777875"/>
          </a:xfrm>
        </p:spPr>
        <p:txBody>
          <a:bodyPr/>
          <a:lstStyle/>
          <a:p>
            <a:r>
              <a:rPr lang="sv-SE" dirty="0" smtClean="0"/>
              <a:t>Actions taken by e-IRG and ESFRI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496" y="1556792"/>
            <a:ext cx="8928992" cy="482441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ESFRI </a:t>
            </a:r>
            <a:r>
              <a:rPr lang="en-US" dirty="0"/>
              <a:t>invited e-IRG representatives to be members of the ESFRI SWGs and Implementation Group </a:t>
            </a:r>
            <a:endParaRPr lang="en-US" dirty="0" smtClean="0"/>
          </a:p>
          <a:p>
            <a:pPr lvl="1">
              <a:spcAft>
                <a:spcPts val="1200"/>
              </a:spcAft>
            </a:pPr>
            <a:r>
              <a:rPr lang="en-US" dirty="0" smtClean="0"/>
              <a:t>Provided input </a:t>
            </a:r>
            <a:r>
              <a:rPr lang="en-US" dirty="0"/>
              <a:t>to the ESFRI format + indicators (“</a:t>
            </a:r>
            <a:r>
              <a:rPr lang="en-US" dirty="0" smtClean="0"/>
              <a:t>e-Needs”) </a:t>
            </a:r>
            <a:r>
              <a:rPr lang="en-US" dirty="0"/>
              <a:t>for the 2015 ESFRI call for proposals (ESFRI 2016 Roadmap Update</a:t>
            </a:r>
            <a:r>
              <a:rPr lang="en-US" dirty="0" smtClean="0"/>
              <a:t>)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Participates in the on-going evaluation of ESFRI proposals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e-IRG has formed an </a:t>
            </a:r>
            <a:r>
              <a:rPr lang="en-US" i="1" dirty="0"/>
              <a:t>Overarching WG </a:t>
            </a:r>
            <a:r>
              <a:rPr lang="en-US" dirty="0"/>
              <a:t>with these e-IRG reps.</a:t>
            </a:r>
            <a:r>
              <a:rPr lang="en-US" i="1" dirty="0"/>
              <a:t> 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Coordinates the evaluation of e-Needs in the ESFRI proposals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 smtClean="0"/>
              <a:t>Has been asked by ESFRI to provide a draft for an e-Infrastructure/data </a:t>
            </a:r>
            <a:r>
              <a:rPr lang="en-US" dirty="0"/>
              <a:t>landscape analysis in the new ESFRI roadmap document</a:t>
            </a:r>
          </a:p>
          <a:p>
            <a:pPr>
              <a:spcAft>
                <a:spcPts val="1200"/>
              </a:spcAft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41677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9E1DB-9944-41C1-8FF8-F79AD0DF50A2}" type="slidenum">
              <a:rPr lang="fi-FI"/>
              <a:pPr/>
              <a:t>18</a:t>
            </a:fld>
            <a:endParaRPr lang="fi-FI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776536" y="332656"/>
            <a:ext cx="7992888" cy="777875"/>
          </a:xfrm>
        </p:spPr>
        <p:txBody>
          <a:bodyPr/>
          <a:lstStyle/>
          <a:p>
            <a:r>
              <a:rPr lang="sv-SE" dirty="0" smtClean="0"/>
              <a:t>e-IRG </a:t>
            </a:r>
            <a:r>
              <a:rPr lang="sv-SE" dirty="0" err="1" smtClean="0"/>
              <a:t>Guidlines</a:t>
            </a:r>
            <a:r>
              <a:rPr lang="sv-SE" dirty="0" smtClean="0"/>
              <a:t> </a:t>
            </a:r>
            <a:r>
              <a:rPr lang="sv-SE" dirty="0" smtClean="0"/>
              <a:t>2014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496" y="1340768"/>
            <a:ext cx="8928992" cy="482441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Title: </a:t>
            </a:r>
            <a:r>
              <a:rPr lang="en-US" i="1" dirty="0" smtClean="0"/>
              <a:t>Best </a:t>
            </a:r>
            <a:r>
              <a:rPr lang="en-US" i="1" dirty="0"/>
              <a:t>p</a:t>
            </a:r>
            <a:r>
              <a:rPr lang="en-US" i="1" dirty="0" smtClean="0"/>
              <a:t>ractices </a:t>
            </a:r>
            <a:r>
              <a:rPr lang="en-US" i="1" dirty="0"/>
              <a:t>for the use of e-Infrastructures by large-scale research </a:t>
            </a:r>
            <a:r>
              <a:rPr lang="en-US" i="1" dirty="0" smtClean="0"/>
              <a:t>infrastructures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</a:t>
            </a:r>
            <a:r>
              <a:rPr lang="en-US" dirty="0" smtClean="0"/>
              <a:t>rovides </a:t>
            </a:r>
            <a:r>
              <a:rPr lang="en-US" dirty="0"/>
              <a:t>recommendations </a:t>
            </a:r>
            <a:r>
              <a:rPr lang="en-US" dirty="0" smtClean="0"/>
              <a:t>and </a:t>
            </a:r>
            <a:r>
              <a:rPr lang="en-US" dirty="0"/>
              <a:t>best practices for </a:t>
            </a:r>
            <a:r>
              <a:rPr lang="en-US" dirty="0" smtClean="0"/>
              <a:t>the use of e-Infrastructures within large-scale </a:t>
            </a:r>
            <a:r>
              <a:rPr lang="en-US" dirty="0"/>
              <a:t>European research </a:t>
            </a:r>
            <a:r>
              <a:rPr lang="en-US" dirty="0" smtClean="0"/>
              <a:t>infrastructures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 smtClean="0"/>
              <a:t>Input to </a:t>
            </a:r>
            <a:r>
              <a:rPr lang="en-US" dirty="0" smtClean="0"/>
              <a:t>proposers </a:t>
            </a:r>
            <a:r>
              <a:rPr lang="en-US" dirty="0" smtClean="0"/>
              <a:t>of new ESFRI </a:t>
            </a:r>
            <a:r>
              <a:rPr lang="en-US" dirty="0" smtClean="0"/>
              <a:t>projects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 smtClean="0"/>
              <a:t>A basis for the evaluation of ESFRI proposals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 basis for the e-Infrastructure/data landscape analysis in the ESFRI roadmap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 basis for the implementation of emerging and new ESFRI projects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http://e-irg.eu/guidelines</a:t>
            </a:r>
          </a:p>
        </p:txBody>
      </p:sp>
    </p:spTree>
    <p:extLst>
      <p:ext uri="{BB962C8B-B14F-4D97-AF65-F5344CB8AC3E}">
        <p14:creationId xmlns:p14="http://schemas.microsoft.com/office/powerpoint/2010/main" val="338454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9E1DB-9944-41C1-8FF8-F79AD0DF50A2}" type="slidenum">
              <a:rPr lang="fi-FI"/>
              <a:pPr/>
              <a:t>19</a:t>
            </a:fld>
            <a:endParaRPr lang="fi-FI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776536" y="332656"/>
            <a:ext cx="7992888" cy="777875"/>
          </a:xfrm>
        </p:spPr>
        <p:txBody>
          <a:bodyPr/>
          <a:lstStyle/>
          <a:p>
            <a:r>
              <a:rPr lang="sv-SE" dirty="0" smtClean="0"/>
              <a:t>e-IRG </a:t>
            </a:r>
            <a:r>
              <a:rPr lang="sv-SE" dirty="0" err="1" smtClean="0"/>
              <a:t>Guidlines</a:t>
            </a:r>
            <a:r>
              <a:rPr lang="sv-SE" dirty="0" smtClean="0"/>
              <a:t> </a:t>
            </a:r>
            <a:r>
              <a:rPr lang="sv-SE" dirty="0" smtClean="0"/>
              <a:t>2014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496" y="1340768"/>
            <a:ext cx="8928992" cy="4824413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Some highlights from the </a:t>
            </a:r>
            <a:r>
              <a:rPr lang="en-US" dirty="0" smtClean="0"/>
              <a:t>recommendations: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sz="1800" dirty="0"/>
              <a:t>e-Infrastructure needs and data aspects </a:t>
            </a:r>
            <a:r>
              <a:rPr lang="en-US" sz="1800" dirty="0" smtClean="0"/>
              <a:t>should </a:t>
            </a:r>
            <a:r>
              <a:rPr lang="en-US" sz="1800" dirty="0"/>
              <a:t>be fully taken into account from the beginning of the </a:t>
            </a:r>
            <a:r>
              <a:rPr lang="en-US" sz="1800" dirty="0" smtClean="0"/>
              <a:t>RI </a:t>
            </a:r>
            <a:r>
              <a:rPr lang="en-US" sz="1800" dirty="0"/>
              <a:t>study </a:t>
            </a:r>
            <a:r>
              <a:rPr lang="en-US" sz="1800" dirty="0" smtClean="0"/>
              <a:t>phase</a:t>
            </a:r>
            <a:endParaRPr lang="en-US" sz="1800" dirty="0" smtClean="0"/>
          </a:p>
          <a:p>
            <a:pPr>
              <a:spcAft>
                <a:spcPts val="600"/>
              </a:spcAft>
            </a:pPr>
            <a:r>
              <a:rPr lang="en-US" sz="1800" dirty="0" smtClean="0"/>
              <a:t>The availability of </a:t>
            </a:r>
            <a:r>
              <a:rPr lang="en-US" sz="1800" dirty="0"/>
              <a:t>existing e-Infrastructures </a:t>
            </a:r>
            <a:r>
              <a:rPr lang="en-US" sz="1800" dirty="0" smtClean="0"/>
              <a:t>services should be carefully examined before </a:t>
            </a:r>
            <a:r>
              <a:rPr lang="en-US" sz="1800" dirty="0"/>
              <a:t>defining the ICT infrastructure for </a:t>
            </a:r>
            <a:r>
              <a:rPr lang="en-US" sz="1800" dirty="0" smtClean="0"/>
              <a:t>a new RI. Also, it should be explored how existing </a:t>
            </a:r>
            <a:r>
              <a:rPr lang="en-US" sz="1800" dirty="0"/>
              <a:t>RIs </a:t>
            </a:r>
            <a:r>
              <a:rPr lang="en-US" sz="1800" dirty="0" smtClean="0"/>
              <a:t>realized </a:t>
            </a:r>
            <a:r>
              <a:rPr lang="en-US" sz="1800" dirty="0"/>
              <a:t>their ICT </a:t>
            </a:r>
            <a:r>
              <a:rPr lang="en-US" sz="1800" dirty="0" smtClean="0"/>
              <a:t>infrastructure</a:t>
            </a:r>
            <a:endParaRPr lang="en-US" sz="1800" dirty="0" smtClean="0"/>
          </a:p>
          <a:p>
            <a:pPr>
              <a:spcAft>
                <a:spcPts val="600"/>
              </a:spcAft>
            </a:pPr>
            <a:r>
              <a:rPr lang="en-US" sz="1800" dirty="0" smtClean="0"/>
              <a:t>The e-needs have to </a:t>
            </a:r>
            <a:r>
              <a:rPr lang="en-US" sz="1800" dirty="0"/>
              <a:t>be assessed and the data policy, including the data sharing rules, and the data life cycle, have to be </a:t>
            </a:r>
            <a:r>
              <a:rPr lang="en-US" sz="1800" dirty="0" smtClean="0"/>
              <a:t>defined</a:t>
            </a:r>
            <a:endParaRPr lang="en-US" sz="1800" dirty="0" smtClean="0"/>
          </a:p>
          <a:p>
            <a:pPr>
              <a:spcAft>
                <a:spcPts val="600"/>
              </a:spcAft>
            </a:pPr>
            <a:r>
              <a:rPr lang="en-US" sz="1800" dirty="0" smtClean="0"/>
              <a:t>Build </a:t>
            </a:r>
            <a:r>
              <a:rPr lang="en-US" sz="1800" dirty="0"/>
              <a:t>e-infrastructure solutions consisting of multiple layers, successively adding more </a:t>
            </a:r>
            <a:r>
              <a:rPr lang="en-US" sz="1800" dirty="0" err="1"/>
              <a:t>specialised</a:t>
            </a:r>
            <a:r>
              <a:rPr lang="en-US" sz="1800" dirty="0"/>
              <a:t> higher-level services using </a:t>
            </a:r>
            <a:r>
              <a:rPr lang="en-US" sz="1800" dirty="0" err="1"/>
              <a:t>standardised</a:t>
            </a:r>
            <a:r>
              <a:rPr lang="en-US" sz="1800" dirty="0"/>
              <a:t> interfaces. Here, different layers can be provided by different </a:t>
            </a:r>
            <a:r>
              <a:rPr lang="en-US" sz="1800" dirty="0" smtClean="0"/>
              <a:t>actors</a:t>
            </a:r>
          </a:p>
          <a:p>
            <a:pPr>
              <a:spcAft>
                <a:spcPts val="600"/>
              </a:spcAft>
            </a:pPr>
            <a:r>
              <a:rPr lang="en-US" sz="1800" dirty="0" smtClean="0"/>
              <a:t>Adopt </a:t>
            </a:r>
            <a:r>
              <a:rPr lang="en-US" sz="1800" dirty="0"/>
              <a:t>a global, </a:t>
            </a:r>
            <a:r>
              <a:rPr lang="en-US" sz="1800" dirty="0" err="1"/>
              <a:t>standardised</a:t>
            </a:r>
            <a:r>
              <a:rPr lang="en-US" sz="1800" dirty="0"/>
              <a:t> lowest-level data infrastructure, including e.g. </a:t>
            </a:r>
            <a:r>
              <a:rPr lang="en-US" sz="1800" dirty="0" err="1"/>
              <a:t>authorisation</a:t>
            </a:r>
            <a:r>
              <a:rPr lang="en-US" sz="1800" dirty="0"/>
              <a:t> and authentication and persistent data identifiers. Here, federative approaches could be used to include existing </a:t>
            </a:r>
            <a:r>
              <a:rPr lang="en-US" sz="1800" dirty="0" smtClean="0"/>
              <a:t>solutions</a:t>
            </a:r>
            <a:endParaRPr lang="en-US" sz="1800" dirty="0"/>
          </a:p>
          <a:p>
            <a:pPr marL="0" indent="0">
              <a:spcAft>
                <a:spcPts val="600"/>
              </a:spcAft>
              <a:buNone/>
            </a:pPr>
            <a:endParaRPr lang="en-US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43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9E1DB-9944-41C1-8FF8-F79AD0DF50A2}" type="slidenum">
              <a:rPr lang="fi-FI"/>
              <a:pPr/>
              <a:t>2</a:t>
            </a:fld>
            <a:endParaRPr lang="fi-FI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</a:t>
            </a:r>
            <a:r>
              <a:rPr lang="sv-SE" dirty="0" err="1" smtClean="0"/>
              <a:t>e-Infrastructure</a:t>
            </a:r>
            <a:r>
              <a:rPr lang="sv-SE" dirty="0" smtClean="0"/>
              <a:t> </a:t>
            </a:r>
            <a:r>
              <a:rPr lang="sv-SE" dirty="0" err="1" smtClean="0"/>
              <a:t>Reflection</a:t>
            </a:r>
            <a:r>
              <a:rPr lang="sv-SE" dirty="0" smtClean="0"/>
              <a:t> Group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F</a:t>
            </a:r>
            <a:r>
              <a:rPr lang="en-US" dirty="0" smtClean="0"/>
              <a:t>ounded in 2003 to </a:t>
            </a:r>
            <a:r>
              <a:rPr lang="en-US" i="1" dirty="0" smtClean="0"/>
              <a:t>provide strategic advice and guidance on the development of a European e-infrastructure for science and research.</a:t>
            </a:r>
          </a:p>
          <a:p>
            <a:pPr>
              <a:buNone/>
            </a:pPr>
            <a:endParaRPr lang="en-US" sz="1200" dirty="0" smtClean="0"/>
          </a:p>
          <a:p>
            <a:r>
              <a:rPr lang="sv-SE" dirty="0" err="1" smtClean="0"/>
              <a:t>Delegates</a:t>
            </a:r>
            <a:r>
              <a:rPr lang="sv-SE" dirty="0" smtClean="0"/>
              <a:t> </a:t>
            </a:r>
            <a:r>
              <a:rPr lang="sv-SE" dirty="0" err="1" smtClean="0"/>
              <a:t>appointed</a:t>
            </a:r>
            <a:r>
              <a:rPr lang="sv-SE" dirty="0" smtClean="0"/>
              <a:t> by </a:t>
            </a:r>
            <a:r>
              <a:rPr lang="sv-SE" dirty="0" err="1" smtClean="0"/>
              <a:t>ministries</a:t>
            </a:r>
            <a:r>
              <a:rPr lang="sv-SE" dirty="0" smtClean="0"/>
              <a:t> – </a:t>
            </a:r>
            <a:r>
              <a:rPr lang="sv-SE" dirty="0" err="1" smtClean="0"/>
              <a:t>represents</a:t>
            </a:r>
            <a:r>
              <a:rPr lang="sv-SE" dirty="0" smtClean="0"/>
              <a:t> nations (EU </a:t>
            </a:r>
            <a:r>
              <a:rPr lang="sv-SE" dirty="0" err="1" smtClean="0"/>
              <a:t>member</a:t>
            </a:r>
            <a:r>
              <a:rPr lang="sv-SE" dirty="0" smtClean="0"/>
              <a:t> </a:t>
            </a:r>
            <a:r>
              <a:rPr lang="sv-SE" dirty="0" err="1" smtClean="0"/>
              <a:t>states</a:t>
            </a:r>
            <a:r>
              <a:rPr lang="sv-SE" dirty="0" smtClean="0"/>
              <a:t> and </a:t>
            </a:r>
            <a:r>
              <a:rPr lang="sv-SE" dirty="0" err="1" smtClean="0"/>
              <a:t>associated</a:t>
            </a:r>
            <a:r>
              <a:rPr lang="sv-SE" dirty="0" smtClean="0"/>
              <a:t> </a:t>
            </a:r>
            <a:r>
              <a:rPr lang="sv-SE" dirty="0" err="1" smtClean="0"/>
              <a:t>states</a:t>
            </a:r>
            <a:r>
              <a:rPr lang="sv-SE" dirty="0" smtClean="0"/>
              <a:t> + EC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sz="1100" dirty="0" smtClean="0"/>
          </a:p>
          <a:p>
            <a:r>
              <a:rPr lang="sv-SE" dirty="0" smtClean="0"/>
              <a:t>Vision:</a:t>
            </a:r>
            <a:r>
              <a:rPr lang="en-US" dirty="0" smtClean="0"/>
              <a:t> </a:t>
            </a:r>
            <a:r>
              <a:rPr lang="en-US" i="1" dirty="0" smtClean="0"/>
              <a:t>an open and innovating e-Infrastructure that enables flexible cooperation and optimal use by international user communities of all electronically available resources.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9E1DB-9944-41C1-8FF8-F79AD0DF50A2}" type="slidenum">
              <a:rPr lang="fi-FI"/>
              <a:pPr/>
              <a:t>20</a:t>
            </a:fld>
            <a:endParaRPr lang="fi-FI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72480" y="274638"/>
            <a:ext cx="7992888" cy="777875"/>
          </a:xfrm>
        </p:spPr>
        <p:txBody>
          <a:bodyPr/>
          <a:lstStyle/>
          <a:p>
            <a:r>
              <a:rPr lang="sv-SE" dirty="0" err="1" smtClean="0"/>
              <a:t>Summary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2480" y="1412776"/>
            <a:ext cx="9361040" cy="482441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e</a:t>
            </a:r>
            <a:r>
              <a:rPr lang="en-GB" dirty="0" smtClean="0"/>
              <a:t>-Infrastructure is needed for the implementation of Open Science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 smtClean="0"/>
              <a:t>concept of the </a:t>
            </a:r>
            <a:r>
              <a:rPr lang="en-GB" dirty="0" smtClean="0"/>
              <a:t>e-Infrastructure Commons </a:t>
            </a:r>
            <a:r>
              <a:rPr lang="en-GB" dirty="0" smtClean="0"/>
              <a:t>is </a:t>
            </a:r>
            <a:r>
              <a:rPr lang="en-GB" dirty="0" smtClean="0"/>
              <a:t>now established </a:t>
            </a:r>
            <a:r>
              <a:rPr lang="en-GB" dirty="0" smtClean="0"/>
              <a:t>and widely </a:t>
            </a:r>
            <a:r>
              <a:rPr lang="en-GB" dirty="0" smtClean="0"/>
              <a:t>accepted</a:t>
            </a:r>
            <a:endParaRPr lang="en-GB" dirty="0" smtClean="0"/>
          </a:p>
          <a:p>
            <a:endParaRPr lang="en-GB" sz="100" dirty="0"/>
          </a:p>
          <a:p>
            <a:r>
              <a:rPr lang="en-GB" sz="2200" dirty="0" smtClean="0"/>
              <a:t>National nodes: Still huge diversity in national e-infrastructure systems</a:t>
            </a:r>
            <a:endParaRPr lang="en-GB" sz="2200" dirty="0"/>
          </a:p>
          <a:p>
            <a:r>
              <a:rPr lang="en-GB" sz="2200" dirty="0" smtClean="0"/>
              <a:t>Governance: Discussions have intensified, partly as a result of the draft H2020 Work Program for 2016-2017</a:t>
            </a:r>
          </a:p>
          <a:p>
            <a:r>
              <a:rPr lang="en-GB" sz="2200" dirty="0" smtClean="0"/>
              <a:t>Organisation/involvement of user communities: The e-IRG/ESFRI collaboration for the ESFRI Roadmap 2016 is a first step</a:t>
            </a:r>
          </a:p>
          <a:p>
            <a:r>
              <a:rPr lang="en-GB" sz="2200" dirty="0" smtClean="0"/>
              <a:t>Inclusion of commercial providers: Several initiative, mainly focusing on clouds</a:t>
            </a:r>
          </a:p>
          <a:p>
            <a:endParaRPr lang="en-GB" sz="1200" dirty="0"/>
          </a:p>
          <a:p>
            <a:pPr marL="0" indent="0">
              <a:buNone/>
            </a:pPr>
            <a:r>
              <a:rPr lang="en-GB" dirty="0" smtClean="0"/>
              <a:t>Conclusion: Still a long way to go, but the journey has </a:t>
            </a:r>
            <a:r>
              <a:rPr lang="en-GB" dirty="0" smtClean="0"/>
              <a:t>started!</a:t>
            </a:r>
            <a:endParaRPr lang="en-GB" dirty="0" smtClean="0"/>
          </a:p>
          <a:p>
            <a:endParaRPr lang="sv-SE" dirty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063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9E1DB-9944-41C1-8FF8-F79AD0DF50A2}" type="slidenum">
              <a:rPr lang="fi-FI"/>
              <a:pPr/>
              <a:t>3</a:t>
            </a:fld>
            <a:endParaRPr lang="fi-FI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60512" y="188640"/>
            <a:ext cx="7043738" cy="777875"/>
          </a:xfrm>
        </p:spPr>
        <p:txBody>
          <a:bodyPr/>
          <a:lstStyle/>
          <a:p>
            <a:r>
              <a:rPr lang="sv-SE" dirty="0" smtClean="0"/>
              <a:t>The </a:t>
            </a:r>
            <a:r>
              <a:rPr lang="sv-SE" dirty="0" err="1" smtClean="0"/>
              <a:t>current</a:t>
            </a:r>
            <a:r>
              <a:rPr lang="sv-SE" dirty="0" smtClean="0"/>
              <a:t> </a:t>
            </a:r>
            <a:r>
              <a:rPr lang="sv-SE" dirty="0" err="1" smtClean="0"/>
              <a:t>European</a:t>
            </a:r>
            <a:r>
              <a:rPr lang="sv-SE" dirty="0" smtClean="0"/>
              <a:t> e-</a:t>
            </a:r>
            <a:r>
              <a:rPr lang="sv-SE" dirty="0" err="1" smtClean="0"/>
              <a:t>Infrastructure</a:t>
            </a:r>
            <a:r>
              <a:rPr lang="sv-SE" dirty="0" smtClean="0"/>
              <a:t> landscape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488" y="1196752"/>
            <a:ext cx="9073008" cy="4824413"/>
          </a:xfrm>
        </p:spPr>
        <p:txBody>
          <a:bodyPr/>
          <a:lstStyle/>
          <a:p>
            <a:pPr marL="0" indent="0">
              <a:buNone/>
            </a:pPr>
            <a:endParaRPr lang="en-US" sz="900" dirty="0" smtClean="0"/>
          </a:p>
          <a:p>
            <a:r>
              <a:rPr lang="en-US" dirty="0"/>
              <a:t>N</a:t>
            </a:r>
            <a:r>
              <a:rPr lang="en-US" dirty="0" smtClean="0"/>
              <a:t>etworks 			</a:t>
            </a:r>
            <a:r>
              <a:rPr lang="en-US" dirty="0" smtClean="0">
                <a:solidFill>
                  <a:srgbClr val="FF0000"/>
                </a:solidFill>
              </a:rPr>
              <a:t>GEANT association</a:t>
            </a:r>
          </a:p>
          <a:p>
            <a:r>
              <a:rPr lang="en-US" dirty="0" smtClean="0"/>
              <a:t>Computing	 and Data	</a:t>
            </a:r>
            <a:r>
              <a:rPr lang="en-US" dirty="0" smtClean="0">
                <a:solidFill>
                  <a:srgbClr val="FF0000"/>
                </a:solidFill>
              </a:rPr>
              <a:t>PRACE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 EGI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EUDAT, Helix Nebula 				(in different ways)</a:t>
            </a:r>
          </a:p>
          <a:p>
            <a:r>
              <a:rPr lang="en-US" dirty="0"/>
              <a:t>T</a:t>
            </a:r>
            <a:r>
              <a:rPr lang="en-US" dirty="0" smtClean="0"/>
              <a:t>ools and Services	All above (different T&amp;S)</a:t>
            </a:r>
          </a:p>
          <a:p>
            <a:endParaRPr lang="en-US" sz="1050" dirty="0"/>
          </a:p>
          <a:p>
            <a:r>
              <a:rPr lang="en-US" dirty="0" smtClean="0"/>
              <a:t>Open Access		</a:t>
            </a:r>
            <a:r>
              <a:rPr lang="en-US" dirty="0" err="1" smtClean="0"/>
              <a:t>OpenAIRE</a:t>
            </a:r>
            <a:endParaRPr lang="en-US" dirty="0" smtClean="0"/>
          </a:p>
          <a:p>
            <a:r>
              <a:rPr lang="en-US" dirty="0" smtClean="0"/>
              <a:t>Data Sharing		RDA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Disciplinary e-Infrastructures (e.g. in ESFRI projects)</a:t>
            </a:r>
          </a:p>
          <a:p>
            <a:pPr lvl="1"/>
            <a:r>
              <a:rPr lang="en-US" dirty="0" smtClean="0"/>
              <a:t>Sometimes coordinated with the general e-Infrastructures above at international and/or national level</a:t>
            </a:r>
          </a:p>
          <a:p>
            <a:r>
              <a:rPr lang="en-US" dirty="0" smtClean="0"/>
              <a:t>National e-Infrastructures </a:t>
            </a:r>
          </a:p>
          <a:p>
            <a:pPr lvl="1"/>
            <a:r>
              <a:rPr lang="en-US" dirty="0" smtClean="0"/>
              <a:t>this is where the bulk of resources and funding is!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36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9E1DB-9944-41C1-8FF8-F79AD0DF50A2}" type="slidenum">
              <a:rPr lang="fi-FI"/>
              <a:pPr/>
              <a:t>4</a:t>
            </a:fld>
            <a:endParaRPr lang="fi-FI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60512" y="188640"/>
            <a:ext cx="7043738" cy="777875"/>
          </a:xfrm>
        </p:spPr>
        <p:txBody>
          <a:bodyPr/>
          <a:lstStyle/>
          <a:p>
            <a:r>
              <a:rPr lang="sv-SE" dirty="0" err="1" smtClean="0"/>
              <a:t>Open</a:t>
            </a:r>
            <a:r>
              <a:rPr lang="sv-SE" dirty="0" smtClean="0"/>
              <a:t> Science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488" y="1412776"/>
            <a:ext cx="9073008" cy="48244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Open Science </a:t>
            </a:r>
            <a:r>
              <a:rPr lang="en-US" dirty="0" smtClean="0"/>
              <a:t>- transforming </a:t>
            </a:r>
            <a:r>
              <a:rPr lang="en-US" dirty="0"/>
              <a:t>and opening up research through the use of </a:t>
            </a:r>
            <a:r>
              <a:rPr lang="en-US" dirty="0" smtClean="0"/>
              <a:t>ICT</a:t>
            </a:r>
          </a:p>
          <a:p>
            <a:pPr marL="0" indent="0">
              <a:buNone/>
            </a:pPr>
            <a:endParaRPr lang="en-US" sz="1050" dirty="0" smtClean="0"/>
          </a:p>
          <a:p>
            <a:r>
              <a:rPr lang="en-US" dirty="0" smtClean="0"/>
              <a:t>Objective: Making </a:t>
            </a:r>
            <a:r>
              <a:rPr lang="en-US" dirty="0"/>
              <a:t>science more efficient and transparent and enabling broader impact within </a:t>
            </a:r>
            <a:r>
              <a:rPr lang="en-US" dirty="0" smtClean="0"/>
              <a:t>research, innovation, and society</a:t>
            </a:r>
          </a:p>
          <a:p>
            <a:r>
              <a:rPr lang="en-US" dirty="0" smtClean="0"/>
              <a:t>In practice: introducing policies</a:t>
            </a:r>
            <a:r>
              <a:rPr lang="en-US" dirty="0"/>
              <a:t>, processes and </a:t>
            </a:r>
            <a:r>
              <a:rPr lang="en-US" dirty="0" smtClean="0"/>
              <a:t>resources to </a:t>
            </a:r>
            <a:r>
              <a:rPr lang="en-US" dirty="0"/>
              <a:t>guarantee open (and usually free) access to scientific publications, research </a:t>
            </a:r>
            <a:r>
              <a:rPr lang="en-US" dirty="0" smtClean="0"/>
              <a:t>data, </a:t>
            </a:r>
            <a:r>
              <a:rPr lang="en-US" dirty="0"/>
              <a:t>software, </a:t>
            </a:r>
            <a:r>
              <a:rPr lang="en-US" dirty="0" smtClean="0"/>
              <a:t>and methods </a:t>
            </a:r>
            <a:r>
              <a:rPr lang="en-US" dirty="0"/>
              <a:t>and educational </a:t>
            </a:r>
            <a:r>
              <a:rPr lang="en-US" dirty="0" smtClean="0"/>
              <a:t>material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571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9E1DB-9944-41C1-8FF8-F79AD0DF50A2}" type="slidenum">
              <a:rPr lang="fi-FI"/>
              <a:pPr/>
              <a:t>5</a:t>
            </a:fld>
            <a:endParaRPr lang="fi-FI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60512" y="188640"/>
            <a:ext cx="7043738" cy="777875"/>
          </a:xfrm>
        </p:spPr>
        <p:txBody>
          <a:bodyPr/>
          <a:lstStyle/>
          <a:p>
            <a:r>
              <a:rPr lang="sv-SE" dirty="0" err="1" smtClean="0"/>
              <a:t>Open</a:t>
            </a:r>
            <a:r>
              <a:rPr lang="sv-SE" dirty="0" smtClean="0"/>
              <a:t> Science and e-</a:t>
            </a:r>
            <a:r>
              <a:rPr lang="sv-SE" dirty="0" err="1" smtClean="0"/>
              <a:t>Infrastructure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488" y="1412776"/>
            <a:ext cx="9073008" cy="482441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Enabling components for Open Science</a:t>
            </a:r>
          </a:p>
          <a:p>
            <a:pPr marL="0" indent="0">
              <a:buNone/>
            </a:pPr>
            <a:endParaRPr lang="sv-SE" sz="1050" dirty="0"/>
          </a:p>
          <a:p>
            <a:r>
              <a:rPr lang="en-US" dirty="0" smtClean="0"/>
              <a:t>Definitions</a:t>
            </a:r>
            <a:r>
              <a:rPr lang="en-US" dirty="0"/>
              <a:t>, policies, rules and standards</a:t>
            </a:r>
            <a:endParaRPr lang="sv-SE" dirty="0"/>
          </a:p>
          <a:p>
            <a:r>
              <a:rPr lang="en-US" b="1" dirty="0">
                <a:solidFill>
                  <a:srgbClr val="FF0000"/>
                </a:solidFill>
              </a:rPr>
              <a:t>e</a:t>
            </a:r>
            <a:r>
              <a:rPr lang="en-US" b="1" dirty="0" smtClean="0">
                <a:solidFill>
                  <a:srgbClr val="FF0000"/>
                </a:solidFill>
              </a:rPr>
              <a:t>-Infrastructure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e-Science </a:t>
            </a:r>
            <a:r>
              <a:rPr lang="en-US" dirty="0"/>
              <a:t>tools for enabling </a:t>
            </a:r>
            <a:r>
              <a:rPr lang="en-US" dirty="0" smtClean="0"/>
              <a:t>discovery, </a:t>
            </a:r>
            <a:r>
              <a:rPr lang="en-US" dirty="0"/>
              <a:t>easy </a:t>
            </a:r>
            <a:r>
              <a:rPr lang="en-US" dirty="0" smtClean="0"/>
              <a:t>access, and use </a:t>
            </a:r>
            <a:r>
              <a:rPr lang="en-US" dirty="0"/>
              <a:t>of the results</a:t>
            </a:r>
            <a:endParaRPr lang="sv-SE" dirty="0"/>
          </a:p>
          <a:p>
            <a:r>
              <a:rPr lang="en-US" dirty="0" smtClean="0"/>
              <a:t>Funding </a:t>
            </a:r>
            <a:r>
              <a:rPr lang="en-US" dirty="0"/>
              <a:t>schemes for the costs for providing access to and storing/maintaining the results </a:t>
            </a:r>
            <a:endParaRPr lang="sv-SE" dirty="0"/>
          </a:p>
          <a:p>
            <a:r>
              <a:rPr lang="en-US" dirty="0" smtClean="0"/>
              <a:t>A </a:t>
            </a:r>
            <a:r>
              <a:rPr lang="en-US" dirty="0"/>
              <a:t>refined system for giving credit to researches that </a:t>
            </a:r>
            <a:r>
              <a:rPr lang="en-US" dirty="0" smtClean="0"/>
              <a:t>provide </a:t>
            </a:r>
            <a:r>
              <a:rPr lang="en-US" dirty="0"/>
              <a:t>access to their </a:t>
            </a:r>
            <a:r>
              <a:rPr lang="en-US" dirty="0" smtClean="0"/>
              <a:t>results to others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Sometimes full open access to research results can not be implemented. Note that the components above still are essential for efficient progress of science!</a:t>
            </a:r>
            <a:endParaRPr lang="sv-SE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200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9E1DB-9944-41C1-8FF8-F79AD0DF50A2}" type="slidenum">
              <a:rPr lang="fi-FI"/>
              <a:pPr/>
              <a:t>6</a:t>
            </a:fld>
            <a:endParaRPr lang="fi-FI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60512" y="188640"/>
            <a:ext cx="7043738" cy="777875"/>
          </a:xfrm>
        </p:spPr>
        <p:txBody>
          <a:bodyPr/>
          <a:lstStyle/>
          <a:p>
            <a:r>
              <a:rPr lang="en-US" dirty="0" smtClean="0"/>
              <a:t>Commercial break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488" y="1412776"/>
            <a:ext cx="9073008" cy="48244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</a:t>
            </a:r>
            <a:r>
              <a:rPr lang="en-US" dirty="0" smtClean="0"/>
              <a:t>pen </a:t>
            </a:r>
            <a:r>
              <a:rPr lang="en-US" dirty="0"/>
              <a:t>e-IRG Workshop "Open Science and </a:t>
            </a:r>
            <a:r>
              <a:rPr lang="en-US" dirty="0" smtClean="0"/>
              <a:t>e-Infrastructures“, June 3, 2015, </a:t>
            </a:r>
            <a:r>
              <a:rPr lang="en-US" dirty="0"/>
              <a:t>in Riga, </a:t>
            </a:r>
            <a:r>
              <a:rPr lang="en-US" dirty="0" smtClean="0"/>
              <a:t>Latvia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Session </a:t>
            </a:r>
            <a:r>
              <a:rPr lang="en-US" dirty="0"/>
              <a:t>1: Open Science - Directions and main </a:t>
            </a:r>
            <a:r>
              <a:rPr lang="en-US" dirty="0" smtClean="0"/>
              <a:t>issues</a:t>
            </a:r>
          </a:p>
          <a:p>
            <a:r>
              <a:rPr lang="en-US" dirty="0" smtClean="0"/>
              <a:t>Session </a:t>
            </a:r>
            <a:r>
              <a:rPr lang="en-US" dirty="0"/>
              <a:t>2: Open Science - Use </a:t>
            </a:r>
            <a:r>
              <a:rPr lang="en-US" dirty="0" smtClean="0"/>
              <a:t>Cases</a:t>
            </a:r>
          </a:p>
          <a:p>
            <a:r>
              <a:rPr lang="en-US" dirty="0" smtClean="0"/>
              <a:t>Session 3: Open </a:t>
            </a:r>
            <a:r>
              <a:rPr lang="en-US" dirty="0"/>
              <a:t>Science - The policy perspective and relevance to </a:t>
            </a:r>
            <a:r>
              <a:rPr lang="en-US" dirty="0" smtClean="0"/>
              <a:t>e-Infrastructures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http</a:t>
            </a:r>
            <a:r>
              <a:rPr lang="en-US" dirty="0"/>
              <a:t>://e-irg.eu/e-irg-workshop-june-2015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760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9E1DB-9944-41C1-8FF8-F79AD0DF50A2}" type="slidenum">
              <a:rPr lang="fi-FI"/>
              <a:pPr/>
              <a:t>7</a:t>
            </a:fld>
            <a:endParaRPr lang="fi-FI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60512" y="188640"/>
            <a:ext cx="7043738" cy="777875"/>
          </a:xfrm>
        </p:spPr>
        <p:txBody>
          <a:bodyPr/>
          <a:lstStyle/>
          <a:p>
            <a:r>
              <a:rPr lang="sv-SE" dirty="0" smtClean="0"/>
              <a:t>The </a:t>
            </a:r>
            <a:r>
              <a:rPr lang="sv-SE" dirty="0" err="1" smtClean="0"/>
              <a:t>current</a:t>
            </a:r>
            <a:r>
              <a:rPr lang="sv-SE" dirty="0" smtClean="0"/>
              <a:t> </a:t>
            </a:r>
            <a:r>
              <a:rPr lang="sv-SE" dirty="0" err="1" smtClean="0"/>
              <a:t>European</a:t>
            </a:r>
            <a:r>
              <a:rPr lang="sv-SE" dirty="0" smtClean="0"/>
              <a:t> e-</a:t>
            </a:r>
            <a:r>
              <a:rPr lang="sv-SE" dirty="0" err="1" smtClean="0"/>
              <a:t>Infrastructure</a:t>
            </a:r>
            <a:r>
              <a:rPr lang="sv-SE" dirty="0" smtClean="0"/>
              <a:t> landscape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488" y="1196752"/>
            <a:ext cx="9073008" cy="4824413"/>
          </a:xfrm>
        </p:spPr>
        <p:txBody>
          <a:bodyPr/>
          <a:lstStyle/>
          <a:p>
            <a:pPr marL="0" indent="0">
              <a:buNone/>
            </a:pPr>
            <a:endParaRPr lang="en-US" sz="900" dirty="0" smtClean="0"/>
          </a:p>
          <a:p>
            <a:r>
              <a:rPr lang="en-US" dirty="0"/>
              <a:t>N</a:t>
            </a:r>
            <a:r>
              <a:rPr lang="en-US" dirty="0" smtClean="0"/>
              <a:t>etworks 			</a:t>
            </a:r>
            <a:r>
              <a:rPr lang="en-US" dirty="0" smtClean="0">
                <a:solidFill>
                  <a:srgbClr val="FF0000"/>
                </a:solidFill>
              </a:rPr>
              <a:t>GEANT association</a:t>
            </a:r>
          </a:p>
          <a:p>
            <a:r>
              <a:rPr lang="en-US" dirty="0" smtClean="0"/>
              <a:t>Computing	 and Data	</a:t>
            </a:r>
            <a:r>
              <a:rPr lang="en-US" dirty="0" smtClean="0">
                <a:solidFill>
                  <a:srgbClr val="FF0000"/>
                </a:solidFill>
              </a:rPr>
              <a:t>PRACE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 EGI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EUDAT, Helix Nebula 				(in different ways)</a:t>
            </a:r>
          </a:p>
          <a:p>
            <a:r>
              <a:rPr lang="en-US" dirty="0"/>
              <a:t>T</a:t>
            </a:r>
            <a:r>
              <a:rPr lang="en-US" dirty="0" smtClean="0"/>
              <a:t>ools and Services	All above (different T&amp;S)</a:t>
            </a:r>
          </a:p>
          <a:p>
            <a:endParaRPr lang="en-US" sz="1050" dirty="0"/>
          </a:p>
          <a:p>
            <a:r>
              <a:rPr lang="en-US" dirty="0" smtClean="0"/>
              <a:t>Open Access		</a:t>
            </a:r>
            <a:r>
              <a:rPr lang="en-US" dirty="0" err="1" smtClean="0"/>
              <a:t>OpenAIRE</a:t>
            </a:r>
            <a:endParaRPr lang="en-US" dirty="0" smtClean="0"/>
          </a:p>
          <a:p>
            <a:r>
              <a:rPr lang="en-US" dirty="0" smtClean="0"/>
              <a:t>Data Sharing		RDA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Disciplinary e-Infrastructures (e.g. in ESFRI projects)</a:t>
            </a:r>
          </a:p>
          <a:p>
            <a:pPr lvl="1"/>
            <a:r>
              <a:rPr lang="en-US" dirty="0" smtClean="0"/>
              <a:t>Sometimes coordinated with the general e-Infrastructures above at international and/or national level</a:t>
            </a:r>
          </a:p>
          <a:p>
            <a:r>
              <a:rPr lang="en-US" dirty="0" smtClean="0"/>
              <a:t>National e-Infrastructures </a:t>
            </a:r>
          </a:p>
          <a:p>
            <a:pPr lvl="1"/>
            <a:r>
              <a:rPr lang="en-US" dirty="0" smtClean="0"/>
              <a:t>this is where the bulk of resources and funding is!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418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9E1DB-9944-41C1-8FF8-F79AD0DF50A2}" type="slidenum">
              <a:rPr lang="fi-FI"/>
              <a:pPr/>
              <a:t>8</a:t>
            </a:fld>
            <a:endParaRPr lang="fi-FI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72480" y="274638"/>
            <a:ext cx="7992888" cy="777875"/>
          </a:xfrm>
        </p:spPr>
        <p:txBody>
          <a:bodyPr/>
          <a:lstStyle/>
          <a:p>
            <a:r>
              <a:rPr lang="sv-SE" dirty="0" err="1" smtClean="0"/>
              <a:t>There</a:t>
            </a:r>
            <a:r>
              <a:rPr lang="sv-SE" dirty="0" smtClean="0"/>
              <a:t> is a problem!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496" y="1412776"/>
            <a:ext cx="8928992" cy="482441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Researchers were (and still are) often confused by the complex e-Infrastructure landscape in Europe</a:t>
            </a:r>
          </a:p>
          <a:p>
            <a:pPr>
              <a:buNone/>
            </a:pPr>
            <a:endParaRPr lang="en-US" sz="1000" b="1" dirty="0" smtClean="0"/>
          </a:p>
          <a:p>
            <a:r>
              <a:rPr lang="en-US" dirty="0" smtClean="0"/>
              <a:t>insufficient coordination, collaboration, and integration of </a:t>
            </a:r>
            <a:br>
              <a:rPr lang="en-US" dirty="0" smtClean="0"/>
            </a:br>
            <a:r>
              <a:rPr lang="en-US" dirty="0" smtClean="0"/>
              <a:t>e-Infrastructure  services</a:t>
            </a:r>
          </a:p>
          <a:p>
            <a:r>
              <a:rPr lang="en-US" dirty="0" smtClean="0"/>
              <a:t>lack of “visibility” of European e-Infrastructure services</a:t>
            </a:r>
          </a:p>
          <a:p>
            <a:r>
              <a:rPr lang="en-US" dirty="0"/>
              <a:t>l</a:t>
            </a:r>
            <a:r>
              <a:rPr lang="en-US" dirty="0" smtClean="0"/>
              <a:t>ack of coherence between national and European structures</a:t>
            </a:r>
          </a:p>
          <a:p>
            <a:r>
              <a:rPr lang="sv-SE" dirty="0"/>
              <a:t>lack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clarity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roles</a:t>
            </a:r>
            <a:r>
              <a:rPr lang="sv-SE" dirty="0"/>
              <a:t> </a:t>
            </a:r>
          </a:p>
          <a:p>
            <a:pPr lvl="1"/>
            <a:r>
              <a:rPr lang="sv-SE" dirty="0" err="1"/>
              <a:t>e.g</a:t>
            </a:r>
            <a:r>
              <a:rPr lang="sv-SE" dirty="0"/>
              <a:t>. for data: </a:t>
            </a:r>
            <a:r>
              <a:rPr lang="en-GB" dirty="0"/>
              <a:t>end users, data owners, storage providers, providers for preserving data, data service providers, and data service </a:t>
            </a:r>
            <a:r>
              <a:rPr lang="en-GB" dirty="0" smtClean="0"/>
              <a:t>developers</a:t>
            </a:r>
            <a:endParaRPr lang="en-US" dirty="0" smtClean="0"/>
          </a:p>
          <a:p>
            <a:r>
              <a:rPr lang="en-US" dirty="0"/>
              <a:t>l</a:t>
            </a:r>
            <a:r>
              <a:rPr lang="en-US" dirty="0" smtClean="0"/>
              <a:t>ack of business models for sustainability</a:t>
            </a:r>
          </a:p>
          <a:p>
            <a:r>
              <a:rPr lang="en-US" dirty="0"/>
              <a:t>l</a:t>
            </a:r>
            <a:r>
              <a:rPr lang="en-US" dirty="0" smtClean="0"/>
              <a:t>ack of models for integration with commercial providers</a:t>
            </a:r>
          </a:p>
          <a:p>
            <a:r>
              <a:rPr lang="en-US" dirty="0"/>
              <a:t>l</a:t>
            </a:r>
            <a:r>
              <a:rPr lang="en-US" dirty="0" smtClean="0"/>
              <a:t>ack of coherence from many user communities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079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9E1DB-9944-41C1-8FF8-F79AD0DF50A2}" type="slidenum">
              <a:rPr lang="fi-FI"/>
              <a:pPr/>
              <a:t>9</a:t>
            </a:fld>
            <a:endParaRPr lang="fi-FI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72480" y="274638"/>
            <a:ext cx="7992888" cy="777875"/>
          </a:xfrm>
        </p:spPr>
        <p:txBody>
          <a:bodyPr/>
          <a:lstStyle/>
          <a:p>
            <a:r>
              <a:rPr lang="sv-SE" dirty="0" smtClean="0"/>
              <a:t>The </a:t>
            </a:r>
            <a:r>
              <a:rPr lang="sv-SE" dirty="0" err="1" smtClean="0"/>
              <a:t>history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e-</a:t>
            </a:r>
            <a:r>
              <a:rPr lang="sv-SE" dirty="0" err="1" smtClean="0"/>
              <a:t>Infrastructure</a:t>
            </a:r>
            <a:r>
              <a:rPr lang="sv-SE" dirty="0" smtClean="0"/>
              <a:t> </a:t>
            </a:r>
            <a:r>
              <a:rPr lang="sv-SE" dirty="0" err="1" smtClean="0"/>
              <a:t>Commons</a:t>
            </a:r>
            <a:r>
              <a:rPr lang="sv-SE" dirty="0" smtClean="0"/>
              <a:t> 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496" y="1412776"/>
            <a:ext cx="8928992" cy="4824413"/>
          </a:xfrm>
        </p:spPr>
        <p:txBody>
          <a:bodyPr/>
          <a:lstStyle/>
          <a:p>
            <a:pPr>
              <a:buNone/>
            </a:pPr>
            <a:r>
              <a:rPr lang="en-US" b="1" dirty="0"/>
              <a:t>e</a:t>
            </a:r>
            <a:r>
              <a:rPr lang="en-US" b="1" dirty="0" smtClean="0"/>
              <a:t>-IRG Roadmap </a:t>
            </a:r>
            <a:r>
              <a:rPr lang="en-US" b="1" dirty="0"/>
              <a:t>2012:</a:t>
            </a:r>
            <a:r>
              <a:rPr lang="en-US" dirty="0"/>
              <a:t> Outlines Europe’s need for a single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e-Infrastructure Commons</a:t>
            </a:r>
          </a:p>
          <a:p>
            <a:pPr>
              <a:buNone/>
            </a:pPr>
            <a:endParaRPr lang="en-US" sz="700" dirty="0" smtClean="0"/>
          </a:p>
          <a:p>
            <a:pPr>
              <a:buNone/>
            </a:pPr>
            <a:r>
              <a:rPr lang="en-US" b="1" dirty="0" smtClean="0"/>
              <a:t>Workshops </a:t>
            </a:r>
            <a:r>
              <a:rPr lang="en-US" b="1" dirty="0" smtClean="0"/>
              <a:t>in Dublin and Vilnius during </a:t>
            </a:r>
            <a:r>
              <a:rPr lang="en-US" b="1" dirty="0" smtClean="0"/>
              <a:t>2013: </a:t>
            </a:r>
            <a:r>
              <a:rPr lang="sv-SE" dirty="0" err="1" smtClean="0"/>
              <a:t>Discussion</a:t>
            </a:r>
            <a:r>
              <a:rPr lang="sv-SE" dirty="0" smtClean="0"/>
              <a:t> </a:t>
            </a:r>
            <a:r>
              <a:rPr lang="sv-SE" dirty="0" smtClean="0"/>
              <a:t>on </a:t>
            </a:r>
            <a:r>
              <a:rPr lang="sv-SE" dirty="0" err="1" smtClean="0"/>
              <a:t>structure</a:t>
            </a:r>
            <a:r>
              <a:rPr lang="sv-SE" dirty="0" smtClean="0"/>
              <a:t> in Dublin, on implementation in </a:t>
            </a:r>
            <a:r>
              <a:rPr lang="sv-SE" dirty="0" smtClean="0"/>
              <a:t>Vilnius</a:t>
            </a:r>
          </a:p>
          <a:p>
            <a:pPr>
              <a:buNone/>
            </a:pPr>
            <a:endParaRPr lang="sv-SE" sz="1100" dirty="0" smtClean="0"/>
          </a:p>
          <a:p>
            <a:pPr>
              <a:buNone/>
            </a:pPr>
            <a:r>
              <a:rPr lang="sv-SE" b="1" dirty="0" smtClean="0"/>
              <a:t>e</a:t>
            </a:r>
            <a:r>
              <a:rPr lang="sv-SE" b="1" dirty="0" smtClean="0"/>
              <a:t>-IRG White </a:t>
            </a:r>
            <a:r>
              <a:rPr lang="sv-SE" b="1" dirty="0" smtClean="0"/>
              <a:t>Paper 2013</a:t>
            </a:r>
            <a:r>
              <a:rPr lang="sv-SE" b="1" dirty="0" smtClean="0"/>
              <a:t>: </a:t>
            </a:r>
            <a:r>
              <a:rPr lang="en-US" dirty="0" smtClean="0"/>
              <a:t>Recommendations on the Commons</a:t>
            </a:r>
            <a:endParaRPr lang="en-US" b="1" dirty="0"/>
          </a:p>
          <a:p>
            <a:r>
              <a:rPr lang="en-US" dirty="0"/>
              <a:t>open and accessible </a:t>
            </a:r>
          </a:p>
          <a:p>
            <a:r>
              <a:rPr lang="en-US" dirty="0"/>
              <a:t>continuously adapting to the changing needs</a:t>
            </a:r>
          </a:p>
          <a:p>
            <a:r>
              <a:rPr lang="en-US" dirty="0"/>
              <a:t>open to new technological opportunities</a:t>
            </a:r>
          </a:p>
          <a:p>
            <a:r>
              <a:rPr lang="en-US" dirty="0"/>
              <a:t>meet the challenges of implementing the EU’s Horizon 2020 Strategy. 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058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5073D"/>
      </a:accent1>
      <a:accent2>
        <a:srgbClr val="888377"/>
      </a:accent2>
      <a:accent3>
        <a:srgbClr val="FFFFFF"/>
      </a:accent3>
      <a:accent4>
        <a:srgbClr val="000000"/>
      </a:accent4>
      <a:accent5>
        <a:srgbClr val="DFAAAF"/>
      </a:accent5>
      <a:accent6>
        <a:srgbClr val="7B766B"/>
      </a:accent6>
      <a:hlink>
        <a:srgbClr val="008BC6"/>
      </a:hlink>
      <a:folHlink>
        <a:srgbClr val="009357"/>
      </a:folHlink>
    </a:clrScheme>
    <a:fontScheme name="Oletusrakenn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5073D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5073D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5073D"/>
        </a:accent1>
        <a:accent2>
          <a:srgbClr val="888377"/>
        </a:accent2>
        <a:accent3>
          <a:srgbClr val="FFFFFF"/>
        </a:accent3>
        <a:accent4>
          <a:srgbClr val="000000"/>
        </a:accent4>
        <a:accent5>
          <a:srgbClr val="DFAAAF"/>
        </a:accent5>
        <a:accent6>
          <a:srgbClr val="7B766B"/>
        </a:accent6>
        <a:hlink>
          <a:srgbClr val="008BC6"/>
        </a:hlink>
        <a:folHlink>
          <a:srgbClr val="00935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3061</TotalTime>
  <Words>1112</Words>
  <Application>Microsoft Office PowerPoint</Application>
  <PresentationFormat>A4 Paper (210x297 mm)</PresentationFormat>
  <Paragraphs>195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Oletusrakenne</vt:lpstr>
      <vt:lpstr>The e-Infrastructure Commons a status report  EGI Conference 2015 </vt:lpstr>
      <vt:lpstr>The e-Infrastructure Reflection Group</vt:lpstr>
      <vt:lpstr>The current European e-Infrastructure landscape</vt:lpstr>
      <vt:lpstr>Open Science</vt:lpstr>
      <vt:lpstr>Open Science and e-Infrastructure</vt:lpstr>
      <vt:lpstr>Commercial break</vt:lpstr>
      <vt:lpstr>The current European e-Infrastructure landscape</vt:lpstr>
      <vt:lpstr>There is a problem!</vt:lpstr>
      <vt:lpstr>The history of the e-Infrastructure Commons </vt:lpstr>
      <vt:lpstr>e-IRG White Paper 2013 recommends…</vt:lpstr>
      <vt:lpstr>e-Infrastructure Commons core functions</vt:lpstr>
      <vt:lpstr>e-Infrastructure Commons essential features</vt:lpstr>
      <vt:lpstr>E-Infrastructure service provisioning (a simplified view…)</vt:lpstr>
      <vt:lpstr>Further e-IRG recommendations 1</vt:lpstr>
      <vt:lpstr>Furter e-IRG recommendations 2</vt:lpstr>
      <vt:lpstr>e-Infrastructure and ESFRI projects</vt:lpstr>
      <vt:lpstr>Actions taken by e-IRG and ESFRI</vt:lpstr>
      <vt:lpstr>e-IRG Guidlines 2014</vt:lpstr>
      <vt:lpstr>e-IRG Guidlines 2014</vt:lpstr>
      <vt:lpstr>Summary</vt:lpstr>
    </vt:vector>
  </TitlesOfParts>
  <Company>UTP 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Sverker Holmgren</dc:creator>
  <cp:lastModifiedBy>Sverker Holmgren 2</cp:lastModifiedBy>
  <cp:revision>210</cp:revision>
  <dcterms:modified xsi:type="dcterms:W3CDTF">2015-05-19T07:00:07Z</dcterms:modified>
</cp:coreProperties>
</file>