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8" r:id="rId3"/>
    <p:sldId id="299" r:id="rId4"/>
    <p:sldId id="301" r:id="rId5"/>
    <p:sldId id="302" r:id="rId6"/>
    <p:sldId id="307" r:id="rId7"/>
    <p:sldId id="306" r:id="rId8"/>
    <p:sldId id="260" r:id="rId9"/>
    <p:sldId id="261" r:id="rId10"/>
    <p:sldId id="295" r:id="rId11"/>
    <p:sldId id="265" r:id="rId12"/>
    <p:sldId id="262" r:id="rId13"/>
    <p:sldId id="264" r:id="rId14"/>
    <p:sldId id="305" r:id="rId15"/>
    <p:sldId id="263" r:id="rId16"/>
    <p:sldId id="29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9" autoAdjust="0"/>
    <p:restoredTop sz="90196" autoAdjust="0"/>
  </p:normalViewPr>
  <p:slideViewPr>
    <p:cSldViewPr>
      <p:cViewPr>
        <p:scale>
          <a:sx n="90" d="100"/>
          <a:sy n="90" d="100"/>
        </p:scale>
        <p:origin x="-960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E7A3F3-70B5-4288-8F81-DE2FF427BBEA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B35E20-3BC8-4D76-9629-5416B5D9CA6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Inserire logo CNRS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0EEDED-B25F-438E-9676-8A019B1F360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ea typeface="MS PGothic" pitchFamily="34" charset="-128"/>
              </a:rPr>
              <a:t>04/03/14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74AB0-B43B-4BE2-896F-28477105C73A}" type="slidenum">
              <a:rPr lang="en-GB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297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706BB6-8566-47A0-949C-FE8BAB7E8087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MoU with ONC</a:t>
            </a:r>
          </a:p>
          <a:p>
            <a:r>
              <a:rPr lang="en-GB" smtClean="0"/>
              <a:t>OOI partner in EC COOPEUS project with EMSO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C4A48-517E-4D68-B090-DFAF5801459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 smtClean="0"/>
              <a:t>                 </a:t>
            </a:r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C6C90-1C82-45F8-A92B-7F970DD00579}" type="slidenum">
              <a:rPr lang="en-GB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http://ws.pangaea.de/oai/  Open Archive Initiative</a:t>
            </a:r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E24A4-F0A2-47FD-86D1-DF783083EC8A}" type="slidenum">
              <a:rPr lang="en-GB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Aggiungere stima flusso di dati da EGIM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FF2A1-BABB-44EC-89F8-10516D8AA0A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defTabSz="420688"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 anchor="b"/>
          <a:lstStyle/>
          <a:p>
            <a:pPr algn="r" defTabSz="495300"/>
            <a:fld id="{689CFE24-515F-4210-868F-6082801A41E3}" type="slidenum">
              <a:rPr lang="en-US" sz="1200">
                <a:latin typeface="Calibri" pitchFamily="34" charset="0"/>
              </a:rPr>
              <a:pPr algn="r" defTabSz="495300"/>
              <a:t>15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2244-2E23-489A-B0C3-66D447987690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8"/>
          <p:cNvGrpSpPr>
            <a:grpSpLocks/>
          </p:cNvGrpSpPr>
          <p:nvPr userDrawn="1"/>
        </p:nvGrpSpPr>
        <p:grpSpPr bwMode="auto">
          <a:xfrm>
            <a:off x="7145338" y="26988"/>
            <a:ext cx="1998662" cy="552450"/>
            <a:chOff x="7144849" y="27372"/>
            <a:chExt cx="1999151" cy="551669"/>
          </a:xfrm>
        </p:grpSpPr>
        <p:pic>
          <p:nvPicPr>
            <p:cNvPr id="5" name="Immagine 2"/>
            <p:cNvPicPr>
              <a:picLocks noChangeAspect="1"/>
            </p:cNvPicPr>
            <p:nvPr userDrawn="1"/>
          </p:nvPicPr>
          <p:blipFill>
            <a:blip r:embed="rId2" cstate="print"/>
            <a:srcRect l="7948" t="14572" r="8357" b="25920"/>
            <a:stretch>
              <a:fillRect/>
            </a:stretch>
          </p:blipFill>
          <p:spPr bwMode="auto">
            <a:xfrm>
              <a:off x="7236296" y="27372"/>
              <a:ext cx="1907704" cy="5516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8"/>
            <p:cNvSpPr/>
            <p:nvPr userDrawn="1"/>
          </p:nvSpPr>
          <p:spPr>
            <a:xfrm>
              <a:off x="7144849" y="189068"/>
              <a:ext cx="114328" cy="14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FAE9-66E0-4F62-86C7-A7213C66E121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8"/>
          <p:cNvGrpSpPr>
            <a:grpSpLocks/>
          </p:cNvGrpSpPr>
          <p:nvPr userDrawn="1"/>
        </p:nvGrpSpPr>
        <p:grpSpPr bwMode="auto">
          <a:xfrm>
            <a:off x="7145338" y="26988"/>
            <a:ext cx="1998662" cy="552450"/>
            <a:chOff x="7144849" y="27372"/>
            <a:chExt cx="1999151" cy="551669"/>
          </a:xfrm>
        </p:grpSpPr>
        <p:pic>
          <p:nvPicPr>
            <p:cNvPr id="5" name="Immagine 2"/>
            <p:cNvPicPr>
              <a:picLocks noChangeAspect="1"/>
            </p:cNvPicPr>
            <p:nvPr userDrawn="1"/>
          </p:nvPicPr>
          <p:blipFill>
            <a:blip r:embed="rId2" cstate="print"/>
            <a:srcRect l="7948" t="14572" r="8357" b="25920"/>
            <a:stretch>
              <a:fillRect/>
            </a:stretch>
          </p:blipFill>
          <p:spPr bwMode="auto">
            <a:xfrm>
              <a:off x="7236296" y="27372"/>
              <a:ext cx="1907704" cy="5516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8"/>
            <p:cNvSpPr/>
            <p:nvPr userDrawn="1"/>
          </p:nvSpPr>
          <p:spPr>
            <a:xfrm>
              <a:off x="7144849" y="189068"/>
              <a:ext cx="114328" cy="14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7FD8-362F-43C0-BEEA-FB1C4476C4E3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DAB4-C040-4815-AC63-611441229E5C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6848-1963-476E-943C-4326C1B80200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8CFD-D5DA-4D7D-81C8-FBA8A919611B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1153-867E-479D-9BE3-99AF569645AC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7D856F-0109-4A32-8D9D-D51E3B4E373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92A7-8B6B-4CE3-8BB6-D674C11FF806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00B3EF-037F-48B3-8175-460C3A2C4D9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8"/>
          <p:cNvGrpSpPr>
            <a:grpSpLocks/>
          </p:cNvGrpSpPr>
          <p:nvPr userDrawn="1"/>
        </p:nvGrpSpPr>
        <p:grpSpPr bwMode="auto">
          <a:xfrm>
            <a:off x="7145338" y="26988"/>
            <a:ext cx="1998662" cy="552450"/>
            <a:chOff x="7144849" y="27372"/>
            <a:chExt cx="1999151" cy="551669"/>
          </a:xfrm>
        </p:grpSpPr>
        <p:pic>
          <p:nvPicPr>
            <p:cNvPr id="3" name="Immagine 12"/>
            <p:cNvPicPr>
              <a:picLocks noChangeAspect="1"/>
            </p:cNvPicPr>
            <p:nvPr userDrawn="1"/>
          </p:nvPicPr>
          <p:blipFill>
            <a:blip r:embed="rId2" cstate="print"/>
            <a:srcRect l="7948" t="14572" r="8357" b="25920"/>
            <a:stretch>
              <a:fillRect/>
            </a:stretch>
          </p:blipFill>
          <p:spPr bwMode="auto">
            <a:xfrm>
              <a:off x="7236296" y="27372"/>
              <a:ext cx="1907704" cy="5516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" name="Rettangolo 7"/>
            <p:cNvSpPr/>
            <p:nvPr userDrawn="1"/>
          </p:nvSpPr>
          <p:spPr>
            <a:xfrm>
              <a:off x="7144849" y="189068"/>
              <a:ext cx="114328" cy="14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5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7B39-417A-4C14-B686-1161FB6C6683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1311DF-1ADE-4AEB-8A1B-1F837B4C80BA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8"/>
          <p:cNvGrpSpPr>
            <a:grpSpLocks/>
          </p:cNvGrpSpPr>
          <p:nvPr userDrawn="1"/>
        </p:nvGrpSpPr>
        <p:grpSpPr bwMode="auto">
          <a:xfrm>
            <a:off x="7145338" y="26988"/>
            <a:ext cx="1998662" cy="552450"/>
            <a:chOff x="7144849" y="27372"/>
            <a:chExt cx="1999151" cy="551669"/>
          </a:xfrm>
        </p:grpSpPr>
        <p:pic>
          <p:nvPicPr>
            <p:cNvPr id="6" name="Immagine 2"/>
            <p:cNvPicPr>
              <a:picLocks noChangeAspect="1"/>
            </p:cNvPicPr>
            <p:nvPr userDrawn="1"/>
          </p:nvPicPr>
          <p:blipFill>
            <a:blip r:embed="rId2" cstate="print"/>
            <a:srcRect l="7948" t="14572" r="8357" b="25920"/>
            <a:stretch>
              <a:fillRect/>
            </a:stretch>
          </p:blipFill>
          <p:spPr bwMode="auto">
            <a:xfrm>
              <a:off x="7236296" y="27372"/>
              <a:ext cx="1907704" cy="5516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9"/>
            <p:cNvSpPr/>
            <p:nvPr userDrawn="1"/>
          </p:nvSpPr>
          <p:spPr>
            <a:xfrm>
              <a:off x="7144849" y="189068"/>
              <a:ext cx="114328" cy="14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97B3-B900-4EB5-ABFE-EB26958B721B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8"/>
          <p:cNvGrpSpPr>
            <a:grpSpLocks/>
          </p:cNvGrpSpPr>
          <p:nvPr userDrawn="1"/>
        </p:nvGrpSpPr>
        <p:grpSpPr bwMode="auto">
          <a:xfrm>
            <a:off x="7145338" y="26988"/>
            <a:ext cx="1998662" cy="552450"/>
            <a:chOff x="7144849" y="27372"/>
            <a:chExt cx="1999151" cy="551669"/>
          </a:xfrm>
        </p:grpSpPr>
        <p:pic>
          <p:nvPicPr>
            <p:cNvPr id="6" name="Immagine 2"/>
            <p:cNvPicPr>
              <a:picLocks noChangeAspect="1"/>
            </p:cNvPicPr>
            <p:nvPr userDrawn="1"/>
          </p:nvPicPr>
          <p:blipFill>
            <a:blip r:embed="rId2" cstate="print"/>
            <a:srcRect l="7948" t="14572" r="8357" b="25920"/>
            <a:stretch>
              <a:fillRect/>
            </a:stretch>
          </p:blipFill>
          <p:spPr bwMode="auto">
            <a:xfrm>
              <a:off x="7236296" y="27372"/>
              <a:ext cx="1907704" cy="5516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9"/>
            <p:cNvSpPr/>
            <p:nvPr userDrawn="1"/>
          </p:nvSpPr>
          <p:spPr>
            <a:xfrm>
              <a:off x="7144849" y="189068"/>
              <a:ext cx="114328" cy="14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3DC8C-0155-4F30-8220-37655674B1D1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GB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A473E8-DB33-4913-956F-B6E35D780ADF}" type="datetimeFigureOut">
              <a:rPr lang="en-GB"/>
              <a:pPr>
                <a:defRPr/>
              </a:pPr>
              <a:t>19/05/2015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0" name="Immagine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1" name="Gruppo 8"/>
          <p:cNvGrpSpPr>
            <a:grpSpLocks/>
          </p:cNvGrpSpPr>
          <p:nvPr userDrawn="1"/>
        </p:nvGrpSpPr>
        <p:grpSpPr bwMode="auto">
          <a:xfrm>
            <a:off x="7145338" y="26988"/>
            <a:ext cx="1998662" cy="552450"/>
            <a:chOff x="7144849" y="27372"/>
            <a:chExt cx="1999151" cy="551669"/>
          </a:xfrm>
        </p:grpSpPr>
        <p:pic>
          <p:nvPicPr>
            <p:cNvPr id="1032" name="Immagine 2"/>
            <p:cNvPicPr>
              <a:picLocks noChangeAspect="1"/>
            </p:cNvPicPr>
            <p:nvPr userDrawn="1"/>
          </p:nvPicPr>
          <p:blipFill>
            <a:blip r:embed="rId14" cstate="print"/>
            <a:srcRect l="7948" t="14572" r="8357" b="25920"/>
            <a:stretch>
              <a:fillRect/>
            </a:stretch>
          </p:blipFill>
          <p:spPr bwMode="auto">
            <a:xfrm>
              <a:off x="7236296" y="27372"/>
              <a:ext cx="1907704" cy="5516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2" name="Rettangolo 11"/>
            <p:cNvSpPr/>
            <p:nvPr userDrawn="1"/>
          </p:nvSpPr>
          <p:spPr>
            <a:xfrm>
              <a:off x="7144849" y="189068"/>
              <a:ext cx="114328" cy="14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im.office@emso-eu.org" TargetMode="External"/><Relationship Id="rId2" Type="http://schemas.openxmlformats.org/officeDocument/2006/relationships/hyperlink" Target="http://www.emso-eu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1.wmf"/><Relationship Id="rId5" Type="http://schemas.openxmlformats.org/officeDocument/2006/relationships/image" Target="../media/image18.jpeg"/><Relationship Id="rId15" Type="http://schemas.openxmlformats.org/officeDocument/2006/relationships/image" Target="../media/image27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 descr="EMSO_mappa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gradFill rotWithShape="0">
            <a:gsLst>
              <a:gs pos="0">
                <a:srgbClr val="254872"/>
              </a:gs>
              <a:gs pos="50000">
                <a:srgbClr val="3A6BA5"/>
              </a:gs>
              <a:gs pos="100000">
                <a:srgbClr val="4780C5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4" cstate="print"/>
          <a:srcRect t="37800"/>
          <a:stretch>
            <a:fillRect/>
          </a:stretch>
        </p:blipFill>
        <p:spPr bwMode="auto">
          <a:xfrm>
            <a:off x="7740352" y="5928320"/>
            <a:ext cx="1230312" cy="23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6" descr="eu-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728663" cy="48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2" name="CasellaDiTesto 14"/>
          <p:cNvSpPr txBox="1">
            <a:spLocks noChangeArrowheads="1"/>
          </p:cNvSpPr>
          <p:nvPr/>
        </p:nvSpPr>
        <p:spPr bwMode="auto">
          <a:xfrm>
            <a:off x="0" y="1290638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3500" b="1">
                <a:solidFill>
                  <a:srgbClr val="002060"/>
                </a:solidFill>
                <a:latin typeface="Calibri" pitchFamily="34" charset="0"/>
                <a:ea typeface="AppleGothic"/>
                <a:cs typeface="Calibri" pitchFamily="34" charset="0"/>
              </a:rPr>
              <a:t>EMSO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2278063"/>
            <a:ext cx="9144000" cy="1096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Calibri" pitchFamily="34" charset="0"/>
              </a:rPr>
              <a:t>European Multidisciplinary Seafloor and Water-Column Observatory</a:t>
            </a:r>
            <a:br>
              <a:rPr lang="en-GB" alt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Calibri" pitchFamily="34" charset="0"/>
              </a:rPr>
            </a:br>
            <a:endParaRPr lang="it-IT" altLang="en-US" sz="2200" b="1" dirty="0">
              <a:latin typeface="Arial" charset="0"/>
              <a:ea typeface="Arial" charset="0"/>
              <a:cs typeface="Calibri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0" y="5085184"/>
            <a:ext cx="9144000" cy="661720"/>
          </a:xfrm>
          <a:prstGeom prst="rect">
            <a:avLst/>
          </a:prstGeom>
          <a:ln w="12700"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Lucio</a:t>
            </a:r>
            <a:r>
              <a:rPr lang="en-GB" alt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GB" altLang="en-US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Badiali</a:t>
            </a:r>
            <a:endParaRPr lang="en-GB" altLang="en-US" sz="20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17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on behalf of </a:t>
            </a:r>
            <a:r>
              <a:rPr lang="en-GB" altLang="en-US" sz="1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the</a:t>
            </a:r>
            <a:r>
              <a:rPr lang="en-GB" altLang="en-US" sz="17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EMSO Consortium</a:t>
            </a:r>
            <a:endParaRPr lang="it-IT" altLang="en-US" sz="1700" b="1" i="1" dirty="0" smtClean="0">
              <a:cs typeface="Arial" charset="0"/>
            </a:endParaRPr>
          </a:p>
        </p:txBody>
      </p:sp>
      <p:pic>
        <p:nvPicPr>
          <p:cNvPr id="15" name="Immagine 14" descr="bandasotto.png"/>
          <p:cNvPicPr>
            <a:picLocks noChangeAspect="1"/>
          </p:cNvPicPr>
          <p:nvPr/>
        </p:nvPicPr>
        <p:blipFill>
          <a:blip r:embed="rId6" cstate="print"/>
          <a:srcRect b="13915"/>
          <a:stretch>
            <a:fillRect/>
          </a:stretch>
        </p:blipFill>
        <p:spPr>
          <a:xfrm>
            <a:off x="179512" y="6270490"/>
            <a:ext cx="8685715" cy="614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aura\Documents\Laura\Convegni_presentazioni\GEO\WESTERN IONIAN SE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163638"/>
            <a:ext cx="6335712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4"/>
          <p:cNvSpPr>
            <a:spLocks noChangeArrowheads="1"/>
          </p:cNvSpPr>
          <p:nvPr/>
        </p:nvSpPr>
        <p:spPr bwMode="auto">
          <a:xfrm>
            <a:off x="3054350" y="2001838"/>
            <a:ext cx="796925" cy="4254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it-IT" sz="2000" b="1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Web</a:t>
            </a:r>
            <a:endParaRPr lang="it-IT" sz="2000" b="1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18436" name="Group 18"/>
          <p:cNvGrpSpPr>
            <a:grpSpLocks/>
          </p:cNvGrpSpPr>
          <p:nvPr/>
        </p:nvGrpSpPr>
        <p:grpSpPr bwMode="auto">
          <a:xfrm>
            <a:off x="2195513" y="2451100"/>
            <a:ext cx="1930400" cy="762000"/>
            <a:chOff x="1329" y="1474"/>
            <a:chExt cx="1270" cy="480"/>
          </a:xfrm>
        </p:grpSpPr>
        <p:sp>
          <p:nvSpPr>
            <p:cNvPr id="18461" name="Oval 45"/>
            <p:cNvSpPr>
              <a:spLocks noChangeArrowheads="1"/>
            </p:cNvSpPr>
            <p:nvPr/>
          </p:nvSpPr>
          <p:spPr bwMode="auto">
            <a:xfrm>
              <a:off x="2218" y="1663"/>
              <a:ext cx="86" cy="79"/>
            </a:xfrm>
            <a:prstGeom prst="ellipse">
              <a:avLst/>
            </a:prstGeom>
            <a:solidFill>
              <a:srgbClr val="FFC000"/>
            </a:solidFill>
            <a:ln w="57150" algn="ctr">
              <a:solidFill>
                <a:srgbClr val="FFC000"/>
              </a:solidFill>
              <a:round/>
              <a:headEnd/>
              <a:tailEnd/>
            </a:ln>
          </p:spPr>
          <p:txBody>
            <a:bodyPr lIns="91430" tIns="45715" rIns="91430" bIns="45715" anchor="ctr"/>
            <a:lstStyle/>
            <a:p>
              <a:pPr algn="ctr"/>
              <a:endParaRPr lang="it-IT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59" name="Straight Arrow Connector 58"/>
            <p:cNvCxnSpPr>
              <a:stCxn id="18461" idx="7"/>
            </p:cNvCxnSpPr>
            <p:nvPr/>
          </p:nvCxnSpPr>
          <p:spPr>
            <a:xfrm rot="5400000" flipH="1" flipV="1">
              <a:off x="2331" y="1431"/>
              <a:ext cx="182" cy="264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8461" idx="5"/>
            </p:cNvCxnSpPr>
            <p:nvPr/>
          </p:nvCxnSpPr>
          <p:spPr>
            <a:xfrm rot="16200000" flipH="1">
              <a:off x="2333" y="1700"/>
              <a:ext cx="206" cy="308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4" name="Line 12"/>
            <p:cNvSpPr>
              <a:spLocks noChangeShapeType="1"/>
            </p:cNvSpPr>
            <p:nvPr/>
          </p:nvSpPr>
          <p:spPr bwMode="auto">
            <a:xfrm flipH="1">
              <a:off x="1329" y="1706"/>
              <a:ext cx="907" cy="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7" name="Group 14"/>
          <p:cNvGrpSpPr>
            <a:grpSpLocks/>
          </p:cNvGrpSpPr>
          <p:nvPr/>
        </p:nvGrpSpPr>
        <p:grpSpPr bwMode="auto">
          <a:xfrm>
            <a:off x="4140200" y="1235075"/>
            <a:ext cx="1368425" cy="1368425"/>
            <a:chOff x="3152" y="1506"/>
            <a:chExt cx="1134" cy="1062"/>
          </a:xfrm>
        </p:grpSpPr>
        <p:pic>
          <p:nvPicPr>
            <p:cNvPr id="18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2" y="1506"/>
              <a:ext cx="1134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0" name="Rectangle 48"/>
            <p:cNvSpPr>
              <a:spLocks noChangeArrowheads="1"/>
            </p:cNvSpPr>
            <p:nvPr/>
          </p:nvSpPr>
          <p:spPr bwMode="auto">
            <a:xfrm>
              <a:off x="3152" y="1524"/>
              <a:ext cx="77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r>
                <a:rPr lang="it-IT" sz="1600" b="1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SN1</a:t>
              </a:r>
            </a:p>
          </p:txBody>
        </p:sp>
      </p:grpSp>
      <p:sp>
        <p:nvSpPr>
          <p:cNvPr id="21514" name="Text Box 26"/>
          <p:cNvSpPr txBox="1">
            <a:spLocks noChangeArrowheads="1"/>
          </p:cNvSpPr>
          <p:nvPr/>
        </p:nvSpPr>
        <p:spPr bwMode="auto">
          <a:xfrm>
            <a:off x="6300192" y="1412776"/>
            <a:ext cx="2714625" cy="2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14" tIns="52457" rIns="104914" bIns="52457">
            <a:spAutoFit/>
          </a:bodyPr>
          <a:lstStyle/>
          <a:p>
            <a:pPr defTabSz="1049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Geo-hazards </a:t>
            </a:r>
          </a:p>
          <a:p>
            <a:pPr defTabSz="1049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</a:rPr>
              <a:t>(earthquakes, tsunamis, volcanic activity)</a:t>
            </a:r>
            <a:endParaRPr lang="en-GB" sz="2200" b="1" dirty="0">
              <a:solidFill>
                <a:srgbClr val="000099"/>
              </a:solidFill>
              <a:latin typeface="Calibri" pitchFamily="34" charset="0"/>
            </a:endParaRPr>
          </a:p>
          <a:p>
            <a:pPr defTabSz="1049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Bio-acoustics</a:t>
            </a:r>
            <a:endParaRPr lang="en-US" sz="2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defTabSz="1049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99"/>
                </a:solidFill>
                <a:latin typeface="Calibri" pitchFamily="34" charset="0"/>
              </a:rPr>
              <a:t> (mammal tracking) </a:t>
            </a:r>
          </a:p>
          <a:p>
            <a:pPr defTabSz="1049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Oceanography </a:t>
            </a:r>
          </a:p>
          <a:p>
            <a:pPr defTabSz="1049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99"/>
                </a:solidFill>
                <a:latin typeface="Calibri" pitchFamily="34" charset="0"/>
              </a:rPr>
              <a:t>(e.g., deep water circulation, current intensity and direction, temperature, salinity)</a:t>
            </a:r>
            <a:endParaRPr lang="it-IT" sz="2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8439" name="TextBox 63"/>
          <p:cNvSpPr txBox="1">
            <a:spLocks noChangeArrowheads="1"/>
          </p:cNvSpPr>
          <p:nvPr/>
        </p:nvSpPr>
        <p:spPr bwMode="auto">
          <a:xfrm>
            <a:off x="2555875" y="2698750"/>
            <a:ext cx="77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it-IT" sz="1600" b="1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20 km</a:t>
            </a:r>
          </a:p>
        </p:txBody>
      </p:sp>
      <p:sp>
        <p:nvSpPr>
          <p:cNvPr id="18440" name="TextBox 55"/>
          <p:cNvSpPr txBox="1">
            <a:spLocks noChangeArrowheads="1"/>
          </p:cNvSpPr>
          <p:nvPr/>
        </p:nvSpPr>
        <p:spPr bwMode="auto">
          <a:xfrm rot="2378977">
            <a:off x="3348038" y="3106738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it-IT" sz="1600" b="1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5 km</a:t>
            </a:r>
          </a:p>
        </p:txBody>
      </p:sp>
      <p:sp>
        <p:nvSpPr>
          <p:cNvPr id="18441" name="TextBox 56"/>
          <p:cNvSpPr txBox="1">
            <a:spLocks noChangeArrowheads="1"/>
          </p:cNvSpPr>
          <p:nvPr/>
        </p:nvSpPr>
        <p:spPr bwMode="auto">
          <a:xfrm rot="-2472713">
            <a:off x="3336925" y="2532063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it-IT" sz="1600" b="1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5 km</a:t>
            </a:r>
          </a:p>
        </p:txBody>
      </p:sp>
      <p:pic>
        <p:nvPicPr>
          <p:cNvPr id="18442" name="Picture 5" descr="L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1233488"/>
            <a:ext cx="221773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3" name="Group 45"/>
          <p:cNvGrpSpPr>
            <a:grpSpLocks/>
          </p:cNvGrpSpPr>
          <p:nvPr/>
        </p:nvGrpSpPr>
        <p:grpSpPr bwMode="auto">
          <a:xfrm>
            <a:off x="2093913" y="1379538"/>
            <a:ext cx="965200" cy="358775"/>
            <a:chOff x="0" y="1263546"/>
            <a:chExt cx="1584325" cy="576263"/>
          </a:xfrm>
        </p:grpSpPr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0" y="1263546"/>
              <a:ext cx="1584325" cy="57626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65093"/>
              </a:solidFill>
              <a:miter lim="800000"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  <p:txBody>
            <a:bodyPr lIns="91430" tIns="45715" rIns="91430" bIns="45715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18458" name="Immagine 1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63546"/>
              <a:ext cx="1584325" cy="5762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4" name="Rectangle 40"/>
          <p:cNvSpPr>
            <a:spLocks noChangeArrowheads="1"/>
          </p:cNvSpPr>
          <p:nvPr/>
        </p:nvSpPr>
        <p:spPr bwMode="auto">
          <a:xfrm>
            <a:off x="1692275" y="1652588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457200"/>
            <a:r>
              <a:rPr lang="it-IT" sz="1600" b="1">
                <a:solidFill>
                  <a:schemeClr val="bg1"/>
                </a:solidFill>
                <a:latin typeface="Calibri" pitchFamily="34" charset="0"/>
              </a:rPr>
              <a:t>10 Gbit GARR-X</a:t>
            </a:r>
          </a:p>
        </p:txBody>
      </p:sp>
      <p:sp>
        <p:nvSpPr>
          <p:cNvPr id="18445" name="Lightning Bolt 37"/>
          <p:cNvSpPr>
            <a:spLocks noChangeArrowheads="1"/>
          </p:cNvSpPr>
          <p:nvPr/>
        </p:nvSpPr>
        <p:spPr bwMode="auto">
          <a:xfrm rot="1712474" flipH="1" flipV="1">
            <a:off x="323850" y="1784350"/>
            <a:ext cx="349250" cy="971550"/>
          </a:xfrm>
          <a:prstGeom prst="lightningBolt">
            <a:avLst/>
          </a:prstGeom>
          <a:solidFill>
            <a:srgbClr val="FFFF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rot="10800000" lIns="91430" tIns="45715" rIns="91430" bIns="45715" anchor="ctr"/>
          <a:lstStyle/>
          <a:p>
            <a:pPr algn="ctr" defTabSz="457200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46" name="Rectangle 39"/>
          <p:cNvSpPr>
            <a:spLocks noChangeArrowheads="1"/>
          </p:cNvSpPr>
          <p:nvPr/>
        </p:nvSpPr>
        <p:spPr bwMode="auto">
          <a:xfrm>
            <a:off x="34925" y="2565400"/>
            <a:ext cx="240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457200"/>
            <a:r>
              <a:rPr lang="it-IT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Radio Link @ 100 Mbps</a:t>
            </a:r>
          </a:p>
        </p:txBody>
      </p:sp>
      <p:sp>
        <p:nvSpPr>
          <p:cNvPr id="18447" name="TextBox 43"/>
          <p:cNvSpPr txBox="1">
            <a:spLocks noChangeArrowheads="1"/>
          </p:cNvSpPr>
          <p:nvPr/>
        </p:nvSpPr>
        <p:spPr bwMode="auto">
          <a:xfrm>
            <a:off x="557213" y="1147763"/>
            <a:ext cx="214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457200"/>
            <a:r>
              <a:rPr lang="it-IT" sz="1600" b="1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LNS-INFN Catania</a:t>
            </a:r>
          </a:p>
        </p:txBody>
      </p:sp>
      <p:sp>
        <p:nvSpPr>
          <p:cNvPr id="18448" name="AutoShape 21"/>
          <p:cNvSpPr>
            <a:spLocks noChangeArrowheads="1"/>
          </p:cNvSpPr>
          <p:nvPr/>
        </p:nvSpPr>
        <p:spPr bwMode="auto">
          <a:xfrm rot="-5400000">
            <a:off x="2239169" y="1637506"/>
            <a:ext cx="452438" cy="1114425"/>
          </a:xfrm>
          <a:prstGeom prst="upDownArrow">
            <a:avLst>
              <a:gd name="adj1" fmla="val 50000"/>
              <a:gd name="adj2" fmla="val 49263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30" tIns="45715" rIns="91430" bIns="45715" anchor="ctr"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8449" name="Immagine 2" descr="P302028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2603500"/>
            <a:ext cx="9080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Rectangle 48"/>
          <p:cNvSpPr>
            <a:spLocks noChangeArrowheads="1"/>
          </p:cNvSpPr>
          <p:nvPr/>
        </p:nvSpPr>
        <p:spPr bwMode="auto">
          <a:xfrm>
            <a:off x="4356100" y="2532063"/>
            <a:ext cx="86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it-IT" sz="1600" b="1">
                <a:latin typeface="Calibri" pitchFamily="34" charset="0"/>
                <a:cs typeface="Arial" pitchFamily="34" charset="0"/>
              </a:rPr>
              <a:t>O</a:t>
            </a:r>
            <a:r>
              <a:rPr lang="el-GR" sz="1600" b="1">
                <a:latin typeface="Calibri" pitchFamily="34" charset="0"/>
                <a:cs typeface="Arial" pitchFamily="34" charset="0"/>
              </a:rPr>
              <a:t>ν</a:t>
            </a:r>
            <a:r>
              <a:rPr lang="it-IT" sz="1600" b="1">
                <a:latin typeface="Calibri" pitchFamily="34" charset="0"/>
                <a:cs typeface="Arial" pitchFamily="34" charset="0"/>
              </a:rPr>
              <a:t>DE2</a:t>
            </a:r>
            <a:endParaRPr lang="el-GR" sz="1600" b="1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451" name="Immagine 2" descr="100_013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4506913"/>
            <a:ext cx="226853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7" descr="Immagi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3388" y="836613"/>
            <a:ext cx="1069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3" name="Text Box 5"/>
          <p:cNvSpPr txBox="1">
            <a:spLocks noChangeArrowheads="1"/>
          </p:cNvSpPr>
          <p:nvPr/>
        </p:nvSpPr>
        <p:spPr bwMode="auto">
          <a:xfrm>
            <a:off x="6443663" y="6165850"/>
            <a:ext cx="2105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457200"/>
            <a:r>
              <a:rPr lang="it-IT" sz="1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ROV (operative 4000 m)</a:t>
            </a:r>
          </a:p>
        </p:txBody>
      </p:sp>
      <p:sp>
        <p:nvSpPr>
          <p:cNvPr id="18454" name="CasellaDiTesto 33"/>
          <p:cNvSpPr txBox="1">
            <a:spLocks noChangeArrowheads="1"/>
          </p:cNvSpPr>
          <p:nvPr/>
        </p:nvSpPr>
        <p:spPr bwMode="auto">
          <a:xfrm>
            <a:off x="107950" y="6567488"/>
            <a:ext cx="61928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/>
            <a:r>
              <a:rPr lang="it-IT" sz="1400" b="1">
                <a:solidFill>
                  <a:schemeClr val="tx2"/>
                </a:solidFill>
                <a:latin typeface="Calibri" pitchFamily="34" charset="0"/>
              </a:rPr>
              <a:t>Stand-alone 2002-2003 - Cabled  2005-2008  &amp; 2012-2013 real-time data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0" y="5492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9144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NEMO-SN1: </a:t>
            </a:r>
            <a:r>
              <a:rPr lang="it-IT" sz="29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</a:t>
            </a:r>
            <a:r>
              <a:rPr lang="it-IT" sz="29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it-IT" sz="29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example</a:t>
            </a:r>
            <a:r>
              <a:rPr lang="it-IT" sz="29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it-IT" sz="29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of</a:t>
            </a:r>
            <a:r>
              <a:rPr lang="it-IT" sz="29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real-time </a:t>
            </a:r>
            <a:r>
              <a:rPr lang="it-IT" sz="29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node</a:t>
            </a:r>
            <a:endParaRPr lang="it-IT" sz="29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8456" name="Text Box 10"/>
          <p:cNvSpPr txBox="1">
            <a:spLocks noChangeArrowheads="1"/>
          </p:cNvSpPr>
          <p:nvPr/>
        </p:nvSpPr>
        <p:spPr bwMode="auto">
          <a:xfrm>
            <a:off x="122238" y="1341438"/>
            <a:ext cx="13382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  <a:latin typeface="Calibri" pitchFamily="34" charset="0"/>
              </a:rPr>
              <a:t>DATA REPOSITORY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52575" y="2085975"/>
          <a:ext cx="6353577" cy="3457922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515688"/>
                <a:gridCol w="1913733"/>
                <a:gridCol w="1924156"/>
              </a:tblGrid>
              <a:tr h="4175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  <a:cs typeface="Arial Black"/>
                        </a:rPr>
                        <a:t>INSTRUMENT</a:t>
                      </a:r>
                      <a:endParaRPr lang="en-US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  <a:cs typeface="Arial Black"/>
                        </a:rPr>
                        <a:t>byte/day</a:t>
                      </a:r>
                      <a:endParaRPr lang="en-US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/>
                          <a:cs typeface="Arial Black"/>
                        </a:rPr>
                        <a:t>byte/month</a:t>
                      </a:r>
                      <a:endParaRPr lang="en-US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34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Oceanographic sensors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13 M 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390 M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</a:tr>
              <a:tr h="434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Gravity meter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5 M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150 M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</a:tr>
              <a:tr h="434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Magnetometers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2.5 M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75 M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</a:tr>
              <a:tr h="434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Seismic sensors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933 M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28 G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</a:tr>
              <a:tr h="434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DACS monitor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11 M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330 M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</a:tr>
              <a:tr h="434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Bio-acoustic Hydrophones*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372 G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11 T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</a:tr>
              <a:tr h="434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Station monitoring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163 M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5 G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542" name="Rectangle 9"/>
          <p:cNvSpPr>
            <a:spLocks noChangeArrowheads="1"/>
          </p:cNvSpPr>
          <p:nvPr/>
        </p:nvSpPr>
        <p:spPr bwMode="auto">
          <a:xfrm>
            <a:off x="0" y="14128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daily/monthly by NEMO-SN1 observatory</a:t>
            </a:r>
          </a:p>
        </p:txBody>
      </p:sp>
      <p:sp>
        <p:nvSpPr>
          <p:cNvPr id="21543" name="TextBox 12"/>
          <p:cNvSpPr txBox="1">
            <a:spLocks noChangeArrowheads="1"/>
          </p:cNvSpPr>
          <p:nvPr/>
        </p:nvSpPr>
        <p:spPr bwMode="auto">
          <a:xfrm>
            <a:off x="0" y="58578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Calibri" pitchFamily="34" charset="0"/>
              </a:rPr>
              <a:t>Lossless data compression algorithms (e.g., FLAC) may reduce file-size to 30% of the original size </a:t>
            </a:r>
          </a:p>
          <a:p>
            <a:pPr algn="ctr"/>
            <a:endParaRPr lang="en-US" sz="1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765175"/>
            <a:ext cx="9144000" cy="6302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Example of Data Rate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52" descr="emso_data_port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188" y="3387725"/>
            <a:ext cx="3629025" cy="2936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1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76438"/>
            <a:ext cx="6159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1213" y="1616075"/>
            <a:ext cx="5524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Gruppo 49"/>
          <p:cNvGrpSpPr>
            <a:grpSpLocks/>
          </p:cNvGrpSpPr>
          <p:nvPr/>
        </p:nvGrpSpPr>
        <p:grpSpPr bwMode="auto">
          <a:xfrm>
            <a:off x="295275" y="1556792"/>
            <a:ext cx="5503863" cy="3312071"/>
            <a:chOff x="1423988" y="210591"/>
            <a:chExt cx="5503862" cy="3312306"/>
          </a:xfrm>
        </p:grpSpPr>
        <p:cxnSp>
          <p:nvCxnSpPr>
            <p:cNvPr id="42" name="Gerade Verbindung mit Pfeil 6"/>
            <p:cNvCxnSpPr>
              <a:cxnSpLocks noChangeShapeType="1"/>
            </p:cNvCxnSpPr>
            <p:nvPr/>
          </p:nvCxnSpPr>
          <p:spPr bwMode="auto">
            <a:xfrm>
              <a:off x="6353175" y="558824"/>
              <a:ext cx="574675" cy="0"/>
            </a:xfrm>
            <a:prstGeom prst="straightConnector1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1437655" y="3111854"/>
              <a:ext cx="1228633" cy="19051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Black Sea</a:t>
              </a:r>
            </a:p>
          </p:txBody>
        </p: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1423988" y="324560"/>
              <a:ext cx="1229303" cy="19049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Arctic</a:t>
              </a:r>
            </a:p>
          </p:txBody>
        </p:sp>
        <p:sp>
          <p:nvSpPr>
            <p:cNvPr id="22544" name="AutoShape 5"/>
            <p:cNvSpPr>
              <a:spLocks noChangeArrowheads="1"/>
            </p:cNvSpPr>
            <p:nvPr/>
          </p:nvSpPr>
          <p:spPr bwMode="auto">
            <a:xfrm>
              <a:off x="3144363" y="561358"/>
              <a:ext cx="885662" cy="477804"/>
            </a:xfrm>
            <a:prstGeom prst="flowChartMagneticDisk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PANGAEA</a:t>
              </a:r>
            </a:p>
          </p:txBody>
        </p:sp>
        <p:sp>
          <p:nvSpPr>
            <p:cNvPr id="22545" name="AutoShape 6"/>
            <p:cNvSpPr>
              <a:spLocks noChangeArrowheads="1"/>
            </p:cNvSpPr>
            <p:nvPr/>
          </p:nvSpPr>
          <p:spPr bwMode="auto">
            <a:xfrm>
              <a:off x="3144363" y="1182292"/>
              <a:ext cx="885662" cy="477804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 b="1">
                  <a:solidFill>
                    <a:schemeClr val="bg1"/>
                  </a:solidFill>
                  <a:latin typeface="Calibri" pitchFamily="34" charset="0"/>
                </a:rPr>
                <a:t>IFREMER</a:t>
              </a:r>
            </a:p>
          </p:txBody>
        </p:sp>
        <p:sp>
          <p:nvSpPr>
            <p:cNvPr id="22546" name="Rectangle 8"/>
            <p:cNvSpPr>
              <a:spLocks noChangeArrowheads="1"/>
            </p:cNvSpPr>
            <p:nvPr/>
          </p:nvSpPr>
          <p:spPr bwMode="auto">
            <a:xfrm>
              <a:off x="1423988" y="562410"/>
              <a:ext cx="1229303" cy="19049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Norwegian Margin</a:t>
              </a:r>
            </a:p>
          </p:txBody>
        </p:sp>
        <p:sp>
          <p:nvSpPr>
            <p:cNvPr id="22547" name="Rectangle 10"/>
            <p:cNvSpPr>
              <a:spLocks noChangeArrowheads="1"/>
            </p:cNvSpPr>
            <p:nvPr/>
          </p:nvSpPr>
          <p:spPr bwMode="auto">
            <a:xfrm>
              <a:off x="1423988" y="2136846"/>
              <a:ext cx="1229303" cy="1904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Azores Islands</a:t>
              </a:r>
            </a:p>
          </p:txBody>
        </p:sp>
        <p:sp>
          <p:nvSpPr>
            <p:cNvPr id="22548" name="Rectangle 12"/>
            <p:cNvSpPr>
              <a:spLocks noChangeArrowheads="1"/>
            </p:cNvSpPr>
            <p:nvPr/>
          </p:nvSpPr>
          <p:spPr bwMode="auto">
            <a:xfrm>
              <a:off x="1423988" y="2459569"/>
              <a:ext cx="1229303" cy="1904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Iberian Margin</a:t>
              </a:r>
            </a:p>
          </p:txBody>
        </p:sp>
        <p:sp>
          <p:nvSpPr>
            <p:cNvPr id="22549" name="Rectangle 13"/>
            <p:cNvSpPr>
              <a:spLocks noChangeArrowheads="1"/>
            </p:cNvSpPr>
            <p:nvPr/>
          </p:nvSpPr>
          <p:spPr bwMode="auto">
            <a:xfrm>
              <a:off x="1423988" y="1897945"/>
              <a:ext cx="1229303" cy="190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Nordic Sea</a:t>
              </a:r>
            </a:p>
          </p:txBody>
        </p:sp>
        <p:sp>
          <p:nvSpPr>
            <p:cNvPr id="22550" name="Rectangle 14"/>
            <p:cNvSpPr>
              <a:spLocks noChangeArrowheads="1"/>
            </p:cNvSpPr>
            <p:nvPr/>
          </p:nvSpPr>
          <p:spPr bwMode="auto">
            <a:xfrm>
              <a:off x="1423988" y="2891647"/>
              <a:ext cx="1229303" cy="19049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Western Ionian Sea</a:t>
              </a:r>
            </a:p>
          </p:txBody>
        </p:sp>
        <p:sp>
          <p:nvSpPr>
            <p:cNvPr id="22551" name="Rectangle 15"/>
            <p:cNvSpPr>
              <a:spLocks noChangeArrowheads="1"/>
            </p:cNvSpPr>
            <p:nvPr/>
          </p:nvSpPr>
          <p:spPr bwMode="auto">
            <a:xfrm>
              <a:off x="1423988" y="2675608"/>
              <a:ext cx="1229303" cy="1904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Marmara Sea</a:t>
              </a:r>
            </a:p>
          </p:txBody>
        </p:sp>
        <p:sp>
          <p:nvSpPr>
            <p:cNvPr id="22552" name="Rectangle 16"/>
            <p:cNvSpPr>
              <a:spLocks noChangeArrowheads="1"/>
            </p:cNvSpPr>
            <p:nvPr/>
          </p:nvSpPr>
          <p:spPr bwMode="auto">
            <a:xfrm>
              <a:off x="1423988" y="1421193"/>
              <a:ext cx="1229303" cy="1904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Hellenic Arc</a:t>
              </a:r>
            </a:p>
          </p:txBody>
        </p:sp>
        <p:sp>
          <p:nvSpPr>
            <p:cNvPr id="22553" name="Rectangle 17"/>
            <p:cNvSpPr>
              <a:spLocks noChangeArrowheads="1"/>
            </p:cNvSpPr>
            <p:nvPr/>
          </p:nvSpPr>
          <p:spPr bwMode="auto">
            <a:xfrm>
              <a:off x="1423988" y="1182292"/>
              <a:ext cx="1229303" cy="190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5000"/>
                </a:lnSpc>
              </a:pPr>
              <a:r>
                <a:rPr lang="en-US" altLang="en-US" sz="1000">
                  <a:latin typeface="Calibri" pitchFamily="34" charset="0"/>
                </a:rPr>
                <a:t>Porcupine</a:t>
              </a:r>
            </a:p>
          </p:txBody>
        </p:sp>
        <p:sp>
          <p:nvSpPr>
            <p:cNvPr id="22554" name="Rectangle 19"/>
            <p:cNvSpPr>
              <a:spLocks noChangeArrowheads="1"/>
            </p:cNvSpPr>
            <p:nvPr/>
          </p:nvSpPr>
          <p:spPr bwMode="auto">
            <a:xfrm>
              <a:off x="1423988" y="801312"/>
              <a:ext cx="1229303" cy="19049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Canary Islands</a:t>
              </a:r>
            </a:p>
          </p:txBody>
        </p:sp>
        <p:sp>
          <p:nvSpPr>
            <p:cNvPr id="22555" name="Rectangle 20"/>
            <p:cNvSpPr>
              <a:spLocks noChangeArrowheads="1"/>
            </p:cNvSpPr>
            <p:nvPr/>
          </p:nvSpPr>
          <p:spPr bwMode="auto">
            <a:xfrm>
              <a:off x="1423988" y="1660095"/>
              <a:ext cx="1229303" cy="1904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Ligurian Sea</a:t>
              </a: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5702300" y="754101"/>
              <a:ext cx="787400" cy="238618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+mn-lt"/>
                </a:rPr>
                <a:t>EMSO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+mn-lt"/>
                </a:rPr>
                <a:t>data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+mn-lt"/>
                </a:rPr>
                <a:t>portal</a:t>
              </a:r>
            </a:p>
          </p:txBody>
        </p:sp>
        <p:sp>
          <p:nvSpPr>
            <p:cNvPr id="22557" name="Rectangle 23"/>
            <p:cNvSpPr>
              <a:spLocks noChangeArrowheads="1"/>
            </p:cNvSpPr>
            <p:nvPr/>
          </p:nvSpPr>
          <p:spPr bwMode="auto">
            <a:xfrm>
              <a:off x="4423532" y="704488"/>
              <a:ext cx="393507" cy="23890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OAI</a:t>
              </a:r>
            </a:p>
          </p:txBody>
        </p:sp>
        <p:sp>
          <p:nvSpPr>
            <p:cNvPr id="22558" name="Rectangle 24"/>
            <p:cNvSpPr>
              <a:spLocks noChangeArrowheads="1"/>
            </p:cNvSpPr>
            <p:nvPr/>
          </p:nvSpPr>
          <p:spPr bwMode="auto">
            <a:xfrm>
              <a:off x="4423532" y="1277011"/>
              <a:ext cx="393507" cy="2389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 b="1">
                  <a:solidFill>
                    <a:schemeClr val="bg1"/>
                  </a:solidFill>
                  <a:latin typeface="Calibri" pitchFamily="34" charset="0"/>
                </a:rPr>
                <a:t>FTP</a:t>
              </a:r>
            </a:p>
          </p:txBody>
        </p:sp>
        <p:sp>
          <p:nvSpPr>
            <p:cNvPr id="22559" name="Rectangle 25"/>
            <p:cNvSpPr>
              <a:spLocks noChangeArrowheads="1"/>
            </p:cNvSpPr>
            <p:nvPr/>
          </p:nvSpPr>
          <p:spPr bwMode="auto">
            <a:xfrm>
              <a:off x="4423532" y="1898997"/>
              <a:ext cx="393507" cy="23890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OAI</a:t>
              </a:r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5308600" y="758863"/>
              <a:ext cx="393700" cy="13843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+mn-lt"/>
                </a:rPr>
                <a:t>ESONET catalogue</a:t>
              </a:r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5703887" y="420702"/>
              <a:ext cx="785813" cy="333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+mn-lt"/>
                </a:rPr>
                <a:t>OpenSearch</a:t>
              </a:r>
            </a:p>
          </p:txBody>
        </p:sp>
        <p:sp>
          <p:nvSpPr>
            <p:cNvPr id="22562" name="Rectangle 35"/>
            <p:cNvSpPr>
              <a:spLocks noChangeArrowheads="1"/>
            </p:cNvSpPr>
            <p:nvPr/>
          </p:nvSpPr>
          <p:spPr bwMode="auto">
            <a:xfrm>
              <a:off x="3194229" y="3188224"/>
              <a:ext cx="885662" cy="33467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SOS servers</a:t>
              </a:r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5310187" y="2138499"/>
              <a:ext cx="392113" cy="10017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+mn-lt"/>
                </a:rPr>
                <a:t>SOS Client</a:t>
              </a:r>
            </a:p>
          </p:txBody>
        </p:sp>
        <p:sp>
          <p:nvSpPr>
            <p:cNvPr id="22564" name="Text Box 38"/>
            <p:cNvSpPr txBox="1">
              <a:spLocks noChangeArrowheads="1"/>
            </p:cNvSpPr>
            <p:nvPr/>
          </p:nvSpPr>
          <p:spPr bwMode="auto">
            <a:xfrm>
              <a:off x="3180433" y="223838"/>
              <a:ext cx="896870" cy="24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000" dirty="0">
                  <a:latin typeface="Calibri" pitchFamily="34" charset="0"/>
                </a:rPr>
                <a:t>Archived data</a:t>
              </a:r>
            </a:p>
          </p:txBody>
        </p:sp>
        <p:sp>
          <p:nvSpPr>
            <p:cNvPr id="22565" name="Text Box 39"/>
            <p:cNvSpPr txBox="1">
              <a:spLocks noChangeArrowheads="1"/>
            </p:cNvSpPr>
            <p:nvPr/>
          </p:nvSpPr>
          <p:spPr bwMode="auto">
            <a:xfrm>
              <a:off x="3154234" y="2795770"/>
              <a:ext cx="928619" cy="24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000">
                  <a:latin typeface="Calibri" pitchFamily="34" charset="0"/>
                </a:rPr>
                <a:t>Real time data</a:t>
              </a:r>
            </a:p>
          </p:txBody>
        </p:sp>
        <p:sp>
          <p:nvSpPr>
            <p:cNvPr id="22566" name="Line 42"/>
            <p:cNvSpPr>
              <a:spLocks noChangeShapeType="1"/>
            </p:cNvSpPr>
            <p:nvPr/>
          </p:nvSpPr>
          <p:spPr bwMode="auto">
            <a:xfrm>
              <a:off x="4817040" y="1994768"/>
              <a:ext cx="492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43"/>
            <p:cNvSpPr>
              <a:spLocks noChangeShapeType="1"/>
            </p:cNvSpPr>
            <p:nvPr/>
          </p:nvSpPr>
          <p:spPr bwMode="auto">
            <a:xfrm>
              <a:off x="4817040" y="849723"/>
              <a:ext cx="492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44"/>
            <p:cNvSpPr>
              <a:spLocks noChangeShapeType="1"/>
            </p:cNvSpPr>
            <p:nvPr/>
          </p:nvSpPr>
          <p:spPr bwMode="auto">
            <a:xfrm>
              <a:off x="4817040" y="1422246"/>
              <a:ext cx="492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45"/>
            <p:cNvSpPr>
              <a:spLocks noChangeShapeType="1"/>
            </p:cNvSpPr>
            <p:nvPr/>
          </p:nvSpPr>
          <p:spPr bwMode="auto">
            <a:xfrm>
              <a:off x="4031110" y="801312"/>
              <a:ext cx="343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46"/>
            <p:cNvSpPr>
              <a:spLocks noChangeShapeType="1"/>
            </p:cNvSpPr>
            <p:nvPr/>
          </p:nvSpPr>
          <p:spPr bwMode="auto">
            <a:xfrm>
              <a:off x="4013221" y="2043180"/>
              <a:ext cx="343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47"/>
            <p:cNvSpPr>
              <a:spLocks noChangeShapeType="1"/>
            </p:cNvSpPr>
            <p:nvPr/>
          </p:nvSpPr>
          <p:spPr bwMode="auto">
            <a:xfrm>
              <a:off x="4027502" y="1422246"/>
              <a:ext cx="343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2572" name="AutoShape 48"/>
            <p:cNvCxnSpPr>
              <a:cxnSpLocks noChangeShapeType="1"/>
              <a:stCxn id="22551" idx="3"/>
              <a:endCxn id="22583" idx="2"/>
            </p:cNvCxnSpPr>
            <p:nvPr/>
          </p:nvCxnSpPr>
          <p:spPr bwMode="auto">
            <a:xfrm flipV="1">
              <a:off x="2653291" y="2042128"/>
              <a:ext cx="491071" cy="72872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73" name="AutoShape 49"/>
            <p:cNvCxnSpPr>
              <a:cxnSpLocks noChangeShapeType="1"/>
              <a:stCxn id="22555" idx="3"/>
              <a:endCxn id="22545" idx="2"/>
            </p:cNvCxnSpPr>
            <p:nvPr/>
          </p:nvCxnSpPr>
          <p:spPr bwMode="auto">
            <a:xfrm flipV="1">
              <a:off x="2653291" y="1421193"/>
              <a:ext cx="491071" cy="334673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74" name="AutoShape 50"/>
            <p:cNvCxnSpPr>
              <a:cxnSpLocks noChangeShapeType="1"/>
              <a:stCxn id="22546" idx="3"/>
              <a:endCxn id="22544" idx="2"/>
            </p:cNvCxnSpPr>
            <p:nvPr/>
          </p:nvCxnSpPr>
          <p:spPr bwMode="auto">
            <a:xfrm>
              <a:off x="2653291" y="658181"/>
              <a:ext cx="491071" cy="142078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75" name="AutoShape 51"/>
            <p:cNvCxnSpPr>
              <a:cxnSpLocks noChangeShapeType="1"/>
            </p:cNvCxnSpPr>
            <p:nvPr/>
          </p:nvCxnSpPr>
          <p:spPr bwMode="auto">
            <a:xfrm rot="10800000" flipH="1" flipV="1">
              <a:off x="1425072" y="1780072"/>
              <a:ext cx="1771325" cy="1599695"/>
            </a:xfrm>
            <a:prstGeom prst="bentConnector3">
              <a:avLst>
                <a:gd name="adj1" fmla="val -88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76" name="AutoShape 52"/>
            <p:cNvCxnSpPr>
              <a:cxnSpLocks noChangeShapeType="1"/>
            </p:cNvCxnSpPr>
            <p:nvPr/>
          </p:nvCxnSpPr>
          <p:spPr bwMode="auto">
            <a:xfrm rot="10800000" flipH="1" flipV="1">
              <a:off x="1425072" y="2877757"/>
              <a:ext cx="1770240" cy="453598"/>
            </a:xfrm>
            <a:prstGeom prst="bentConnector3">
              <a:avLst>
                <a:gd name="adj1" fmla="val -40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77" name="AutoShape 53"/>
            <p:cNvCxnSpPr>
              <a:cxnSpLocks noChangeShapeType="1"/>
              <a:stCxn id="22546" idx="1"/>
            </p:cNvCxnSpPr>
            <p:nvPr/>
          </p:nvCxnSpPr>
          <p:spPr bwMode="auto">
            <a:xfrm rot="10800000" flipH="1" flipV="1">
              <a:off x="1423988" y="658181"/>
              <a:ext cx="1771325" cy="2768944"/>
            </a:xfrm>
            <a:prstGeom prst="bentConnector4">
              <a:avLst>
                <a:gd name="adj1" fmla="val -12977"/>
                <a:gd name="adj2" fmla="val 1006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78" name="AutoShape 54"/>
            <p:cNvCxnSpPr>
              <a:cxnSpLocks noChangeShapeType="1"/>
              <a:stCxn id="22562" idx="3"/>
              <a:endCxn id="25" idx="1"/>
            </p:cNvCxnSpPr>
            <p:nvPr/>
          </p:nvCxnSpPr>
          <p:spPr bwMode="auto">
            <a:xfrm flipV="1">
              <a:off x="4079891" y="2639907"/>
              <a:ext cx="1229303" cy="715653"/>
            </a:xfrm>
            <a:prstGeom prst="bentConnector3">
              <a:avLst>
                <a:gd name="adj1" fmla="val 738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1" name="Rectangle 55"/>
            <p:cNvSpPr>
              <a:spLocks noChangeArrowheads="1"/>
            </p:cNvSpPr>
            <p:nvPr/>
          </p:nvSpPr>
          <p:spPr bwMode="auto">
            <a:xfrm>
              <a:off x="5702300" y="3137107"/>
              <a:ext cx="787400" cy="3333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+mn-lt"/>
                </a:rPr>
                <a:t>CS-W</a:t>
              </a:r>
            </a:p>
          </p:txBody>
        </p:sp>
        <p:sp>
          <p:nvSpPr>
            <p:cNvPr id="22580" name="Text Box 38"/>
            <p:cNvSpPr txBox="1">
              <a:spLocks noChangeArrowheads="1"/>
            </p:cNvSpPr>
            <p:nvPr/>
          </p:nvSpPr>
          <p:spPr bwMode="auto">
            <a:xfrm>
              <a:off x="4370066" y="210591"/>
              <a:ext cx="682574" cy="24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000" dirty="0">
                  <a:latin typeface="Calibri" pitchFamily="34" charset="0"/>
                </a:rPr>
                <a:t>metadata</a:t>
              </a:r>
            </a:p>
          </p:txBody>
        </p:sp>
        <p:sp>
          <p:nvSpPr>
            <p:cNvPr id="22583" name="AutoShape 7"/>
            <p:cNvSpPr>
              <a:spLocks noChangeArrowheads="1"/>
            </p:cNvSpPr>
            <p:nvPr/>
          </p:nvSpPr>
          <p:spPr bwMode="auto">
            <a:xfrm>
              <a:off x="3144363" y="1803226"/>
              <a:ext cx="885662" cy="477804"/>
            </a:xfrm>
            <a:prstGeom prst="flowChartMagneticDisk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000">
                  <a:latin typeface="Calibri" pitchFamily="34" charset="0"/>
                </a:rPr>
                <a:t>INGV</a:t>
              </a:r>
            </a:p>
          </p:txBody>
        </p:sp>
      </p:grpSp>
      <p:cxnSp>
        <p:nvCxnSpPr>
          <p:cNvPr id="62" name="Connettore 4 5"/>
          <p:cNvCxnSpPr>
            <a:cxnSpLocks noChangeShapeType="1"/>
          </p:cNvCxnSpPr>
          <p:nvPr/>
        </p:nvCxnSpPr>
        <p:spPr bwMode="auto">
          <a:xfrm>
            <a:off x="5364163" y="2601913"/>
            <a:ext cx="1887537" cy="769937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3" name="CasellaDiTesto 62"/>
          <p:cNvSpPr txBox="1"/>
          <p:nvPr/>
        </p:nvSpPr>
        <p:spPr>
          <a:xfrm>
            <a:off x="0" y="828675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28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EMSO Data Management (1/2)</a:t>
            </a:r>
          </a:p>
        </p:txBody>
      </p:sp>
      <p:sp>
        <p:nvSpPr>
          <p:cNvPr id="22536" name="Textfeld 2"/>
          <p:cNvSpPr txBox="1">
            <a:spLocks noChangeArrowheads="1"/>
          </p:cNvSpPr>
          <p:nvPr/>
        </p:nvSpPr>
        <p:spPr bwMode="auto">
          <a:xfrm>
            <a:off x="5364088" y="6365557"/>
            <a:ext cx="37799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altLang="en-US" sz="1400" b="1" dirty="0" smtClean="0">
                <a:solidFill>
                  <a:srgbClr val="002060"/>
                </a:solidFill>
                <a:latin typeface="Calibri" pitchFamily="34" charset="0"/>
              </a:rPr>
              <a:t>Data </a:t>
            </a:r>
            <a:r>
              <a:rPr lang="de-DE" altLang="en-US" sz="1400" b="1" dirty="0">
                <a:solidFill>
                  <a:srgbClr val="002060"/>
                </a:solidFill>
                <a:latin typeface="Calibri" pitchFamily="34" charset="0"/>
              </a:rPr>
              <a:t>Portal Welcome Page</a:t>
            </a:r>
          </a:p>
          <a:p>
            <a:pPr algn="ctr"/>
            <a:r>
              <a:rPr lang="de-DE" altLang="en-US" sz="1200" b="1" i="1" dirty="0" err="1">
                <a:solidFill>
                  <a:srgbClr val="002060"/>
                </a:solidFill>
                <a:latin typeface="Calibri" pitchFamily="34" charset="0"/>
              </a:rPr>
              <a:t>Overview</a:t>
            </a:r>
            <a:r>
              <a:rPr lang="de-DE" altLang="en-US" sz="12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de-DE" altLang="en-US" sz="1200" b="1" i="1" dirty="0" err="1">
                <a:solidFill>
                  <a:srgbClr val="002060"/>
                </a:solidFill>
                <a:latin typeface="Calibri" pitchFamily="34" charset="0"/>
              </a:rPr>
              <a:t>of</a:t>
            </a:r>
            <a:r>
              <a:rPr lang="de-DE" altLang="en-US" sz="1200" b="1" i="1" dirty="0">
                <a:solidFill>
                  <a:srgbClr val="002060"/>
                </a:solidFill>
                <a:latin typeface="Calibri" pitchFamily="34" charset="0"/>
              </a:rPr>
              <a:t> EMSO </a:t>
            </a:r>
            <a:r>
              <a:rPr lang="de-DE" altLang="en-US" sz="1200" b="1" i="1" dirty="0" err="1">
                <a:solidFill>
                  <a:srgbClr val="002060"/>
                </a:solidFill>
                <a:latin typeface="Calibri" pitchFamily="34" charset="0"/>
              </a:rPr>
              <a:t>sites</a:t>
            </a:r>
            <a:endParaRPr lang="de-DE" altLang="en-US" sz="12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537" name="Textfeld 2"/>
          <p:cNvSpPr txBox="1">
            <a:spLocks noChangeArrowheads="1"/>
          </p:cNvSpPr>
          <p:nvPr/>
        </p:nvSpPr>
        <p:spPr bwMode="auto">
          <a:xfrm>
            <a:off x="539750" y="4941168"/>
            <a:ext cx="36004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en-US" sz="1700" b="1">
                <a:solidFill>
                  <a:srgbClr val="002060"/>
                </a:solidFill>
                <a:latin typeface="Calibri" pitchFamily="34" charset="0"/>
              </a:rPr>
              <a:t>Distributed Data Architecture</a:t>
            </a:r>
          </a:p>
        </p:txBody>
      </p:sp>
      <p:sp>
        <p:nvSpPr>
          <p:cNvPr id="22538" name="Rettangolo 52"/>
          <p:cNvSpPr>
            <a:spLocks noChangeArrowheads="1"/>
          </p:cNvSpPr>
          <p:nvPr/>
        </p:nvSpPr>
        <p:spPr bwMode="auto">
          <a:xfrm>
            <a:off x="1475656" y="6381328"/>
            <a:ext cx="2159000" cy="307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en-US" sz="1400" b="1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http://www.emso-eu.org/</a:t>
            </a:r>
          </a:p>
        </p:txBody>
      </p:sp>
      <p:sp>
        <p:nvSpPr>
          <p:cNvPr id="22539" name="Rettangolo 53"/>
          <p:cNvSpPr>
            <a:spLocks noChangeArrowheads="1"/>
          </p:cNvSpPr>
          <p:nvPr/>
        </p:nvSpPr>
        <p:spPr bwMode="auto">
          <a:xfrm>
            <a:off x="6500813" y="1611313"/>
            <a:ext cx="2555875" cy="276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002060"/>
                </a:solidFill>
                <a:latin typeface="Calibri" pitchFamily="34" charset="0"/>
              </a:rPr>
              <a:t>https://www.earthobservations.org/</a:t>
            </a:r>
          </a:p>
        </p:txBody>
      </p:sp>
      <p:sp>
        <p:nvSpPr>
          <p:cNvPr id="22540" name="Rettangolo 55"/>
          <p:cNvSpPr>
            <a:spLocks noChangeArrowheads="1"/>
          </p:cNvSpPr>
          <p:nvPr/>
        </p:nvSpPr>
        <p:spPr bwMode="auto">
          <a:xfrm>
            <a:off x="6597923" y="1989138"/>
            <a:ext cx="1214437" cy="276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latin typeface="Calibri" pitchFamily="34" charset="0"/>
              </a:rPr>
              <a:t>http://envri.eu/</a:t>
            </a:r>
          </a:p>
        </p:txBody>
      </p:sp>
      <p:pic>
        <p:nvPicPr>
          <p:cNvPr id="56" name="Immagine 55" descr="envriplus.jpg"/>
          <p:cNvPicPr>
            <a:picLocks noChangeAspect="1"/>
          </p:cNvPicPr>
          <p:nvPr/>
        </p:nvPicPr>
        <p:blipFill>
          <a:blip r:embed="rId6" cstate="print"/>
          <a:srcRect l="14502" t="23730" r="12990" b="16945"/>
          <a:stretch>
            <a:fillRect/>
          </a:stretch>
        </p:blipFill>
        <p:spPr>
          <a:xfrm>
            <a:off x="7836363" y="1916832"/>
            <a:ext cx="840093" cy="504056"/>
          </a:xfrm>
          <a:prstGeom prst="rect">
            <a:avLst/>
          </a:prstGeom>
        </p:spPr>
      </p:pic>
      <p:sp>
        <p:nvSpPr>
          <p:cNvPr id="57" name="CasellaDiTesto 56"/>
          <p:cNvSpPr txBox="1"/>
          <p:nvPr/>
        </p:nvSpPr>
        <p:spPr>
          <a:xfrm>
            <a:off x="2915816" y="14847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</a:t>
            </a:r>
            <a:endParaRPr lang="en-US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0" y="5589240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  <a:latin typeface="+mn-lt"/>
              </a:rPr>
              <a:t>Towards cloud computing and EMSODEV as a PAAS</a:t>
            </a:r>
            <a:endParaRPr lang="en-US" b="1" i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 txBox="1">
            <a:spLocks noGrp="1"/>
          </p:cNvSpPr>
          <p:nvPr/>
        </p:nvSpPr>
        <p:spPr bwMode="auto">
          <a:xfrm>
            <a:off x="-490538" y="6492875"/>
            <a:ext cx="762001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57200"/>
            <a:fld id="{426F3AAA-0701-450C-9549-9467585C6ADF}" type="slidenum">
              <a:rPr lang="en-US" sz="1200">
                <a:solidFill>
                  <a:srgbClr val="FFFF00"/>
                </a:solidFill>
                <a:latin typeface="Constantia" pitchFamily="18" charset="0"/>
              </a:rPr>
              <a:pPr algn="r" defTabSz="457200"/>
              <a:t>13</a:t>
            </a:fld>
            <a:endParaRPr lang="en-US" sz="120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23555" name="Segnaposto contenuto 2"/>
          <p:cNvSpPr txBox="1">
            <a:spLocks/>
          </p:cNvSpPr>
          <p:nvPr/>
        </p:nvSpPr>
        <p:spPr bwMode="auto">
          <a:xfrm>
            <a:off x="0" y="1196752"/>
            <a:ext cx="9144000" cy="4824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marL="180975" lvl="1" defTabSz="1008063">
              <a:buFontTx/>
              <a:buBlip>
                <a:blip r:embed="rId2"/>
              </a:buBlip>
            </a:pPr>
            <a:endParaRPr lang="it-IT" alt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marL="180975" lvl="1" algn="just" defTabSz="1008063">
              <a:buFontTx/>
              <a:buBlip>
                <a:blip r:embed="rId2"/>
              </a:buBlip>
            </a:pPr>
            <a:r>
              <a:rPr lang="en-GB" sz="20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GB" sz="2000" b="1" dirty="0" smtClean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EMSO </a:t>
            </a: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has to create a </a:t>
            </a:r>
            <a:r>
              <a:rPr lang="en-GB" b="1" dirty="0">
                <a:solidFill>
                  <a:srgbClr val="00B0F0"/>
                </a:solidFill>
                <a:latin typeface="Calibri" pitchFamily="34" charset="0"/>
              </a:rPr>
              <a:t>data infrastructure to serve the wide communities </a:t>
            </a: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of</a:t>
            </a:r>
          </a:p>
          <a:p>
            <a:pPr marL="180975" lvl="1" algn="just" defTabSz="1008063"/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       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	scientists </a:t>
            </a: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studying bio and ambient acoustics, oceanography, geophysics, high</a:t>
            </a:r>
          </a:p>
          <a:p>
            <a:pPr marL="180975" lvl="1" algn="just" defTabSz="1008063"/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        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	energy </a:t>
            </a:r>
            <a:r>
              <a:rPr lang="en-GB" dirty="0" err="1">
                <a:solidFill>
                  <a:srgbClr val="000066"/>
                </a:solidFill>
                <a:latin typeface="Calibri" pitchFamily="34" charset="0"/>
              </a:rPr>
              <a:t>astro</a:t>
            </a: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-particle physics, and 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ecology.</a:t>
            </a:r>
            <a:endParaRPr lang="en-GB" dirty="0">
              <a:solidFill>
                <a:srgbClr val="000066"/>
              </a:solidFill>
              <a:latin typeface="Calibri" pitchFamily="34" charset="0"/>
            </a:endParaRPr>
          </a:p>
          <a:p>
            <a:pPr marL="180975" lvl="1" algn="just" defTabSz="1008063"/>
            <a:endParaRPr lang="en-GB" b="1" dirty="0">
              <a:solidFill>
                <a:srgbClr val="000066"/>
              </a:solidFill>
              <a:latin typeface="Calibri" pitchFamily="34" charset="0"/>
            </a:endParaRPr>
          </a:p>
          <a:p>
            <a:pPr marL="180975" lvl="1" algn="just" defTabSz="1008063">
              <a:buFontTx/>
              <a:buBlip>
                <a:blip r:embed="rId2"/>
              </a:buBlip>
            </a:pPr>
            <a:r>
              <a:rPr lang="en-GB" b="1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GB" b="1" dirty="0" smtClean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A </a:t>
            </a: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special objective is 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also to  </a:t>
            </a: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provide </a:t>
            </a:r>
            <a:r>
              <a:rPr lang="en-GB" b="1" dirty="0">
                <a:solidFill>
                  <a:srgbClr val="00B0F0"/>
                </a:solidFill>
                <a:latin typeface="Calibri" pitchFamily="34" charset="0"/>
              </a:rPr>
              <a:t>open access </a:t>
            </a: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and tools 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for QC/QA </a:t>
            </a: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data use </a:t>
            </a:r>
            <a:endParaRPr lang="en-GB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180975" lvl="1" algn="just" defTabSz="1008063"/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and  exploitation.</a:t>
            </a:r>
            <a:endParaRPr lang="en-GB" dirty="0">
              <a:solidFill>
                <a:srgbClr val="000066"/>
              </a:solidFill>
              <a:latin typeface="Calibri" pitchFamily="34" charset="0"/>
            </a:endParaRPr>
          </a:p>
          <a:p>
            <a:pPr marL="180975" lvl="1" algn="just" defTabSz="1008063"/>
            <a:endParaRPr lang="en-GB" b="1" dirty="0">
              <a:solidFill>
                <a:srgbClr val="000066"/>
              </a:solidFill>
              <a:latin typeface="Calibri" pitchFamily="34" charset="0"/>
            </a:endParaRPr>
          </a:p>
          <a:p>
            <a:pPr marL="180975" lvl="1" algn="just" defTabSz="1008063">
              <a:buFontTx/>
              <a:buBlip>
                <a:blip r:embed="rId2"/>
              </a:buBlip>
            </a:pPr>
            <a:r>
              <a:rPr lang="en-GB" b="1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GB" b="1" dirty="0" smtClean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Facilitate </a:t>
            </a: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the use of existing </a:t>
            </a:r>
            <a:r>
              <a:rPr lang="en-GB" b="1" dirty="0">
                <a:solidFill>
                  <a:srgbClr val="00B0F0"/>
                </a:solidFill>
                <a:latin typeface="Calibri" pitchFamily="34" charset="0"/>
              </a:rPr>
              <a:t>distributed computing</a:t>
            </a:r>
            <a:r>
              <a:rPr lang="en-GB" dirty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paradigm of the EU </a:t>
            </a:r>
            <a:endParaRPr lang="en-GB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180975" lvl="1" algn="just" defTabSz="1008063"/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e-infrastructure  for </a:t>
            </a: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advanced data 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elaborations.</a:t>
            </a:r>
            <a:endParaRPr lang="en-GB" dirty="0">
              <a:solidFill>
                <a:srgbClr val="000066"/>
              </a:solidFill>
              <a:latin typeface="Calibri" pitchFamily="34" charset="0"/>
            </a:endParaRPr>
          </a:p>
          <a:p>
            <a:pPr marL="180975" lvl="1" algn="just" defTabSz="1008063"/>
            <a:endParaRPr lang="en-GB" b="1" dirty="0">
              <a:solidFill>
                <a:srgbClr val="000066"/>
              </a:solidFill>
              <a:latin typeface="Calibri" pitchFamily="34" charset="0"/>
            </a:endParaRPr>
          </a:p>
          <a:p>
            <a:pPr marL="180975" lvl="1" algn="just" defTabSz="1008063">
              <a:buFontTx/>
              <a:buBlip>
                <a:blip r:embed="rId2"/>
              </a:buBlip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</a:rPr>
              <a:t>EMSO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community will access the data through high level </a:t>
            </a:r>
            <a:r>
              <a:rPr lang="en-US" b="1" dirty="0">
                <a:solidFill>
                  <a:srgbClr val="0099FF"/>
                </a:solidFill>
                <a:latin typeface="Calibri" pitchFamily="34" charset="0"/>
              </a:rPr>
              <a:t>web-based interfaces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 to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</a:rPr>
              <a:t>:</a:t>
            </a:r>
            <a:endParaRPr lang="en-US" dirty="0">
              <a:solidFill>
                <a:srgbClr val="000066"/>
              </a:solidFill>
              <a:latin typeface="Calibri" pitchFamily="34" charset="0"/>
            </a:endParaRPr>
          </a:p>
          <a:p>
            <a:pPr marL="1270000" lvl="3" indent="-228600" defTabSz="1008063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Discover, select, download 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data;</a:t>
            </a:r>
            <a:endParaRPr lang="en-GB" dirty="0">
              <a:solidFill>
                <a:srgbClr val="000066"/>
              </a:solidFill>
              <a:latin typeface="Calibri" pitchFamily="34" charset="0"/>
            </a:endParaRPr>
          </a:p>
          <a:p>
            <a:pPr marL="1270000" lvl="3" indent="-228600" defTabSz="1008063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Calibri" pitchFamily="34" charset="0"/>
              </a:rPr>
              <a:t>Search for, </a:t>
            </a:r>
            <a:r>
              <a:rPr lang="en-GB" dirty="0">
                <a:solidFill>
                  <a:srgbClr val="000066"/>
                </a:solidFill>
                <a:latin typeface="Calibri" pitchFamily="34" charset="0"/>
              </a:rPr>
              <a:t>analyse/compare events and long time series from multiple sources/sensors /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</a:rPr>
              <a:t>locations;</a:t>
            </a:r>
            <a:endParaRPr lang="en-GB" dirty="0">
              <a:solidFill>
                <a:srgbClr val="000066"/>
              </a:solidFill>
              <a:latin typeface="Calibri" pitchFamily="34" charset="0"/>
            </a:endParaRPr>
          </a:p>
          <a:p>
            <a:pPr marL="1270000" lvl="3" indent="-228600" defTabSz="1008063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itchFamily="34" charset="0"/>
              </a:rPr>
              <a:t>Share </a:t>
            </a:r>
            <a:r>
              <a:rPr lang="en-US" altLang="en-US" dirty="0">
                <a:solidFill>
                  <a:srgbClr val="000066"/>
                </a:solidFill>
                <a:latin typeface="Calibri" pitchFamily="34" charset="0"/>
              </a:rPr>
              <a:t>knowledge and best </a:t>
            </a:r>
            <a:r>
              <a:rPr lang="en-US" altLang="en-US" dirty="0" smtClean="0">
                <a:solidFill>
                  <a:srgbClr val="000066"/>
                </a:solidFill>
                <a:latin typeface="Calibri" pitchFamily="34" charset="0"/>
              </a:rPr>
              <a:t>practices.</a:t>
            </a:r>
            <a:endParaRPr lang="en-US" altLang="en-US" dirty="0">
              <a:solidFill>
                <a:srgbClr val="000066"/>
              </a:solidFill>
              <a:latin typeface="Calibri" pitchFamily="34" charset="0"/>
            </a:endParaRPr>
          </a:p>
          <a:p>
            <a:pPr marL="812800" lvl="2" indent="-228600" algn="just" defTabSz="1008063">
              <a:buFont typeface="Wingdings" pitchFamily="2" charset="2"/>
              <a:buNone/>
            </a:pPr>
            <a:endParaRPr lang="it-IT" altLang="en-US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828675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28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EMSO Data Management (2/</a:t>
            </a:r>
            <a:r>
              <a:rPr lang="it-IT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it-IT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36096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The EMSODEV  challenge  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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sellaDiTesto 1"/>
          <p:cNvSpPr txBox="1">
            <a:spLocks noChangeArrowheads="1"/>
          </p:cNvSpPr>
          <p:nvPr/>
        </p:nvSpPr>
        <p:spPr bwMode="auto">
          <a:xfrm>
            <a:off x="251520" y="1700809"/>
            <a:ext cx="8713788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main objectives of </a:t>
            </a:r>
            <a:r>
              <a:rPr lang="en-US" b="1" dirty="0">
                <a:solidFill>
                  <a:srgbClr val="0070C0"/>
                </a:solidFill>
              </a:rPr>
              <a:t>EMSODEV</a:t>
            </a:r>
            <a:r>
              <a:rPr lang="en-US" b="1" dirty="0"/>
              <a:t> are:</a:t>
            </a:r>
          </a:p>
          <a:p>
            <a:endParaRPr lang="en-US" b="1" dirty="0"/>
          </a:p>
          <a:p>
            <a:r>
              <a:rPr lang="en-US" b="1" dirty="0" smtClean="0">
                <a:sym typeface="Symbol"/>
              </a:rPr>
              <a:t></a:t>
            </a:r>
            <a:r>
              <a:rPr lang="en-US" b="1" dirty="0" smtClean="0"/>
              <a:t>  to </a:t>
            </a:r>
            <a:r>
              <a:rPr lang="en-US" b="1" dirty="0"/>
              <a:t>design and implement a state‐of‐the‐art, standardized multidisciplinary EMSO Generic Instrument Module (EGIM), designed according to a set of common, predefined user </a:t>
            </a:r>
            <a:r>
              <a:rPr lang="en-GB" b="1" dirty="0"/>
              <a:t>requirements and duplication of EGIM in some sample to be deployed  at EMSO nodes</a:t>
            </a:r>
          </a:p>
          <a:p>
            <a:endParaRPr lang="en-US" sz="1100" b="1" dirty="0"/>
          </a:p>
          <a:p>
            <a:r>
              <a:rPr lang="en-US" b="1" dirty="0" smtClean="0">
                <a:sym typeface="Symbol"/>
              </a:rPr>
              <a:t>  </a:t>
            </a:r>
            <a:r>
              <a:rPr lang="en-US" b="1" dirty="0" smtClean="0"/>
              <a:t>to </a:t>
            </a:r>
            <a:r>
              <a:rPr lang="en-US" b="1" dirty="0"/>
              <a:t>use the Big Ocean Data produced by EGIM as a catalyst to strengthen the data management and delivery the backbone of the EMSO Research Infrastructure</a:t>
            </a:r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endParaRPr lang="en-US" b="1" dirty="0"/>
          </a:p>
          <a:p>
            <a:r>
              <a:rPr lang="en-US" b="1" dirty="0"/>
              <a:t>		</a:t>
            </a:r>
            <a:endParaRPr lang="en-GB" sz="1600" dirty="0"/>
          </a:p>
          <a:p>
            <a:endParaRPr lang="en-US" b="1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1944216" cy="87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CasellaDiTesto 3"/>
          <p:cNvSpPr txBox="1">
            <a:spLocks noChangeArrowheads="1"/>
          </p:cNvSpPr>
          <p:nvPr/>
        </p:nvSpPr>
        <p:spPr bwMode="auto">
          <a:xfrm>
            <a:off x="5868144" y="764704"/>
            <a:ext cx="324036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i="1" dirty="0"/>
              <a:t>Towards the </a:t>
            </a:r>
            <a:r>
              <a:rPr lang="en-GB" sz="2800" b="1" i="1" dirty="0" smtClean="0"/>
              <a:t>standardisation...</a:t>
            </a:r>
            <a:endParaRPr lang="en-GB" sz="2800" b="1" i="1" dirty="0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65104"/>
            <a:ext cx="6375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699792" y="587727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Core variables captured by the EGIM</a:t>
            </a:r>
            <a:endParaRPr lang="en-US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rgbClr val="C00000"/>
                </a:solidFill>
              </a:rPr>
              <a:t>The Marine </a:t>
            </a:r>
            <a:r>
              <a:rPr lang="en-GB" sz="1400" i="1" dirty="0">
                <a:solidFill>
                  <a:srgbClr val="C00000"/>
                </a:solidFill>
              </a:rPr>
              <a:t>Strategy Framework Directive (</a:t>
            </a:r>
            <a:r>
              <a:rPr lang="en-GB" sz="1400" i="1" dirty="0" smtClean="0">
                <a:solidFill>
                  <a:srgbClr val="C00000"/>
                </a:solidFill>
              </a:rPr>
              <a:t>MSFD) has </a:t>
            </a:r>
            <a:r>
              <a:rPr lang="en-GB" sz="1400" i="1" dirty="0">
                <a:solidFill>
                  <a:srgbClr val="C00000"/>
                </a:solidFill>
              </a:rPr>
              <a:t>set an obligation to define and reach a </a:t>
            </a:r>
            <a:endParaRPr lang="en-GB" sz="1400" i="1" dirty="0" smtClean="0">
              <a:solidFill>
                <a:srgbClr val="C00000"/>
              </a:solidFill>
            </a:endParaRPr>
          </a:p>
          <a:p>
            <a:pPr algn="r"/>
            <a:r>
              <a:rPr lang="en-GB" sz="1400" i="1" dirty="0" smtClean="0">
                <a:solidFill>
                  <a:srgbClr val="C00000"/>
                </a:solidFill>
              </a:rPr>
              <a:t>Good </a:t>
            </a:r>
            <a:r>
              <a:rPr lang="en-GB" sz="1400" i="1" dirty="0">
                <a:solidFill>
                  <a:srgbClr val="C00000"/>
                </a:solidFill>
              </a:rPr>
              <a:t>Environmental Status (GES) of all Europe’s seas by </a:t>
            </a:r>
            <a:r>
              <a:rPr lang="en-GB" sz="1400" i="1" dirty="0" smtClean="0">
                <a:solidFill>
                  <a:srgbClr val="C00000"/>
                </a:solidFill>
              </a:rPr>
              <a:t>2020 and EMSODEV is following that  </a:t>
            </a:r>
            <a:r>
              <a:rPr lang="en-GB" sz="1400" dirty="0" smtClean="0">
                <a:solidFill>
                  <a:srgbClr val="C00000"/>
                </a:solidFill>
                <a:sym typeface="Symbol"/>
              </a:rPr>
              <a:t>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sellaDiTesto 4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463" y="692150"/>
            <a:ext cx="91440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defTabSz="828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EMSO ERIC Data Processing Chain</a:t>
            </a:r>
          </a:p>
        </p:txBody>
      </p:sp>
      <p:pic>
        <p:nvPicPr>
          <p:cNvPr id="34" name="Immagine 33" descr="Immagin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342478"/>
            <a:ext cx="7920880" cy="4822826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 smtClean="0"/>
              <a:t>Towards </a:t>
            </a:r>
            <a:r>
              <a:rPr lang="en-GB" sz="1200" i="1" dirty="0"/>
              <a:t>European Integrated Ocean Observation - Expert Group on Marine Infrastructures Final </a:t>
            </a:r>
            <a:r>
              <a:rPr lang="en-GB" sz="1200" i="1" dirty="0" smtClean="0"/>
              <a:t>Report</a:t>
            </a:r>
            <a:r>
              <a:rPr lang="en-GB" sz="1200" dirty="0" smtClean="0"/>
              <a:t>  </a:t>
            </a:r>
          </a:p>
          <a:p>
            <a:pPr algn="r"/>
            <a:r>
              <a:rPr lang="en-GB" sz="1200" dirty="0" smtClean="0"/>
              <a:t>(EC DG Research Green Paper, January 2013)</a:t>
            </a:r>
            <a:endParaRPr lang="en-US" sz="1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/>
          <p:cNvSpPr txBox="1">
            <a:spLocks/>
          </p:cNvSpPr>
          <p:nvPr/>
        </p:nvSpPr>
        <p:spPr bwMode="auto">
          <a:xfrm>
            <a:off x="323528" y="3717032"/>
            <a:ext cx="41052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>
              <a:defRPr/>
            </a:pPr>
            <a:r>
              <a:rPr lang="it-IT" altLang="en-US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Website:</a:t>
            </a:r>
          </a:p>
          <a:p>
            <a:pPr>
              <a:defRPr/>
            </a:pPr>
            <a:r>
              <a:rPr lang="it-IT" altLang="en-US" sz="25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cs typeface="ＭＳ Ｐゴシック" charset="-128"/>
                <a:hlinkClick r:id="rId2"/>
              </a:rPr>
              <a:t>http://www.emso-eu.org</a:t>
            </a:r>
            <a:endParaRPr lang="it-IT" altLang="en-US" sz="25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it-IT" altLang="en-US" sz="25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it-IT" altLang="en-US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Contact:</a:t>
            </a:r>
            <a:br>
              <a:rPr lang="it-IT" altLang="en-US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it-IT" alt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cs typeface="ＭＳ Ｐゴシック" charset="-128"/>
                <a:hlinkClick r:id="rId3"/>
              </a:rPr>
              <a:t>interim.office@emso-eu.org</a:t>
            </a:r>
            <a:endParaRPr lang="it-IT" altLang="en-US" sz="25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it-IT" altLang="en-US" sz="25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it-IT" altLang="en-US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126876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PGothic" pitchFamily="34" charset="-128"/>
              </a:rPr>
              <a:t>THANK YOU FOR YOUR ATTENTION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8908" y="2060848"/>
            <a:ext cx="4307387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www.emso-eu.org/management/modules/mod_btslideshow/images/96/slideshow/slideresized5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618376"/>
            <a:ext cx="9144000" cy="3239624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342900" y="930275"/>
            <a:ext cx="84582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EMSO ESFRI Research Infrastructure (1/2) </a:t>
            </a:r>
            <a:r>
              <a:rPr lang="en-GB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ppleGothic"/>
                <a:cs typeface="Calibri"/>
              </a:rPr>
              <a:t> </a:t>
            </a: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79388" y="1557338"/>
            <a:ext cx="8640762" cy="165576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EMSO</a:t>
            </a:r>
            <a:r>
              <a:rPr lang="en-US" alt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en-GB" altLang="en-US" sz="2300" dirty="0" smtClean="0">
                <a:solidFill>
                  <a:srgbClr val="002060"/>
                </a:solidFill>
                <a:latin typeface="Calibri" charset="0"/>
              </a:rPr>
              <a:t>is the European </a:t>
            </a:r>
            <a:r>
              <a:rPr lang="en-US" altLang="en-US" sz="2300" dirty="0" smtClean="0">
                <a:solidFill>
                  <a:srgbClr val="002060"/>
                </a:solidFill>
                <a:latin typeface="Calibri" charset="0"/>
              </a:rPr>
              <a:t>Research Infrastructure</a:t>
            </a:r>
            <a:r>
              <a:rPr lang="en-GB" altLang="en-US" sz="2300" dirty="0" smtClean="0">
                <a:solidFill>
                  <a:srgbClr val="002060"/>
                </a:solidFill>
                <a:latin typeface="Calibri" charset="0"/>
              </a:rPr>
              <a:t> of</a:t>
            </a:r>
            <a:r>
              <a:rPr lang="en-GB" altLang="en-US" sz="2300" b="1" dirty="0" smtClean="0">
                <a:solidFill>
                  <a:srgbClr val="002060"/>
                </a:solidFill>
                <a:latin typeface="Calibri" charset="0"/>
              </a:rPr>
              <a:t>  </a:t>
            </a:r>
            <a:r>
              <a:rPr lang="en-GB" altLang="en-US" sz="2300" b="1" i="1" dirty="0" smtClean="0">
                <a:solidFill>
                  <a:srgbClr val="002060"/>
                </a:solidFill>
                <a:latin typeface="Calibri" charset="0"/>
              </a:rPr>
              <a:t>fixed seafloor and water column observatories</a:t>
            </a:r>
            <a:r>
              <a:rPr lang="en-GB" altLang="en-US" sz="2300" dirty="0" smtClean="0">
                <a:solidFill>
                  <a:srgbClr val="002060"/>
                </a:solidFill>
                <a:latin typeface="Calibri" charset="0"/>
              </a:rPr>
              <a:t> constituting a distributed infrastructure for long-term monitoring of marine environmental processes</a:t>
            </a:r>
            <a:endParaRPr lang="it-IT" altLang="en-US" sz="2300" dirty="0" smtClean="0">
              <a:solidFill>
                <a:srgbClr val="002060"/>
              </a:solidFill>
              <a:latin typeface="Calibri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2900" y="1046163"/>
            <a:ext cx="8458200" cy="549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EMSO ESFRI Research Infrastructure (2/2) </a:t>
            </a:r>
            <a:r>
              <a:rPr lang="en-GB" altLang="en-US" sz="3000" b="1" dirty="0" smtClean="0">
                <a:solidFill>
                  <a:srgbClr val="002060"/>
                </a:solidFill>
                <a:latin typeface="Calibri" charset="0"/>
                <a:ea typeface="AppleGothic" charset="-127"/>
                <a:cs typeface="Calibri" charset="0"/>
              </a:rPr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0" y="1828800"/>
            <a:ext cx="3114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uppo 7"/>
          <p:cNvGrpSpPr>
            <a:grpSpLocks/>
          </p:cNvGrpSpPr>
          <p:nvPr/>
        </p:nvGrpSpPr>
        <p:grpSpPr bwMode="auto">
          <a:xfrm>
            <a:off x="305172" y="2209800"/>
            <a:ext cx="4914900" cy="3600450"/>
            <a:chOff x="448947" y="2852936"/>
            <a:chExt cx="4915141" cy="3600400"/>
          </a:xfrm>
        </p:grpSpPr>
        <p:pic>
          <p:nvPicPr>
            <p:cNvPr id="11270" name="Immagine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947" y="2852936"/>
              <a:ext cx="4699117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3466932" y="5713571"/>
              <a:ext cx="1897156" cy="304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pPr algn="ctr" defTabSz="912813"/>
              <a:r>
                <a:rPr lang="it-IT" altLang="en-US" sz="1400" b="1">
                  <a:solidFill>
                    <a:srgbClr val="FFFFFF"/>
                  </a:solidFill>
                  <a:latin typeface="Calibri" pitchFamily="34" charset="0"/>
                </a:rPr>
                <a:t>Ruhl et al., 2011 </a:t>
              </a:r>
            </a:p>
          </p:txBody>
        </p:sp>
      </p:grpSp>
      <p:sp>
        <p:nvSpPr>
          <p:cNvPr id="11269" name="Segnaposto contenuto 2"/>
          <p:cNvSpPr txBox="1">
            <a:spLocks/>
          </p:cNvSpPr>
          <p:nvPr/>
        </p:nvSpPr>
        <p:spPr bwMode="auto">
          <a:xfrm>
            <a:off x="5072063" y="3789041"/>
            <a:ext cx="3995737" cy="28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marL="392113" lvl="1" indent="-96838" defTabSz="1008063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RI for Challenges such as: </a:t>
            </a:r>
          </a:p>
          <a:p>
            <a:pPr marL="392113" lvl="1" indent="-96838" defTabSz="1008063">
              <a:lnSpc>
                <a:spcPct val="90000"/>
              </a:lnSpc>
            </a:pPr>
            <a:endParaRPr lang="it-IT" altLang="en-US" b="1" dirty="0">
              <a:solidFill>
                <a:srgbClr val="002060"/>
              </a:solidFill>
              <a:latin typeface="Calibri" pitchFamily="34" charset="0"/>
            </a:endParaRP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 b="1" dirty="0">
                <a:solidFill>
                  <a:srgbClr val="002060"/>
                </a:solidFill>
                <a:latin typeface="Calibri" pitchFamily="34" charset="0"/>
              </a:rPr>
              <a:t> Global ocean warming  and</a:t>
            </a:r>
          </a:p>
          <a:p>
            <a:pPr marL="392113" lvl="1" indent="-96838" defTabSz="1008063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  <a:latin typeface="Calibri" pitchFamily="34" charset="0"/>
              </a:rPr>
              <a:t>        </a:t>
            </a:r>
            <a:r>
              <a:rPr lang="en-US" altLang="en-US" b="1" dirty="0" smtClean="0">
                <a:solidFill>
                  <a:srgbClr val="002060"/>
                </a:solidFill>
                <a:latin typeface="Calibri" pitchFamily="34" charset="0"/>
              </a:rPr>
              <a:t>acidification</a:t>
            </a:r>
          </a:p>
          <a:p>
            <a:pPr marL="392113" lvl="1" indent="-96838" defTabSz="1008063">
              <a:lnSpc>
                <a:spcPct val="90000"/>
              </a:lnSpc>
            </a:pPr>
            <a:endParaRPr lang="en-US" altLang="en-US" b="1" dirty="0">
              <a:solidFill>
                <a:srgbClr val="002060"/>
              </a:solidFill>
              <a:latin typeface="Calibri" pitchFamily="34" charset="0"/>
            </a:endParaRP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 b="1" dirty="0">
                <a:solidFill>
                  <a:srgbClr val="002060"/>
                </a:solidFill>
                <a:latin typeface="Calibri" pitchFamily="34" charset="0"/>
              </a:rPr>
              <a:t>  Impact and sustainability of </a:t>
            </a:r>
          </a:p>
          <a:p>
            <a:pPr marL="392113" lvl="1" indent="-96838" defTabSz="1008063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  <a:latin typeface="Calibri" pitchFamily="34" charset="0"/>
              </a:rPr>
              <a:t>        marine resource </a:t>
            </a:r>
            <a:r>
              <a:rPr lang="en-US" altLang="en-US" b="1" dirty="0" smtClean="0">
                <a:solidFill>
                  <a:srgbClr val="002060"/>
                </a:solidFill>
                <a:latin typeface="Calibri" pitchFamily="34" charset="0"/>
              </a:rPr>
              <a:t>exploitation</a:t>
            </a:r>
          </a:p>
          <a:p>
            <a:pPr marL="392113" lvl="1" indent="-96838" defTabSz="1008063">
              <a:lnSpc>
                <a:spcPct val="90000"/>
              </a:lnSpc>
            </a:pPr>
            <a:endParaRPr lang="en-US" altLang="en-US" b="1" dirty="0">
              <a:solidFill>
                <a:srgbClr val="002060"/>
              </a:solidFill>
              <a:latin typeface="Calibri" pitchFamily="34" charset="0"/>
            </a:endParaRP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en-US" b="1" dirty="0">
                <a:solidFill>
                  <a:srgbClr val="002060"/>
                </a:solidFill>
                <a:latin typeface="Calibri" pitchFamily="34" charset="0"/>
              </a:rPr>
              <a:t> Real-time observations of</a:t>
            </a:r>
          </a:p>
          <a:p>
            <a:pPr marL="392113" lvl="1" indent="-96838" defTabSz="1008063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  <a:latin typeface="Calibri" pitchFamily="34" charset="0"/>
              </a:rPr>
              <a:t>        earthquakes and tsunamis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4"/>
              </a:buBlip>
            </a:pPr>
            <a:endParaRPr lang="it-IT" altLang="en-US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2900" y="838200"/>
            <a:ext cx="8458200" cy="549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Key Scientific Objectives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950" y="1511300"/>
            <a:ext cx="3581400" cy="180022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631" tIns="46039" rIns="81631" bIns="40816"/>
          <a:lstStyle>
            <a:lvl1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7000"/>
              </a:lnSpc>
              <a:defRPr/>
            </a:pPr>
            <a:r>
              <a:rPr lang="en-GB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Geosciences</a:t>
            </a:r>
            <a:r>
              <a:rPr lang="en-GB" altLang="en-US" sz="1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it-IT" altLang="en-US" sz="1600" dirty="0" smtClean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it-IT" altLang="en-US" sz="1600" dirty="0" err="1" smtClean="0">
                <a:solidFill>
                  <a:srgbClr val="002060"/>
                </a:solidFill>
                <a:latin typeface="Calibri" charset="0"/>
              </a:rPr>
              <a:t>Seismicity</a:t>
            </a:r>
            <a:endParaRPr lang="en-GB" altLang="en-US" sz="1600" dirty="0" smtClean="0">
              <a:solidFill>
                <a:srgbClr val="002060"/>
              </a:solidFill>
              <a:latin typeface="Calibri" charset="0"/>
            </a:endParaRP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Gas hydrate stability 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Seabed fluid flow 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Submarine landslides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Submarine volcanism 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Geo-hazard early warning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463" y="3429000"/>
            <a:ext cx="3563937" cy="180022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631" tIns="46039" rIns="81631" bIns="40816"/>
          <a:lstStyle/>
          <a:p>
            <a:pPr algn="ctr">
              <a:lnSpc>
                <a:spcPct val="97000"/>
              </a:lnSpc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/>
            </a:pPr>
            <a:r>
              <a:rPr lang="en-GB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Biogeochemistry</a:t>
            </a:r>
          </a:p>
          <a:p>
            <a:pPr>
              <a:lnSpc>
                <a:spcPct val="97000"/>
              </a:lnSpc>
              <a:buFont typeface="Arial"/>
              <a:buChar char="•"/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/>
            </a:pPr>
            <a:r>
              <a:rPr lang="en-GB" sz="1600" dirty="0">
                <a:solidFill>
                  <a:srgbClr val="002060"/>
                </a:solidFill>
              </a:rPr>
              <a:t> Ocean acidification &amp; Solubility pump</a:t>
            </a:r>
          </a:p>
          <a:p>
            <a:pPr>
              <a:lnSpc>
                <a:spcPct val="97000"/>
              </a:lnSpc>
              <a:buFont typeface="Arial"/>
              <a:buChar char="•"/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/>
            </a:pPr>
            <a:r>
              <a:rPr lang="en-GB" sz="1600" dirty="0">
                <a:solidFill>
                  <a:srgbClr val="002060"/>
                </a:solidFill>
              </a:rPr>
              <a:t> Biological pump </a:t>
            </a:r>
          </a:p>
          <a:p>
            <a:pPr>
              <a:lnSpc>
                <a:spcPct val="97000"/>
              </a:lnSpc>
              <a:buFont typeface="Arial"/>
              <a:buChar char="•"/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/>
            </a:pP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Hypoxia</a:t>
            </a:r>
            <a:endParaRPr lang="en-GB" sz="1600" dirty="0">
              <a:solidFill>
                <a:srgbClr val="002060"/>
              </a:solidFill>
            </a:endParaRPr>
          </a:p>
          <a:p>
            <a:pPr>
              <a:lnSpc>
                <a:spcPct val="97000"/>
              </a:lnSpc>
              <a:buFont typeface="Arial"/>
              <a:buChar char="•"/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/>
            </a:pPr>
            <a:r>
              <a:rPr lang="en-GB" sz="1600" dirty="0">
                <a:solidFill>
                  <a:srgbClr val="002060"/>
                </a:solidFill>
              </a:rPr>
              <a:t> Deep-ocean biogeochemical fluxes</a:t>
            </a:r>
          </a:p>
          <a:p>
            <a:pPr>
              <a:lnSpc>
                <a:spcPct val="97000"/>
              </a:lnSpc>
              <a:buFont typeface="Arial"/>
              <a:buChar char="•"/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/>
            </a:pPr>
            <a:r>
              <a:rPr lang="en-GB" sz="1600" dirty="0">
                <a:solidFill>
                  <a:srgbClr val="002060"/>
                </a:solidFill>
              </a:rPr>
              <a:t>Continental shelf pump 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851275" y="4725988"/>
            <a:ext cx="3549650" cy="1798637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631" tIns="46039" rIns="81631" bIns="40816"/>
          <a:lstStyle>
            <a:lvl1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7000"/>
              </a:lnSpc>
              <a:defRPr/>
            </a:pPr>
            <a:r>
              <a:rPr lang="en-GB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Marine Ecology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Climate forcing of ecosystems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Molecules to microbes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Fisheries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Marine noise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Deep biosphere  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Chemosynthetic ecology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38750" y="1557338"/>
            <a:ext cx="3581400" cy="180022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631" tIns="46039" rIns="81631" bIns="40816"/>
          <a:lstStyle>
            <a:lvl1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7088" algn="l"/>
                <a:tab pos="1243013" algn="l"/>
                <a:tab pos="1657350" algn="l"/>
                <a:tab pos="2073275" algn="l"/>
                <a:tab pos="2486025" algn="l"/>
                <a:tab pos="2901950" algn="l"/>
                <a:tab pos="3316288" algn="l"/>
                <a:tab pos="3732213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7000"/>
              </a:lnSpc>
              <a:defRPr/>
            </a:pPr>
            <a:r>
              <a:rPr lang="en-GB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Physical Oceanography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Ocean warming 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Deep-ocean circulation 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Benthic and water column interactions  </a:t>
            </a:r>
          </a:p>
          <a:p>
            <a:pPr eaLnBrk="1" hangingPunct="1">
              <a:lnSpc>
                <a:spcPct val="97000"/>
              </a:lnSpc>
              <a:buFont typeface="Arial" charset="0"/>
              <a:buChar char="•"/>
              <a:defRPr/>
            </a:pPr>
            <a:r>
              <a:rPr lang="en-GB" altLang="en-US" sz="1600" dirty="0" smtClean="0">
                <a:solidFill>
                  <a:srgbClr val="002060"/>
                </a:solidFill>
                <a:latin typeface="Calibri" charset="0"/>
              </a:rPr>
              <a:t> Marine forecasting   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7224" y="5013176"/>
            <a:ext cx="224465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07188" lon="19800000" rev="186042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" name="Picture 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2997272"/>
            <a:ext cx="270016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6" name="Picture 985" descr="processe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1844824"/>
            <a:ext cx="243762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836613"/>
            <a:ext cx="9144000" cy="1463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EMSO-ERIC: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EUROPE AS A WORLD LEADER IN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MARINE SCIENTIFIC &amp; TECHNOLOGICAL EXCELLENCE</a:t>
            </a:r>
            <a:endParaRPr lang="en-GB" sz="3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67544" y="2564904"/>
            <a:ext cx="8208912" cy="345693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 w="9360" cap="sq">
            <a:solidFill>
              <a:srgbClr val="00009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90000" tIns="46800" rIns="90000" bIns="46800" anchor="ctr"/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i="1" dirty="0">
                <a:solidFill>
                  <a:srgbClr val="002060"/>
                </a:solidFill>
                <a:latin typeface="Arial" charset="0"/>
              </a:rPr>
              <a:t>Cutting-edge</a:t>
            </a:r>
            <a:r>
              <a:rPr lang="en-US" b="1" dirty="0">
                <a:solidFill>
                  <a:srgbClr val="002060"/>
                </a:solidFill>
                <a:latin typeface="Arial" charset="0"/>
              </a:rPr>
              <a:t> - at the forefront of science in a strategic, global sector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b="1" dirty="0">
              <a:solidFill>
                <a:srgbClr val="002060"/>
              </a:solidFill>
              <a:latin typeface="Arial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i="1" dirty="0">
                <a:solidFill>
                  <a:srgbClr val="002060"/>
                </a:solidFill>
                <a:latin typeface="Arial" charset="0"/>
              </a:rPr>
              <a:t>Timely </a:t>
            </a:r>
            <a:r>
              <a:rPr lang="en-US" b="1" dirty="0">
                <a:solidFill>
                  <a:srgbClr val="002060"/>
                </a:solidFill>
                <a:latin typeface="Arial" charset="0"/>
              </a:rPr>
              <a:t>- climate change and natural hazards won't wait !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b="1" dirty="0">
              <a:solidFill>
                <a:srgbClr val="002060"/>
              </a:solidFill>
              <a:latin typeface="Arial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i="1" dirty="0">
                <a:solidFill>
                  <a:srgbClr val="002060"/>
                </a:solidFill>
                <a:latin typeface="Arial" charset="0"/>
              </a:rPr>
              <a:t>Truly international </a:t>
            </a:r>
            <a:r>
              <a:rPr lang="en-US" b="1" dirty="0">
                <a:solidFill>
                  <a:srgbClr val="002060"/>
                </a:solidFill>
                <a:latin typeface="Arial" charset="0"/>
              </a:rPr>
              <a:t>- uniting countries for the advancement of European research and innovation excellence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b="1" dirty="0">
              <a:solidFill>
                <a:srgbClr val="002060"/>
              </a:solidFill>
              <a:latin typeface="Arial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i="1" dirty="0">
                <a:solidFill>
                  <a:srgbClr val="002060"/>
                </a:solidFill>
                <a:latin typeface="Arial" charset="0"/>
              </a:rPr>
              <a:t>Valuable</a:t>
            </a:r>
            <a:r>
              <a:rPr lang="en-US" b="1" dirty="0">
                <a:solidFill>
                  <a:srgbClr val="002060"/>
                </a:solidFill>
                <a:latin typeface="Arial" charset="0"/>
              </a:rPr>
              <a:t> - bringing huge socio-economic benefits to scientists, SMEs and industry, education, public at large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4"/>
          <p:cNvSpPr txBox="1">
            <a:spLocks noChangeArrowheads="1"/>
          </p:cNvSpPr>
          <p:nvPr/>
        </p:nvSpPr>
        <p:spPr bwMode="auto">
          <a:xfrm>
            <a:off x="107950" y="1196975"/>
            <a:ext cx="5903913" cy="520065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defTabSz="1008063" eaLnBrk="1" hangingPunct="1"/>
            <a:endParaRPr lang="it-IT" altLang="en-US" sz="800" b="1" u="sng">
              <a:solidFill>
                <a:srgbClr val="F79646"/>
              </a:solidFill>
              <a:latin typeface="Calibri" pitchFamily="34" charset="0"/>
            </a:endParaRPr>
          </a:p>
          <a:p>
            <a:pPr marL="392113" lvl="1" indent="-96838" defTabSz="1008063">
              <a:lnSpc>
                <a:spcPct val="90000"/>
              </a:lnSpc>
            </a:pPr>
            <a:r>
              <a:rPr lang="it-IT" altLang="en-US" sz="2400" b="1">
                <a:solidFill>
                  <a:srgbClr val="FF0000"/>
                </a:solidFill>
                <a:latin typeface="Calibri" pitchFamily="34" charset="0"/>
              </a:rPr>
              <a:t>10 Countries confirmed: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4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Italy (coordinator) (JRU in progress)^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France (IFREMER, CNRS, IPGP)^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United Kingdom (NERC-NOCS)^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Spain (CSIC, PLOCAN)^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Portugal (IPMA)^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Greece (HCMR)^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Romania (GeoEcoMar)^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Germany  (KDM)+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Ireland (MI)+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The Netherlands (NIOZ)+</a:t>
            </a:r>
          </a:p>
          <a:p>
            <a:pPr marL="392113" lvl="1" indent="-96838" defTabSz="1008063">
              <a:lnSpc>
                <a:spcPct val="90000"/>
              </a:lnSpc>
            </a:pPr>
            <a:r>
              <a:rPr lang="it-IT" altLang="en-US" sz="2400" b="1">
                <a:solidFill>
                  <a:srgbClr val="FF0000"/>
                </a:solidFill>
                <a:latin typeface="Calibri" pitchFamily="34" charset="0"/>
              </a:rPr>
              <a:t>Planned participation:</a:t>
            </a:r>
            <a:endParaRPr lang="it-IT" altLang="en-US" sz="2400" b="1">
              <a:solidFill>
                <a:srgbClr val="000066"/>
              </a:solidFill>
              <a:latin typeface="Calibri" pitchFamily="34" charset="0"/>
            </a:endParaRP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Norway (NRC)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Turkey (TUBITAK)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Sweden (UGOT)</a:t>
            </a:r>
          </a:p>
        </p:txBody>
      </p:sp>
      <p:sp>
        <p:nvSpPr>
          <p:cNvPr id="3" name="CasellaDiTesto 8"/>
          <p:cNvSpPr txBox="1"/>
          <p:nvPr/>
        </p:nvSpPr>
        <p:spPr>
          <a:xfrm>
            <a:off x="0" y="69215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Participating Countries to EMSO RI*</a:t>
            </a:r>
            <a:endParaRPr lang="en-GB" altLang="en-US" sz="3200" b="1" dirty="0" smtClean="0">
              <a:solidFill>
                <a:srgbClr val="002060"/>
              </a:solidFill>
              <a:latin typeface="Calibri" charset="0"/>
              <a:ea typeface="AppleGothic" charset="-127"/>
              <a:cs typeface="Calibri" charset="0"/>
            </a:endParaRPr>
          </a:p>
        </p:txBody>
      </p:sp>
      <p:sp>
        <p:nvSpPr>
          <p:cNvPr id="3076" name="Rettangolo 28"/>
          <p:cNvSpPr>
            <a:spLocks noChangeArrowheads="1"/>
          </p:cNvSpPr>
          <p:nvPr/>
        </p:nvSpPr>
        <p:spPr bwMode="auto">
          <a:xfrm>
            <a:off x="3973513" y="6475413"/>
            <a:ext cx="5135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b="1">
                <a:solidFill>
                  <a:srgbClr val="000066"/>
                </a:solidFill>
                <a:latin typeface="Calibri" pitchFamily="34" charset="0"/>
              </a:rPr>
              <a:t>* EMSO ERIC </a:t>
            </a:r>
            <a:r>
              <a:rPr lang="it-IT" altLang="en-US" b="1">
                <a:solidFill>
                  <a:srgbClr val="000066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it-IT" altLang="en-US" b="1">
                <a:solidFill>
                  <a:srgbClr val="000066"/>
                </a:solidFill>
                <a:latin typeface="Calibri" pitchFamily="34" charset="0"/>
              </a:rPr>
              <a:t>Indipendent Legal Entity in progress</a:t>
            </a:r>
            <a:endParaRPr lang="en-GB" altLang="en-US"/>
          </a:p>
        </p:txBody>
      </p:sp>
      <p:sp>
        <p:nvSpPr>
          <p:cNvPr id="3077" name="CasellaDiTesto 4"/>
          <p:cNvSpPr txBox="1">
            <a:spLocks noChangeArrowheads="1"/>
          </p:cNvSpPr>
          <p:nvPr/>
        </p:nvSpPr>
        <p:spPr bwMode="auto">
          <a:xfrm>
            <a:off x="3419475" y="5386388"/>
            <a:ext cx="5616575" cy="92233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marL="392113" lvl="1" indent="-96838" defTabSz="1008063">
              <a:lnSpc>
                <a:spcPct val="90000"/>
              </a:lnSpc>
            </a:pPr>
            <a:endParaRPr lang="it-IT" altLang="en-US" sz="1200" b="1">
              <a:solidFill>
                <a:srgbClr val="000066"/>
              </a:solidFill>
              <a:latin typeface="Calibri" pitchFamily="34" charset="0"/>
            </a:endParaRP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Total implementation costs: 300 M€ </a:t>
            </a:r>
          </a:p>
          <a:p>
            <a:pPr marL="392113" lvl="1" indent="-96838" defTabSz="1008063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Running costs: 20 M€/y</a:t>
            </a:r>
          </a:p>
        </p:txBody>
      </p:sp>
      <p:sp>
        <p:nvSpPr>
          <p:cNvPr id="3078" name="CasellaDiTesto 4"/>
          <p:cNvSpPr txBox="1">
            <a:spLocks noChangeArrowheads="1"/>
          </p:cNvSpPr>
          <p:nvPr/>
        </p:nvSpPr>
        <p:spPr bwMode="auto">
          <a:xfrm>
            <a:off x="4859338" y="2924175"/>
            <a:ext cx="4035425" cy="75723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marL="392113" lvl="1" indent="-96838" defTabSz="1008063" eaLnBrk="1" hangingPunct="1">
              <a:lnSpc>
                <a:spcPct val="90000"/>
              </a:lnSpc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The participation is open to</a:t>
            </a:r>
          </a:p>
          <a:p>
            <a:pPr marL="392113" lvl="1" indent="-96838" defTabSz="1008063" eaLnBrk="1" hangingPunct="1">
              <a:lnSpc>
                <a:spcPct val="90000"/>
              </a:lnSpc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  other Countries</a:t>
            </a:r>
          </a:p>
        </p:txBody>
      </p:sp>
      <p:sp>
        <p:nvSpPr>
          <p:cNvPr id="3079" name="CasellaDiTesto 4"/>
          <p:cNvSpPr txBox="1">
            <a:spLocks noChangeArrowheads="1"/>
          </p:cNvSpPr>
          <p:nvPr/>
        </p:nvSpPr>
        <p:spPr bwMode="auto">
          <a:xfrm>
            <a:off x="4427538" y="4005263"/>
            <a:ext cx="4465637" cy="92233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0"/>
            </a:solidFill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marL="392113" lvl="1" indent="-96838" defTabSz="1008063">
              <a:lnSpc>
                <a:spcPct val="90000"/>
              </a:lnSpc>
            </a:pPr>
            <a:endParaRPr lang="it-IT" altLang="en-US" sz="1200" b="1">
              <a:solidFill>
                <a:srgbClr val="000066"/>
              </a:solidFill>
              <a:latin typeface="Calibri" pitchFamily="34" charset="0"/>
            </a:endParaRPr>
          </a:p>
          <a:p>
            <a:pPr marL="392113" lvl="1" indent="-96838" defTabSz="1008063">
              <a:lnSpc>
                <a:spcPct val="90000"/>
              </a:lnSpc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^ </a:t>
            </a: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Full Member (7 countries)</a:t>
            </a:r>
          </a:p>
          <a:p>
            <a:pPr marL="392113" lvl="1" indent="-96838" defTabSz="1008063">
              <a:lnSpc>
                <a:spcPct val="90000"/>
              </a:lnSpc>
            </a:pP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+ </a:t>
            </a: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it-IT" altLang="en-US" sz="2400" b="1">
                <a:solidFill>
                  <a:srgbClr val="000066"/>
                </a:solidFill>
                <a:latin typeface="Calibri" pitchFamily="34" charset="0"/>
              </a:rPr>
              <a:t>Observer (3 countries)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4"/>
          <p:cNvSpPr txBox="1">
            <a:spLocks noChangeArrowheads="1"/>
          </p:cNvSpPr>
          <p:nvPr/>
        </p:nvSpPr>
        <p:spPr bwMode="auto">
          <a:xfrm>
            <a:off x="5003800" y="1912863"/>
            <a:ext cx="3995738" cy="2308225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defTabSz="1008063"/>
            <a:endParaRPr lang="it-IT" altLang="en-US" sz="1600" b="1" u="sng">
              <a:solidFill>
                <a:srgbClr val="F79646"/>
              </a:solidFill>
              <a:latin typeface="Calibri" pitchFamily="34" charset="0"/>
            </a:endParaRPr>
          </a:p>
          <a:p>
            <a:pPr defTabSz="1008063"/>
            <a:r>
              <a:rPr lang="it-IT" altLang="en-US" sz="1600" b="1" u="sng">
                <a:solidFill>
                  <a:srgbClr val="F79646"/>
                </a:solidFill>
                <a:latin typeface="Calibri" pitchFamily="34" charset="0"/>
              </a:rPr>
              <a:t>10 Signatory Countries</a:t>
            </a:r>
            <a:r>
              <a:rPr lang="it-IT" altLang="en-US" sz="1600" b="1">
                <a:solidFill>
                  <a:srgbClr val="F79646"/>
                </a:solidFill>
                <a:latin typeface="Calibri" pitchFamily="34" charset="0"/>
              </a:rPr>
              <a:t>:</a:t>
            </a:r>
          </a:p>
          <a:p>
            <a:pPr defTabSz="1008063"/>
            <a:endParaRPr lang="it-IT" altLang="en-US" sz="1600">
              <a:solidFill>
                <a:srgbClr val="F79646"/>
              </a:solidFill>
              <a:latin typeface="Calibri" pitchFamily="34" charset="0"/>
            </a:endParaRPr>
          </a:p>
          <a:p>
            <a:pPr defTabSz="1008063"/>
            <a:r>
              <a:rPr lang="it-IT" altLang="en-US" sz="1600">
                <a:solidFill>
                  <a:srgbClr val="000066"/>
                </a:solidFill>
                <a:latin typeface="Calibri" pitchFamily="34" charset="0"/>
              </a:rPr>
              <a:t>Italy, UK, Portugal, Romania, Greece, The Netherlands, Ireland, Germany, France, Spain</a:t>
            </a:r>
          </a:p>
          <a:p>
            <a:pPr defTabSz="1008063"/>
            <a:endParaRPr lang="it-IT" altLang="en-US" sz="1600" u="sng">
              <a:solidFill>
                <a:srgbClr val="000066"/>
              </a:solidFill>
              <a:latin typeface="Calibri" pitchFamily="34" charset="0"/>
            </a:endParaRPr>
          </a:p>
          <a:p>
            <a:pPr defTabSz="1008063"/>
            <a:r>
              <a:rPr lang="it-IT" altLang="en-US" sz="1600" b="1">
                <a:solidFill>
                  <a:srgbClr val="F79646"/>
                </a:solidFill>
                <a:latin typeface="Calibri" pitchFamily="34" charset="0"/>
              </a:rPr>
              <a:t>Expected:</a:t>
            </a:r>
            <a:r>
              <a:rPr lang="it-IT" altLang="en-US" sz="1600">
                <a:solidFill>
                  <a:srgbClr val="F79646"/>
                </a:solidFill>
                <a:latin typeface="Calibri" pitchFamily="34" charset="0"/>
              </a:rPr>
              <a:t>		</a:t>
            </a:r>
          </a:p>
          <a:p>
            <a:pPr defTabSz="1008063"/>
            <a:r>
              <a:rPr lang="it-IT" altLang="en-US" sz="1600">
                <a:solidFill>
                  <a:srgbClr val="000066"/>
                </a:solidFill>
                <a:latin typeface="Calibri" pitchFamily="34" charset="0"/>
              </a:rPr>
              <a:t>Norway, Turkey, Sweden (postponed)</a:t>
            </a:r>
          </a:p>
          <a:p>
            <a:pPr defTabSz="1008063"/>
            <a:endParaRPr lang="it-IT" altLang="en-US" sz="1600">
              <a:solidFill>
                <a:srgbClr val="000066"/>
              </a:solidFill>
              <a:latin typeface="Calibri" pitchFamily="34" charset="0"/>
            </a:endParaRPr>
          </a:p>
        </p:txBody>
      </p:sp>
      <p:graphicFrame>
        <p:nvGraphicFramePr>
          <p:cNvPr id="20509" name="Group 29"/>
          <p:cNvGraphicFramePr>
            <a:graphicFrameLocks noGrp="1"/>
          </p:cNvGraphicFramePr>
          <p:nvPr/>
        </p:nvGraphicFramePr>
        <p:xfrm>
          <a:off x="193675" y="1009448"/>
          <a:ext cx="4522788" cy="3211640"/>
        </p:xfrm>
        <a:graphic>
          <a:graphicData uri="http://schemas.openxmlformats.org/drawingml/2006/table">
            <a:tbl>
              <a:tblPr/>
              <a:tblGrid>
                <a:gridCol w="2448397"/>
                <a:gridCol w="2074391"/>
              </a:tblGrid>
              <a:tr h="50522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563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Italian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Ministry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Letter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sent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the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Funding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Agencies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</a:t>
                      </a:r>
                    </a:p>
                  </a:txBody>
                  <a:tcPr marL="91403" marR="91403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563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DONE</a:t>
                      </a:r>
                    </a:p>
                  </a:txBody>
                  <a:tcPr marL="91403" marR="91403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5867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563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MoU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Signature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process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91403" marR="91403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563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DONE</a:t>
                      </a:r>
                    </a:p>
                  </a:txBody>
                  <a:tcPr marL="91403" marR="91403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5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563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Interim Office establishment</a:t>
                      </a:r>
                    </a:p>
                  </a:txBody>
                  <a:tcPr marL="91403" marR="91403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563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DONE</a:t>
                      </a:r>
                    </a:p>
                  </a:txBody>
                  <a:tcPr marL="91403" marR="91403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112227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563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ERIC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Official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Application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submission</a:t>
                      </a:r>
                      <a:endParaRPr kumimoji="0" lang="it-IT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563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ERIC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Statutes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underwent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informal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EC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check</a:t>
                      </a:r>
                      <a:endParaRPr kumimoji="0" lang="it-IT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03" marR="91403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 1 COMPLETED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03" marR="91403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50522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563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ERIC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Application</a:t>
                      </a: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Submission</a:t>
                      </a:r>
                      <a:endParaRPr kumimoji="0" lang="it-IT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03" marR="91403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563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it-IT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 2 COMPLETED IN 2015</a:t>
                      </a:r>
                    </a:p>
                  </a:txBody>
                  <a:tcPr marL="91403" marR="91403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6022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563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ERIC APPROVAL </a:t>
                      </a:r>
                    </a:p>
                  </a:txBody>
                  <a:tcPr marL="91403" marR="91403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1563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L="91403" marR="91403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4122" name="CasellaDiTesto 6"/>
          <p:cNvSpPr txBox="1">
            <a:spLocks noChangeArrowheads="1"/>
          </p:cNvSpPr>
          <p:nvPr/>
        </p:nvSpPr>
        <p:spPr bwMode="auto">
          <a:xfrm>
            <a:off x="5004048" y="908720"/>
            <a:ext cx="3923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27088" eaLnBrk="1" hangingPunct="1"/>
            <a:r>
              <a:rPr lang="it-IT" altLang="en-US" sz="2400" b="1" dirty="0" err="1">
                <a:solidFill>
                  <a:srgbClr val="000066"/>
                </a:solidFill>
                <a:latin typeface="Calibri" pitchFamily="34" charset="0"/>
              </a:rPr>
              <a:t>Steps</a:t>
            </a:r>
            <a:r>
              <a:rPr lang="it-IT" altLang="en-US" sz="24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it-IT" altLang="en-US" sz="2400" b="1" dirty="0" err="1">
                <a:solidFill>
                  <a:srgbClr val="000066"/>
                </a:solidFill>
                <a:latin typeface="Calibri" pitchFamily="34" charset="0"/>
              </a:rPr>
              <a:t>towards</a:t>
            </a:r>
            <a:r>
              <a:rPr lang="it-IT" altLang="en-US" sz="2400" b="1" dirty="0">
                <a:solidFill>
                  <a:srgbClr val="000066"/>
                </a:solidFill>
                <a:latin typeface="Calibri" pitchFamily="34" charset="0"/>
              </a:rPr>
              <a:t> EMSO-ERIC</a:t>
            </a:r>
          </a:p>
        </p:txBody>
      </p:sp>
      <p:sp>
        <p:nvSpPr>
          <p:cNvPr id="46" name="Rombo 45"/>
          <p:cNvSpPr/>
          <p:nvPr/>
        </p:nvSpPr>
        <p:spPr bwMode="auto">
          <a:xfrm>
            <a:off x="1835150" y="3741738"/>
            <a:ext cx="215900" cy="2159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24" name="CasellaDiTesto 7"/>
          <p:cNvSpPr txBox="1">
            <a:spLocks noChangeArrowheads="1"/>
          </p:cNvSpPr>
          <p:nvPr/>
        </p:nvSpPr>
        <p:spPr bwMode="auto">
          <a:xfrm>
            <a:off x="2030413" y="3713163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en-US" sz="1400" b="1">
                <a:latin typeface="Calibri" pitchFamily="34" charset="0"/>
              </a:rPr>
              <a:t>M1</a:t>
            </a:r>
            <a:endParaRPr lang="en-GB" altLang="en-US" sz="1400" b="1">
              <a:latin typeface="Calibri" pitchFamily="34" charset="0"/>
            </a:endParaRPr>
          </a:p>
        </p:txBody>
      </p:sp>
      <p:grpSp>
        <p:nvGrpSpPr>
          <p:cNvPr id="2" name="Gruppo 46"/>
          <p:cNvGrpSpPr>
            <a:grpSpLocks/>
          </p:cNvGrpSpPr>
          <p:nvPr/>
        </p:nvGrpSpPr>
        <p:grpSpPr bwMode="auto">
          <a:xfrm>
            <a:off x="588963" y="4292600"/>
            <a:ext cx="8828087" cy="2411413"/>
            <a:chOff x="296863" y="4191000"/>
            <a:chExt cx="8828087" cy="2411413"/>
          </a:xfrm>
        </p:grpSpPr>
        <p:sp>
          <p:nvSpPr>
            <p:cNvPr id="16" name="CasellaDiTesto 15"/>
            <p:cNvSpPr txBox="1"/>
            <p:nvPr/>
          </p:nvSpPr>
          <p:spPr bwMode="auto">
            <a:xfrm>
              <a:off x="4560888" y="4191000"/>
              <a:ext cx="4259262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charset="0"/>
                </a:rPr>
                <a:t>Timeline for Implementation</a:t>
              </a:r>
            </a:p>
          </p:txBody>
        </p:sp>
        <p:sp>
          <p:nvSpPr>
            <p:cNvPr id="20" name="Rettangolo 19"/>
            <p:cNvSpPr/>
            <p:nvPr/>
          </p:nvSpPr>
          <p:spPr bwMode="auto">
            <a:xfrm>
              <a:off x="769938" y="5764213"/>
              <a:ext cx="1774825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/>
            </a:p>
          </p:txBody>
        </p:sp>
        <p:sp>
          <p:nvSpPr>
            <p:cNvPr id="21" name="Rettangolo 20"/>
            <p:cNvSpPr/>
            <p:nvPr/>
          </p:nvSpPr>
          <p:spPr bwMode="auto">
            <a:xfrm>
              <a:off x="5016500" y="5495925"/>
              <a:ext cx="1273175" cy="3794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" name="Connettore 2 25"/>
            <p:cNvCxnSpPr/>
            <p:nvPr/>
          </p:nvCxnSpPr>
          <p:spPr bwMode="auto">
            <a:xfrm flipH="1">
              <a:off x="831850" y="4627563"/>
              <a:ext cx="0" cy="349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mbo 26"/>
            <p:cNvSpPr/>
            <p:nvPr/>
          </p:nvSpPr>
          <p:spPr bwMode="auto">
            <a:xfrm>
              <a:off x="731838" y="4518025"/>
              <a:ext cx="201612" cy="2159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32" name="CasellaDiTesto 28"/>
            <p:cNvSpPr txBox="1">
              <a:spLocks noChangeArrowheads="1"/>
            </p:cNvSpPr>
            <p:nvPr/>
          </p:nvSpPr>
          <p:spPr bwMode="auto">
            <a:xfrm>
              <a:off x="651082" y="4280708"/>
              <a:ext cx="471934" cy="307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400" b="1">
                  <a:latin typeface="Calibri" pitchFamily="34" charset="0"/>
                </a:rPr>
                <a:t>M2</a:t>
              </a:r>
              <a:endParaRPr lang="en-GB" altLang="en-US" sz="1400" b="1">
                <a:latin typeface="Calibri" pitchFamily="34" charset="0"/>
              </a:endParaRPr>
            </a:p>
          </p:txBody>
        </p:sp>
        <p:sp>
          <p:nvSpPr>
            <p:cNvPr id="4133" name="CasellaDiTesto 33"/>
            <p:cNvSpPr txBox="1">
              <a:spLocks noChangeArrowheads="1"/>
            </p:cNvSpPr>
            <p:nvPr/>
          </p:nvSpPr>
          <p:spPr bwMode="auto">
            <a:xfrm>
              <a:off x="1308151" y="4280708"/>
              <a:ext cx="471934" cy="307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400" b="1">
                  <a:latin typeface="Calibri" pitchFamily="34" charset="0"/>
                </a:rPr>
                <a:t>M3</a:t>
              </a:r>
              <a:endParaRPr lang="en-GB" altLang="en-US" sz="1400" b="1">
                <a:latin typeface="Calibri" pitchFamily="34" charset="0"/>
              </a:endParaRPr>
            </a:p>
          </p:txBody>
        </p:sp>
        <p:sp>
          <p:nvSpPr>
            <p:cNvPr id="4134" name="CasellaDiTesto 36"/>
            <p:cNvSpPr txBox="1">
              <a:spLocks noChangeArrowheads="1"/>
            </p:cNvSpPr>
            <p:nvPr/>
          </p:nvSpPr>
          <p:spPr bwMode="auto">
            <a:xfrm>
              <a:off x="1789879" y="4280708"/>
              <a:ext cx="471934" cy="307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400" b="1">
                  <a:latin typeface="Calibri" pitchFamily="34" charset="0"/>
                </a:rPr>
                <a:t>M4</a:t>
              </a:r>
              <a:endParaRPr lang="en-GB" altLang="en-US" sz="1400" b="1">
                <a:latin typeface="Calibri" pitchFamily="34" charset="0"/>
              </a:endParaRPr>
            </a:p>
          </p:txBody>
        </p:sp>
        <p:sp>
          <p:nvSpPr>
            <p:cNvPr id="4135" name="CasellaDiTesto 30"/>
            <p:cNvSpPr txBox="1">
              <a:spLocks noChangeArrowheads="1"/>
            </p:cNvSpPr>
            <p:nvPr/>
          </p:nvSpPr>
          <p:spPr bwMode="auto">
            <a:xfrm>
              <a:off x="2539398" y="4280708"/>
              <a:ext cx="471934" cy="307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400" b="1">
                  <a:latin typeface="Calibri" pitchFamily="34" charset="0"/>
                </a:rPr>
                <a:t>M5</a:t>
              </a:r>
              <a:endParaRPr lang="en-GB" altLang="en-US" sz="1400" b="1">
                <a:latin typeface="Calibri" pitchFamily="34" charset="0"/>
              </a:endParaRPr>
            </a:p>
          </p:txBody>
        </p:sp>
        <p:sp>
          <p:nvSpPr>
            <p:cNvPr id="4136" name="CasellaDiTesto 49"/>
            <p:cNvSpPr txBox="1">
              <a:spLocks noChangeArrowheads="1"/>
            </p:cNvSpPr>
            <p:nvPr/>
          </p:nvSpPr>
          <p:spPr bwMode="auto">
            <a:xfrm>
              <a:off x="3302768" y="4280708"/>
              <a:ext cx="471934" cy="307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400" b="1">
                  <a:latin typeface="Calibri" pitchFamily="34" charset="0"/>
                </a:rPr>
                <a:t>M6</a:t>
              </a:r>
              <a:endParaRPr lang="en-GB" altLang="en-US" sz="1400" b="1">
                <a:latin typeface="Calibri" pitchFamily="34" charset="0"/>
              </a:endParaRPr>
            </a:p>
          </p:txBody>
        </p:sp>
        <p:cxnSp>
          <p:nvCxnSpPr>
            <p:cNvPr id="33" name="Connettore 2 32"/>
            <p:cNvCxnSpPr/>
            <p:nvPr/>
          </p:nvCxnSpPr>
          <p:spPr bwMode="auto">
            <a:xfrm flipH="1">
              <a:off x="1543050" y="4627563"/>
              <a:ext cx="0" cy="349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mbo 33"/>
            <p:cNvSpPr/>
            <p:nvPr/>
          </p:nvSpPr>
          <p:spPr bwMode="auto">
            <a:xfrm>
              <a:off x="1443038" y="4518025"/>
              <a:ext cx="201612" cy="2159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5" name="Connettore 2 34"/>
            <p:cNvCxnSpPr/>
            <p:nvPr/>
          </p:nvCxnSpPr>
          <p:spPr bwMode="auto">
            <a:xfrm flipH="1">
              <a:off x="2001838" y="4627563"/>
              <a:ext cx="0" cy="349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mbo 35"/>
            <p:cNvSpPr/>
            <p:nvPr/>
          </p:nvSpPr>
          <p:spPr bwMode="auto">
            <a:xfrm>
              <a:off x="1900238" y="4518025"/>
              <a:ext cx="203200" cy="2159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7" name="Connettore 2 36"/>
            <p:cNvCxnSpPr/>
            <p:nvPr/>
          </p:nvCxnSpPr>
          <p:spPr bwMode="auto">
            <a:xfrm flipH="1">
              <a:off x="2759075" y="4627563"/>
              <a:ext cx="0" cy="349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mbo 37"/>
            <p:cNvSpPr/>
            <p:nvPr/>
          </p:nvSpPr>
          <p:spPr bwMode="auto">
            <a:xfrm>
              <a:off x="2657475" y="4518025"/>
              <a:ext cx="201613" cy="215900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9" name="Connettore 2 38"/>
            <p:cNvCxnSpPr/>
            <p:nvPr/>
          </p:nvCxnSpPr>
          <p:spPr bwMode="auto">
            <a:xfrm flipH="1">
              <a:off x="3498850" y="4627563"/>
              <a:ext cx="0" cy="349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mbo 39"/>
            <p:cNvSpPr/>
            <p:nvPr/>
          </p:nvSpPr>
          <p:spPr bwMode="auto">
            <a:xfrm>
              <a:off x="3398838" y="4518025"/>
              <a:ext cx="200025" cy="2159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45" name="CasellaDiTesto 60"/>
            <p:cNvSpPr txBox="1">
              <a:spLocks noChangeArrowheads="1"/>
            </p:cNvSpPr>
            <p:nvPr/>
          </p:nvSpPr>
          <p:spPr bwMode="auto">
            <a:xfrm>
              <a:off x="4072340" y="4271113"/>
              <a:ext cx="471934" cy="307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400" b="1">
                  <a:latin typeface="Calibri" pitchFamily="34" charset="0"/>
                </a:rPr>
                <a:t>M7</a:t>
              </a:r>
              <a:endParaRPr lang="en-GB" altLang="en-US" sz="1400" b="1">
                <a:latin typeface="Calibri" pitchFamily="34" charset="0"/>
              </a:endParaRPr>
            </a:p>
          </p:txBody>
        </p:sp>
        <p:cxnSp>
          <p:nvCxnSpPr>
            <p:cNvPr id="42" name="Connettore 2 41"/>
            <p:cNvCxnSpPr/>
            <p:nvPr/>
          </p:nvCxnSpPr>
          <p:spPr bwMode="auto">
            <a:xfrm flipH="1">
              <a:off x="4268788" y="4618038"/>
              <a:ext cx="0" cy="349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mbo 42"/>
            <p:cNvSpPr/>
            <p:nvPr/>
          </p:nvSpPr>
          <p:spPr bwMode="auto">
            <a:xfrm>
              <a:off x="4168775" y="4508500"/>
              <a:ext cx="201613" cy="215900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1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288" y="4581222"/>
              <a:ext cx="8629662" cy="1895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9" name="CasellaDiTesto 51"/>
            <p:cNvSpPr txBox="1">
              <a:spLocks noChangeArrowheads="1"/>
            </p:cNvSpPr>
            <p:nvPr/>
          </p:nvSpPr>
          <p:spPr bwMode="auto">
            <a:xfrm>
              <a:off x="4656152" y="5474108"/>
              <a:ext cx="2064908" cy="70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en-GB" altLang="en-US" sz="1100" b="1">
                  <a:solidFill>
                    <a:srgbClr val="002060"/>
                  </a:solidFill>
                  <a:latin typeface="Calibri" pitchFamily="34" charset="0"/>
                </a:rPr>
                <a:t>Norwegian Margin, </a:t>
              </a:r>
            </a:p>
            <a:p>
              <a:pPr marL="0" lvl="1" algn="ctr"/>
              <a:r>
                <a:rPr lang="en-GB" altLang="en-US" sz="1100" b="1">
                  <a:solidFill>
                    <a:srgbClr val="002060"/>
                  </a:solidFill>
                  <a:latin typeface="Calibri" pitchFamily="34" charset="0"/>
                </a:rPr>
                <a:t>Iberian Margin </a:t>
              </a:r>
            </a:p>
            <a:p>
              <a:pPr algn="ctr"/>
              <a:endParaRPr lang="en-GB" altLang="en-US">
                <a:latin typeface="Calibri" pitchFamily="34" charset="0"/>
              </a:endParaRPr>
            </a:p>
          </p:txBody>
        </p:sp>
        <p:grpSp>
          <p:nvGrpSpPr>
            <p:cNvPr id="3" name="Gruppo 44"/>
            <p:cNvGrpSpPr>
              <a:grpSpLocks/>
            </p:cNvGrpSpPr>
            <p:nvPr/>
          </p:nvGrpSpPr>
          <p:grpSpPr bwMode="auto">
            <a:xfrm>
              <a:off x="296863" y="5481178"/>
              <a:ext cx="471934" cy="1052351"/>
              <a:chOff x="296863" y="5481178"/>
              <a:chExt cx="471934" cy="1052351"/>
            </a:xfrm>
          </p:grpSpPr>
          <p:sp>
            <p:nvSpPr>
              <p:cNvPr id="4151" name="CasellaDiTesto 7"/>
              <p:cNvSpPr txBox="1">
                <a:spLocks noChangeArrowheads="1"/>
              </p:cNvSpPr>
              <p:nvPr/>
            </p:nvSpPr>
            <p:spPr bwMode="auto">
              <a:xfrm>
                <a:off x="296863" y="6225639"/>
                <a:ext cx="471934" cy="307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altLang="en-US" sz="1400" b="1">
                    <a:latin typeface="Calibri" pitchFamily="34" charset="0"/>
                  </a:rPr>
                  <a:t>M1</a:t>
                </a:r>
                <a:endParaRPr lang="en-GB" altLang="en-US" sz="1400" b="1">
                  <a:latin typeface="Calibri" pitchFamily="34" charset="0"/>
                </a:endParaRPr>
              </a:p>
            </p:txBody>
          </p:sp>
          <p:sp>
            <p:nvSpPr>
              <p:cNvPr id="23" name="Rombo 22"/>
              <p:cNvSpPr/>
              <p:nvPr/>
            </p:nvSpPr>
            <p:spPr bwMode="auto">
              <a:xfrm>
                <a:off x="409575" y="6021388"/>
                <a:ext cx="201613" cy="215900"/>
              </a:xfrm>
              <a:prstGeom prst="diamond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44" name="Connettore 2 43"/>
              <p:cNvCxnSpPr/>
              <p:nvPr/>
            </p:nvCxnSpPr>
            <p:spPr bwMode="auto">
              <a:xfrm>
                <a:off x="-1340612" y="5481178"/>
                <a:ext cx="0" cy="396094"/>
              </a:xfrm>
              <a:prstGeom prst="straightConnector1">
                <a:avLst/>
              </a:prstGeom>
              <a:ln w="38100">
                <a:tailEnd type="arrow"/>
              </a:ln>
              <a:scene3d>
                <a:camera prst="orthographicFront">
                  <a:rot lat="21299999" lon="10799999" rev="10799999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26" name="Segnaposto contenuto 2"/>
          <p:cNvSpPr txBox="1">
            <a:spLocks/>
          </p:cNvSpPr>
          <p:nvPr/>
        </p:nvSpPr>
        <p:spPr bwMode="auto">
          <a:xfrm>
            <a:off x="684213" y="5707063"/>
            <a:ext cx="21605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marL="98425" indent="-98425" algn="ctr" defTabSz="1008063">
              <a:lnSpc>
                <a:spcPct val="90000"/>
              </a:lnSpc>
              <a:spcBef>
                <a:spcPct val="20000"/>
              </a:spcBef>
            </a:pPr>
            <a:endParaRPr lang="en-GB" altLang="en-US" sz="1400" b="1">
              <a:solidFill>
                <a:srgbClr val="002060"/>
              </a:solidFill>
              <a:latin typeface="Calibri" pitchFamily="34" charset="0"/>
            </a:endParaRPr>
          </a:p>
          <a:p>
            <a:pPr marL="295275" lvl="1" algn="ctr" defTabSz="1008063">
              <a:lnSpc>
                <a:spcPct val="90000"/>
              </a:lnSpc>
            </a:pPr>
            <a:r>
              <a:rPr lang="en-GB" altLang="en-US" sz="1100" b="1">
                <a:solidFill>
                  <a:srgbClr val="002060"/>
                </a:solidFill>
                <a:latin typeface="Calibri" pitchFamily="34" charset="0"/>
              </a:rPr>
              <a:t>Arctic,  Celtic/Porcupine,  Azores Islands, Ligurian Sea, Western Ionian Sea, Hellenic Arc, PLOCAN, Marmara Sea, Black Sea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0" y="7762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 defTabSz="9144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International dimension</a:t>
            </a:r>
            <a:endParaRPr lang="it-IT" sz="4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charset="-128"/>
            </a:endParaRPr>
          </a:p>
        </p:txBody>
      </p:sp>
      <p:grpSp>
        <p:nvGrpSpPr>
          <p:cNvPr id="16387" name="Gruppo 10"/>
          <p:cNvGrpSpPr>
            <a:grpSpLocks/>
          </p:cNvGrpSpPr>
          <p:nvPr/>
        </p:nvGrpSpPr>
        <p:grpSpPr bwMode="auto">
          <a:xfrm>
            <a:off x="84138" y="1428750"/>
            <a:ext cx="8591550" cy="5024438"/>
            <a:chOff x="83840" y="1429207"/>
            <a:chExt cx="8592616" cy="5024129"/>
          </a:xfrm>
        </p:grpSpPr>
        <p:pic>
          <p:nvPicPr>
            <p:cNvPr id="16388" name="Picture 2" descr="Immagine in linea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1429207"/>
              <a:ext cx="7003560" cy="5024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Text Box 4"/>
            <p:cNvSpPr txBox="1">
              <a:spLocks noChangeArrowheads="1"/>
            </p:cNvSpPr>
            <p:nvPr/>
          </p:nvSpPr>
          <p:spPr bwMode="auto">
            <a:xfrm>
              <a:off x="83840" y="1840310"/>
              <a:ext cx="3048000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83" tIns="50392" rIns="100783" bIns="50392">
              <a:spAutoFit/>
            </a:bodyPr>
            <a:lstStyle/>
            <a:p>
              <a:r>
                <a:rPr lang="it-IT" sz="2200" b="1">
                  <a:solidFill>
                    <a:srgbClr val="000066"/>
                  </a:solidFill>
                  <a:latin typeface="Calibri" pitchFamily="34" charset="0"/>
                </a:rPr>
                <a:t>Ocean Networks Canada</a:t>
              </a:r>
            </a:p>
          </p:txBody>
        </p:sp>
        <p:sp>
          <p:nvSpPr>
            <p:cNvPr id="16390" name="Text Box 5"/>
            <p:cNvSpPr txBox="1">
              <a:spLocks noChangeArrowheads="1"/>
            </p:cNvSpPr>
            <p:nvPr/>
          </p:nvSpPr>
          <p:spPr bwMode="auto">
            <a:xfrm>
              <a:off x="6804248" y="1844824"/>
              <a:ext cx="1754188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83" tIns="50392" rIns="100783" bIns="50392">
              <a:spAutoFit/>
            </a:bodyPr>
            <a:lstStyle/>
            <a:p>
              <a:r>
                <a:rPr lang="it-IT" sz="2200" b="1">
                  <a:solidFill>
                    <a:srgbClr val="000066"/>
                  </a:solidFill>
                  <a:latin typeface="Calibri" pitchFamily="34" charset="0"/>
                </a:rPr>
                <a:t>DONET Japan</a:t>
              </a:r>
            </a:p>
          </p:txBody>
        </p:sp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6661348" y="5296694"/>
              <a:ext cx="1943100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83" tIns="50392" rIns="100783" bIns="50392">
              <a:spAutoFit/>
            </a:bodyPr>
            <a:lstStyle/>
            <a:p>
              <a:r>
                <a:rPr lang="it-IT" sz="2200" b="1">
                  <a:solidFill>
                    <a:srgbClr val="000066"/>
                  </a:solidFill>
                  <a:latin typeface="Calibri" pitchFamily="34" charset="0"/>
                </a:rPr>
                <a:t>IMOS Australia</a:t>
              </a:r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6646043" y="4000550"/>
              <a:ext cx="2030413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83" tIns="50392" rIns="100783" bIns="50392">
              <a:spAutoFit/>
            </a:bodyPr>
            <a:lstStyle/>
            <a:p>
              <a:r>
                <a:rPr lang="it-IT" sz="2200" b="1">
                  <a:solidFill>
                    <a:srgbClr val="000066"/>
                  </a:solidFill>
                  <a:latin typeface="Calibri" pitchFamily="34" charset="0"/>
                </a:rPr>
                <a:t>MACHO Taiwan</a:t>
              </a:r>
            </a:p>
          </p:txBody>
        </p:sp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6215484" y="3153668"/>
              <a:ext cx="1784350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83" tIns="50392" rIns="100783" bIns="50392">
              <a:spAutoFit/>
            </a:bodyPr>
            <a:lstStyle/>
            <a:p>
              <a:r>
                <a:rPr lang="it-IT" sz="2200" b="1">
                  <a:solidFill>
                    <a:srgbClr val="000066"/>
                  </a:solidFill>
                  <a:latin typeface="Calibri" pitchFamily="34" charset="0"/>
                </a:rPr>
                <a:t>ECSSOS China</a:t>
              </a:r>
            </a:p>
          </p:txBody>
        </p:sp>
        <p:sp>
          <p:nvSpPr>
            <p:cNvPr id="16394" name="Text Box 9"/>
            <p:cNvSpPr txBox="1">
              <a:spLocks noChangeArrowheads="1"/>
            </p:cNvSpPr>
            <p:nvPr/>
          </p:nvSpPr>
          <p:spPr bwMode="auto">
            <a:xfrm>
              <a:off x="128935" y="4432598"/>
              <a:ext cx="2282825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83" tIns="50392" rIns="100783" bIns="50392">
              <a:spAutoFit/>
            </a:bodyPr>
            <a:lstStyle/>
            <a:p>
              <a:r>
                <a:rPr lang="it-IT" sz="2200" b="1">
                  <a:solidFill>
                    <a:srgbClr val="000066"/>
                  </a:solidFill>
                  <a:latin typeface="Calibri" pitchFamily="34" charset="0"/>
                </a:rPr>
                <a:t>OOI United States</a:t>
              </a: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po 97"/>
          <p:cNvGrpSpPr>
            <a:grpSpLocks/>
          </p:cNvGrpSpPr>
          <p:nvPr/>
        </p:nvGrpSpPr>
        <p:grpSpPr bwMode="auto">
          <a:xfrm>
            <a:off x="746125" y="1341438"/>
            <a:ext cx="7729538" cy="4344987"/>
            <a:chOff x="746041" y="1341438"/>
            <a:chExt cx="7729622" cy="4344194"/>
          </a:xfrm>
        </p:grpSpPr>
        <p:pic>
          <p:nvPicPr>
            <p:cNvPr id="174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041" y="1341438"/>
              <a:ext cx="7729622" cy="4344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79" name="Gruppo 95"/>
            <p:cNvGrpSpPr>
              <a:grpSpLocks/>
            </p:cNvGrpSpPr>
            <p:nvPr/>
          </p:nvGrpSpPr>
          <p:grpSpPr bwMode="auto">
            <a:xfrm>
              <a:off x="2867242" y="2776659"/>
              <a:ext cx="1974234" cy="1715936"/>
              <a:chOff x="2867242" y="2776659"/>
              <a:chExt cx="1974234" cy="1715936"/>
            </a:xfrm>
          </p:grpSpPr>
          <p:sp>
            <p:nvSpPr>
              <p:cNvPr id="17480" name="CasellaDiTesto 40"/>
              <p:cNvSpPr txBox="1">
                <a:spLocks noChangeArrowheads="1"/>
              </p:cNvSpPr>
              <p:nvPr/>
            </p:nvSpPr>
            <p:spPr bwMode="auto">
              <a:xfrm>
                <a:off x="3922700" y="2776659"/>
                <a:ext cx="918776" cy="23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36" tIns="41469" rIns="82936" bIns="41469">
                <a:spAutoFit/>
              </a:bodyPr>
              <a:lstStyle/>
              <a:p>
                <a:pPr defTabSz="827088"/>
                <a:r>
                  <a:rPr lang="it-IT" altLang="en-US" sz="1000" b="1">
                    <a:solidFill>
                      <a:srgbClr val="33CCCC"/>
                    </a:solidFill>
                    <a:latin typeface="Calibri" pitchFamily="34" charset="0"/>
                  </a:rPr>
                  <a:t>Koljö Fjord</a:t>
                </a:r>
                <a:endParaRPr lang="en-GB" altLang="en-US" sz="1000" b="1">
                  <a:solidFill>
                    <a:srgbClr val="33CCCC"/>
                  </a:solidFill>
                  <a:latin typeface="Calibri" pitchFamily="34" charset="0"/>
                </a:endParaRPr>
              </a:p>
            </p:txBody>
          </p:sp>
          <p:sp>
            <p:nvSpPr>
              <p:cNvPr id="17481" name="CasellaDiTesto 41"/>
              <p:cNvSpPr txBox="1">
                <a:spLocks noChangeArrowheads="1"/>
              </p:cNvSpPr>
              <p:nvPr/>
            </p:nvSpPr>
            <p:spPr bwMode="auto">
              <a:xfrm>
                <a:off x="3501406" y="4273803"/>
                <a:ext cx="764407" cy="218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36" tIns="41469" rIns="82936" bIns="41469">
                <a:spAutoFit/>
              </a:bodyPr>
              <a:lstStyle/>
              <a:p>
                <a:pPr defTabSz="827088"/>
                <a:r>
                  <a:rPr lang="it-IT" altLang="en-US" sz="900" b="1">
                    <a:solidFill>
                      <a:srgbClr val="33CCCC"/>
                    </a:solidFill>
                    <a:latin typeface="Calibri" pitchFamily="34" charset="0"/>
                    <a:cs typeface="Arial" pitchFamily="34" charset="0"/>
                  </a:rPr>
                  <a:t>OBSEA</a:t>
                </a:r>
                <a:endParaRPr lang="en-GB" altLang="en-US" sz="900" b="1">
                  <a:solidFill>
                    <a:srgbClr val="33CCCC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7482" name="CasellaDiTesto 53"/>
              <p:cNvSpPr txBox="1">
                <a:spLocks noChangeArrowheads="1"/>
              </p:cNvSpPr>
              <p:nvPr/>
            </p:nvSpPr>
            <p:spPr bwMode="auto">
              <a:xfrm>
                <a:off x="3478213" y="3803651"/>
                <a:ext cx="877887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36" tIns="41469" rIns="82936" bIns="41469">
                <a:spAutoFit/>
              </a:bodyPr>
              <a:lstStyle/>
              <a:p>
                <a:pPr defTabSz="827088"/>
                <a:r>
                  <a:rPr lang="it-IT" altLang="en-US" sz="900" b="1">
                    <a:solidFill>
                      <a:srgbClr val="33CCCC"/>
                    </a:solidFill>
                    <a:latin typeface="Calibri" pitchFamily="34" charset="0"/>
                    <a:cs typeface="Arial" pitchFamily="34" charset="0"/>
                  </a:rPr>
                  <a:t>MeDON</a:t>
                </a:r>
              </a:p>
              <a:p>
                <a:pPr defTabSz="827088"/>
                <a:r>
                  <a:rPr lang="it-IT" altLang="en-US" sz="900" b="1">
                    <a:solidFill>
                      <a:srgbClr val="33CCCC"/>
                    </a:solidFill>
                    <a:latin typeface="Calibri" pitchFamily="34" charset="0"/>
                    <a:cs typeface="Arial" pitchFamily="34" charset="0"/>
                  </a:rPr>
                  <a:t>Molène</a:t>
                </a:r>
                <a:endParaRPr lang="en-GB" altLang="en-US" sz="900" b="1">
                  <a:solidFill>
                    <a:srgbClr val="33CCCC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7483" name="CasellaDiTesto 54"/>
              <p:cNvSpPr txBox="1">
                <a:spLocks noChangeArrowheads="1"/>
              </p:cNvSpPr>
              <p:nvPr/>
            </p:nvSpPr>
            <p:spPr bwMode="auto">
              <a:xfrm>
                <a:off x="2867242" y="3354224"/>
                <a:ext cx="840662" cy="218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36" tIns="41469" rIns="82936" bIns="41469">
                <a:spAutoFit/>
              </a:bodyPr>
              <a:lstStyle/>
              <a:p>
                <a:pPr defTabSz="827088"/>
                <a:r>
                  <a:rPr lang="it-IT" altLang="en-US" sz="900" b="1">
                    <a:solidFill>
                      <a:srgbClr val="33CCCC"/>
                    </a:solidFill>
                    <a:latin typeface="Calibri" pitchFamily="34" charset="0"/>
                    <a:cs typeface="Arial" pitchFamily="34" charset="0"/>
                  </a:rPr>
                  <a:t>SmartBay</a:t>
                </a:r>
                <a:endParaRPr lang="en-GB" altLang="en-US" sz="900" b="1">
                  <a:solidFill>
                    <a:srgbClr val="33CCCC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8" name="CasellaDiTesto 57"/>
          <p:cNvSpPr txBox="1"/>
          <p:nvPr/>
        </p:nvSpPr>
        <p:spPr>
          <a:xfrm>
            <a:off x="0" y="787400"/>
            <a:ext cx="91440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8270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270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EMSO nodes (11 sites &amp; 4 test sites) - present status</a:t>
            </a:r>
            <a:endParaRPr lang="it-IT" altLang="en-US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grpSp>
        <p:nvGrpSpPr>
          <p:cNvPr id="17412" name="Gruppo 94"/>
          <p:cNvGrpSpPr>
            <a:grpSpLocks/>
          </p:cNvGrpSpPr>
          <p:nvPr/>
        </p:nvGrpSpPr>
        <p:grpSpPr bwMode="auto">
          <a:xfrm>
            <a:off x="582613" y="5876925"/>
            <a:ext cx="1544637" cy="647700"/>
            <a:chOff x="582613" y="5876925"/>
            <a:chExt cx="1544637" cy="647700"/>
          </a:xfrm>
        </p:grpSpPr>
        <p:sp>
          <p:nvSpPr>
            <p:cNvPr id="109" name="Rettangolo 108"/>
            <p:cNvSpPr/>
            <p:nvPr/>
          </p:nvSpPr>
          <p:spPr>
            <a:xfrm>
              <a:off x="582613" y="5876925"/>
              <a:ext cx="649287" cy="6477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endParaRPr lang="en-GB" dirty="0"/>
            </a:p>
          </p:txBody>
        </p:sp>
        <p:sp>
          <p:nvSpPr>
            <p:cNvPr id="17476" name="Rectangle 3"/>
            <p:cNvSpPr>
              <a:spLocks noChangeArrowheads="1"/>
            </p:cNvSpPr>
            <p:nvPr/>
          </p:nvSpPr>
          <p:spPr bwMode="auto">
            <a:xfrm>
              <a:off x="1185863" y="6067425"/>
              <a:ext cx="941387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algn="ctr" defTabSz="827088"/>
              <a:r>
                <a:rPr lang="it-IT" altLang="en-US" b="1">
                  <a:solidFill>
                    <a:srgbClr val="002060"/>
                  </a:solidFill>
                  <a:latin typeface="Calibri" pitchFamily="34" charset="0"/>
                </a:rPr>
                <a:t> nodes</a:t>
              </a:r>
            </a:p>
          </p:txBody>
        </p: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679450" y="6021288"/>
              <a:ext cx="431800" cy="431800"/>
              <a:chOff x="4604" y="1797"/>
              <a:chExt cx="272" cy="272"/>
            </a:xfrm>
            <a:noFill/>
          </p:grpSpPr>
          <p:sp>
            <p:nvSpPr>
              <p:cNvPr id="16396" name="Rectangle 59"/>
              <p:cNvSpPr>
                <a:spLocks noChangeArrowheads="1"/>
              </p:cNvSpPr>
              <p:nvPr/>
            </p:nvSpPr>
            <p:spPr bwMode="auto">
              <a:xfrm>
                <a:off x="4604" y="1797"/>
                <a:ext cx="272" cy="182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397" name="Line 60"/>
              <p:cNvSpPr>
                <a:spLocks noChangeShapeType="1"/>
              </p:cNvSpPr>
              <p:nvPr/>
            </p:nvSpPr>
            <p:spPr bwMode="auto">
              <a:xfrm>
                <a:off x="4740" y="1979"/>
                <a:ext cx="136" cy="9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Arial" charset="0"/>
                </a:endParaRPr>
              </a:p>
            </p:txBody>
          </p:sp>
        </p:grpSp>
      </p:grpSp>
      <p:grpSp>
        <p:nvGrpSpPr>
          <p:cNvPr id="17413" name="Gruppo 92"/>
          <p:cNvGrpSpPr>
            <a:grpSpLocks/>
          </p:cNvGrpSpPr>
          <p:nvPr/>
        </p:nvGrpSpPr>
        <p:grpSpPr bwMode="auto">
          <a:xfrm>
            <a:off x="4140200" y="5876925"/>
            <a:ext cx="2590800" cy="647700"/>
            <a:chOff x="4140200" y="5876925"/>
            <a:chExt cx="2591593" cy="647700"/>
          </a:xfrm>
        </p:grpSpPr>
        <p:sp>
          <p:nvSpPr>
            <p:cNvPr id="110" name="Rettangolo 109"/>
            <p:cNvSpPr/>
            <p:nvPr/>
          </p:nvSpPr>
          <p:spPr>
            <a:xfrm>
              <a:off x="4140200" y="5876925"/>
              <a:ext cx="647898" cy="6477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0" name="Stella a 5 punte 69"/>
            <p:cNvSpPr>
              <a:spLocks noChangeAspect="1"/>
            </p:cNvSpPr>
            <p:nvPr/>
          </p:nvSpPr>
          <p:spPr>
            <a:xfrm>
              <a:off x="4283119" y="5978525"/>
              <a:ext cx="360473" cy="358775"/>
            </a:xfrm>
            <a:prstGeom prst="star5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474" name="Rectangle 3"/>
            <p:cNvSpPr>
              <a:spLocks noChangeArrowheads="1"/>
            </p:cNvSpPr>
            <p:nvPr/>
          </p:nvSpPr>
          <p:spPr bwMode="auto">
            <a:xfrm>
              <a:off x="4572000" y="5877272"/>
              <a:ext cx="2159793" cy="63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algn="ctr" defTabSz="827088"/>
              <a:r>
                <a:rPr lang="it-IT" altLang="en-US" b="1">
                  <a:solidFill>
                    <a:srgbClr val="002060"/>
                  </a:solidFill>
                  <a:latin typeface="Calibri" pitchFamily="34" charset="0"/>
                </a:rPr>
                <a:t>operating nodes (8/11)</a:t>
              </a:r>
            </a:p>
          </p:txBody>
        </p:sp>
      </p:grpSp>
      <p:grpSp>
        <p:nvGrpSpPr>
          <p:cNvPr id="17414" name="Gruppo 93"/>
          <p:cNvGrpSpPr>
            <a:grpSpLocks/>
          </p:cNvGrpSpPr>
          <p:nvPr/>
        </p:nvGrpSpPr>
        <p:grpSpPr bwMode="auto">
          <a:xfrm>
            <a:off x="6775450" y="6067425"/>
            <a:ext cx="1835150" cy="434975"/>
            <a:chOff x="6775450" y="6067425"/>
            <a:chExt cx="1835150" cy="434975"/>
          </a:xfrm>
        </p:grpSpPr>
        <p:sp>
          <p:nvSpPr>
            <p:cNvPr id="17468" name="Rectangle 3"/>
            <p:cNvSpPr>
              <a:spLocks noChangeArrowheads="1"/>
            </p:cNvSpPr>
            <p:nvPr/>
          </p:nvSpPr>
          <p:spPr bwMode="auto">
            <a:xfrm>
              <a:off x="7215188" y="6088063"/>
              <a:ext cx="1395412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algn="ctr" defTabSz="827088"/>
              <a:r>
                <a:rPr lang="it-IT" altLang="en-US" b="1">
                  <a:solidFill>
                    <a:srgbClr val="002060"/>
                  </a:solidFill>
                  <a:latin typeface="Calibri" pitchFamily="34" charset="0"/>
                </a:rPr>
                <a:t>test sites</a:t>
              </a:r>
            </a:p>
          </p:txBody>
        </p:sp>
        <p:grpSp>
          <p:nvGrpSpPr>
            <p:cNvPr id="17469" name="Group 62"/>
            <p:cNvGrpSpPr>
              <a:grpSpLocks/>
            </p:cNvGrpSpPr>
            <p:nvPr/>
          </p:nvGrpSpPr>
          <p:grpSpPr bwMode="auto">
            <a:xfrm>
              <a:off x="6775450" y="6067425"/>
              <a:ext cx="444500" cy="434975"/>
              <a:chOff x="4596" y="2464"/>
              <a:chExt cx="280" cy="274"/>
            </a:xfrm>
          </p:grpSpPr>
          <p:sp>
            <p:nvSpPr>
              <p:cNvPr id="17470" name="Rectangle 58"/>
              <p:cNvSpPr>
                <a:spLocks noChangeArrowheads="1"/>
              </p:cNvSpPr>
              <p:nvPr/>
            </p:nvSpPr>
            <p:spPr bwMode="auto">
              <a:xfrm>
                <a:off x="4596" y="2464"/>
                <a:ext cx="272" cy="18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7471" name="Line 61"/>
              <p:cNvSpPr>
                <a:spLocks noChangeShapeType="1"/>
              </p:cNvSpPr>
              <p:nvPr/>
            </p:nvSpPr>
            <p:spPr bwMode="auto">
              <a:xfrm>
                <a:off x="4740" y="2648"/>
                <a:ext cx="136" cy="9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uppo 78"/>
          <p:cNvGrpSpPr>
            <a:grpSpLocks/>
          </p:cNvGrpSpPr>
          <p:nvPr/>
        </p:nvGrpSpPr>
        <p:grpSpPr bwMode="auto">
          <a:xfrm>
            <a:off x="3586163" y="4337050"/>
            <a:ext cx="1052512" cy="803275"/>
            <a:chOff x="3586063" y="4365625"/>
            <a:chExt cx="1052687" cy="803988"/>
          </a:xfrm>
        </p:grpSpPr>
        <p:cxnSp>
          <p:nvCxnSpPr>
            <p:cNvPr id="77" name="Connettore 2 76"/>
            <p:cNvCxnSpPr>
              <a:cxnSpLocks noChangeShapeType="1"/>
            </p:cNvCxnSpPr>
            <p:nvPr/>
          </p:nvCxnSpPr>
          <p:spPr bwMode="auto">
            <a:xfrm flipH="1" flipV="1">
              <a:off x="3967126" y="4365625"/>
              <a:ext cx="173066" cy="533873"/>
            </a:xfrm>
            <a:prstGeom prst="straightConnector1">
              <a:avLst/>
            </a:prstGeom>
            <a:noFill/>
            <a:ln w="25400">
              <a:solidFill>
                <a:srgbClr val="4BACC6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6063" y="4586167"/>
              <a:ext cx="1052687" cy="58344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10" name="Gruppo 63"/>
          <p:cNvGrpSpPr>
            <a:grpSpLocks/>
          </p:cNvGrpSpPr>
          <p:nvPr/>
        </p:nvGrpSpPr>
        <p:grpSpPr bwMode="auto">
          <a:xfrm>
            <a:off x="2560638" y="4835525"/>
            <a:ext cx="1435100" cy="1185863"/>
            <a:chOff x="2560116" y="4835525"/>
            <a:chExt cx="1435820" cy="1185863"/>
          </a:xfrm>
        </p:grpSpPr>
        <p:cxnSp>
          <p:nvCxnSpPr>
            <p:cNvPr id="72" name="Connettore 2 71"/>
            <p:cNvCxnSpPr>
              <a:cxnSpLocks noChangeShapeType="1"/>
            </p:cNvCxnSpPr>
            <p:nvPr/>
          </p:nvCxnSpPr>
          <p:spPr bwMode="auto">
            <a:xfrm flipH="1" flipV="1">
              <a:off x="2825361" y="4835525"/>
              <a:ext cx="252540" cy="498475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65" name="Picture 2" descr="Z:\Backup\Documenti\Filmati+foto\NEARESTfotoselez\DSC_000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0116" y="5315474"/>
              <a:ext cx="1435820" cy="70591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1" name="Gruppo 81"/>
          <p:cNvGrpSpPr>
            <a:grpSpLocks/>
          </p:cNvGrpSpPr>
          <p:nvPr/>
        </p:nvGrpSpPr>
        <p:grpSpPr bwMode="auto">
          <a:xfrm>
            <a:off x="6115050" y="1654175"/>
            <a:ext cx="1768475" cy="696913"/>
            <a:chOff x="6115050" y="1653802"/>
            <a:chExt cx="1769174" cy="697658"/>
          </a:xfrm>
        </p:grpSpPr>
        <p:cxnSp>
          <p:nvCxnSpPr>
            <p:cNvPr id="67" name="Connettore 2 66"/>
            <p:cNvCxnSpPr>
              <a:cxnSpLocks noChangeShapeType="1"/>
            </p:cNvCxnSpPr>
            <p:nvPr/>
          </p:nvCxnSpPr>
          <p:spPr bwMode="auto">
            <a:xfrm flipH="1">
              <a:off x="6115050" y="1965285"/>
              <a:ext cx="1014814" cy="122369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63" name="Picture 9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23232" y="1653802"/>
              <a:ext cx="1260992" cy="697658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2" name="Gruppo 59"/>
          <p:cNvGrpSpPr>
            <a:grpSpLocks/>
          </p:cNvGrpSpPr>
          <p:nvPr/>
        </p:nvGrpSpPr>
        <p:grpSpPr bwMode="auto">
          <a:xfrm>
            <a:off x="2479675" y="2536825"/>
            <a:ext cx="1012825" cy="858838"/>
            <a:chOff x="2480110" y="2564904"/>
            <a:chExt cx="1011770" cy="859334"/>
          </a:xfrm>
        </p:grpSpPr>
        <p:cxnSp>
          <p:nvCxnSpPr>
            <p:cNvPr id="89" name="Connettore 2 88"/>
            <p:cNvCxnSpPr>
              <a:cxnSpLocks noChangeShapeType="1"/>
            </p:cNvCxnSpPr>
            <p:nvPr/>
          </p:nvCxnSpPr>
          <p:spPr bwMode="auto">
            <a:xfrm>
              <a:off x="2825825" y="2963597"/>
              <a:ext cx="101494" cy="460641"/>
            </a:xfrm>
            <a:prstGeom prst="straightConnector1">
              <a:avLst/>
            </a:prstGeom>
            <a:noFill/>
            <a:ln w="25400">
              <a:solidFill>
                <a:srgbClr val="4BACC6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61" name="Picture 37" descr="C:\Users\Poalo\Desktop\SmartBayimagesmall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80110" y="2564904"/>
              <a:ext cx="1011770" cy="56005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13" name="Gruppo 79"/>
          <p:cNvGrpSpPr>
            <a:grpSpLocks/>
          </p:cNvGrpSpPr>
          <p:nvPr/>
        </p:nvGrpSpPr>
        <p:grpSpPr bwMode="auto">
          <a:xfrm>
            <a:off x="2268538" y="3733800"/>
            <a:ext cx="1346200" cy="730250"/>
            <a:chOff x="2267744" y="3762375"/>
            <a:chExt cx="1346994" cy="729642"/>
          </a:xfrm>
        </p:grpSpPr>
        <p:cxnSp>
          <p:nvCxnSpPr>
            <p:cNvPr id="86" name="Connettore 2 85"/>
            <p:cNvCxnSpPr>
              <a:cxnSpLocks noChangeShapeType="1"/>
            </p:cNvCxnSpPr>
            <p:nvPr/>
          </p:nvCxnSpPr>
          <p:spPr bwMode="auto">
            <a:xfrm flipV="1">
              <a:off x="3276401" y="3762375"/>
              <a:ext cx="338337" cy="242686"/>
            </a:xfrm>
            <a:prstGeom prst="straightConnector1">
              <a:avLst/>
            </a:prstGeom>
            <a:noFill/>
            <a:ln w="25400">
              <a:solidFill>
                <a:srgbClr val="4BACC6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5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67744" y="3918204"/>
              <a:ext cx="1106623" cy="57381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14" name="Gruppo 89"/>
          <p:cNvGrpSpPr>
            <a:grpSpLocks/>
          </p:cNvGrpSpPr>
          <p:nvPr/>
        </p:nvGrpSpPr>
        <p:grpSpPr bwMode="auto">
          <a:xfrm>
            <a:off x="5526088" y="3411538"/>
            <a:ext cx="1001712" cy="1300162"/>
            <a:chOff x="5525908" y="3411019"/>
            <a:chExt cx="1002470" cy="1300681"/>
          </a:xfrm>
        </p:grpSpPr>
        <p:cxnSp>
          <p:nvCxnSpPr>
            <p:cNvPr id="74" name="Connettore 2 73"/>
            <p:cNvCxnSpPr>
              <a:cxnSpLocks noChangeShapeType="1"/>
            </p:cNvCxnSpPr>
            <p:nvPr/>
          </p:nvCxnSpPr>
          <p:spPr bwMode="auto">
            <a:xfrm>
              <a:off x="6180453" y="4438541"/>
              <a:ext cx="22242" cy="273159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57" name="Picture 3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25908" y="3411019"/>
              <a:ext cx="1002470" cy="104992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5" name="Gruppo 64"/>
          <p:cNvGrpSpPr>
            <a:grpSpLocks/>
          </p:cNvGrpSpPr>
          <p:nvPr/>
        </p:nvGrpSpPr>
        <p:grpSpPr bwMode="auto">
          <a:xfrm>
            <a:off x="4905375" y="4837113"/>
            <a:ext cx="1209675" cy="1058862"/>
            <a:chOff x="4904711" y="4837113"/>
            <a:chExt cx="1210776" cy="1059054"/>
          </a:xfrm>
        </p:grpSpPr>
        <p:cxnSp>
          <p:nvCxnSpPr>
            <p:cNvPr id="73" name="Connettore 2 72"/>
            <p:cNvCxnSpPr>
              <a:cxnSpLocks noChangeShapeType="1"/>
            </p:cNvCxnSpPr>
            <p:nvPr/>
          </p:nvCxnSpPr>
          <p:spPr bwMode="auto">
            <a:xfrm flipH="1" flipV="1">
              <a:off x="5491032" y="4837113"/>
              <a:ext cx="200207" cy="49697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54" name="Picture 5" descr="O:\Aree_Comuni\Geostar\Foto\SN1_LIDO\Foto installazione 2012\Foto INGV\IMG_026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04711" y="5085673"/>
              <a:ext cx="1210776" cy="81049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0" name="Stella a 5 punte 99"/>
            <p:cNvSpPr/>
            <p:nvPr/>
          </p:nvSpPr>
          <p:spPr bwMode="auto">
            <a:xfrm>
              <a:off x="5983605" y="5148319"/>
              <a:ext cx="73091" cy="71450"/>
            </a:xfrm>
            <a:prstGeom prst="star5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6" name="Gruppo 83"/>
          <p:cNvGrpSpPr>
            <a:grpSpLocks/>
          </p:cNvGrpSpPr>
          <p:nvPr/>
        </p:nvGrpSpPr>
        <p:grpSpPr bwMode="auto">
          <a:xfrm>
            <a:off x="3997325" y="3035300"/>
            <a:ext cx="1452563" cy="1008063"/>
            <a:chOff x="3997325" y="3035300"/>
            <a:chExt cx="1452563" cy="1008063"/>
          </a:xfrm>
        </p:grpSpPr>
        <p:cxnSp>
          <p:nvCxnSpPr>
            <p:cNvPr id="66" name="Connettore 2 65"/>
            <p:cNvCxnSpPr>
              <a:cxnSpLocks noChangeShapeType="1"/>
            </p:cNvCxnSpPr>
            <p:nvPr/>
          </p:nvCxnSpPr>
          <p:spPr bwMode="auto">
            <a:xfrm flipH="1">
              <a:off x="4613275" y="3525838"/>
              <a:ext cx="238125" cy="517525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97325" y="3035300"/>
              <a:ext cx="1452563" cy="7921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1" name="Stella a 5 punte 100"/>
            <p:cNvSpPr/>
            <p:nvPr/>
          </p:nvSpPr>
          <p:spPr bwMode="auto">
            <a:xfrm>
              <a:off x="5292725" y="3097213"/>
              <a:ext cx="71438" cy="73025"/>
            </a:xfrm>
            <a:prstGeom prst="star5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7" name="Gruppo 60"/>
          <p:cNvGrpSpPr>
            <a:grpSpLocks/>
          </p:cNvGrpSpPr>
          <p:nvPr/>
        </p:nvGrpSpPr>
        <p:grpSpPr bwMode="auto">
          <a:xfrm>
            <a:off x="1054100" y="3386138"/>
            <a:ext cx="963613" cy="1011237"/>
            <a:chOff x="1054779" y="3386250"/>
            <a:chExt cx="963413" cy="1011125"/>
          </a:xfrm>
        </p:grpSpPr>
        <p:cxnSp>
          <p:nvCxnSpPr>
            <p:cNvPr id="69" name="Connettore 2 68"/>
            <p:cNvCxnSpPr>
              <a:cxnSpLocks noChangeShapeType="1"/>
            </p:cNvCxnSpPr>
            <p:nvPr/>
          </p:nvCxnSpPr>
          <p:spPr bwMode="auto">
            <a:xfrm flipH="1">
              <a:off x="1224607" y="4149752"/>
              <a:ext cx="193635" cy="247623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48" name="Picture 1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54779" y="3386250"/>
              <a:ext cx="963413" cy="79260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2" name="Stella a 5 punte 101"/>
            <p:cNvSpPr/>
            <p:nvPr/>
          </p:nvSpPr>
          <p:spPr bwMode="auto">
            <a:xfrm>
              <a:off x="1883282" y="3448155"/>
              <a:ext cx="73010" cy="73017"/>
            </a:xfrm>
            <a:prstGeom prst="star5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" name="Gruppo 90"/>
          <p:cNvGrpSpPr>
            <a:grpSpLocks/>
          </p:cNvGrpSpPr>
          <p:nvPr/>
        </p:nvGrpSpPr>
        <p:grpSpPr bwMode="auto">
          <a:xfrm>
            <a:off x="323850" y="5143500"/>
            <a:ext cx="1981200" cy="690563"/>
            <a:chOff x="323850" y="5143467"/>
            <a:chExt cx="1981200" cy="690778"/>
          </a:xfrm>
        </p:grpSpPr>
        <p:cxnSp>
          <p:nvCxnSpPr>
            <p:cNvPr id="71" name="Connettore 2 70"/>
            <p:cNvCxnSpPr>
              <a:cxnSpLocks noChangeShapeType="1"/>
            </p:cNvCxnSpPr>
            <p:nvPr/>
          </p:nvCxnSpPr>
          <p:spPr bwMode="auto">
            <a:xfrm flipV="1">
              <a:off x="1730375" y="5345143"/>
              <a:ext cx="574675" cy="14450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45" name="Imagen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3850" y="5143467"/>
              <a:ext cx="1450699" cy="690778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4" name="Stella a 5 punte 103"/>
            <p:cNvSpPr/>
            <p:nvPr/>
          </p:nvSpPr>
          <p:spPr bwMode="auto">
            <a:xfrm>
              <a:off x="1649413" y="5186343"/>
              <a:ext cx="71437" cy="71459"/>
            </a:xfrm>
            <a:prstGeom prst="star5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            </a:t>
              </a:r>
              <a:endParaRPr lang="en-GB" dirty="0"/>
            </a:p>
          </p:txBody>
        </p:sp>
      </p:grpSp>
      <p:grpSp>
        <p:nvGrpSpPr>
          <p:cNvPr id="19" name="Gruppo 61"/>
          <p:cNvGrpSpPr>
            <a:grpSpLocks/>
          </p:cNvGrpSpPr>
          <p:nvPr/>
        </p:nvGrpSpPr>
        <p:grpSpPr bwMode="auto">
          <a:xfrm>
            <a:off x="379413" y="2152650"/>
            <a:ext cx="1855787" cy="1311275"/>
            <a:chOff x="379646" y="2151932"/>
            <a:chExt cx="1855554" cy="1311993"/>
          </a:xfrm>
        </p:grpSpPr>
        <p:cxnSp>
          <p:nvCxnSpPr>
            <p:cNvPr id="68" name="Connettore 2 67"/>
            <p:cNvCxnSpPr>
              <a:cxnSpLocks noChangeShapeType="1"/>
            </p:cNvCxnSpPr>
            <p:nvPr/>
          </p:nvCxnSpPr>
          <p:spPr bwMode="auto">
            <a:xfrm>
              <a:off x="1644724" y="2901642"/>
              <a:ext cx="590476" cy="562283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42" name="Picture 1" descr="Collage of PAP mooring images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9646" y="2151932"/>
              <a:ext cx="1844992" cy="80361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5" name="Stella a 5 punte 104"/>
            <p:cNvSpPr/>
            <p:nvPr/>
          </p:nvSpPr>
          <p:spPr bwMode="auto">
            <a:xfrm>
              <a:off x="2100280" y="2204349"/>
              <a:ext cx="71428" cy="71476"/>
            </a:xfrm>
            <a:prstGeom prst="star5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0" name="Gruppo 84"/>
          <p:cNvGrpSpPr>
            <a:grpSpLocks/>
          </p:cNvGrpSpPr>
          <p:nvPr/>
        </p:nvGrpSpPr>
        <p:grpSpPr bwMode="auto">
          <a:xfrm>
            <a:off x="6200775" y="2662238"/>
            <a:ext cx="1325563" cy="1308100"/>
            <a:chOff x="6201041" y="2662344"/>
            <a:chExt cx="1326088" cy="1307994"/>
          </a:xfrm>
        </p:grpSpPr>
        <p:cxnSp>
          <p:nvCxnSpPr>
            <p:cNvPr id="92" name="Connettore 2 201"/>
            <p:cNvCxnSpPr>
              <a:cxnSpLocks noChangeShapeType="1"/>
            </p:cNvCxnSpPr>
            <p:nvPr/>
          </p:nvCxnSpPr>
          <p:spPr bwMode="auto">
            <a:xfrm>
              <a:off x="6707655" y="3276656"/>
              <a:ext cx="176282" cy="693682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39" name="Immagine 1" descr="Immagin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01041" y="2662344"/>
              <a:ext cx="1326088" cy="66600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6" name="Stella a 5 punte 105"/>
            <p:cNvSpPr/>
            <p:nvPr/>
          </p:nvSpPr>
          <p:spPr bwMode="auto">
            <a:xfrm>
              <a:off x="7390550" y="3200462"/>
              <a:ext cx="71465" cy="71432"/>
            </a:xfrm>
            <a:prstGeom prst="star5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" name="Gruppo 86"/>
          <p:cNvGrpSpPr>
            <a:grpSpLocks/>
          </p:cNvGrpSpPr>
          <p:nvPr/>
        </p:nvGrpSpPr>
        <p:grpSpPr bwMode="auto">
          <a:xfrm>
            <a:off x="6831013" y="3525838"/>
            <a:ext cx="1460500" cy="950912"/>
            <a:chOff x="6831013" y="3525231"/>
            <a:chExt cx="1460523" cy="952227"/>
          </a:xfrm>
        </p:grpSpPr>
        <p:cxnSp>
          <p:nvCxnSpPr>
            <p:cNvPr id="75" name="Connettore 2 74"/>
            <p:cNvCxnSpPr>
              <a:cxnSpLocks noChangeShapeType="1"/>
            </p:cNvCxnSpPr>
            <p:nvPr/>
          </p:nvCxnSpPr>
          <p:spPr bwMode="auto">
            <a:xfrm flipH="1">
              <a:off x="6831013" y="4157930"/>
              <a:ext cx="612785" cy="168508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36" name="Picture 5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367180" y="3525231"/>
              <a:ext cx="924356" cy="95222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7" name="Stella a 5 punte 106"/>
            <p:cNvSpPr/>
            <p:nvPr/>
          </p:nvSpPr>
          <p:spPr bwMode="auto">
            <a:xfrm>
              <a:off x="8172471" y="4359821"/>
              <a:ext cx="71439" cy="71537"/>
            </a:xfrm>
            <a:prstGeom prst="star5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grpSp>
        <p:nvGrpSpPr>
          <p:cNvPr id="22" name="Gruppo 87"/>
          <p:cNvGrpSpPr>
            <a:grpSpLocks/>
          </p:cNvGrpSpPr>
          <p:nvPr/>
        </p:nvGrpSpPr>
        <p:grpSpPr bwMode="auto">
          <a:xfrm>
            <a:off x="4643438" y="2276475"/>
            <a:ext cx="1289050" cy="692150"/>
            <a:chOff x="4643438" y="2304674"/>
            <a:chExt cx="1289782" cy="692526"/>
          </a:xfrm>
        </p:grpSpPr>
        <p:cxnSp>
          <p:nvCxnSpPr>
            <p:cNvPr id="78" name="Connettore 2 77"/>
            <p:cNvCxnSpPr>
              <a:cxnSpLocks noChangeShapeType="1"/>
            </p:cNvCxnSpPr>
            <p:nvPr/>
          </p:nvCxnSpPr>
          <p:spPr bwMode="auto">
            <a:xfrm flipH="1">
              <a:off x="4643438" y="2650937"/>
              <a:ext cx="630595" cy="346263"/>
            </a:xfrm>
            <a:prstGeom prst="straightConnector1">
              <a:avLst/>
            </a:prstGeom>
            <a:noFill/>
            <a:ln w="25400">
              <a:solidFill>
                <a:srgbClr val="4BACC6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34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50775" y="2304674"/>
              <a:ext cx="1082445" cy="45134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23" name="Gruppo 80"/>
          <p:cNvGrpSpPr>
            <a:grpSpLocks/>
          </p:cNvGrpSpPr>
          <p:nvPr/>
        </p:nvGrpSpPr>
        <p:grpSpPr bwMode="auto">
          <a:xfrm>
            <a:off x="3163888" y="1476375"/>
            <a:ext cx="1841500" cy="800100"/>
            <a:chOff x="3163872" y="1476291"/>
            <a:chExt cx="1841516" cy="800862"/>
          </a:xfrm>
        </p:grpSpPr>
        <p:cxnSp>
          <p:nvCxnSpPr>
            <p:cNvPr id="76" name="Connettore 2 75"/>
            <p:cNvCxnSpPr>
              <a:cxnSpLocks noChangeShapeType="1"/>
            </p:cNvCxnSpPr>
            <p:nvPr/>
          </p:nvCxnSpPr>
          <p:spPr bwMode="auto">
            <a:xfrm flipV="1">
              <a:off x="4175118" y="1836997"/>
              <a:ext cx="830270" cy="128709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17431" name="Picture 2" descr="Lander am HMMV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63872" y="1476291"/>
              <a:ext cx="1298190" cy="80086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8" name="Stella a 5 punte 107"/>
            <p:cNvSpPr/>
            <p:nvPr/>
          </p:nvSpPr>
          <p:spPr bwMode="auto">
            <a:xfrm>
              <a:off x="4337044" y="1517605"/>
              <a:ext cx="71439" cy="73095"/>
            </a:xfrm>
            <a:prstGeom prst="star5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eFWyZ981OTKBKo8QQ89J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977</Words>
  <Application>Microsoft Office PowerPoint</Application>
  <PresentationFormat>Presentazione su schermo (4:3)</PresentationFormat>
  <Paragraphs>274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Paolo</dc:creator>
  <cp:lastModifiedBy>mormon</cp:lastModifiedBy>
  <cp:revision>97</cp:revision>
  <dcterms:created xsi:type="dcterms:W3CDTF">2014-03-10T15:29:55Z</dcterms:created>
  <dcterms:modified xsi:type="dcterms:W3CDTF">2015-05-19T14:15:52Z</dcterms:modified>
</cp:coreProperties>
</file>