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4" r:id="rId3"/>
    <p:sldId id="271" r:id="rId4"/>
    <p:sldId id="263" r:id="rId5"/>
    <p:sldId id="273" r:id="rId6"/>
    <p:sldId id="266" r:id="rId7"/>
    <p:sldId id="267" r:id="rId8"/>
    <p:sldId id="268" r:id="rId9"/>
    <p:sldId id="272" r:id="rId10"/>
    <p:sldId id="269" r:id="rId11"/>
    <p:sldId id="270" r:id="rId12"/>
    <p:sldId id="265" r:id="rId13"/>
  </p:sldIdLst>
  <p:sldSz cx="9144000" cy="6858000" type="screen4x3"/>
  <p:notesSz cx="6858000" cy="9144000"/>
  <p:defaultTextStyle>
    <a:defPPr>
      <a:defRPr lang="en-GB"/>
    </a:defPPr>
    <a:lvl1pPr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AD41"/>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fld id="{2E05E5BC-F6C3-44B3-B490-37C38307515B}" type="slidenum">
              <a:rPr lang="ja-JP" altLang="en-US"/>
              <a:pPr>
                <a:defRPr/>
              </a:pPr>
              <a:t>‹#›</a:t>
            </a:fld>
            <a:endParaRPr lang="en-US" altLang="ja-JP"/>
          </a:p>
        </p:txBody>
      </p:sp>
    </p:spTree>
    <p:extLst>
      <p:ext uri="{BB962C8B-B14F-4D97-AF65-F5344CB8AC3E}">
        <p14:creationId xmlns:p14="http://schemas.microsoft.com/office/powerpoint/2010/main" val="3925904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fld id="{B66EBE90-EB3E-440A-AC2F-050662EBBC4C}" type="slidenum">
              <a:rPr lang="ja-JP" altLang="en-US"/>
              <a:pPr>
                <a:defRPr/>
              </a:pPr>
              <a:t>‹#›</a:t>
            </a:fld>
            <a:endParaRPr lang="en-US" altLang="ja-JP"/>
          </a:p>
        </p:txBody>
      </p:sp>
    </p:spTree>
    <p:extLst>
      <p:ext uri="{BB962C8B-B14F-4D97-AF65-F5344CB8AC3E}">
        <p14:creationId xmlns:p14="http://schemas.microsoft.com/office/powerpoint/2010/main" val="41312423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99142D55-F822-4F0C-A2B0-F140AC05D9B1}" type="slidenum">
              <a:rPr lang="ja-JP" altLang="en-US" sz="1200"/>
              <a:pPr/>
              <a:t>2</a:t>
            </a:fld>
            <a:endParaRPr lang="en-US" altLang="ja-JP"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IPR Notices Note Well for OGF meetings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8B9AE040-57F6-458E-A0F1-F926750F51D9}" type="slidenum">
              <a:rPr lang="ja-JP" altLang="en-US" sz="1200"/>
              <a:pPr/>
              <a:t>12</a:t>
            </a:fld>
            <a:endParaRPr lang="en-US" altLang="ja-JP"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t>OGF Full Copyright Notice if necessary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defRPr/>
            </a:pPr>
            <a:r>
              <a:rPr lang="en-US" altLang="ja-JP" sz="600"/>
              <a:t>© 2006 Open Grid Forum</a:t>
            </a:r>
          </a:p>
        </p:txBody>
      </p:sp>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smtClean="0"/>
              <a:t>Click to edit Master title style</a:t>
            </a:r>
            <a:endParaRPr lang="en-US" altLang="ja-JP"/>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smtClean="0"/>
              <a:t>Click to edit Master subtitle style</a:t>
            </a:r>
            <a:endParaRPr lang="en-US" altLang="ja-JP"/>
          </a:p>
        </p:txBody>
      </p:sp>
    </p:spTree>
    <p:extLst>
      <p:ext uri="{BB962C8B-B14F-4D97-AF65-F5344CB8AC3E}">
        <p14:creationId xmlns:p14="http://schemas.microsoft.com/office/powerpoint/2010/main" val="86853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4B32C306-4638-4529-BA8D-5E6E4F0A45CA}" type="slidenum">
              <a:rPr lang="ja-JP" altLang="en-US"/>
              <a:pPr>
                <a:defRPr/>
              </a:pPr>
              <a:t>‹#›</a:t>
            </a:fld>
            <a:endParaRPr lang="en-US" altLang="ja-JP"/>
          </a:p>
        </p:txBody>
      </p:sp>
    </p:spTree>
    <p:extLst>
      <p:ext uri="{BB962C8B-B14F-4D97-AF65-F5344CB8AC3E}">
        <p14:creationId xmlns:p14="http://schemas.microsoft.com/office/powerpoint/2010/main" val="12856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C748A78A-E215-4687-85F5-BE42F3FD37CB}" type="slidenum">
              <a:rPr lang="ja-JP" altLang="en-US"/>
              <a:pPr>
                <a:defRPr/>
              </a:pPr>
              <a:t>‹#›</a:t>
            </a:fld>
            <a:endParaRPr lang="en-US" altLang="ja-JP"/>
          </a:p>
        </p:txBody>
      </p:sp>
    </p:spTree>
    <p:extLst>
      <p:ext uri="{BB962C8B-B14F-4D97-AF65-F5344CB8AC3E}">
        <p14:creationId xmlns:p14="http://schemas.microsoft.com/office/powerpoint/2010/main" val="106175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6313CC48-50A2-484A-81FD-D8CE610DB992}" type="slidenum">
              <a:rPr lang="ja-JP" altLang="en-US"/>
              <a:pPr>
                <a:defRPr/>
              </a:pPr>
              <a:t>‹#›</a:t>
            </a:fld>
            <a:endParaRPr lang="en-US" altLang="ja-JP"/>
          </a:p>
        </p:txBody>
      </p:sp>
    </p:spTree>
    <p:extLst>
      <p:ext uri="{BB962C8B-B14F-4D97-AF65-F5344CB8AC3E}">
        <p14:creationId xmlns:p14="http://schemas.microsoft.com/office/powerpoint/2010/main" val="229336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3B9F7D6F-5691-41E5-935E-83BD6327B352}" type="slidenum">
              <a:rPr lang="ja-JP" altLang="en-US"/>
              <a:pPr>
                <a:defRPr/>
              </a:pPr>
              <a:t>‹#›</a:t>
            </a:fld>
            <a:endParaRPr lang="en-US" altLang="ja-JP"/>
          </a:p>
        </p:txBody>
      </p:sp>
    </p:spTree>
    <p:extLst>
      <p:ext uri="{BB962C8B-B14F-4D97-AF65-F5344CB8AC3E}">
        <p14:creationId xmlns:p14="http://schemas.microsoft.com/office/powerpoint/2010/main" val="1551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fld id="{207F0CA4-42B2-4C7C-A823-F6168D01F266}" type="slidenum">
              <a:rPr lang="ja-JP" altLang="en-US"/>
              <a:pPr>
                <a:defRPr/>
              </a:pPr>
              <a:t>‹#›</a:t>
            </a:fld>
            <a:endParaRPr lang="en-US" altLang="ja-JP"/>
          </a:p>
        </p:txBody>
      </p:sp>
    </p:spTree>
    <p:extLst>
      <p:ext uri="{BB962C8B-B14F-4D97-AF65-F5344CB8AC3E}">
        <p14:creationId xmlns:p14="http://schemas.microsoft.com/office/powerpoint/2010/main" val="284537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fld id="{AABDA52C-DF1D-42C1-BFA7-5A1E7F2BE778}" type="slidenum">
              <a:rPr lang="ja-JP" altLang="en-US"/>
              <a:pPr>
                <a:defRPr/>
              </a:pPr>
              <a:t>‹#›</a:t>
            </a:fld>
            <a:endParaRPr lang="en-US" altLang="ja-JP"/>
          </a:p>
        </p:txBody>
      </p:sp>
    </p:spTree>
    <p:extLst>
      <p:ext uri="{BB962C8B-B14F-4D97-AF65-F5344CB8AC3E}">
        <p14:creationId xmlns:p14="http://schemas.microsoft.com/office/powerpoint/2010/main" val="201896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fld id="{58489C0A-C91E-4972-ACCF-7BF388285162}" type="slidenum">
              <a:rPr lang="ja-JP" altLang="en-US"/>
              <a:pPr>
                <a:defRPr/>
              </a:pPr>
              <a:t>‹#›</a:t>
            </a:fld>
            <a:endParaRPr lang="en-US" altLang="ja-JP"/>
          </a:p>
        </p:txBody>
      </p:sp>
    </p:spTree>
    <p:extLst>
      <p:ext uri="{BB962C8B-B14F-4D97-AF65-F5344CB8AC3E}">
        <p14:creationId xmlns:p14="http://schemas.microsoft.com/office/powerpoint/2010/main" val="12113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B4775A0A-8D9E-4D49-9EFF-D3F2F39E05A1}" type="slidenum">
              <a:rPr lang="ja-JP" altLang="en-US"/>
              <a:pPr>
                <a:defRPr/>
              </a:pPr>
              <a:t>‹#›</a:t>
            </a:fld>
            <a:endParaRPr lang="en-US" altLang="ja-JP"/>
          </a:p>
        </p:txBody>
      </p:sp>
    </p:spTree>
    <p:extLst>
      <p:ext uri="{BB962C8B-B14F-4D97-AF65-F5344CB8AC3E}">
        <p14:creationId xmlns:p14="http://schemas.microsoft.com/office/powerpoint/2010/main" val="3351575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EA3A0617-2617-4BB5-9587-BF718688E158}" type="slidenum">
              <a:rPr lang="ja-JP" altLang="en-US"/>
              <a:pPr>
                <a:defRPr/>
              </a:pPr>
              <a:t>‹#›</a:t>
            </a:fld>
            <a:endParaRPr lang="en-US" altLang="ja-JP"/>
          </a:p>
        </p:txBody>
      </p:sp>
    </p:spTree>
    <p:extLst>
      <p:ext uri="{BB962C8B-B14F-4D97-AF65-F5344CB8AC3E}">
        <p14:creationId xmlns:p14="http://schemas.microsoft.com/office/powerpoint/2010/main" val="4591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42D36192-A2A4-4536-B466-AC21F796F1AC}" type="slidenum">
              <a:rPr lang="ja-JP" altLang="en-US"/>
              <a:pPr>
                <a:defRPr/>
              </a:pPr>
              <a:t>‹#›</a:t>
            </a:fld>
            <a:endParaRPr lang="en-US" altLang="ja-JP"/>
          </a:p>
        </p:txBody>
      </p:sp>
    </p:spTree>
    <p:extLst>
      <p:ext uri="{BB962C8B-B14F-4D97-AF65-F5344CB8AC3E}">
        <p14:creationId xmlns:p14="http://schemas.microsoft.com/office/powerpoint/2010/main" val="245984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smtClean="0">
                <a:solidFill>
                  <a:schemeClr val="bg2"/>
                </a:solidFill>
              </a:defRPr>
            </a:lvl1pPr>
          </a:lstStyle>
          <a:p>
            <a:pPr>
              <a:defRPr/>
            </a:pPr>
            <a:fld id="{3D998259-CF6A-4660-AED8-F4C8E663AA86}" type="slidenum">
              <a:rPr lang="ja-JP" altLang="en-US"/>
              <a:pPr>
                <a:defRPr/>
              </a:pPr>
              <a:t>‹#›</a:t>
            </a:fld>
            <a:endParaRPr lang="en-US" altLang="ja-JP"/>
          </a:p>
        </p:txBody>
      </p:sp>
      <p:sp>
        <p:nvSpPr>
          <p:cNvPr id="1035" name="Rectangle 11"/>
          <p:cNvSpPr>
            <a:spLocks noChangeArrowheads="1"/>
          </p:cNvSpPr>
          <p:nvPr/>
        </p:nvSpPr>
        <p:spPr bwMode="auto">
          <a:xfrm>
            <a:off x="0" y="1066800"/>
            <a:ext cx="9144000" cy="76200"/>
          </a:xfrm>
          <a:prstGeom prst="rect">
            <a:avLst/>
          </a:prstGeom>
          <a:solidFill>
            <a:srgbClr val="5DAD41"/>
          </a:solidFill>
          <a:ln w="9525">
            <a:noFill/>
            <a:miter lim="800000"/>
            <a:headEnd/>
            <a:tailEnd/>
          </a:ln>
        </p:spPr>
        <p:txBody>
          <a:bodyPr/>
          <a:lstStyle/>
          <a:p>
            <a:pPr algn="l" eaLnBrk="1" hangingPunct="1">
              <a:spcBef>
                <a:spcPct val="20000"/>
              </a:spcBef>
              <a:buClr>
                <a:schemeClr val="accent2"/>
              </a:buClr>
              <a:buFont typeface="Times" pitchFamily="1" charset="0"/>
              <a:buNone/>
              <a:defRPr/>
            </a:pPr>
            <a:endParaRPr lang="ja-JP" altLang="en-US" sz="2800">
              <a:solidFill>
                <a:schemeClr val="bg1"/>
              </a:solidFill>
            </a:endParaRPr>
          </a:p>
        </p:txBody>
      </p:sp>
      <p:sp>
        <p:nvSpPr>
          <p:cNvPr id="1028" name="Rectangle 17"/>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Titelmasterformat durch Klicken bearbeiten</a:t>
            </a:r>
          </a:p>
        </p:txBody>
      </p:sp>
      <p:sp>
        <p:nvSpPr>
          <p:cNvPr id="2" name="Rectangle 18"/>
          <p:cNvSpPr>
            <a:spLocks noGrp="1" noChangeArrowheads="1"/>
          </p:cNvSpPr>
          <p:nvPr>
            <p:ph type="body" idx="1"/>
          </p:nvPr>
        </p:nvSpPr>
        <p:spPr bwMode="auto">
          <a:xfrm>
            <a:off x="6858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Textmasterformate durch Klicken bearbeiten</a:t>
            </a:r>
          </a:p>
          <a:p>
            <a:pPr lvl="1"/>
            <a:r>
              <a:rPr lang="en-US" altLang="ja-JP" smtClean="0"/>
              <a:t>Zweite Ebene</a:t>
            </a:r>
          </a:p>
          <a:p>
            <a:pPr lvl="2"/>
            <a:r>
              <a:rPr lang="en-US" altLang="ja-JP" smtClean="0"/>
              <a:t>Dritte Ebene</a:t>
            </a:r>
          </a:p>
          <a:p>
            <a:pPr lvl="3"/>
            <a:r>
              <a:rPr lang="en-US" altLang="ja-JP" smtClean="0"/>
              <a:t>Vierte Ebene</a:t>
            </a:r>
          </a:p>
          <a:p>
            <a:pPr lvl="4"/>
            <a:r>
              <a:rPr lang="en-US" altLang="ja-JP" smtClean="0"/>
              <a:t>Fünfte Ebene</a:t>
            </a:r>
          </a:p>
        </p:txBody>
      </p:sp>
      <p:sp>
        <p:nvSpPr>
          <p:cNvPr id="1045" name="Text Box 21"/>
          <p:cNvSpPr txBox="1">
            <a:spLocks noChangeArrowheads="1"/>
          </p:cNvSpPr>
          <p:nvPr/>
        </p:nvSpPr>
        <p:spPr bwMode="auto">
          <a:xfrm>
            <a:off x="990600" y="6477000"/>
            <a:ext cx="1371600" cy="184150"/>
          </a:xfrm>
          <a:prstGeom prst="rect">
            <a:avLst/>
          </a:prstGeom>
          <a:noFill/>
          <a:ln w="9525">
            <a:noFill/>
            <a:miter lim="800000"/>
            <a:headEnd/>
            <a:tailEnd/>
          </a:ln>
          <a:effectLst/>
        </p:spPr>
        <p:txBody>
          <a:bodyPr>
            <a:spAutoFit/>
          </a:bodyPr>
          <a:lstStyle/>
          <a:p>
            <a:pPr algn="l">
              <a:spcBef>
                <a:spcPct val="50000"/>
              </a:spcBef>
              <a:defRPr/>
            </a:pPr>
            <a:r>
              <a:rPr lang="en-US" altLang="ja-JP" sz="600"/>
              <a:t>© 2006 Open Grid Forum</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l" rtl="0" eaLnBrk="1" fontAlgn="base" hangingPunct="1">
        <a:spcBef>
          <a:spcPct val="0"/>
        </a:spcBef>
        <a:spcAft>
          <a:spcPct val="0"/>
        </a:spcAft>
        <a:defRPr sz="3500">
          <a:solidFill>
            <a:schemeClr val="tx1"/>
          </a:solidFill>
          <a:latin typeface="+mj-lt"/>
          <a:ea typeface="+mj-ea"/>
          <a:cs typeface="+mj-cs"/>
        </a:defRPr>
      </a:lvl1pPr>
      <a:lvl2pPr algn="l" rtl="0" eaLnBrk="1" fontAlgn="base" hangingPunct="1">
        <a:spcBef>
          <a:spcPct val="0"/>
        </a:spcBef>
        <a:spcAft>
          <a:spcPct val="0"/>
        </a:spcAft>
        <a:defRPr sz="3500">
          <a:solidFill>
            <a:schemeClr val="tx1"/>
          </a:solidFill>
          <a:latin typeface="Arial" charset="0"/>
          <a:ea typeface="ＭＳ Ｐゴシック" pitchFamily="1" charset="-128"/>
        </a:defRPr>
      </a:lvl2pPr>
      <a:lvl3pPr algn="l" rtl="0" eaLnBrk="1" fontAlgn="base" hangingPunct="1">
        <a:spcBef>
          <a:spcPct val="0"/>
        </a:spcBef>
        <a:spcAft>
          <a:spcPct val="0"/>
        </a:spcAft>
        <a:defRPr sz="3500">
          <a:solidFill>
            <a:schemeClr val="tx1"/>
          </a:solidFill>
          <a:latin typeface="Arial" charset="0"/>
          <a:ea typeface="ＭＳ Ｐゴシック" pitchFamily="1" charset="-128"/>
        </a:defRPr>
      </a:lvl3pPr>
      <a:lvl4pPr algn="l" rtl="0" eaLnBrk="1" fontAlgn="base" hangingPunct="1">
        <a:spcBef>
          <a:spcPct val="0"/>
        </a:spcBef>
        <a:spcAft>
          <a:spcPct val="0"/>
        </a:spcAft>
        <a:defRPr sz="3500">
          <a:solidFill>
            <a:schemeClr val="tx1"/>
          </a:solidFill>
          <a:latin typeface="Arial" charset="0"/>
          <a:ea typeface="ＭＳ Ｐゴシック" pitchFamily="1" charset="-128"/>
        </a:defRPr>
      </a:lvl4pPr>
      <a:lvl5pPr algn="l" rtl="0" eaLnBrk="1" fontAlgn="base" hangingPunct="1">
        <a:spcBef>
          <a:spcPct val="0"/>
        </a:spcBef>
        <a:spcAft>
          <a:spcPct val="0"/>
        </a:spcAft>
        <a:defRPr sz="3500">
          <a:solidFill>
            <a:schemeClr val="tx1"/>
          </a:solidFill>
          <a:latin typeface="Arial" charset="0"/>
          <a:ea typeface="ＭＳ Ｐゴシック" pitchFamily="1" charset="-128"/>
        </a:defRPr>
      </a:lvl5pPr>
      <a:lvl6pPr marL="457200" algn="l" rtl="0" eaLnBrk="1" fontAlgn="base" hangingPunct="1">
        <a:spcBef>
          <a:spcPct val="0"/>
        </a:spcBef>
        <a:spcAft>
          <a:spcPct val="0"/>
        </a:spcAft>
        <a:defRPr sz="3500">
          <a:solidFill>
            <a:schemeClr val="tx1"/>
          </a:solidFill>
          <a:latin typeface="Arial" charset="0"/>
          <a:ea typeface="ＭＳ Ｐゴシック" pitchFamily="1" charset="-128"/>
        </a:defRPr>
      </a:lvl6pPr>
      <a:lvl7pPr marL="914400" algn="l" rtl="0" eaLnBrk="1" fontAlgn="base" hangingPunct="1">
        <a:spcBef>
          <a:spcPct val="0"/>
        </a:spcBef>
        <a:spcAft>
          <a:spcPct val="0"/>
        </a:spcAft>
        <a:defRPr sz="3500">
          <a:solidFill>
            <a:schemeClr val="tx1"/>
          </a:solidFill>
          <a:latin typeface="Arial" charset="0"/>
          <a:ea typeface="ＭＳ Ｐゴシック" pitchFamily="1" charset="-128"/>
        </a:defRPr>
      </a:lvl7pPr>
      <a:lvl8pPr marL="1371600" algn="l" rtl="0" eaLnBrk="1" fontAlgn="base" hangingPunct="1">
        <a:spcBef>
          <a:spcPct val="0"/>
        </a:spcBef>
        <a:spcAft>
          <a:spcPct val="0"/>
        </a:spcAft>
        <a:defRPr sz="3500">
          <a:solidFill>
            <a:schemeClr val="tx1"/>
          </a:solidFill>
          <a:latin typeface="Arial" charset="0"/>
          <a:ea typeface="ＭＳ Ｐゴシック" pitchFamily="1" charset="-128"/>
        </a:defRPr>
      </a:lvl8pPr>
      <a:lvl9pPr marL="1828800" algn="l" rtl="0" eaLnBrk="1" fontAlgn="base" hangingPunct="1">
        <a:spcBef>
          <a:spcPct val="0"/>
        </a:spcBef>
        <a:spcAft>
          <a:spcPct val="0"/>
        </a:spcAft>
        <a:defRPr sz="3500">
          <a:solidFill>
            <a:schemeClr val="tx1"/>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lr>
          <a:schemeClr val="accent2"/>
        </a:buClr>
        <a:buFont typeface="Times" pitchFamily="1"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ea typeface="+mn-ea"/>
        </a:defRPr>
      </a:lvl3pPr>
      <a:lvl4pPr marL="1600200" indent="-228600" algn="l" rtl="0" eaLnBrk="1" fontAlgn="base" hangingPunct="1">
        <a:spcBef>
          <a:spcPct val="20000"/>
        </a:spcBef>
        <a:spcAft>
          <a:spcPct val="0"/>
        </a:spcAft>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9"/>
          <p:cNvSpPr>
            <a:spLocks noGrp="1" noChangeArrowheads="1"/>
          </p:cNvSpPr>
          <p:nvPr>
            <p:ph type="ctrTitle"/>
          </p:nvPr>
        </p:nvSpPr>
        <p:spPr/>
        <p:txBody>
          <a:bodyPr/>
          <a:lstStyle/>
          <a:p>
            <a:r>
              <a:rPr lang="en-GB" altLang="ja-JP" dirty="0" smtClean="0"/>
              <a:t>IDEL-VOMSPROC</a:t>
            </a:r>
            <a:endParaRPr lang="ja-JP" altLang="en-US" dirty="0" smtClean="0"/>
          </a:p>
        </p:txBody>
      </p:sp>
      <p:sp>
        <p:nvSpPr>
          <p:cNvPr id="3075" name="Rectangle 10"/>
          <p:cNvSpPr>
            <a:spLocks noGrp="1" noChangeArrowheads="1"/>
          </p:cNvSpPr>
          <p:nvPr>
            <p:ph type="subTitle" idx="1"/>
          </p:nvPr>
        </p:nvSpPr>
        <p:spPr/>
        <p:txBody>
          <a:bodyPr/>
          <a:lstStyle/>
          <a:p>
            <a:r>
              <a:rPr lang="en-GB" altLang="ja-JP" dirty="0" smtClean="0"/>
              <a:t>OGF 44, Lisbon</a:t>
            </a:r>
            <a:endParaRPr lang="ja-JP"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VOMSPROC</a:t>
            </a:r>
            <a:endParaRPr lang="en-GB" dirty="0"/>
          </a:p>
        </p:txBody>
      </p:sp>
      <p:sp>
        <p:nvSpPr>
          <p:cNvPr id="6" name="Text Placeholder 5"/>
          <p:cNvSpPr>
            <a:spLocks noGrp="1"/>
          </p:cNvSpPr>
          <p:nvPr>
            <p:ph type="body" idx="1"/>
          </p:nvPr>
        </p:nvSpPr>
        <p:spPr/>
        <p:txBody>
          <a:bodyPr/>
          <a:lstStyle/>
          <a:p>
            <a:r>
              <a:rPr lang="en-GB" dirty="0" smtClean="0"/>
              <a:t>Part 2, being the second part (of 2)</a:t>
            </a:r>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10</a:t>
            </a:fld>
            <a:endParaRPr lang="en-US" altLang="ja-JP"/>
          </a:p>
        </p:txBody>
      </p:sp>
    </p:spTree>
    <p:extLst>
      <p:ext uri="{BB962C8B-B14F-4D97-AF65-F5344CB8AC3E}">
        <p14:creationId xmlns:p14="http://schemas.microsoft.com/office/powerpoint/2010/main" val="720845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of group</a:t>
            </a:r>
            <a:endParaRPr lang="en-GB" dirty="0"/>
          </a:p>
        </p:txBody>
      </p:sp>
      <p:sp>
        <p:nvSpPr>
          <p:cNvPr id="13" name="Content Placeholder 12"/>
          <p:cNvSpPr>
            <a:spLocks noGrp="1"/>
          </p:cNvSpPr>
          <p:nvPr>
            <p:ph idx="1"/>
          </p:nvPr>
        </p:nvSpPr>
        <p:spPr>
          <a:xfrm>
            <a:off x="2699792" y="1524000"/>
            <a:ext cx="5758408" cy="4114800"/>
          </a:xfrm>
        </p:spPr>
        <p:txBody>
          <a:bodyPr/>
          <a:lstStyle/>
          <a:p>
            <a:r>
              <a:rPr lang="en-GB" dirty="0" smtClean="0"/>
              <a:t>Let a proxy chain be given</a:t>
            </a:r>
          </a:p>
          <a:p>
            <a:r>
              <a:rPr lang="en-GB" dirty="0" smtClean="0"/>
              <a:t>Every thing has things in it (or at least one thing has a at least one thing in it)</a:t>
            </a:r>
          </a:p>
          <a:p>
            <a:r>
              <a:rPr lang="en-GB" dirty="0" smtClean="0"/>
              <a:t>How to interpret the access rights</a:t>
            </a:r>
          </a:p>
          <a:p>
            <a:r>
              <a:rPr lang="en-GB" dirty="0" smtClean="0"/>
              <a:t>Keep all the things happy</a:t>
            </a:r>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11</a:t>
            </a:fld>
            <a:endParaRPr lang="en-US" altLang="ja-JP"/>
          </a:p>
        </p:txBody>
      </p:sp>
      <p:sp>
        <p:nvSpPr>
          <p:cNvPr id="5" name="Rectangle 4"/>
          <p:cNvSpPr/>
          <p:nvPr/>
        </p:nvSpPr>
        <p:spPr bwMode="auto">
          <a:xfrm>
            <a:off x="251520" y="1412776"/>
            <a:ext cx="1800200" cy="10801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6" name="Rectangle 5"/>
          <p:cNvSpPr/>
          <p:nvPr/>
        </p:nvSpPr>
        <p:spPr bwMode="auto">
          <a:xfrm>
            <a:off x="251520" y="3140968"/>
            <a:ext cx="1800200" cy="10801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7" name="Rectangle 6"/>
          <p:cNvSpPr/>
          <p:nvPr/>
        </p:nvSpPr>
        <p:spPr bwMode="auto">
          <a:xfrm>
            <a:off x="251520" y="4941168"/>
            <a:ext cx="1800200" cy="10801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8" name="Oval 7"/>
          <p:cNvSpPr/>
          <p:nvPr/>
        </p:nvSpPr>
        <p:spPr bwMode="auto">
          <a:xfrm>
            <a:off x="1151620" y="1952836"/>
            <a:ext cx="900100" cy="54006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 name="Oval 8"/>
          <p:cNvSpPr/>
          <p:nvPr/>
        </p:nvSpPr>
        <p:spPr bwMode="auto">
          <a:xfrm>
            <a:off x="1151620" y="3681028"/>
            <a:ext cx="900100" cy="54006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0" name="Oval 9"/>
          <p:cNvSpPr/>
          <p:nvPr/>
        </p:nvSpPr>
        <p:spPr bwMode="auto">
          <a:xfrm>
            <a:off x="1151620" y="5481228"/>
            <a:ext cx="900100" cy="540060"/>
          </a:xfrm>
          <a:prstGeom prst="ellipse">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1" name="Down Arrow 10"/>
          <p:cNvSpPr/>
          <p:nvPr/>
        </p:nvSpPr>
        <p:spPr bwMode="auto">
          <a:xfrm>
            <a:off x="899592" y="2656053"/>
            <a:ext cx="504056" cy="36004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2" name="Down Arrow 11"/>
          <p:cNvSpPr/>
          <p:nvPr/>
        </p:nvSpPr>
        <p:spPr bwMode="auto">
          <a:xfrm>
            <a:off x="899592" y="4437112"/>
            <a:ext cx="504056" cy="36004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4" name="Oval 13"/>
          <p:cNvSpPr/>
          <p:nvPr/>
        </p:nvSpPr>
        <p:spPr bwMode="auto">
          <a:xfrm>
            <a:off x="251520" y="3674235"/>
            <a:ext cx="900100" cy="54006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437754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03FC796B-E003-4AAD-BC81-064A376CE8D5}" type="slidenum">
              <a:rPr lang="ja-JP" altLang="en-US" sz="1100">
                <a:solidFill>
                  <a:schemeClr val="bg2"/>
                </a:solidFill>
              </a:rPr>
              <a:pPr/>
              <a:t>12</a:t>
            </a:fld>
            <a:endParaRPr lang="en-US" altLang="ja-JP" sz="1100">
              <a:solidFill>
                <a:schemeClr val="bg2"/>
              </a:solidFill>
            </a:endParaRPr>
          </a:p>
        </p:txBody>
      </p:sp>
      <p:sp>
        <p:nvSpPr>
          <p:cNvPr id="6147" name="Rectangle 2"/>
          <p:cNvSpPr>
            <a:spLocks noGrp="1" noChangeArrowheads="1"/>
          </p:cNvSpPr>
          <p:nvPr>
            <p:ph type="title"/>
          </p:nvPr>
        </p:nvSpPr>
        <p:spPr/>
        <p:txBody>
          <a:bodyPr/>
          <a:lstStyle/>
          <a:p>
            <a:r>
              <a:rPr lang="en-US" altLang="ja-JP" smtClean="0"/>
              <a:t>Full Copyright Notice</a:t>
            </a:r>
            <a:endParaRPr lang="ja-JP" altLang="en-US" smtClean="0"/>
          </a:p>
        </p:txBody>
      </p:sp>
      <p:sp>
        <p:nvSpPr>
          <p:cNvPr id="6148" name="Text Box 3"/>
          <p:cNvSpPr txBox="1">
            <a:spLocks noChangeArrowheads="1"/>
          </p:cNvSpPr>
          <p:nvPr/>
        </p:nvSpPr>
        <p:spPr bwMode="auto">
          <a:xfrm>
            <a:off x="250825" y="1412875"/>
            <a:ext cx="8281988"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pPr algn="l"/>
            <a:r>
              <a:rPr lang="en-US" altLang="ja-JP" sz="2000"/>
              <a:t>Copyright (C) Open Grid Forum (</a:t>
            </a:r>
            <a:r>
              <a:rPr lang="en-US" altLang="ja-JP" sz="2000">
                <a:solidFill>
                  <a:srgbClr val="FF0000"/>
                </a:solidFill>
              </a:rPr>
              <a:t>applicable years</a:t>
            </a:r>
            <a:r>
              <a:rPr lang="en-US" altLang="ja-JP" sz="2000"/>
              <a:t>). All Rights Reserved. </a:t>
            </a:r>
          </a:p>
          <a:p>
            <a:pPr algn="l"/>
            <a:endParaRPr lang="en-US" altLang="ja-JP" sz="2000"/>
          </a:p>
          <a:p>
            <a:pPr algn="l"/>
            <a:r>
              <a:rPr lang="en-US" altLang="ja-JP" sz="200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algn="l"/>
            <a:endParaRPr lang="en-US" altLang="ja-JP" sz="2000"/>
          </a:p>
          <a:p>
            <a:pPr algn="l"/>
            <a:r>
              <a:rPr lang="en-US" altLang="ja-JP" sz="2000"/>
              <a:t>The limited permissions granted above are perpetual and will not be revoked by the OGF or its successors or assignees.</a:t>
            </a:r>
          </a:p>
          <a:p>
            <a:pPr algn="l"/>
            <a:endParaRPr lang="ja-JP" altLang="en-US" sz="2000"/>
          </a:p>
          <a:p>
            <a:pPr algn="l"/>
            <a:endParaRPr lang="ja-JP" alt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9AC2A13D-897D-4F81-8162-05B992F4C0F6}" type="slidenum">
              <a:rPr lang="ja-JP" altLang="en-US" sz="1100">
                <a:solidFill>
                  <a:schemeClr val="bg2"/>
                </a:solidFill>
              </a:rPr>
              <a:pPr/>
              <a:t>2</a:t>
            </a:fld>
            <a:endParaRPr lang="en-US" altLang="ja-JP" sz="1100">
              <a:solidFill>
                <a:schemeClr val="bg2"/>
              </a:solidFill>
            </a:endParaRPr>
          </a:p>
        </p:txBody>
      </p:sp>
      <p:sp>
        <p:nvSpPr>
          <p:cNvPr id="4099" name="Rectangle 2"/>
          <p:cNvSpPr>
            <a:spLocks noGrp="1" noChangeArrowheads="1"/>
          </p:cNvSpPr>
          <p:nvPr>
            <p:ph type="title"/>
          </p:nvPr>
        </p:nvSpPr>
        <p:spPr/>
        <p:txBody>
          <a:bodyPr/>
          <a:lstStyle/>
          <a:p>
            <a:r>
              <a:rPr lang="en-US" altLang="ja-JP" smtClean="0"/>
              <a:t>OGF IPR Policies Apply</a:t>
            </a:r>
          </a:p>
        </p:txBody>
      </p:sp>
      <p:sp>
        <p:nvSpPr>
          <p:cNvPr id="4100" name="Rectangle 3"/>
          <p:cNvSpPr>
            <a:spLocks noGrp="1" noChangeArrowheads="1"/>
          </p:cNvSpPr>
          <p:nvPr>
            <p:ph type="body" idx="1"/>
          </p:nvPr>
        </p:nvSpPr>
        <p:spPr>
          <a:xfrm>
            <a:off x="228600" y="1524000"/>
            <a:ext cx="8610600" cy="4114800"/>
          </a:xfrm>
        </p:spPr>
        <p:txBody>
          <a:bodyPr/>
          <a:lstStyle/>
          <a:p>
            <a:pPr>
              <a:lnSpc>
                <a:spcPct val="90000"/>
              </a:lnSpc>
              <a:spcBef>
                <a:spcPct val="0"/>
              </a:spcBef>
            </a:pPr>
            <a:r>
              <a:rPr lang="ja-JP" altLang="en-US" sz="1200" smtClean="0"/>
              <a:t>“</a:t>
            </a:r>
            <a:r>
              <a:rPr lang="en-US" altLang="ja-JP" sz="1200" smtClean="0">
                <a:latin typeface="Verdana" pitchFamily="1" charset="0"/>
              </a:rPr>
              <a:t>I acknowledge that participation in this meeting is subject to the OGF Intellectual Property Policy.</a:t>
            </a:r>
            <a:r>
              <a:rPr lang="en-US" altLang="ja-JP" sz="1200" smtClean="0"/>
              <a:t>”</a:t>
            </a:r>
            <a:endParaRPr lang="en-US" altLang="ja-JP" sz="1200" smtClean="0">
              <a:latin typeface="Verdana" pitchFamily="1" charset="0"/>
            </a:endParaRPr>
          </a:p>
          <a:p>
            <a:pPr>
              <a:lnSpc>
                <a:spcPct val="90000"/>
              </a:lnSpc>
              <a:spcBef>
                <a:spcPct val="0"/>
              </a:spcBef>
            </a:pPr>
            <a:r>
              <a:rPr lang="en-US" altLang="ja-JP" sz="1200" smtClean="0">
                <a:latin typeface="Verdana" pitchFamily="1" charset="0"/>
              </a:rPr>
              <a:t>Intellectual Property Notices Note Well:  </a:t>
            </a:r>
            <a:r>
              <a:rPr lang="en-US" altLang="ja-JP" sz="1200" smtClean="0">
                <a:solidFill>
                  <a:srgbClr val="444444"/>
                </a:solidFill>
                <a:latin typeface="Verdana" pitchFamily="1"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plenary session,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any OGF working group or portion thereof,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Board of Directors, the GFSG, or any member thereof on behalf of the OGF,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ADCOM, or any member thereof on behalf of the ADCOM,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any OGF mailing list, including any group list, or any other list functioning under OGF auspices, </a:t>
            </a:r>
            <a:endParaRPr lang="en-US" altLang="ja-JP" sz="900" smtClean="0">
              <a:latin typeface="Verdana" pitchFamily="1" charset="0"/>
            </a:endParaRPr>
          </a:p>
          <a:p>
            <a:pPr lvl="2">
              <a:lnSpc>
                <a:spcPct val="90000"/>
              </a:lnSpc>
              <a:spcBef>
                <a:spcPct val="0"/>
              </a:spcBef>
            </a:pPr>
            <a:r>
              <a:rPr lang="en-US" altLang="ja-JP" sz="900" smtClean="0">
                <a:solidFill>
                  <a:srgbClr val="444444"/>
                </a:solidFill>
                <a:latin typeface="Verdana" pitchFamily="1" charset="0"/>
              </a:rPr>
              <a:t>the OGF Editor or the document authoring and review process </a:t>
            </a:r>
            <a:endParaRPr lang="en-US" altLang="ja-JP" sz="900" smtClean="0">
              <a:latin typeface="Verdana" pitchFamily="1" charset="0"/>
            </a:endParaRPr>
          </a:p>
          <a:p>
            <a:pPr>
              <a:lnSpc>
                <a:spcPct val="90000"/>
              </a:lnSpc>
              <a:spcBef>
                <a:spcPct val="0"/>
              </a:spcBef>
            </a:pPr>
            <a:r>
              <a:rPr lang="en-US" altLang="ja-JP" sz="1200" smtClean="0">
                <a:solidFill>
                  <a:srgbClr val="444444"/>
                </a:solidFill>
                <a:latin typeface="Verdana" pitchFamily="1" charset="0"/>
              </a:rPr>
              <a:t>Statements made outside of a OGF meeting, mailing list or other function, that are clearly not intended to be input to an OGF activity, group or function, are not subject to these provisions.</a:t>
            </a:r>
          </a:p>
          <a:p>
            <a:pPr>
              <a:lnSpc>
                <a:spcPct val="90000"/>
              </a:lnSpc>
              <a:spcBef>
                <a:spcPct val="0"/>
              </a:spcBef>
            </a:pPr>
            <a:r>
              <a:rPr lang="en-US" altLang="ja-JP" sz="1200" smtClean="0">
                <a:solidFill>
                  <a:srgbClr val="444444"/>
                </a:solidFill>
                <a:latin typeface="Verdana" pitchFamily="1" charset="0"/>
              </a:rPr>
              <a:t>Excerpt from Appendix B of GFD-C.1: </a:t>
            </a:r>
            <a:r>
              <a:rPr lang="en-US" altLang="ja-JP" sz="1200" smtClean="0">
                <a:solidFill>
                  <a:srgbClr val="444444"/>
                </a:solidFill>
              </a:rPr>
              <a:t>”</a:t>
            </a:r>
            <a:r>
              <a:rPr lang="en-US" altLang="ja-JP" sz="1200" smtClean="0">
                <a:solidFill>
                  <a:srgbClr val="444444"/>
                </a:solidFill>
                <a:latin typeface="Verdana" pitchFamily="1"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smtClean="0">
                <a:solidFill>
                  <a:srgbClr val="444444"/>
                </a:solidFill>
              </a:rPr>
              <a:t>”</a:t>
            </a:r>
            <a:endParaRPr lang="en-US" altLang="ja-JP" sz="1200" smtClean="0">
              <a:solidFill>
                <a:srgbClr val="444444"/>
              </a:solidFill>
              <a:latin typeface="Verdana" pitchFamily="1" charset="0"/>
            </a:endParaRPr>
          </a:p>
          <a:p>
            <a:pPr>
              <a:lnSpc>
                <a:spcPct val="90000"/>
              </a:lnSpc>
              <a:spcBef>
                <a:spcPct val="0"/>
              </a:spcBef>
            </a:pPr>
            <a:endParaRPr lang="en-US" altLang="ja-JP" sz="1200" smtClean="0">
              <a:solidFill>
                <a:srgbClr val="444444"/>
              </a:solidFill>
              <a:latin typeface="Verdana" pitchFamily="1" charset="0"/>
            </a:endParaRPr>
          </a:p>
          <a:p>
            <a:pPr>
              <a:lnSpc>
                <a:spcPct val="90000"/>
              </a:lnSpc>
            </a:pPr>
            <a:r>
              <a:rPr lang="en-US" altLang="ja-JP" sz="1200" smtClean="0">
                <a:latin typeface="Verdana" pitchFamily="1" charset="0"/>
              </a:rPr>
              <a:t>OGF Intellectual Property Policies are adapted from the IETF Intellectual Property Policies that support the Internet Standards Process.</a:t>
            </a:r>
            <a:endParaRPr lang="en-US" altLang="ja-JP" sz="2800" smtClean="0">
              <a:latin typeface="Verdana" pitchFamily="1"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IDEL</a:t>
            </a:r>
            <a:endParaRPr lang="en-GB" dirty="0"/>
          </a:p>
        </p:txBody>
      </p:sp>
      <p:sp>
        <p:nvSpPr>
          <p:cNvPr id="6" name="Text Placeholder 5"/>
          <p:cNvSpPr>
            <a:spLocks noGrp="1"/>
          </p:cNvSpPr>
          <p:nvPr>
            <p:ph type="body" idx="1"/>
          </p:nvPr>
        </p:nvSpPr>
        <p:spPr/>
        <p:txBody>
          <a:bodyPr/>
          <a:lstStyle/>
          <a:p>
            <a:r>
              <a:rPr lang="en-GB" dirty="0" smtClean="0"/>
              <a:t>Part 1, being the first part (of 2)</a:t>
            </a:r>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3</a:t>
            </a:fld>
            <a:endParaRPr lang="en-US" altLang="ja-JP"/>
          </a:p>
        </p:txBody>
      </p:sp>
    </p:spTree>
    <p:extLst>
      <p:ext uri="{BB962C8B-B14F-4D97-AF65-F5344CB8AC3E}">
        <p14:creationId xmlns:p14="http://schemas.microsoft.com/office/powerpoint/2010/main" val="4152918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1" charset="-128"/>
              </a:defRPr>
            </a:lvl9pPr>
          </a:lstStyle>
          <a:p>
            <a:fld id="{BF0F5F84-059E-44B4-A28C-A712A49D1409}" type="slidenum">
              <a:rPr lang="ja-JP" altLang="en-US" sz="1100">
                <a:solidFill>
                  <a:schemeClr val="bg2"/>
                </a:solidFill>
              </a:rPr>
              <a:pPr/>
              <a:t>4</a:t>
            </a:fld>
            <a:endParaRPr lang="en-US" altLang="ja-JP" sz="1100">
              <a:solidFill>
                <a:schemeClr val="bg2"/>
              </a:solidFill>
            </a:endParaRPr>
          </a:p>
        </p:txBody>
      </p:sp>
      <p:sp>
        <p:nvSpPr>
          <p:cNvPr id="5123" name="Rectangle 4"/>
          <p:cNvSpPr>
            <a:spLocks noGrp="1" noChangeArrowheads="1"/>
          </p:cNvSpPr>
          <p:nvPr>
            <p:ph type="title"/>
          </p:nvPr>
        </p:nvSpPr>
        <p:spPr/>
        <p:txBody>
          <a:bodyPr/>
          <a:lstStyle/>
          <a:p>
            <a:r>
              <a:rPr lang="en-GB" altLang="ja-JP" dirty="0" smtClean="0"/>
              <a:t>What is the purpose of IDEL</a:t>
            </a:r>
            <a:endParaRPr lang="ja-JP" altLang="en-US" dirty="0" smtClean="0"/>
          </a:p>
        </p:txBody>
      </p:sp>
      <p:sp>
        <p:nvSpPr>
          <p:cNvPr id="5124" name="Rectangle 5"/>
          <p:cNvSpPr>
            <a:spLocks noGrp="1" noChangeArrowheads="1"/>
          </p:cNvSpPr>
          <p:nvPr>
            <p:ph type="body" idx="1"/>
          </p:nvPr>
        </p:nvSpPr>
        <p:spPr/>
        <p:txBody>
          <a:bodyPr/>
          <a:lstStyle/>
          <a:p>
            <a:r>
              <a:rPr lang="en-GB" altLang="ja-JP" dirty="0" smtClean="0"/>
              <a:t>Identity </a:t>
            </a:r>
            <a:r>
              <a:rPr lang="en-GB" altLang="ja-JP" dirty="0" err="1" smtClean="0"/>
              <a:t>DELegation</a:t>
            </a:r>
            <a:endParaRPr lang="en-GB" altLang="ja-JP" dirty="0" smtClean="0"/>
          </a:p>
          <a:p>
            <a:pPr lvl="1"/>
            <a:r>
              <a:rPr lang="en-GB" altLang="ja-JP" dirty="0" smtClean="0"/>
              <a:t>As opposed to delegation of rights, roles</a:t>
            </a:r>
          </a:p>
          <a:p>
            <a:pPr lvl="1"/>
            <a:r>
              <a:rPr lang="en-GB" altLang="ja-JP" dirty="0" smtClean="0"/>
              <a:t>Or </a:t>
            </a:r>
            <a:r>
              <a:rPr lang="en-GB" altLang="ja-JP" u="sng" dirty="0" smtClean="0"/>
              <a:t>impersonation</a:t>
            </a:r>
            <a:r>
              <a:rPr lang="en-GB" altLang="ja-JP" dirty="0" smtClean="0"/>
              <a:t>, if you like</a:t>
            </a:r>
          </a:p>
          <a:p>
            <a:r>
              <a:rPr lang="en-GB" altLang="ja-JP" dirty="0" smtClean="0"/>
              <a:t>To something is granted a credential which acts on your behalf</a:t>
            </a:r>
          </a:p>
          <a:p>
            <a:pPr lvl="1"/>
            <a:r>
              <a:rPr lang="en-GB" altLang="ja-JP" dirty="0" smtClean="0"/>
              <a:t>Protocols are “delegate X over Y”</a:t>
            </a:r>
          </a:p>
          <a:p>
            <a:pPr lvl="1"/>
            <a:r>
              <a:rPr lang="en-GB" altLang="ja-JP" dirty="0" smtClean="0"/>
              <a:t>E.g. “X.509 over SOAP”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Related OGF Work</a:t>
            </a:r>
            <a:endParaRPr lang="en-GB" dirty="0"/>
          </a:p>
        </p:txBody>
      </p:sp>
      <p:sp>
        <p:nvSpPr>
          <p:cNvPr id="3" name="Content Placeholder 2"/>
          <p:cNvSpPr>
            <a:spLocks noGrp="1"/>
          </p:cNvSpPr>
          <p:nvPr>
            <p:ph idx="1"/>
          </p:nvPr>
        </p:nvSpPr>
        <p:spPr/>
        <p:txBody>
          <a:bodyPr/>
          <a:lstStyle/>
          <a:p>
            <a:r>
              <a:rPr lang="en-GB" dirty="0" smtClean="0"/>
              <a:t>Dormant or closed security groups</a:t>
            </a:r>
          </a:p>
          <a:p>
            <a:pPr lvl="1"/>
            <a:r>
              <a:rPr lang="en-GB" dirty="0" err="1" smtClean="0"/>
              <a:t>LoA</a:t>
            </a:r>
            <a:r>
              <a:rPr lang="en-GB" dirty="0" smtClean="0"/>
              <a:t>-WG – levels of assurance of credentials</a:t>
            </a:r>
          </a:p>
          <a:p>
            <a:pPr lvl="1"/>
            <a:r>
              <a:rPr lang="en-GB" dirty="0" smtClean="0"/>
              <a:t>OGSA-</a:t>
            </a:r>
            <a:r>
              <a:rPr lang="en-GB" dirty="0" err="1" smtClean="0"/>
              <a:t>Authz</a:t>
            </a:r>
            <a:r>
              <a:rPr lang="en-GB" dirty="0" smtClean="0"/>
              <a:t> – historical group which expanded to document general </a:t>
            </a:r>
            <a:r>
              <a:rPr lang="en-GB" dirty="0" err="1" smtClean="0"/>
              <a:t>Authz</a:t>
            </a:r>
            <a:endParaRPr lang="en-GB" dirty="0" smtClean="0"/>
          </a:p>
          <a:p>
            <a:pPr lvl="2"/>
            <a:r>
              <a:rPr lang="en-GB" dirty="0"/>
              <a:t>See </a:t>
            </a:r>
            <a:r>
              <a:rPr lang="en-GB" dirty="0" smtClean="0"/>
              <a:t>XACML profile http</a:t>
            </a:r>
            <a:r>
              <a:rPr lang="en-GB" dirty="0"/>
              <a:t>://</a:t>
            </a:r>
            <a:r>
              <a:rPr lang="en-GB" dirty="0" smtClean="0"/>
              <a:t>www.ogf.org/documents/GFD.205.pdf</a:t>
            </a:r>
          </a:p>
          <a:p>
            <a:pPr lvl="2"/>
            <a:r>
              <a:rPr lang="en-GB" dirty="0" smtClean="0"/>
              <a:t>See VOMS </a:t>
            </a:r>
            <a:r>
              <a:rPr lang="en-GB" dirty="0" err="1" smtClean="0"/>
              <a:t>attr</a:t>
            </a:r>
            <a:r>
              <a:rPr lang="en-GB" dirty="0" smtClean="0"/>
              <a:t> format http://www.ogf.org/documents/GFD.182.pdf</a:t>
            </a:r>
          </a:p>
          <a:p>
            <a:pPr lvl="2"/>
            <a:r>
              <a:rPr lang="en-GB" dirty="0" smtClean="0"/>
              <a:t>See also GFDs 157-159</a:t>
            </a:r>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5</a:t>
            </a:fld>
            <a:endParaRPr lang="en-US" altLang="ja-JP"/>
          </a:p>
        </p:txBody>
      </p:sp>
    </p:spTree>
    <p:extLst>
      <p:ext uri="{BB962C8B-B14F-4D97-AF65-F5344CB8AC3E}">
        <p14:creationId xmlns:p14="http://schemas.microsoft.com/office/powerpoint/2010/main" val="291084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r>
              <a:rPr lang="en-GB" altLang="ja-JP" dirty="0" err="1" smtClean="0">
                <a:solidFill>
                  <a:srgbClr val="00B050"/>
                </a:solidFill>
              </a:rPr>
              <a:t>MyProxy</a:t>
            </a:r>
            <a:r>
              <a:rPr lang="en-GB" altLang="ja-JP" dirty="0" smtClean="0">
                <a:solidFill>
                  <a:srgbClr val="00B050"/>
                </a:solidFill>
              </a:rPr>
              <a:t> (GSI/X.509) over </a:t>
            </a:r>
            <a:r>
              <a:rPr lang="en-GB" altLang="ja-JP" dirty="0" err="1" smtClean="0">
                <a:solidFill>
                  <a:srgbClr val="00B050"/>
                </a:solidFill>
              </a:rPr>
              <a:t>OpenID</a:t>
            </a:r>
            <a:r>
              <a:rPr lang="en-GB" altLang="ja-JP" dirty="0" smtClean="0">
                <a:solidFill>
                  <a:srgbClr val="00B050"/>
                </a:solidFill>
              </a:rPr>
              <a:t> </a:t>
            </a:r>
            <a:r>
              <a:rPr lang="en-GB" altLang="ja-JP" dirty="0" smtClean="0">
                <a:solidFill>
                  <a:srgbClr val="00B050"/>
                </a:solidFill>
              </a:rPr>
              <a:t>Connect</a:t>
            </a:r>
            <a:endParaRPr lang="en-GB" altLang="ja-JP" dirty="0" smtClean="0">
              <a:solidFill>
                <a:srgbClr val="00B050"/>
              </a:solidFill>
            </a:endParaRPr>
          </a:p>
          <a:p>
            <a:r>
              <a:rPr lang="en-GB" altLang="ja-JP" dirty="0" smtClean="0">
                <a:solidFill>
                  <a:srgbClr val="00B050"/>
                </a:solidFill>
              </a:rPr>
              <a:t>GSI proxies (RFC 3820</a:t>
            </a:r>
            <a:r>
              <a:rPr lang="en-GB" altLang="ja-JP" dirty="0" smtClean="0">
                <a:solidFill>
                  <a:srgbClr val="00B050"/>
                </a:solidFill>
              </a:rPr>
              <a:t>)</a:t>
            </a:r>
            <a:endParaRPr lang="en-GB" altLang="ja-JP" dirty="0" smtClean="0"/>
          </a:p>
          <a:p>
            <a:r>
              <a:rPr lang="en-GB" altLang="ja-JP" dirty="0" smtClean="0">
                <a:solidFill>
                  <a:srgbClr val="FFC000"/>
                </a:solidFill>
              </a:rPr>
              <a:t>EUDAT/Contrail X.509 over OAuth</a:t>
            </a:r>
            <a:endParaRPr lang="ja-JP" altLang="en-US" dirty="0" smtClean="0">
              <a:solidFill>
                <a:srgbClr val="FFC000"/>
              </a:solidFill>
            </a:endParaRPr>
          </a:p>
          <a:p>
            <a:pPr lvl="1"/>
            <a:r>
              <a:rPr lang="en-GB" dirty="0" smtClean="0"/>
              <a:t>Document exists but is too detailed </a:t>
            </a:r>
            <a:r>
              <a:rPr lang="en-GB" dirty="0" smtClean="0">
                <a:sym typeface="Wingdings" panose="05000000000000000000" pitchFamily="2" charset="2"/>
              </a:rPr>
              <a:t></a:t>
            </a:r>
          </a:p>
          <a:p>
            <a:pPr lvl="1"/>
            <a:r>
              <a:rPr lang="en-GB" dirty="0" smtClean="0">
                <a:sym typeface="Wingdings" panose="05000000000000000000" pitchFamily="2" charset="2"/>
              </a:rPr>
              <a:t>Needs updating for recent EUDAT work?</a:t>
            </a:r>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6</a:t>
            </a:fld>
            <a:endParaRPr lang="en-US" altLang="ja-JP"/>
          </a:p>
        </p:txBody>
      </p:sp>
    </p:spTree>
    <p:extLst>
      <p:ext uri="{BB962C8B-B14F-4D97-AF65-F5344CB8AC3E}">
        <p14:creationId xmlns:p14="http://schemas.microsoft.com/office/powerpoint/2010/main" val="1935991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a:t>
            </a:r>
            <a:endParaRPr lang="en-GB" dirty="0"/>
          </a:p>
        </p:txBody>
      </p:sp>
      <p:sp>
        <p:nvSpPr>
          <p:cNvPr id="3" name="Content Placeholder 2"/>
          <p:cNvSpPr>
            <a:spLocks noGrp="1"/>
          </p:cNvSpPr>
          <p:nvPr>
            <p:ph idx="1"/>
          </p:nvPr>
        </p:nvSpPr>
        <p:spPr/>
        <p:txBody>
          <a:bodyPr/>
          <a:lstStyle/>
          <a:p>
            <a:r>
              <a:rPr lang="en-GB" dirty="0" smtClean="0"/>
              <a:t>Duplication of effort / interoperation</a:t>
            </a:r>
          </a:p>
          <a:p>
            <a:pPr lvl="1"/>
            <a:r>
              <a:rPr lang="en-GB" dirty="0" smtClean="0"/>
              <a:t>There were numerous X.509 delegation protocols</a:t>
            </a:r>
          </a:p>
          <a:p>
            <a:r>
              <a:rPr lang="en-GB" dirty="0" smtClean="0"/>
              <a:t>Use of standards</a:t>
            </a:r>
          </a:p>
          <a:p>
            <a:r>
              <a:rPr lang="en-GB" dirty="0" smtClean="0"/>
              <a:t>Security issues (next slide</a:t>
            </a:r>
            <a:r>
              <a:rPr lang="en-GB" dirty="0" smtClean="0"/>
              <a:t>)</a:t>
            </a:r>
          </a:p>
          <a:p>
            <a:r>
              <a:rPr lang="en-GB" dirty="0" smtClean="0"/>
              <a:t>Are protocols still used – is code still available?</a:t>
            </a:r>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7</a:t>
            </a:fld>
            <a:endParaRPr lang="en-US" altLang="ja-JP"/>
          </a:p>
        </p:txBody>
      </p:sp>
    </p:spTree>
    <p:extLst>
      <p:ext uri="{BB962C8B-B14F-4D97-AF65-F5344CB8AC3E}">
        <p14:creationId xmlns:p14="http://schemas.microsoft.com/office/powerpoint/2010/main" val="1304266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 Issues</a:t>
            </a:r>
            <a:br>
              <a:rPr lang="en-GB" dirty="0" smtClean="0"/>
            </a:br>
            <a:r>
              <a:rPr lang="en-GB" dirty="0" smtClean="0"/>
              <a:t>Using OAuth terminology but referring to the general case</a:t>
            </a:r>
            <a:endParaRPr lang="en-GB" dirty="0"/>
          </a:p>
        </p:txBody>
      </p:sp>
      <p:sp>
        <p:nvSpPr>
          <p:cNvPr id="3" name="Content Placeholder 2"/>
          <p:cNvSpPr>
            <a:spLocks noGrp="1"/>
          </p:cNvSpPr>
          <p:nvPr>
            <p:ph idx="1"/>
          </p:nvPr>
        </p:nvSpPr>
        <p:spPr/>
        <p:txBody>
          <a:bodyPr/>
          <a:lstStyle/>
          <a:p>
            <a:r>
              <a:rPr lang="en-GB" dirty="0" smtClean="0"/>
              <a:t>Trust in the client</a:t>
            </a:r>
          </a:p>
          <a:p>
            <a:r>
              <a:rPr lang="en-GB" dirty="0" smtClean="0"/>
              <a:t>Owner absence</a:t>
            </a:r>
          </a:p>
          <a:p>
            <a:r>
              <a:rPr lang="en-GB" dirty="0" smtClean="0"/>
              <a:t>Linking </a:t>
            </a:r>
            <a:r>
              <a:rPr lang="en-GB" dirty="0" err="1" smtClean="0"/>
              <a:t>AccessToken</a:t>
            </a:r>
            <a:r>
              <a:rPr lang="en-GB" dirty="0" smtClean="0"/>
              <a:t> to Identity being delegated</a:t>
            </a:r>
          </a:p>
          <a:p>
            <a:r>
              <a:rPr lang="en-GB" dirty="0" smtClean="0"/>
              <a:t>Controlling capabilities of del. cred.</a:t>
            </a:r>
          </a:p>
          <a:p>
            <a:r>
              <a:rPr lang="en-GB" dirty="0" smtClean="0"/>
              <a:t>Revoking AT, revoking del cred.</a:t>
            </a:r>
          </a:p>
          <a:p>
            <a:r>
              <a:rPr lang="en-GB" smtClean="0"/>
              <a:t>Protocol security </a:t>
            </a:r>
            <a:r>
              <a:rPr lang="en-GB" dirty="0" smtClean="0"/>
              <a:t>(e.g. OAuth)</a:t>
            </a:r>
          </a:p>
          <a:p>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8</a:t>
            </a:fld>
            <a:endParaRPr lang="en-US" altLang="ja-JP"/>
          </a:p>
        </p:txBody>
      </p:sp>
      <p:sp>
        <p:nvSpPr>
          <p:cNvPr id="5" name="Rectangle 4"/>
          <p:cNvSpPr/>
          <p:nvPr/>
        </p:nvSpPr>
        <p:spPr bwMode="auto">
          <a:xfrm>
            <a:off x="1187624" y="5805264"/>
            <a:ext cx="6984776" cy="6480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ea typeface="ＭＳ Ｐゴシック" pitchFamily="1" charset="-128"/>
              </a:rPr>
              <a:t>Maybe scope for security comparison framework?</a:t>
            </a:r>
            <a:endParaRPr kumimoji="0" lang="en-GB" sz="2400" b="0"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200758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IDEL – Specifics</a:t>
            </a:r>
            <a:endParaRPr lang="en-GB" dirty="0"/>
          </a:p>
        </p:txBody>
      </p:sp>
      <p:sp>
        <p:nvSpPr>
          <p:cNvPr id="3" name="Content Placeholder 2"/>
          <p:cNvSpPr>
            <a:spLocks noGrp="1"/>
          </p:cNvSpPr>
          <p:nvPr>
            <p:ph idx="1"/>
          </p:nvPr>
        </p:nvSpPr>
        <p:spPr/>
        <p:txBody>
          <a:bodyPr/>
          <a:lstStyle/>
          <a:p>
            <a:r>
              <a:rPr lang="en-GB" dirty="0" smtClean="0"/>
              <a:t>EUDAT</a:t>
            </a:r>
          </a:p>
          <a:p>
            <a:pPr lvl="1"/>
            <a:r>
              <a:rPr lang="en-GB" dirty="0" smtClean="0"/>
              <a:t>Originally based on Contrail (Jan ‘14)</a:t>
            </a:r>
          </a:p>
          <a:p>
            <a:pPr lvl="1"/>
            <a:r>
              <a:rPr lang="en-GB" dirty="0" smtClean="0"/>
              <a:t>Same arch &amp; proto but migrated to Unity</a:t>
            </a:r>
          </a:p>
          <a:p>
            <a:r>
              <a:rPr lang="en-GB" dirty="0" smtClean="0"/>
              <a:t>X.509 over OAuth2</a:t>
            </a:r>
          </a:p>
          <a:p>
            <a:pPr lvl="1"/>
            <a:r>
              <a:rPr lang="en-GB" dirty="0" smtClean="0"/>
              <a:t>CA has a web services API (REST) and is an OAuth resource</a:t>
            </a:r>
          </a:p>
          <a:p>
            <a:r>
              <a:rPr lang="en-GB" dirty="0" smtClean="0"/>
              <a:t>API to register OAuth client(!)</a:t>
            </a:r>
            <a:endParaRPr lang="en-GB" dirty="0"/>
          </a:p>
        </p:txBody>
      </p:sp>
      <p:sp>
        <p:nvSpPr>
          <p:cNvPr id="4" name="Footer Placeholder 3"/>
          <p:cNvSpPr>
            <a:spLocks noGrp="1"/>
          </p:cNvSpPr>
          <p:nvPr>
            <p:ph type="ftr" sz="quarter" idx="10"/>
          </p:nvPr>
        </p:nvSpPr>
        <p:spPr/>
        <p:txBody>
          <a:bodyPr/>
          <a:lstStyle/>
          <a:p>
            <a:pPr>
              <a:defRPr/>
            </a:pPr>
            <a:fld id="{6313CC48-50A2-484A-81FD-D8CE610DB992}" type="slidenum">
              <a:rPr lang="ja-JP" altLang="en-US" smtClean="0"/>
              <a:pPr>
                <a:defRPr/>
              </a:pPr>
              <a:t>9</a:t>
            </a:fld>
            <a:endParaRPr lang="en-US" altLang="ja-JP"/>
          </a:p>
        </p:txBody>
      </p:sp>
    </p:spTree>
    <p:extLst>
      <p:ext uri="{BB962C8B-B14F-4D97-AF65-F5344CB8AC3E}">
        <p14:creationId xmlns:p14="http://schemas.microsoft.com/office/powerpoint/2010/main" val="3626783955"/>
      </p:ext>
    </p:extLst>
  </p:cSld>
  <p:clrMapOvr>
    <a:masterClrMapping/>
  </p:clrMapOvr>
</p:sld>
</file>

<file path=ppt/theme/theme1.xml><?xml version="1.0" encoding="utf-8"?>
<a:theme xmlns:a="http://schemas.openxmlformats.org/drawingml/2006/main" name="OGF-template">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GF PowerPoint Template v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OGF-template</Template>
  <TotalTime>79</TotalTime>
  <Words>859</Words>
  <Application>Microsoft Office PowerPoint</Application>
  <PresentationFormat>On-screen Show (4:3)</PresentationFormat>
  <Paragraphs>86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OGF-template</vt:lpstr>
      <vt:lpstr>IDEL-VOMSPROC</vt:lpstr>
      <vt:lpstr>OGF IPR Policies Apply</vt:lpstr>
      <vt:lpstr>IDEL</vt:lpstr>
      <vt:lpstr>What is the purpose of IDEL</vt:lpstr>
      <vt:lpstr>Other Related OGF Work</vt:lpstr>
      <vt:lpstr>Examples</vt:lpstr>
      <vt:lpstr>Issues</vt:lpstr>
      <vt:lpstr>Security Issues Using OAuth terminology but referring to the general case</vt:lpstr>
      <vt:lpstr>IDEL – Specifics</vt:lpstr>
      <vt:lpstr>VOMSPROC</vt:lpstr>
      <vt:lpstr>Purpose of group</vt:lpstr>
      <vt:lpstr>Full Copyright Notice</vt:lpstr>
    </vt:vector>
  </TitlesOfParts>
  <Company>STFC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Jensen, Jens (STFC,RAL,SC)</dc:creator>
  <cp:lastModifiedBy>Jensen, Jens (STFC,RAL,SC)</cp:lastModifiedBy>
  <cp:revision>13</cp:revision>
  <cp:lastPrinted>2006-08-17T17:55:00Z</cp:lastPrinted>
  <dcterms:created xsi:type="dcterms:W3CDTF">2015-05-20T16:42:48Z</dcterms:created>
  <dcterms:modified xsi:type="dcterms:W3CDTF">2015-05-21T09:31:02Z</dcterms:modified>
</cp:coreProperties>
</file>