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65" r:id="rId5"/>
    <p:sldId id="272" r:id="rId6"/>
    <p:sldId id="271" r:id="rId7"/>
    <p:sldId id="266" r:id="rId8"/>
    <p:sldId id="267" r:id="rId9"/>
    <p:sldId id="264" r:id="rId10"/>
    <p:sldId id="273" r:id="rId11"/>
    <p:sldId id="276" r:id="rId12"/>
    <p:sldId id="270" r:id="rId13"/>
    <p:sldId id="269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89898"/>
    <a:srgbClr val="B6DF89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163A77-E69F-4516-817B-366CFA61F881}" type="datetimeFigureOut">
              <a:rPr lang="en-US" altLang="en-US"/>
              <a:pPr/>
              <a:t>4/15/2015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18F2B2-18AF-481F-8488-3B33F004C6FB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77839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BC35D7-FF17-4675-9B24-56191D2BF209}" type="datetimeFigureOut">
              <a:rPr lang="en-US" altLang="en-US"/>
              <a:pPr/>
              <a:t>4/15/2015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85F75A-56DF-48E0-B49D-9779902B1B01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768625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5F75A-56DF-48E0-B49D-9779902B1B0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5F75A-56DF-48E0-B49D-9779902B1B01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5F75A-56DF-48E0-B49D-9779902B1B0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5F75A-56DF-48E0-B49D-9779902B1B01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5F75A-56DF-48E0-B49D-9779902B1B01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5F75A-56DF-48E0-B49D-9779902B1B0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5F75A-56DF-48E0-B49D-9779902B1B0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5F75A-56DF-48E0-B49D-9779902B1B0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5F75A-56DF-48E0-B49D-9779902B1B0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5F75A-56DF-48E0-B49D-9779902B1B0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5F75A-56DF-48E0-B49D-9779902B1B0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5F75A-56DF-48E0-B49D-9779902B1B0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5F75A-56DF-48E0-B49D-9779902B1B0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5F75A-56DF-48E0-B49D-9779902B1B0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5F75A-56DF-48E0-B49D-9779902B1B0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40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2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140200" y="115888"/>
              <a:ext cx="5075239" cy="96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European Grid Initiative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ts val="875"/>
              </a:spcBef>
              <a:defRPr/>
            </a:pPr>
            <a:r>
              <a:rPr lang="en-US" altLang="en-US" sz="1200" smtClean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AutoShape 2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 userDrawn="1"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6" name="AutoShape 4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 userDrawn="1"/>
        </p:nvSpPr>
        <p:spPr bwMode="auto">
          <a:xfrm>
            <a:off x="328613" y="-30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pic>
        <p:nvPicPr>
          <p:cNvPr id="17" name="Picture 8" descr="http://www.dit.ie/hothouse/homepageelements/4featureboxes/H2020%20logo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5713413"/>
            <a:ext cx="9239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fld id="{1E0D0A09-DFDF-44AA-8FE7-AF10EC62C460}" type="datetime1">
              <a:rPr lang="en-US" altLang="en-US"/>
              <a:pPr/>
              <a:t>4/15/2015</a:t>
            </a:fld>
            <a:endParaRPr lang="en-US" alt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....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59731AD-6A00-4A6C-9932-51ABB077AC65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53072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....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DE42A-4F57-4DFC-9816-CFE068E4C076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4762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....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55419-7F93-42DF-A78B-7A6B682ADB04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9937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pic>
          <p:nvPicPr>
            <p:cNvPr id="2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 smtClean="0"/>
            </a:p>
          </p:txBody>
        </p:sp>
        <p:sp>
          <p:nvSpPr>
            <p:cNvPr id="3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....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9C422CCA-ECB9-4A8D-A98D-8F30FA683C64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ts val="875"/>
              </a:spcBef>
              <a:defRPr/>
            </a:pPr>
            <a:r>
              <a:rPr lang="en-US" altLang="en-US" sz="1200" smtClean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2" r:id="rId2"/>
    <p:sldLayoutId id="2147483713" r:id="rId3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cc-portal-atb@mailman.egi.e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t.egi.eu/rt/Dashboards/5538/AccPortal-Requirement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/>
          <p:cNvSpPr>
            <a:spLocks noGrp="1"/>
          </p:cNvSpPr>
          <p:nvPr>
            <p:ph type="ctrTitle"/>
          </p:nvPr>
        </p:nvSpPr>
        <p:spPr>
          <a:xfrm>
            <a:off x="1619250" y="1916113"/>
            <a:ext cx="7200900" cy="1470025"/>
          </a:xfrm>
        </p:spPr>
        <p:txBody>
          <a:bodyPr/>
          <a:lstStyle/>
          <a:p>
            <a:pPr eaLnBrk="1" hangingPunct="1"/>
            <a:r>
              <a:rPr lang="en-GB" altLang="en-US" sz="4400" smtClean="0">
                <a:ea typeface="ＭＳ Ｐゴシック" pitchFamily="34" charset="-128"/>
              </a:rPr>
              <a:t>Accounting Portal</a:t>
            </a:r>
            <a:endParaRPr lang="en-GB" altLang="en-US" sz="4400" dirty="0" smtClean="0">
              <a:ea typeface="ＭＳ Ｐゴシック" pitchFamily="34" charset="-128"/>
            </a:endParaRPr>
          </a:p>
        </p:txBody>
      </p:sp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altLang="en-US" sz="2400" smtClean="0">
                <a:ea typeface="ＭＳ Ｐゴシック" pitchFamily="34" charset="-128"/>
              </a:rPr>
              <a:t>Carlos Fernández &amp; Iván Díaz</a:t>
            </a:r>
          </a:p>
          <a:p>
            <a:pPr eaLnBrk="1" hangingPunct="1"/>
            <a:r>
              <a:rPr lang="en-GB" altLang="en-US" sz="2400" smtClean="0">
                <a:ea typeface="ＭＳ Ｐゴシック" pitchFamily="34" charset="-128"/>
              </a:rPr>
              <a:t>CESGA</a:t>
            </a:r>
            <a:endParaRPr lang="en-GB" altLang="en-US" sz="2400" dirty="0" smtClean="0">
              <a:ea typeface="ＭＳ Ｐゴシック" pitchFamily="34" charset="-128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6476CC5-1738-46F9-A023-E52913E63849}" type="datetime1">
              <a:rPr lang="en-US" altLang="en-US" sz="1200">
                <a:solidFill>
                  <a:schemeClr val="bg1"/>
                </a:solidFill>
              </a:rPr>
              <a:pPr eaLnBrk="1" hangingPunct="1"/>
              <a:t>4/15/2015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chemeClr val="bg1"/>
                </a:solidFill>
              </a:rPr>
              <a:t>....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5B58CCE-1B46-4AB5-BEE0-7EECDA23483B}" type="slidenum">
              <a:rPr lang="en-US" altLang="en-US" sz="1200">
                <a:solidFill>
                  <a:schemeClr val="bg1"/>
                </a:solidFill>
              </a:rPr>
              <a:pPr eaLnBrk="1" hangingPunct="1"/>
              <a:t>1</a:t>
            </a:fld>
            <a:endParaRPr lang="en-US" alt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API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mtClean="0"/>
              <a:t>Requirements from e-Grant/Elixir and other CC to provide API to get accounting data</a:t>
            </a:r>
          </a:p>
          <a:p>
            <a:r>
              <a:rPr lang="es-ES_tradnl" smtClean="0"/>
              <a:t>“Logical” site would be the portal</a:t>
            </a:r>
          </a:p>
          <a:p>
            <a:r>
              <a:rPr lang="es-ES_tradnl" smtClean="0"/>
              <a:t>Should provide all the accounting </a:t>
            </a:r>
            <a:r>
              <a:rPr lang="es-ES_tradnl" smtClean="0"/>
              <a:t>data</a:t>
            </a:r>
          </a:p>
          <a:p>
            <a:pPr lvl="1"/>
            <a:r>
              <a:rPr lang="es-ES_tradnl" smtClean="0"/>
              <a:t>Requirements</a:t>
            </a:r>
            <a:endParaRPr lang="es-ES_tradn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76CC5-1738-46F9-A023-E52913E63849}" type="datetime1">
              <a:rPr lang="en-US" altLang="en-US" smtClean="0"/>
              <a:pPr/>
              <a:t>4/15/2015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Change, Release &amp; Deployment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400" smtClean="0"/>
              <a:t>All requirements are gathered in EGI RT</a:t>
            </a:r>
          </a:p>
          <a:p>
            <a:r>
              <a:rPr lang="es-ES_tradnl" sz="2400" smtClean="0"/>
              <a:t>Priorization and testing by AP OTAG</a:t>
            </a:r>
          </a:p>
          <a:p>
            <a:r>
              <a:rPr lang="es-ES_tradnl" sz="2400" smtClean="0"/>
              <a:t>Tickets (Requests) are </a:t>
            </a:r>
            <a:r>
              <a:rPr lang="es-ES_tradnl" sz="2400" smtClean="0"/>
              <a:t>priorized</a:t>
            </a:r>
          </a:p>
          <a:p>
            <a:pPr lvl="1"/>
            <a:r>
              <a:rPr lang="es-ES_tradnl" sz="2000" smtClean="0"/>
              <a:t>Emergency – High – Normal –Low - None</a:t>
            </a:r>
            <a:endParaRPr lang="es-ES_tradnl" sz="2000" smtClean="0"/>
          </a:p>
          <a:p>
            <a:r>
              <a:rPr lang="es-ES_tradnl" sz="2400" smtClean="0"/>
              <a:t>Standard </a:t>
            </a:r>
            <a:r>
              <a:rPr lang="es-ES_tradnl" sz="2400" smtClean="0"/>
              <a:t>changes (bug fixing) </a:t>
            </a:r>
            <a:r>
              <a:rPr lang="es-ES_tradnl" sz="2400" smtClean="0"/>
              <a:t>don´t need approval</a:t>
            </a:r>
          </a:p>
          <a:p>
            <a:r>
              <a:rPr lang="es-ES_tradnl" sz="2400" smtClean="0"/>
              <a:t>Emergency changes implemented are subject to post-review</a:t>
            </a:r>
          </a:p>
          <a:p>
            <a:r>
              <a:rPr lang="es-ES_tradnl" sz="2400" smtClean="0"/>
              <a:t>Releases every 6 months</a:t>
            </a:r>
          </a:p>
          <a:p>
            <a:pPr>
              <a:buNone/>
            </a:pPr>
            <a:r>
              <a:rPr lang="es-ES" sz="1400" smtClean="0"/>
              <a:t>https://wiki.egi.eu/wiki/Accounting_Portal</a:t>
            </a:r>
            <a:endParaRPr lang="es-ES" sz="140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76CC5-1738-46F9-A023-E52913E63849}" type="datetime1">
              <a:rPr lang="en-US" altLang="en-US" smtClean="0"/>
              <a:pPr/>
              <a:t>4/15/2015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Advisory Group (AP OTAG)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400" smtClean="0"/>
              <a:t>Coordinated by Malgorzata Krakowian</a:t>
            </a:r>
          </a:p>
          <a:p>
            <a:pPr lvl="1"/>
            <a:r>
              <a:rPr lang="es-ES_tradnl" sz="2000" smtClean="0">
                <a:hlinkClick r:id="rId3"/>
              </a:rPr>
              <a:t>Acc-portal-atb@mailman.egi.eu</a:t>
            </a:r>
            <a:endParaRPr lang="es-ES_tradnl" sz="2000" smtClean="0"/>
          </a:p>
          <a:p>
            <a:r>
              <a:rPr lang="es-ES_tradnl" sz="2400" smtClean="0"/>
              <a:t>Requirements gathering:</a:t>
            </a:r>
          </a:p>
          <a:p>
            <a:pPr lvl="1"/>
            <a:r>
              <a:rPr lang="es-ES_tradnl" sz="2000" smtClean="0">
                <a:hlinkClick r:id="rId4"/>
              </a:rPr>
              <a:t>https://rt.egi.eu/rt/Dashboards/5538/AccPortal-Requirements</a:t>
            </a:r>
            <a:endParaRPr lang="es-ES_tradnl" sz="2000" smtClean="0"/>
          </a:p>
          <a:p>
            <a:r>
              <a:rPr lang="es-ES_tradnl" sz="2400" smtClean="0"/>
              <a:t>Based on the Requirements, agree on a Roadmap for the design document:</a:t>
            </a:r>
          </a:p>
          <a:p>
            <a:pPr lvl="1"/>
            <a:r>
              <a:rPr lang="es-ES_tradnl" sz="2000" smtClean="0"/>
              <a:t>Number of interactions Acc Portal team and customers</a:t>
            </a:r>
          </a:p>
          <a:p>
            <a:pPr lvl="1"/>
            <a:r>
              <a:rPr lang="es-ES_tradnl" sz="2000" smtClean="0"/>
              <a:t>Will become D3.1 deliverable at PM6</a:t>
            </a:r>
            <a:endParaRPr lang="es-ES" sz="200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76CC5-1738-46F9-A023-E52913E63849}" type="datetime1">
              <a:rPr lang="en-US" altLang="en-US" smtClean="0"/>
              <a:pPr/>
              <a:t>4/15/2015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Deliverables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400" smtClean="0"/>
              <a:t>Technical design of the new Accounting Portal and Implementation Plan (R): M06</a:t>
            </a:r>
          </a:p>
          <a:p>
            <a:pPr lvl="1"/>
            <a:r>
              <a:rPr lang="es-ES_tradnl" sz="2000" smtClean="0"/>
              <a:t>Live document with requirements and design document</a:t>
            </a:r>
          </a:p>
          <a:p>
            <a:r>
              <a:rPr lang="es-ES_tradnl" sz="2400" smtClean="0"/>
              <a:t>First release of the new Accounting Portal deployed in production (OTHER): M14</a:t>
            </a:r>
          </a:p>
          <a:p>
            <a:r>
              <a:rPr lang="es-ES_tradnl" sz="2400" smtClean="0"/>
              <a:t>Second release of the new Accounting Portal deployed in production (OTHER): M24</a:t>
            </a:r>
          </a:p>
          <a:p>
            <a:r>
              <a:rPr lang="es-ES_tradnl" sz="2400" smtClean="0"/>
              <a:t>Final release of the new Accounting Portal deployed in production (OTHER): M30</a:t>
            </a:r>
            <a:endParaRPr lang="es-ES" sz="240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76CC5-1738-46F9-A023-E52913E63849}" type="datetime1">
              <a:rPr lang="en-US" altLang="en-US" smtClean="0"/>
              <a:pPr/>
              <a:t>4/15/2015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Next Steps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smtClean="0"/>
              <a:t>Start gathering requirements and priorize them</a:t>
            </a:r>
          </a:p>
          <a:p>
            <a:r>
              <a:rPr lang="es-ES_tradnl" sz="2800" smtClean="0"/>
              <a:t>API requirements and design</a:t>
            </a:r>
          </a:p>
          <a:p>
            <a:r>
              <a:rPr lang="es-ES_tradnl" sz="2800" smtClean="0"/>
              <a:t>Write Requirements document and accounting portal design document</a:t>
            </a:r>
          </a:p>
          <a:p>
            <a:r>
              <a:rPr lang="es-ES_tradnl" sz="2800" smtClean="0"/>
              <a:t>Prepare Roadmap</a:t>
            </a:r>
          </a:p>
          <a:p>
            <a:r>
              <a:rPr lang="es-ES_tradnl" sz="2800" smtClean="0"/>
              <a:t>New </a:t>
            </a:r>
            <a:r>
              <a:rPr lang="es-ES_tradnl" sz="2800" smtClean="0"/>
              <a:t>Portal </a:t>
            </a:r>
            <a:r>
              <a:rPr lang="es-ES_tradnl" sz="2800" smtClean="0"/>
              <a:t>prototype, with new views:</a:t>
            </a:r>
          </a:p>
          <a:p>
            <a:pPr lvl="1"/>
            <a:r>
              <a:rPr lang="es-ES_tradnl" sz="2400" smtClean="0"/>
              <a:t>Demo of new graphs based on </a:t>
            </a:r>
            <a:r>
              <a:rPr lang="es-ES_tradnl" sz="2400" smtClean="0"/>
              <a:t>Dojo</a:t>
            </a:r>
            <a:endParaRPr lang="es-ES_tradnl" sz="2400" smtClean="0"/>
          </a:p>
          <a:p>
            <a:pPr lvl="1"/>
            <a:r>
              <a:rPr lang="es-ES_tradnl" sz="2400" smtClean="0"/>
              <a:t>Dynamic features and geographical data plotting</a:t>
            </a:r>
          </a:p>
          <a:p>
            <a:endParaRPr lang="es-ES" sz="280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76CC5-1738-46F9-A023-E52913E63849}" type="datetime1">
              <a:rPr lang="en-US" altLang="en-US" smtClean="0"/>
              <a:pPr/>
              <a:t>4/15/2015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Questions?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76CC5-1738-46F9-A023-E52913E63849}" type="datetime1">
              <a:rPr lang="en-US" altLang="en-US" smtClean="0"/>
              <a:pPr/>
              <a:t>4/15/2015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smtClean="0"/>
              <a:t>Background</a:t>
            </a:r>
          </a:p>
          <a:p>
            <a:r>
              <a:rPr lang="en-GB" sz="2800" smtClean="0"/>
              <a:t>Objectives</a:t>
            </a:r>
          </a:p>
          <a:p>
            <a:r>
              <a:rPr lang="en-GB" sz="2800" smtClean="0"/>
              <a:t>Accounting Portal Advisory Group</a:t>
            </a:r>
          </a:p>
          <a:p>
            <a:r>
              <a:rPr lang="en-GB" sz="2800" smtClean="0"/>
              <a:t>Deliverables</a:t>
            </a:r>
          </a:p>
          <a:p>
            <a:r>
              <a:rPr lang="en-GB" sz="2800" smtClean="0"/>
              <a:t>Next Steps</a:t>
            </a:r>
            <a:endParaRPr lang="en-GB" sz="2400" dirty="0" smtClean="0"/>
          </a:p>
          <a:p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76CC5-1738-46F9-A023-E52913E63849}" type="datetime1">
              <a:rPr lang="en-US" alt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5209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/>
              <a:t>Developed at CESGA since </a:t>
            </a:r>
            <a:r>
              <a:rPr lang="en-GB" sz="2400" smtClean="0"/>
              <a:t>2003 - Pablo Rey</a:t>
            </a:r>
            <a:endParaRPr lang="en-GB" sz="2400" smtClean="0"/>
          </a:p>
          <a:p>
            <a:r>
              <a:rPr lang="en-GB" sz="2400" smtClean="0"/>
              <a:t>Based on internal developments and portal for accounting of </a:t>
            </a:r>
            <a:r>
              <a:rPr lang="en-GB" sz="2400" smtClean="0"/>
              <a:t>CESGA HPC </a:t>
            </a:r>
            <a:r>
              <a:rPr lang="en-GB" sz="2400" smtClean="0"/>
              <a:t>infrastructure</a:t>
            </a:r>
          </a:p>
          <a:p>
            <a:r>
              <a:rPr lang="en-GB" sz="2400" smtClean="0"/>
              <a:t>Nowadays they evolve separately</a:t>
            </a:r>
          </a:p>
          <a:p>
            <a:r>
              <a:rPr lang="en-GB" sz="2400" smtClean="0"/>
              <a:t>Some knowledge comes and goes, for example:</a:t>
            </a:r>
          </a:p>
          <a:p>
            <a:pPr lvl="1"/>
            <a:r>
              <a:rPr lang="en-GB" sz="2000" smtClean="0"/>
              <a:t>Accounting of different data: cloud accounting, Big Data, etc..</a:t>
            </a:r>
          </a:p>
          <a:p>
            <a:pPr lvl="1"/>
            <a:r>
              <a:rPr lang="en-GB" sz="2000" smtClean="0"/>
              <a:t>“Billing” (cost estimation)</a:t>
            </a:r>
          </a:p>
          <a:p>
            <a:pPr lvl="1"/>
            <a:r>
              <a:rPr lang="en-GB" sz="2000" smtClean="0"/>
              <a:t>Data presentation and different views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76CC5-1738-46F9-A023-E52913E63849}" type="datetime1">
              <a:rPr lang="en-US" alt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724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Background II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smtClean="0"/>
              <a:t>Accounting Portal main codebase is PHP5</a:t>
            </a:r>
          </a:p>
          <a:p>
            <a:r>
              <a:rPr lang="es-ES_tradnl" sz="2800" smtClean="0"/>
              <a:t>Some backend components are coded in Python, Bash and Perl</a:t>
            </a:r>
          </a:p>
          <a:p>
            <a:r>
              <a:rPr lang="es-ES_tradnl" sz="2800" smtClean="0"/>
              <a:t>With MySQL DB and Apache = LAMP</a:t>
            </a:r>
          </a:p>
          <a:p>
            <a:r>
              <a:rPr lang="es-ES_tradnl" sz="2800" smtClean="0"/>
              <a:t>PHP original code was refactorized and the model organized in clases (EGI-Inspire 2012)</a:t>
            </a:r>
            <a:endParaRPr lang="es-ES" sz="280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76CC5-1738-46F9-A023-E52913E63849}" type="datetime1">
              <a:rPr lang="en-US" altLang="en-US" smtClean="0"/>
              <a:pPr/>
              <a:t>4/15/2015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Objectives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smtClean="0"/>
              <a:t>Improve portal design: new and easier way to access and visualize data</a:t>
            </a:r>
          </a:p>
          <a:p>
            <a:r>
              <a:rPr lang="es-ES_tradnl" sz="2800" smtClean="0"/>
              <a:t>Develop unified views in the portal for different kind of resources</a:t>
            </a:r>
          </a:p>
          <a:p>
            <a:pPr lvl="1"/>
            <a:r>
              <a:rPr lang="es-ES_tradnl" sz="2400" smtClean="0"/>
              <a:t>example: CPU usage for grid and cloud resources</a:t>
            </a:r>
          </a:p>
          <a:p>
            <a:r>
              <a:rPr lang="es-ES_tradnl" sz="2800" smtClean="0"/>
              <a:t>New views to show new types of data</a:t>
            </a:r>
          </a:p>
          <a:p>
            <a:pPr lvl="1"/>
            <a:r>
              <a:rPr lang="es-ES_tradnl" sz="2400" smtClean="0"/>
              <a:t>Storage, </a:t>
            </a:r>
            <a:r>
              <a:rPr lang="es-ES_tradnl" sz="2400" smtClean="0"/>
              <a:t>GPGPU, data </a:t>
            </a:r>
            <a:r>
              <a:rPr lang="es-ES_tradnl" sz="2400" smtClean="0"/>
              <a:t>usage</a:t>
            </a:r>
          </a:p>
          <a:p>
            <a:r>
              <a:rPr lang="es-ES_tradnl" sz="2800" smtClean="0"/>
              <a:t>Develop API allowing third parties to gather accounting data from the portal</a:t>
            </a:r>
          </a:p>
          <a:p>
            <a:r>
              <a:rPr lang="es-ES_tradnl" sz="2800" smtClean="0"/>
              <a:t>Better Documentation!</a:t>
            </a:r>
            <a:endParaRPr lang="es-ES" sz="280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76CC5-1738-46F9-A023-E52913E63849}" type="datetime1">
              <a:rPr lang="en-US" altLang="en-US" smtClean="0"/>
              <a:pPr/>
              <a:t>4/15/2015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Portal design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smtClean="0"/>
              <a:t>Roadmap still preliminary - pending</a:t>
            </a:r>
          </a:p>
          <a:p>
            <a:r>
              <a:rPr lang="en-GB" sz="2800" smtClean="0"/>
              <a:t>To be discussed in Accounting Portal Advisory Board based on requirements</a:t>
            </a:r>
          </a:p>
          <a:p>
            <a:r>
              <a:rPr lang="en-GB" sz="2800" smtClean="0"/>
              <a:t>Modern </a:t>
            </a:r>
            <a:r>
              <a:rPr lang="en-GB" sz="2800" smtClean="0"/>
              <a:t>web framework</a:t>
            </a:r>
          </a:p>
          <a:p>
            <a:pPr lvl="1"/>
            <a:r>
              <a:rPr lang="en-GB" sz="2400" smtClean="0"/>
              <a:t>Django for the model/controller</a:t>
            </a:r>
          </a:p>
          <a:p>
            <a:pPr lvl="1"/>
            <a:r>
              <a:rPr lang="en-GB" sz="2400" smtClean="0"/>
              <a:t>Bootstrap for CSS/HTML visuals</a:t>
            </a:r>
          </a:p>
          <a:p>
            <a:pPr lvl="1"/>
            <a:r>
              <a:rPr lang="en-GB" sz="2400" smtClean="0"/>
              <a:t>Dojo for the AJAX, interaction and interactive graphs</a:t>
            </a:r>
          </a:p>
          <a:p>
            <a:pPr lvl="1"/>
            <a:r>
              <a:rPr lang="en-GB" sz="2400" smtClean="0"/>
              <a:t>jsPDF for PDF reports</a:t>
            </a:r>
          </a:p>
          <a:p>
            <a:r>
              <a:rPr lang="en-GB" sz="2800" smtClean="0"/>
              <a:t>Provide preliminary views to discuss</a:t>
            </a:r>
          </a:p>
          <a:p>
            <a:r>
              <a:rPr lang="en-GB" sz="2800" smtClean="0"/>
              <a:t>First release by </a:t>
            </a:r>
            <a:r>
              <a:rPr lang="en-GB" sz="2800" smtClean="0"/>
              <a:t>PM12 (in production in PM14)</a:t>
            </a:r>
          </a:p>
          <a:p>
            <a:endParaRPr lang="es-ES" sz="280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76CC5-1738-46F9-A023-E52913E63849}" type="datetime1">
              <a:rPr lang="en-US" altLang="en-US" smtClean="0"/>
              <a:pPr/>
              <a:t>4/15/2015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Accounting Portal Rewrite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smtClean="0"/>
              <a:t>Original view design used frames</a:t>
            </a:r>
          </a:p>
          <a:p>
            <a:r>
              <a:rPr lang="es-ES_tradnl" sz="2800" smtClean="0"/>
              <a:t>Frame model was completely reworked with CSS + HTML</a:t>
            </a:r>
          </a:p>
          <a:p>
            <a:r>
              <a:rPr lang="es-ES_tradnl" sz="2800" smtClean="0"/>
              <a:t>With </a:t>
            </a:r>
            <a:r>
              <a:rPr lang="es-ES_tradnl" sz="2800" smtClean="0"/>
              <a:t>the new changes, a rewrite and change of the look will be more approachable</a:t>
            </a:r>
          </a:p>
          <a:p>
            <a:r>
              <a:rPr lang="es-ES_tradnl" sz="2800" smtClean="0"/>
              <a:t>Backend-Model-Controller </a:t>
            </a:r>
            <a:r>
              <a:rPr lang="es-ES_tradnl" sz="2800" smtClean="0"/>
              <a:t>rewrite</a:t>
            </a:r>
            <a:endParaRPr lang="es-ES" sz="280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76CC5-1738-46F9-A023-E52913E63849}" type="datetime1">
              <a:rPr lang="en-US" altLang="en-US" smtClean="0"/>
              <a:pPr/>
              <a:t>4/15/2015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Accounting Portal rewrite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smtClean="0"/>
              <a:t>The objective is to rewrite the base code to use a modern web framework</a:t>
            </a:r>
          </a:p>
          <a:p>
            <a:r>
              <a:rPr lang="es-ES_tradnl" sz="2800" smtClean="0"/>
              <a:t>This framework will make development, debuggind and maintenance faster and easier with ORM</a:t>
            </a:r>
          </a:p>
          <a:p>
            <a:r>
              <a:rPr lang="es-ES_tradnl" sz="2800" smtClean="0"/>
              <a:t>Rewrite will include the backed for database update and gathering of information from several sources</a:t>
            </a:r>
          </a:p>
          <a:p>
            <a:r>
              <a:rPr lang="es-ES_tradnl" sz="2800" smtClean="0"/>
              <a:t>Communication with the new view and AJAX parts will be adapted using JSON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4/15/2015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New types of accounting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075612" cy="4525963"/>
          </a:xfrm>
        </p:spPr>
        <p:txBody>
          <a:bodyPr/>
          <a:lstStyle/>
          <a:p>
            <a:r>
              <a:rPr lang="en-GB" sz="2400" smtClean="0"/>
              <a:t>Data </a:t>
            </a:r>
            <a:r>
              <a:rPr lang="en-GB" sz="2400" dirty="0" smtClean="0"/>
              <a:t>Accounting session </a:t>
            </a:r>
            <a:r>
              <a:rPr lang="en-GB" sz="2400" smtClean="0"/>
              <a:t>in Lisbon</a:t>
            </a:r>
          </a:p>
          <a:p>
            <a:r>
              <a:rPr lang="en-GB" sz="2400" smtClean="0"/>
              <a:t>Production views will have to wait until new accounting data available</a:t>
            </a:r>
          </a:p>
          <a:p>
            <a:r>
              <a:rPr lang="en-GB" sz="2400" smtClean="0"/>
              <a:t>Development views can be designed in advance</a:t>
            </a:r>
            <a:endParaRPr lang="en-GB" sz="2400" dirty="0" smtClean="0"/>
          </a:p>
          <a:p>
            <a:pPr eaLnBrk="1" fontAlgn="ctr" hangingPunct="1"/>
            <a:r>
              <a:rPr lang="en-GB" sz="2400" smtClean="0"/>
              <a:t>First </a:t>
            </a:r>
            <a:r>
              <a:rPr lang="en-GB" sz="2400" dirty="0"/>
              <a:t>data </a:t>
            </a:r>
            <a:r>
              <a:rPr lang="en-GB" sz="2400"/>
              <a:t>accounting </a:t>
            </a:r>
            <a:r>
              <a:rPr lang="en-GB" sz="2400" smtClean="0"/>
              <a:t>prototype </a:t>
            </a:r>
            <a:r>
              <a:rPr lang="en-GB" sz="2000" smtClean="0"/>
              <a:t>PM20 </a:t>
            </a:r>
            <a:r>
              <a:rPr lang="en-GB" sz="2000" dirty="0" smtClean="0"/>
              <a:t>– </a:t>
            </a:r>
            <a:r>
              <a:rPr lang="en-GB" sz="2000" smtClean="0"/>
              <a:t>Oct 2016</a:t>
            </a:r>
          </a:p>
          <a:p>
            <a:pPr lvl="1" eaLnBrk="1" fontAlgn="ctr" hangingPunct="1"/>
            <a:r>
              <a:rPr lang="en-GB" sz="1600" smtClean="0"/>
              <a:t>Integrated in the portal</a:t>
            </a:r>
          </a:p>
          <a:p>
            <a:pPr eaLnBrk="1" fontAlgn="ctr" hangingPunct="1"/>
            <a:r>
              <a:rPr lang="en-GB" sz="2000" smtClean="0"/>
              <a:t>Other accouting metrics</a:t>
            </a:r>
          </a:p>
          <a:p>
            <a:pPr lvl="1" eaLnBrk="1" fontAlgn="ctr" hangingPunct="1"/>
            <a:r>
              <a:rPr lang="en-GB" sz="1600" smtClean="0"/>
              <a:t>Storage</a:t>
            </a:r>
          </a:p>
          <a:p>
            <a:pPr lvl="1" eaLnBrk="1" fontAlgn="ctr" hangingPunct="1"/>
            <a:r>
              <a:rPr lang="en-GB" sz="1600" smtClean="0"/>
              <a:t>Cloud</a:t>
            </a:r>
          </a:p>
          <a:p>
            <a:pPr lvl="1" eaLnBrk="1" fontAlgn="ctr" hangingPunct="1"/>
            <a:r>
              <a:rPr lang="en-GB" sz="1600" smtClean="0"/>
              <a:t>GPGPU</a:t>
            </a:r>
          </a:p>
          <a:p>
            <a:pPr lvl="1" eaLnBrk="1" fontAlgn="ctr" hangingPunct="1"/>
            <a:r>
              <a:rPr lang="en-GB" sz="1600" smtClean="0"/>
              <a:t>Big Data</a:t>
            </a:r>
            <a:endParaRPr lang="en-GB" sz="3200" dirty="0"/>
          </a:p>
          <a:p>
            <a:pPr eaLnBrk="1" fontAlgn="ctr" hangingPunct="1"/>
            <a:endParaRPr lang="en-GB" sz="3600" dirty="0"/>
          </a:p>
          <a:p>
            <a:endParaRPr lang="en-GB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76CC5-1738-46F9-A023-E52913E63849}" type="datetime1">
              <a:rPr lang="en-US" alt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....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E42A-4F57-4DFC-9816-CFE068E4C07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002426590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6415</TotalTime>
  <Words>679</Words>
  <Application>Microsoft Office PowerPoint</Application>
  <PresentationFormat>Presentación en pantalla (4:3)</PresentationFormat>
  <Paragraphs>158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EGI-InSPIRE-Slide-Template_v4</vt:lpstr>
      <vt:lpstr>Accounting Portal</vt:lpstr>
      <vt:lpstr>Outline</vt:lpstr>
      <vt:lpstr>Background</vt:lpstr>
      <vt:lpstr>Background II</vt:lpstr>
      <vt:lpstr>Objectives</vt:lpstr>
      <vt:lpstr>Portal design</vt:lpstr>
      <vt:lpstr>Accounting Portal Rewrite</vt:lpstr>
      <vt:lpstr>Accounting Portal rewrite</vt:lpstr>
      <vt:lpstr>New types of accounting data</vt:lpstr>
      <vt:lpstr>API</vt:lpstr>
      <vt:lpstr>Change, Release &amp; Deployment</vt:lpstr>
      <vt:lpstr>Advisory Group (AP OTAG)</vt:lpstr>
      <vt:lpstr>Deliverables</vt:lpstr>
      <vt:lpstr>Next Steps</vt:lpstr>
      <vt:lpstr>Questions?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carlosf</cp:lastModifiedBy>
  <cp:revision>269</cp:revision>
  <dcterms:created xsi:type="dcterms:W3CDTF">2010-09-03T12:01:03Z</dcterms:created>
  <dcterms:modified xsi:type="dcterms:W3CDTF">2015-04-15T09:04:00Z</dcterms:modified>
</cp:coreProperties>
</file>