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45" r:id="rId3"/>
    <p:sldId id="308" r:id="rId4"/>
    <p:sldId id="286" r:id="rId5"/>
    <p:sldId id="347" r:id="rId6"/>
    <p:sldId id="348" r:id="rId7"/>
    <p:sldId id="297" r:id="rId8"/>
    <p:sldId id="343" r:id="rId9"/>
    <p:sldId id="344" r:id="rId10"/>
    <p:sldId id="340" r:id="rId11"/>
    <p:sldId id="341" r:id="rId12"/>
    <p:sldId id="301" r:id="rId13"/>
    <p:sldId id="300" r:id="rId14"/>
    <p:sldId id="298" r:id="rId15"/>
    <p:sldId id="302" r:id="rId16"/>
    <p:sldId id="306" r:id="rId17"/>
    <p:sldId id="305" r:id="rId18"/>
    <p:sldId id="304" r:id="rId19"/>
    <p:sldId id="303" r:id="rId20"/>
    <p:sldId id="346" r:id="rId21"/>
    <p:sldId id="331" r:id="rId22"/>
    <p:sldId id="332" r:id="rId23"/>
    <p:sldId id="333" r:id="rId24"/>
    <p:sldId id="334" r:id="rId25"/>
    <p:sldId id="350" r:id="rId26"/>
    <p:sldId id="335" r:id="rId27"/>
    <p:sldId id="315" r:id="rId28"/>
    <p:sldId id="320" r:id="rId29"/>
    <p:sldId id="319" r:id="rId30"/>
    <p:sldId id="327" r:id="rId31"/>
    <p:sldId id="321" r:id="rId32"/>
    <p:sldId id="322" r:id="rId33"/>
    <p:sldId id="323" r:id="rId34"/>
    <p:sldId id="324" r:id="rId35"/>
    <p:sldId id="325" r:id="rId36"/>
    <p:sldId id="326" r:id="rId37"/>
    <p:sldId id="330" r:id="rId38"/>
    <p:sldId id="329" r:id="rId39"/>
    <p:sldId id="328" r:id="rId40"/>
    <p:sldId id="337" r:id="rId41"/>
    <p:sldId id="339" r:id="rId42"/>
    <p:sldId id="349" r:id="rId43"/>
    <p:sldId id="342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89898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1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7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0A632-A051-1347-BDB9-0A61F9D01686}" type="doc">
      <dgm:prSet loTypeId="urn:microsoft.com/office/officeart/2008/layout/HalfCircleOrganizationChart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F1FEF-0746-144F-81B6-802119E2DE27}">
      <dgm:prSet phldrT="[Text]"/>
      <dgm:spPr/>
      <dgm:t>
        <a:bodyPr/>
        <a:lstStyle/>
        <a:p>
          <a:r>
            <a:rPr lang="en-US" dirty="0" err="1" smtClean="0"/>
            <a:t>OrgA</a:t>
          </a:r>
          <a:endParaRPr lang="en-US" dirty="0"/>
        </a:p>
      </dgm:t>
    </dgm:pt>
    <dgm:pt modelId="{7559AEC2-10CE-A441-8FFE-1C0CD0E2E616}" type="parTrans" cxnId="{12A63055-1201-E74E-973C-193B64AAD0F2}">
      <dgm:prSet/>
      <dgm:spPr/>
      <dgm:t>
        <a:bodyPr/>
        <a:lstStyle/>
        <a:p>
          <a:endParaRPr lang="en-US"/>
        </a:p>
      </dgm:t>
    </dgm:pt>
    <dgm:pt modelId="{50DE5CCB-2DE5-D24B-B7F4-D39562C9A663}" type="sibTrans" cxnId="{12A63055-1201-E74E-973C-193B64AAD0F2}">
      <dgm:prSet/>
      <dgm:spPr/>
      <dgm:t>
        <a:bodyPr/>
        <a:lstStyle/>
        <a:p>
          <a:endParaRPr lang="en-US"/>
        </a:p>
      </dgm:t>
    </dgm:pt>
    <dgm:pt modelId="{61C984CC-FB64-8142-847F-BA501DF50A41}" type="asst">
      <dgm:prSet phldrT="[Text]"/>
      <dgm:spPr/>
      <dgm:t>
        <a:bodyPr/>
        <a:lstStyle/>
        <a:p>
          <a:r>
            <a:rPr lang="en-US" dirty="0" smtClean="0"/>
            <a:t>Org B</a:t>
          </a:r>
          <a:endParaRPr lang="en-US" dirty="0"/>
        </a:p>
      </dgm:t>
    </dgm:pt>
    <dgm:pt modelId="{36A55D3A-82B0-B142-A903-A2386A5237C1}" type="parTrans" cxnId="{FB3BD16D-C75C-E44A-98EC-C1D176A1BA11}">
      <dgm:prSet/>
      <dgm:spPr/>
      <dgm:t>
        <a:bodyPr/>
        <a:lstStyle/>
        <a:p>
          <a:endParaRPr lang="en-US"/>
        </a:p>
      </dgm:t>
    </dgm:pt>
    <dgm:pt modelId="{5A1273CC-D810-E948-81C5-DA420345B930}" type="sibTrans" cxnId="{FB3BD16D-C75C-E44A-98EC-C1D176A1BA11}">
      <dgm:prSet/>
      <dgm:spPr/>
      <dgm:t>
        <a:bodyPr/>
        <a:lstStyle/>
        <a:p>
          <a:endParaRPr lang="en-US"/>
        </a:p>
      </dgm:t>
    </dgm:pt>
    <dgm:pt modelId="{BEE5B10E-899C-8F47-926B-E296D137CCC4}">
      <dgm:prSet phldrT="[Text]"/>
      <dgm:spPr/>
      <dgm:t>
        <a:bodyPr/>
        <a:lstStyle/>
        <a:p>
          <a:r>
            <a:rPr lang="en-US" dirty="0" smtClean="0"/>
            <a:t>Org C</a:t>
          </a:r>
          <a:endParaRPr lang="en-US" dirty="0"/>
        </a:p>
      </dgm:t>
    </dgm:pt>
    <dgm:pt modelId="{2C2E0BD3-4909-C24B-AD0B-656025C53B3C}" type="parTrans" cxnId="{21F67D33-47F6-B746-8E99-5E30DB6BEF2C}">
      <dgm:prSet/>
      <dgm:spPr/>
      <dgm:t>
        <a:bodyPr/>
        <a:lstStyle/>
        <a:p>
          <a:endParaRPr lang="en-US"/>
        </a:p>
      </dgm:t>
    </dgm:pt>
    <dgm:pt modelId="{7422372A-0B83-9D44-85A9-A25299F5BCE3}" type="sibTrans" cxnId="{21F67D33-47F6-B746-8E99-5E30DB6BEF2C}">
      <dgm:prSet/>
      <dgm:spPr/>
      <dgm:t>
        <a:bodyPr/>
        <a:lstStyle/>
        <a:p>
          <a:endParaRPr lang="en-US"/>
        </a:p>
      </dgm:t>
    </dgm:pt>
    <dgm:pt modelId="{E2EFEC10-C506-6549-9115-BC762EBAAADB}">
      <dgm:prSet phldrT="[Text]"/>
      <dgm:spPr/>
      <dgm:t>
        <a:bodyPr/>
        <a:lstStyle/>
        <a:p>
          <a:r>
            <a:rPr lang="en-US" dirty="0" smtClean="0"/>
            <a:t>Org D</a:t>
          </a:r>
          <a:endParaRPr lang="en-US" dirty="0"/>
        </a:p>
      </dgm:t>
    </dgm:pt>
    <dgm:pt modelId="{137C98A3-9C54-4B42-ACB0-FCF54E60C515}" type="parTrans" cxnId="{09824302-A920-274F-B21F-B3D2AB1593B2}">
      <dgm:prSet/>
      <dgm:spPr/>
      <dgm:t>
        <a:bodyPr/>
        <a:lstStyle/>
        <a:p>
          <a:endParaRPr lang="en-US"/>
        </a:p>
      </dgm:t>
    </dgm:pt>
    <dgm:pt modelId="{67539D29-5BAF-8D46-9EAE-BCBA2FCC24E7}" type="sibTrans" cxnId="{09824302-A920-274F-B21F-B3D2AB1593B2}">
      <dgm:prSet/>
      <dgm:spPr/>
      <dgm:t>
        <a:bodyPr/>
        <a:lstStyle/>
        <a:p>
          <a:endParaRPr lang="en-US"/>
        </a:p>
      </dgm:t>
    </dgm:pt>
    <dgm:pt modelId="{A21F04B2-4FB3-E746-87DB-83A522BA341B}">
      <dgm:prSet phldrT="[Text]"/>
      <dgm:spPr/>
      <dgm:t>
        <a:bodyPr/>
        <a:lstStyle/>
        <a:p>
          <a:r>
            <a:rPr lang="en-US" dirty="0" smtClean="0"/>
            <a:t>Org E</a:t>
          </a:r>
          <a:endParaRPr lang="en-US" dirty="0"/>
        </a:p>
      </dgm:t>
    </dgm:pt>
    <dgm:pt modelId="{F6F31CB2-F78C-D748-A715-25C8C8C68902}" type="parTrans" cxnId="{4C09E5A1-2DD0-E34E-A6AB-AA1154DA56AC}">
      <dgm:prSet/>
      <dgm:spPr/>
      <dgm:t>
        <a:bodyPr/>
        <a:lstStyle/>
        <a:p>
          <a:endParaRPr lang="en-US"/>
        </a:p>
      </dgm:t>
    </dgm:pt>
    <dgm:pt modelId="{CD0DEE81-8F40-9A4A-AA58-D25A7AF7C6CA}" type="sibTrans" cxnId="{4C09E5A1-2DD0-E34E-A6AB-AA1154DA56AC}">
      <dgm:prSet/>
      <dgm:spPr/>
      <dgm:t>
        <a:bodyPr/>
        <a:lstStyle/>
        <a:p>
          <a:endParaRPr lang="en-US"/>
        </a:p>
      </dgm:t>
    </dgm:pt>
    <dgm:pt modelId="{74C0902D-9ED4-7B4D-BCD1-8C1F9B6CD146}" type="asst">
      <dgm:prSet phldrT="[Text]"/>
      <dgm:spPr/>
      <dgm:t>
        <a:bodyPr/>
        <a:lstStyle/>
        <a:p>
          <a:r>
            <a:rPr lang="en-US" dirty="0" smtClean="0"/>
            <a:t>Org G</a:t>
          </a:r>
          <a:endParaRPr lang="en-US" dirty="0"/>
        </a:p>
      </dgm:t>
    </dgm:pt>
    <dgm:pt modelId="{4319C6D3-AB03-6645-8DEA-79418B8768C9}" type="parTrans" cxnId="{A3DDAC8D-EBC1-514B-A1C6-3622F70B864A}">
      <dgm:prSet/>
      <dgm:spPr/>
      <dgm:t>
        <a:bodyPr/>
        <a:lstStyle/>
        <a:p>
          <a:endParaRPr lang="en-US"/>
        </a:p>
      </dgm:t>
    </dgm:pt>
    <dgm:pt modelId="{FCFBADCA-468F-1745-93C9-E03FD27B4373}" type="sibTrans" cxnId="{A3DDAC8D-EBC1-514B-A1C6-3622F70B864A}">
      <dgm:prSet/>
      <dgm:spPr/>
      <dgm:t>
        <a:bodyPr/>
        <a:lstStyle/>
        <a:p>
          <a:endParaRPr lang="en-US"/>
        </a:p>
      </dgm:t>
    </dgm:pt>
    <dgm:pt modelId="{C8B34BC7-AAD7-CA4B-9505-C41552F043A7}" type="asst">
      <dgm:prSet phldrT="[Text]"/>
      <dgm:spPr/>
      <dgm:t>
        <a:bodyPr/>
        <a:lstStyle/>
        <a:p>
          <a:r>
            <a:rPr lang="en-US" dirty="0" smtClean="0"/>
            <a:t>Org F</a:t>
          </a:r>
          <a:endParaRPr lang="en-US" dirty="0"/>
        </a:p>
      </dgm:t>
    </dgm:pt>
    <dgm:pt modelId="{30708866-59D2-F842-BEC8-69F55073E97E}" type="parTrans" cxnId="{63BE4179-167E-D548-9B4F-F981BF74552A}">
      <dgm:prSet/>
      <dgm:spPr/>
      <dgm:t>
        <a:bodyPr/>
        <a:lstStyle/>
        <a:p>
          <a:endParaRPr lang="en-US"/>
        </a:p>
      </dgm:t>
    </dgm:pt>
    <dgm:pt modelId="{05FDBFA2-1FB1-0A40-9CF4-4D14AB1C23DE}" type="sibTrans" cxnId="{63BE4179-167E-D548-9B4F-F981BF74552A}">
      <dgm:prSet/>
      <dgm:spPr/>
      <dgm:t>
        <a:bodyPr/>
        <a:lstStyle/>
        <a:p>
          <a:endParaRPr lang="en-US"/>
        </a:p>
      </dgm:t>
    </dgm:pt>
    <dgm:pt modelId="{A7E5AD02-8136-F24F-A152-1ED65375E610}" type="asst">
      <dgm:prSet phldrT="[Text]"/>
      <dgm:spPr/>
      <dgm:t>
        <a:bodyPr/>
        <a:lstStyle/>
        <a:p>
          <a:r>
            <a:rPr lang="en-US" dirty="0" smtClean="0"/>
            <a:t>Org H</a:t>
          </a:r>
          <a:endParaRPr lang="en-US" dirty="0"/>
        </a:p>
      </dgm:t>
    </dgm:pt>
    <dgm:pt modelId="{D92E6D1F-A38E-1A4E-B28D-53E4DAFD56B5}" type="parTrans" cxnId="{F5D56A07-81A2-AE45-9CE7-007F52538AF2}">
      <dgm:prSet/>
      <dgm:spPr/>
      <dgm:t>
        <a:bodyPr/>
        <a:lstStyle/>
        <a:p>
          <a:endParaRPr lang="en-US"/>
        </a:p>
      </dgm:t>
    </dgm:pt>
    <dgm:pt modelId="{7C19AB04-9670-C14F-8B9A-DF17E714417F}" type="sibTrans" cxnId="{F5D56A07-81A2-AE45-9CE7-007F52538AF2}">
      <dgm:prSet/>
      <dgm:spPr/>
      <dgm:t>
        <a:bodyPr/>
        <a:lstStyle/>
        <a:p>
          <a:endParaRPr lang="en-US"/>
        </a:p>
      </dgm:t>
    </dgm:pt>
    <dgm:pt modelId="{F1500EC0-BA28-7B42-B2DF-E0CC69A4D209}" type="pres">
      <dgm:prSet presAssocID="{6CE0A632-A051-1347-BDB9-0A61F9D0168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FECF17-3586-9A43-AD2A-05AC9B8BC5E9}" type="pres">
      <dgm:prSet presAssocID="{D37F1FEF-0746-144F-81B6-802119E2DE27}" presName="hierRoot1" presStyleCnt="0">
        <dgm:presLayoutVars>
          <dgm:hierBranch val="init"/>
        </dgm:presLayoutVars>
      </dgm:prSet>
      <dgm:spPr/>
    </dgm:pt>
    <dgm:pt modelId="{FC8D62AB-D186-EC49-AE94-86FAC85B43EB}" type="pres">
      <dgm:prSet presAssocID="{D37F1FEF-0746-144F-81B6-802119E2DE27}" presName="rootComposite1" presStyleCnt="0"/>
      <dgm:spPr/>
    </dgm:pt>
    <dgm:pt modelId="{D7B30621-E4C6-A042-B473-BC5CDF872920}" type="pres">
      <dgm:prSet presAssocID="{D37F1FEF-0746-144F-81B6-802119E2DE2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3EEA6-F93F-6847-A711-E96D63C6C87B}" type="pres">
      <dgm:prSet presAssocID="{D37F1FEF-0746-144F-81B6-802119E2DE27}" presName="topArc1" presStyleLbl="parChTrans1D1" presStyleIdx="0" presStyleCnt="16"/>
      <dgm:spPr/>
    </dgm:pt>
    <dgm:pt modelId="{B60019C0-C759-A842-9F80-603FC0C9C6E4}" type="pres">
      <dgm:prSet presAssocID="{D37F1FEF-0746-144F-81B6-802119E2DE27}" presName="bottomArc1" presStyleLbl="parChTrans1D1" presStyleIdx="1" presStyleCnt="16"/>
      <dgm:spPr/>
    </dgm:pt>
    <dgm:pt modelId="{AE8AF0E2-AE4C-F647-8C95-9A84974C7393}" type="pres">
      <dgm:prSet presAssocID="{D37F1FEF-0746-144F-81B6-802119E2DE27}" presName="topConnNode1" presStyleLbl="node1" presStyleIdx="0" presStyleCnt="0"/>
      <dgm:spPr/>
      <dgm:t>
        <a:bodyPr/>
        <a:lstStyle/>
        <a:p>
          <a:endParaRPr lang="en-US"/>
        </a:p>
      </dgm:t>
    </dgm:pt>
    <dgm:pt modelId="{EC18A381-B55F-3944-9940-AADBB42D8F44}" type="pres">
      <dgm:prSet presAssocID="{D37F1FEF-0746-144F-81B6-802119E2DE27}" presName="hierChild2" presStyleCnt="0"/>
      <dgm:spPr/>
    </dgm:pt>
    <dgm:pt modelId="{A7280D60-4C03-9E4D-89C9-C414A2D52F65}" type="pres">
      <dgm:prSet presAssocID="{2C2E0BD3-4909-C24B-AD0B-656025C53B3C}" presName="Name28" presStyleLbl="parChTrans1D2" presStyleIdx="0" presStyleCnt="6"/>
      <dgm:spPr/>
      <dgm:t>
        <a:bodyPr/>
        <a:lstStyle/>
        <a:p>
          <a:endParaRPr lang="en-US"/>
        </a:p>
      </dgm:t>
    </dgm:pt>
    <dgm:pt modelId="{04EE77B1-3293-8143-87F8-4C01EB81C664}" type="pres">
      <dgm:prSet presAssocID="{BEE5B10E-899C-8F47-926B-E296D137CCC4}" presName="hierRoot2" presStyleCnt="0">
        <dgm:presLayoutVars>
          <dgm:hierBranch val="init"/>
        </dgm:presLayoutVars>
      </dgm:prSet>
      <dgm:spPr/>
    </dgm:pt>
    <dgm:pt modelId="{9B4A91D7-2EBA-E547-BD78-38C332592280}" type="pres">
      <dgm:prSet presAssocID="{BEE5B10E-899C-8F47-926B-E296D137CCC4}" presName="rootComposite2" presStyleCnt="0"/>
      <dgm:spPr/>
    </dgm:pt>
    <dgm:pt modelId="{E8766697-2A29-6D44-8573-A8F49B4D8DC4}" type="pres">
      <dgm:prSet presAssocID="{BEE5B10E-899C-8F47-926B-E296D137CCC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7C85BA-A769-F84A-8FA3-344829C9FF40}" type="pres">
      <dgm:prSet presAssocID="{BEE5B10E-899C-8F47-926B-E296D137CCC4}" presName="topArc2" presStyleLbl="parChTrans1D1" presStyleIdx="2" presStyleCnt="16"/>
      <dgm:spPr/>
    </dgm:pt>
    <dgm:pt modelId="{F077AD0C-E5E3-2046-99F2-2A7361732CAD}" type="pres">
      <dgm:prSet presAssocID="{BEE5B10E-899C-8F47-926B-E296D137CCC4}" presName="bottomArc2" presStyleLbl="parChTrans1D1" presStyleIdx="3" presStyleCnt="16"/>
      <dgm:spPr/>
    </dgm:pt>
    <dgm:pt modelId="{5AF2236E-F47F-144A-9A43-2E9C13252E51}" type="pres">
      <dgm:prSet presAssocID="{BEE5B10E-899C-8F47-926B-E296D137CCC4}" presName="topConnNode2" presStyleLbl="node2" presStyleIdx="0" presStyleCnt="0"/>
      <dgm:spPr/>
      <dgm:t>
        <a:bodyPr/>
        <a:lstStyle/>
        <a:p>
          <a:endParaRPr lang="en-US"/>
        </a:p>
      </dgm:t>
    </dgm:pt>
    <dgm:pt modelId="{870316CC-C220-3648-8EF2-5BEF913755CC}" type="pres">
      <dgm:prSet presAssocID="{BEE5B10E-899C-8F47-926B-E296D137CCC4}" presName="hierChild4" presStyleCnt="0"/>
      <dgm:spPr/>
    </dgm:pt>
    <dgm:pt modelId="{B4382431-C1A0-9748-8DB4-A996B1DEAFE0}" type="pres">
      <dgm:prSet presAssocID="{BEE5B10E-899C-8F47-926B-E296D137CCC4}" presName="hierChild5" presStyleCnt="0"/>
      <dgm:spPr/>
    </dgm:pt>
    <dgm:pt modelId="{08C47274-219D-BD43-A53B-423BF71EEE54}" type="pres">
      <dgm:prSet presAssocID="{137C98A3-9C54-4B42-ACB0-FCF54E60C515}" presName="Name28" presStyleLbl="parChTrans1D2" presStyleIdx="1" presStyleCnt="6"/>
      <dgm:spPr/>
      <dgm:t>
        <a:bodyPr/>
        <a:lstStyle/>
        <a:p>
          <a:endParaRPr lang="en-US"/>
        </a:p>
      </dgm:t>
    </dgm:pt>
    <dgm:pt modelId="{3F3E6611-035B-064E-93F2-F234D324C0B8}" type="pres">
      <dgm:prSet presAssocID="{E2EFEC10-C506-6549-9115-BC762EBAAADB}" presName="hierRoot2" presStyleCnt="0">
        <dgm:presLayoutVars>
          <dgm:hierBranch val="init"/>
        </dgm:presLayoutVars>
      </dgm:prSet>
      <dgm:spPr/>
    </dgm:pt>
    <dgm:pt modelId="{907FE81B-8A20-1842-8F9A-2BDBD04114AD}" type="pres">
      <dgm:prSet presAssocID="{E2EFEC10-C506-6549-9115-BC762EBAAADB}" presName="rootComposite2" presStyleCnt="0"/>
      <dgm:spPr/>
    </dgm:pt>
    <dgm:pt modelId="{0F773996-8042-5341-9FF0-A1DE7C0ECC5C}" type="pres">
      <dgm:prSet presAssocID="{E2EFEC10-C506-6549-9115-BC762EBAAA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FBCE3D-AA5F-D146-BEFC-B63C8CF7E313}" type="pres">
      <dgm:prSet presAssocID="{E2EFEC10-C506-6549-9115-BC762EBAAADB}" presName="topArc2" presStyleLbl="parChTrans1D1" presStyleIdx="4" presStyleCnt="16"/>
      <dgm:spPr/>
    </dgm:pt>
    <dgm:pt modelId="{F10E4F1F-C458-A94B-8AED-F8559FCF28C1}" type="pres">
      <dgm:prSet presAssocID="{E2EFEC10-C506-6549-9115-BC762EBAAADB}" presName="bottomArc2" presStyleLbl="parChTrans1D1" presStyleIdx="5" presStyleCnt="16"/>
      <dgm:spPr/>
    </dgm:pt>
    <dgm:pt modelId="{2911DB5E-81EC-0947-ACDB-BE2649131491}" type="pres">
      <dgm:prSet presAssocID="{E2EFEC10-C506-6549-9115-BC762EBAAADB}" presName="topConnNode2" presStyleLbl="node2" presStyleIdx="0" presStyleCnt="0"/>
      <dgm:spPr/>
      <dgm:t>
        <a:bodyPr/>
        <a:lstStyle/>
        <a:p>
          <a:endParaRPr lang="en-US"/>
        </a:p>
      </dgm:t>
    </dgm:pt>
    <dgm:pt modelId="{D184B072-F25F-A940-8119-0DBB3BAAB311}" type="pres">
      <dgm:prSet presAssocID="{E2EFEC10-C506-6549-9115-BC762EBAAADB}" presName="hierChild4" presStyleCnt="0"/>
      <dgm:spPr/>
    </dgm:pt>
    <dgm:pt modelId="{3513BD5C-A181-C24F-ABE4-4E8E391B6C32}" type="pres">
      <dgm:prSet presAssocID="{E2EFEC10-C506-6549-9115-BC762EBAAADB}" presName="hierChild5" presStyleCnt="0"/>
      <dgm:spPr/>
    </dgm:pt>
    <dgm:pt modelId="{73AE1208-A02E-8F44-B038-1C35DC2FFD6C}" type="pres">
      <dgm:prSet presAssocID="{F6F31CB2-F78C-D748-A715-25C8C8C68902}" presName="Name28" presStyleLbl="parChTrans1D2" presStyleIdx="2" presStyleCnt="6"/>
      <dgm:spPr/>
      <dgm:t>
        <a:bodyPr/>
        <a:lstStyle/>
        <a:p>
          <a:endParaRPr lang="en-US"/>
        </a:p>
      </dgm:t>
    </dgm:pt>
    <dgm:pt modelId="{10115F4F-5D8C-054F-ACFF-02B46C1CA5B4}" type="pres">
      <dgm:prSet presAssocID="{A21F04B2-4FB3-E746-87DB-83A522BA341B}" presName="hierRoot2" presStyleCnt="0">
        <dgm:presLayoutVars>
          <dgm:hierBranch val="init"/>
        </dgm:presLayoutVars>
      </dgm:prSet>
      <dgm:spPr/>
    </dgm:pt>
    <dgm:pt modelId="{947EF9FB-89CF-724E-95D2-7C05B24B9440}" type="pres">
      <dgm:prSet presAssocID="{A21F04B2-4FB3-E746-87DB-83A522BA341B}" presName="rootComposite2" presStyleCnt="0"/>
      <dgm:spPr/>
    </dgm:pt>
    <dgm:pt modelId="{E29C705A-EC26-FC49-B58C-7D873737ED79}" type="pres">
      <dgm:prSet presAssocID="{A21F04B2-4FB3-E746-87DB-83A522BA341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03569F-4FC8-3449-9407-E538059F18CA}" type="pres">
      <dgm:prSet presAssocID="{A21F04B2-4FB3-E746-87DB-83A522BA341B}" presName="topArc2" presStyleLbl="parChTrans1D1" presStyleIdx="6" presStyleCnt="16"/>
      <dgm:spPr/>
    </dgm:pt>
    <dgm:pt modelId="{240EF456-7C59-6C4B-9285-9B6A9FE6988C}" type="pres">
      <dgm:prSet presAssocID="{A21F04B2-4FB3-E746-87DB-83A522BA341B}" presName="bottomArc2" presStyleLbl="parChTrans1D1" presStyleIdx="7" presStyleCnt="16"/>
      <dgm:spPr/>
    </dgm:pt>
    <dgm:pt modelId="{8E09BF86-45E4-6446-833F-159D72F0B703}" type="pres">
      <dgm:prSet presAssocID="{A21F04B2-4FB3-E746-87DB-83A522BA341B}" presName="topConnNode2" presStyleLbl="node2" presStyleIdx="0" presStyleCnt="0"/>
      <dgm:spPr/>
      <dgm:t>
        <a:bodyPr/>
        <a:lstStyle/>
        <a:p>
          <a:endParaRPr lang="en-US"/>
        </a:p>
      </dgm:t>
    </dgm:pt>
    <dgm:pt modelId="{86AA546C-EE0A-CB4C-B89B-C9590D870957}" type="pres">
      <dgm:prSet presAssocID="{A21F04B2-4FB3-E746-87DB-83A522BA341B}" presName="hierChild4" presStyleCnt="0"/>
      <dgm:spPr/>
    </dgm:pt>
    <dgm:pt modelId="{EE06FD0A-F389-3F48-9305-7C9F15517C7E}" type="pres">
      <dgm:prSet presAssocID="{A21F04B2-4FB3-E746-87DB-83A522BA341B}" presName="hierChild5" presStyleCnt="0"/>
      <dgm:spPr/>
    </dgm:pt>
    <dgm:pt modelId="{5DAA9BEE-29CB-8C4E-A2AD-AF273282F27E}" type="pres">
      <dgm:prSet presAssocID="{D37F1FEF-0746-144F-81B6-802119E2DE27}" presName="hierChild3" presStyleCnt="0"/>
      <dgm:spPr/>
    </dgm:pt>
    <dgm:pt modelId="{AE6BA9C3-5BFD-9147-96A0-7AA774C83F4A}" type="pres">
      <dgm:prSet presAssocID="{36A55D3A-82B0-B142-A903-A2386A5237C1}" presName="Name101" presStyleLbl="parChTrans1D2" presStyleIdx="3" presStyleCnt="6"/>
      <dgm:spPr/>
      <dgm:t>
        <a:bodyPr/>
        <a:lstStyle/>
        <a:p>
          <a:endParaRPr lang="en-US"/>
        </a:p>
      </dgm:t>
    </dgm:pt>
    <dgm:pt modelId="{76D46408-A564-0045-8A7A-0839EC244788}" type="pres">
      <dgm:prSet presAssocID="{61C984CC-FB64-8142-847F-BA501DF50A41}" presName="hierRoot3" presStyleCnt="0">
        <dgm:presLayoutVars>
          <dgm:hierBranch val="init"/>
        </dgm:presLayoutVars>
      </dgm:prSet>
      <dgm:spPr/>
    </dgm:pt>
    <dgm:pt modelId="{A93B3611-A13A-0A45-9C49-B448A7083542}" type="pres">
      <dgm:prSet presAssocID="{61C984CC-FB64-8142-847F-BA501DF50A41}" presName="rootComposite3" presStyleCnt="0"/>
      <dgm:spPr/>
    </dgm:pt>
    <dgm:pt modelId="{C6576681-4183-F049-A3A1-6CA35D3BB5BC}" type="pres">
      <dgm:prSet presAssocID="{61C984CC-FB64-8142-847F-BA501DF50A41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DA239-8080-0444-9718-CC76E90459CE}" type="pres">
      <dgm:prSet presAssocID="{61C984CC-FB64-8142-847F-BA501DF50A41}" presName="topArc3" presStyleLbl="parChTrans1D1" presStyleIdx="8" presStyleCnt="16"/>
      <dgm:spPr/>
    </dgm:pt>
    <dgm:pt modelId="{B28DB4DB-C0A7-5449-9FD5-ACF5F7807957}" type="pres">
      <dgm:prSet presAssocID="{61C984CC-FB64-8142-847F-BA501DF50A41}" presName="bottomArc3" presStyleLbl="parChTrans1D1" presStyleIdx="9" presStyleCnt="16"/>
      <dgm:spPr/>
    </dgm:pt>
    <dgm:pt modelId="{8CCD18A8-BDA3-7548-B63F-2CBD4D39BF75}" type="pres">
      <dgm:prSet presAssocID="{61C984CC-FB64-8142-847F-BA501DF50A41}" presName="topConnNode3" presStyleLbl="asst1" presStyleIdx="0" presStyleCnt="0"/>
      <dgm:spPr/>
      <dgm:t>
        <a:bodyPr/>
        <a:lstStyle/>
        <a:p>
          <a:endParaRPr lang="en-US"/>
        </a:p>
      </dgm:t>
    </dgm:pt>
    <dgm:pt modelId="{4B5DD028-33FD-1F4B-B52E-5F071A9E136D}" type="pres">
      <dgm:prSet presAssocID="{61C984CC-FB64-8142-847F-BA501DF50A41}" presName="hierChild6" presStyleCnt="0"/>
      <dgm:spPr/>
    </dgm:pt>
    <dgm:pt modelId="{0EBC030B-7567-8945-8E3E-03BCC46D57D1}" type="pres">
      <dgm:prSet presAssocID="{61C984CC-FB64-8142-847F-BA501DF50A41}" presName="hierChild7" presStyleCnt="0"/>
      <dgm:spPr/>
    </dgm:pt>
    <dgm:pt modelId="{C52B5A6C-074B-C545-8774-08550931CFDC}" type="pres">
      <dgm:prSet presAssocID="{30708866-59D2-F842-BEC8-69F55073E97E}" presName="Name101" presStyleLbl="parChTrans1D2" presStyleIdx="4" presStyleCnt="6"/>
      <dgm:spPr/>
      <dgm:t>
        <a:bodyPr/>
        <a:lstStyle/>
        <a:p>
          <a:endParaRPr lang="en-US"/>
        </a:p>
      </dgm:t>
    </dgm:pt>
    <dgm:pt modelId="{D1B923C5-85D3-1941-9F5C-97B9892CAE06}" type="pres">
      <dgm:prSet presAssocID="{C8B34BC7-AAD7-CA4B-9505-C41552F043A7}" presName="hierRoot3" presStyleCnt="0">
        <dgm:presLayoutVars>
          <dgm:hierBranch val="init"/>
        </dgm:presLayoutVars>
      </dgm:prSet>
      <dgm:spPr/>
    </dgm:pt>
    <dgm:pt modelId="{83CCF649-CAD6-4043-84ED-DA637BE450C2}" type="pres">
      <dgm:prSet presAssocID="{C8B34BC7-AAD7-CA4B-9505-C41552F043A7}" presName="rootComposite3" presStyleCnt="0"/>
      <dgm:spPr/>
    </dgm:pt>
    <dgm:pt modelId="{170A4723-EEA3-2E47-A1D0-1DF927C3555C}" type="pres">
      <dgm:prSet presAssocID="{C8B34BC7-AAD7-CA4B-9505-C41552F043A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8244D-800D-AB4F-AF25-FE32B8286AEA}" type="pres">
      <dgm:prSet presAssocID="{C8B34BC7-AAD7-CA4B-9505-C41552F043A7}" presName="topArc3" presStyleLbl="parChTrans1D1" presStyleIdx="10" presStyleCnt="16"/>
      <dgm:spPr/>
    </dgm:pt>
    <dgm:pt modelId="{780B9027-2836-7243-99F4-A7F85D835D67}" type="pres">
      <dgm:prSet presAssocID="{C8B34BC7-AAD7-CA4B-9505-C41552F043A7}" presName="bottomArc3" presStyleLbl="parChTrans1D1" presStyleIdx="11" presStyleCnt="16"/>
      <dgm:spPr/>
    </dgm:pt>
    <dgm:pt modelId="{00BF4433-9724-E24B-9DC0-C69DC16B4670}" type="pres">
      <dgm:prSet presAssocID="{C8B34BC7-AAD7-CA4B-9505-C41552F043A7}" presName="topConnNode3" presStyleLbl="asst1" presStyleIdx="0" presStyleCnt="0"/>
      <dgm:spPr/>
      <dgm:t>
        <a:bodyPr/>
        <a:lstStyle/>
        <a:p>
          <a:endParaRPr lang="en-US"/>
        </a:p>
      </dgm:t>
    </dgm:pt>
    <dgm:pt modelId="{F061AE19-46FD-554D-BFF4-2D8E36DFA5F5}" type="pres">
      <dgm:prSet presAssocID="{C8B34BC7-AAD7-CA4B-9505-C41552F043A7}" presName="hierChild6" presStyleCnt="0"/>
      <dgm:spPr/>
    </dgm:pt>
    <dgm:pt modelId="{70386B2C-29CF-6E43-8778-84DB122A23EB}" type="pres">
      <dgm:prSet presAssocID="{C8B34BC7-AAD7-CA4B-9505-C41552F043A7}" presName="hierChild7" presStyleCnt="0"/>
      <dgm:spPr/>
    </dgm:pt>
    <dgm:pt modelId="{AEC29E8D-72C0-8E42-A85D-B7262B9D2DCF}" type="pres">
      <dgm:prSet presAssocID="{4319C6D3-AB03-6645-8DEA-79418B8768C9}" presName="Name101" presStyleLbl="parChTrans1D3" presStyleIdx="0" presStyleCnt="1"/>
      <dgm:spPr/>
      <dgm:t>
        <a:bodyPr/>
        <a:lstStyle/>
        <a:p>
          <a:endParaRPr lang="en-US"/>
        </a:p>
      </dgm:t>
    </dgm:pt>
    <dgm:pt modelId="{19A2AC27-0118-F540-BF2F-DFD43063B3A4}" type="pres">
      <dgm:prSet presAssocID="{74C0902D-9ED4-7B4D-BCD1-8C1F9B6CD146}" presName="hierRoot3" presStyleCnt="0">
        <dgm:presLayoutVars>
          <dgm:hierBranch val="init"/>
        </dgm:presLayoutVars>
      </dgm:prSet>
      <dgm:spPr/>
    </dgm:pt>
    <dgm:pt modelId="{897534FF-1737-BE47-8289-E283A805D67A}" type="pres">
      <dgm:prSet presAssocID="{74C0902D-9ED4-7B4D-BCD1-8C1F9B6CD146}" presName="rootComposite3" presStyleCnt="0"/>
      <dgm:spPr/>
    </dgm:pt>
    <dgm:pt modelId="{589A6534-D813-1C41-BF3B-E6FFCF13DACF}" type="pres">
      <dgm:prSet presAssocID="{74C0902D-9ED4-7B4D-BCD1-8C1F9B6CD14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07783-C2EC-754C-BBA1-08EF3D224C56}" type="pres">
      <dgm:prSet presAssocID="{74C0902D-9ED4-7B4D-BCD1-8C1F9B6CD146}" presName="topArc3" presStyleLbl="parChTrans1D1" presStyleIdx="12" presStyleCnt="16"/>
      <dgm:spPr/>
    </dgm:pt>
    <dgm:pt modelId="{B5046662-7982-A643-A0BE-5E2DB66F71A1}" type="pres">
      <dgm:prSet presAssocID="{74C0902D-9ED4-7B4D-BCD1-8C1F9B6CD146}" presName="bottomArc3" presStyleLbl="parChTrans1D1" presStyleIdx="13" presStyleCnt="16"/>
      <dgm:spPr/>
    </dgm:pt>
    <dgm:pt modelId="{55DFE178-831F-AB48-AD6D-DBACD4C5400C}" type="pres">
      <dgm:prSet presAssocID="{74C0902D-9ED4-7B4D-BCD1-8C1F9B6CD146}" presName="topConnNode3" presStyleLbl="asst1" presStyleIdx="0" presStyleCnt="0"/>
      <dgm:spPr/>
      <dgm:t>
        <a:bodyPr/>
        <a:lstStyle/>
        <a:p>
          <a:endParaRPr lang="en-US"/>
        </a:p>
      </dgm:t>
    </dgm:pt>
    <dgm:pt modelId="{54C63FBD-77C6-7A44-A9DA-3D1C84333FF7}" type="pres">
      <dgm:prSet presAssocID="{74C0902D-9ED4-7B4D-BCD1-8C1F9B6CD146}" presName="hierChild6" presStyleCnt="0"/>
      <dgm:spPr/>
    </dgm:pt>
    <dgm:pt modelId="{BD255C33-EB1D-174A-8425-81BD1E0ECA35}" type="pres">
      <dgm:prSet presAssocID="{74C0902D-9ED4-7B4D-BCD1-8C1F9B6CD146}" presName="hierChild7" presStyleCnt="0"/>
      <dgm:spPr/>
    </dgm:pt>
    <dgm:pt modelId="{9E050A39-BA78-FB44-B7D2-2B065228BCB7}" type="pres">
      <dgm:prSet presAssocID="{D92E6D1F-A38E-1A4E-B28D-53E4DAFD56B5}" presName="Name101" presStyleLbl="parChTrans1D2" presStyleIdx="5" presStyleCnt="6"/>
      <dgm:spPr/>
      <dgm:t>
        <a:bodyPr/>
        <a:lstStyle/>
        <a:p>
          <a:endParaRPr lang="en-US"/>
        </a:p>
      </dgm:t>
    </dgm:pt>
    <dgm:pt modelId="{8323B5C6-3BD6-FE4F-AB38-93474B1DF06B}" type="pres">
      <dgm:prSet presAssocID="{A7E5AD02-8136-F24F-A152-1ED65375E610}" presName="hierRoot3" presStyleCnt="0">
        <dgm:presLayoutVars>
          <dgm:hierBranch val="init"/>
        </dgm:presLayoutVars>
      </dgm:prSet>
      <dgm:spPr/>
    </dgm:pt>
    <dgm:pt modelId="{DA0F0541-82A0-1A4C-91C0-F94D4B78055D}" type="pres">
      <dgm:prSet presAssocID="{A7E5AD02-8136-F24F-A152-1ED65375E610}" presName="rootComposite3" presStyleCnt="0"/>
      <dgm:spPr/>
    </dgm:pt>
    <dgm:pt modelId="{EE719492-6CE4-A241-A54F-72DAA02E763C}" type="pres">
      <dgm:prSet presAssocID="{A7E5AD02-8136-F24F-A152-1ED65375E61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10D33-C4F5-0046-A759-28449256A668}" type="pres">
      <dgm:prSet presAssocID="{A7E5AD02-8136-F24F-A152-1ED65375E610}" presName="topArc3" presStyleLbl="parChTrans1D1" presStyleIdx="14" presStyleCnt="16"/>
      <dgm:spPr/>
    </dgm:pt>
    <dgm:pt modelId="{1A7774B3-2527-544A-9990-EFCB43FF2015}" type="pres">
      <dgm:prSet presAssocID="{A7E5AD02-8136-F24F-A152-1ED65375E610}" presName="bottomArc3" presStyleLbl="parChTrans1D1" presStyleIdx="15" presStyleCnt="16"/>
      <dgm:spPr/>
    </dgm:pt>
    <dgm:pt modelId="{D9C8A59F-52F9-3B46-A0FA-49D26ED95895}" type="pres">
      <dgm:prSet presAssocID="{A7E5AD02-8136-F24F-A152-1ED65375E610}" presName="topConnNode3" presStyleLbl="asst1" presStyleIdx="0" presStyleCnt="0"/>
      <dgm:spPr/>
      <dgm:t>
        <a:bodyPr/>
        <a:lstStyle/>
        <a:p>
          <a:endParaRPr lang="en-US"/>
        </a:p>
      </dgm:t>
    </dgm:pt>
    <dgm:pt modelId="{1950BE3A-0332-674B-842F-62BC6BB1B801}" type="pres">
      <dgm:prSet presAssocID="{A7E5AD02-8136-F24F-A152-1ED65375E610}" presName="hierChild6" presStyleCnt="0"/>
      <dgm:spPr/>
    </dgm:pt>
    <dgm:pt modelId="{D5F6E7E0-71B4-DC4C-876C-1FC5BA6A2D4C}" type="pres">
      <dgm:prSet presAssocID="{A7E5AD02-8136-F24F-A152-1ED65375E610}" presName="hierChild7" presStyleCnt="0"/>
      <dgm:spPr/>
    </dgm:pt>
  </dgm:ptLst>
  <dgm:cxnLst>
    <dgm:cxn modelId="{A1F40E1B-960D-4427-B7B9-3B57C29E7A0F}" type="presOf" srcId="{E2EFEC10-C506-6549-9115-BC762EBAAADB}" destId="{0F773996-8042-5341-9FF0-A1DE7C0ECC5C}" srcOrd="0" destOrd="0" presId="urn:microsoft.com/office/officeart/2008/layout/HalfCircleOrganizationChart"/>
    <dgm:cxn modelId="{316FF802-7D62-4526-97F1-29573D0D6B6D}" type="presOf" srcId="{2C2E0BD3-4909-C24B-AD0B-656025C53B3C}" destId="{A7280D60-4C03-9E4D-89C9-C414A2D52F65}" srcOrd="0" destOrd="0" presId="urn:microsoft.com/office/officeart/2008/layout/HalfCircleOrganizationChart"/>
    <dgm:cxn modelId="{4C09E5A1-2DD0-E34E-A6AB-AA1154DA56AC}" srcId="{D37F1FEF-0746-144F-81B6-802119E2DE27}" destId="{A21F04B2-4FB3-E746-87DB-83A522BA341B}" srcOrd="5" destOrd="0" parTransId="{F6F31CB2-F78C-D748-A715-25C8C8C68902}" sibTransId="{CD0DEE81-8F40-9A4A-AA58-D25A7AF7C6CA}"/>
    <dgm:cxn modelId="{FC927B1D-C324-4663-88D5-DDA520F5C167}" type="presOf" srcId="{30708866-59D2-F842-BEC8-69F55073E97E}" destId="{C52B5A6C-074B-C545-8774-08550931CFDC}" srcOrd="0" destOrd="0" presId="urn:microsoft.com/office/officeart/2008/layout/HalfCircleOrganizationChart"/>
    <dgm:cxn modelId="{6C5C4BED-AFC4-49D5-85F2-854FDFA05A6A}" type="presOf" srcId="{D92E6D1F-A38E-1A4E-B28D-53E4DAFD56B5}" destId="{9E050A39-BA78-FB44-B7D2-2B065228BCB7}" srcOrd="0" destOrd="0" presId="urn:microsoft.com/office/officeart/2008/layout/HalfCircleOrganizationChart"/>
    <dgm:cxn modelId="{A3DDAC8D-EBC1-514B-A1C6-3622F70B864A}" srcId="{C8B34BC7-AAD7-CA4B-9505-C41552F043A7}" destId="{74C0902D-9ED4-7B4D-BCD1-8C1F9B6CD146}" srcOrd="0" destOrd="0" parTransId="{4319C6D3-AB03-6645-8DEA-79418B8768C9}" sibTransId="{FCFBADCA-468F-1745-93C9-E03FD27B4373}"/>
    <dgm:cxn modelId="{B9A364B4-CCA9-4D25-B713-57C34D661DD1}" type="presOf" srcId="{A7E5AD02-8136-F24F-A152-1ED65375E610}" destId="{EE719492-6CE4-A241-A54F-72DAA02E763C}" srcOrd="0" destOrd="0" presId="urn:microsoft.com/office/officeart/2008/layout/HalfCircleOrganizationChart"/>
    <dgm:cxn modelId="{12A63055-1201-E74E-973C-193B64AAD0F2}" srcId="{6CE0A632-A051-1347-BDB9-0A61F9D01686}" destId="{D37F1FEF-0746-144F-81B6-802119E2DE27}" srcOrd="0" destOrd="0" parTransId="{7559AEC2-10CE-A441-8FFE-1C0CD0E2E616}" sibTransId="{50DE5CCB-2DE5-D24B-B7F4-D39562C9A663}"/>
    <dgm:cxn modelId="{63BE4179-167E-D548-9B4F-F981BF74552A}" srcId="{D37F1FEF-0746-144F-81B6-802119E2DE27}" destId="{C8B34BC7-AAD7-CA4B-9505-C41552F043A7}" srcOrd="1" destOrd="0" parTransId="{30708866-59D2-F842-BEC8-69F55073E97E}" sibTransId="{05FDBFA2-1FB1-0A40-9CF4-4D14AB1C23DE}"/>
    <dgm:cxn modelId="{2BD81204-3EF2-4D68-B2C9-93FB6BB86E37}" type="presOf" srcId="{C8B34BC7-AAD7-CA4B-9505-C41552F043A7}" destId="{00BF4433-9724-E24B-9DC0-C69DC16B4670}" srcOrd="1" destOrd="0" presId="urn:microsoft.com/office/officeart/2008/layout/HalfCircleOrganizationChart"/>
    <dgm:cxn modelId="{04D06DAC-69E2-4B06-98A1-27B4AD2B3E9E}" type="presOf" srcId="{A21F04B2-4FB3-E746-87DB-83A522BA341B}" destId="{E29C705A-EC26-FC49-B58C-7D873737ED79}" srcOrd="0" destOrd="0" presId="urn:microsoft.com/office/officeart/2008/layout/HalfCircleOrganizationChart"/>
    <dgm:cxn modelId="{9FB2E67F-CC5A-4F6B-B8BC-85F5F1078A3B}" type="presOf" srcId="{61C984CC-FB64-8142-847F-BA501DF50A41}" destId="{C6576681-4183-F049-A3A1-6CA35D3BB5BC}" srcOrd="0" destOrd="0" presId="urn:microsoft.com/office/officeart/2008/layout/HalfCircleOrganizationChart"/>
    <dgm:cxn modelId="{46922F33-7DF0-453F-9B1B-121E8FDE0545}" type="presOf" srcId="{BEE5B10E-899C-8F47-926B-E296D137CCC4}" destId="{E8766697-2A29-6D44-8573-A8F49B4D8DC4}" srcOrd="0" destOrd="0" presId="urn:microsoft.com/office/officeart/2008/layout/HalfCircleOrganizationChart"/>
    <dgm:cxn modelId="{F5D56A07-81A2-AE45-9CE7-007F52538AF2}" srcId="{D37F1FEF-0746-144F-81B6-802119E2DE27}" destId="{A7E5AD02-8136-F24F-A152-1ED65375E610}" srcOrd="2" destOrd="0" parTransId="{D92E6D1F-A38E-1A4E-B28D-53E4DAFD56B5}" sibTransId="{7C19AB04-9670-C14F-8B9A-DF17E714417F}"/>
    <dgm:cxn modelId="{72970A7C-CE38-49BB-9341-81968E51668E}" type="presOf" srcId="{F6F31CB2-F78C-D748-A715-25C8C8C68902}" destId="{73AE1208-A02E-8F44-B038-1C35DC2FFD6C}" srcOrd="0" destOrd="0" presId="urn:microsoft.com/office/officeart/2008/layout/HalfCircleOrganizationChart"/>
    <dgm:cxn modelId="{F9D835CA-4B78-4CA9-871D-8243E7204B40}" type="presOf" srcId="{C8B34BC7-AAD7-CA4B-9505-C41552F043A7}" destId="{170A4723-EEA3-2E47-A1D0-1DF927C3555C}" srcOrd="0" destOrd="0" presId="urn:microsoft.com/office/officeart/2008/layout/HalfCircleOrganizationChart"/>
    <dgm:cxn modelId="{21F67D33-47F6-B746-8E99-5E30DB6BEF2C}" srcId="{D37F1FEF-0746-144F-81B6-802119E2DE27}" destId="{BEE5B10E-899C-8F47-926B-E296D137CCC4}" srcOrd="3" destOrd="0" parTransId="{2C2E0BD3-4909-C24B-AD0B-656025C53B3C}" sibTransId="{7422372A-0B83-9D44-85A9-A25299F5BCE3}"/>
    <dgm:cxn modelId="{A49E9273-EB34-4153-A758-55F34486CB7E}" type="presOf" srcId="{4319C6D3-AB03-6645-8DEA-79418B8768C9}" destId="{AEC29E8D-72C0-8E42-A85D-B7262B9D2DCF}" srcOrd="0" destOrd="0" presId="urn:microsoft.com/office/officeart/2008/layout/HalfCircleOrganizationChart"/>
    <dgm:cxn modelId="{98F06E4A-D3CF-4ED0-A12A-18EF592E2A12}" type="presOf" srcId="{D37F1FEF-0746-144F-81B6-802119E2DE27}" destId="{AE8AF0E2-AE4C-F647-8C95-9A84974C7393}" srcOrd="1" destOrd="0" presId="urn:microsoft.com/office/officeart/2008/layout/HalfCircleOrganizationChart"/>
    <dgm:cxn modelId="{AB47FA93-0A8C-4EE5-99C8-77FCB0BC6100}" type="presOf" srcId="{61C984CC-FB64-8142-847F-BA501DF50A41}" destId="{8CCD18A8-BDA3-7548-B63F-2CBD4D39BF75}" srcOrd="1" destOrd="0" presId="urn:microsoft.com/office/officeart/2008/layout/HalfCircleOrganizationChart"/>
    <dgm:cxn modelId="{615B86C6-5BD7-4084-9CA8-CB9F23775943}" type="presOf" srcId="{A21F04B2-4FB3-E746-87DB-83A522BA341B}" destId="{8E09BF86-45E4-6446-833F-159D72F0B703}" srcOrd="1" destOrd="0" presId="urn:microsoft.com/office/officeart/2008/layout/HalfCircleOrganizationChart"/>
    <dgm:cxn modelId="{13B16FFB-71CD-4165-94BB-1EC084D20723}" type="presOf" srcId="{6CE0A632-A051-1347-BDB9-0A61F9D01686}" destId="{F1500EC0-BA28-7B42-B2DF-E0CC69A4D209}" srcOrd="0" destOrd="0" presId="urn:microsoft.com/office/officeart/2008/layout/HalfCircleOrganizationChart"/>
    <dgm:cxn modelId="{B4DED48E-CF6A-44BC-8830-7BB40CC9FB38}" type="presOf" srcId="{36A55D3A-82B0-B142-A903-A2386A5237C1}" destId="{AE6BA9C3-5BFD-9147-96A0-7AA774C83F4A}" srcOrd="0" destOrd="0" presId="urn:microsoft.com/office/officeart/2008/layout/HalfCircleOrganizationChart"/>
    <dgm:cxn modelId="{7F5D4582-005F-4105-853A-430ACEB392A2}" type="presOf" srcId="{BEE5B10E-899C-8F47-926B-E296D137CCC4}" destId="{5AF2236E-F47F-144A-9A43-2E9C13252E51}" srcOrd="1" destOrd="0" presId="urn:microsoft.com/office/officeart/2008/layout/HalfCircleOrganizationChart"/>
    <dgm:cxn modelId="{F231B1D8-E542-4DFF-8068-A2EB7145CEA6}" type="presOf" srcId="{E2EFEC10-C506-6549-9115-BC762EBAAADB}" destId="{2911DB5E-81EC-0947-ACDB-BE2649131491}" srcOrd="1" destOrd="0" presId="urn:microsoft.com/office/officeart/2008/layout/HalfCircleOrganizationChart"/>
    <dgm:cxn modelId="{9A652384-1968-4FAE-9134-3A24D22AC03E}" type="presOf" srcId="{D37F1FEF-0746-144F-81B6-802119E2DE27}" destId="{D7B30621-E4C6-A042-B473-BC5CDF872920}" srcOrd="0" destOrd="0" presId="urn:microsoft.com/office/officeart/2008/layout/HalfCircleOrganizationChart"/>
    <dgm:cxn modelId="{C9E7E913-7F3D-41A5-B380-2F41983D7817}" type="presOf" srcId="{137C98A3-9C54-4B42-ACB0-FCF54E60C515}" destId="{08C47274-219D-BD43-A53B-423BF71EEE54}" srcOrd="0" destOrd="0" presId="urn:microsoft.com/office/officeart/2008/layout/HalfCircleOrganizationChart"/>
    <dgm:cxn modelId="{F0FD7D6F-3EDC-43D1-9677-3CECBD1066C3}" type="presOf" srcId="{74C0902D-9ED4-7B4D-BCD1-8C1F9B6CD146}" destId="{589A6534-D813-1C41-BF3B-E6FFCF13DACF}" srcOrd="0" destOrd="0" presId="urn:microsoft.com/office/officeart/2008/layout/HalfCircleOrganizationChart"/>
    <dgm:cxn modelId="{09824302-A920-274F-B21F-B3D2AB1593B2}" srcId="{D37F1FEF-0746-144F-81B6-802119E2DE27}" destId="{E2EFEC10-C506-6549-9115-BC762EBAAADB}" srcOrd="4" destOrd="0" parTransId="{137C98A3-9C54-4B42-ACB0-FCF54E60C515}" sibTransId="{67539D29-5BAF-8D46-9EAE-BCBA2FCC24E7}"/>
    <dgm:cxn modelId="{FB3BD16D-C75C-E44A-98EC-C1D176A1BA11}" srcId="{D37F1FEF-0746-144F-81B6-802119E2DE27}" destId="{61C984CC-FB64-8142-847F-BA501DF50A41}" srcOrd="0" destOrd="0" parTransId="{36A55D3A-82B0-B142-A903-A2386A5237C1}" sibTransId="{5A1273CC-D810-E948-81C5-DA420345B930}"/>
    <dgm:cxn modelId="{B7F45896-12B4-4ECC-8ADE-115E07C2371A}" type="presOf" srcId="{A7E5AD02-8136-F24F-A152-1ED65375E610}" destId="{D9C8A59F-52F9-3B46-A0FA-49D26ED95895}" srcOrd="1" destOrd="0" presId="urn:microsoft.com/office/officeart/2008/layout/HalfCircleOrganizationChart"/>
    <dgm:cxn modelId="{FE4EF23B-A02B-4EF4-BABC-B14296D41177}" type="presOf" srcId="{74C0902D-9ED4-7B4D-BCD1-8C1F9B6CD146}" destId="{55DFE178-831F-AB48-AD6D-DBACD4C5400C}" srcOrd="1" destOrd="0" presId="urn:microsoft.com/office/officeart/2008/layout/HalfCircleOrganizationChart"/>
    <dgm:cxn modelId="{1EA25891-E1EA-4873-B7A3-2BF24ED46874}" type="presParOf" srcId="{F1500EC0-BA28-7B42-B2DF-E0CC69A4D209}" destId="{77FECF17-3586-9A43-AD2A-05AC9B8BC5E9}" srcOrd="0" destOrd="0" presId="urn:microsoft.com/office/officeart/2008/layout/HalfCircleOrganizationChart"/>
    <dgm:cxn modelId="{37FD0CE5-AAD3-4168-9F2A-BA2FD1F552BB}" type="presParOf" srcId="{77FECF17-3586-9A43-AD2A-05AC9B8BC5E9}" destId="{FC8D62AB-D186-EC49-AE94-86FAC85B43EB}" srcOrd="0" destOrd="0" presId="urn:microsoft.com/office/officeart/2008/layout/HalfCircleOrganizationChart"/>
    <dgm:cxn modelId="{F91C6669-01F5-4C87-9A64-1C16FCC572F3}" type="presParOf" srcId="{FC8D62AB-D186-EC49-AE94-86FAC85B43EB}" destId="{D7B30621-E4C6-A042-B473-BC5CDF872920}" srcOrd="0" destOrd="0" presId="urn:microsoft.com/office/officeart/2008/layout/HalfCircleOrganizationChart"/>
    <dgm:cxn modelId="{976DAAA5-1077-41AE-9FCC-B8C651CC3EF6}" type="presParOf" srcId="{FC8D62AB-D186-EC49-AE94-86FAC85B43EB}" destId="{FEE3EEA6-F93F-6847-A711-E96D63C6C87B}" srcOrd="1" destOrd="0" presId="urn:microsoft.com/office/officeart/2008/layout/HalfCircleOrganizationChart"/>
    <dgm:cxn modelId="{AE3C7FD6-F692-4B10-BDB9-F04449881A07}" type="presParOf" srcId="{FC8D62AB-D186-EC49-AE94-86FAC85B43EB}" destId="{B60019C0-C759-A842-9F80-603FC0C9C6E4}" srcOrd="2" destOrd="0" presId="urn:microsoft.com/office/officeart/2008/layout/HalfCircleOrganizationChart"/>
    <dgm:cxn modelId="{FE67D483-3074-4F2D-BFCD-9E734B3B7769}" type="presParOf" srcId="{FC8D62AB-D186-EC49-AE94-86FAC85B43EB}" destId="{AE8AF0E2-AE4C-F647-8C95-9A84974C7393}" srcOrd="3" destOrd="0" presId="urn:microsoft.com/office/officeart/2008/layout/HalfCircleOrganizationChart"/>
    <dgm:cxn modelId="{1E002AAF-18A1-48E9-BCE2-5818AF1D37F2}" type="presParOf" srcId="{77FECF17-3586-9A43-AD2A-05AC9B8BC5E9}" destId="{EC18A381-B55F-3944-9940-AADBB42D8F44}" srcOrd="1" destOrd="0" presId="urn:microsoft.com/office/officeart/2008/layout/HalfCircleOrganizationChart"/>
    <dgm:cxn modelId="{61849164-7DF1-46EE-A7EC-82FFB66AEDCD}" type="presParOf" srcId="{EC18A381-B55F-3944-9940-AADBB42D8F44}" destId="{A7280D60-4C03-9E4D-89C9-C414A2D52F65}" srcOrd="0" destOrd="0" presId="urn:microsoft.com/office/officeart/2008/layout/HalfCircleOrganizationChart"/>
    <dgm:cxn modelId="{A401CF52-2224-4B57-953D-DF54313DE1EB}" type="presParOf" srcId="{EC18A381-B55F-3944-9940-AADBB42D8F44}" destId="{04EE77B1-3293-8143-87F8-4C01EB81C664}" srcOrd="1" destOrd="0" presId="urn:microsoft.com/office/officeart/2008/layout/HalfCircleOrganizationChart"/>
    <dgm:cxn modelId="{6FE2AABF-1E2D-46CD-A6D7-42F110C6A2C3}" type="presParOf" srcId="{04EE77B1-3293-8143-87F8-4C01EB81C664}" destId="{9B4A91D7-2EBA-E547-BD78-38C332592280}" srcOrd="0" destOrd="0" presId="urn:microsoft.com/office/officeart/2008/layout/HalfCircleOrganizationChart"/>
    <dgm:cxn modelId="{0D32A429-B63A-47A6-A22F-43A66346005F}" type="presParOf" srcId="{9B4A91D7-2EBA-E547-BD78-38C332592280}" destId="{E8766697-2A29-6D44-8573-A8F49B4D8DC4}" srcOrd="0" destOrd="0" presId="urn:microsoft.com/office/officeart/2008/layout/HalfCircleOrganizationChart"/>
    <dgm:cxn modelId="{5600993E-207D-4FAF-9890-587110EA31EB}" type="presParOf" srcId="{9B4A91D7-2EBA-E547-BD78-38C332592280}" destId="{D07C85BA-A769-F84A-8FA3-344829C9FF40}" srcOrd="1" destOrd="0" presId="urn:microsoft.com/office/officeart/2008/layout/HalfCircleOrganizationChart"/>
    <dgm:cxn modelId="{618BF78E-7A16-45B3-AD7A-D0138501B81C}" type="presParOf" srcId="{9B4A91D7-2EBA-E547-BD78-38C332592280}" destId="{F077AD0C-E5E3-2046-99F2-2A7361732CAD}" srcOrd="2" destOrd="0" presId="urn:microsoft.com/office/officeart/2008/layout/HalfCircleOrganizationChart"/>
    <dgm:cxn modelId="{91206065-817B-499D-9479-6B1747D439B5}" type="presParOf" srcId="{9B4A91D7-2EBA-E547-BD78-38C332592280}" destId="{5AF2236E-F47F-144A-9A43-2E9C13252E51}" srcOrd="3" destOrd="0" presId="urn:microsoft.com/office/officeart/2008/layout/HalfCircleOrganizationChart"/>
    <dgm:cxn modelId="{3C9BC537-D664-4D8B-95E0-3A60274B3702}" type="presParOf" srcId="{04EE77B1-3293-8143-87F8-4C01EB81C664}" destId="{870316CC-C220-3648-8EF2-5BEF913755CC}" srcOrd="1" destOrd="0" presId="urn:microsoft.com/office/officeart/2008/layout/HalfCircleOrganizationChart"/>
    <dgm:cxn modelId="{7C9273BB-011D-48E5-9565-145DE171BD94}" type="presParOf" srcId="{04EE77B1-3293-8143-87F8-4C01EB81C664}" destId="{B4382431-C1A0-9748-8DB4-A996B1DEAFE0}" srcOrd="2" destOrd="0" presId="urn:microsoft.com/office/officeart/2008/layout/HalfCircleOrganizationChart"/>
    <dgm:cxn modelId="{9CD45971-3829-4474-91B2-D56B0A731CF7}" type="presParOf" srcId="{EC18A381-B55F-3944-9940-AADBB42D8F44}" destId="{08C47274-219D-BD43-A53B-423BF71EEE54}" srcOrd="2" destOrd="0" presId="urn:microsoft.com/office/officeart/2008/layout/HalfCircleOrganizationChart"/>
    <dgm:cxn modelId="{EC85B8F6-2AD6-4D39-A7DB-F0CAD19523C1}" type="presParOf" srcId="{EC18A381-B55F-3944-9940-AADBB42D8F44}" destId="{3F3E6611-035B-064E-93F2-F234D324C0B8}" srcOrd="3" destOrd="0" presId="urn:microsoft.com/office/officeart/2008/layout/HalfCircleOrganizationChart"/>
    <dgm:cxn modelId="{B170286A-DF9F-4F9C-85F5-4882DA93B998}" type="presParOf" srcId="{3F3E6611-035B-064E-93F2-F234D324C0B8}" destId="{907FE81B-8A20-1842-8F9A-2BDBD04114AD}" srcOrd="0" destOrd="0" presId="urn:microsoft.com/office/officeart/2008/layout/HalfCircleOrganizationChart"/>
    <dgm:cxn modelId="{DFE6B0C7-5429-45A6-B8D7-7E7EBFD0A8E8}" type="presParOf" srcId="{907FE81B-8A20-1842-8F9A-2BDBD04114AD}" destId="{0F773996-8042-5341-9FF0-A1DE7C0ECC5C}" srcOrd="0" destOrd="0" presId="urn:microsoft.com/office/officeart/2008/layout/HalfCircleOrganizationChart"/>
    <dgm:cxn modelId="{02DA0E98-7507-459C-A1B7-91CEE3DEE56A}" type="presParOf" srcId="{907FE81B-8A20-1842-8F9A-2BDBD04114AD}" destId="{8FFBCE3D-AA5F-D146-BEFC-B63C8CF7E313}" srcOrd="1" destOrd="0" presId="urn:microsoft.com/office/officeart/2008/layout/HalfCircleOrganizationChart"/>
    <dgm:cxn modelId="{B0B468D5-AE76-4DD5-AAF1-0D96613F9655}" type="presParOf" srcId="{907FE81B-8A20-1842-8F9A-2BDBD04114AD}" destId="{F10E4F1F-C458-A94B-8AED-F8559FCF28C1}" srcOrd="2" destOrd="0" presId="urn:microsoft.com/office/officeart/2008/layout/HalfCircleOrganizationChart"/>
    <dgm:cxn modelId="{F9F2C59A-94CC-42FD-B28F-6FD26E8A840C}" type="presParOf" srcId="{907FE81B-8A20-1842-8F9A-2BDBD04114AD}" destId="{2911DB5E-81EC-0947-ACDB-BE2649131491}" srcOrd="3" destOrd="0" presId="urn:microsoft.com/office/officeart/2008/layout/HalfCircleOrganizationChart"/>
    <dgm:cxn modelId="{BD2E67E9-BAEB-44D3-A9AA-E760C806BB73}" type="presParOf" srcId="{3F3E6611-035B-064E-93F2-F234D324C0B8}" destId="{D184B072-F25F-A940-8119-0DBB3BAAB311}" srcOrd="1" destOrd="0" presId="urn:microsoft.com/office/officeart/2008/layout/HalfCircleOrganizationChart"/>
    <dgm:cxn modelId="{6D9317AB-8793-48A4-86F9-1E557332975A}" type="presParOf" srcId="{3F3E6611-035B-064E-93F2-F234D324C0B8}" destId="{3513BD5C-A181-C24F-ABE4-4E8E391B6C32}" srcOrd="2" destOrd="0" presId="urn:microsoft.com/office/officeart/2008/layout/HalfCircleOrganizationChart"/>
    <dgm:cxn modelId="{953C41EC-6A4C-4BAA-AC03-A54C95695D58}" type="presParOf" srcId="{EC18A381-B55F-3944-9940-AADBB42D8F44}" destId="{73AE1208-A02E-8F44-B038-1C35DC2FFD6C}" srcOrd="4" destOrd="0" presId="urn:microsoft.com/office/officeart/2008/layout/HalfCircleOrganizationChart"/>
    <dgm:cxn modelId="{E6CA48F8-1B9D-4B1A-8AC3-234224999E00}" type="presParOf" srcId="{EC18A381-B55F-3944-9940-AADBB42D8F44}" destId="{10115F4F-5D8C-054F-ACFF-02B46C1CA5B4}" srcOrd="5" destOrd="0" presId="urn:microsoft.com/office/officeart/2008/layout/HalfCircleOrganizationChart"/>
    <dgm:cxn modelId="{BF7D2B86-C749-4CFD-BCFD-EEFEB217C3FE}" type="presParOf" srcId="{10115F4F-5D8C-054F-ACFF-02B46C1CA5B4}" destId="{947EF9FB-89CF-724E-95D2-7C05B24B9440}" srcOrd="0" destOrd="0" presId="urn:microsoft.com/office/officeart/2008/layout/HalfCircleOrganizationChart"/>
    <dgm:cxn modelId="{3E364F77-8759-4A8F-AE59-4E10C9CADEAD}" type="presParOf" srcId="{947EF9FB-89CF-724E-95D2-7C05B24B9440}" destId="{E29C705A-EC26-FC49-B58C-7D873737ED79}" srcOrd="0" destOrd="0" presId="urn:microsoft.com/office/officeart/2008/layout/HalfCircleOrganizationChart"/>
    <dgm:cxn modelId="{BD2ADCD3-9AAC-463F-BF9E-93803B5D7ED7}" type="presParOf" srcId="{947EF9FB-89CF-724E-95D2-7C05B24B9440}" destId="{2403569F-4FC8-3449-9407-E538059F18CA}" srcOrd="1" destOrd="0" presId="urn:microsoft.com/office/officeart/2008/layout/HalfCircleOrganizationChart"/>
    <dgm:cxn modelId="{2C8F6A11-CD8E-4A55-92B7-93180039C13F}" type="presParOf" srcId="{947EF9FB-89CF-724E-95D2-7C05B24B9440}" destId="{240EF456-7C59-6C4B-9285-9B6A9FE6988C}" srcOrd="2" destOrd="0" presId="urn:microsoft.com/office/officeart/2008/layout/HalfCircleOrganizationChart"/>
    <dgm:cxn modelId="{DF3F55CD-9626-4E10-BBDD-5CB2134BFCEE}" type="presParOf" srcId="{947EF9FB-89CF-724E-95D2-7C05B24B9440}" destId="{8E09BF86-45E4-6446-833F-159D72F0B703}" srcOrd="3" destOrd="0" presId="urn:microsoft.com/office/officeart/2008/layout/HalfCircleOrganizationChart"/>
    <dgm:cxn modelId="{21DF35E4-3341-4416-8C98-80EADC324BC5}" type="presParOf" srcId="{10115F4F-5D8C-054F-ACFF-02B46C1CA5B4}" destId="{86AA546C-EE0A-CB4C-B89B-C9590D870957}" srcOrd="1" destOrd="0" presId="urn:microsoft.com/office/officeart/2008/layout/HalfCircleOrganizationChart"/>
    <dgm:cxn modelId="{EC8C9350-4914-4034-9D70-B2E07D2BF328}" type="presParOf" srcId="{10115F4F-5D8C-054F-ACFF-02B46C1CA5B4}" destId="{EE06FD0A-F389-3F48-9305-7C9F15517C7E}" srcOrd="2" destOrd="0" presId="urn:microsoft.com/office/officeart/2008/layout/HalfCircleOrganizationChart"/>
    <dgm:cxn modelId="{86555A21-6133-4903-9B45-D0751C22F229}" type="presParOf" srcId="{77FECF17-3586-9A43-AD2A-05AC9B8BC5E9}" destId="{5DAA9BEE-29CB-8C4E-A2AD-AF273282F27E}" srcOrd="2" destOrd="0" presId="urn:microsoft.com/office/officeart/2008/layout/HalfCircleOrganizationChart"/>
    <dgm:cxn modelId="{D37B3E0D-1669-4515-B1EF-B182201ACA9B}" type="presParOf" srcId="{5DAA9BEE-29CB-8C4E-A2AD-AF273282F27E}" destId="{AE6BA9C3-5BFD-9147-96A0-7AA774C83F4A}" srcOrd="0" destOrd="0" presId="urn:microsoft.com/office/officeart/2008/layout/HalfCircleOrganizationChart"/>
    <dgm:cxn modelId="{3A6EABD7-B208-409A-A723-789A478FD6D7}" type="presParOf" srcId="{5DAA9BEE-29CB-8C4E-A2AD-AF273282F27E}" destId="{76D46408-A564-0045-8A7A-0839EC244788}" srcOrd="1" destOrd="0" presId="urn:microsoft.com/office/officeart/2008/layout/HalfCircleOrganizationChart"/>
    <dgm:cxn modelId="{8648F43D-42AD-4626-B512-1FE9E118D6E3}" type="presParOf" srcId="{76D46408-A564-0045-8A7A-0839EC244788}" destId="{A93B3611-A13A-0A45-9C49-B448A7083542}" srcOrd="0" destOrd="0" presId="urn:microsoft.com/office/officeart/2008/layout/HalfCircleOrganizationChart"/>
    <dgm:cxn modelId="{5CD5CE5F-493F-4861-A759-AF14788B44CA}" type="presParOf" srcId="{A93B3611-A13A-0A45-9C49-B448A7083542}" destId="{C6576681-4183-F049-A3A1-6CA35D3BB5BC}" srcOrd="0" destOrd="0" presId="urn:microsoft.com/office/officeart/2008/layout/HalfCircleOrganizationChart"/>
    <dgm:cxn modelId="{EEDA5A89-8E14-45AF-ADF2-F54D9FAE21FB}" type="presParOf" srcId="{A93B3611-A13A-0A45-9C49-B448A7083542}" destId="{2DEDA239-8080-0444-9718-CC76E90459CE}" srcOrd="1" destOrd="0" presId="urn:microsoft.com/office/officeart/2008/layout/HalfCircleOrganizationChart"/>
    <dgm:cxn modelId="{C0D475E1-0A64-4093-A8F2-EBE79E8E93F8}" type="presParOf" srcId="{A93B3611-A13A-0A45-9C49-B448A7083542}" destId="{B28DB4DB-C0A7-5449-9FD5-ACF5F7807957}" srcOrd="2" destOrd="0" presId="urn:microsoft.com/office/officeart/2008/layout/HalfCircleOrganizationChart"/>
    <dgm:cxn modelId="{606BA28C-E882-4FC6-9CC5-0AB3DC796FF9}" type="presParOf" srcId="{A93B3611-A13A-0A45-9C49-B448A7083542}" destId="{8CCD18A8-BDA3-7548-B63F-2CBD4D39BF75}" srcOrd="3" destOrd="0" presId="urn:microsoft.com/office/officeart/2008/layout/HalfCircleOrganizationChart"/>
    <dgm:cxn modelId="{9A6ADD16-DA45-4C89-BA2B-79C7EDB8DFF8}" type="presParOf" srcId="{76D46408-A564-0045-8A7A-0839EC244788}" destId="{4B5DD028-33FD-1F4B-B52E-5F071A9E136D}" srcOrd="1" destOrd="0" presId="urn:microsoft.com/office/officeart/2008/layout/HalfCircleOrganizationChart"/>
    <dgm:cxn modelId="{0C7EAC2B-9FFB-45E0-B316-511CE1ED0DFC}" type="presParOf" srcId="{76D46408-A564-0045-8A7A-0839EC244788}" destId="{0EBC030B-7567-8945-8E3E-03BCC46D57D1}" srcOrd="2" destOrd="0" presId="urn:microsoft.com/office/officeart/2008/layout/HalfCircleOrganizationChart"/>
    <dgm:cxn modelId="{6C9E49B4-9C67-4EFA-BC7B-081A1B99700F}" type="presParOf" srcId="{5DAA9BEE-29CB-8C4E-A2AD-AF273282F27E}" destId="{C52B5A6C-074B-C545-8774-08550931CFDC}" srcOrd="2" destOrd="0" presId="urn:microsoft.com/office/officeart/2008/layout/HalfCircleOrganizationChart"/>
    <dgm:cxn modelId="{87231910-6727-445B-99D6-B99238BD8E48}" type="presParOf" srcId="{5DAA9BEE-29CB-8C4E-A2AD-AF273282F27E}" destId="{D1B923C5-85D3-1941-9F5C-97B9892CAE06}" srcOrd="3" destOrd="0" presId="urn:microsoft.com/office/officeart/2008/layout/HalfCircleOrganizationChart"/>
    <dgm:cxn modelId="{04B997BD-829F-4953-9E26-5DA699FE2865}" type="presParOf" srcId="{D1B923C5-85D3-1941-9F5C-97B9892CAE06}" destId="{83CCF649-CAD6-4043-84ED-DA637BE450C2}" srcOrd="0" destOrd="0" presId="urn:microsoft.com/office/officeart/2008/layout/HalfCircleOrganizationChart"/>
    <dgm:cxn modelId="{E2367DCC-C312-40FA-B39D-B70AF54ABAC7}" type="presParOf" srcId="{83CCF649-CAD6-4043-84ED-DA637BE450C2}" destId="{170A4723-EEA3-2E47-A1D0-1DF927C3555C}" srcOrd="0" destOrd="0" presId="urn:microsoft.com/office/officeart/2008/layout/HalfCircleOrganizationChart"/>
    <dgm:cxn modelId="{F2BDE348-A6B4-4222-9B04-F4E46FFC27AA}" type="presParOf" srcId="{83CCF649-CAD6-4043-84ED-DA637BE450C2}" destId="{6108244D-800D-AB4F-AF25-FE32B8286AEA}" srcOrd="1" destOrd="0" presId="urn:microsoft.com/office/officeart/2008/layout/HalfCircleOrganizationChart"/>
    <dgm:cxn modelId="{57448D3C-060D-4280-BBB8-F3E4AD5192A8}" type="presParOf" srcId="{83CCF649-CAD6-4043-84ED-DA637BE450C2}" destId="{780B9027-2836-7243-99F4-A7F85D835D67}" srcOrd="2" destOrd="0" presId="urn:microsoft.com/office/officeart/2008/layout/HalfCircleOrganizationChart"/>
    <dgm:cxn modelId="{AD57B671-4A79-4D7D-BEC0-7BCF6A510A33}" type="presParOf" srcId="{83CCF649-CAD6-4043-84ED-DA637BE450C2}" destId="{00BF4433-9724-E24B-9DC0-C69DC16B4670}" srcOrd="3" destOrd="0" presId="urn:microsoft.com/office/officeart/2008/layout/HalfCircleOrganizationChart"/>
    <dgm:cxn modelId="{C5751EA2-6FDF-4230-BD9E-AAB60DD2523C}" type="presParOf" srcId="{D1B923C5-85D3-1941-9F5C-97B9892CAE06}" destId="{F061AE19-46FD-554D-BFF4-2D8E36DFA5F5}" srcOrd="1" destOrd="0" presId="urn:microsoft.com/office/officeart/2008/layout/HalfCircleOrganizationChart"/>
    <dgm:cxn modelId="{33E7B890-7DF5-407C-BD2A-EBF4D2C367AC}" type="presParOf" srcId="{D1B923C5-85D3-1941-9F5C-97B9892CAE06}" destId="{70386B2C-29CF-6E43-8778-84DB122A23EB}" srcOrd="2" destOrd="0" presId="urn:microsoft.com/office/officeart/2008/layout/HalfCircleOrganizationChart"/>
    <dgm:cxn modelId="{D39FEC17-2411-4308-89CF-BC10CA6DA164}" type="presParOf" srcId="{70386B2C-29CF-6E43-8778-84DB122A23EB}" destId="{AEC29E8D-72C0-8E42-A85D-B7262B9D2DCF}" srcOrd="0" destOrd="0" presId="urn:microsoft.com/office/officeart/2008/layout/HalfCircleOrganizationChart"/>
    <dgm:cxn modelId="{409463CA-79A1-40B7-9D71-3A28A26C93FE}" type="presParOf" srcId="{70386B2C-29CF-6E43-8778-84DB122A23EB}" destId="{19A2AC27-0118-F540-BF2F-DFD43063B3A4}" srcOrd="1" destOrd="0" presId="urn:microsoft.com/office/officeart/2008/layout/HalfCircleOrganizationChart"/>
    <dgm:cxn modelId="{1397663E-FDBC-4CE6-A890-202CA64FDAC9}" type="presParOf" srcId="{19A2AC27-0118-F540-BF2F-DFD43063B3A4}" destId="{897534FF-1737-BE47-8289-E283A805D67A}" srcOrd="0" destOrd="0" presId="urn:microsoft.com/office/officeart/2008/layout/HalfCircleOrganizationChart"/>
    <dgm:cxn modelId="{B4466D2D-E0CC-491C-AAAB-DC2C618D1B1D}" type="presParOf" srcId="{897534FF-1737-BE47-8289-E283A805D67A}" destId="{589A6534-D813-1C41-BF3B-E6FFCF13DACF}" srcOrd="0" destOrd="0" presId="urn:microsoft.com/office/officeart/2008/layout/HalfCircleOrganizationChart"/>
    <dgm:cxn modelId="{8032106A-36BE-42EB-B8CA-F443001111F4}" type="presParOf" srcId="{897534FF-1737-BE47-8289-E283A805D67A}" destId="{AAF07783-C2EC-754C-BBA1-08EF3D224C56}" srcOrd="1" destOrd="0" presId="urn:microsoft.com/office/officeart/2008/layout/HalfCircleOrganizationChart"/>
    <dgm:cxn modelId="{09C2B965-210E-4A0A-BE50-CF18A8B3B506}" type="presParOf" srcId="{897534FF-1737-BE47-8289-E283A805D67A}" destId="{B5046662-7982-A643-A0BE-5E2DB66F71A1}" srcOrd="2" destOrd="0" presId="urn:microsoft.com/office/officeart/2008/layout/HalfCircleOrganizationChart"/>
    <dgm:cxn modelId="{505B4AAE-09ED-4D68-9392-70462491071F}" type="presParOf" srcId="{897534FF-1737-BE47-8289-E283A805D67A}" destId="{55DFE178-831F-AB48-AD6D-DBACD4C5400C}" srcOrd="3" destOrd="0" presId="urn:microsoft.com/office/officeart/2008/layout/HalfCircleOrganizationChart"/>
    <dgm:cxn modelId="{186B5C5B-7612-43D2-8FE8-11597E176356}" type="presParOf" srcId="{19A2AC27-0118-F540-BF2F-DFD43063B3A4}" destId="{54C63FBD-77C6-7A44-A9DA-3D1C84333FF7}" srcOrd="1" destOrd="0" presId="urn:microsoft.com/office/officeart/2008/layout/HalfCircleOrganizationChart"/>
    <dgm:cxn modelId="{07FC63B5-7BB9-4499-A9BE-409DCF8410CA}" type="presParOf" srcId="{19A2AC27-0118-F540-BF2F-DFD43063B3A4}" destId="{BD255C33-EB1D-174A-8425-81BD1E0ECA35}" srcOrd="2" destOrd="0" presId="urn:microsoft.com/office/officeart/2008/layout/HalfCircleOrganizationChart"/>
    <dgm:cxn modelId="{52200C25-5159-4EA4-9AF7-628FAF6CB1ED}" type="presParOf" srcId="{5DAA9BEE-29CB-8C4E-A2AD-AF273282F27E}" destId="{9E050A39-BA78-FB44-B7D2-2B065228BCB7}" srcOrd="4" destOrd="0" presId="urn:microsoft.com/office/officeart/2008/layout/HalfCircleOrganizationChart"/>
    <dgm:cxn modelId="{E18C7934-8366-4EF9-A410-CF595C874730}" type="presParOf" srcId="{5DAA9BEE-29CB-8C4E-A2AD-AF273282F27E}" destId="{8323B5C6-3BD6-FE4F-AB38-93474B1DF06B}" srcOrd="5" destOrd="0" presId="urn:microsoft.com/office/officeart/2008/layout/HalfCircleOrganizationChart"/>
    <dgm:cxn modelId="{A75FC709-CBB3-4627-991D-B6CD5FF3840F}" type="presParOf" srcId="{8323B5C6-3BD6-FE4F-AB38-93474B1DF06B}" destId="{DA0F0541-82A0-1A4C-91C0-F94D4B78055D}" srcOrd="0" destOrd="0" presId="urn:microsoft.com/office/officeart/2008/layout/HalfCircleOrganizationChart"/>
    <dgm:cxn modelId="{CF42B510-D084-4077-82B8-9CD03896CB04}" type="presParOf" srcId="{DA0F0541-82A0-1A4C-91C0-F94D4B78055D}" destId="{EE719492-6CE4-A241-A54F-72DAA02E763C}" srcOrd="0" destOrd="0" presId="urn:microsoft.com/office/officeart/2008/layout/HalfCircleOrganizationChart"/>
    <dgm:cxn modelId="{F688C0AB-B8FF-4C25-A49D-44CC29002A3F}" type="presParOf" srcId="{DA0F0541-82A0-1A4C-91C0-F94D4B78055D}" destId="{20C10D33-C4F5-0046-A759-28449256A668}" srcOrd="1" destOrd="0" presId="urn:microsoft.com/office/officeart/2008/layout/HalfCircleOrganizationChart"/>
    <dgm:cxn modelId="{EA889676-7BD1-46D3-9A20-9217AA767F2E}" type="presParOf" srcId="{DA0F0541-82A0-1A4C-91C0-F94D4B78055D}" destId="{1A7774B3-2527-544A-9990-EFCB43FF2015}" srcOrd="2" destOrd="0" presId="urn:microsoft.com/office/officeart/2008/layout/HalfCircleOrganizationChart"/>
    <dgm:cxn modelId="{BEF30FC9-939F-47CD-9B76-B3E5D6A1DF98}" type="presParOf" srcId="{DA0F0541-82A0-1A4C-91C0-F94D4B78055D}" destId="{D9C8A59F-52F9-3B46-A0FA-49D26ED95895}" srcOrd="3" destOrd="0" presId="urn:microsoft.com/office/officeart/2008/layout/HalfCircleOrganizationChart"/>
    <dgm:cxn modelId="{62150AAF-EA00-4399-A141-7C0DB39CC55E}" type="presParOf" srcId="{8323B5C6-3BD6-FE4F-AB38-93474B1DF06B}" destId="{1950BE3A-0332-674B-842F-62BC6BB1B801}" srcOrd="1" destOrd="0" presId="urn:microsoft.com/office/officeart/2008/layout/HalfCircleOrganizationChart"/>
    <dgm:cxn modelId="{629C2714-C9CE-4427-A13E-5BEDF70BADD8}" type="presParOf" srcId="{8323B5C6-3BD6-FE4F-AB38-93474B1DF06B}" destId="{D5F6E7E0-71B4-DC4C-876C-1FC5BA6A2D4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B0137-4A77-D34C-962F-BA139FFF878A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F7422-5FE5-384D-965E-5C5E09358486}">
      <dgm:prSet phldrT="[Text]"/>
      <dgm:spPr/>
      <dgm:t>
        <a:bodyPr/>
        <a:lstStyle/>
        <a:p>
          <a:r>
            <a:rPr lang="en-US" dirty="0" smtClean="0"/>
            <a:t>Org A</a:t>
          </a:r>
          <a:endParaRPr lang="en-US" dirty="0"/>
        </a:p>
      </dgm:t>
    </dgm:pt>
    <dgm:pt modelId="{06919DF3-CAD2-0C4A-B002-701FA49DCEAA}" type="parTrans" cxnId="{0FE59C92-5A26-984E-900B-8F6D009FEC19}">
      <dgm:prSet/>
      <dgm:spPr/>
      <dgm:t>
        <a:bodyPr/>
        <a:lstStyle/>
        <a:p>
          <a:endParaRPr lang="en-US"/>
        </a:p>
      </dgm:t>
    </dgm:pt>
    <dgm:pt modelId="{0E177D6C-8233-0749-830B-0B2F4724E85F}" type="sibTrans" cxnId="{0FE59C92-5A26-984E-900B-8F6D009FEC19}">
      <dgm:prSet/>
      <dgm:spPr/>
      <dgm:t>
        <a:bodyPr/>
        <a:lstStyle/>
        <a:p>
          <a:endParaRPr lang="en-US"/>
        </a:p>
      </dgm:t>
    </dgm:pt>
    <dgm:pt modelId="{A08CD383-0D3D-6942-92BA-107F32DAECE6}">
      <dgm:prSet phldrT="[Text]"/>
      <dgm:spPr/>
      <dgm:t>
        <a:bodyPr/>
        <a:lstStyle/>
        <a:p>
          <a:r>
            <a:rPr lang="en-US" dirty="0" smtClean="0"/>
            <a:t>Org B</a:t>
          </a:r>
          <a:endParaRPr lang="en-US" dirty="0"/>
        </a:p>
      </dgm:t>
    </dgm:pt>
    <dgm:pt modelId="{FB9638ED-C573-0D44-8F67-921F9101AC04}" type="parTrans" cxnId="{48FBC134-6F7E-C34D-B5DD-EEFC1FF9270B}">
      <dgm:prSet/>
      <dgm:spPr/>
      <dgm:t>
        <a:bodyPr/>
        <a:lstStyle/>
        <a:p>
          <a:endParaRPr lang="en-US"/>
        </a:p>
      </dgm:t>
    </dgm:pt>
    <dgm:pt modelId="{046363D6-F229-674B-8F32-B43591FCCBAC}" type="sibTrans" cxnId="{48FBC134-6F7E-C34D-B5DD-EEFC1FF9270B}">
      <dgm:prSet/>
      <dgm:spPr/>
      <dgm:t>
        <a:bodyPr/>
        <a:lstStyle/>
        <a:p>
          <a:endParaRPr lang="en-US"/>
        </a:p>
      </dgm:t>
    </dgm:pt>
    <dgm:pt modelId="{7CC3B49F-BBFD-9C4A-87A3-6FA00A3F1AFD}">
      <dgm:prSet phldrT="[Text]"/>
      <dgm:spPr/>
      <dgm:t>
        <a:bodyPr/>
        <a:lstStyle/>
        <a:p>
          <a:r>
            <a:rPr lang="en-US" dirty="0" smtClean="0"/>
            <a:t>Org C</a:t>
          </a:r>
          <a:endParaRPr lang="en-US" dirty="0"/>
        </a:p>
      </dgm:t>
    </dgm:pt>
    <dgm:pt modelId="{6A013A84-CC1B-DC40-AB6C-9738319C61BD}" type="parTrans" cxnId="{0670D258-5A7F-BF43-9996-F8580D3D492B}">
      <dgm:prSet/>
      <dgm:spPr/>
      <dgm:t>
        <a:bodyPr/>
        <a:lstStyle/>
        <a:p>
          <a:endParaRPr lang="en-US"/>
        </a:p>
      </dgm:t>
    </dgm:pt>
    <dgm:pt modelId="{9F05EADE-2D90-9E43-B911-385209FAD53C}" type="sibTrans" cxnId="{0670D258-5A7F-BF43-9996-F8580D3D492B}">
      <dgm:prSet/>
      <dgm:spPr/>
      <dgm:t>
        <a:bodyPr/>
        <a:lstStyle/>
        <a:p>
          <a:endParaRPr lang="en-US"/>
        </a:p>
      </dgm:t>
    </dgm:pt>
    <dgm:pt modelId="{C761F311-D148-6F45-8410-87A3ABD41ACA}">
      <dgm:prSet phldrT="[Text]"/>
      <dgm:spPr/>
      <dgm:t>
        <a:bodyPr/>
        <a:lstStyle/>
        <a:p>
          <a:r>
            <a:rPr lang="en-US" dirty="0" smtClean="0"/>
            <a:t>Org D</a:t>
          </a:r>
          <a:endParaRPr lang="en-US" dirty="0"/>
        </a:p>
      </dgm:t>
    </dgm:pt>
    <dgm:pt modelId="{105BBBA8-2CC2-5A48-8239-4FC943AC5C86}" type="parTrans" cxnId="{2156A9D3-9888-7340-9795-5BCC3E02BBD5}">
      <dgm:prSet/>
      <dgm:spPr/>
      <dgm:t>
        <a:bodyPr/>
        <a:lstStyle/>
        <a:p>
          <a:endParaRPr lang="en-US"/>
        </a:p>
      </dgm:t>
    </dgm:pt>
    <dgm:pt modelId="{912E5B2D-B5BD-3E40-8ECD-945B25D3D9B3}" type="sibTrans" cxnId="{2156A9D3-9888-7340-9795-5BCC3E02BBD5}">
      <dgm:prSet/>
      <dgm:spPr/>
      <dgm:t>
        <a:bodyPr/>
        <a:lstStyle/>
        <a:p>
          <a:endParaRPr lang="en-US"/>
        </a:p>
      </dgm:t>
    </dgm:pt>
    <dgm:pt modelId="{46F4AC41-8FFF-9F4B-B827-D384350BF920}" type="pres">
      <dgm:prSet presAssocID="{925B0137-4A77-D34C-962F-BA139FFF878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25B446E-F4FF-DC4B-A551-0AD9AB97C146}" type="pres">
      <dgm:prSet presAssocID="{21AF7422-5FE5-384D-965E-5C5E09358486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FA41578-4E6F-3D43-B7D9-715371E1819F}" type="pres">
      <dgm:prSet presAssocID="{21AF7422-5FE5-384D-965E-5C5E09358486}" presName="Accent1" presStyleLbl="node1" presStyleIdx="0" presStyleCnt="15"/>
      <dgm:spPr/>
    </dgm:pt>
    <dgm:pt modelId="{6B946646-4691-CB4A-8E59-4C9F67C24538}" type="pres">
      <dgm:prSet presAssocID="{21AF7422-5FE5-384D-965E-5C5E09358486}" presName="Accent2" presStyleLbl="node1" presStyleIdx="1" presStyleCnt="15"/>
      <dgm:spPr/>
    </dgm:pt>
    <dgm:pt modelId="{DC060C8A-84DB-2142-8A25-77B1AECD11E7}" type="pres">
      <dgm:prSet presAssocID="{21AF7422-5FE5-384D-965E-5C5E09358486}" presName="Accent3" presStyleLbl="node1" presStyleIdx="2" presStyleCnt="15"/>
      <dgm:spPr/>
    </dgm:pt>
    <dgm:pt modelId="{1C23BA0E-A3B5-8E4D-B188-A1A0A57B7587}" type="pres">
      <dgm:prSet presAssocID="{21AF7422-5FE5-384D-965E-5C5E09358486}" presName="Accent4" presStyleLbl="node1" presStyleIdx="3" presStyleCnt="15"/>
      <dgm:spPr/>
    </dgm:pt>
    <dgm:pt modelId="{BD539A28-8E8E-DC4F-947D-D1F8CA348B21}" type="pres">
      <dgm:prSet presAssocID="{21AF7422-5FE5-384D-965E-5C5E09358486}" presName="Accent5" presStyleLbl="node1" presStyleIdx="4" presStyleCnt="15"/>
      <dgm:spPr/>
    </dgm:pt>
    <dgm:pt modelId="{CF67ECFA-3DE1-1646-BBD8-77A74E0F9F66}" type="pres">
      <dgm:prSet presAssocID="{21AF7422-5FE5-384D-965E-5C5E09358486}" presName="Accent6" presStyleLbl="node1" presStyleIdx="5" presStyleCnt="15"/>
      <dgm:spPr/>
    </dgm:pt>
    <dgm:pt modelId="{05F85F3C-F913-DA44-A503-902C670A2CF6}" type="pres">
      <dgm:prSet presAssocID="{A08CD383-0D3D-6942-92BA-107F32DAECE6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D0A045-064C-5E41-8E62-F03024DE51F6}" type="pres">
      <dgm:prSet presAssocID="{A08CD383-0D3D-6942-92BA-107F32DAECE6}" presName="Accent7" presStyleCnt="0"/>
      <dgm:spPr/>
    </dgm:pt>
    <dgm:pt modelId="{C6334CC0-3822-3346-9AE9-8DFB607EB93A}" type="pres">
      <dgm:prSet presAssocID="{A08CD383-0D3D-6942-92BA-107F32DAECE6}" presName="AccentHold1" presStyleLbl="node1" presStyleIdx="7" presStyleCnt="15"/>
      <dgm:spPr/>
    </dgm:pt>
    <dgm:pt modelId="{3C44147D-E742-4548-B403-08A3A9681A66}" type="pres">
      <dgm:prSet presAssocID="{A08CD383-0D3D-6942-92BA-107F32DAECE6}" presName="Accent8" presStyleCnt="0"/>
      <dgm:spPr/>
    </dgm:pt>
    <dgm:pt modelId="{44050156-646F-894A-A1E1-288DAD8D008A}" type="pres">
      <dgm:prSet presAssocID="{A08CD383-0D3D-6942-92BA-107F32DAECE6}" presName="AccentHold2" presStyleLbl="node1" presStyleIdx="8" presStyleCnt="15"/>
      <dgm:spPr/>
    </dgm:pt>
    <dgm:pt modelId="{5DB7AE2C-1ECF-7A49-B723-96E9AC6A33B3}" type="pres">
      <dgm:prSet presAssocID="{7CC3B49F-BBFD-9C4A-87A3-6FA00A3F1AFD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7EBF3D2-4E02-334F-B95A-EED08E05AC8B}" type="pres">
      <dgm:prSet presAssocID="{7CC3B49F-BBFD-9C4A-87A3-6FA00A3F1AFD}" presName="Accent9" presStyleCnt="0"/>
      <dgm:spPr/>
    </dgm:pt>
    <dgm:pt modelId="{77AB5B7D-BF5D-AB4C-AE20-EB18E90B86A5}" type="pres">
      <dgm:prSet presAssocID="{7CC3B49F-BBFD-9C4A-87A3-6FA00A3F1AFD}" presName="AccentHold1" presStyleLbl="node1" presStyleIdx="10" presStyleCnt="15"/>
      <dgm:spPr/>
    </dgm:pt>
    <dgm:pt modelId="{09B33CDB-6B61-4741-9268-E98A3954F532}" type="pres">
      <dgm:prSet presAssocID="{7CC3B49F-BBFD-9C4A-87A3-6FA00A3F1AFD}" presName="Accent10" presStyleCnt="0"/>
      <dgm:spPr/>
    </dgm:pt>
    <dgm:pt modelId="{DCBD808A-E6FD-C34C-902A-5DD1BC7EFF23}" type="pres">
      <dgm:prSet presAssocID="{7CC3B49F-BBFD-9C4A-87A3-6FA00A3F1AFD}" presName="AccentHold2" presStyleLbl="node1" presStyleIdx="11" presStyleCnt="15"/>
      <dgm:spPr/>
    </dgm:pt>
    <dgm:pt modelId="{86ECF765-79E0-F144-A79F-35DF2AC1C9B6}" type="pres">
      <dgm:prSet presAssocID="{7CC3B49F-BBFD-9C4A-87A3-6FA00A3F1AFD}" presName="Accent11" presStyleCnt="0"/>
      <dgm:spPr/>
    </dgm:pt>
    <dgm:pt modelId="{186C2794-6E11-7443-812C-45C8472FD7B5}" type="pres">
      <dgm:prSet presAssocID="{7CC3B49F-BBFD-9C4A-87A3-6FA00A3F1AFD}" presName="AccentHold3" presStyleLbl="node1" presStyleIdx="12" presStyleCnt="15"/>
      <dgm:spPr/>
    </dgm:pt>
    <dgm:pt modelId="{FEEEC694-F887-6C4A-9A06-19EF3B5DFDCD}" type="pres">
      <dgm:prSet presAssocID="{C761F311-D148-6F45-8410-87A3ABD41ACA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1D8478-4D6B-8E45-A8BF-77D4AAD70EF8}" type="pres">
      <dgm:prSet presAssocID="{C761F311-D148-6F45-8410-87A3ABD41ACA}" presName="Accent12" presStyleCnt="0"/>
      <dgm:spPr/>
    </dgm:pt>
    <dgm:pt modelId="{F474929C-CB6F-A445-87D2-EBAD8C9735D0}" type="pres">
      <dgm:prSet presAssocID="{C761F311-D148-6F45-8410-87A3ABD41ACA}" presName="AccentHold1" presStyleLbl="node1" presStyleIdx="14" presStyleCnt="15"/>
      <dgm:spPr/>
    </dgm:pt>
  </dgm:ptLst>
  <dgm:cxnLst>
    <dgm:cxn modelId="{1FDE8711-0A96-4F19-A3C2-36C94FCBD03F}" type="presOf" srcId="{21AF7422-5FE5-384D-965E-5C5E09358486}" destId="{A25B446E-F4FF-DC4B-A551-0AD9AB97C146}" srcOrd="0" destOrd="0" presId="urn:microsoft.com/office/officeart/2009/3/layout/CircleRelationship"/>
    <dgm:cxn modelId="{7B651820-4185-4933-A052-1929903F6BBA}" type="presOf" srcId="{7CC3B49F-BBFD-9C4A-87A3-6FA00A3F1AFD}" destId="{5DB7AE2C-1ECF-7A49-B723-96E9AC6A33B3}" srcOrd="0" destOrd="0" presId="urn:microsoft.com/office/officeart/2009/3/layout/CircleRelationship"/>
    <dgm:cxn modelId="{48FBC134-6F7E-C34D-B5DD-EEFC1FF9270B}" srcId="{21AF7422-5FE5-384D-965E-5C5E09358486}" destId="{A08CD383-0D3D-6942-92BA-107F32DAECE6}" srcOrd="0" destOrd="0" parTransId="{FB9638ED-C573-0D44-8F67-921F9101AC04}" sibTransId="{046363D6-F229-674B-8F32-B43591FCCBAC}"/>
    <dgm:cxn modelId="{7CE50306-23DA-469B-AA32-D32AE1C577B6}" type="presOf" srcId="{A08CD383-0D3D-6942-92BA-107F32DAECE6}" destId="{05F85F3C-F913-DA44-A503-902C670A2CF6}" srcOrd="0" destOrd="0" presId="urn:microsoft.com/office/officeart/2009/3/layout/CircleRelationship"/>
    <dgm:cxn modelId="{B34C82ED-0333-46A1-A22A-17D8FC296B7F}" type="presOf" srcId="{925B0137-4A77-D34C-962F-BA139FFF878A}" destId="{46F4AC41-8FFF-9F4B-B827-D384350BF920}" srcOrd="0" destOrd="0" presId="urn:microsoft.com/office/officeart/2009/3/layout/CircleRelationship"/>
    <dgm:cxn modelId="{52B7D443-E3AB-4BC1-947D-8C1F087DA7AA}" type="presOf" srcId="{C761F311-D148-6F45-8410-87A3ABD41ACA}" destId="{FEEEC694-F887-6C4A-9A06-19EF3B5DFDCD}" srcOrd="0" destOrd="0" presId="urn:microsoft.com/office/officeart/2009/3/layout/CircleRelationship"/>
    <dgm:cxn modelId="{0670D258-5A7F-BF43-9996-F8580D3D492B}" srcId="{21AF7422-5FE5-384D-965E-5C5E09358486}" destId="{7CC3B49F-BBFD-9C4A-87A3-6FA00A3F1AFD}" srcOrd="1" destOrd="0" parTransId="{6A013A84-CC1B-DC40-AB6C-9738319C61BD}" sibTransId="{9F05EADE-2D90-9E43-B911-385209FAD53C}"/>
    <dgm:cxn modelId="{0FE59C92-5A26-984E-900B-8F6D009FEC19}" srcId="{925B0137-4A77-D34C-962F-BA139FFF878A}" destId="{21AF7422-5FE5-384D-965E-5C5E09358486}" srcOrd="0" destOrd="0" parTransId="{06919DF3-CAD2-0C4A-B002-701FA49DCEAA}" sibTransId="{0E177D6C-8233-0749-830B-0B2F4724E85F}"/>
    <dgm:cxn modelId="{2156A9D3-9888-7340-9795-5BCC3E02BBD5}" srcId="{21AF7422-5FE5-384D-965E-5C5E09358486}" destId="{C761F311-D148-6F45-8410-87A3ABD41ACA}" srcOrd="2" destOrd="0" parTransId="{105BBBA8-2CC2-5A48-8239-4FC943AC5C86}" sibTransId="{912E5B2D-B5BD-3E40-8ECD-945B25D3D9B3}"/>
    <dgm:cxn modelId="{5CA8D6A3-8B20-4DDB-B204-6F02116534D1}" type="presParOf" srcId="{46F4AC41-8FFF-9F4B-B827-D384350BF920}" destId="{A25B446E-F4FF-DC4B-A551-0AD9AB97C146}" srcOrd="0" destOrd="0" presId="urn:microsoft.com/office/officeart/2009/3/layout/CircleRelationship"/>
    <dgm:cxn modelId="{6F336452-972F-4EC3-922B-CD3DC9E9B737}" type="presParOf" srcId="{46F4AC41-8FFF-9F4B-B827-D384350BF920}" destId="{6FA41578-4E6F-3D43-B7D9-715371E1819F}" srcOrd="1" destOrd="0" presId="urn:microsoft.com/office/officeart/2009/3/layout/CircleRelationship"/>
    <dgm:cxn modelId="{5C001805-2418-4D31-BD07-319191B9FA53}" type="presParOf" srcId="{46F4AC41-8FFF-9F4B-B827-D384350BF920}" destId="{6B946646-4691-CB4A-8E59-4C9F67C24538}" srcOrd="2" destOrd="0" presId="urn:microsoft.com/office/officeart/2009/3/layout/CircleRelationship"/>
    <dgm:cxn modelId="{CF53CDE5-8773-4D52-8A0A-AD489B1A308C}" type="presParOf" srcId="{46F4AC41-8FFF-9F4B-B827-D384350BF920}" destId="{DC060C8A-84DB-2142-8A25-77B1AECD11E7}" srcOrd="3" destOrd="0" presId="urn:microsoft.com/office/officeart/2009/3/layout/CircleRelationship"/>
    <dgm:cxn modelId="{AE91A863-A00A-4865-BC45-DF66D7007FDC}" type="presParOf" srcId="{46F4AC41-8FFF-9F4B-B827-D384350BF920}" destId="{1C23BA0E-A3B5-8E4D-B188-A1A0A57B7587}" srcOrd="4" destOrd="0" presId="urn:microsoft.com/office/officeart/2009/3/layout/CircleRelationship"/>
    <dgm:cxn modelId="{33CC938D-320B-4C96-AD42-2ACF1DF61E48}" type="presParOf" srcId="{46F4AC41-8FFF-9F4B-B827-D384350BF920}" destId="{BD539A28-8E8E-DC4F-947D-D1F8CA348B21}" srcOrd="5" destOrd="0" presId="urn:microsoft.com/office/officeart/2009/3/layout/CircleRelationship"/>
    <dgm:cxn modelId="{339EC85C-C867-42D3-A36B-74B193FB722A}" type="presParOf" srcId="{46F4AC41-8FFF-9F4B-B827-D384350BF920}" destId="{CF67ECFA-3DE1-1646-BBD8-77A74E0F9F66}" srcOrd="6" destOrd="0" presId="urn:microsoft.com/office/officeart/2009/3/layout/CircleRelationship"/>
    <dgm:cxn modelId="{E6DAC9AF-15AB-4BCD-8AF4-F02D0C5662D7}" type="presParOf" srcId="{46F4AC41-8FFF-9F4B-B827-D384350BF920}" destId="{05F85F3C-F913-DA44-A503-902C670A2CF6}" srcOrd="7" destOrd="0" presId="urn:microsoft.com/office/officeart/2009/3/layout/CircleRelationship"/>
    <dgm:cxn modelId="{C18C091D-4036-4291-AAFD-14CC8716FA7A}" type="presParOf" srcId="{46F4AC41-8FFF-9F4B-B827-D384350BF920}" destId="{80D0A045-064C-5E41-8E62-F03024DE51F6}" srcOrd="8" destOrd="0" presId="urn:microsoft.com/office/officeart/2009/3/layout/CircleRelationship"/>
    <dgm:cxn modelId="{FC990BB0-FD88-45F1-B350-EA38FEF5E5D3}" type="presParOf" srcId="{80D0A045-064C-5E41-8E62-F03024DE51F6}" destId="{C6334CC0-3822-3346-9AE9-8DFB607EB93A}" srcOrd="0" destOrd="0" presId="urn:microsoft.com/office/officeart/2009/3/layout/CircleRelationship"/>
    <dgm:cxn modelId="{1911E686-4AB1-4028-849D-6BF20E66CE88}" type="presParOf" srcId="{46F4AC41-8FFF-9F4B-B827-D384350BF920}" destId="{3C44147D-E742-4548-B403-08A3A9681A66}" srcOrd="9" destOrd="0" presId="urn:microsoft.com/office/officeart/2009/3/layout/CircleRelationship"/>
    <dgm:cxn modelId="{F27E0908-24E8-421F-BA7C-FBBC1A627873}" type="presParOf" srcId="{3C44147D-E742-4548-B403-08A3A9681A66}" destId="{44050156-646F-894A-A1E1-288DAD8D008A}" srcOrd="0" destOrd="0" presId="urn:microsoft.com/office/officeart/2009/3/layout/CircleRelationship"/>
    <dgm:cxn modelId="{28045623-DA9E-4EF0-B761-A3C22DD961F6}" type="presParOf" srcId="{46F4AC41-8FFF-9F4B-B827-D384350BF920}" destId="{5DB7AE2C-1ECF-7A49-B723-96E9AC6A33B3}" srcOrd="10" destOrd="0" presId="urn:microsoft.com/office/officeart/2009/3/layout/CircleRelationship"/>
    <dgm:cxn modelId="{FFD3D448-E828-493C-B0BF-E9C8A4A56FD9}" type="presParOf" srcId="{46F4AC41-8FFF-9F4B-B827-D384350BF920}" destId="{87EBF3D2-4E02-334F-B95A-EED08E05AC8B}" srcOrd="11" destOrd="0" presId="urn:microsoft.com/office/officeart/2009/3/layout/CircleRelationship"/>
    <dgm:cxn modelId="{05A7BE94-0C03-46DD-B4E0-A521A686CE49}" type="presParOf" srcId="{87EBF3D2-4E02-334F-B95A-EED08E05AC8B}" destId="{77AB5B7D-BF5D-AB4C-AE20-EB18E90B86A5}" srcOrd="0" destOrd="0" presId="urn:microsoft.com/office/officeart/2009/3/layout/CircleRelationship"/>
    <dgm:cxn modelId="{F1D58EC1-0133-44BB-88D3-053CE7C4DFE9}" type="presParOf" srcId="{46F4AC41-8FFF-9F4B-B827-D384350BF920}" destId="{09B33CDB-6B61-4741-9268-E98A3954F532}" srcOrd="12" destOrd="0" presId="urn:microsoft.com/office/officeart/2009/3/layout/CircleRelationship"/>
    <dgm:cxn modelId="{A913E07D-9DE4-4B37-9531-AE7812747D73}" type="presParOf" srcId="{09B33CDB-6B61-4741-9268-E98A3954F532}" destId="{DCBD808A-E6FD-C34C-902A-5DD1BC7EFF23}" srcOrd="0" destOrd="0" presId="urn:microsoft.com/office/officeart/2009/3/layout/CircleRelationship"/>
    <dgm:cxn modelId="{02036557-46E2-4F6C-871B-031F4DD12F3F}" type="presParOf" srcId="{46F4AC41-8FFF-9F4B-B827-D384350BF920}" destId="{86ECF765-79E0-F144-A79F-35DF2AC1C9B6}" srcOrd="13" destOrd="0" presId="urn:microsoft.com/office/officeart/2009/3/layout/CircleRelationship"/>
    <dgm:cxn modelId="{3E1FC682-EBE4-4FFC-99F1-F64828543E1D}" type="presParOf" srcId="{86ECF765-79E0-F144-A79F-35DF2AC1C9B6}" destId="{186C2794-6E11-7443-812C-45C8472FD7B5}" srcOrd="0" destOrd="0" presId="urn:microsoft.com/office/officeart/2009/3/layout/CircleRelationship"/>
    <dgm:cxn modelId="{1A6F78EF-9B1F-4DFE-BE06-EE437040B7DB}" type="presParOf" srcId="{46F4AC41-8FFF-9F4B-B827-D384350BF920}" destId="{FEEEC694-F887-6C4A-9A06-19EF3B5DFDCD}" srcOrd="14" destOrd="0" presId="urn:microsoft.com/office/officeart/2009/3/layout/CircleRelationship"/>
    <dgm:cxn modelId="{81075A6E-D003-41A2-80FE-45911F0E3AED}" type="presParOf" srcId="{46F4AC41-8FFF-9F4B-B827-D384350BF920}" destId="{4A1D8478-4D6B-8E45-A8BF-77D4AAD70EF8}" srcOrd="15" destOrd="0" presId="urn:microsoft.com/office/officeart/2009/3/layout/CircleRelationship"/>
    <dgm:cxn modelId="{6AEF3DBD-85BC-444C-B258-B287570CBC0A}" type="presParOf" srcId="{4A1D8478-4D6B-8E45-A8BF-77D4AAD70EF8}" destId="{F474929C-CB6F-A445-87D2-EBAD8C9735D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70DAE9-DE75-4D96-888C-4A79B0C7ADFC}" type="datetimeFigureOut">
              <a:rPr lang="en-US" altLang="en-US"/>
              <a:pPr>
                <a:defRPr/>
              </a:pPr>
              <a:t>4/14/2015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2EBDC2-B6D2-41AF-B19B-559FDAC0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25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C885F9-BB4B-4B70-A5DA-B4C47CCE3C8C}" type="datetimeFigureOut">
              <a:rPr lang="en-US" altLang="en-US"/>
              <a:pPr>
                <a:defRPr/>
              </a:pPr>
              <a:t>4/14/2015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49ECD2-A2F2-4ED1-A615-DE75F0764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15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9ECD2-A2F2-4ED1-A615-DE75F076438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5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9ECD2-A2F2-4ED1-A615-DE75F076438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6 w 5001"/>
                <a:gd name="T1" fmla="*/ 0 h 2721"/>
                <a:gd name="T2" fmla="*/ 2147483646 w 5001"/>
                <a:gd name="T3" fmla="*/ 2147483646 h 2721"/>
                <a:gd name="T4" fmla="*/ 0 w 5001"/>
                <a:gd name="T5" fmla="*/ 2147483646 h 2721"/>
                <a:gd name="T6" fmla="*/ 2147483646 w 5001"/>
                <a:gd name="T7" fmla="*/ 0 h 2721"/>
                <a:gd name="T8" fmla="*/ 2147483646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GB" sz="3200" b="1" dirty="0" smtClean="0">
                  <a:solidFill>
                    <a:srgbClr val="FFFFFF"/>
                  </a:solidFill>
                  <a:ea typeface="SimSun" charset="0"/>
                  <a:cs typeface="Arial" charset="0"/>
                </a:rPr>
                <a:t>EGI-Engage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  <a:defRPr/>
            </a:pPr>
            <a:r>
              <a:rPr lang="en-US" altLang="en-US" sz="1200" smtClean="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AutoShape 2" descr="data:image/jpeg;base64,/9j/4AAQSkZJRgABAQAAAQABAAD/2wCEAAkGBxQQEhQUEBQUFRUVFBUUFBQUFBUUFBQUFBQWFhQUFRQYHCggGBolHBUUITEiJSkrLi4uFx80ODMsNygtLisBCgoKDg0OGhAQGiwkHCQsLCwsLCwsLCwsLCwsLCwsLCwsLCwsLCwsLCwsLCwsLCwsLCwsLCwsLCwsLCwsLCwsLP/AABEIAKgBLAMBEQACEQEDEQH/xAAbAAACAwEBAQAAAAAAAAAAAAACAwABBAUGB//EAD8QAAICAQMBBQYDBgQEBwAAAAECAAMRBBIhMQUTQVFhBiIycYGRFEKhI1KxwdHwFjPh8QcVcoJTVGKSk7PT/8QAGgEAAwEBAQEAAAAAAAAAAAAAAQIDAAQFBv/EADIRAAICAgEDAgMHBAIDAAAAAAABAhEDEiEEMUETUQVhcSIygZGh0fAUscHhQlIVI/H/2gAMAwEAAhEDEQA/APiYnahAhKIUYsohWEIwoYjgLmAXMAkBiYgMTEBghCAJYybAxyvKKbJtDltlFkZNwHJfGWVk3jHJqY6ysm8Q9NVGWQm8Qf4qF5BfSDbVxfUYqxCjq5vVH9EA6qb1RvSFNqYPWZRYxTaiD1mMsYtrorzMdQFPdEeZjqAhniPIyqiLLSbkMkAYtjFTBJiGjWTExijMEowBBMAQDEYQDEYwJk2MDJsIQlIgCEqhRix0IwxHQAxGFZYEIC8QALxMYvEwCws1GsILDQthBZqBYQWNQLCCw0K2EBDQLCAhSBY1JSKEdBEHiM1YLQVwImmuARaYjmRopwQzam4AIgoYEiBoIBWLQ1glYKDYJWCg2CVgoawSs1BsrE1GJiEJUxiiIAgmAIJihQBgYyAMmxgTEYwMkEISqFDEogBrHEYwR0KGBGFsMCNQrDCQ6i2EKodAbE7ubU2wYSHUGwQrh1F2CFc2oNghXCoi7BiuNoByCFUbQXYMVQ6i7DUpjqIrmH3PSNQu4NiExWrCpJC+5g0G3KamZwMpgGqJoNuAa4HAZSBNcTQbYA1xXEOwBrg1GUgSkGo2wJSCg2AUmoayisFBsEiCg2URBQbBImoIBijAGKxkLMRjAmTYSpMYsSiFDWUQGMWUQjGLHQp0uw9Il1yV2FgHIUFMEgkjBIPh1mk6VoVHV0Ps+Le7KvhLFRhlq+8Hea0aXBTdk4B3bsYzxHctf58rAo2VpOzK7LmQMdq1s5PeUnJRc47wNsA9c8Rrajfn6Mk1zRvHs8GqR62O52VVBKEEvdZUqnaSRxWW3Y2kA4MdZKdPt/q/9e4jjxwaf8JqWYd6FC2JhmAG6ll3tYOeXAI9wdcNzxN6vF1/9Brz3M9/s8oda1YtY3eBRmvll7wIuwHcCzIoyePehUuNn24/x5M14NF/s3XUSXtZlym0ooyy2nFb8nGMrZ/7R55Ajkclwv4v4gaoZb7KBdo7zBORltgQkJYxHxZQDuxywwQeOkKzJ3x/OP3A415MtHYi97ajMcVJnPuJuO+tCQXYKF9/IyeQB5x3L7Ka8k/LRt/w2m0N3hI945AU7lVbXO1d2VO2rjdgHd14g9Z3Vfzj5fPwDXgg7CTaGDPhwTWMLkYQOd+SM/EAMcnk48I3qu69u/5iUu/uP/w0u9F3kBt5YnacKgX3hhscs23Bwc/OL6/DdAceasKn2bG0M1gUhLiyYG4PWbAqgZ5Dd03PhtPpnPqOaS9vydfuI4cXfh/pf7Gm/wBmEQkd6GAcgY2g7VrtYsxLYQ7qiuD5E9MZVdQ2u3j9v3sLxJN8+f8AD/ajlUdmIxtJJ2p096sE5bHxE7T49OvhKym0l8/qLGm38vmjVR7PoxxubK4352KCTU1g2sxwB7pHPofSK8zX49vzoeMU+P52sDT+zyvbam8/s2Vc+6Dkkg5DMASuDwDzjiaWZqMXXcMYJtq+wpuxagUDP1rFhO6sA7kDBeTmvlgNz4EPqSadLzX89/wDSTVv+f4E39hAFEBPeO5QBmrG39q9fvKGLflySOPWFZLt+F9fb3D44GWezSgWkucJkqcKMp3XeqzLuySQVBC52knriT9W64/l1/vkoo9zHqOw1/aCtm3Vbg3eBa0ZksrQ7XJwB+0PBOeB+9wdnxfn259/H4Bq+xKPZsvffUG/ytwDYHvPnbWvXjcfnwD1iOaUVKu4yjy0Mp9mFZFc2HbsRmwo3KzVNaycnyAwfHJ8jFnkp1Q8Y2YqOwlstCq5CtVXapKjdix602kA443nnxwOmZpScVdeWvyClzQ4eyu5MrZksf2Pu4FwLLtwc8MQWG398besR5Oe31+X8/sNXzBs9mqw5r71g4wclRsIe40VjrkHdtJPTk+WSN3V1x/qx1Ez3+zfd0va5f8AZlN6BQGxtTvsEnqjWIvT8r+UG9ul/PYKiFqvZ6pO+bfYUoexHG1d7bNnKnOFybB16YPWLu+F7jJIHXeyoRWZbd22u2xl24ZUQE1seehI2t+6SvXcIvqXxQ2p5V4zMhbRBkA0RjoAybCiogxYjoVhrKIVjVlEIxix0Kx9DlSCpII5BBIIPmCOkZCM106hlxtZhgADDEYAbeAPIBve+fPWW4fck2xzap2OWdyxG0ksSSv7pJPT0hSS7IRtjqrrFHDOBjbwxHu5J29emSTj1MolfglshiXNgDc2F+EZOB1PA8OSfuZVPkRs2DVWHH7Sz3W3L77e62Sdy88HJJz6zVH2RJzaLqvsQ+5Y6kLtBV2XC5ztGD0zziZqL7o3qMFb3H5m6AfEegBAHy5P3M3HsDZkFjeZ6BTyfhGML8hgcegm4FbH06h1xhmGMYwxGNvK4x5ZOPnNSfgVtj/xtnvftH9/h/fb3xjA3c88ccwax447C7PnnuV37EEFmweoycHp1Hj8I+w8oaQlsYuoYkEsxPIySc4OcjPkcn7mCl7CtsdTqHzkMwJySQxBJwwyT5+8fufOBxT4oVza5TM91rEksSSfiySc46Z84Ukuw9thNq3IALuQowAWJABGCAM8DHGINYrmg7y7WKOobJO5skgk7jnK/Cc+nhDSDbD/AOYWjGLLBjge+3HGOOeOINI+yHU5e4l9ZYRjvHxycb2x72d3GfHJz8zDrH2G3Yj8Q4AAZsDOBuOBnIOPLOT9zDwFNg36qxwA7uwA2gMzEAcHABPT3V49B5QJRXZD7MzvcxJO5skhicnJYZwxPmMnn1M1IdNkGssU5Fjg8ch2B90ELyD4AkD5mK4x7NDpsQ+qfcWLvuOMtubccYxk5z4D7CI1GqodMV+JfAUM2ByBuOAc5yBnjnn5xePYdMlmssK7WssK53bS7Fd2SS2CeuSTn1MXWPehtmIt1TkklmJO4ElichyS+eeckknzycwcIdWCNfap3LZYGyW3B2B3MME5B6kcExHQyE2atznLuSQwJLMchzlweeQTyfMxHQ6bMjRRkLYRR0LaTYyAMmxkVEoYIR0Kw1lUKxqyiEY1RHQjGIIwjNCCVRJjlEZIRs1Ut58iViRmjoJsI4HMY5HunyyJUT8IJ+UxnJLuwtngZhb9i+6mBsQVzB2CCTCtjUrhEchi0zCuQxKZhHM3aLRF848FP8ZOc1EbHB5W6Mt2nwSI6dibVwQ6Qhc44MFq6H5rbwZ3qjBUxJrmH2FlJh0wCkAykAyTDKQp0mKJiWTymZRMW1PnEoZSFOIrQ6YpliNDpimEVoomKYRGOmKIiDC2EUdC2ijIW0RjoAybGQMmwhCUQGGsohWOSURNjVlEhGOURkTY+sykSchyyqJseixkTZsq6RjnkbdNqGT4TCc+THGfdFsS5yxzMBJRVIZXxMKxi1ZgEc6HJpczE3lHJpfSYT1L4Q06bEwnqeBi0QiPIdLsjS5fHmCPvI5nUbLdJLbMomTV6PaxHkZSLtJkZtwm4vwTVaTbgegP3gi75HyNwqL9r/Mw2UxwqYhqJiiyCmpgKKYh6oSikJKZ6cwFEwGp85hlP2FMvlMUTEOkxRMzsIpVMSwiNFExTiI0OmJYSbRRMUwisdCmERjIUwiMohbRGOhZk2MiojCWI6AxiyqFY5BKImxyCURJs0VpKKJJs0JXKqJNyGpXKKJNyNNVJjqJKUzXXXDRCUjTWkWiTZtpp/3gZzymMOnz/UfzEwnqD9Pp+eenn4TEp5OODoLphxtOfTExy7yfg6lGmUDaPiPU+XoJzybf2n2O2GTHFemvvPu/b6DG7EPh/fzmXUIEuhyLlMw/hCGC494nAH8z6S7mtbONQnKenZnc0+nr037R8vjJ9znGOpIHwjkdfOcMsssv2Y8Hs4elh0z9SfNe3+u34jLdDXqWWyrK7mx72dpIONpJ6HwgjmliTjLwVydFDqZrJC1b8/2Of2nSHy6g9SpB6qR+Ujz6S3Tz4o4fieOpbJHKOk9J1WeWsgp9JNZRZTJbR5CYvGZmfTfvfYQllk9gDR6YgGUzPZp5isZmZ6v7EJZTEWUGGikciMtlUFFozEtVNqUUhL1xJQKKQlqpJwKKQiyuJKBRSM7rJNFExLiTZRCmERlEKMmx0DJhCEZAYxJZCMeglESZpqErFEpM9d/w/wCza9RqtlyB07m9tpyBuWpip48iIeocoY7j7oGJKUqZyKgMDkdB4z0lDg4m3sek9tOzq6NffXSoStTXtUZIGaa2PJ56kn6zn6JynhjKTt8/3Y3V1HI0jf2Z2bRp9Omp1SG5rmYaejca021nD22sPeIzwFHX68LOU8mR4sbpLu/r4QqUMeP1Miu+yOhoPw2tYU2aevT2OdtV1BcIHPwJZUxIIJwMg5zjz4TJHLgW6k5Jd0+9e6YmPLi6h+m4qLfZo4x0hRmVhhlLKw8mUkMPuDOlNNWuzPLytwk4vwex1VVFHdKNLU5OnpsZmewEs6+90OPCcONZJ7Pdrlrx4O7q+pwdM4xeJO0mI7Q0FTUpfShqzY1T17mddwXcHRm5xjgj+y+OclkeOTvi78/icXUxxT6ePUY1rbpr9idj6JHTUF1yUoLKeeG3AZ9Zs05RlBLyyXRwhkx5XJXUbXyA0NGPfKghSPdOcH0OOR9JSbv7PuceHj/2NWlXHv8A5O/2cyWttGmpUAbmYmzCoOrH3pyZVKEb3b9lxy/Y7+mzYuoyarBFLu226S8s6dexmzWMKfhXnp5nPnOd7JVLuevieOTvGqj4XP58+5g7crOM1LljZszjOFRdzcfMgfUxceTmpPg6Z9Oq2iuTQdOLatu4Lkgvk7AcHhcgZ+kCnrKx54lOGr/HxZfaHZ9NdRRN23n8zDnOTyeo6cxFkm3cu5V4YRjUexxOySLb8LlldbFYnxellwfnhm58ePKX31OLJhWQ9FV2ZV7/AHg4CdR1UlgN30zBLNk419yD6Pp0pep2rx3XK5/A4Ou7LKWbX55HQcMpPDA+RnbjzKcLifPZumnh6hRnzyuy4ab7/RnO7f0q132qgwocgAeA8uZXp5OWKLfehutjHH1U4RVJM4dqc8f39ZYEWbOy0pXc1yGwgDu6wSqMxPJscc4HkOsjl9R0ouvd+fwOrp8uCFyyq34Xj8TXrNLVfprbhUlNlL1g92W7uxbDjGxidrDrwZOMpwyxg5Wmn37qjt2x5+mllUdXFrt2Zyexeyl1Fu2xitaI9trAciqsZbbnxOQPrLZsjhC48tul9WJ0eNZZ/afCVv6GrT6nSXWLVZpEqqdgiWo79/UW4V3ZiRZyRkEY69cRZYs0I7xnclzT7P5L2/nY7MfUYMs/T0peH5PMdr9ntRbZU/xVuyHHAODww9CMH6zpxTWSCmuzJZIvHNxfg3ntDR0Kq16RdR7oN1uoZ1d2Iyy1KjYqA6A8njx6mXoZsjblPX2S/wA+/wDPodkc+KNKKv3bMftn2Oml1T107ghVLFV+WQWIG2MfEjP8Ielm8uJSl37fWjdRFQnSNNGio0Wlq1F9K6i/U72pqsZhTVUh2946qQbGY9ATjHkRzCW+bK4QdRj3fmyy1xQUmrbM/a2g0+r0dmr01Q09unetdTSjM1TJcdtd1QbJT3hgr04J+c6njyLHN2n2f08FPszhvHg8TckM0aLMziRZZCGEmyiFNJSHQMmxhqJOhYxHIfXTKxxolKZpr08tHGiMshro00rGCITynuv+GNZTWhh1FN5Hjz3TY4idal6NfNG6XJeT8Ga6/a3XEAm5en/l9P8A/nLPo+m/6/q/3ON/EMu1X+iGe3Wn3do6k+bV/wD0VxehlXTxX1/uxfiOSs7/AANw7POs0lApG63Sh67Kh8ZrdtyWIv5sdDiTWVYc0tu0qafz9gyvqenj6fMo915C7B7AcWpbcrVVUutju6lP8shgqg8sxIAwPOHqOpi4OEHcmqSXPfyQ6TBkjP1cq1jHlt8fgZdVX3ttlhGO8sezHlvYtj9ZWH2IqPskvyPK6nqlkySmvLPW6+8IaVNFNmNPRkvWS5G3kbs8facOKDkpPdr7T7Pg9Treu9OcI+lGX2Yt2rYHbmkewoaxmkgmpVUKK/3kKjowPj4xunlGNqX3vLbu/mc/xKGbNKLxc42vspKq90/mF2P2Y4TUAqRupIHz3LNnywcoO+zD0HS5448ylGrjx+Zro9nzsVec5yfUyT6tbNnSvhF4Vj83Z16ex9id2OckGxsfGw6D/pE5pdRtLf8AL5f7PQxfDI4sXpd75k/d+F9F7DquzcGJLNZ0w6TXsPOlUBs9eWH1AB/USGzbO+MaVHktf7RJUxUgEdPD9ZeEb5ITepy9br21S92i7V4J2jBHIyR98/SUg9XZzZbmtVwep9lOyKq6kWnnYrZbzaxssc+PTH/b6yOXI3Lk6MWFKCSOx+DwHz4jH6gwepyhXgVST8ox6js8WKFPBU5rPlzynyP6Ssczi3Jee5w5/h8MsFDs4u4v2+X0f6HmfaTQE22sB1cz0Olyr04x+R4PxPpMnrzyL3PP6jREBTjrn+M64zTbRyTg4Y4yrvZs7G7Fa8k8hF5d8FseiqOWb0Ejnzxxr5vsv54K9H0c+pk32iu7q/wS8sb2xUxQIlVldCHcAyMCzHjvLGxyx/TpEw67bOScn8/0R0dXlzaenDHKONe6fPzbM3s7SveW1s20X0WUbj0DPgoSfLIx9Y/U3qpL/i0x/hfULeWOTrZNfiZ9L7L2m1Uet0CsDY7AqiIpyzb+nQHGDGn1kNG079l5/Ip0/SZ1nqcaSfL8V9Tme0jDUam64Dh3JXg/CAFU48MgA/WU6dPHjjB90gdT1ay5ZSj2OnpPZx9Gq3Waey68+9TQK3euvytvIHJHgn39Iz6qOZvGpJR8u0m/kv3PSxYJ4I7yi3Lwq7fU8v2vpbWsZtQH71zvY2KVYk+OCBgcceHE7ccoKKWOqXscWTLk3vJ3+Z2e0ezG1mi0r0KztpkbT3VqCzqNxat9o5KkE8j+RnLiyRw5pxnwpcp/3R6E282GMoc1w0Zz2a2j7O1XfgpZrDRXVWww/d02d49rL1C8hRnx+c2Scc+eOnKjdv5vih4N4sL34b7I8JqNLKTimLDKYrNNIPGjojkM1lEk8aKxmZnrkpY0WUhW2ReMpY6t5ZNE5RNVVstFkJQNdV4lUyEoGynUiUTISxs6ei1rKcoWB5GVJBwRgjIj8NcnNKLjynR1NMrt0BjHn5HCPc7mn7LusO5txJ6sxOTxjkmT3hHglL1Mrum/m/8AZ19H2VtIJuVSOm1iWHy2yUslqlGxYYnF28ii/k7f6HWeisgG66x8dN7H9NxkFKa+5FI654sMlebLKX1f7kS/SJ0Un58zOPUS8iKfw/H2jf6mpe3qh0XwxySeB0Em+lyPuzpj8VwLtEP/ABIuONo+hMX+jl5H/wDMY64r8mCPaPyYD/tEP9H8gf8AmE+FL9B69usQMN9sfyiPpUn2LR+JtpVI10dou35j95KWJLwdWPqZy8nU01pPUn7yEopHfjm2Hrr6gv7V1T1LAESVM6LPlntOtRt3K9Nq5/JaUf6gjGflLRk0Tlj2PS+z/aGjCgM1S+6AQzsx48D4RZOT7BjjS8HrNPr6Qv7IqV65TBH1xE0bDLKog3dpAdMGOsTOeXUpHNu9oqx1AnRHpZvscOT4rhh94x2e0dDdQf1ll0mVdjlfxfpZd1/cC7X6VwAT/pDHFniwZOq6GcUmxCfhx/l3smfJmXn6Sj9b/lCznjHo0v8A15XG/ZtCNT2e1gwmpLg/lNhbP0zGjljF8wr8BJ9JPKqx59l7OV/5/wAHH1PY9yflJ+U6I58cvJxT+HZ8feN/Qwa3VXBdrtZtH5WZivHoTiNGEL2ilYJZMzWk5OvZt0ca7WkdcytDQwp9i37ft/8AHu/+Wz+sT0sf/Vfkjujkz/8Ad/mc/Vdqlzl3Zj5sxY48skx1FR4SM8c5u5cv5iqu12rO6t2Rv3kZlbHzBmcVJU1ZTHjnB3F0ZtZ2qbCWd2dj1Z2LMfmSczJKKpcIr6c5O5Ozm3aoRJMvDEzJbeJNsvHGzJbbJtl4wMllkjJovGIgtJuSKpFLJxMzXRQx6CXjFkJzijr6TsljyeB68S8YnDl6uK7HV0+hpT43yfJef1lUjinnzT+6q+p09PraU+CsH1Y5/QR0jmliyS+8zcnbxX4cD/pAH69YdF5JejJdnRH7aZvH7nP8YySXYm+mv7zbBHa7fvf0mF/pV4Rf/OD5iYH9Gij2uf3pg/0i9gl7Tz4zAfS0OTWkwk3gSNtFpMxzTikdfs4g5B+YkclrlFOm1dxf1O3R2glYyTOKeOTPaw9Tjiu5x+2PbJ+UqOPl4fWQfTnoY/iEEebKvccsSc+ZiOFHZj6nfsbE7GOOkidqfAY7G9IQOQtKHpb3SQPKVjGzhy5VF0+x0RrnI5J/vyM68NdmeD8Qi0toPgU9pbqczvikj5+TcnyCgyQCcesZ8IMUm6YrWMAcLnA4z5+s0brktUb+z2MNlxHjCUjBMSdaw6GAosMWPo7fsHR2H/cf4RXjg+6RaMckPuyf5mpfad+j7WH/AKlB/hE9CHjgt6+fy0/qkLs12nt+OsA+aH+RhUJLtL8xXNPvCvoc/UdlVP8A5dg+Tcf6Rrl5QVm17P8APg4+t7EsXkcjzH9Y1o6YdVHyce+hl6gwHbDJGXYyPmKyyoU8RlEZ7JKSKxM9kjIrEzvJSKoXJNDm6oovrOmKSOaSnI1J2gR8AA/jKxZB9On94YL3bqfvzKIXSEeyNFR8zmURKXyNCXARyLg2NXVRhHiYX4n1mB6ZO/8AWY2hBbMbUdWc/wCkxOSo2Up5wkJM30tj+/5THNNWdCi6Y5JwNtWox0mOdwaK1F/HHU8RWgwjzyY102ZPQs8p6PsXQYXJHynDmiro9z4fOahtI7tOmz4TlcD1Y52zQdMMdIupR5uDndoaAMOktj4Zw9S94nm7EKEjqPIz0FBSVnzks88cnB8r2Jnyl4o4ZVfBRjgM9x8xMWgjn3/KY6oGMk54/nAdCquRdh9OfMQjR+os2H5/of1mH1Qlr/n8jMUUBLaojxMw6xItO1XXoYDPpoPwNPa4bixQfXpBwJ/SNcwYi2qmz4TtPkYGikZZod1ZztX2aV5HI8xzEZ14+pT4ZyrqyJKR2wkmZLJGReJnaSkVQEkMGstEVj0fylFIm4jVsMopCOKGq5lIsRoYrSqYjQ9GjWTaH1qT6Q2Sk0hq1H/aaxHJBNgeOTMBW/Aym2YScODelk1nM4jA/iOnr/SESvBoq1X1mJTxGuvUzEJYzVXbnrMQlGjo6IAkZk5ukLihGU6keio1A6GcTgex66XB0V1AA6yWjsusyS7lrqxnr/fP9JnjMuojfcTZrBjiMsZOXUquDhdp2ZaduKNI8PrMjlOjAXAlqOZJsX3kI+otiDMOrQq0iYeNmW5pi0UYLrYLOqETDbdBZ0xgZLbvODYvGAhrYNiigJZ4rkOkKd4rkOoimtxF3KKBE1zL0Jm9QzwRl3QTa8N8YHzHEG6YFgcfuszXUq3wn+sSSstCco9zn3VETnkqOqEkxEkUIIYmY5JWJNjllUTYxY6YjGAx0xRivGUhWho1BjbCemixqCZlIHppD6/XMbYnI0pZBZFxGrcIbEcGNF3n9pthNPYYr56CbYRxruzdQp8eJtjmm0dKjEKOSdm6u7Exz0zRTqSOhg1QlzT4Y4a4jxgcUFTmvIyvWnOTz/sf6waIKzyTvuU2tPPQePEKggPLNiLdRn+/tGXBOm+5mstjWUjAztdiayqhYtroRlAS98FlFjM73QWWUDLc8BaMTBfEZ1QMTsYlnQkjOzRdiqQBaCxqFloHIZIU5iNlEhLmK2OkIcxLKpCi5EXYfVBDUnx5m9T3F9NeCiVM32WGpCVk0UYxJWIjHKZRMRoYDDYlF7odgUEHh2BQQMbYA4Bv7MaxG4l4PjmFMHA7u/XEayeyDrTzhsWTNNAAgbIztmyq6A55QNi3YjEHCx9V+fGFEpQo11XRkQlA0rfGJOBO/wDKKwemENQfD0/hNZvTRBaZgaxKN3rNYVATZZBZSMaM9lmJrKxjYh75rKLGIOpm2KrGJsvgsosZme4/SLsVUEJa6ayigJd8xWUSoQ8myiEsYjZRC2MFjoUxitjoS8VsdCXisohTRGOgCYljlZi7BLEomKw1MomChgaPYlBhobFoIGEFBZmAQPBsahiXkeMXdivGjbWw8J0RaOaSp8hlo+wtFq82xmg0eaxWhy2QKVk3E0VN5mORkvCHpd4xkI4eDcjsegJ+n849nM4pdwyT/pnJ/SZi0h6qfEgHy/mYpN14DDjJ94dR0z68TCuLfgjOB+bP3H8prMot+BduoHzmsaONmZtTFsqsYl74GyigZ3vg2KqAlroNiigKNs1jqIsvBY6iJeyLsUURZabYagCfKK2MgS0VsZIU0QZC2gHQmw4itlIoUxEFjpCWiMohZk5DA4k2EIGVTMWDGTBQYMomKGrRrFaC3w7A1JmCzUWWgboFFKcyblYWqN1NmBgSsJ+DmnHmxhaV2ESK3QbhoNXm9QVxH1PGjInJDlsB6x1Mm4m2m1UBz73hnIx9MiPvRCUZSa8FvrM8EgDyAA/XEHqAWKuyKS9RNuZwkx1ep9evHXwm3JvGwhqevz/rNugPGxGo1+CQMTbFIdPasV+PyOes2w/ocg/i8xXIPo0A2piOYyxCX1EVzKLGAb4NxvTBN0O4dCu9m3DoLeyLsMogkwWNRW6bY1FEw2EEtBYaFsYBkZXaIXSFsYB0hZisZAmIwgyYS4UzBLKIVjRHsQ0VVx0TlII1jxxDwKpMWcdIrY6vuV3MVh3LQ48IvYDVjBd8v4Tb0LoX33y+827B6ZRvHXyg3CoMX+M8hG3G9EYuuPlHWQR4EH+Njbi+iT8efCHc3oIr8WTN6gfSSL/FYm9UHpDqdf5weoJLAM/GQeoJ6JT6sHrzN6gVioTZd5Q+qUjD3FfivWb1B/SC/HHx5i7i+iijqxFcw+kQ6gHxg2N6bK72DYOhO9m3NoTvo24NCd9BsbQhum2NoTvptg6A97DsbUp7IdhlEzM0FlUgCYLGooxWwgkybYSolhKBgTMGDKKQrQYsjbgcRg1EPqCemV3xm3DogTdFcw6Fi6LubQs3wbg0Fm6K5DaAmybYOpXeQbBordDuai90O5qJvm9Q1E3zeozUQPNuzalmybcGpW+bcNEFhm3Nqgu+MG4NEX3xh3BoUbJtw6lb5tzUVug3YaK3TbmosPNsagu9m2BqTvZtzal97DuDUrvIdzak7yHcOpO8m3BqX3sO5tQS8G4Uit024aJmDY1AxbCSLZiswWEmZrATM1mL3TWaiZms1FZmsxMwBJMYkxiTGKmMSYxJjEmMSYxJjEmMSYxJjEmMSYxJjEmMSYxJjFzGJMYmZjEmMSYxMzGJmGzEzNZiZmsxMzWYmZrMTMxiTGP/2Q=="/>
          <p:cNvSpPr>
            <a:spLocks noChangeAspect="1" noChangeArrowheads="1"/>
          </p:cNvSpPr>
          <p:nvPr userDrawn="1"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6" name="AutoShape 4" descr="data:image/jpeg;base64,/9j/4AAQSkZJRgABAQAAAQABAAD/2wCEAAkGBxQQEhQUEBQUFRUVFBUUFBQUFBUUFBQUFBQWFhQUFRQYHCggGBolHBUUITEiJSkrLi4uFx80ODMsNygtLisBCgoKDg0OGhAQGiwkHCQsLCwsLCwsLCwsLCwsLCwsLCwsLCwsLCwsLCwsLCwsLCwsLCwsLCwsLCwsLCwsLCwsLP/AABEIAKgBLAMBEQACEQEDEQH/xAAbAAACAwEBAQAAAAAAAAAAAAACAwABBAUGB//EAD8QAAICAQMBBQYDBgQEBwAAAAECAAMRBBIhMQUTQVFhBiIycYGRFEKhI1KxwdHwFjPh8QcVcoJTVGKSk7PT/8QAGgEAAwEBAQEAAAAAAAAAAAAAAQIDAAQFBv/EADIRAAICAgEDAgMHBAIDAAAAAAABAhEDEiEEMUETUQVhcSIygZGh0fAUscHhQlIVI/H/2gAMAwEAAhEDEQA/APiYnahAhKIUYsohWEIwoYjgLmAXMAkBiYgMTEBghCAJYybAxyvKKbJtDltlFkZNwHJfGWVk3jHJqY6ysm8Q9NVGWQm8Qf4qF5BfSDbVxfUYqxCjq5vVH9EA6qb1RvSFNqYPWZRYxTaiD1mMsYtrorzMdQFPdEeZjqAhniPIyqiLLSbkMkAYtjFTBJiGjWTExijMEowBBMAQDEYQDEYwJk2MDJsIQlIgCEqhRix0IwxHQAxGFZYEIC8QALxMYvEwCws1GsILDQthBZqBYQWNQLCCw0K2EBDQLCAhSBY1JSKEdBEHiM1YLQVwImmuARaYjmRopwQzam4AIgoYEiBoIBWLQ1glYKDYJWCg2CVgoawSs1BsrE1GJiEJUxiiIAgmAIJihQBgYyAMmxgTEYwMkEISqFDEogBrHEYwR0KGBGFsMCNQrDCQ6i2EKodAbE7ubU2wYSHUGwQrh1F2CFc2oNghXCoi7BiuNoByCFUbQXYMVQ6i7DUpjqIrmH3PSNQu4NiExWrCpJC+5g0G3KamZwMpgGqJoNuAa4HAZSBNcTQbYA1xXEOwBrg1GUgSkGo2wJSCg2AUmoayisFBsEiCg2URBQbBImoIBijAGKxkLMRjAmTYSpMYsSiFDWUQGMWUQjGLHQp0uw9Il1yV2FgHIUFMEgkjBIPh1mk6VoVHV0Ps+Le7KvhLFRhlq+8Hea0aXBTdk4B3bsYzxHctf58rAo2VpOzK7LmQMdq1s5PeUnJRc47wNsA9c8Rrajfn6Mk1zRvHs8GqR62O52VVBKEEvdZUqnaSRxWW3Y2kA4MdZKdPt/q/9e4jjxwaf8JqWYd6FC2JhmAG6ll3tYOeXAI9wdcNzxN6vF1/9Brz3M9/s8oda1YtY3eBRmvll7wIuwHcCzIoyePehUuNn24/x5M14NF/s3XUSXtZlym0ooyy2nFb8nGMrZ/7R55Ajkclwv4v4gaoZb7KBdo7zBORltgQkJYxHxZQDuxywwQeOkKzJ3x/OP3A415MtHYi97ajMcVJnPuJuO+tCQXYKF9/IyeQB5x3L7Ka8k/LRt/w2m0N3hI945AU7lVbXO1d2VO2rjdgHd14g9Z3Vfzj5fPwDXgg7CTaGDPhwTWMLkYQOd+SM/EAMcnk48I3qu69u/5iUu/uP/w0u9F3kBt5YnacKgX3hhscs23Bwc/OL6/DdAceasKn2bG0M1gUhLiyYG4PWbAqgZ5Dd03PhtPpnPqOaS9vydfuI4cXfh/pf7Gm/wBmEQkd6GAcgY2g7VrtYsxLYQ7qiuD5E9MZVdQ2u3j9v3sLxJN8+f8AD/ajlUdmIxtJJ2p096sE5bHxE7T49OvhKym0l8/qLGm38vmjVR7PoxxubK4352KCTU1g2sxwB7pHPofSK8zX49vzoeMU+P52sDT+zyvbam8/s2Vc+6Dkkg5DMASuDwDzjiaWZqMXXcMYJtq+wpuxagUDP1rFhO6sA7kDBeTmvlgNz4EPqSadLzX89/wDSTVv+f4E39hAFEBPeO5QBmrG39q9fvKGLflySOPWFZLt+F9fb3D44GWezSgWkucJkqcKMp3XeqzLuySQVBC52knriT9W64/l1/vkoo9zHqOw1/aCtm3Vbg3eBa0ZksrQ7XJwB+0PBOeB+9wdnxfn259/H4Bq+xKPZsvffUG/ytwDYHvPnbWvXjcfnwD1iOaUVKu4yjy0Mp9mFZFc2HbsRmwo3KzVNaycnyAwfHJ8jFnkp1Q8Y2YqOwlstCq5CtVXapKjdix602kA443nnxwOmZpScVdeWvyClzQ4eyu5MrZksf2Pu4FwLLtwc8MQWG398besR5Oe31+X8/sNXzBs9mqw5r71g4wclRsIe40VjrkHdtJPTk+WSN3V1x/qx1Ez3+zfd0va5f8AZlN6BQGxtTvsEnqjWIvT8r+UG9ul/PYKiFqvZ6pO+bfYUoexHG1d7bNnKnOFybB16YPWLu+F7jJIHXeyoRWZbd22u2xl24ZUQE1seehI2t+6SvXcIvqXxQ2p5V4zMhbRBkA0RjoAybCiogxYjoVhrKIVjVlEIxix0Kx9DlSCpII5BBIIPmCOkZCM106hlxtZhgADDEYAbeAPIBve+fPWW4fck2xzap2OWdyxG0ksSSv7pJPT0hSS7IRtjqrrFHDOBjbwxHu5J29emSTj1MolfglshiXNgDc2F+EZOB1PA8OSfuZVPkRs2DVWHH7Sz3W3L77e62Sdy88HJJz6zVH2RJzaLqvsQ+5Y6kLtBV2XC5ztGD0zziZqL7o3qMFb3H5m6AfEegBAHy5P3M3HsDZkFjeZ6BTyfhGML8hgcegm4FbH06h1xhmGMYwxGNvK4x5ZOPnNSfgVtj/xtnvftH9/h/fb3xjA3c88ccwax447C7PnnuV37EEFmweoycHp1Hj8I+w8oaQlsYuoYkEsxPIySc4OcjPkcn7mCl7CtsdTqHzkMwJySQxBJwwyT5+8fufOBxT4oVza5TM91rEksSSfiySc46Z84Ukuw9thNq3IALuQowAWJABGCAM8DHGINYrmg7y7WKOobJO5skgk7jnK/Cc+nhDSDbD/AOYWjGLLBjge+3HGOOeOINI+yHU5e4l9ZYRjvHxycb2x72d3GfHJz8zDrH2G3Yj8Q4AAZsDOBuOBnIOPLOT9zDwFNg36qxwA7uwA2gMzEAcHABPT3V49B5QJRXZD7MzvcxJO5skhicnJYZwxPmMnn1M1IdNkGssU5Fjg8ch2B90ELyD4AkD5mK4x7NDpsQ+qfcWLvuOMtubccYxk5z4D7CI1GqodMV+JfAUM2ByBuOAc5yBnjnn5xePYdMlmssK7WssK53bS7Fd2SS2CeuSTn1MXWPehtmIt1TkklmJO4ElichyS+eeckknzycwcIdWCNfap3LZYGyW3B2B3MME5B6kcExHQyE2atznLuSQwJLMchzlweeQTyfMxHQ6bMjRRkLYRR0LaTYyAMmxkVEoYIR0Kw1lUKxqyiEY1RHQjGIIwjNCCVRJjlEZIRs1Ut58iViRmjoJsI4HMY5HunyyJUT8IJ+UxnJLuwtngZhb9i+6mBsQVzB2CCTCtjUrhEchi0zCuQxKZhHM3aLRF848FP8ZOc1EbHB5W6Mt2nwSI6dibVwQ6Qhc44MFq6H5rbwZ3qjBUxJrmH2FlJh0wCkAykAyTDKQp0mKJiWTymZRMW1PnEoZSFOIrQ6YpliNDpimEVoomKYRGOmKIiDC2EUdC2ijIW0RjoAybGQMmwhCUQGGsohWOSURNjVlEhGOURkTY+sykSchyyqJseixkTZsq6RjnkbdNqGT4TCc+THGfdFsS5yxzMBJRVIZXxMKxi1ZgEc6HJpczE3lHJpfSYT1L4Q06bEwnqeBi0QiPIdLsjS5fHmCPvI5nUbLdJLbMomTV6PaxHkZSLtJkZtwm4vwTVaTbgegP3gi75HyNwqL9r/Mw2UxwqYhqJiiyCmpgKKYh6oSikJKZ6cwFEwGp85hlP2FMvlMUTEOkxRMzsIpVMSwiNFExTiI0OmJYSbRRMUwisdCmERjIUwiMohbRGOhZk2MiojCWI6AxiyqFY5BKImxyCURJs0VpKKJJs0JXKqJNyGpXKKJNyNNVJjqJKUzXXXDRCUjTWkWiTZtpp/3gZzymMOnz/UfzEwnqD9Pp+eenn4TEp5OODoLphxtOfTExy7yfg6lGmUDaPiPU+XoJzybf2n2O2GTHFemvvPu/b6DG7EPh/fzmXUIEuhyLlMw/hCGC494nAH8z6S7mtbONQnKenZnc0+nr037R8vjJ9znGOpIHwjkdfOcMsssv2Y8Hs4elh0z9SfNe3+u34jLdDXqWWyrK7mx72dpIONpJ6HwgjmliTjLwVydFDqZrJC1b8/2Of2nSHy6g9SpB6qR+Ujz6S3Tz4o4fieOpbJHKOk9J1WeWsgp9JNZRZTJbR5CYvGZmfTfvfYQllk9gDR6YgGUzPZp5isZmZ6v7EJZTEWUGGikciMtlUFFozEtVNqUUhL1xJQKKQlqpJwKKQiyuJKBRSM7rJNFExLiTZRCmERlEKMmx0DJhCEZAYxJZCMeglESZpqErFEpM9d/w/wCza9RqtlyB07m9tpyBuWpip48iIeocoY7j7oGJKUqZyKgMDkdB4z0lDg4m3sek9tOzq6NffXSoStTXtUZIGaa2PJ56kn6zn6JynhjKTt8/3Y3V1HI0jf2Z2bRp9Omp1SG5rmYaejca021nD22sPeIzwFHX68LOU8mR4sbpLu/r4QqUMeP1Miu+yOhoPw2tYU2aevT2OdtV1BcIHPwJZUxIIJwMg5zjz4TJHLgW6k5Jd0+9e6YmPLi6h+m4qLfZo4x0hRmVhhlLKw8mUkMPuDOlNNWuzPLytwk4vwex1VVFHdKNLU5OnpsZmewEs6+90OPCcONZJ7Pdrlrx4O7q+pwdM4xeJO0mI7Q0FTUpfShqzY1T17mddwXcHRm5xjgj+y+OclkeOTvi78/icXUxxT6ePUY1rbpr9idj6JHTUF1yUoLKeeG3AZ9Zs05RlBLyyXRwhkx5XJXUbXyA0NGPfKghSPdOcH0OOR9JSbv7PuceHj/2NWlXHv8A5O/2cyWttGmpUAbmYmzCoOrH3pyZVKEb3b9lxy/Y7+mzYuoyarBFLu226S8s6dexmzWMKfhXnp5nPnOd7JVLuevieOTvGqj4XP58+5g7crOM1LljZszjOFRdzcfMgfUxceTmpPg6Z9Oq2iuTQdOLatu4Lkgvk7AcHhcgZ+kCnrKx54lOGr/HxZfaHZ9NdRRN23n8zDnOTyeo6cxFkm3cu5V4YRjUexxOySLb8LlldbFYnxellwfnhm58ePKX31OLJhWQ9FV2ZV7/AHg4CdR1UlgN30zBLNk419yD6Pp0pep2rx3XK5/A4Ou7LKWbX55HQcMpPDA+RnbjzKcLifPZumnh6hRnzyuy4ab7/RnO7f0q132qgwocgAeA8uZXp5OWKLfehutjHH1U4RVJM4dqc8f39ZYEWbOy0pXc1yGwgDu6wSqMxPJscc4HkOsjl9R0ouvd+fwOrp8uCFyyq34Xj8TXrNLVfprbhUlNlL1g92W7uxbDjGxidrDrwZOMpwyxg5Wmn37qjt2x5+mllUdXFrt2Zyexeyl1Fu2xitaI9trAciqsZbbnxOQPrLZsjhC48tul9WJ0eNZZ/afCVv6GrT6nSXWLVZpEqqdgiWo79/UW4V3ZiRZyRkEY69cRZYs0I7xnclzT7P5L2/nY7MfUYMs/T0peH5PMdr9ntRbZU/xVuyHHAODww9CMH6zpxTWSCmuzJZIvHNxfg3ntDR0Kq16RdR7oN1uoZ1d2Iyy1KjYqA6A8njx6mXoZsjblPX2S/wA+/wDPodkc+KNKKv3bMftn2Oml1T107ghVLFV+WQWIG2MfEjP8Ielm8uJSl37fWjdRFQnSNNGio0Wlq1F9K6i/U72pqsZhTVUh2946qQbGY9ATjHkRzCW+bK4QdRj3fmyy1xQUmrbM/a2g0+r0dmr01Q09unetdTSjM1TJcdtd1QbJT3hgr04J+c6njyLHN2n2f08FPszhvHg8TckM0aLMziRZZCGEmyiFNJSHQMmxhqJOhYxHIfXTKxxolKZpr08tHGiMshro00rGCITynuv+GNZTWhh1FN5Hjz3TY4idal6NfNG6XJeT8Ga6/a3XEAm5en/l9P8A/nLPo+m/6/q/3ON/EMu1X+iGe3Wn3do6k+bV/wD0VxehlXTxX1/uxfiOSs7/AANw7POs0lApG63Sh67Kh8ZrdtyWIv5sdDiTWVYc0tu0qafz9gyvqenj6fMo915C7B7AcWpbcrVVUutju6lP8shgqg8sxIAwPOHqOpi4OEHcmqSXPfyQ6TBkjP1cq1jHlt8fgZdVX3ttlhGO8sezHlvYtj9ZWH2IqPskvyPK6nqlkySmvLPW6+8IaVNFNmNPRkvWS5G3kbs8facOKDkpPdr7T7Pg9Treu9OcI+lGX2Yt2rYHbmkewoaxmkgmpVUKK/3kKjowPj4xunlGNqX3vLbu/mc/xKGbNKLxc42vspKq90/mF2P2Y4TUAqRupIHz3LNnywcoO+zD0HS5448ylGrjx+Zro9nzsVec5yfUyT6tbNnSvhF4Vj83Z16ex9id2OckGxsfGw6D/pE5pdRtLf8AL5f7PQxfDI4sXpd75k/d+F9F7DquzcGJLNZ0w6TXsPOlUBs9eWH1AB/USGzbO+MaVHktf7RJUxUgEdPD9ZeEb5ITepy9br21S92i7V4J2jBHIyR98/SUg9XZzZbmtVwep9lOyKq6kWnnYrZbzaxssc+PTH/b6yOXI3Lk6MWFKCSOx+DwHz4jH6gwepyhXgVST8ox6js8WKFPBU5rPlzynyP6Ssczi3Jee5w5/h8MsFDs4u4v2+X0f6HmfaTQE22sB1cz0Olyr04x+R4PxPpMnrzyL3PP6jREBTjrn+M64zTbRyTg4Y4yrvZs7G7Fa8k8hF5d8FseiqOWb0Ejnzxxr5vsv54K9H0c+pk32iu7q/wS8sb2xUxQIlVldCHcAyMCzHjvLGxyx/TpEw67bOScn8/0R0dXlzaenDHKONe6fPzbM3s7SveW1s20X0WUbj0DPgoSfLIx9Y/U3qpL/i0x/hfULeWOTrZNfiZ9L7L2m1Uet0CsDY7AqiIpyzb+nQHGDGn1kNG079l5/Ip0/SZ1nqcaSfL8V9Tme0jDUam64Dh3JXg/CAFU48MgA/WU6dPHjjB90gdT1ay5ZSj2OnpPZx9Gq3Waey68+9TQK3euvytvIHJHgn39Iz6qOZvGpJR8u0m/kv3PSxYJ4I7yi3Lwq7fU8v2vpbWsZtQH71zvY2KVYk+OCBgcceHE7ccoKKWOqXscWTLk3vJ3+Z2e0ezG1mi0r0KztpkbT3VqCzqNxat9o5KkE8j+RnLiyRw5pxnwpcp/3R6E282GMoc1w0Zz2a2j7O1XfgpZrDRXVWww/d02d49rL1C8hRnx+c2Scc+eOnKjdv5vih4N4sL34b7I8JqNLKTimLDKYrNNIPGjojkM1lEk8aKxmZnrkpY0WUhW2ReMpY6t5ZNE5RNVVstFkJQNdV4lUyEoGynUiUTISxs6ei1rKcoWB5GVJBwRgjIj8NcnNKLjynR1NMrt0BjHn5HCPc7mn7LusO5txJ6sxOTxjkmT3hHglL1Mrum/m/8AZ19H2VtIJuVSOm1iWHy2yUslqlGxYYnF28ii/k7f6HWeisgG66x8dN7H9NxkFKa+5FI654sMlebLKX1f7kS/SJ0Un58zOPUS8iKfw/H2jf6mpe3qh0XwxySeB0Em+lyPuzpj8VwLtEP/ABIuONo+hMX+jl5H/wDMY64r8mCPaPyYD/tEP9H8gf8AmE+FL9B69usQMN9sfyiPpUn2LR+JtpVI10dou35j95KWJLwdWPqZy8nU01pPUn7yEopHfjm2Hrr6gv7V1T1LAESVM6LPlntOtRt3K9Nq5/JaUf6gjGflLRk0Tlj2PS+z/aGjCgM1S+6AQzsx48D4RZOT7BjjS8HrNPr6Qv7IqV65TBH1xE0bDLKog3dpAdMGOsTOeXUpHNu9oqx1AnRHpZvscOT4rhh94x2e0dDdQf1ll0mVdjlfxfpZd1/cC7X6VwAT/pDHFniwZOq6GcUmxCfhx/l3smfJmXn6Sj9b/lCznjHo0v8A15XG/ZtCNT2e1gwmpLg/lNhbP0zGjljF8wr8BJ9JPKqx59l7OV/5/wAHH1PY9yflJ+U6I58cvJxT+HZ8feN/Qwa3VXBdrtZtH5WZivHoTiNGEL2ilYJZMzWk5OvZt0ca7WkdcytDQwp9i37ft/8AHu/+Wz+sT0sf/Vfkjujkz/8Ad/mc/Vdqlzl3Zj5sxY48skx1FR4SM8c5u5cv5iqu12rO6t2Rv3kZlbHzBmcVJU1ZTHjnB3F0ZtZ2qbCWd2dj1Z2LMfmSczJKKpcIr6c5O5Ozm3aoRJMvDEzJbeJNsvHGzJbbJtl4wMllkjJovGIgtJuSKpFLJxMzXRQx6CXjFkJzijr6TsljyeB68S8YnDl6uK7HV0+hpT43yfJef1lUjinnzT+6q+p09PraU+CsH1Y5/QR0jmliyS+8zcnbxX4cD/pAH69YdF5JejJdnRH7aZvH7nP8YySXYm+mv7zbBHa7fvf0mF/pV4Rf/OD5iYH9Gij2uf3pg/0i9gl7Tz4zAfS0OTWkwk3gSNtFpMxzTikdfs4g5B+YkclrlFOm1dxf1O3R2glYyTOKeOTPaw9Tjiu5x+2PbJ+UqOPl4fWQfTnoY/iEEebKvccsSc+ZiOFHZj6nfsbE7GOOkidqfAY7G9IQOQtKHpb3SQPKVjGzhy5VF0+x0RrnI5J/vyM68NdmeD8Qi0toPgU9pbqczvikj5+TcnyCgyQCcesZ8IMUm6YrWMAcLnA4z5+s0brktUb+z2MNlxHjCUjBMSdaw6GAosMWPo7fsHR2H/cf4RXjg+6RaMckPuyf5mpfad+j7WH/AKlB/hE9CHjgt6+fy0/qkLs12nt+OsA+aH+RhUJLtL8xXNPvCvoc/UdlVP8A5dg+Tcf6Rrl5QVm17P8APg4+t7EsXkcjzH9Y1o6YdVHyce+hl6gwHbDJGXYyPmKyyoU8RlEZ7JKSKxM9kjIrEzvJSKoXJNDm6oovrOmKSOaSnI1J2gR8AA/jKxZB9On94YL3bqfvzKIXSEeyNFR8zmURKXyNCXARyLg2NXVRhHiYX4n1mB6ZO/8AWY2hBbMbUdWc/wCkxOSo2Up5wkJM30tj+/5THNNWdCi6Y5JwNtWox0mOdwaK1F/HHU8RWgwjzyY102ZPQs8p6PsXQYXJHynDmiro9z4fOahtI7tOmz4TlcD1Y52zQdMMdIupR5uDndoaAMOktj4Zw9S94nm7EKEjqPIz0FBSVnzks88cnB8r2Jnyl4o4ZVfBRjgM9x8xMWgjn3/KY6oGMk54/nAdCquRdh9OfMQjR+os2H5/of1mH1Qlr/n8jMUUBLaojxMw6xItO1XXoYDPpoPwNPa4bixQfXpBwJ/SNcwYi2qmz4TtPkYGikZZod1ZztX2aV5HI8xzEZ14+pT4ZyrqyJKR2wkmZLJGReJnaSkVQEkMGstEVj0fylFIm4jVsMopCOKGq5lIsRoYrSqYjQ9GjWTaH1qT6Q2Sk0hq1H/aaxHJBNgeOTMBW/Aym2YScODelk1nM4jA/iOnr/SESvBoq1X1mJTxGuvUzEJYzVXbnrMQlGjo6IAkZk5ukLihGU6keio1A6GcTgex66XB0V1AA6yWjsusyS7lrqxnr/fP9JnjMuojfcTZrBjiMsZOXUquDhdp2ZaduKNI8PrMjlOjAXAlqOZJsX3kI+otiDMOrQq0iYeNmW5pi0UYLrYLOqETDbdBZ0xgZLbvODYvGAhrYNiigJZ4rkOkKd4rkOoimtxF3KKBE1zL0Jm9QzwRl3QTa8N8YHzHEG6YFgcfuszXUq3wn+sSSstCco9zn3VETnkqOqEkxEkUIIYmY5JWJNjllUTYxY6YjGAx0xRivGUhWho1BjbCemixqCZlIHppD6/XMbYnI0pZBZFxGrcIbEcGNF3n9pthNPYYr56CbYRxruzdQp8eJtjmm0dKjEKOSdm6u7Exz0zRTqSOhg1QlzT4Y4a4jxgcUFTmvIyvWnOTz/sf6waIKzyTvuU2tPPQePEKggPLNiLdRn+/tGXBOm+5mstjWUjAztdiayqhYtroRlAS98FlFjM73QWWUDLc8BaMTBfEZ1QMTsYlnQkjOzRdiqQBaCxqFloHIZIU5iNlEhLmK2OkIcxLKpCi5EXYfVBDUnx5m9T3F9NeCiVM32WGpCVk0UYxJWIjHKZRMRoYDDYlF7odgUEHh2BQQMbYA4Bv7MaxG4l4PjmFMHA7u/XEayeyDrTzhsWTNNAAgbIztmyq6A55QNi3YjEHCx9V+fGFEpQo11XRkQlA0rfGJOBO/wDKKwemENQfD0/hNZvTRBaZgaxKN3rNYVATZZBZSMaM9lmJrKxjYh75rKLGIOpm2KrGJsvgsosZme4/SLsVUEJa6ayigJd8xWUSoQ8myiEsYjZRC2MFjoUxitjoS8VsdCXisohTRGOgCYljlZi7BLEomKw1MomChgaPYlBhobFoIGEFBZmAQPBsahiXkeMXdivGjbWw8J0RaOaSp8hlo+wtFq82xmg0eaxWhy2QKVk3E0VN5mORkvCHpd4xkI4eDcjsegJ+n849nM4pdwyT/pnJ/SZi0h6qfEgHy/mYpN14DDjJ94dR0z68TCuLfgjOB+bP3H8prMot+BduoHzmsaONmZtTFsqsYl74GyigZ3vg2KqAlroNiigKNs1jqIsvBY6iJeyLsUURZabYagCfKK2MgS0VsZIU0QZC2gHQmw4itlIoUxEFjpCWiMohZk5DA4k2EIGVTMWDGTBQYMomKGrRrFaC3w7A1JmCzUWWgboFFKcyblYWqN1NmBgSsJ+DmnHmxhaV2ESK3QbhoNXm9QVxH1PGjInJDlsB6x1Mm4m2m1UBz73hnIx9MiPvRCUZSa8FvrM8EgDyAA/XEHqAWKuyKS9RNuZwkx1ep9evHXwm3JvGwhqevz/rNugPGxGo1+CQMTbFIdPasV+PyOes2w/ocg/i8xXIPo0A2piOYyxCX1EVzKLGAb4NxvTBN0O4dCu9m3DoLeyLsMogkwWNRW6bY1FEw2EEtBYaFsYBkZXaIXSFsYB0hZisZAmIwgyYS4UzBLKIVjRHsQ0VVx0TlII1jxxDwKpMWcdIrY6vuV3MVh3LQ48IvYDVjBd8v4Tb0LoX33y+827B6ZRvHXyg3CoMX+M8hG3G9EYuuPlHWQR4EH+Njbi+iT8efCHc3oIr8WTN6gfSSL/FYm9UHpDqdf5weoJLAM/GQeoJ6JT6sHrzN6gVioTZd5Q+qUjD3FfivWb1B/SC/HHx5i7i+iijqxFcw+kQ6gHxg2N6bK72DYOhO9m3NoTvo24NCd9BsbQhum2NoTvptg6A97DsbUp7IdhlEzM0FlUgCYLGooxWwgkybYSolhKBgTMGDKKQrQYsjbgcRg1EPqCemV3xm3DogTdFcw6Fi6LubQs3wbg0Fm6K5DaAmybYOpXeQbBordDuai90O5qJvm9Q1E3zeozUQPNuzalmybcGpW+bcNEFhm3Nqgu+MG4NEX3xh3BoUbJtw6lb5tzUVug3YaK3TbmosPNsagu9m2BqTvZtzal97DuDUrvIdzak7yHcOpO8m3BqX3sO5tQS8G4Uit024aJmDY1AxbCSLZiswWEmZrATM1mL3TWaiZms1FZmsxMwBJMYkxiTGKmMSYxJjEmMSYxJjEmMSYxJjEmMSYxJjEmMSYxJjFzGJMYmZjEmMSYxMzGJmGzEzNZiZmsxMzWYmZrMTMxiTGP/2Q=="/>
          <p:cNvSpPr>
            <a:spLocks noChangeAspect="1" noChangeArrowheads="1"/>
          </p:cNvSpPr>
          <p:nvPr userDrawn="1"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7" name="Picture 8" descr="http://www.dit.ie/hothouse/homepageelements/4featureboxes/H2020%20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713413"/>
            <a:ext cx="923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2478AF-1605-449D-92DD-6CFA57BE5100}" type="datetime1">
              <a:rPr lang="en-US" altLang="en-US"/>
              <a:pPr>
                <a:defRPr/>
              </a:pPr>
              <a:t>4/14/2015</a:t>
            </a:fld>
            <a:endParaRPr lang="en-US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D046A-BBAE-4FB6-A642-A219BC96A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65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F433-47FB-4A8E-AC7F-77F1D77C0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6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351D-9EBE-4FBF-9046-B4FAED35B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25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/>
            </a:p>
          </p:txBody>
        </p:sp>
        <p:sp>
          <p:nvSpPr>
            <p:cNvPr id="3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6 w 5001"/>
                <a:gd name="T1" fmla="*/ 0 h 2721"/>
                <a:gd name="T2" fmla="*/ 2147483646 w 5001"/>
                <a:gd name="T3" fmla="*/ 2147483646 h 2721"/>
                <a:gd name="T4" fmla="*/ 0 w 5001"/>
                <a:gd name="T5" fmla="*/ 2147483646 h 2721"/>
                <a:gd name="T6" fmla="*/ 2147483646 w 5001"/>
                <a:gd name="T7" fmla="*/ 0 h 2721"/>
                <a:gd name="T8" fmla="*/ 2147483646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271028-011C-4C10-B2E0-A93137AD8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  <a:defRPr/>
            </a:pPr>
            <a:r>
              <a:rPr lang="en-US" altLang="en-US" sz="1200" smtClean="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6" r:id="rId2"/>
    <p:sldLayoutId id="2147483737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7.emf"/><Relationship Id="rId7" Type="http://schemas.openxmlformats.org/officeDocument/2006/relationships/image" Target="../media/image1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20.emf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emf"/><Relationship Id="rId18" Type="http://schemas.openxmlformats.org/officeDocument/2006/relationships/image" Target="../media/image47.emf"/><Relationship Id="rId26" Type="http://schemas.openxmlformats.org/officeDocument/2006/relationships/image" Target="../media/image55.emf"/><Relationship Id="rId39" Type="http://schemas.openxmlformats.org/officeDocument/2006/relationships/image" Target="../media/image68.emf"/><Relationship Id="rId21" Type="http://schemas.openxmlformats.org/officeDocument/2006/relationships/image" Target="../media/image50.emf"/><Relationship Id="rId34" Type="http://schemas.openxmlformats.org/officeDocument/2006/relationships/image" Target="../media/image63.emf"/><Relationship Id="rId42" Type="http://schemas.openxmlformats.org/officeDocument/2006/relationships/image" Target="../media/image71.emf"/><Relationship Id="rId47" Type="http://schemas.openxmlformats.org/officeDocument/2006/relationships/image" Target="../media/image76.emf"/><Relationship Id="rId50" Type="http://schemas.openxmlformats.org/officeDocument/2006/relationships/image" Target="../media/image79.emf"/><Relationship Id="rId55" Type="http://schemas.openxmlformats.org/officeDocument/2006/relationships/image" Target="../media/image84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6" Type="http://schemas.openxmlformats.org/officeDocument/2006/relationships/image" Target="../media/image45.emf"/><Relationship Id="rId20" Type="http://schemas.openxmlformats.org/officeDocument/2006/relationships/image" Target="../media/image49.emf"/><Relationship Id="rId29" Type="http://schemas.openxmlformats.org/officeDocument/2006/relationships/image" Target="../media/image58.emf"/><Relationship Id="rId41" Type="http://schemas.openxmlformats.org/officeDocument/2006/relationships/image" Target="../media/image70.emf"/><Relationship Id="rId54" Type="http://schemas.openxmlformats.org/officeDocument/2006/relationships/image" Target="../media/image8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24" Type="http://schemas.openxmlformats.org/officeDocument/2006/relationships/image" Target="../media/image53.emf"/><Relationship Id="rId32" Type="http://schemas.openxmlformats.org/officeDocument/2006/relationships/image" Target="../media/image61.emf"/><Relationship Id="rId37" Type="http://schemas.openxmlformats.org/officeDocument/2006/relationships/image" Target="../media/image66.emf"/><Relationship Id="rId40" Type="http://schemas.openxmlformats.org/officeDocument/2006/relationships/image" Target="../media/image69.emf"/><Relationship Id="rId45" Type="http://schemas.openxmlformats.org/officeDocument/2006/relationships/image" Target="../media/image74.emf"/><Relationship Id="rId53" Type="http://schemas.openxmlformats.org/officeDocument/2006/relationships/image" Target="../media/image82.emf"/><Relationship Id="rId58" Type="http://schemas.openxmlformats.org/officeDocument/2006/relationships/image" Target="../media/image87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23" Type="http://schemas.openxmlformats.org/officeDocument/2006/relationships/image" Target="../media/image52.emf"/><Relationship Id="rId28" Type="http://schemas.openxmlformats.org/officeDocument/2006/relationships/image" Target="../media/image57.emf"/><Relationship Id="rId36" Type="http://schemas.openxmlformats.org/officeDocument/2006/relationships/image" Target="../media/image65.emf"/><Relationship Id="rId49" Type="http://schemas.openxmlformats.org/officeDocument/2006/relationships/image" Target="../media/image78.emf"/><Relationship Id="rId57" Type="http://schemas.openxmlformats.org/officeDocument/2006/relationships/image" Target="../media/image86.emf"/><Relationship Id="rId61" Type="http://schemas.openxmlformats.org/officeDocument/2006/relationships/image" Target="../media/image90.emf"/><Relationship Id="rId10" Type="http://schemas.openxmlformats.org/officeDocument/2006/relationships/image" Target="../media/image39.emf"/><Relationship Id="rId19" Type="http://schemas.openxmlformats.org/officeDocument/2006/relationships/image" Target="../media/image48.emf"/><Relationship Id="rId31" Type="http://schemas.openxmlformats.org/officeDocument/2006/relationships/image" Target="../media/image60.emf"/><Relationship Id="rId44" Type="http://schemas.openxmlformats.org/officeDocument/2006/relationships/image" Target="../media/image73.emf"/><Relationship Id="rId52" Type="http://schemas.openxmlformats.org/officeDocument/2006/relationships/image" Target="../media/image81.emf"/><Relationship Id="rId60" Type="http://schemas.openxmlformats.org/officeDocument/2006/relationships/image" Target="../media/image8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Relationship Id="rId22" Type="http://schemas.openxmlformats.org/officeDocument/2006/relationships/image" Target="../media/image51.emf"/><Relationship Id="rId27" Type="http://schemas.openxmlformats.org/officeDocument/2006/relationships/image" Target="../media/image56.emf"/><Relationship Id="rId30" Type="http://schemas.openxmlformats.org/officeDocument/2006/relationships/image" Target="../media/image59.emf"/><Relationship Id="rId35" Type="http://schemas.openxmlformats.org/officeDocument/2006/relationships/image" Target="../media/image64.emf"/><Relationship Id="rId43" Type="http://schemas.openxmlformats.org/officeDocument/2006/relationships/image" Target="../media/image72.emf"/><Relationship Id="rId48" Type="http://schemas.openxmlformats.org/officeDocument/2006/relationships/image" Target="../media/image77.emf"/><Relationship Id="rId56" Type="http://schemas.openxmlformats.org/officeDocument/2006/relationships/image" Target="../media/image85.emf"/><Relationship Id="rId8" Type="http://schemas.openxmlformats.org/officeDocument/2006/relationships/image" Target="../media/image37.emf"/><Relationship Id="rId51" Type="http://schemas.openxmlformats.org/officeDocument/2006/relationships/image" Target="../media/image80.emf"/><Relationship Id="rId3" Type="http://schemas.openxmlformats.org/officeDocument/2006/relationships/image" Target="../media/image32.emf"/><Relationship Id="rId12" Type="http://schemas.openxmlformats.org/officeDocument/2006/relationships/image" Target="../media/image41.emf"/><Relationship Id="rId17" Type="http://schemas.openxmlformats.org/officeDocument/2006/relationships/image" Target="../media/image46.emf"/><Relationship Id="rId25" Type="http://schemas.openxmlformats.org/officeDocument/2006/relationships/image" Target="../media/image54.emf"/><Relationship Id="rId33" Type="http://schemas.openxmlformats.org/officeDocument/2006/relationships/image" Target="../media/image62.emf"/><Relationship Id="rId38" Type="http://schemas.openxmlformats.org/officeDocument/2006/relationships/image" Target="../media/image67.emf"/><Relationship Id="rId46" Type="http://schemas.openxmlformats.org/officeDocument/2006/relationships/image" Target="../media/image75.emf"/><Relationship Id="rId59" Type="http://schemas.openxmlformats.org/officeDocument/2006/relationships/image" Target="../media/image8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AEu25ww-z2SoHUELvm5mPygVDDuGYmTuF7gjTVrgLI/edit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aido@to.infn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eyza.eryol@tubitak.gov.t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AEu25ww-z2SoHUELvm5mPygVDDuGYmTuF7gjTVrgLI/edit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1619250" y="1268761"/>
            <a:ext cx="7200900" cy="2617440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EGI-Engage</a:t>
            </a:r>
            <a:r>
              <a:rPr lang="en-GB" altLang="en-US" sz="1800" dirty="0" smtClean="0"/>
              <a:t/>
            </a:r>
            <a:br>
              <a:rPr lang="en-GB" altLang="en-US" sz="1800" dirty="0" smtClean="0"/>
            </a:br>
            <a:r>
              <a:rPr lang="en-GB" altLang="en-US" sz="1800" dirty="0" smtClean="0"/>
              <a:t/>
            </a:r>
            <a:br>
              <a:rPr lang="en-GB" altLang="en-US" sz="1800" dirty="0" smtClean="0"/>
            </a:br>
            <a:r>
              <a:rPr lang="en-US" sz="1800" dirty="0"/>
              <a:t>WP2(NA2) Strategy, Policy and Communications</a:t>
            </a:r>
            <a:br>
              <a:rPr lang="en-US" sz="1800" dirty="0"/>
            </a:br>
            <a:r>
              <a:rPr lang="en-US" sz="1800" dirty="0"/>
              <a:t>NA2.2.7: EGI </a:t>
            </a:r>
            <a:r>
              <a:rPr lang="en-US" sz="1800" dirty="0" smtClean="0"/>
              <a:t>Marketplace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GB" altLang="en-US" sz="1800" dirty="0"/>
              <a:t>WP3(JRA1) e-Infrastructure Commons</a:t>
            </a:r>
            <a:br>
              <a:rPr lang="en-GB" altLang="en-US" sz="1800" dirty="0"/>
            </a:br>
            <a:r>
              <a:rPr lang="en-GB" altLang="en-US" sz="1800" dirty="0"/>
              <a:t>JRA 1.2: </a:t>
            </a:r>
            <a:r>
              <a:rPr lang="en-US" sz="1800" dirty="0"/>
              <a:t>Registry and </a:t>
            </a:r>
            <a:r>
              <a:rPr lang="en-US" sz="1800" dirty="0" smtClean="0"/>
              <a:t>Marketplace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GB" altLang="en-US" sz="1800" dirty="0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2411760" y="4221088"/>
            <a:ext cx="5832475" cy="1343025"/>
          </a:xfrm>
        </p:spPr>
        <p:txBody>
          <a:bodyPr/>
          <a:lstStyle/>
          <a:p>
            <a:pPr eaLnBrk="1" hangingPunct="1"/>
            <a:r>
              <a:rPr lang="en-GB" altLang="en-US" sz="1800" dirty="0" smtClean="0"/>
              <a:t>Dean Flanders </a:t>
            </a:r>
          </a:p>
          <a:p>
            <a:pPr eaLnBrk="1" hangingPunct="1"/>
            <a:r>
              <a:rPr lang="en-GB" altLang="en-US" sz="1800" dirty="0"/>
              <a:t>d</a:t>
            </a:r>
            <a:r>
              <a:rPr lang="en-GB" altLang="en-US" sz="1800" dirty="0" smtClean="0"/>
              <a:t>ean.flanders@fmi.ch</a:t>
            </a:r>
          </a:p>
          <a:p>
            <a:pPr eaLnBrk="1" hangingPunct="1"/>
            <a:r>
              <a:rPr lang="en-GB" altLang="en-US" sz="1800" dirty="0" smtClean="0"/>
              <a:t>EGI.eu / FMI / SwiNG</a:t>
            </a: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EGI-Engage – First Monthly Meeting</a:t>
            </a: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497625-B8D1-4E7E-A1F2-051A1221BD5F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NA2.2.4: Statement from EGI Engage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303" y="1340768"/>
            <a:ext cx="86939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Establishment of an EGI marketplace of IT services for science, ideally applying the one-shop-stop </a:t>
            </a:r>
            <a:r>
              <a:rPr lang="en-US" sz="2000" u="sng" dirty="0" smtClean="0"/>
              <a:t>concept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  <a:r>
              <a:rPr lang="en-US" sz="2000" dirty="0" smtClean="0"/>
              <a:t>. </a:t>
            </a:r>
            <a:r>
              <a:rPr lang="en-US" sz="2000" dirty="0"/>
              <a:t>This task involves the </a:t>
            </a:r>
            <a:r>
              <a:rPr lang="en-US" sz="2000" u="sng" dirty="0"/>
              <a:t>analysis and development of a legal, policy and business framework for a marketplace capability that would allow the request, provision, accounting, billing of e-Infrastructure </a:t>
            </a:r>
            <a:r>
              <a:rPr lang="en-US" sz="2000" u="sng" dirty="0" smtClean="0"/>
              <a:t>services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/>
              <a:t>. </a:t>
            </a:r>
            <a:r>
              <a:rPr lang="en-US" sz="2000" dirty="0"/>
              <a:t>The activity will </a:t>
            </a:r>
            <a:r>
              <a:rPr lang="en-US" sz="2000" u="sng" dirty="0"/>
              <a:t>develop scenarios for allocating capacity to research communities in collaborations with pilot user </a:t>
            </a:r>
            <a:r>
              <a:rPr lang="en-US" sz="2000" u="sng" dirty="0" smtClean="0"/>
              <a:t>communities</a:t>
            </a:r>
            <a:r>
              <a:rPr lang="en-US" sz="2000" baseline="30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/>
              <a:t> </a:t>
            </a:r>
            <a:r>
              <a:rPr lang="en-US" sz="2000" dirty="0"/>
              <a:t>(user-driven scenario development), </a:t>
            </a:r>
            <a:r>
              <a:rPr lang="en-US" sz="2000" u="sng" dirty="0"/>
              <a:t>identify incentive mechanisms for resource </a:t>
            </a:r>
            <a:r>
              <a:rPr lang="en-US" sz="2000" u="sng" dirty="0" err="1"/>
              <a:t>centres</a:t>
            </a:r>
            <a:r>
              <a:rPr lang="en-US" sz="2000" u="sng" dirty="0"/>
              <a:t> to provide capacity, </a:t>
            </a:r>
            <a:r>
              <a:rPr lang="en-US" sz="2000" u="sng" dirty="0" err="1"/>
              <a:t>analyse</a:t>
            </a:r>
            <a:r>
              <a:rPr lang="en-US" sz="2000" u="sng" dirty="0"/>
              <a:t> revenue </a:t>
            </a:r>
            <a:r>
              <a:rPr lang="en-US" sz="2000" u="sng" dirty="0" smtClean="0"/>
              <a:t>streams</a:t>
            </a:r>
            <a:r>
              <a:rPr lang="en-US" sz="2000" baseline="30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/>
              <a:t> </a:t>
            </a:r>
            <a:r>
              <a:rPr lang="en-US" sz="2000" dirty="0"/>
              <a:t>(e.g., PCP, PPI, direct charging to users, free service at point of delivery), </a:t>
            </a:r>
            <a:r>
              <a:rPr lang="en-US" sz="2000" u="sng" dirty="0" err="1"/>
              <a:t>analyse</a:t>
            </a:r>
            <a:r>
              <a:rPr lang="en-US" sz="2000" u="sng" dirty="0"/>
              <a:t> integration with other </a:t>
            </a:r>
            <a:r>
              <a:rPr lang="en-US" sz="2000" u="sng" dirty="0" smtClean="0"/>
              <a:t>marketplaces</a:t>
            </a:r>
            <a:r>
              <a:rPr lang="en-US" sz="2000" baseline="30000" dirty="0">
                <a:solidFill>
                  <a:srgbClr val="000000"/>
                </a:solidFill>
              </a:rPr>
              <a:t>5</a:t>
            </a:r>
            <a:r>
              <a:rPr lang="en-US" sz="2000" dirty="0" smtClean="0"/>
              <a:t>(e.g</a:t>
            </a:r>
            <a:r>
              <a:rPr lang="en-US" sz="2000" dirty="0"/>
              <a:t>., Helix Nebula). </a:t>
            </a:r>
            <a:r>
              <a:rPr lang="en-US" sz="2000" u="sng" dirty="0"/>
              <a:t>Outputs of the </a:t>
            </a:r>
            <a:r>
              <a:rPr lang="en-US" sz="2000" u="sng" dirty="0" err="1"/>
              <a:t>pay-for-use</a:t>
            </a:r>
            <a:r>
              <a:rPr lang="en-US" sz="2000" u="sng" dirty="0"/>
              <a:t> activity and the procurement study will be fed into this </a:t>
            </a:r>
            <a:r>
              <a:rPr lang="en-US" sz="2000" u="sng" dirty="0" smtClean="0"/>
              <a:t>work</a:t>
            </a:r>
            <a:r>
              <a:rPr lang="en-US" sz="2000" baseline="30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/>
              <a:t>. </a:t>
            </a:r>
            <a:r>
              <a:rPr lang="en-US" sz="2000" dirty="0"/>
              <a:t>The EGI marketplace activity will be led by SWING with the participation of the represented NGIs and EGI.eu and will collaborate with task JRA1.1 for the technical work.</a:t>
            </a:r>
          </a:p>
        </p:txBody>
      </p:sp>
    </p:spTree>
    <p:extLst>
      <p:ext uri="{BB962C8B-B14F-4D97-AF65-F5344CB8AC3E}">
        <p14:creationId xmlns:p14="http://schemas.microsoft.com/office/powerpoint/2010/main" val="38068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NA2.2.4: Requirements from Statement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1924" y="1124744"/>
            <a:ext cx="82264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Establishment of an EGI marketplace of IT services for science, ideally applying the one-shop-stop </a:t>
            </a:r>
            <a:r>
              <a:rPr lang="en-US" sz="2200" dirty="0" smtClean="0"/>
              <a:t>concept.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analysis </a:t>
            </a:r>
            <a:r>
              <a:rPr lang="en-US" sz="2200" dirty="0"/>
              <a:t>and development of a legal, policy and business framework for a marketplace capability that would allow the request, provision, accounting, billing of e-Infrastructure </a:t>
            </a:r>
            <a:r>
              <a:rPr lang="en-US" sz="2200" dirty="0" smtClean="0"/>
              <a:t>services.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develop </a:t>
            </a:r>
            <a:r>
              <a:rPr lang="en-US" sz="2200" dirty="0"/>
              <a:t>scenarios for allocating capacity to research communities in collaborations with pilot user </a:t>
            </a:r>
            <a:r>
              <a:rPr lang="en-US" sz="2200" dirty="0" smtClean="0"/>
              <a:t>communities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identify </a:t>
            </a:r>
            <a:r>
              <a:rPr lang="en-US" sz="2200" dirty="0"/>
              <a:t>incentive mechanisms for resource </a:t>
            </a:r>
            <a:r>
              <a:rPr lang="en-US" sz="2200" dirty="0" err="1"/>
              <a:t>centres</a:t>
            </a:r>
            <a:r>
              <a:rPr lang="en-US" sz="2200" dirty="0"/>
              <a:t> to provide capacity, </a:t>
            </a:r>
            <a:r>
              <a:rPr lang="en-US" sz="2200" dirty="0" err="1"/>
              <a:t>analyse</a:t>
            </a:r>
            <a:r>
              <a:rPr lang="en-US" sz="2200" dirty="0"/>
              <a:t> revenue </a:t>
            </a:r>
            <a:r>
              <a:rPr lang="en-US" sz="2200" dirty="0" smtClean="0"/>
              <a:t>streams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 smtClean="0"/>
              <a:t>analyse</a:t>
            </a:r>
            <a:r>
              <a:rPr lang="en-US" sz="2200" dirty="0" smtClean="0"/>
              <a:t> </a:t>
            </a:r>
            <a:r>
              <a:rPr lang="en-US" sz="2200" dirty="0"/>
              <a:t>integration with other </a:t>
            </a:r>
            <a:r>
              <a:rPr lang="en-US" sz="2200" dirty="0" smtClean="0"/>
              <a:t>marketplaces</a:t>
            </a:r>
            <a:endParaRPr lang="en-US" sz="2200" baseline="30000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Outputs </a:t>
            </a:r>
            <a:r>
              <a:rPr lang="en-US" sz="2200" dirty="0"/>
              <a:t>of the </a:t>
            </a:r>
            <a:r>
              <a:rPr lang="en-US" sz="2200" dirty="0" err="1"/>
              <a:t>pay-for-use</a:t>
            </a:r>
            <a:r>
              <a:rPr lang="en-US" sz="2200" dirty="0"/>
              <a:t> activity and the procurement study will be fed into this </a:t>
            </a:r>
            <a:r>
              <a:rPr lang="en-US" sz="2200" dirty="0" smtClean="0"/>
              <a:t>work.</a:t>
            </a:r>
            <a:endParaRPr lang="en-US" sz="2200" dirty="0"/>
          </a:p>
        </p:txBody>
      </p:sp>
      <p:pic>
        <p:nvPicPr>
          <p:cNvPr id="16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71440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56" y="219527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18" y="2985836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06" y="3933056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30009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JRA1.2: Statement from EGI Engage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342525" y="1335730"/>
            <a:ext cx="86939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i="0" dirty="0" smtClean="0">
                <a:solidFill>
                  <a:srgbClr val="000000"/>
                </a:solidFill>
                <a:effectLst/>
              </a:rPr>
              <a:t>The main target of this task is the design and the </a:t>
            </a:r>
            <a:r>
              <a:rPr lang="en-US" sz="2100" i="0" u="sng" dirty="0" smtClean="0">
                <a:solidFill>
                  <a:srgbClr val="000000"/>
                </a:solidFill>
                <a:effectLst/>
              </a:rPr>
              <a:t>development of a proof-of-concept of a Service Registry and a Marketplace for the EGI infrastructure</a:t>
            </a:r>
            <a:r>
              <a:rPr lang="en-US" sz="2100" i="0" baseline="30000" dirty="0" smtClean="0">
                <a:solidFill>
                  <a:srgbClr val="000000"/>
                </a:solidFill>
                <a:effectLst/>
              </a:rPr>
              <a:t>1</a:t>
            </a:r>
            <a:r>
              <a:rPr lang="en-US" sz="2100" i="0" dirty="0" smtClean="0">
                <a:solidFill>
                  <a:srgbClr val="000000"/>
                </a:solidFill>
                <a:effectLst/>
              </a:rPr>
              <a:t>. The </a:t>
            </a:r>
            <a:r>
              <a:rPr lang="en-US" sz="2100" i="0" u="sng" dirty="0" smtClean="0">
                <a:solidFill>
                  <a:srgbClr val="000000"/>
                </a:solidFill>
                <a:effectLst/>
              </a:rPr>
              <a:t>Service Registry will record the list of all the services offered by EGI</a:t>
            </a:r>
            <a:r>
              <a:rPr lang="en-US" sz="2100" i="0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sz="2100" i="0" dirty="0" smtClean="0">
                <a:solidFill>
                  <a:srgbClr val="000000"/>
                </a:solidFill>
                <a:effectLst/>
              </a:rPr>
              <a:t> and will be available for consultation by the EGI customers. The Marketplace will </a:t>
            </a:r>
            <a:r>
              <a:rPr lang="en-US" sz="2100" i="0" u="sng" dirty="0" smtClean="0">
                <a:solidFill>
                  <a:srgbClr val="000000"/>
                </a:solidFill>
                <a:effectLst/>
              </a:rPr>
              <a:t>allow customers to acquire services through a payment or for free, through SLAs with service providers</a:t>
            </a:r>
            <a:r>
              <a:rPr lang="en-US" sz="2100" baseline="30000" dirty="0" smtClean="0">
                <a:solidFill>
                  <a:srgbClr val="000000"/>
                </a:solidFill>
              </a:rPr>
              <a:t>3</a:t>
            </a:r>
            <a:r>
              <a:rPr lang="en-US" sz="2100" i="0" dirty="0" smtClean="0">
                <a:solidFill>
                  <a:srgbClr val="000000"/>
                </a:solidFill>
                <a:effectLst/>
              </a:rPr>
              <a:t>. An important role will be covered also by.</a:t>
            </a:r>
            <a:r>
              <a:rPr lang="en-US" sz="2100" u="sng" dirty="0" smtClean="0">
                <a:solidFill>
                  <a:srgbClr val="000000"/>
                </a:solidFill>
              </a:rPr>
              <a:t> </a:t>
            </a:r>
            <a:r>
              <a:rPr lang="en-US" sz="2100" u="sng" dirty="0">
                <a:solidFill>
                  <a:srgbClr val="000000"/>
                </a:solidFill>
              </a:rPr>
              <a:t>EGI.eu, as broker/intermediary to define SLA and policies and to identify the best services for the customers and the best users for the service </a:t>
            </a:r>
            <a:r>
              <a:rPr lang="en-US" sz="2100" u="sng" dirty="0" smtClean="0">
                <a:solidFill>
                  <a:srgbClr val="000000"/>
                </a:solidFill>
              </a:rPr>
              <a:t>providers</a:t>
            </a:r>
            <a:r>
              <a:rPr lang="en-US" sz="2100" baseline="30000" dirty="0" smtClean="0">
                <a:solidFill>
                  <a:srgbClr val="000000"/>
                </a:solidFill>
              </a:rPr>
              <a:t>4</a:t>
            </a:r>
            <a:r>
              <a:rPr lang="en-US" sz="2100" i="0" dirty="0" smtClean="0">
                <a:solidFill>
                  <a:srgbClr val="000000"/>
                </a:solidFill>
                <a:effectLst/>
              </a:rPr>
              <a:t> This design will be used to drive the development of the </a:t>
            </a:r>
            <a:r>
              <a:rPr lang="en-US" sz="2100" dirty="0" smtClean="0">
                <a:solidFill>
                  <a:srgbClr val="000000"/>
                </a:solidFill>
                <a:effectLst/>
              </a:rPr>
              <a:t>Service Registry </a:t>
            </a:r>
            <a:r>
              <a:rPr lang="en-US" sz="2100" i="0" dirty="0" smtClean="0">
                <a:solidFill>
                  <a:srgbClr val="000000"/>
                </a:solidFill>
                <a:effectLst/>
              </a:rPr>
              <a:t>and Marketplace proof-of-concept prototype. The </a:t>
            </a:r>
            <a:r>
              <a:rPr lang="en-US" sz="2100" i="0" u="sng" dirty="0" smtClean="0">
                <a:solidFill>
                  <a:srgbClr val="000000"/>
                </a:solidFill>
                <a:effectLst/>
              </a:rPr>
              <a:t>implementation will be based on already existing open-source tools, identified during the analysis phase, and extensions of EGI tools (</a:t>
            </a:r>
            <a:r>
              <a:rPr lang="en-US" sz="2100" i="0" u="sng" dirty="0" err="1" smtClean="0">
                <a:solidFill>
                  <a:srgbClr val="000000"/>
                </a:solidFill>
                <a:effectLst/>
              </a:rPr>
              <a:t>AppDB</a:t>
            </a:r>
            <a:r>
              <a:rPr lang="en-US" sz="2100" i="0" u="sng" dirty="0" smtClean="0">
                <a:solidFill>
                  <a:srgbClr val="000000"/>
                </a:solidFill>
                <a:effectLst/>
              </a:rPr>
              <a:t>, GOCDB and e-GRANT)</a:t>
            </a:r>
            <a:r>
              <a:rPr lang="en-US" sz="2100" baseline="30000" dirty="0">
                <a:solidFill>
                  <a:srgbClr val="000000"/>
                </a:solidFill>
              </a:rPr>
              <a:t> </a:t>
            </a:r>
            <a:r>
              <a:rPr lang="en-US" sz="2100" baseline="30000" dirty="0" smtClean="0">
                <a:solidFill>
                  <a:srgbClr val="000000"/>
                </a:solidFill>
              </a:rPr>
              <a:t>5</a:t>
            </a:r>
            <a:r>
              <a:rPr lang="en-US" sz="2100" i="0" dirty="0" smtClean="0">
                <a:solidFill>
                  <a:srgbClr val="000000"/>
                </a:solidFill>
                <a:effectLst/>
              </a:rPr>
              <a:t>. 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152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JRA1.2: Requirements from Statement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89646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Development 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</a:rPr>
              <a:t>of a proof-of-concept of a Service Registry and a Marketplace for the EGI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infrastructure.</a:t>
            </a:r>
            <a:endParaRPr lang="en-US" sz="2300" baseline="30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</a:rPr>
              <a:t>Service Registry will record the list of all the services offered by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EGI</a:t>
            </a:r>
            <a:endParaRPr lang="en-US" sz="2300" baseline="30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</a:rPr>
              <a:t>W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ill 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</a:rPr>
              <a:t>allow customers to acquire services through a payment or for free, through SLAs with service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providers.</a:t>
            </a:r>
            <a:endParaRPr lang="en-US" sz="2300" baseline="30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</a:rPr>
              <a:t>EGI.eu, as broker/intermediary to define SLA and policies and to identify the best services for the customers and the best users for the service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providers.</a:t>
            </a:r>
            <a:endParaRPr lang="en-US" sz="2300" baseline="30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</a:rPr>
              <a:t>The implementation will be based on already existing open-source tools, identified during the analysis phase, and extensions of EGI tools (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</a:rPr>
              <a:t>AppDB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</a:rPr>
              <a:t>, GOCDB and </a:t>
            </a:r>
            <a:r>
              <a:rPr lang="en-US" sz="2300" dirty="0" smtClean="0">
                <a:solidFill>
                  <a:srgbClr val="000000"/>
                </a:solidFill>
                <a:latin typeface="Arial" panose="020B0604020202020204" pitchFamily="34" charset="0"/>
              </a:rPr>
              <a:t>e-GRANT).</a:t>
            </a:r>
            <a:r>
              <a:rPr lang="en-US" sz="23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300" dirty="0"/>
          </a:p>
        </p:txBody>
      </p:sp>
      <p:pic>
        <p:nvPicPr>
          <p:cNvPr id="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7303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85" y="3013439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2450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7771" y="3114542"/>
            <a:ext cx="25868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+ e-GRANT for SLAs</a:t>
            </a:r>
            <a:endParaRPr lang="en-US" b="1" dirty="0"/>
          </a:p>
        </p:txBody>
      </p:sp>
      <p:pic>
        <p:nvPicPr>
          <p:cNvPr id="11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08634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33633" y="4167623"/>
            <a:ext cx="30265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+ e-GRANT </a:t>
            </a:r>
            <a:r>
              <a:rPr lang="en-US" b="1" dirty="0" smtClean="0"/>
              <a:t>for brokering</a:t>
            </a:r>
            <a:endParaRPr lang="en-US" dirty="0"/>
          </a:p>
        </p:txBody>
      </p:sp>
      <p:pic>
        <p:nvPicPr>
          <p:cNvPr id="13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858" y="5030114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 and NA 2.2.7: Further Requirements in Engage (part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61913" y="1369501"/>
            <a:ext cx="909161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1900" dirty="0" smtClean="0"/>
              <a:t>From </a:t>
            </a:r>
            <a:r>
              <a:rPr lang="en-US" sz="1900" i="1" dirty="0" smtClean="0"/>
              <a:t>Objective 1</a:t>
            </a:r>
            <a:r>
              <a:rPr lang="en-US" sz="1900" dirty="0" smtClean="0"/>
              <a:t>: “Engagement </a:t>
            </a:r>
            <a:r>
              <a:rPr lang="en-US" sz="1900" dirty="0"/>
              <a:t>with commercial service providers for the development of a common </a:t>
            </a:r>
            <a:r>
              <a:rPr lang="en-US" sz="1900" b="1" dirty="0"/>
              <a:t>service </a:t>
            </a:r>
            <a:r>
              <a:rPr lang="en-US" sz="1900" b="1" dirty="0" smtClean="0"/>
              <a:t>marketplace</a:t>
            </a:r>
            <a:r>
              <a:rPr lang="en-US" sz="1900" dirty="0" smtClean="0"/>
              <a:t>”</a:t>
            </a:r>
          </a:p>
          <a:p>
            <a:pPr marL="457200" indent="-457200">
              <a:buFontTx/>
              <a:buChar char="-"/>
            </a:pPr>
            <a:r>
              <a:rPr lang="en-US" sz="1900" dirty="0" smtClean="0"/>
              <a:t>From </a:t>
            </a:r>
            <a:r>
              <a:rPr lang="en-US" sz="1900" i="1" dirty="0" smtClean="0"/>
              <a:t>Objective 3</a:t>
            </a:r>
            <a:r>
              <a:rPr lang="en-US" sz="1900" dirty="0" smtClean="0"/>
              <a:t>:  “The </a:t>
            </a:r>
            <a:r>
              <a:rPr lang="en-US" sz="1900" dirty="0"/>
              <a:t>project will </a:t>
            </a:r>
            <a:r>
              <a:rPr lang="en-US" sz="1900" dirty="0" smtClean="0"/>
              <a:t>also prototype </a:t>
            </a:r>
            <a:r>
              <a:rPr lang="en-US" sz="1900" dirty="0"/>
              <a:t>the </a:t>
            </a:r>
            <a:r>
              <a:rPr lang="en-US" sz="1900" b="1" dirty="0"/>
              <a:t>EGI Service Registry, a new service catalogue and marketplace </a:t>
            </a:r>
            <a:r>
              <a:rPr lang="en-US" sz="1900" dirty="0"/>
              <a:t>aimed directly at end-users</a:t>
            </a:r>
            <a:r>
              <a:rPr lang="en-US" sz="1900" dirty="0" smtClean="0"/>
              <a:t>.”</a:t>
            </a:r>
          </a:p>
          <a:p>
            <a:pPr marL="457200" indent="-457200">
              <a:buFontTx/>
              <a:buChar char="-"/>
            </a:pPr>
            <a:r>
              <a:rPr lang="en-US" sz="1900" dirty="0" smtClean="0"/>
              <a:t>From </a:t>
            </a:r>
            <a:r>
              <a:rPr lang="nn-NO" sz="1900" i="1" dirty="0" smtClean="0"/>
              <a:t>EINFRA-1 </a:t>
            </a:r>
            <a:r>
              <a:rPr lang="nn-NO" sz="1900" i="1" dirty="0"/>
              <a:t>sub-topic 6 Challenge </a:t>
            </a:r>
            <a:r>
              <a:rPr lang="nn-NO" sz="1900" i="1" dirty="0" smtClean="0"/>
              <a:t>4</a:t>
            </a:r>
            <a:r>
              <a:rPr lang="en-US" sz="1900" dirty="0" smtClean="0"/>
              <a:t>: “…creation </a:t>
            </a:r>
            <a:r>
              <a:rPr lang="en-US" sz="1900" dirty="0"/>
              <a:t>of </a:t>
            </a:r>
            <a:r>
              <a:rPr lang="en-US" sz="1900" dirty="0" smtClean="0"/>
              <a:t>a </a:t>
            </a:r>
            <a:r>
              <a:rPr lang="en-US" sz="1900" b="1" dirty="0" smtClean="0"/>
              <a:t>marketplace</a:t>
            </a:r>
            <a:r>
              <a:rPr lang="en-US" sz="1900" dirty="0" smtClean="0"/>
              <a:t> </a:t>
            </a:r>
            <a:r>
              <a:rPr lang="en-US" sz="1900" dirty="0"/>
              <a:t>of on-demand services provided </a:t>
            </a:r>
            <a:r>
              <a:rPr lang="en-US" sz="1900" dirty="0" smtClean="0"/>
              <a:t>by governmental </a:t>
            </a:r>
            <a:r>
              <a:rPr lang="en-US" sz="1900" dirty="0"/>
              <a:t>and commercial service </a:t>
            </a:r>
            <a:r>
              <a:rPr lang="en-US" sz="1900" dirty="0" smtClean="0"/>
              <a:t>providers.”</a:t>
            </a:r>
          </a:p>
          <a:p>
            <a:pPr marL="457200" indent="-457200">
              <a:buFontTx/>
              <a:buChar char="-"/>
            </a:pPr>
            <a:r>
              <a:rPr lang="en-US" sz="1900" dirty="0" smtClean="0"/>
              <a:t>From </a:t>
            </a:r>
            <a:r>
              <a:rPr lang="en-US" sz="1900" i="1" dirty="0"/>
              <a:t>INFRASUPP-7-2014 </a:t>
            </a:r>
            <a:r>
              <a:rPr lang="en-US" sz="1900" i="1" dirty="0" smtClean="0"/>
              <a:t>sub-topic 3</a:t>
            </a:r>
            <a:r>
              <a:rPr lang="en-US" sz="1900" b="1" dirty="0" smtClean="0"/>
              <a:t>: “</a:t>
            </a:r>
            <a:r>
              <a:rPr lang="en-US" sz="1900" dirty="0" smtClean="0"/>
              <a:t>design </a:t>
            </a:r>
            <a:r>
              <a:rPr lang="en-US" sz="1900" dirty="0"/>
              <a:t>and prototype a new component of the commons: a user facing </a:t>
            </a:r>
            <a:r>
              <a:rPr lang="en-US" sz="1900" b="1" dirty="0"/>
              <a:t>service catalogue and </a:t>
            </a:r>
            <a:r>
              <a:rPr lang="en-US" sz="1900" b="1" dirty="0" smtClean="0"/>
              <a:t>marketplace</a:t>
            </a:r>
          </a:p>
          <a:p>
            <a:pPr marL="457200" indent="-457200">
              <a:buFontTx/>
              <a:buChar char="-"/>
            </a:pPr>
            <a:r>
              <a:rPr lang="en-US" sz="1900" dirty="0" smtClean="0"/>
              <a:t>From </a:t>
            </a:r>
            <a:r>
              <a:rPr lang="en-US" sz="1900" i="1" dirty="0" smtClean="0"/>
              <a:t>1.4 Ambition section EGI </a:t>
            </a:r>
            <a:r>
              <a:rPr lang="en-US" sz="1900" i="1" dirty="0"/>
              <a:t>Service &amp; Solution Portfolio: </a:t>
            </a:r>
            <a:r>
              <a:rPr lang="en-US" sz="1900" i="1" dirty="0" smtClean="0"/>
              <a:t>”</a:t>
            </a:r>
            <a:r>
              <a:rPr lang="en-US" sz="1900" dirty="0" smtClean="0"/>
              <a:t>AFTER</a:t>
            </a:r>
            <a:r>
              <a:rPr lang="en-US" sz="1900" dirty="0"/>
              <a:t>: the full EGI Service portfolio will provide a detailed cost model, the solutions will be improved and adapted to specific target groups according to new requirements (e.g. long-tail, SMEs). A </a:t>
            </a:r>
            <a:r>
              <a:rPr lang="en-US" sz="1900" b="1" dirty="0"/>
              <a:t>service marketplace </a:t>
            </a:r>
            <a:r>
              <a:rPr lang="en-US" sz="1900" dirty="0"/>
              <a:t>prototype will be provided for billing and on-demand </a:t>
            </a:r>
            <a:r>
              <a:rPr lang="en-US" sz="1900" dirty="0" err="1"/>
              <a:t>pay-for-use</a:t>
            </a:r>
            <a:r>
              <a:rPr lang="en-US" sz="1900" dirty="0"/>
              <a:t> </a:t>
            </a:r>
            <a:r>
              <a:rPr lang="en-US" sz="1900" dirty="0" smtClean="0"/>
              <a:t>provisioning.”</a:t>
            </a:r>
          </a:p>
        </p:txBody>
      </p:sp>
      <p:pic>
        <p:nvPicPr>
          <p:cNvPr id="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21" y="1404632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2054531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05" y="291862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04" y="3811600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310815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 and NA 2.2.7: Further Requirements in Engage(part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76435" y="1196752"/>
            <a:ext cx="868655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1700" dirty="0"/>
              <a:t>From </a:t>
            </a:r>
            <a:r>
              <a:rPr lang="en-US" sz="1700" i="1" dirty="0"/>
              <a:t>2.1 Expected Impact: </a:t>
            </a:r>
            <a:r>
              <a:rPr lang="en-US" sz="1700" dirty="0"/>
              <a:t>“EGI </a:t>
            </a:r>
            <a:r>
              <a:rPr lang="en-US" sz="1700" b="1" dirty="0"/>
              <a:t>Service Marketplace </a:t>
            </a:r>
            <a:r>
              <a:rPr lang="en-US" sz="1700" dirty="0"/>
              <a:t>concept, the contribution to the Innovation space for the big data value chain, sustainability plans, </a:t>
            </a:r>
            <a:r>
              <a:rPr lang="en-US" sz="1700" dirty="0" err="1"/>
              <a:t>pay-for-use</a:t>
            </a:r>
            <a:r>
              <a:rPr lang="en-US" sz="1700" dirty="0"/>
              <a:t> models)</a:t>
            </a:r>
          </a:p>
          <a:p>
            <a:pPr marL="457200" indent="-457200">
              <a:buFontTx/>
              <a:buChar char="-"/>
            </a:pPr>
            <a:r>
              <a:rPr lang="en-US" sz="1700" dirty="0"/>
              <a:t>From 2.1.1. </a:t>
            </a:r>
            <a:r>
              <a:rPr lang="en-US" sz="1700" i="1" dirty="0"/>
              <a:t>impacts set out in EINFRA1: “</a:t>
            </a:r>
            <a:r>
              <a:rPr lang="en-US" sz="1700" dirty="0"/>
              <a:t>Discoverability of services through a </a:t>
            </a:r>
            <a:r>
              <a:rPr lang="en-US" sz="1700" b="1" dirty="0"/>
              <a:t>service registry and marketplace</a:t>
            </a:r>
            <a:r>
              <a:rPr lang="en-US" sz="1700" dirty="0" smtClean="0"/>
              <a:t>.”</a:t>
            </a:r>
          </a:p>
          <a:p>
            <a:pPr marL="457200" indent="-457200">
              <a:buFontTx/>
              <a:buChar char="-"/>
            </a:pPr>
            <a:r>
              <a:rPr lang="en-US" sz="1700" dirty="0" smtClean="0"/>
              <a:t>From </a:t>
            </a:r>
            <a:r>
              <a:rPr lang="en-US" sz="1700" i="1" dirty="0"/>
              <a:t>2.1.2. Expected impact on other policy initiatives: </a:t>
            </a:r>
            <a:r>
              <a:rPr lang="en-US" sz="1700" dirty="0"/>
              <a:t>Greater discoverability of research data sets by contributing to the gathering of requirements from users and service providers and to the design and prototyping of a </a:t>
            </a:r>
            <a:r>
              <a:rPr lang="en-US" sz="1700" b="1" dirty="0"/>
              <a:t>data service registry and marketplace</a:t>
            </a:r>
            <a:r>
              <a:rPr lang="en-US" sz="17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1700" dirty="0" smtClean="0"/>
              <a:t>From </a:t>
            </a:r>
            <a:r>
              <a:rPr lang="en-US" sz="1700" i="1" dirty="0" smtClean="0"/>
              <a:t>2.2.1 (a) Dissemination </a:t>
            </a:r>
            <a:r>
              <a:rPr lang="en-US" sz="1700" i="1" dirty="0"/>
              <a:t>and exploitation </a:t>
            </a:r>
            <a:r>
              <a:rPr lang="en-US" sz="1700" i="1" dirty="0" smtClean="0"/>
              <a:t>of </a:t>
            </a:r>
            <a:r>
              <a:rPr lang="en-US" sz="1700" i="1" dirty="0"/>
              <a:t>results</a:t>
            </a:r>
            <a:r>
              <a:rPr lang="en-US" sz="1700" dirty="0"/>
              <a:t>: “The Price will be checked according to the related business model and the targeted market or market segment (free-at-point-of-delivery or </a:t>
            </a:r>
            <a:r>
              <a:rPr lang="en-US" sz="1700" dirty="0" err="1"/>
              <a:t>pay-for-use</a:t>
            </a:r>
            <a:r>
              <a:rPr lang="en-US" sz="1700" dirty="0"/>
              <a:t>/</a:t>
            </a:r>
            <a:r>
              <a:rPr lang="en-US" sz="1700" b="1" dirty="0"/>
              <a:t>marketplace</a:t>
            </a:r>
            <a:r>
              <a:rPr lang="en-US" sz="1700" dirty="0"/>
              <a:t>).” and  “The </a:t>
            </a:r>
            <a:r>
              <a:rPr lang="en-US" sz="1700" dirty="0" err="1"/>
              <a:t>pay-for-use</a:t>
            </a:r>
            <a:r>
              <a:rPr lang="en-US" sz="1700" dirty="0"/>
              <a:t> activity, the creation of an EGI </a:t>
            </a:r>
            <a:r>
              <a:rPr lang="en-US" sz="1700" b="1" dirty="0"/>
              <a:t>marketplace</a:t>
            </a:r>
            <a:r>
              <a:rPr lang="en-US" sz="1700" dirty="0"/>
              <a:t>, and the EGI Federated Cloud will allow the expansion of the research customer base” and “The marketplace, </a:t>
            </a:r>
            <a:r>
              <a:rPr lang="en-US" sz="1700" dirty="0" err="1"/>
              <a:t>pay-for-use</a:t>
            </a:r>
            <a:r>
              <a:rPr lang="en-US" sz="1700" dirty="0"/>
              <a:t>, and the procurement EGI-Engage activities of the project are expected to generate new revenue streams</a:t>
            </a:r>
            <a:r>
              <a:rPr lang="en-US" sz="1700" dirty="0" smtClean="0"/>
              <a:t>.”</a:t>
            </a:r>
            <a:endParaRPr lang="en-US" sz="1700" dirty="0" smtClean="0">
              <a:latin typeface="TimesNewRomanPSMT"/>
            </a:endParaRPr>
          </a:p>
          <a:p>
            <a:endParaRPr lang="en-US" sz="1700" dirty="0"/>
          </a:p>
        </p:txBody>
      </p:sp>
      <p:pic>
        <p:nvPicPr>
          <p:cNvPr id="13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86" y="1529824"/>
            <a:ext cx="472126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10" y="2101362"/>
            <a:ext cx="472126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ile:Red Arrow Righ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97" y="3252324"/>
            <a:ext cx="354924" cy="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93521" y="3210388"/>
            <a:ext cx="7407071" cy="353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Integration of data sets possible but not clear yet what data sets.</a:t>
            </a:r>
            <a:endParaRPr lang="en-US" sz="1700" b="1" dirty="0"/>
          </a:p>
        </p:txBody>
      </p:sp>
      <p:pic>
        <p:nvPicPr>
          <p:cNvPr id="1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12" y="4903571"/>
            <a:ext cx="472126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070575" y="5193397"/>
            <a:ext cx="2887834" cy="353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700" b="1" dirty="0"/>
              <a:t>+ e-GRANT </a:t>
            </a:r>
            <a:r>
              <a:rPr lang="en-US" sz="1700" b="1" dirty="0" smtClean="0"/>
              <a:t>for brokering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96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JRA1.2: Service Marketplace</a:t>
            </a:r>
            <a:br>
              <a:rPr lang="en-US" dirty="0" smtClean="0"/>
            </a:br>
            <a:r>
              <a:rPr lang="en-US" dirty="0" smtClean="0"/>
              <a:t>User Stories (1/4)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5009" y="1103241"/>
            <a:ext cx="8928991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>
                <a:solidFill>
                  <a:srgbClr val="1F497D"/>
                </a:solidFill>
              </a:rPr>
              <a:t>The service provider publishes a service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GB" sz="2000" dirty="0"/>
              <a:t>The service provider (SP) registers a new service in the Service Catalogue</a:t>
            </a:r>
            <a:endParaRPr lang="it-IT" sz="2000" dirty="0"/>
          </a:p>
          <a:p>
            <a:pPr lvl="1"/>
            <a:r>
              <a:rPr lang="en-GB" sz="2000" dirty="0"/>
              <a:t>The SP can assign a SLA to the new service</a:t>
            </a:r>
            <a:endParaRPr lang="it-IT" sz="2000" dirty="0"/>
          </a:p>
          <a:p>
            <a:pPr lvl="1"/>
            <a:r>
              <a:rPr lang="en-GB" sz="2000" dirty="0"/>
              <a:t>The SP assigns a price to the new service (can be 0, for free)</a:t>
            </a:r>
            <a:endParaRPr lang="it-IT" sz="2000" dirty="0"/>
          </a:p>
          <a:p>
            <a:pPr lvl="1"/>
            <a:r>
              <a:rPr lang="en-GB" sz="2000" dirty="0"/>
              <a:t>The SP can define a policy to access the service</a:t>
            </a:r>
          </a:p>
          <a:p>
            <a:pPr lvl="1"/>
            <a:r>
              <a:rPr lang="en-GB" sz="2000" dirty="0"/>
              <a:t>The new service is available in the service catalogue</a:t>
            </a:r>
          </a:p>
          <a:p>
            <a:r>
              <a:rPr lang="en-GB" sz="2400" dirty="0">
                <a:solidFill>
                  <a:srgbClr val="1F497D"/>
                </a:solidFill>
              </a:rPr>
              <a:t>The customer discovers the existing services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GB" sz="2000" dirty="0"/>
              <a:t>The customer accesses the Service Catalogue and get the list of offered services</a:t>
            </a:r>
            <a:endParaRPr lang="it-IT" sz="2000" dirty="0"/>
          </a:p>
          <a:p>
            <a:pPr lvl="1"/>
            <a:r>
              <a:rPr lang="en-GB" sz="2000" dirty="0"/>
              <a:t>The customer can look for a service with specific characteristics/requirements (</a:t>
            </a:r>
            <a:r>
              <a:rPr lang="en-GB" sz="2000" dirty="0">
                <a:solidFill>
                  <a:srgbClr val="1F497D"/>
                </a:solidFill>
              </a:rPr>
              <a:t>search engine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The customer can read the details of a service: description, SLA, price, SPs list, etc.</a:t>
            </a:r>
          </a:p>
        </p:txBody>
      </p:sp>
      <p:pic>
        <p:nvPicPr>
          <p:cNvPr id="13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34" y="1366643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66" y="1982269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31" y="2382833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66" y="2697475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29" y="3104545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49" y="433659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99" y="486324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80" y="5642008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JRA1.2: Service Marketplace</a:t>
            </a:r>
            <a:br>
              <a:rPr lang="en-US" dirty="0" smtClean="0"/>
            </a:br>
            <a:r>
              <a:rPr lang="en-US" dirty="0" smtClean="0"/>
              <a:t>User Stories (2/4)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003" y="981075"/>
            <a:ext cx="8713093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>
                <a:solidFill>
                  <a:srgbClr val="1F497D"/>
                </a:solidFill>
              </a:rPr>
              <a:t>The customer directly selects and buys a service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GB" sz="2000" dirty="0"/>
              <a:t>The customer accesses the Service Catalogue and look for a service</a:t>
            </a:r>
            <a:endParaRPr lang="it-IT" sz="2000" dirty="0"/>
          </a:p>
          <a:p>
            <a:pPr lvl="1"/>
            <a:r>
              <a:rPr lang="en-GB" sz="2000" dirty="0"/>
              <a:t>The customer chooses the service to buy</a:t>
            </a:r>
            <a:endParaRPr lang="it-IT" sz="2000" dirty="0"/>
          </a:p>
          <a:p>
            <a:pPr lvl="1"/>
            <a:r>
              <a:rPr lang="en-GB" sz="2000" dirty="0"/>
              <a:t>The customer may negotiate the SLA through a broker or accept the pre-defined SLA associated to the service</a:t>
            </a:r>
          </a:p>
          <a:p>
            <a:pPr lvl="1"/>
            <a:r>
              <a:rPr lang="en-GB" sz="2000" dirty="0"/>
              <a:t>The customer buys the service</a:t>
            </a:r>
          </a:p>
          <a:p>
            <a:r>
              <a:rPr lang="en-GB" sz="2400" dirty="0">
                <a:solidFill>
                  <a:srgbClr val="1F497D"/>
                </a:solidFill>
              </a:rPr>
              <a:t>The customer selects a service through a broker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GB" sz="2000" dirty="0"/>
              <a:t>The customer lists the requirements that should be satisfied by the service he’s looking for</a:t>
            </a:r>
            <a:endParaRPr lang="it-IT" sz="2000" dirty="0"/>
          </a:p>
          <a:p>
            <a:pPr lvl="1"/>
            <a:r>
              <a:rPr lang="en-GB" sz="2000" dirty="0"/>
              <a:t>The broker identifies the best service according to the customer’s requirements</a:t>
            </a:r>
            <a:endParaRPr lang="it-IT" sz="2000" dirty="0"/>
          </a:p>
          <a:p>
            <a:pPr lvl="1"/>
            <a:r>
              <a:rPr lang="en-GB" sz="2000" dirty="0"/>
              <a:t>The broker offers the selected service to the customer</a:t>
            </a:r>
            <a:endParaRPr lang="it-IT" sz="2000" dirty="0"/>
          </a:p>
          <a:p>
            <a:pPr lvl="1"/>
            <a:r>
              <a:rPr lang="en-GB" sz="2000" dirty="0"/>
              <a:t>The customer evaluates the offered service, may negotiate the SLA through a broker or accept the pre-defined SLA</a:t>
            </a:r>
          </a:p>
          <a:p>
            <a:pPr lvl="1"/>
            <a:r>
              <a:rPr lang="en-GB" sz="2000" dirty="0"/>
              <a:t>The customer buys the service</a:t>
            </a:r>
          </a:p>
        </p:txBody>
      </p:sp>
      <p:pic>
        <p:nvPicPr>
          <p:cNvPr id="19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50" y="1246740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08" y="1694203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49" y="2692752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54" y="3853508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ile:Red Arrow Righ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23" y="4594381"/>
            <a:ext cx="429658" cy="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69119" y="4624544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Done via e-GRANT</a:t>
            </a:r>
            <a:endParaRPr lang="en-US" b="1" dirty="0"/>
          </a:p>
        </p:txBody>
      </p:sp>
      <p:pic>
        <p:nvPicPr>
          <p:cNvPr id="25" name="Picture 6" descr="File:Red Arrow Righ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87" y="5642715"/>
            <a:ext cx="429658" cy="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22983" y="5672878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Done via e-GRANT</a:t>
            </a:r>
            <a:endParaRPr lang="en-US" b="1" dirty="0"/>
          </a:p>
        </p:txBody>
      </p:sp>
      <p:pic>
        <p:nvPicPr>
          <p:cNvPr id="2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06" y="5756441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ile:Red Arrow Righ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0" y="2477923"/>
            <a:ext cx="429658" cy="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91356" y="250808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Done via e-GRANT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82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Marketplace</a:t>
            </a:r>
            <a:br>
              <a:rPr lang="en-US" dirty="0" smtClean="0"/>
            </a:br>
            <a:r>
              <a:rPr lang="en-US" dirty="0" smtClean="0"/>
              <a:t>User Stories (3/4)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56" y="1196752"/>
            <a:ext cx="8713093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>
                <a:solidFill>
                  <a:srgbClr val="1F497D"/>
                </a:solidFill>
              </a:rPr>
              <a:t>The customer reviews and rates a service and/or a service provider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GB" sz="2000" dirty="0"/>
              <a:t>The customer selects a service from the list of bought services</a:t>
            </a:r>
            <a:endParaRPr lang="it-IT" sz="2000" dirty="0"/>
          </a:p>
          <a:p>
            <a:pPr lvl="1"/>
            <a:r>
              <a:rPr lang="en-GB" sz="2000" dirty="0"/>
              <a:t>The customer reviews and rates the service and/or the service provider</a:t>
            </a:r>
            <a:endParaRPr lang="it-IT" sz="2000" dirty="0"/>
          </a:p>
          <a:p>
            <a:pPr lvl="0"/>
            <a:r>
              <a:rPr lang="en-GB" sz="2400" dirty="0">
                <a:solidFill>
                  <a:srgbClr val="1F497D"/>
                </a:solidFill>
              </a:rPr>
              <a:t>The customer wants to check the status of his orders</a:t>
            </a:r>
            <a:endParaRPr lang="it-IT" sz="2400" dirty="0">
              <a:solidFill>
                <a:srgbClr val="1F497D"/>
              </a:solidFill>
            </a:endParaRPr>
          </a:p>
          <a:p>
            <a:pPr lvl="0"/>
            <a:r>
              <a:rPr lang="en-GB" sz="2400" dirty="0">
                <a:solidFill>
                  <a:srgbClr val="1F497D"/>
                </a:solidFill>
              </a:rPr>
              <a:t>The customer consults the consumption/usage</a:t>
            </a:r>
            <a:endParaRPr lang="it-IT" sz="2400" dirty="0">
              <a:solidFill>
                <a:srgbClr val="1F497D"/>
              </a:solidFill>
            </a:endParaRPr>
          </a:p>
          <a:p>
            <a:pPr lvl="0"/>
            <a:r>
              <a:rPr lang="en-GB" sz="2400" dirty="0">
                <a:solidFill>
                  <a:srgbClr val="1F497D"/>
                </a:solidFill>
              </a:rPr>
              <a:t>The customer manages the service </a:t>
            </a:r>
            <a:r>
              <a:rPr lang="en-GB" sz="2400" dirty="0"/>
              <a:t>(add/remove users, define quotas ?)</a:t>
            </a:r>
            <a:endParaRPr lang="it-IT" sz="2400" dirty="0"/>
          </a:p>
          <a:p>
            <a:pPr lvl="0"/>
            <a:r>
              <a:rPr lang="en-GB" sz="2400" dirty="0">
                <a:solidFill>
                  <a:srgbClr val="1F497D"/>
                </a:solidFill>
              </a:rPr>
              <a:t>A Service Provider manages the published services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US" sz="2000" dirty="0"/>
              <a:t>A Service Provider registers into the service catalog</a:t>
            </a:r>
          </a:p>
          <a:p>
            <a:pPr lvl="1"/>
            <a:r>
              <a:rPr lang="en-US" sz="2000" dirty="0"/>
              <a:t>Hide previously published services / changes the conditions associated / highlight the services / announce a maintenance break</a:t>
            </a:r>
            <a:endParaRPr lang="it-IT" sz="2000" dirty="0"/>
          </a:p>
        </p:txBody>
      </p:sp>
      <p:pic>
        <p:nvPicPr>
          <p:cNvPr id="7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54" y="179300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54" y="2360463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85" y="291017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Red Arrow Righ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07" y="3523699"/>
            <a:ext cx="429658" cy="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92280" y="3561556"/>
            <a:ext cx="21242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Done via e-GRANT</a:t>
            </a:r>
            <a:endParaRPr lang="en-US" sz="1700" b="1" dirty="0"/>
          </a:p>
        </p:txBody>
      </p:sp>
      <p:pic>
        <p:nvPicPr>
          <p:cNvPr id="12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08" y="4274432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07" y="5064027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3.wikia.nocookie.net/__cb20131227134339/goodluckcharlie/images/4/48/Tick-mark-icon-png-66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23" y="5331512"/>
            <a:ext cx="571538" cy="5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JRA1.2: Service Marketplace</a:t>
            </a:r>
            <a:br>
              <a:rPr lang="en-US" dirty="0" smtClean="0"/>
            </a:br>
            <a:r>
              <a:rPr lang="en-US" dirty="0" smtClean="0"/>
              <a:t>User Stories (4/4)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355" y="1260852"/>
            <a:ext cx="8713093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1F497D"/>
                </a:solidFill>
              </a:rPr>
              <a:t>A Service Provider checks the information associated to services</a:t>
            </a:r>
            <a:endParaRPr lang="it-IT" sz="2400" dirty="0">
              <a:solidFill>
                <a:srgbClr val="1F497D"/>
              </a:solidFill>
            </a:endParaRPr>
          </a:p>
          <a:p>
            <a:pPr lvl="1"/>
            <a:r>
              <a:rPr lang="en-US" sz="2000" dirty="0"/>
              <a:t>The SP controls the accounting information related to their services (usage, number of users, average consumption). They can control either by service published or total</a:t>
            </a:r>
          </a:p>
          <a:p>
            <a:r>
              <a:rPr lang="en-US" sz="2000" dirty="0"/>
              <a:t>…</a:t>
            </a:r>
            <a:endParaRPr lang="it-IT" sz="2000" dirty="0"/>
          </a:p>
        </p:txBody>
      </p:sp>
      <p:pic>
        <p:nvPicPr>
          <p:cNvPr id="7" name="Picture 6" descr="File:Red Arrow Righ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7" y="2708920"/>
            <a:ext cx="429658" cy="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76923" y="2739083"/>
            <a:ext cx="38571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Done via e-GRANT or another tool?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423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50" y="2852936"/>
            <a:ext cx="915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o</a:t>
            </a:r>
            <a:r>
              <a:rPr lang="en-US" sz="6600" dirty="0" smtClean="0"/>
              <a:t>verview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3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50" y="2852936"/>
            <a:ext cx="915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c</a:t>
            </a:r>
            <a:r>
              <a:rPr lang="en-US" sz="6600" dirty="0" smtClean="0"/>
              <a:t>oncepts to develop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770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1.0: Functionality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3528" y="132005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Portal catalog</a:t>
            </a:r>
            <a:r>
              <a:rPr lang="en-US" dirty="0" smtClean="0"/>
              <a:t> </a:t>
            </a:r>
            <a:r>
              <a:rPr lang="pl-PL" dirty="0" smtClean="0"/>
              <a:t>/</a:t>
            </a:r>
            <a:r>
              <a:rPr lang="en-US" dirty="0" smtClean="0"/>
              <a:t> </a:t>
            </a:r>
            <a:r>
              <a:rPr lang="pl-PL" dirty="0" smtClean="0"/>
              <a:t>registry – simple website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pl-PL" dirty="0" smtClean="0"/>
              <a:t>o search through services provided </a:t>
            </a:r>
            <a:r>
              <a:rPr lang="en-US" dirty="0" smtClean="0"/>
              <a:t>by EGI, EGI members/NGIs, and EGI partners: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NGI services: Moodle, helpdesk...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Operational</a:t>
            </a:r>
            <a:r>
              <a:rPr lang="pl-PL" dirty="0" smtClean="0"/>
              <a:t> </a:t>
            </a:r>
            <a:r>
              <a:rPr lang="en-US" dirty="0" smtClean="0"/>
              <a:t>services</a:t>
            </a:r>
            <a:r>
              <a:rPr lang="pl-PL" dirty="0" smtClean="0"/>
              <a:t>: GGUS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GOCDB, </a:t>
            </a:r>
            <a:r>
              <a:rPr lang="en-US" dirty="0" err="1" smtClean="0"/>
              <a:t>appdb</a:t>
            </a:r>
            <a:r>
              <a:rPr lang="en-US" dirty="0" smtClean="0"/>
              <a:t>, </a:t>
            </a:r>
            <a:r>
              <a:rPr lang="en-US" dirty="0" err="1" smtClean="0"/>
              <a:t>egrant</a:t>
            </a:r>
            <a:r>
              <a:rPr lang="en-US" dirty="0" smtClean="0"/>
              <a:t>, operational portal, account portal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Computing services: Cloud,</a:t>
            </a:r>
            <a:r>
              <a:rPr lang="en-US" dirty="0" smtClean="0"/>
              <a:t> grid, HTC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Colaboration tools: </a:t>
            </a:r>
            <a:r>
              <a:rPr lang="en-US" dirty="0" err="1" smtClean="0"/>
              <a:t>docbd</a:t>
            </a:r>
            <a:r>
              <a:rPr lang="en-US" dirty="0" smtClean="0"/>
              <a:t>, mail, wiki, </a:t>
            </a:r>
            <a:r>
              <a:rPr lang="en-US" dirty="0" err="1" smtClean="0"/>
              <a:t>cms</a:t>
            </a:r>
            <a:r>
              <a:rPr lang="en-US" dirty="0" smtClean="0"/>
              <a:t>, SSO management, </a:t>
            </a:r>
            <a:r>
              <a:rPr lang="en-US" dirty="0" err="1" smtClean="0"/>
              <a:t>indico</a:t>
            </a:r>
            <a:r>
              <a:rPr lang="en-US" dirty="0" smtClean="0"/>
              <a:t>, RT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Software</a:t>
            </a:r>
            <a:r>
              <a:rPr lang="en-US" dirty="0" smtClean="0"/>
              <a:t>: hosted for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Commercial solutions: Dropbox, Azure, Amazon, etc.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Etc</a:t>
            </a:r>
            <a:r>
              <a:rPr lang="en-US" dirty="0" smtClean="0"/>
              <a:t>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Portal </a:t>
            </a:r>
            <a:r>
              <a:rPr lang="pl-PL" dirty="0" smtClean="0"/>
              <a:t>provide</a:t>
            </a:r>
            <a:r>
              <a:rPr lang="en-US" dirty="0" smtClean="0"/>
              <a:t>s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Listing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Basic information – features, who is providing, who is 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Reference – link, who to contact to get the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1.0: Value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141277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Value f</a:t>
            </a:r>
            <a:r>
              <a:rPr lang="en-US" dirty="0" smtClean="0"/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EGI, EGI members, and EGI partners </a:t>
            </a:r>
            <a:r>
              <a:rPr lang="pl-PL" dirty="0" smtClean="0"/>
              <a:t>advertise their services (not only computing)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Discoverability, </a:t>
            </a:r>
            <a:r>
              <a:rPr lang="pl-PL" dirty="0" smtClean="0"/>
              <a:t>branding, EGI stamp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Communities: open source and commercial tools they use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Users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 smtClean="0"/>
              <a:t>Easily finding needed services</a:t>
            </a:r>
            <a:r>
              <a:rPr lang="en-US" dirty="0" smtClean="0"/>
              <a:t> </a:t>
            </a:r>
            <a:r>
              <a:rPr lang="pl-PL" dirty="0" smtClean="0"/>
              <a:t>/</a:t>
            </a:r>
            <a:r>
              <a:rPr lang="en-US" dirty="0" smtClean="0"/>
              <a:t> </a:t>
            </a:r>
            <a:r>
              <a:rPr lang="pl-PL" dirty="0" smtClean="0"/>
              <a:t>resources</a:t>
            </a:r>
            <a:r>
              <a:rPr lang="en-US" dirty="0" smtClean="0"/>
              <a:t> </a:t>
            </a:r>
            <a:r>
              <a:rPr lang="pl-PL" dirty="0" smtClean="0"/>
              <a:t>/</a:t>
            </a:r>
            <a:r>
              <a:rPr lang="en-US" dirty="0" smtClean="0"/>
              <a:t> </a:t>
            </a:r>
            <a:r>
              <a:rPr lang="pl-PL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Free for </a:t>
            </a:r>
            <a:r>
              <a:rPr lang="en-US" dirty="0" smtClean="0"/>
              <a:t>all supported by consortium members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129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1.0: Why EGI?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Why EGI?</a:t>
            </a:r>
          </a:p>
          <a:p>
            <a:pPr lvl="1"/>
            <a:r>
              <a:rPr lang="pl-PL" dirty="0" smtClean="0"/>
              <a:t>Single point to find</a:t>
            </a:r>
            <a:r>
              <a:rPr lang="en-US" dirty="0" smtClean="0"/>
              <a:t> </a:t>
            </a:r>
            <a:r>
              <a:rPr lang="pl-PL" dirty="0" smtClean="0"/>
              <a:t>/</a:t>
            </a:r>
            <a:r>
              <a:rPr lang="en-US" dirty="0" smtClean="0"/>
              <a:t> </a:t>
            </a:r>
            <a:r>
              <a:rPr lang="pl-PL" dirty="0" smtClean="0"/>
              <a:t>advertise any services</a:t>
            </a:r>
            <a:r>
              <a:rPr lang="en-US" dirty="0" smtClean="0"/>
              <a:t> </a:t>
            </a:r>
            <a:r>
              <a:rPr lang="pl-PL" dirty="0" smtClean="0"/>
              <a:t>/</a:t>
            </a:r>
            <a:r>
              <a:rPr lang="en-US" dirty="0" smtClean="0"/>
              <a:t> </a:t>
            </a:r>
            <a:r>
              <a:rPr lang="pl-PL" dirty="0" smtClean="0"/>
              <a:t>resources</a:t>
            </a:r>
          </a:p>
          <a:p>
            <a:pPr lvl="1"/>
            <a:r>
              <a:rPr lang="pl-PL" dirty="0" smtClean="0"/>
              <a:t>Stamp of EGI quality</a:t>
            </a:r>
          </a:p>
          <a:p>
            <a:pPr lvl="1"/>
            <a:r>
              <a:rPr lang="pl-PL" dirty="0" smtClean="0"/>
              <a:t>EGI.eu will be seen as IT expert for researchers (I need any IT service -&gt; first goto EGI)</a:t>
            </a:r>
          </a:p>
          <a:p>
            <a:pPr lvl="2"/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5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1.0: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l-PL" sz="2200" dirty="0" smtClean="0"/>
              <a:t>Appdb – </a:t>
            </a:r>
            <a:r>
              <a:rPr lang="en-US" sz="2200" dirty="0" smtClean="0"/>
              <a:t>software / c</a:t>
            </a:r>
            <a:r>
              <a:rPr lang="pl-PL" sz="2200" dirty="0" smtClean="0"/>
              <a:t>loud VM images market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GOCDB – list of resource providers</a:t>
            </a:r>
            <a:endParaRPr lang="pl-PL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e-</a:t>
            </a:r>
            <a:r>
              <a:rPr lang="en-US" sz="2200" dirty="0"/>
              <a:t>G</a:t>
            </a:r>
            <a:r>
              <a:rPr lang="pl-PL" sz="2200" dirty="0" smtClean="0"/>
              <a:t>rant – </a:t>
            </a:r>
            <a:r>
              <a:rPr lang="en-US" sz="2200" dirty="0" smtClean="0"/>
              <a:t>s</a:t>
            </a:r>
            <a:r>
              <a:rPr lang="pl-PL" sz="2200" dirty="0" smtClean="0"/>
              <a:t>torage</a:t>
            </a:r>
            <a:r>
              <a:rPr lang="en-US" sz="2200" dirty="0" smtClean="0"/>
              <a:t> </a:t>
            </a:r>
            <a:r>
              <a:rPr lang="pl-PL" sz="2200" dirty="0" smtClean="0"/>
              <a:t>/</a:t>
            </a:r>
            <a:r>
              <a:rPr lang="en-US" sz="2200" dirty="0" smtClean="0"/>
              <a:t> c</a:t>
            </a:r>
            <a:r>
              <a:rPr lang="pl-PL" sz="2200" dirty="0" smtClean="0"/>
              <a:t>omputing </a:t>
            </a:r>
            <a:r>
              <a:rPr lang="en-US" sz="2200" dirty="0"/>
              <a:t>g</a:t>
            </a:r>
            <a:r>
              <a:rPr lang="pl-PL" sz="2200" dirty="0" smtClean="0"/>
              <a:t>rid</a:t>
            </a:r>
            <a:r>
              <a:rPr lang="en-US" sz="2200" dirty="0" smtClean="0"/>
              <a:t> </a:t>
            </a:r>
            <a:r>
              <a:rPr lang="pl-PL" sz="2200" dirty="0" smtClean="0"/>
              <a:t>/</a:t>
            </a:r>
            <a:r>
              <a:rPr lang="en-US" sz="2200" dirty="0" smtClean="0"/>
              <a:t> </a:t>
            </a:r>
            <a:r>
              <a:rPr lang="en-US" sz="2200" dirty="0"/>
              <a:t>c</a:t>
            </a:r>
            <a:r>
              <a:rPr lang="pl-PL" sz="2200" dirty="0" smtClean="0"/>
              <a:t>loud negotiation and buying (P4U)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Open IRIS</a:t>
            </a:r>
            <a:r>
              <a:rPr lang="pl-PL" sz="2200" dirty="0" smtClean="0"/>
              <a:t> – </a:t>
            </a:r>
            <a:r>
              <a:rPr lang="en-US" sz="2200" dirty="0"/>
              <a:t>M</a:t>
            </a:r>
            <a:r>
              <a:rPr lang="pl-PL" sz="2200" dirty="0" smtClean="0"/>
              <a:t>arketplace</a:t>
            </a:r>
            <a:r>
              <a:rPr lang="en-US" sz="2200" dirty="0" smtClean="0"/>
              <a:t> frontend that can be used to just list resources (e.g. redirect to e-Grant or </a:t>
            </a:r>
            <a:r>
              <a:rPr lang="en-US" sz="2200" dirty="0" err="1" smtClean="0"/>
              <a:t>Appdb</a:t>
            </a:r>
            <a:r>
              <a:rPr lang="en-US" sz="2200" dirty="0" smtClean="0"/>
              <a:t>) or to manage resources (</a:t>
            </a:r>
            <a:r>
              <a:rPr lang="en-US" sz="2200" i="1" dirty="0" smtClean="0"/>
              <a:t>already contains functionality for billing, management of users / groups / organizations / departments / communities / providers, federated login, issue tracking, request management, etc.</a:t>
            </a:r>
            <a:r>
              <a:rPr lang="en-US" sz="2200" dirty="0" smtClean="0"/>
              <a:t>). Already in production in different organizations / countries, but currently heavy focus on scientific instruments and services.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pl-PL" sz="2200" dirty="0" smtClean="0"/>
          </a:p>
          <a:p>
            <a:pPr marL="457200" lvl="1" indent="0"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442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 Screenshot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192688" cy="46641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146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dirty="0" smtClean="0"/>
              <a:t>Marketplace 2.0: Future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166019"/>
            <a:ext cx="8229600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More focus on </a:t>
            </a:r>
            <a:r>
              <a:rPr lang="pl-PL" sz="2400" dirty="0" smtClean="0"/>
              <a:t>shopping</a:t>
            </a:r>
            <a:r>
              <a:rPr lang="en-US" sz="2400" dirty="0" smtClean="0"/>
              <a:t> </a:t>
            </a:r>
            <a:r>
              <a:rPr lang="pl-PL" sz="2400" dirty="0" smtClean="0"/>
              <a:t>/</a:t>
            </a:r>
            <a:r>
              <a:rPr lang="en-US" sz="2400" dirty="0" smtClean="0"/>
              <a:t> </a:t>
            </a:r>
            <a:r>
              <a:rPr lang="pl-PL" sz="2400" dirty="0" smtClean="0"/>
              <a:t>buying</a:t>
            </a:r>
            <a:r>
              <a:rPr lang="en-US" sz="2400" dirty="0" smtClean="0"/>
              <a:t> </a:t>
            </a:r>
            <a:r>
              <a:rPr lang="pl-PL" sz="2400" dirty="0" smtClean="0"/>
              <a:t>/</a:t>
            </a:r>
            <a:r>
              <a:rPr lang="en-US" sz="2400" dirty="0" smtClean="0"/>
              <a:t> </a:t>
            </a:r>
            <a:r>
              <a:rPr lang="pl-PL" sz="2400" dirty="0" smtClean="0"/>
              <a:t>billing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r>
              <a:rPr lang="en-US" sz="2400" dirty="0"/>
              <a:t>C</a:t>
            </a:r>
            <a:r>
              <a:rPr lang="pl-PL" sz="2400" dirty="0" smtClean="0"/>
              <a:t>ome</a:t>
            </a:r>
            <a:r>
              <a:rPr lang="en-US" sz="2400" dirty="0" smtClean="0"/>
              <a:t>r</a:t>
            </a:r>
            <a:r>
              <a:rPr lang="pl-PL" sz="2400" dirty="0" smtClean="0"/>
              <a:t>cial services with special offer for EGI community</a:t>
            </a:r>
            <a:r>
              <a:rPr lang="en-US" sz="2400" dirty="0" smtClean="0"/>
              <a:t>.</a:t>
            </a:r>
          </a:p>
          <a:p>
            <a:r>
              <a:rPr lang="pl-PL" sz="2400" dirty="0" smtClean="0"/>
              <a:t>Same </a:t>
            </a:r>
            <a:r>
              <a:rPr lang="pl-PL" sz="2400" dirty="0"/>
              <a:t>feel and look for all </a:t>
            </a:r>
            <a:r>
              <a:rPr lang="pl-PL" sz="2400" dirty="0" smtClean="0"/>
              <a:t>tools</a:t>
            </a:r>
            <a:r>
              <a:rPr lang="en-US" sz="2400" dirty="0" smtClean="0"/>
              <a:t>.</a:t>
            </a:r>
          </a:p>
          <a:p>
            <a:r>
              <a:rPr lang="pl-PL" sz="2400" dirty="0" smtClean="0"/>
              <a:t>Advertising </a:t>
            </a:r>
            <a:r>
              <a:rPr lang="pl-PL" sz="2400" dirty="0"/>
              <a:t>who is using </a:t>
            </a:r>
            <a:r>
              <a:rPr lang="en-US" sz="2400" dirty="0" smtClean="0"/>
              <a:t>EGI services / resources.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796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Development Priorities</a:t>
            </a:r>
            <a:br>
              <a:rPr lang="en-US" dirty="0" smtClean="0"/>
            </a:br>
            <a:r>
              <a:rPr lang="en-US" dirty="0" smtClean="0"/>
              <a:t>(academic or commercial)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20403"/>
              </p:ext>
            </p:extLst>
          </p:nvPr>
        </p:nvGraphicFramePr>
        <p:xfrm>
          <a:off x="539553" y="1700808"/>
          <a:ext cx="7920879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0293"/>
                <a:gridCol w="2640293"/>
                <a:gridCol w="2640293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28874"/>
              </p:ext>
            </p:extLst>
          </p:nvPr>
        </p:nvGraphicFramePr>
        <p:xfrm>
          <a:off x="539552" y="1700808"/>
          <a:ext cx="842493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07"/>
                <a:gridCol w="3055801"/>
                <a:gridCol w="2736304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Computing</a:t>
                      </a:r>
                      <a:r>
                        <a:rPr lang="en-US" baseline="0" dirty="0" smtClean="0"/>
                        <a:t> Capacity (</a:t>
                      </a:r>
                      <a:r>
                        <a:rPr lang="en-US" baseline="0" dirty="0" err="1" smtClean="0"/>
                        <a:t>IaaS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</a:t>
                      </a:r>
                      <a:r>
                        <a:rPr lang="en-US" baseline="0" dirty="0" smtClean="0"/>
                        <a:t> strategy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Hosting of</a:t>
                      </a:r>
                      <a:r>
                        <a:rPr lang="en-US" baseline="0" dirty="0" smtClean="0"/>
                        <a:t> tools (</a:t>
                      </a:r>
                      <a:r>
                        <a:rPr lang="en-US" baseline="0" dirty="0" err="1" smtClean="0"/>
                        <a:t>PaaS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r>
                        <a:rPr lang="en-US" baseline="0" dirty="0" smtClean="0"/>
                        <a:t> office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strategy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</a:t>
                      </a:r>
                      <a:r>
                        <a:rPr lang="en-US" baseline="0" dirty="0" smtClean="0"/>
                        <a:t> tools (SaaS)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</a:t>
                      </a:r>
                      <a:r>
                        <a:rPr lang="en-US" baseline="0" dirty="0" smtClean="0"/>
                        <a:t> SaaS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Facilitation (</a:t>
                      </a:r>
                      <a:r>
                        <a:rPr lang="en-US" dirty="0" err="1" smtClean="0"/>
                        <a:t>XaaS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 enablement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strategy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Hosting</a:t>
                      </a:r>
                      <a:r>
                        <a:rPr lang="en-US" baseline="0" dirty="0" smtClean="0"/>
                        <a:t> of data 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strategy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</a:t>
                      </a:r>
                      <a:r>
                        <a:rPr lang="en-US" baseline="0" dirty="0" smtClean="0"/>
                        <a:t> Intelligence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Facilitate</a:t>
                      </a:r>
                      <a:r>
                        <a:rPr lang="en-US" baseline="0" dirty="0" smtClean="0"/>
                        <a:t> e-Infrastructure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strategy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strategy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1560" y="5013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Based on: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docs.google.com/document/d/1TAEu25ww-z2SoHUELvm5mPygVDDuGYmTuF7gjTVrgLI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88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Directory: Needs to support this model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97663"/>
              </p:ext>
            </p:extLst>
          </p:nvPr>
        </p:nvGraphicFramePr>
        <p:xfrm>
          <a:off x="-324544" y="1700808"/>
          <a:ext cx="4477658" cy="289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68147"/>
              </p:ext>
            </p:extLst>
          </p:nvPr>
        </p:nvGraphicFramePr>
        <p:xfrm>
          <a:off x="4679243" y="1510308"/>
          <a:ext cx="3492499" cy="302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74157" y="4891560"/>
            <a:ext cx="327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Old world: Hierarchical</a:t>
            </a:r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537728" y="4891560"/>
            <a:ext cx="327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New world: Federated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25430" y="5614525"/>
            <a:ext cx="2315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http://www.fedsm.eu/</a:t>
            </a:r>
          </a:p>
        </p:txBody>
      </p:sp>
    </p:spTree>
    <p:extLst>
      <p:ext uri="{BB962C8B-B14F-4D97-AF65-F5344CB8AC3E}">
        <p14:creationId xmlns:p14="http://schemas.microsoft.com/office/powerpoint/2010/main" val="41993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Directory: Organization of Users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....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6" y="2387316"/>
            <a:ext cx="215794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6" y="2881201"/>
            <a:ext cx="723544" cy="59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61" y="4249626"/>
            <a:ext cx="444281" cy="50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5633" y="2335059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</a:t>
            </a:r>
            <a:r>
              <a:rPr lang="en-US" sz="1200" b="1" dirty="0" smtClean="0">
                <a:solidFill>
                  <a:schemeClr val="tx1"/>
                </a:solidFill>
              </a:rPr>
              <a:t>sers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633" y="2820574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</a:t>
            </a:r>
            <a:r>
              <a:rPr lang="en-US" sz="1200" b="1" dirty="0" smtClean="0">
                <a:solidFill>
                  <a:schemeClr val="tx1"/>
                </a:solidFill>
              </a:rPr>
              <a:t>roups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633" y="3791604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</a:rPr>
              <a:t>rojects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0844" y="2335059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Anyone (academic, commercial, private, etc.)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0844" y="2820574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 group of people affiliated with one institution.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0844" y="3791604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 group of people affiliated with one or more organizations.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49" y="3351101"/>
            <a:ext cx="418894" cy="4191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5633" y="4277119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</a:t>
            </a:r>
            <a:r>
              <a:rPr lang="en-US" sz="1200" b="1" dirty="0" smtClean="0">
                <a:solidFill>
                  <a:schemeClr val="tx1"/>
                </a:solidFill>
              </a:rPr>
              <a:t>ommunities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0844" y="4277119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Like an organization but with people and groups affiliated with one or more organizations.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5633" y="3306089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rganizations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0844" y="3306089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Any legal entity (commercial, academic, NGO, association, etc.).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633" y="4762634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providers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0844" y="4762634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Can be a lab, core facility, commercial, etc.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2702" y="2335059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Support for multiple affiliations and discover resources.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2702" y="2820574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Track usage and billing information of resources used by their group.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2702" y="3791604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Useful for providing access to data.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2702" y="4277119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Useful for large collaborations across multiple institutions.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2702" y="3306089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 legal entity that can control users and groups, and handle billing.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2702" y="4762634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Publish into a service catalog, authentication services, billing, etc.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17" y="3814651"/>
            <a:ext cx="466725" cy="3905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104079" y="2335059"/>
            <a:ext cx="823605" cy="485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4079" y="2820574"/>
            <a:ext cx="823605" cy="485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04079" y="3791604"/>
            <a:ext cx="823605" cy="485515"/>
          </a:xfrm>
          <a:prstGeom prst="rect">
            <a:avLst/>
          </a:prstGeom>
          <a:solidFill>
            <a:srgbClr val="FBF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04079" y="4277119"/>
            <a:ext cx="823605" cy="485515"/>
          </a:xfrm>
          <a:prstGeom prst="rect">
            <a:avLst/>
          </a:prstGeom>
          <a:solidFill>
            <a:srgbClr val="FBFC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04079" y="3306089"/>
            <a:ext cx="823605" cy="485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04079" y="4767354"/>
            <a:ext cx="823605" cy="485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61" y="4819557"/>
            <a:ext cx="402824" cy="42358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95633" y="1844824"/>
            <a:ext cx="1205210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audience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0844" y="1844824"/>
            <a:ext cx="341185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description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2702" y="1844824"/>
            <a:ext cx="2691778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requirements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04079" y="1844824"/>
            <a:ext cx="823605" cy="485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trust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Open Science Commons</a:t>
            </a:r>
            <a:br>
              <a:rPr lang="it-IT" altLang="en-US" dirty="0" smtClean="0"/>
            </a:br>
            <a:r>
              <a:rPr lang="it-IT" altLang="en-US" dirty="0" smtClean="0"/>
              <a:t>Pillars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2F433-47FB-4A8E-AC7F-77F1D77C0AD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1913" y="1123156"/>
            <a:ext cx="8713788" cy="5111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4F81BD"/>
                </a:solidFill>
              </a:rPr>
              <a:t>Data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subject </a:t>
            </a:r>
            <a:r>
              <a:rPr lang="en-GB" sz="2000" dirty="0"/>
              <a:t>matter for </a:t>
            </a:r>
            <a:r>
              <a:rPr lang="en-GB" sz="2000" dirty="0" smtClean="0"/>
              <a:t>research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dealt </a:t>
            </a:r>
            <a:r>
              <a:rPr lang="en-GB" sz="2000" dirty="0"/>
              <a:t>with according to the principles of open access and open </a:t>
            </a:r>
            <a:r>
              <a:rPr lang="en-GB" sz="2000" dirty="0" smtClean="0"/>
              <a:t>science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maintaining </a:t>
            </a:r>
            <a:r>
              <a:rPr lang="en-GB" sz="2000" dirty="0"/>
              <a:t>trust and privacy for researchers.</a:t>
            </a:r>
          </a:p>
          <a:p>
            <a:pPr>
              <a:defRPr/>
            </a:pPr>
            <a:r>
              <a:rPr lang="en-GB" sz="2000" b="1" dirty="0">
                <a:solidFill>
                  <a:srgbClr val="4F81BD"/>
                </a:solidFill>
              </a:rPr>
              <a:t>Digital services/e-Infrastructures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technical </a:t>
            </a:r>
            <a:r>
              <a:rPr lang="en-GB" sz="2000" dirty="0"/>
              <a:t>services supporting </a:t>
            </a:r>
            <a:r>
              <a:rPr lang="en-GB" sz="2000" dirty="0" smtClean="0"/>
              <a:t>researchers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integrated </a:t>
            </a:r>
            <a:r>
              <a:rPr lang="en-GB" sz="2000" dirty="0"/>
              <a:t>services and interoperable infrastructures across Europe and the world.</a:t>
            </a:r>
          </a:p>
          <a:p>
            <a:pPr>
              <a:defRPr/>
            </a:pPr>
            <a:r>
              <a:rPr lang="en-GB" sz="2000" b="1" dirty="0">
                <a:solidFill>
                  <a:srgbClr val="4F81BD"/>
                </a:solidFill>
              </a:rPr>
              <a:t>Scientific instruments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equipment </a:t>
            </a:r>
            <a:r>
              <a:rPr lang="en-GB" sz="2000" dirty="0"/>
              <a:t>and collaborations which generate scientific </a:t>
            </a:r>
            <a:r>
              <a:rPr lang="en-GB" sz="2000" dirty="0" smtClean="0"/>
              <a:t>data (from small to large scale)</a:t>
            </a:r>
            <a:endParaRPr lang="en-GB" sz="2000" dirty="0"/>
          </a:p>
          <a:p>
            <a:pPr>
              <a:defRPr/>
            </a:pPr>
            <a:r>
              <a:rPr lang="en-GB" sz="2000" b="1" dirty="0">
                <a:solidFill>
                  <a:srgbClr val="4F81BD"/>
                </a:solidFill>
              </a:rPr>
              <a:t>Knowledge</a:t>
            </a:r>
          </a:p>
          <a:p>
            <a:pPr lvl="1">
              <a:buFont typeface="Arial" panose="020B0604020202020204" pitchFamily="34" charset="0"/>
              <a:buChar char="‒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human </a:t>
            </a:r>
            <a:r>
              <a:rPr lang="en-GB" sz="2000" dirty="0" smtClean="0"/>
              <a:t>networks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23528" y="2852936"/>
            <a:ext cx="453650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4327897"/>
            <a:ext cx="316835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z="800" smtClean="0"/>
              <a:pPr>
                <a:defRPr/>
              </a:pPr>
              <a:t>30</a:t>
            </a:fld>
            <a:endParaRPr lang="en-US" altLang="en-US" sz="800"/>
          </a:p>
        </p:txBody>
      </p:sp>
      <p:sp>
        <p:nvSpPr>
          <p:cNvPr id="6" name="Rectangle 5"/>
          <p:cNvSpPr/>
          <p:nvPr/>
        </p:nvSpPr>
        <p:spPr>
          <a:xfrm>
            <a:off x="43101" y="3393827"/>
            <a:ext cx="5194260" cy="1079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73" y="1701075"/>
            <a:ext cx="456975" cy="62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4563" y="24027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</a:t>
            </a:r>
            <a:r>
              <a:rPr lang="en-US" sz="800" dirty="0" smtClean="0"/>
              <a:t>irectory / authentication</a:t>
            </a:r>
            <a:endParaRPr lang="en-US" sz="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8453" y="1951879"/>
            <a:ext cx="409468" cy="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23695" y="1957981"/>
            <a:ext cx="4136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9228" y="2262422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user profile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0" y="3680195"/>
            <a:ext cx="564225" cy="461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717" y="4181689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VM registry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5725" y="4220616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</a:t>
            </a:r>
            <a:r>
              <a:rPr lang="en-US" sz="800" dirty="0" smtClean="0"/>
              <a:t>nstruments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2750128" y="4220615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loud </a:t>
            </a:r>
            <a:r>
              <a:rPr lang="en-US" sz="800" dirty="0"/>
              <a:t>s</a:t>
            </a:r>
            <a:r>
              <a:rPr lang="en-US" sz="800" dirty="0" smtClean="0"/>
              <a:t>ervices</a:t>
            </a:r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004" y="2785558"/>
            <a:ext cx="2838450" cy="2190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-636" y="5670581"/>
            <a:ext cx="1178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accounting / reporting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32400" y="5670581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billing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9222" y="5670580"/>
            <a:ext cx="1101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persistent identifiers</a:t>
            </a:r>
            <a:endParaRPr lang="en-US" sz="800" dirty="0"/>
          </a:p>
        </p:txBody>
      </p:sp>
      <p:sp>
        <p:nvSpPr>
          <p:cNvPr id="20" name="Rectangle 19"/>
          <p:cNvSpPr/>
          <p:nvPr/>
        </p:nvSpPr>
        <p:spPr>
          <a:xfrm>
            <a:off x="-636" y="4807392"/>
            <a:ext cx="5996792" cy="1206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7544" y="4804236"/>
            <a:ext cx="944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Plugin Modules</a:t>
            </a:r>
            <a:endParaRPr lang="en-US" sz="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20259" y="3395440"/>
            <a:ext cx="10166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Service Catalogs</a:t>
            </a:r>
            <a:endParaRPr 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8710" y="1209754"/>
            <a:ext cx="271099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Authentication (</a:t>
            </a:r>
            <a:r>
              <a:rPr lang="en-US" sz="800" dirty="0" err="1" smtClean="0"/>
              <a:t>eduGAIN</a:t>
            </a:r>
            <a:r>
              <a:rPr lang="en-US" sz="800" dirty="0" smtClean="0"/>
              <a:t>, social, enterprise,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Group management (organizational, local,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Attributes</a:t>
            </a:r>
            <a:r>
              <a:rPr lang="en-US" sz="800" dirty="0"/>
              <a:t> </a:t>
            </a:r>
            <a:r>
              <a:rPr lang="en-US" sz="800" dirty="0" smtClean="0"/>
              <a:t>(billing information, ORCID,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Etc.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7227" y="1743199"/>
            <a:ext cx="8963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Favorites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Etc.</a:t>
            </a:r>
            <a:endParaRPr lang="en-US" sz="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791" y="1128660"/>
            <a:ext cx="195603" cy="345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371" y="1103908"/>
            <a:ext cx="723544" cy="596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832" y="1041642"/>
            <a:ext cx="444281" cy="50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76" y="1083042"/>
            <a:ext cx="418894" cy="419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174" y="1128660"/>
            <a:ext cx="456975" cy="6223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3219204" y="1633574"/>
            <a:ext cx="980591" cy="18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5571" y="1745784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</a:t>
            </a:r>
            <a:r>
              <a:rPr lang="en-US" sz="800" dirty="0" smtClean="0"/>
              <a:t>ttribute providers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1338953" y="1474012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user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1918790" y="1481902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group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583128" y="1476029"/>
            <a:ext cx="74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organization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3447075" y="1476029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community</a:t>
            </a:r>
            <a:endParaRPr lang="en-US" sz="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901" y="3691257"/>
            <a:ext cx="564225" cy="4617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801" y="3691257"/>
            <a:ext cx="564225" cy="4617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03" y="3691257"/>
            <a:ext cx="564225" cy="4617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22670" y="4196763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</a:t>
            </a:r>
            <a:r>
              <a:rPr lang="en-US" sz="800" dirty="0" smtClean="0"/>
              <a:t>oftware</a:t>
            </a:r>
            <a:endParaRPr lang="en-US" sz="8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438" y="3691257"/>
            <a:ext cx="564225" cy="4617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98" y="3697613"/>
            <a:ext cx="564225" cy="4617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800428" y="4220615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API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619798" y="4214767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</a:t>
            </a:r>
            <a:r>
              <a:rPr lang="en-US" sz="800" dirty="0" smtClean="0"/>
              <a:t>tc.</a:t>
            </a:r>
            <a:endParaRPr lang="en-US" sz="800" dirty="0"/>
          </a:p>
        </p:txBody>
      </p:sp>
      <p:pic>
        <p:nvPicPr>
          <p:cNvPr id="44" name="Picture 2" descr="add-on, brainstorm, business, compatible, complex, component, concept, constructor, creative, difficult, elements, finance, game, internet, lego, marketing, module, parts, piece, plugin, puzzle, seo, solution, solve, strategy, target, task, team work, way out, web ic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225" y="5085249"/>
            <a:ext cx="475223" cy="4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add-on, brainstorm, business, compatible, complex, component, concept, constructor, creative, difficult, elements, finance, game, internet, lego, marketing, module, parts, piece, plugin, puzzle, seo, solution, solve, strategy, target, task, team work, way out, web ic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992" y="5106501"/>
            <a:ext cx="475223" cy="4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add-on, brainstorm, business, compatible, complex, component, concept, constructor, creative, difficult, elements, finance, game, internet, lego, marketing, module, parts, piece, plugin, puzzle, seo, solution, solve, strategy, target, task, team work, way out, web ic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26" y="5098320"/>
            <a:ext cx="475223" cy="4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add-on, brainstorm, business, compatible, complex, component, concept, constructor, creative, difficult, elements, finance, game, internet, lego, marketing, module, parts, piece, plugin, puzzle, seo, solution, solve, strategy, target, task, team work, way out, web ic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759" y="5081637"/>
            <a:ext cx="475223" cy="4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834204" y="5660934"/>
            <a:ext cx="63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proposals</a:t>
            </a:r>
            <a:endParaRPr lang="en-US" sz="800" dirty="0"/>
          </a:p>
        </p:txBody>
      </p:sp>
      <p:pic>
        <p:nvPicPr>
          <p:cNvPr id="49" name="Picture 2" descr="add-on, brainstorm, business, compatible, complex, component, concept, constructor, creative, difficult, elements, finance, game, internet, lego, marketing, module, parts, piece, plugin, puzzle, seo, solution, solve, strategy, target, task, team work, way out, web ic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458" y="5088835"/>
            <a:ext cx="475223" cy="4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085754" y="567727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</a:t>
            </a:r>
            <a:r>
              <a:rPr lang="en-US" sz="800" dirty="0" smtClean="0"/>
              <a:t>tc.</a:t>
            </a:r>
            <a:endParaRPr lang="en-US" sz="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414" y="1770728"/>
            <a:ext cx="215794" cy="381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575" y="1844824"/>
            <a:ext cx="761625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91605" y="2434147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portal</a:t>
            </a:r>
            <a:endParaRPr lang="en-US" sz="8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739027" y="3072284"/>
            <a:ext cx="3202" cy="23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003151" y="4533484"/>
            <a:ext cx="3202" cy="23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61443" y="3646871"/>
            <a:ext cx="329053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D</a:t>
            </a:r>
            <a:r>
              <a:rPr lang="en-US" sz="800" dirty="0" smtClean="0"/>
              <a:t>ifferent catalogs (</a:t>
            </a:r>
            <a:r>
              <a:rPr lang="en-US" sz="800" dirty="0" err="1" smtClean="0"/>
              <a:t>AppDB</a:t>
            </a:r>
            <a:r>
              <a:rPr lang="en-US" sz="800" dirty="0" smtClean="0"/>
              <a:t>, GOCDB, Helix Nebula, IRIS,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Catalogs should deliver additional value to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Can have multiple of the same type of </a:t>
            </a:r>
            <a:r>
              <a:rPr lang="en-US" sz="800" dirty="0" smtClean="0"/>
              <a:t>catalog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6016703" y="5106086"/>
            <a:ext cx="311922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Different plugins for catalogs (e-GRANT,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Plugins should deliver additional value to service </a:t>
            </a:r>
            <a:r>
              <a:rPr lang="en-US" sz="800" dirty="0" smtClean="0"/>
              <a:t>catalogs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Not mandatory to the catalogs.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Can have multiple of the same type of plugin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51262" y="2774180"/>
            <a:ext cx="1972198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 smtClean="0"/>
              <a:t>Search across all service types</a:t>
            </a:r>
            <a:endParaRPr lang="en-US" sz="800" dirty="0"/>
          </a:p>
        </p:txBody>
      </p:sp>
      <p:cxnSp>
        <p:nvCxnSpPr>
          <p:cNvPr id="59" name="Straight Arrow Connector 58"/>
          <p:cNvCxnSpPr>
            <a:endCxn id="52" idx="0"/>
          </p:cNvCxnSpPr>
          <p:nvPr/>
        </p:nvCxnSpPr>
        <p:spPr>
          <a:xfrm>
            <a:off x="2739027" y="1689456"/>
            <a:ext cx="4361" cy="1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97760" y="438721"/>
            <a:ext cx="0" cy="29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3" y="1675022"/>
            <a:ext cx="6475429" cy="430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01" y="2220105"/>
            <a:ext cx="4902651" cy="18132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200000">
            <a:off x="2718342" y="3365114"/>
            <a:ext cx="1803029" cy="99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dirty="0" smtClean="0"/>
              <a:t>EGI Web Site: Issues (part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Web Site: Issues (part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381940" cy="3705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1390723"/>
            <a:ext cx="494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are the contact details? URL?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Web Site: New Direction (part 1)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5544269" cy="473470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48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340768"/>
            <a:ext cx="4104456" cy="479375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Web Site: New Direction (part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example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6" name="Picture 2" descr="http://www.ensim.com/sites/all/themes/framework/images/ensim%20cloud%20marketplace%20main%20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1418"/>
            <a:ext cx="4170202" cy="47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example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72442"/>
            <a:ext cx="5688632" cy="421317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18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example 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2224"/>
            <a:ext cx="4320480" cy="50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example 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90" y="1334892"/>
            <a:ext cx="4400128" cy="47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example 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1196752"/>
            <a:ext cx="5430079" cy="49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2900" dirty="0" smtClean="0"/>
              <a:t>EGI-Engage: WP2.NA2 and WP3.JRA1</a:t>
            </a:r>
            <a:endParaRPr lang="en-GB" altLang="en-US" sz="2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B1A2BF-ADD1-42F6-BA2E-F1D78F8D8F26}" type="slidenum">
              <a:rPr lang="en-US" altLang="en-US" smtClean="0">
                <a:solidFill>
                  <a:schemeClr val="bg1"/>
                </a:solidFill>
              </a:rPr>
              <a:pPr/>
              <a:t>4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99" y="3797375"/>
            <a:ext cx="87130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</a:rPr>
              <a:t>WP2(NA2) Strategy, Policy and Communications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NA2.2.7: EGI Marketplace 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Leader: SwiNG(7PM) - Partners: CSIC(2PM), GRNET(3PM), INFN(3PM), TUBITAK(3PM</a:t>
            </a:r>
            <a:r>
              <a:rPr lang="en-US" sz="1700" dirty="0" smtClean="0">
                <a:latin typeface="Calibri" panose="020F0502020204030204" pitchFamily="34" charset="0"/>
                <a:ea typeface="Calibri" panose="020F0502020204030204" pitchFamily="34" charset="0"/>
              </a:rPr>
              <a:t>) EGI.eu (2PM)</a:t>
            </a:r>
          </a:p>
          <a:p>
            <a:pPr lvl="1">
              <a:spcAft>
                <a:spcPts val="0"/>
              </a:spcAft>
            </a:pPr>
            <a:endParaRPr lang="en-US" sz="17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WP3(JRA1) e-Infrastructure Commons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JRA 1.2: Registry and Marketplace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Leader: SwiNG(7PM) - Partners: IASA(3PM), STFC(3PM), CYFORNET(3PM), INFN(6.5PM)</a:t>
            </a:r>
          </a:p>
          <a:p>
            <a:pPr lvl="1">
              <a:spcAft>
                <a:spcPts val="0"/>
              </a:spcAft>
            </a:pPr>
            <a:endParaRPr lang="en-US" sz="1700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endParaRPr lang="en-US" sz="17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07029"/>
            <a:ext cx="43195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99546" y="1829865"/>
            <a:ext cx="1872654" cy="647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for EGI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110380" y="1549199"/>
            <a:ext cx="8902700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54454" y="3605774"/>
            <a:ext cx="1011336" cy="308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604274" y="3605774"/>
            <a:ext cx="1011336" cy="308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instruments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2704634" y="3605774"/>
            <a:ext cx="1011336" cy="308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3754814" y="3605774"/>
            <a:ext cx="1011336" cy="308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IaaS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508104" y="1556792"/>
            <a:ext cx="3553444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EGI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912" y="1556792"/>
            <a:ext cx="89996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Science Commons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707150" y="2280363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docdb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6707150" y="2603562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wiki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707150" y="2904049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email lists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6707150" y="3214679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etc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372200" y="1958597"/>
            <a:ext cx="1703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Collaboration Tools 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5623545" y="3572139"/>
            <a:ext cx="3240360" cy="2089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IaaS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84168" y="4563884"/>
            <a:ext cx="1011336" cy="72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grid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7351713" y="4574709"/>
            <a:ext cx="1011336" cy="72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fedcloud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732240" y="4178516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GOCDB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6732240" y="3869750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AppDB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5695814" y="4178517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E-GRANT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5693963" y="3852310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GGUS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7778828" y="3886101"/>
            <a:ext cx="1011336" cy="25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</a:t>
            </a:r>
            <a:r>
              <a:rPr lang="en-US" sz="1200" dirty="0" smtClean="0"/>
              <a:t>tc.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99673" y="3563508"/>
            <a:ext cx="1376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Operations Tools 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77539" y="5716371"/>
            <a:ext cx="5446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NGI / communities / commercial /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185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Strategy for EGI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185863" y="1125538"/>
            <a:ext cx="6537325" cy="4995862"/>
            <a:chOff x="747" y="709"/>
            <a:chExt cx="4118" cy="314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7" y="709"/>
              <a:ext cx="4110" cy="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2697"/>
              <a:ext cx="1030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2697"/>
              <a:ext cx="1030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824" y="2716"/>
              <a:ext cx="965" cy="932"/>
            </a:xfrm>
            <a:prstGeom prst="rect">
              <a:avLst/>
            </a:prstGeom>
            <a:noFill/>
            <a:ln w="25400" cap="sq">
              <a:solidFill>
                <a:srgbClr val="92D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2697"/>
              <a:ext cx="1030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2697"/>
              <a:ext cx="1030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838" y="2716"/>
              <a:ext cx="965" cy="932"/>
            </a:xfrm>
            <a:prstGeom prst="rect">
              <a:avLst/>
            </a:prstGeom>
            <a:noFill/>
            <a:ln w="25400" cap="sq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1486"/>
              <a:ext cx="2059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1486"/>
              <a:ext cx="2059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812" y="1505"/>
              <a:ext cx="1997" cy="2306"/>
            </a:xfrm>
            <a:prstGeom prst="rect">
              <a:avLst/>
            </a:prstGeom>
            <a:noFill/>
            <a:ln w="25400" cap="sq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2862"/>
              <a:ext cx="981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2862"/>
              <a:ext cx="982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842" y="2877"/>
              <a:ext cx="929" cy="814"/>
            </a:xfrm>
            <a:custGeom>
              <a:avLst/>
              <a:gdLst>
                <a:gd name="T0" fmla="*/ 370 w 3696"/>
                <a:gd name="T1" fmla="*/ 3236 h 3236"/>
                <a:gd name="T2" fmla="*/ 3326 w 3696"/>
                <a:gd name="T3" fmla="*/ 3236 h 3236"/>
                <a:gd name="T4" fmla="*/ 3696 w 3696"/>
                <a:gd name="T5" fmla="*/ 2867 h 3236"/>
                <a:gd name="T6" fmla="*/ 3696 w 3696"/>
                <a:gd name="T7" fmla="*/ 369 h 3236"/>
                <a:gd name="T8" fmla="*/ 3326 w 3696"/>
                <a:gd name="T9" fmla="*/ 0 h 3236"/>
                <a:gd name="T10" fmla="*/ 370 w 3696"/>
                <a:gd name="T11" fmla="*/ 0 h 3236"/>
                <a:gd name="T12" fmla="*/ 0 w 3696"/>
                <a:gd name="T13" fmla="*/ 369 h 3236"/>
                <a:gd name="T14" fmla="*/ 0 w 3696"/>
                <a:gd name="T15" fmla="*/ 2867 h 3236"/>
                <a:gd name="T16" fmla="*/ 370 w 3696"/>
                <a:gd name="T17" fmla="*/ 3236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6" h="3236">
                  <a:moveTo>
                    <a:pt x="370" y="3236"/>
                  </a:moveTo>
                  <a:lnTo>
                    <a:pt x="3326" y="3236"/>
                  </a:lnTo>
                  <a:cubicBezTo>
                    <a:pt x="3531" y="3236"/>
                    <a:pt x="3696" y="3071"/>
                    <a:pt x="3696" y="2867"/>
                  </a:cubicBezTo>
                  <a:lnTo>
                    <a:pt x="3696" y="369"/>
                  </a:lnTo>
                  <a:cubicBezTo>
                    <a:pt x="3696" y="165"/>
                    <a:pt x="3531" y="0"/>
                    <a:pt x="3326" y="0"/>
                  </a:cubicBezTo>
                  <a:lnTo>
                    <a:pt x="370" y="0"/>
                  </a:lnTo>
                  <a:cubicBezTo>
                    <a:pt x="166" y="0"/>
                    <a:pt x="0" y="165"/>
                    <a:pt x="0" y="369"/>
                  </a:cubicBezTo>
                  <a:lnTo>
                    <a:pt x="0" y="2867"/>
                  </a:lnTo>
                  <a:cubicBezTo>
                    <a:pt x="0" y="3071"/>
                    <a:pt x="166" y="3236"/>
                    <a:pt x="370" y="3236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842" y="2877"/>
              <a:ext cx="929" cy="814"/>
            </a:xfrm>
            <a:custGeom>
              <a:avLst/>
              <a:gdLst>
                <a:gd name="T0" fmla="*/ 370 w 3696"/>
                <a:gd name="T1" fmla="*/ 3236 h 3236"/>
                <a:gd name="T2" fmla="*/ 3326 w 3696"/>
                <a:gd name="T3" fmla="*/ 3236 h 3236"/>
                <a:gd name="T4" fmla="*/ 3696 w 3696"/>
                <a:gd name="T5" fmla="*/ 2867 h 3236"/>
                <a:gd name="T6" fmla="*/ 3696 w 3696"/>
                <a:gd name="T7" fmla="*/ 369 h 3236"/>
                <a:gd name="T8" fmla="*/ 3326 w 3696"/>
                <a:gd name="T9" fmla="*/ 0 h 3236"/>
                <a:gd name="T10" fmla="*/ 370 w 3696"/>
                <a:gd name="T11" fmla="*/ 0 h 3236"/>
                <a:gd name="T12" fmla="*/ 0 w 3696"/>
                <a:gd name="T13" fmla="*/ 369 h 3236"/>
                <a:gd name="T14" fmla="*/ 0 w 3696"/>
                <a:gd name="T15" fmla="*/ 2867 h 3236"/>
                <a:gd name="T16" fmla="*/ 370 w 3696"/>
                <a:gd name="T17" fmla="*/ 3236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6" h="3236">
                  <a:moveTo>
                    <a:pt x="370" y="3236"/>
                  </a:moveTo>
                  <a:lnTo>
                    <a:pt x="3326" y="3236"/>
                  </a:lnTo>
                  <a:cubicBezTo>
                    <a:pt x="3531" y="3236"/>
                    <a:pt x="3696" y="3071"/>
                    <a:pt x="3696" y="2867"/>
                  </a:cubicBezTo>
                  <a:lnTo>
                    <a:pt x="3696" y="369"/>
                  </a:lnTo>
                  <a:cubicBezTo>
                    <a:pt x="3696" y="165"/>
                    <a:pt x="3531" y="0"/>
                    <a:pt x="3326" y="0"/>
                  </a:cubicBezTo>
                  <a:lnTo>
                    <a:pt x="370" y="0"/>
                  </a:lnTo>
                  <a:cubicBezTo>
                    <a:pt x="166" y="0"/>
                    <a:pt x="0" y="165"/>
                    <a:pt x="0" y="369"/>
                  </a:cubicBezTo>
                  <a:lnTo>
                    <a:pt x="0" y="2867"/>
                  </a:lnTo>
                  <a:cubicBezTo>
                    <a:pt x="0" y="3071"/>
                    <a:pt x="166" y="3236"/>
                    <a:pt x="370" y="3236"/>
                  </a:cubicBezTo>
                  <a:close/>
                </a:path>
              </a:pathLst>
            </a:custGeom>
            <a:noFill/>
            <a:ln w="6350" cap="sq">
              <a:solidFill>
                <a:srgbClr val="FE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188" y="3208"/>
              <a:ext cx="3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GRID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679"/>
              <a:ext cx="201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679"/>
              <a:ext cx="201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824" y="1694"/>
              <a:ext cx="1967" cy="17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824" y="1694"/>
              <a:ext cx="1967" cy="174"/>
            </a:xfrm>
            <a:prstGeom prst="rect">
              <a:avLst/>
            </a:pr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610" y="1705"/>
              <a:ext cx="47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eGRANT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" y="2862"/>
              <a:ext cx="981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" y="2862"/>
              <a:ext cx="981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2853" y="2877"/>
              <a:ext cx="929" cy="749"/>
            </a:xfrm>
            <a:custGeom>
              <a:avLst/>
              <a:gdLst>
                <a:gd name="T0" fmla="*/ 370 w 3696"/>
                <a:gd name="T1" fmla="*/ 2981 h 2981"/>
                <a:gd name="T2" fmla="*/ 3326 w 3696"/>
                <a:gd name="T3" fmla="*/ 2981 h 2981"/>
                <a:gd name="T4" fmla="*/ 3696 w 3696"/>
                <a:gd name="T5" fmla="*/ 2611 h 2981"/>
                <a:gd name="T6" fmla="*/ 3696 w 3696"/>
                <a:gd name="T7" fmla="*/ 369 h 2981"/>
                <a:gd name="T8" fmla="*/ 3326 w 3696"/>
                <a:gd name="T9" fmla="*/ 0 h 2981"/>
                <a:gd name="T10" fmla="*/ 370 w 3696"/>
                <a:gd name="T11" fmla="*/ 0 h 2981"/>
                <a:gd name="T12" fmla="*/ 0 w 3696"/>
                <a:gd name="T13" fmla="*/ 369 h 2981"/>
                <a:gd name="T14" fmla="*/ 0 w 3696"/>
                <a:gd name="T15" fmla="*/ 2611 h 2981"/>
                <a:gd name="T16" fmla="*/ 370 w 3696"/>
                <a:gd name="T17" fmla="*/ 298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6" h="2981">
                  <a:moveTo>
                    <a:pt x="370" y="2981"/>
                  </a:moveTo>
                  <a:lnTo>
                    <a:pt x="3326" y="2981"/>
                  </a:lnTo>
                  <a:cubicBezTo>
                    <a:pt x="3531" y="2981"/>
                    <a:pt x="3696" y="2816"/>
                    <a:pt x="3696" y="2611"/>
                  </a:cubicBezTo>
                  <a:lnTo>
                    <a:pt x="3696" y="369"/>
                  </a:lnTo>
                  <a:cubicBezTo>
                    <a:pt x="3696" y="165"/>
                    <a:pt x="3531" y="0"/>
                    <a:pt x="3326" y="0"/>
                  </a:cubicBezTo>
                  <a:lnTo>
                    <a:pt x="370" y="0"/>
                  </a:lnTo>
                  <a:cubicBezTo>
                    <a:pt x="166" y="0"/>
                    <a:pt x="0" y="165"/>
                    <a:pt x="0" y="369"/>
                  </a:cubicBezTo>
                  <a:lnTo>
                    <a:pt x="0" y="2611"/>
                  </a:lnTo>
                  <a:cubicBezTo>
                    <a:pt x="0" y="2816"/>
                    <a:pt x="166" y="2981"/>
                    <a:pt x="370" y="2981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2853" y="2877"/>
              <a:ext cx="929" cy="749"/>
            </a:xfrm>
            <a:custGeom>
              <a:avLst/>
              <a:gdLst>
                <a:gd name="T0" fmla="*/ 370 w 3696"/>
                <a:gd name="T1" fmla="*/ 2981 h 2981"/>
                <a:gd name="T2" fmla="*/ 3326 w 3696"/>
                <a:gd name="T3" fmla="*/ 2981 h 2981"/>
                <a:gd name="T4" fmla="*/ 3696 w 3696"/>
                <a:gd name="T5" fmla="*/ 2611 h 2981"/>
                <a:gd name="T6" fmla="*/ 3696 w 3696"/>
                <a:gd name="T7" fmla="*/ 369 h 2981"/>
                <a:gd name="T8" fmla="*/ 3326 w 3696"/>
                <a:gd name="T9" fmla="*/ 0 h 2981"/>
                <a:gd name="T10" fmla="*/ 370 w 3696"/>
                <a:gd name="T11" fmla="*/ 0 h 2981"/>
                <a:gd name="T12" fmla="*/ 0 w 3696"/>
                <a:gd name="T13" fmla="*/ 369 h 2981"/>
                <a:gd name="T14" fmla="*/ 0 w 3696"/>
                <a:gd name="T15" fmla="*/ 2611 h 2981"/>
                <a:gd name="T16" fmla="*/ 370 w 3696"/>
                <a:gd name="T17" fmla="*/ 298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6" h="2981">
                  <a:moveTo>
                    <a:pt x="370" y="2981"/>
                  </a:moveTo>
                  <a:lnTo>
                    <a:pt x="3326" y="2981"/>
                  </a:lnTo>
                  <a:cubicBezTo>
                    <a:pt x="3531" y="2981"/>
                    <a:pt x="3696" y="2816"/>
                    <a:pt x="3696" y="2611"/>
                  </a:cubicBezTo>
                  <a:lnTo>
                    <a:pt x="3696" y="369"/>
                  </a:lnTo>
                  <a:cubicBezTo>
                    <a:pt x="3696" y="165"/>
                    <a:pt x="3531" y="0"/>
                    <a:pt x="3326" y="0"/>
                  </a:cubicBezTo>
                  <a:lnTo>
                    <a:pt x="370" y="0"/>
                  </a:lnTo>
                  <a:cubicBezTo>
                    <a:pt x="166" y="0"/>
                    <a:pt x="0" y="165"/>
                    <a:pt x="0" y="369"/>
                  </a:cubicBezTo>
                  <a:lnTo>
                    <a:pt x="0" y="2611"/>
                  </a:lnTo>
                  <a:cubicBezTo>
                    <a:pt x="0" y="2816"/>
                    <a:pt x="166" y="2981"/>
                    <a:pt x="370" y="2981"/>
                  </a:cubicBezTo>
                  <a:close/>
                </a:path>
              </a:pathLst>
            </a:custGeom>
            <a:noFill/>
            <a:ln w="6350" cap="sq">
              <a:solidFill>
                <a:srgbClr val="FE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221" y="3105"/>
              <a:ext cx="26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IaaS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3181" y="3248"/>
              <a:ext cx="34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Cloud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1413"/>
              <a:ext cx="45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1413"/>
              <a:ext cx="451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3621" y="1434"/>
              <a:ext cx="386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3621" y="1434"/>
              <a:ext cx="386" cy="132"/>
            </a:xfrm>
            <a:prstGeom prst="rect">
              <a:avLst/>
            </a:prstGeom>
            <a:noFill/>
            <a:ln w="25400" cap="sq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1490"/>
              <a:ext cx="728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1490"/>
              <a:ext cx="728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3" y="1505"/>
              <a:ext cx="674" cy="2306"/>
            </a:xfrm>
            <a:custGeom>
              <a:avLst/>
              <a:gdLst>
                <a:gd name="T0" fmla="*/ 268 w 2680"/>
                <a:gd name="T1" fmla="*/ 9168 h 9168"/>
                <a:gd name="T2" fmla="*/ 2412 w 2680"/>
                <a:gd name="T3" fmla="*/ 9168 h 9168"/>
                <a:gd name="T4" fmla="*/ 2680 w 2680"/>
                <a:gd name="T5" fmla="*/ 8900 h 9168"/>
                <a:gd name="T6" fmla="*/ 2680 w 2680"/>
                <a:gd name="T7" fmla="*/ 268 h 9168"/>
                <a:gd name="T8" fmla="*/ 2412 w 2680"/>
                <a:gd name="T9" fmla="*/ 0 h 9168"/>
                <a:gd name="T10" fmla="*/ 268 w 2680"/>
                <a:gd name="T11" fmla="*/ 0 h 9168"/>
                <a:gd name="T12" fmla="*/ 0 w 2680"/>
                <a:gd name="T13" fmla="*/ 268 h 9168"/>
                <a:gd name="T14" fmla="*/ 0 w 2680"/>
                <a:gd name="T15" fmla="*/ 8900 h 9168"/>
                <a:gd name="T16" fmla="*/ 268 w 2680"/>
                <a:gd name="T17" fmla="*/ 9168 h 9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0" h="9168">
                  <a:moveTo>
                    <a:pt x="268" y="9168"/>
                  </a:moveTo>
                  <a:lnTo>
                    <a:pt x="2412" y="9168"/>
                  </a:lnTo>
                  <a:cubicBezTo>
                    <a:pt x="2560" y="9168"/>
                    <a:pt x="2680" y="9048"/>
                    <a:pt x="2680" y="8900"/>
                  </a:cubicBezTo>
                  <a:lnTo>
                    <a:pt x="2680" y="268"/>
                  </a:lnTo>
                  <a:cubicBezTo>
                    <a:pt x="2680" y="120"/>
                    <a:pt x="2560" y="0"/>
                    <a:pt x="2412" y="0"/>
                  </a:cubicBezTo>
                  <a:lnTo>
                    <a:pt x="268" y="0"/>
                  </a:lnTo>
                  <a:cubicBezTo>
                    <a:pt x="120" y="0"/>
                    <a:pt x="0" y="120"/>
                    <a:pt x="0" y="268"/>
                  </a:cubicBezTo>
                  <a:lnTo>
                    <a:pt x="0" y="8900"/>
                  </a:lnTo>
                  <a:cubicBezTo>
                    <a:pt x="0" y="9048"/>
                    <a:pt x="120" y="9168"/>
                    <a:pt x="268" y="9168"/>
                  </a:cubicBez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773" y="1505"/>
              <a:ext cx="674" cy="2306"/>
            </a:xfrm>
            <a:custGeom>
              <a:avLst/>
              <a:gdLst>
                <a:gd name="T0" fmla="*/ 268 w 2680"/>
                <a:gd name="T1" fmla="*/ 9168 h 9168"/>
                <a:gd name="T2" fmla="*/ 2412 w 2680"/>
                <a:gd name="T3" fmla="*/ 9168 h 9168"/>
                <a:gd name="T4" fmla="*/ 2680 w 2680"/>
                <a:gd name="T5" fmla="*/ 8900 h 9168"/>
                <a:gd name="T6" fmla="*/ 2680 w 2680"/>
                <a:gd name="T7" fmla="*/ 268 h 9168"/>
                <a:gd name="T8" fmla="*/ 2412 w 2680"/>
                <a:gd name="T9" fmla="*/ 0 h 9168"/>
                <a:gd name="T10" fmla="*/ 268 w 2680"/>
                <a:gd name="T11" fmla="*/ 0 h 9168"/>
                <a:gd name="T12" fmla="*/ 0 w 2680"/>
                <a:gd name="T13" fmla="*/ 268 h 9168"/>
                <a:gd name="T14" fmla="*/ 0 w 2680"/>
                <a:gd name="T15" fmla="*/ 8900 h 9168"/>
                <a:gd name="T16" fmla="*/ 268 w 2680"/>
                <a:gd name="T17" fmla="*/ 9168 h 9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0" h="9168">
                  <a:moveTo>
                    <a:pt x="268" y="9168"/>
                  </a:moveTo>
                  <a:lnTo>
                    <a:pt x="2412" y="9168"/>
                  </a:lnTo>
                  <a:cubicBezTo>
                    <a:pt x="2560" y="9168"/>
                    <a:pt x="2680" y="9048"/>
                    <a:pt x="2680" y="8900"/>
                  </a:cubicBezTo>
                  <a:lnTo>
                    <a:pt x="2680" y="268"/>
                  </a:lnTo>
                  <a:cubicBezTo>
                    <a:pt x="2680" y="120"/>
                    <a:pt x="2560" y="0"/>
                    <a:pt x="2412" y="0"/>
                  </a:cubicBezTo>
                  <a:lnTo>
                    <a:pt x="268" y="0"/>
                  </a:lnTo>
                  <a:cubicBezTo>
                    <a:pt x="120" y="0"/>
                    <a:pt x="0" y="120"/>
                    <a:pt x="0" y="268"/>
                  </a:cubicBezTo>
                  <a:lnTo>
                    <a:pt x="0" y="8900"/>
                  </a:lnTo>
                  <a:cubicBezTo>
                    <a:pt x="0" y="9048"/>
                    <a:pt x="120" y="9168"/>
                    <a:pt x="268" y="9168"/>
                  </a:cubicBezTo>
                  <a:close/>
                </a:path>
              </a:pathLst>
            </a:custGeom>
            <a:noFill/>
            <a:ln w="127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896" y="2584"/>
              <a:ext cx="50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Software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87" name="Picture 3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" y="1490"/>
              <a:ext cx="728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4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" y="1490"/>
              <a:ext cx="728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1447" y="1505"/>
              <a:ext cx="674" cy="2306"/>
            </a:xfrm>
            <a:custGeom>
              <a:avLst/>
              <a:gdLst>
                <a:gd name="T0" fmla="*/ 268 w 2680"/>
                <a:gd name="T1" fmla="*/ 9168 h 9168"/>
                <a:gd name="T2" fmla="*/ 2412 w 2680"/>
                <a:gd name="T3" fmla="*/ 9168 h 9168"/>
                <a:gd name="T4" fmla="*/ 2680 w 2680"/>
                <a:gd name="T5" fmla="*/ 8900 h 9168"/>
                <a:gd name="T6" fmla="*/ 2680 w 2680"/>
                <a:gd name="T7" fmla="*/ 268 h 9168"/>
                <a:gd name="T8" fmla="*/ 2412 w 2680"/>
                <a:gd name="T9" fmla="*/ 0 h 9168"/>
                <a:gd name="T10" fmla="*/ 268 w 2680"/>
                <a:gd name="T11" fmla="*/ 0 h 9168"/>
                <a:gd name="T12" fmla="*/ 0 w 2680"/>
                <a:gd name="T13" fmla="*/ 268 h 9168"/>
                <a:gd name="T14" fmla="*/ 0 w 2680"/>
                <a:gd name="T15" fmla="*/ 8900 h 9168"/>
                <a:gd name="T16" fmla="*/ 268 w 2680"/>
                <a:gd name="T17" fmla="*/ 9168 h 9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0" h="9168">
                  <a:moveTo>
                    <a:pt x="268" y="9168"/>
                  </a:moveTo>
                  <a:lnTo>
                    <a:pt x="2412" y="9168"/>
                  </a:lnTo>
                  <a:cubicBezTo>
                    <a:pt x="2560" y="9168"/>
                    <a:pt x="2680" y="9048"/>
                    <a:pt x="2680" y="8900"/>
                  </a:cubicBezTo>
                  <a:lnTo>
                    <a:pt x="2680" y="268"/>
                  </a:lnTo>
                  <a:cubicBezTo>
                    <a:pt x="2680" y="120"/>
                    <a:pt x="2560" y="0"/>
                    <a:pt x="2412" y="0"/>
                  </a:cubicBezTo>
                  <a:lnTo>
                    <a:pt x="268" y="0"/>
                  </a:lnTo>
                  <a:cubicBezTo>
                    <a:pt x="120" y="0"/>
                    <a:pt x="0" y="120"/>
                    <a:pt x="0" y="268"/>
                  </a:cubicBezTo>
                  <a:lnTo>
                    <a:pt x="0" y="8900"/>
                  </a:lnTo>
                  <a:cubicBezTo>
                    <a:pt x="0" y="9048"/>
                    <a:pt x="120" y="9168"/>
                    <a:pt x="268" y="9168"/>
                  </a:cubicBez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1447" y="1505"/>
              <a:ext cx="674" cy="2306"/>
            </a:xfrm>
            <a:custGeom>
              <a:avLst/>
              <a:gdLst>
                <a:gd name="T0" fmla="*/ 268 w 2680"/>
                <a:gd name="T1" fmla="*/ 9168 h 9168"/>
                <a:gd name="T2" fmla="*/ 2412 w 2680"/>
                <a:gd name="T3" fmla="*/ 9168 h 9168"/>
                <a:gd name="T4" fmla="*/ 2680 w 2680"/>
                <a:gd name="T5" fmla="*/ 8900 h 9168"/>
                <a:gd name="T6" fmla="*/ 2680 w 2680"/>
                <a:gd name="T7" fmla="*/ 268 h 9168"/>
                <a:gd name="T8" fmla="*/ 2412 w 2680"/>
                <a:gd name="T9" fmla="*/ 0 h 9168"/>
                <a:gd name="T10" fmla="*/ 268 w 2680"/>
                <a:gd name="T11" fmla="*/ 0 h 9168"/>
                <a:gd name="T12" fmla="*/ 0 w 2680"/>
                <a:gd name="T13" fmla="*/ 268 h 9168"/>
                <a:gd name="T14" fmla="*/ 0 w 2680"/>
                <a:gd name="T15" fmla="*/ 8900 h 9168"/>
                <a:gd name="T16" fmla="*/ 268 w 2680"/>
                <a:gd name="T17" fmla="*/ 9168 h 9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0" h="9168">
                  <a:moveTo>
                    <a:pt x="268" y="9168"/>
                  </a:moveTo>
                  <a:lnTo>
                    <a:pt x="2412" y="9168"/>
                  </a:lnTo>
                  <a:cubicBezTo>
                    <a:pt x="2560" y="9168"/>
                    <a:pt x="2680" y="9048"/>
                    <a:pt x="2680" y="8900"/>
                  </a:cubicBezTo>
                  <a:lnTo>
                    <a:pt x="2680" y="268"/>
                  </a:lnTo>
                  <a:cubicBezTo>
                    <a:pt x="2680" y="120"/>
                    <a:pt x="2560" y="0"/>
                    <a:pt x="2412" y="0"/>
                  </a:cubicBezTo>
                  <a:lnTo>
                    <a:pt x="268" y="0"/>
                  </a:lnTo>
                  <a:cubicBezTo>
                    <a:pt x="120" y="0"/>
                    <a:pt x="0" y="120"/>
                    <a:pt x="0" y="268"/>
                  </a:cubicBezTo>
                  <a:lnTo>
                    <a:pt x="0" y="8900"/>
                  </a:lnTo>
                  <a:cubicBezTo>
                    <a:pt x="0" y="9048"/>
                    <a:pt x="120" y="9168"/>
                    <a:pt x="268" y="9168"/>
                  </a:cubicBezTo>
                  <a:close/>
                </a:path>
              </a:pathLst>
            </a:custGeom>
            <a:noFill/>
            <a:ln w="127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1495" y="2584"/>
              <a:ext cx="65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Instruments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1494"/>
              <a:ext cx="724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" y="1494"/>
              <a:ext cx="724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2121" y="1505"/>
              <a:ext cx="673" cy="2306"/>
            </a:xfrm>
            <a:custGeom>
              <a:avLst/>
              <a:gdLst>
                <a:gd name="T0" fmla="*/ 268 w 2680"/>
                <a:gd name="T1" fmla="*/ 9168 h 9168"/>
                <a:gd name="T2" fmla="*/ 2412 w 2680"/>
                <a:gd name="T3" fmla="*/ 9168 h 9168"/>
                <a:gd name="T4" fmla="*/ 2680 w 2680"/>
                <a:gd name="T5" fmla="*/ 8900 h 9168"/>
                <a:gd name="T6" fmla="*/ 2680 w 2680"/>
                <a:gd name="T7" fmla="*/ 268 h 9168"/>
                <a:gd name="T8" fmla="*/ 2412 w 2680"/>
                <a:gd name="T9" fmla="*/ 0 h 9168"/>
                <a:gd name="T10" fmla="*/ 268 w 2680"/>
                <a:gd name="T11" fmla="*/ 0 h 9168"/>
                <a:gd name="T12" fmla="*/ 0 w 2680"/>
                <a:gd name="T13" fmla="*/ 268 h 9168"/>
                <a:gd name="T14" fmla="*/ 0 w 2680"/>
                <a:gd name="T15" fmla="*/ 8900 h 9168"/>
                <a:gd name="T16" fmla="*/ 268 w 2680"/>
                <a:gd name="T17" fmla="*/ 9168 h 9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0" h="9168">
                  <a:moveTo>
                    <a:pt x="268" y="9168"/>
                  </a:moveTo>
                  <a:lnTo>
                    <a:pt x="2412" y="9168"/>
                  </a:lnTo>
                  <a:cubicBezTo>
                    <a:pt x="2560" y="9168"/>
                    <a:pt x="2680" y="9048"/>
                    <a:pt x="2680" y="8900"/>
                  </a:cubicBezTo>
                  <a:lnTo>
                    <a:pt x="2680" y="268"/>
                  </a:lnTo>
                  <a:cubicBezTo>
                    <a:pt x="2680" y="120"/>
                    <a:pt x="2560" y="0"/>
                    <a:pt x="2412" y="0"/>
                  </a:cubicBezTo>
                  <a:lnTo>
                    <a:pt x="268" y="0"/>
                  </a:lnTo>
                  <a:cubicBezTo>
                    <a:pt x="120" y="0"/>
                    <a:pt x="0" y="120"/>
                    <a:pt x="0" y="268"/>
                  </a:cubicBezTo>
                  <a:lnTo>
                    <a:pt x="0" y="8900"/>
                  </a:lnTo>
                  <a:cubicBezTo>
                    <a:pt x="0" y="9048"/>
                    <a:pt x="120" y="9168"/>
                    <a:pt x="268" y="9168"/>
                  </a:cubicBez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2121" y="1505"/>
              <a:ext cx="673" cy="2306"/>
            </a:xfrm>
            <a:custGeom>
              <a:avLst/>
              <a:gdLst>
                <a:gd name="T0" fmla="*/ 268 w 2680"/>
                <a:gd name="T1" fmla="*/ 9168 h 9168"/>
                <a:gd name="T2" fmla="*/ 2412 w 2680"/>
                <a:gd name="T3" fmla="*/ 9168 h 9168"/>
                <a:gd name="T4" fmla="*/ 2680 w 2680"/>
                <a:gd name="T5" fmla="*/ 8900 h 9168"/>
                <a:gd name="T6" fmla="*/ 2680 w 2680"/>
                <a:gd name="T7" fmla="*/ 268 h 9168"/>
                <a:gd name="T8" fmla="*/ 2412 w 2680"/>
                <a:gd name="T9" fmla="*/ 0 h 9168"/>
                <a:gd name="T10" fmla="*/ 268 w 2680"/>
                <a:gd name="T11" fmla="*/ 0 h 9168"/>
                <a:gd name="T12" fmla="*/ 0 w 2680"/>
                <a:gd name="T13" fmla="*/ 268 h 9168"/>
                <a:gd name="T14" fmla="*/ 0 w 2680"/>
                <a:gd name="T15" fmla="*/ 8900 h 9168"/>
                <a:gd name="T16" fmla="*/ 268 w 2680"/>
                <a:gd name="T17" fmla="*/ 9168 h 9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0" h="9168">
                  <a:moveTo>
                    <a:pt x="268" y="9168"/>
                  </a:moveTo>
                  <a:lnTo>
                    <a:pt x="2412" y="9168"/>
                  </a:lnTo>
                  <a:cubicBezTo>
                    <a:pt x="2560" y="9168"/>
                    <a:pt x="2680" y="9048"/>
                    <a:pt x="2680" y="8900"/>
                  </a:cubicBezTo>
                  <a:lnTo>
                    <a:pt x="2680" y="268"/>
                  </a:lnTo>
                  <a:cubicBezTo>
                    <a:pt x="2680" y="120"/>
                    <a:pt x="2560" y="0"/>
                    <a:pt x="2412" y="0"/>
                  </a:cubicBezTo>
                  <a:lnTo>
                    <a:pt x="268" y="0"/>
                  </a:lnTo>
                  <a:cubicBezTo>
                    <a:pt x="120" y="0"/>
                    <a:pt x="0" y="120"/>
                    <a:pt x="0" y="268"/>
                  </a:cubicBezTo>
                  <a:lnTo>
                    <a:pt x="0" y="8900"/>
                  </a:lnTo>
                  <a:cubicBezTo>
                    <a:pt x="0" y="9048"/>
                    <a:pt x="120" y="9168"/>
                    <a:pt x="268" y="9168"/>
                  </a:cubicBezTo>
                  <a:close/>
                </a:path>
              </a:pathLst>
            </a:cu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2361" y="2512"/>
              <a:ext cx="26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IaaS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49"/>
            <p:cNvSpPr>
              <a:spLocks noChangeArrowheads="1"/>
            </p:cNvSpPr>
            <p:nvPr/>
          </p:nvSpPr>
          <p:spPr bwMode="auto">
            <a:xfrm>
              <a:off x="2321" y="2655"/>
              <a:ext cx="34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Cloud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98" name="Picture 5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3409"/>
              <a:ext cx="411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3409"/>
              <a:ext cx="4110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" name="Freeform 52"/>
            <p:cNvSpPr>
              <a:spLocks/>
            </p:cNvSpPr>
            <p:nvPr/>
          </p:nvSpPr>
          <p:spPr bwMode="auto">
            <a:xfrm>
              <a:off x="773" y="3425"/>
              <a:ext cx="4054" cy="386"/>
            </a:xfrm>
            <a:custGeom>
              <a:avLst/>
              <a:gdLst>
                <a:gd name="T0" fmla="*/ 4054 w 4054"/>
                <a:gd name="T1" fmla="*/ 386 h 386"/>
                <a:gd name="T2" fmla="*/ 4054 w 4054"/>
                <a:gd name="T3" fmla="*/ 193 h 386"/>
                <a:gd name="T4" fmla="*/ 2027 w 4054"/>
                <a:gd name="T5" fmla="*/ 0 h 386"/>
                <a:gd name="T6" fmla="*/ 0 w 4054"/>
                <a:gd name="T7" fmla="*/ 193 h 386"/>
                <a:gd name="T8" fmla="*/ 0 w 4054"/>
                <a:gd name="T9" fmla="*/ 386 h 386"/>
                <a:gd name="T10" fmla="*/ 2027 w 4054"/>
                <a:gd name="T11" fmla="*/ 193 h 386"/>
                <a:gd name="T12" fmla="*/ 4054 w 4054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4" h="386">
                  <a:moveTo>
                    <a:pt x="4054" y="386"/>
                  </a:moveTo>
                  <a:lnTo>
                    <a:pt x="4054" y="193"/>
                  </a:lnTo>
                  <a:lnTo>
                    <a:pt x="2027" y="0"/>
                  </a:lnTo>
                  <a:lnTo>
                    <a:pt x="0" y="193"/>
                  </a:lnTo>
                  <a:lnTo>
                    <a:pt x="0" y="386"/>
                  </a:lnTo>
                  <a:lnTo>
                    <a:pt x="2027" y="193"/>
                  </a:lnTo>
                  <a:lnTo>
                    <a:pt x="4054" y="38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53"/>
            <p:cNvSpPr>
              <a:spLocks/>
            </p:cNvSpPr>
            <p:nvPr/>
          </p:nvSpPr>
          <p:spPr bwMode="auto">
            <a:xfrm>
              <a:off x="773" y="3425"/>
              <a:ext cx="4054" cy="386"/>
            </a:xfrm>
            <a:custGeom>
              <a:avLst/>
              <a:gdLst>
                <a:gd name="T0" fmla="*/ 4054 w 4054"/>
                <a:gd name="T1" fmla="*/ 386 h 386"/>
                <a:gd name="T2" fmla="*/ 4054 w 4054"/>
                <a:gd name="T3" fmla="*/ 193 h 386"/>
                <a:gd name="T4" fmla="*/ 2027 w 4054"/>
                <a:gd name="T5" fmla="*/ 0 h 386"/>
                <a:gd name="T6" fmla="*/ 0 w 4054"/>
                <a:gd name="T7" fmla="*/ 193 h 386"/>
                <a:gd name="T8" fmla="*/ 0 w 4054"/>
                <a:gd name="T9" fmla="*/ 386 h 386"/>
                <a:gd name="T10" fmla="*/ 2027 w 4054"/>
                <a:gd name="T11" fmla="*/ 193 h 386"/>
                <a:gd name="T12" fmla="*/ 4054 w 4054"/>
                <a:gd name="T1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4" h="386">
                  <a:moveTo>
                    <a:pt x="4054" y="386"/>
                  </a:moveTo>
                  <a:lnTo>
                    <a:pt x="4054" y="193"/>
                  </a:lnTo>
                  <a:lnTo>
                    <a:pt x="2027" y="0"/>
                  </a:lnTo>
                  <a:lnTo>
                    <a:pt x="0" y="193"/>
                  </a:lnTo>
                  <a:lnTo>
                    <a:pt x="0" y="386"/>
                  </a:lnTo>
                  <a:lnTo>
                    <a:pt x="2027" y="193"/>
                  </a:lnTo>
                  <a:lnTo>
                    <a:pt x="4054" y="386"/>
                  </a:lnTo>
                  <a:close/>
                </a:path>
              </a:pathLst>
            </a:custGeom>
            <a:noFill/>
            <a:ln w="127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1023"/>
              <a:ext cx="17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3" name="Picture 5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" y="1023"/>
              <a:ext cx="17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" name="Oval 56"/>
            <p:cNvSpPr>
              <a:spLocks noChangeArrowheads="1"/>
            </p:cNvSpPr>
            <p:nvPr/>
          </p:nvSpPr>
          <p:spPr bwMode="auto">
            <a:xfrm>
              <a:off x="2731" y="1038"/>
              <a:ext cx="125" cy="125"/>
            </a:xfrm>
            <a:prstGeom prst="ellipse">
              <a:avLst/>
            </a:pr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Oval 57"/>
            <p:cNvSpPr>
              <a:spLocks noChangeArrowheads="1"/>
            </p:cNvSpPr>
            <p:nvPr/>
          </p:nvSpPr>
          <p:spPr bwMode="auto">
            <a:xfrm>
              <a:off x="2731" y="1038"/>
              <a:ext cx="125" cy="125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882"/>
              <a:ext cx="7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882"/>
              <a:ext cx="7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Freeform 60"/>
            <p:cNvSpPr>
              <a:spLocks/>
            </p:cNvSpPr>
            <p:nvPr/>
          </p:nvSpPr>
          <p:spPr bwMode="auto">
            <a:xfrm>
              <a:off x="2450" y="868"/>
              <a:ext cx="697" cy="468"/>
            </a:xfrm>
            <a:custGeom>
              <a:avLst/>
              <a:gdLst>
                <a:gd name="T0" fmla="*/ 400 w 697"/>
                <a:gd name="T1" fmla="*/ 146 h 468"/>
                <a:gd name="T2" fmla="*/ 29 w 697"/>
                <a:gd name="T3" fmla="*/ 49 h 468"/>
                <a:gd name="T4" fmla="*/ 298 w 697"/>
                <a:gd name="T5" fmla="*/ 323 h 468"/>
                <a:gd name="T6" fmla="*/ 669 w 697"/>
                <a:gd name="T7" fmla="*/ 419 h 468"/>
                <a:gd name="T8" fmla="*/ 400 w 697"/>
                <a:gd name="T9" fmla="*/ 14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68">
                  <a:moveTo>
                    <a:pt x="400" y="146"/>
                  </a:moveTo>
                  <a:cubicBezTo>
                    <a:pt x="223" y="43"/>
                    <a:pt x="57" y="0"/>
                    <a:pt x="29" y="49"/>
                  </a:cubicBezTo>
                  <a:cubicBezTo>
                    <a:pt x="0" y="98"/>
                    <a:pt x="121" y="221"/>
                    <a:pt x="298" y="323"/>
                  </a:cubicBezTo>
                  <a:cubicBezTo>
                    <a:pt x="475" y="425"/>
                    <a:pt x="641" y="468"/>
                    <a:pt x="669" y="419"/>
                  </a:cubicBezTo>
                  <a:cubicBezTo>
                    <a:pt x="697" y="370"/>
                    <a:pt x="577" y="248"/>
                    <a:pt x="400" y="146"/>
                  </a:cubicBezTo>
                </a:path>
              </a:pathLst>
            </a:cu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882"/>
              <a:ext cx="7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882"/>
              <a:ext cx="70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Freeform 63"/>
            <p:cNvSpPr>
              <a:spLocks/>
            </p:cNvSpPr>
            <p:nvPr/>
          </p:nvSpPr>
          <p:spPr bwMode="auto">
            <a:xfrm>
              <a:off x="2453" y="865"/>
              <a:ext cx="697" cy="468"/>
            </a:xfrm>
            <a:custGeom>
              <a:avLst/>
              <a:gdLst>
                <a:gd name="T0" fmla="*/ 400 w 697"/>
                <a:gd name="T1" fmla="*/ 323 h 468"/>
                <a:gd name="T2" fmla="*/ 669 w 697"/>
                <a:gd name="T3" fmla="*/ 49 h 468"/>
                <a:gd name="T4" fmla="*/ 298 w 697"/>
                <a:gd name="T5" fmla="*/ 146 h 468"/>
                <a:gd name="T6" fmla="*/ 28 w 697"/>
                <a:gd name="T7" fmla="*/ 419 h 468"/>
                <a:gd name="T8" fmla="*/ 400 w 697"/>
                <a:gd name="T9" fmla="*/ 32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68">
                  <a:moveTo>
                    <a:pt x="400" y="323"/>
                  </a:moveTo>
                  <a:cubicBezTo>
                    <a:pt x="576" y="221"/>
                    <a:pt x="697" y="98"/>
                    <a:pt x="669" y="49"/>
                  </a:cubicBezTo>
                  <a:cubicBezTo>
                    <a:pt x="641" y="0"/>
                    <a:pt x="474" y="44"/>
                    <a:pt x="298" y="146"/>
                  </a:cubicBezTo>
                  <a:cubicBezTo>
                    <a:pt x="121" y="248"/>
                    <a:pt x="0" y="371"/>
                    <a:pt x="28" y="419"/>
                  </a:cubicBezTo>
                  <a:cubicBezTo>
                    <a:pt x="56" y="468"/>
                    <a:pt x="223" y="425"/>
                    <a:pt x="400" y="323"/>
                  </a:cubicBezTo>
                </a:path>
              </a:pathLst>
            </a:cu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2" name="Picture 6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" y="717"/>
              <a:ext cx="254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65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" y="717"/>
              <a:ext cx="254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Oval 66"/>
            <p:cNvSpPr>
              <a:spLocks noChangeArrowheads="1"/>
            </p:cNvSpPr>
            <p:nvPr/>
          </p:nvSpPr>
          <p:spPr bwMode="auto">
            <a:xfrm>
              <a:off x="2690" y="729"/>
              <a:ext cx="204" cy="741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5" name="Picture 6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" y="1341"/>
              <a:ext cx="7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6" name="Picture 6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" y="1341"/>
              <a:ext cx="7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Oval 69"/>
            <p:cNvSpPr>
              <a:spLocks noChangeArrowheads="1"/>
            </p:cNvSpPr>
            <p:nvPr/>
          </p:nvSpPr>
          <p:spPr bwMode="auto">
            <a:xfrm>
              <a:off x="2854" y="1354"/>
              <a:ext cx="23" cy="23"/>
            </a:xfrm>
            <a:prstGeom prst="ellipse">
              <a:avLst/>
            </a:prstGeom>
            <a:solidFill>
              <a:srgbClr val="46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Oval 70"/>
            <p:cNvSpPr>
              <a:spLocks noChangeArrowheads="1"/>
            </p:cNvSpPr>
            <p:nvPr/>
          </p:nvSpPr>
          <p:spPr bwMode="auto">
            <a:xfrm>
              <a:off x="2854" y="1354"/>
              <a:ext cx="23" cy="23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9" name="Picture 71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88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0" name="Picture 72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88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5" name="Oval 73"/>
            <p:cNvSpPr>
              <a:spLocks noChangeArrowheads="1"/>
            </p:cNvSpPr>
            <p:nvPr/>
          </p:nvSpPr>
          <p:spPr bwMode="auto">
            <a:xfrm>
              <a:off x="2963" y="897"/>
              <a:ext cx="24" cy="23"/>
            </a:xfrm>
            <a:prstGeom prst="ellipse">
              <a:avLst/>
            </a:prstGeom>
            <a:solidFill>
              <a:srgbClr val="46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Oval 74"/>
            <p:cNvSpPr>
              <a:spLocks noChangeArrowheads="1"/>
            </p:cNvSpPr>
            <p:nvPr/>
          </p:nvSpPr>
          <p:spPr bwMode="auto">
            <a:xfrm>
              <a:off x="2963" y="897"/>
              <a:ext cx="24" cy="23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23" name="Picture 7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959"/>
              <a:ext cx="7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959"/>
              <a:ext cx="7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Oval 77"/>
            <p:cNvSpPr>
              <a:spLocks noChangeArrowheads="1"/>
            </p:cNvSpPr>
            <p:nvPr/>
          </p:nvSpPr>
          <p:spPr bwMode="auto">
            <a:xfrm>
              <a:off x="2484" y="972"/>
              <a:ext cx="23" cy="23"/>
            </a:xfrm>
            <a:prstGeom prst="ellipse">
              <a:avLst/>
            </a:prstGeom>
            <a:solidFill>
              <a:srgbClr val="46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Oval 78"/>
            <p:cNvSpPr>
              <a:spLocks noChangeArrowheads="1"/>
            </p:cNvSpPr>
            <p:nvPr/>
          </p:nvSpPr>
          <p:spPr bwMode="auto">
            <a:xfrm>
              <a:off x="2484" y="972"/>
              <a:ext cx="23" cy="23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27" name="Picture 7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709"/>
              <a:ext cx="7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8" name="Picture 8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709"/>
              <a:ext cx="7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1" name="Oval 81"/>
            <p:cNvSpPr>
              <a:spLocks noChangeArrowheads="1"/>
            </p:cNvSpPr>
            <p:nvPr/>
          </p:nvSpPr>
          <p:spPr bwMode="auto">
            <a:xfrm>
              <a:off x="2780" y="721"/>
              <a:ext cx="23" cy="23"/>
            </a:xfrm>
            <a:prstGeom prst="ellipse">
              <a:avLst/>
            </a:prstGeom>
            <a:solidFill>
              <a:srgbClr val="46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Oval 82"/>
            <p:cNvSpPr>
              <a:spLocks noChangeArrowheads="1"/>
            </p:cNvSpPr>
            <p:nvPr/>
          </p:nvSpPr>
          <p:spPr bwMode="auto">
            <a:xfrm>
              <a:off x="2780" y="721"/>
              <a:ext cx="23" cy="23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31" name="Picture 83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1168"/>
              <a:ext cx="7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2" name="Picture 84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1168"/>
              <a:ext cx="7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5" name="Oval 85"/>
            <p:cNvSpPr>
              <a:spLocks noChangeArrowheads="1"/>
            </p:cNvSpPr>
            <p:nvPr/>
          </p:nvSpPr>
          <p:spPr bwMode="auto">
            <a:xfrm>
              <a:off x="3069" y="1180"/>
              <a:ext cx="23" cy="23"/>
            </a:xfrm>
            <a:prstGeom prst="ellipse">
              <a:avLst/>
            </a:prstGeom>
            <a:solidFill>
              <a:srgbClr val="46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Oval 86"/>
            <p:cNvSpPr>
              <a:spLocks noChangeArrowheads="1"/>
            </p:cNvSpPr>
            <p:nvPr/>
          </p:nvSpPr>
          <p:spPr bwMode="auto">
            <a:xfrm>
              <a:off x="3069" y="1180"/>
              <a:ext cx="23" cy="23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35" name="Picture 87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" y="1252"/>
              <a:ext cx="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6" name="Picture 88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" y="1252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7" name="Oval 89"/>
            <p:cNvSpPr>
              <a:spLocks noChangeArrowheads="1"/>
            </p:cNvSpPr>
            <p:nvPr/>
          </p:nvSpPr>
          <p:spPr bwMode="auto">
            <a:xfrm>
              <a:off x="2650" y="1265"/>
              <a:ext cx="23" cy="24"/>
            </a:xfrm>
            <a:prstGeom prst="ellipse">
              <a:avLst/>
            </a:prstGeom>
            <a:solidFill>
              <a:srgbClr val="46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Oval 90"/>
            <p:cNvSpPr>
              <a:spLocks noChangeArrowheads="1"/>
            </p:cNvSpPr>
            <p:nvPr/>
          </p:nvSpPr>
          <p:spPr bwMode="auto">
            <a:xfrm>
              <a:off x="2650" y="1265"/>
              <a:ext cx="23" cy="24"/>
            </a:xfrm>
            <a:prstGeom prst="ellipse">
              <a:avLst/>
            </a:prstGeom>
            <a:noFill/>
            <a:ln w="6350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39" name="Picture 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3607"/>
              <a:ext cx="410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0" name="Picture 92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" y="3607"/>
              <a:ext cx="410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1" name="Rectangle 93"/>
            <p:cNvSpPr>
              <a:spLocks noChangeArrowheads="1"/>
            </p:cNvSpPr>
            <p:nvPr/>
          </p:nvSpPr>
          <p:spPr bwMode="auto">
            <a:xfrm>
              <a:off x="773" y="3618"/>
              <a:ext cx="4054" cy="19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42" name="Picture 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087"/>
              <a:ext cx="4118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3" name="Picture 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087"/>
              <a:ext cx="4118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Rectangle 96"/>
            <p:cNvSpPr>
              <a:spLocks noChangeArrowheads="1"/>
            </p:cNvSpPr>
            <p:nvPr/>
          </p:nvSpPr>
          <p:spPr bwMode="auto">
            <a:xfrm>
              <a:off x="773" y="1107"/>
              <a:ext cx="4054" cy="2704"/>
            </a:xfrm>
            <a:prstGeom prst="rect">
              <a:avLst/>
            </a:prstGeom>
            <a:noFill/>
            <a:ln w="25400" cap="sq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45" name="Picture 97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" y="1015"/>
              <a:ext cx="103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6" name="Picture 98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" y="1015"/>
              <a:ext cx="103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5" name="Rectangle 99"/>
            <p:cNvSpPr>
              <a:spLocks noChangeArrowheads="1"/>
            </p:cNvSpPr>
            <p:nvPr/>
          </p:nvSpPr>
          <p:spPr bwMode="auto">
            <a:xfrm>
              <a:off x="2306" y="1035"/>
              <a:ext cx="965" cy="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Rectangle 100"/>
            <p:cNvSpPr>
              <a:spLocks noChangeArrowheads="1"/>
            </p:cNvSpPr>
            <p:nvPr/>
          </p:nvSpPr>
          <p:spPr bwMode="auto">
            <a:xfrm>
              <a:off x="2306" y="1035"/>
              <a:ext cx="965" cy="131"/>
            </a:xfrm>
            <a:prstGeom prst="rect">
              <a:avLst/>
            </a:prstGeom>
            <a:noFill/>
            <a:ln w="25400" cap="sq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Rectangle 101"/>
            <p:cNvSpPr>
              <a:spLocks noChangeArrowheads="1"/>
            </p:cNvSpPr>
            <p:nvPr/>
          </p:nvSpPr>
          <p:spPr bwMode="auto">
            <a:xfrm>
              <a:off x="2367" y="1026"/>
              <a:ext cx="95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ED7D31"/>
                  </a:solidFill>
                  <a:effectLst/>
                  <a:latin typeface="Calibri" panose="020F0502020204030204" pitchFamily="34" charset="0"/>
                </a:rPr>
                <a:t>Science Commons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0" name="Rectangle 102"/>
            <p:cNvSpPr>
              <a:spLocks noChangeArrowheads="1"/>
            </p:cNvSpPr>
            <p:nvPr/>
          </p:nvSpPr>
          <p:spPr bwMode="auto">
            <a:xfrm>
              <a:off x="2500" y="3556"/>
              <a:ext cx="68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Marketplace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1" name="Rectangle 103"/>
            <p:cNvSpPr>
              <a:spLocks noChangeArrowheads="1"/>
            </p:cNvSpPr>
            <p:nvPr/>
          </p:nvSpPr>
          <p:spPr bwMode="auto">
            <a:xfrm>
              <a:off x="3732" y="1423"/>
              <a:ext cx="22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203864"/>
                  </a:solidFill>
                  <a:effectLst/>
                  <a:latin typeface="Calibri" panose="020F0502020204030204" pitchFamily="34" charset="0"/>
                </a:rPr>
                <a:t>EGI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52" name="Picture 10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852"/>
              <a:ext cx="201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" name="Picture 10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852"/>
              <a:ext cx="201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4" name="Rectangle 106"/>
            <p:cNvSpPr>
              <a:spLocks noChangeArrowheads="1"/>
            </p:cNvSpPr>
            <p:nvPr/>
          </p:nvSpPr>
          <p:spPr bwMode="auto">
            <a:xfrm>
              <a:off x="2824" y="1867"/>
              <a:ext cx="1967" cy="173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107"/>
            <p:cNvSpPr>
              <a:spLocks noChangeArrowheads="1"/>
            </p:cNvSpPr>
            <p:nvPr/>
          </p:nvSpPr>
          <p:spPr bwMode="auto">
            <a:xfrm>
              <a:off x="2824" y="1867"/>
              <a:ext cx="1967" cy="173"/>
            </a:xfrm>
            <a:prstGeom prst="rect">
              <a:avLst/>
            </a:pr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Rectangle 108"/>
            <p:cNvSpPr>
              <a:spLocks noChangeArrowheads="1"/>
            </p:cNvSpPr>
            <p:nvPr/>
          </p:nvSpPr>
          <p:spPr bwMode="auto">
            <a:xfrm>
              <a:off x="3621" y="1879"/>
              <a:ext cx="3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APPDB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57" name="Picture 109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013"/>
              <a:ext cx="201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" name="Picture 110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013"/>
              <a:ext cx="201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7" name="Rectangle 111"/>
            <p:cNvSpPr>
              <a:spLocks noChangeArrowheads="1"/>
            </p:cNvSpPr>
            <p:nvPr/>
          </p:nvSpPr>
          <p:spPr bwMode="auto">
            <a:xfrm>
              <a:off x="2824" y="2028"/>
              <a:ext cx="1967" cy="17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Rectangle 112"/>
            <p:cNvSpPr>
              <a:spLocks noChangeArrowheads="1"/>
            </p:cNvSpPr>
            <p:nvPr/>
          </p:nvSpPr>
          <p:spPr bwMode="auto">
            <a:xfrm>
              <a:off x="2824" y="2028"/>
              <a:ext cx="1967" cy="174"/>
            </a:xfrm>
            <a:prstGeom prst="rect">
              <a:avLst/>
            </a:pr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Rectangle 113"/>
            <p:cNvSpPr>
              <a:spLocks noChangeArrowheads="1"/>
            </p:cNvSpPr>
            <p:nvPr/>
          </p:nvSpPr>
          <p:spPr bwMode="auto">
            <a:xfrm>
              <a:off x="3198" y="2039"/>
              <a:ext cx="35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GGUS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8" name="Rectangle 116"/>
            <p:cNvSpPr>
              <a:spLocks noChangeArrowheads="1"/>
            </p:cNvSpPr>
            <p:nvPr/>
          </p:nvSpPr>
          <p:spPr bwMode="auto">
            <a:xfrm>
              <a:off x="3583" y="2039"/>
              <a:ext cx="1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1" name="Rectangle 117"/>
            <p:cNvSpPr>
              <a:spLocks noChangeArrowheads="1"/>
            </p:cNvSpPr>
            <p:nvPr/>
          </p:nvSpPr>
          <p:spPr bwMode="auto">
            <a:xfrm>
              <a:off x="3628" y="2039"/>
              <a:ext cx="4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VAPOR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4" name="Rectangle 118"/>
            <p:cNvSpPr>
              <a:spLocks noChangeArrowheads="1"/>
            </p:cNvSpPr>
            <p:nvPr/>
          </p:nvSpPr>
          <p:spPr bwMode="auto">
            <a:xfrm>
              <a:off x="3966" y="2039"/>
              <a:ext cx="11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7" name="Rectangle 119"/>
            <p:cNvSpPr>
              <a:spLocks noChangeArrowheads="1"/>
            </p:cNvSpPr>
            <p:nvPr/>
          </p:nvSpPr>
          <p:spPr bwMode="auto">
            <a:xfrm>
              <a:off x="4012" y="2039"/>
              <a:ext cx="3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Nagios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8" name="Rectangle 120"/>
            <p:cNvSpPr>
              <a:spLocks noChangeArrowheads="1"/>
            </p:cNvSpPr>
            <p:nvPr/>
          </p:nvSpPr>
          <p:spPr bwMode="auto">
            <a:xfrm>
              <a:off x="4336" y="2039"/>
              <a:ext cx="1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1" name="Rectangle 121"/>
            <p:cNvSpPr>
              <a:spLocks noChangeArrowheads="1"/>
            </p:cNvSpPr>
            <p:nvPr/>
          </p:nvSpPr>
          <p:spPr bwMode="auto">
            <a:xfrm>
              <a:off x="4381" y="2039"/>
              <a:ext cx="33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Pakiti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70" name="Picture 122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190"/>
              <a:ext cx="201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1" name="Picture 123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190"/>
              <a:ext cx="201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2" name="Rectangle 124"/>
            <p:cNvSpPr>
              <a:spLocks noChangeArrowheads="1"/>
            </p:cNvSpPr>
            <p:nvPr/>
          </p:nvSpPr>
          <p:spPr bwMode="auto">
            <a:xfrm>
              <a:off x="2824" y="2203"/>
              <a:ext cx="1967" cy="17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Rectangle 125"/>
            <p:cNvSpPr>
              <a:spLocks noChangeArrowheads="1"/>
            </p:cNvSpPr>
            <p:nvPr/>
          </p:nvSpPr>
          <p:spPr bwMode="auto">
            <a:xfrm>
              <a:off x="2824" y="2203"/>
              <a:ext cx="1967" cy="174"/>
            </a:xfrm>
            <a:prstGeom prst="rect">
              <a:avLst/>
            </a:pr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Rectangle 126"/>
            <p:cNvSpPr>
              <a:spLocks noChangeArrowheads="1"/>
            </p:cNvSpPr>
            <p:nvPr/>
          </p:nvSpPr>
          <p:spPr bwMode="auto">
            <a:xfrm>
              <a:off x="3652" y="2216"/>
              <a:ext cx="38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Appdb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75" name="Picture 127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363"/>
              <a:ext cx="201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6" name="Picture 128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363"/>
              <a:ext cx="201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9" name="Rectangle 129"/>
            <p:cNvSpPr>
              <a:spLocks noChangeArrowheads="1"/>
            </p:cNvSpPr>
            <p:nvPr/>
          </p:nvSpPr>
          <p:spPr bwMode="auto">
            <a:xfrm>
              <a:off x="2824" y="2378"/>
              <a:ext cx="1967" cy="174"/>
            </a:xfrm>
            <a:prstGeom prst="rect">
              <a:avLst/>
            </a:pr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Rectangle 130"/>
            <p:cNvSpPr>
              <a:spLocks noChangeArrowheads="1"/>
            </p:cNvSpPr>
            <p:nvPr/>
          </p:nvSpPr>
          <p:spPr bwMode="auto">
            <a:xfrm>
              <a:off x="2824" y="2378"/>
              <a:ext cx="1967" cy="174"/>
            </a:xfrm>
            <a:prstGeom prst="rect">
              <a:avLst/>
            </a:prstGeom>
            <a:no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Rectangle 131"/>
            <p:cNvSpPr>
              <a:spLocks noChangeArrowheads="1"/>
            </p:cNvSpPr>
            <p:nvPr/>
          </p:nvSpPr>
          <p:spPr bwMode="auto">
            <a:xfrm>
              <a:off x="3634" y="2391"/>
              <a:ext cx="4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GOCDB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80" name="Picture 132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2645"/>
              <a:ext cx="62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1" name="Picture 133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" y="2645"/>
              <a:ext cx="62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4" name="Rectangle 134"/>
            <p:cNvSpPr>
              <a:spLocks noChangeArrowheads="1"/>
            </p:cNvSpPr>
            <p:nvPr/>
          </p:nvSpPr>
          <p:spPr bwMode="auto">
            <a:xfrm>
              <a:off x="3046" y="2664"/>
              <a:ext cx="555" cy="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Rectangle 135"/>
            <p:cNvSpPr>
              <a:spLocks noChangeArrowheads="1"/>
            </p:cNvSpPr>
            <p:nvPr/>
          </p:nvSpPr>
          <p:spPr bwMode="auto">
            <a:xfrm>
              <a:off x="3046" y="2664"/>
              <a:ext cx="555" cy="116"/>
            </a:xfrm>
            <a:prstGeom prst="rect">
              <a:avLst/>
            </a:prstGeom>
            <a:noFill/>
            <a:ln w="25400" cap="sq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Rectangle 136"/>
            <p:cNvSpPr>
              <a:spLocks noChangeArrowheads="1"/>
            </p:cNvSpPr>
            <p:nvPr/>
          </p:nvSpPr>
          <p:spPr bwMode="auto">
            <a:xfrm>
              <a:off x="3107" y="2645"/>
              <a:ext cx="51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Fedcloud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85" name="Picture 137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" y="2649"/>
              <a:ext cx="5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6" name="Picture 138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" y="2649"/>
              <a:ext cx="5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1" name="Rectangle 139"/>
            <p:cNvSpPr>
              <a:spLocks noChangeArrowheads="1"/>
            </p:cNvSpPr>
            <p:nvPr/>
          </p:nvSpPr>
          <p:spPr bwMode="auto">
            <a:xfrm>
              <a:off x="4063" y="2668"/>
              <a:ext cx="458" cy="1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Rectangle 140"/>
            <p:cNvSpPr>
              <a:spLocks noChangeArrowheads="1"/>
            </p:cNvSpPr>
            <p:nvPr/>
          </p:nvSpPr>
          <p:spPr bwMode="auto">
            <a:xfrm>
              <a:off x="4063" y="2668"/>
              <a:ext cx="458" cy="117"/>
            </a:xfrm>
            <a:prstGeom prst="rect">
              <a:avLst/>
            </a:prstGeom>
            <a:noFill/>
            <a:ln w="25400" cap="sq">
              <a:solidFill>
                <a:srgbClr val="92D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Rectangle 141"/>
            <p:cNvSpPr>
              <a:spLocks noChangeArrowheads="1"/>
            </p:cNvSpPr>
            <p:nvPr/>
          </p:nvSpPr>
          <p:spPr bwMode="auto">
            <a:xfrm>
              <a:off x="4213" y="2646"/>
              <a:ext cx="25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anose="020F0502020204030204" pitchFamily="34" charset="0"/>
                </a:rPr>
                <a:t>grid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4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50" y="2852936"/>
            <a:ext cx="915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tasks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045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 and NA2.2.7 Tasks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61913" y="1124744"/>
            <a:ext cx="90916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Populate Marketplace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resource providers in GOCDB and make this list private to EGI members. (STFC)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applications in </a:t>
            </a:r>
            <a:r>
              <a:rPr lang="en-US" sz="1400" dirty="0" err="1" smtClean="0"/>
              <a:t>Appdb</a:t>
            </a:r>
            <a:r>
              <a:rPr lang="en-US" sz="1400" dirty="0" smtClean="0"/>
              <a:t>. (GRNET)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List of all EGI services. (INFN)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pay4use people make them public (INFN).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Integration to e-GRANT (CYFRONET) -&gt; go via OTAG using 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Map EGI environment to new architecture. (INFN/SwiNG)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Fix EGI web site. (INFN)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Populate directory and federation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Map VOS into “communities”. (INFN) -&gt; Map current EGI user info into new model.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Connect to EGI federation. (IASA)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Connect to </a:t>
            </a:r>
            <a:r>
              <a:rPr lang="en-US" sz="1400" dirty="0" err="1" smtClean="0"/>
              <a:t>Edugain</a:t>
            </a:r>
            <a:r>
              <a:rPr lang="en-US" sz="1400" dirty="0" smtClean="0"/>
              <a:t>. (IASA)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all organizations affiliated with EGI (e.g. for special offerings). (INFN)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Roadmap to merge LTOS, user portal, AAI pilot, marketplace, etc. together (SwiNG, INFN, IASA)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Features to add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Add SLA indicator (SwiNG)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Add redirection to e-grant (or other portals). (SwiNG)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Improve external and public information for all resource providers. (SwiNG)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Policy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Update business engagement strategy (</a:t>
            </a:r>
            <a:r>
              <a:rPr lang="en-US" sz="1400" dirty="0" smtClean="0">
                <a:hlinkClick r:id="rId2"/>
              </a:rPr>
              <a:t>https://docs.google.com/document/d/1TAEu25ww-z2SoHUELvm5mPygVDDuGYmTuF7gjTVrgLI/edit</a:t>
            </a:r>
            <a:r>
              <a:rPr lang="en-US" sz="1400" dirty="0" smtClean="0"/>
              <a:t>). (EGI.eu) -&gt; dissected into different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Define partnership levels with commercial providers. </a:t>
            </a:r>
            <a:r>
              <a:rPr lang="en-US" sz="1400" dirty="0"/>
              <a:t>(</a:t>
            </a:r>
            <a:r>
              <a:rPr lang="en-US" sz="1400" dirty="0" smtClean="0"/>
              <a:t>EGI.eu)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Define offerings from commercial providers (either directly or via EGI with broker.) (EGI.eu)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Merge Pay4use into Marketplace (EGI)</a:t>
            </a:r>
          </a:p>
        </p:txBody>
      </p:sp>
    </p:spTree>
    <p:extLst>
      <p:ext uri="{BB962C8B-B14F-4D97-AF65-F5344CB8AC3E}">
        <p14:creationId xmlns:p14="http://schemas.microsoft.com/office/powerpoint/2010/main" val="32740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WP2 and WP3 Deliverables for</a:t>
            </a:r>
            <a:br>
              <a:rPr lang="it-IT" altLang="en-US" dirty="0" smtClean="0"/>
            </a:br>
            <a:r>
              <a:rPr lang="it-IT" altLang="en-US" dirty="0" smtClean="0"/>
              <a:t>Marketplace Activities</a:t>
            </a:r>
            <a:endParaRPr lang="en-GB" altLang="en-US" dirty="0" smtClean="0"/>
          </a:p>
        </p:txBody>
      </p:sp>
      <p:sp>
        <p:nvSpPr>
          <p:cNvPr id="3072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70D3AB-555C-42CB-AACC-7DA7196FBA1B}" type="slidenum">
              <a:rPr lang="en-US" altLang="en-US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250825" y="1125538"/>
          <a:ext cx="8713787" cy="384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75"/>
                <a:gridCol w="670275"/>
                <a:gridCol w="5118467"/>
                <a:gridCol w="526460"/>
                <a:gridCol w="792082"/>
                <a:gridCol w="936228"/>
              </a:tblGrid>
              <a:tr h="64004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WP</a:t>
                      </a:r>
                      <a:endParaRPr lang="en-GB" sz="18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N. </a:t>
                      </a:r>
                      <a:endParaRPr lang="en-GB" sz="18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Title 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PM </a:t>
                      </a:r>
                      <a:endParaRPr lang="en-GB" sz="18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Type</a:t>
                      </a:r>
                      <a:endParaRPr lang="en-GB" sz="18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Owner</a:t>
                      </a:r>
                      <a:endParaRPr lang="en-GB" sz="1800" dirty="0"/>
                    </a:p>
                  </a:txBody>
                  <a:tcPr marL="91447" marR="91447" marT="45715" marB="45715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 2.3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Concept of EGI Marketplace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M6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Report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SWING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D3.2 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Design of the EGI Service Registry and </a:t>
                      </a:r>
                      <a:r>
                        <a:rPr lang="en-GB" sz="1200" dirty="0" smtClean="0"/>
                        <a:t>Marketplace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M12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Report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SWING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D3.7 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First release of the EGI Service Registry and Marketplace </a:t>
                      </a:r>
                      <a:r>
                        <a:rPr lang="en-GB" sz="1200" dirty="0" smtClean="0"/>
                        <a:t>prototype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M18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Dem.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SWING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D3.2 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Design of the EGI Service Registry and </a:t>
                      </a:r>
                      <a:r>
                        <a:rPr lang="en-GB" sz="1200" dirty="0" smtClean="0"/>
                        <a:t>Marketplace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M12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Report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SWING</a:t>
                      </a:r>
                      <a:endParaRPr lang="en-GB" sz="1200" dirty="0"/>
                    </a:p>
                  </a:txBody>
                  <a:tcPr marL="91447" marR="91447" marT="45715" marB="45715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3</a:t>
                      </a:r>
                      <a:endParaRPr lang="en-GB" sz="1200" b="1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D3.7* </a:t>
                      </a:r>
                      <a:endParaRPr lang="en-GB" sz="1200" b="1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First release of the EGI Service Registry and Marketplace </a:t>
                      </a:r>
                      <a:r>
                        <a:rPr lang="en-GB" sz="1200" b="1" dirty="0" smtClean="0"/>
                        <a:t>prototype</a:t>
                      </a:r>
                      <a:endParaRPr lang="en-GB" sz="1200" b="1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M18</a:t>
                      </a:r>
                      <a:endParaRPr lang="en-GB" sz="1200" b="1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Dem.</a:t>
                      </a:r>
                      <a:endParaRPr lang="en-GB" sz="1200" b="1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SWING</a:t>
                      </a:r>
                      <a:endParaRPr lang="en-GB" sz="1200" b="1" dirty="0"/>
                    </a:p>
                  </a:txBody>
                  <a:tcPr marL="91447" marR="91447" marT="45715" marB="45715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D3.14* 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release of the EGI Service Registry and Marketplace 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prototype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M26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  Dem</a:t>
                      </a:r>
                      <a:r>
                        <a:rPr lang="en-GB" sz="1200" b="1" dirty="0" smtClean="0"/>
                        <a:t>.</a:t>
                      </a: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SWING</a:t>
                      </a:r>
                      <a:endParaRPr lang="en-GB" sz="1200" b="1" dirty="0"/>
                    </a:p>
                  </a:txBody>
                  <a:tcPr marL="91447" marR="91447" anchor="ctr"/>
                </a:tc>
              </a:tr>
              <a:tr h="457172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D3.16 </a:t>
                      </a: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report on EGI Service Registry and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Marketplace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M30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Report</a:t>
                      </a:r>
                      <a:endParaRPr lang="en-GB" sz="12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SWING</a:t>
                      </a:r>
                      <a:endParaRPr lang="en-GB" sz="1200" dirty="0"/>
                    </a:p>
                  </a:txBody>
                  <a:tcPr marL="91447" marR="91447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5445224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Bold indicates WP3 milestone deliverable.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 and WP3 Roadmap for Marketplace Activities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48276"/>
              </p:ext>
            </p:extLst>
          </p:nvPr>
        </p:nvGraphicFramePr>
        <p:xfrm>
          <a:off x="539548" y="1916831"/>
          <a:ext cx="7848875" cy="3290571"/>
        </p:xfrm>
        <a:graphic>
          <a:graphicData uri="http://schemas.openxmlformats.org/drawingml/2006/table">
            <a:tbl>
              <a:tblPr/>
              <a:tblGrid>
                <a:gridCol w="1224140"/>
                <a:gridCol w="3240360"/>
                <a:gridCol w="1224136"/>
                <a:gridCol w="1008112"/>
                <a:gridCol w="1152127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Task number</a:t>
                      </a:r>
                    </a:p>
                    <a:p>
                      <a:pPr algn="ctr"/>
                      <a:r>
                        <a:rPr lang="en-US" sz="1200" b="0" dirty="0">
                          <a:effectLst/>
                        </a:rPr>
                        <a:t>(2.X)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Task name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Start date</a:t>
                      </a:r>
                    </a:p>
                    <a:p>
                      <a:pPr algn="ctr"/>
                      <a:r>
                        <a:rPr lang="en-US" sz="1200" b="0">
                          <a:effectLst/>
                        </a:rPr>
                        <a:t>(MM/YY)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Release Date</a:t>
                      </a:r>
                    </a:p>
                    <a:p>
                      <a:pPr algn="ctr"/>
                      <a:r>
                        <a:rPr lang="en-US" sz="1200" b="0">
                          <a:effectLst/>
                        </a:rPr>
                        <a:t>(MM/YY)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Status</a:t>
                      </a:r>
                    </a:p>
                    <a:p>
                      <a:pPr algn="ctr"/>
                      <a:r>
                        <a:rPr lang="en-US" sz="1200" b="0">
                          <a:effectLst/>
                        </a:rPr>
                        <a:t>(Open/Closed)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134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2.1</a:t>
                      </a:r>
                      <a:br>
                        <a:rPr lang="en-US" sz="1200" b="0" dirty="0">
                          <a:effectLst/>
                        </a:rPr>
                      </a:br>
                      <a:endParaRPr lang="en-US" sz="1200" b="0" dirty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Stakeholder involvement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04/2015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08/2017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Open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4565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2.2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Marketplace strategy</a:t>
                      </a:r>
                      <a:br>
                        <a:rPr lang="en-US" sz="1200" b="0" dirty="0">
                          <a:effectLst/>
                        </a:rPr>
                      </a:br>
                      <a:endParaRPr lang="en-US" sz="1200" b="0" dirty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04/2015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07/2015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Open</a:t>
                      </a:r>
                      <a:br>
                        <a:rPr lang="en-US" sz="1200" b="0" dirty="0">
                          <a:effectLst/>
                        </a:rPr>
                      </a:br>
                      <a:endParaRPr lang="en-US" sz="1200" b="0" dirty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159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effectLst/>
                        </a:rPr>
                        <a:t>2.3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Update EGI business development strategy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04/2015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07/2015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Open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1282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2.4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Identify/collect EGI services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04/2015</a:t>
                      </a:r>
                      <a:br>
                        <a:rPr lang="en-US" sz="1200" b="0" dirty="0">
                          <a:effectLst/>
                        </a:rPr>
                      </a:br>
                      <a:endParaRPr lang="en-US" sz="1200" b="0" dirty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07/2015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Open</a:t>
                      </a:r>
                      <a:br>
                        <a:rPr lang="en-US" sz="1200" b="0" dirty="0">
                          <a:effectLst/>
                        </a:rPr>
                      </a:br>
                      <a:endParaRPr lang="en-US" sz="1200" b="0" dirty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641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2.5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Populate service catalog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08/2015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04/2016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Open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1595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2.6</a:t>
                      </a:r>
                      <a:br>
                        <a:rPr lang="en-US" sz="1200" b="0">
                          <a:effectLst/>
                        </a:rPr>
                      </a:br>
                      <a:endParaRPr lang="en-US" sz="1200" b="0">
                        <a:effectLst/>
                      </a:endParaRP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Integrate service catalog to EGI web site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10/2015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04/2016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Open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1818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effectLst/>
                        </a:rPr>
                        <a:t>2.7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Continue releases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effectLst/>
                        </a:rPr>
                        <a:t>04/2016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08/2017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Open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181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report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05/2015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08/2017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</a:t>
                      </a:r>
                    </a:p>
                  </a:txBody>
                  <a:tcPr marL="36796" marR="36796" marT="18398" marB="1839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8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Assigned to Each Task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0" y="1096201"/>
            <a:ext cx="87130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JRA 1.2: Registry and Marketplace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SwiNG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(7PM) – Dean Flanders (dean.flanders@fmi.ch)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IASA (3PM) –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Marios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Chatziangelou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(mhaggel@iasa.gr)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INFN (6.5PM) – Diego Scardaci (diego.scardaci@egi.eu)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CYFRONET (3PM) – Tomasz Szepieniec (t.szepieniec@cyfronet.pl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STFC (3PM) – David Meredith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david.meredith@stfc.ac.uk)</a:t>
            </a:r>
          </a:p>
          <a:p>
            <a:pPr>
              <a:spcAft>
                <a:spcPts val="0"/>
              </a:spcAft>
            </a:pPr>
            <a:endParaRPr lang="en-US" b="1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NA2.2.7: EGI Marketplace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Swi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NG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(7PM) – Dean Flanders (dean.flanders@fmi.ch)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CSIC (2PM) – Jesus Marco (</a:t>
            </a:r>
            <a:r>
              <a:rPr lang="en-US" dirty="0" smtClean="0"/>
              <a:t>marco@ifca.unican.es) -&gt; </a:t>
            </a:r>
            <a:r>
              <a:rPr lang="en-US" dirty="0" err="1" smtClean="0"/>
              <a:t>Lifewatch</a:t>
            </a:r>
            <a:r>
              <a:rPr lang="en-US" dirty="0" smtClean="0"/>
              <a:t>, Pay4use, Enol Hernandez (April 14-15 meeting) -&gt; experience with SMEs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GRNET (3PM) – Elias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Hatzakis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dirty="0" smtClean="0"/>
              <a:t>hatzakis@admin.grnet.gr) and </a:t>
            </a:r>
            <a:r>
              <a:rPr lang="en-US" dirty="0"/>
              <a:t>Kostas </a:t>
            </a:r>
            <a:r>
              <a:rPr lang="en-US" dirty="0" err="1" smtClean="0"/>
              <a:t>Koumantaros</a:t>
            </a:r>
            <a:r>
              <a:rPr lang="en-US" dirty="0" smtClean="0"/>
              <a:t> (</a:t>
            </a:r>
            <a:r>
              <a:rPr lang="en-US" dirty="0" err="1" smtClean="0"/>
              <a:t>kkoum@grnet</a:t>
            </a:r>
            <a:r>
              <a:rPr lang="en-US" dirty="0" smtClean="0"/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INFN (3PM) – Need to clarify with Luciano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Giado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gaido@to.infn.i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TUBITAK (3PM) – </a:t>
            </a:r>
            <a:r>
              <a:rPr lang="en-US" dirty="0" err="1" smtClean="0"/>
              <a:t>Onur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emizsoylu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dirty="0" smtClean="0"/>
              <a:t>onur.temizsoylu@tubitak.gov.tr), </a:t>
            </a:r>
            <a:r>
              <a:rPr lang="en-US" dirty="0" err="1" smtClean="0"/>
              <a:t>Feyza</a:t>
            </a:r>
            <a:r>
              <a:rPr lang="en-US" dirty="0" smtClean="0"/>
              <a:t> </a:t>
            </a:r>
            <a:r>
              <a:rPr lang="en-US" dirty="0" err="1" smtClean="0"/>
              <a:t>Eryol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feyza.eryol@tubitak.gov.tr</a:t>
            </a:r>
            <a:r>
              <a:rPr lang="en-US" dirty="0" smtClean="0"/>
              <a:t>)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EGI.EU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~2PM)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Sy Holsinger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(sy.holsinger@egi.eu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 and Sergio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Andreozzi (sergio.andreozzi@egi.eu)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JRA1.2 and NA2.2.7 Tasks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61913" y="1124744"/>
            <a:ext cx="90916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Populate Marketplace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resource providers in GOCDB and make this list private to EGI members. (STFC)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applications in </a:t>
            </a:r>
            <a:r>
              <a:rPr lang="en-US" sz="1400" dirty="0" err="1" smtClean="0"/>
              <a:t>Appdb</a:t>
            </a:r>
            <a:r>
              <a:rPr lang="en-US" sz="1400" dirty="0" smtClean="0"/>
              <a:t>. (GRNET)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List of all EGI services. (INFN)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pay4use people make them public (INFN).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Integration to e-GRANT (CYFRONET) -&gt; go via OTAG using 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Map EGI environment to new architecture. (INFN/SwiNG)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Fix EGI web site. (INFN)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Populate directory and federation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Map VOS into “communities”. (INFN) -&gt; Map current EGI user info into new model.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Connect to EGI federation. (IASA)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Connect to </a:t>
            </a:r>
            <a:r>
              <a:rPr lang="en-US" sz="1400" dirty="0" err="1" smtClean="0"/>
              <a:t>Edugain</a:t>
            </a:r>
            <a:r>
              <a:rPr lang="en-US" sz="1400" dirty="0" smtClean="0"/>
              <a:t>. (IASA)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Get list of all organizations affiliated with EGI (e.g. for special offerings). (INFN)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Roadmap to merge LTOS, user portal, AAI pilot, marketplace, etc. together (SwiNG, INFN, IASA)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Features to add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Add SLA indicator (SwiNG)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Add redirection to e-grant (or other portals). (SwiNG)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Improve external and public information for all resource providers. (SwiNG)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Policy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Update business engagement strategy (</a:t>
            </a:r>
            <a:r>
              <a:rPr lang="en-US" sz="1400" dirty="0" smtClean="0">
                <a:hlinkClick r:id="rId2"/>
              </a:rPr>
              <a:t>https://docs.google.com/document/d/1TAEu25ww-z2SoHUELvm5mPygVDDuGYmTuF7gjTVrgLI/edit</a:t>
            </a:r>
            <a:r>
              <a:rPr lang="en-US" sz="1400" dirty="0" smtClean="0"/>
              <a:t>). (EGI.eu) -&gt; dissected into different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Define partnership levels with commercial providers. </a:t>
            </a:r>
            <a:r>
              <a:rPr lang="en-US" sz="1400" dirty="0"/>
              <a:t>(</a:t>
            </a:r>
            <a:r>
              <a:rPr lang="en-US" sz="1400" dirty="0" smtClean="0"/>
              <a:t>EGI.eu)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Define offerings from commercial providers (either directly or via EGI with broker.) (EGI.eu)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400" dirty="0" smtClean="0"/>
              <a:t>Merge Pay4use into Marketplace (EGI)</a:t>
            </a:r>
          </a:p>
        </p:txBody>
      </p:sp>
    </p:spTree>
    <p:extLst>
      <p:ext uri="{BB962C8B-B14F-4D97-AF65-F5344CB8AC3E}">
        <p14:creationId xmlns:p14="http://schemas.microsoft.com/office/powerpoint/2010/main" val="42694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6351D-9EBE-4FBF-9046-B4FAED35B70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50" y="2852936"/>
            <a:ext cx="915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requirements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81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9860</TotalTime>
  <Words>3232</Words>
  <Application>Microsoft Office PowerPoint</Application>
  <PresentationFormat>On-screen Show (4:3)</PresentationFormat>
  <Paragraphs>543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MS PGothic</vt:lpstr>
      <vt:lpstr>MS PGothic</vt:lpstr>
      <vt:lpstr>SimSun</vt:lpstr>
      <vt:lpstr>Arial</vt:lpstr>
      <vt:lpstr>Calibri</vt:lpstr>
      <vt:lpstr>Times New Roman</vt:lpstr>
      <vt:lpstr>TimesNewRomanPSMT</vt:lpstr>
      <vt:lpstr>EGI-InSPIRE-Slide-Template_v4</vt:lpstr>
      <vt:lpstr>EGI-Engage  WP2(NA2) Strategy, Policy and Communications NA2.2.7: EGI Marketplace  and  WP3(JRA1) e-Infrastructure Commons JRA 1.2: Registry and Marketplace  </vt:lpstr>
      <vt:lpstr>PowerPoint Presentation</vt:lpstr>
      <vt:lpstr>Open Science Commons Pillars</vt:lpstr>
      <vt:lpstr>EGI-Engage: WP2.NA2 and WP3.JRA1</vt:lpstr>
      <vt:lpstr>WP2 and WP3 Deliverables for Marketplace Activities</vt:lpstr>
      <vt:lpstr>WP2 and WP3 Roadmap for Marketplace Activities</vt:lpstr>
      <vt:lpstr>People Assigned to Each Task</vt:lpstr>
      <vt:lpstr>JRA1.2 and NA2.2.7 Tasks</vt:lpstr>
      <vt:lpstr>PowerPoint Presentation</vt:lpstr>
      <vt:lpstr>NA2.2.4: Statement from EGI Engage</vt:lpstr>
      <vt:lpstr>NA2.2.4: Requirements from Statement</vt:lpstr>
      <vt:lpstr>JRA1.2: Statement from EGI Engage</vt:lpstr>
      <vt:lpstr>JRA1.2: Requirements from Statement</vt:lpstr>
      <vt:lpstr>JRA1.2 and NA 2.2.7: Further Requirements in Engage (part 1)</vt:lpstr>
      <vt:lpstr>JRA1.2 and NA 2.2.7: Further Requirements in Engage(part 2)</vt:lpstr>
      <vt:lpstr>JRA1.2: Service Marketplace User Stories (1/4)</vt:lpstr>
      <vt:lpstr>JRA1.2: Service Marketplace User Stories (2/4)</vt:lpstr>
      <vt:lpstr>Service Marketplace User Stories (3/4)</vt:lpstr>
      <vt:lpstr>JRA1.2: Service Marketplace User Stories (4/4)</vt:lpstr>
      <vt:lpstr>PowerPoint Presentation</vt:lpstr>
      <vt:lpstr>Marketplace 1.0: Functionality</vt:lpstr>
      <vt:lpstr>Marketplace 1.0: Value</vt:lpstr>
      <vt:lpstr>Marketplace 1.0: Why EGI?</vt:lpstr>
      <vt:lpstr>Marketplace 1.0: components</vt:lpstr>
      <vt:lpstr>IRIS Screenshot</vt:lpstr>
      <vt:lpstr>Marketplace 2.0: Future</vt:lpstr>
      <vt:lpstr>Business Development Priorities (academic or commercial)</vt:lpstr>
      <vt:lpstr>Directory: Needs to support this model</vt:lpstr>
      <vt:lpstr>Directory: Organization of Users</vt:lpstr>
      <vt:lpstr>High Level Architecture</vt:lpstr>
      <vt:lpstr>EGI Web Site: Issues (part 1)</vt:lpstr>
      <vt:lpstr>EGI Web Site: Issues (part 2)</vt:lpstr>
      <vt:lpstr>EGI Web Site: New Direction (part 1)</vt:lpstr>
      <vt:lpstr>EGI Web Site: New Direction (part 2)</vt:lpstr>
      <vt:lpstr>Marketplace example 1</vt:lpstr>
      <vt:lpstr>Marketplace example 2</vt:lpstr>
      <vt:lpstr>Marketplace example 3</vt:lpstr>
      <vt:lpstr>Marketplace example 4</vt:lpstr>
      <vt:lpstr>Marketplace example 5</vt:lpstr>
      <vt:lpstr>Marketplace for EGI</vt:lpstr>
      <vt:lpstr>Marketplace Strategy for EGI</vt:lpstr>
      <vt:lpstr>PowerPoint Presentation</vt:lpstr>
      <vt:lpstr>JRA1.2 and NA2.2.7 Tasks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Flanders, Dean</cp:lastModifiedBy>
  <cp:revision>327</cp:revision>
  <dcterms:created xsi:type="dcterms:W3CDTF">2010-09-03T12:01:03Z</dcterms:created>
  <dcterms:modified xsi:type="dcterms:W3CDTF">2015-04-14T13:31:44Z</dcterms:modified>
</cp:coreProperties>
</file>