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88" r:id="rId3"/>
    <p:sldMasterId id="2147483704" r:id="rId4"/>
  </p:sldMasterIdLst>
  <p:notesMasterIdLst>
    <p:notesMasterId r:id="rId16"/>
  </p:notesMasterIdLst>
  <p:sldIdLst>
    <p:sldId id="256" r:id="rId5"/>
    <p:sldId id="310" r:id="rId6"/>
    <p:sldId id="305" r:id="rId7"/>
    <p:sldId id="312" r:id="rId8"/>
    <p:sldId id="314" r:id="rId9"/>
    <p:sldId id="315" r:id="rId10"/>
    <p:sldId id="316" r:id="rId11"/>
    <p:sldId id="317" r:id="rId12"/>
    <p:sldId id="318" r:id="rId13"/>
    <p:sldId id="306" r:id="rId14"/>
    <p:sldId id="319" r:id="rId15"/>
  </p:sldIdLst>
  <p:sldSz cx="13004800" cy="9753600"/>
  <p:notesSz cx="6858000" cy="9144000"/>
  <p:defaultTextStyle>
    <a:lvl1pPr algn="ctr" defTabSz="58417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1pPr>
    <a:lvl2pPr indent="228589" algn="ctr" defTabSz="58417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2pPr>
    <a:lvl3pPr indent="457176" algn="ctr" defTabSz="58417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3pPr>
    <a:lvl4pPr indent="685765" algn="ctr" defTabSz="58417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4pPr>
    <a:lvl5pPr indent="914354" algn="ctr" defTabSz="58417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5pPr>
    <a:lvl6pPr indent="1142941" algn="ctr" defTabSz="58417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6pPr>
    <a:lvl7pPr indent="1371530" algn="ctr" defTabSz="58417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7pPr>
    <a:lvl8pPr indent="1600119" algn="ctr" defTabSz="58417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8pPr>
    <a:lvl9pPr indent="1828706" algn="ctr" defTabSz="58417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D4553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3D455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06B7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3D455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06B7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50800" cap="flat">
              <a:noFill/>
              <a:miter lim="400000"/>
            </a:ln>
          </a:left>
          <a:right>
            <a:ln w="50800" cap="flat">
              <a:noFill/>
              <a:miter lim="400000"/>
            </a:ln>
          </a:right>
          <a:top>
            <a:ln w="50800" cap="flat">
              <a:noFill/>
              <a:miter lim="400000"/>
            </a:ln>
          </a:top>
          <a:bottom>
            <a:ln w="50800" cap="flat">
              <a:noFill/>
              <a:miter lim="400000"/>
            </a:ln>
          </a:bottom>
          <a:insideH>
            <a:ln w="50800" cap="flat">
              <a:noFill/>
              <a:miter lim="400000"/>
            </a:ln>
          </a:insideH>
          <a:insideV>
            <a:ln w="508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5E6E5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A5F5E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E5E6E5"/>
          </a:solidFill>
        </a:fill>
      </a:tcStyle>
    </a:firstCol>
    <a:la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lastRow>
    <a:fir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A5F5E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A5F5E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560" y="-10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52871150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176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1pPr>
    <a:lvl2pPr indent="228589" defTabSz="457176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2pPr>
    <a:lvl3pPr indent="457176" defTabSz="457176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3pPr>
    <a:lvl4pPr indent="685765" defTabSz="457176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4pPr>
    <a:lvl5pPr indent="914354" defTabSz="457176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5pPr>
    <a:lvl6pPr indent="1142941" defTabSz="457176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6pPr>
    <a:lvl7pPr indent="1371530" defTabSz="457176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7pPr>
    <a:lvl8pPr indent="1600119" defTabSz="457176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8pPr>
    <a:lvl9pPr indent="1828706" defTabSz="457176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jpeg"/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5.jpe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355600" y="2044700"/>
            <a:ext cx="12293601" cy="3238500"/>
          </a:xfrm>
          <a:prstGeom prst="rect">
            <a:avLst/>
          </a:prstGeom>
        </p:spPr>
        <p:txBody>
          <a:bodyPr anchor="b"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355600" y="5270499"/>
            <a:ext cx="12293601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228589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457176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685765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914354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82045" y="2521942"/>
            <a:ext cx="9642968" cy="2090702"/>
          </a:xfrm>
        </p:spPr>
        <p:txBody>
          <a:bodyPr/>
          <a:lstStyle>
            <a:lvl1pPr algn="ctr">
              <a:defRPr sz="5700">
                <a:solidFill>
                  <a:srgbClr val="003300"/>
                </a:solidFill>
              </a:defRPr>
            </a:lvl1pPr>
          </a:lstStyle>
          <a:p>
            <a:r>
              <a:rPr lang="en-US" altLang="zh-TW"/>
              <a:t>Test Title Grid Computing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82047" y="5285458"/>
            <a:ext cx="9640711" cy="2492587"/>
          </a:xfrm>
        </p:spPr>
        <p:txBody>
          <a:bodyPr/>
          <a:lstStyle>
            <a:lvl1pPr marL="0" indent="0" algn="r">
              <a:buFontTx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altLang="zh-TW"/>
              <a:t>Bunny Liang</a:t>
            </a:r>
          </a:p>
          <a:p>
            <a:r>
              <a:rPr lang="en-US" altLang="zh-TW"/>
              <a:t>Academia Sinica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94B5E-04F4-41D5-92FB-86AD378D44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5669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87F11-933E-4C2D-BC79-A720C0E019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4311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7290" y="6267596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27290" y="4133994"/>
            <a:ext cx="11054080" cy="2133599"/>
          </a:xfrm>
        </p:spPr>
        <p:txBody>
          <a:bodyPr anchor="b"/>
          <a:lstStyle>
            <a:lvl1pPr marL="0" indent="0">
              <a:buNone/>
              <a:defRPr sz="2800"/>
            </a:lvl1pPr>
            <a:lvl2pPr marL="650197" indent="0">
              <a:buNone/>
              <a:defRPr sz="2600"/>
            </a:lvl2pPr>
            <a:lvl3pPr marL="1300393" indent="0">
              <a:buNone/>
              <a:defRPr sz="2300"/>
            </a:lvl3pPr>
            <a:lvl4pPr marL="1950590" indent="0">
              <a:buNone/>
              <a:defRPr sz="2000"/>
            </a:lvl4pPr>
            <a:lvl5pPr marL="2600786" indent="0">
              <a:buNone/>
              <a:defRPr sz="2000"/>
            </a:lvl5pPr>
            <a:lvl6pPr marL="3250983" indent="0">
              <a:buNone/>
              <a:defRPr sz="2000"/>
            </a:lvl6pPr>
            <a:lvl7pPr marL="3901180" indent="0">
              <a:buNone/>
              <a:defRPr sz="2000"/>
            </a:lvl7pPr>
            <a:lvl8pPr marL="4551376" indent="0">
              <a:buNone/>
              <a:defRPr sz="2000"/>
            </a:lvl8pPr>
            <a:lvl9pPr marL="5201573" indent="0">
              <a:buNone/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9C829-089C-4EE2-ABB8-1305483C57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0499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50242" y="2111023"/>
            <a:ext cx="5748302" cy="624727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615291" y="2111023"/>
            <a:ext cx="5748302" cy="624727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C1496-5795-4F80-98F6-CBD9A908A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0147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606260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606260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A661D-0CE0-45E8-9D3A-EB6E9B9838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0978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9D1B1-A396-4CA0-B332-9AD0D75BC1C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70976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4A688-AE01-48E2-BDB9-9E49B0B00B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418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1" y="6908800"/>
            <a:ext cx="10464801" cy="1282699"/>
          </a:xfrm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1" y="8191501"/>
            <a:ext cx="10464801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228589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457176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685765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914354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50242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84517" y="388343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50242" y="2041036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8F7BE-23A1-41B0-8C9F-F8704F1B797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2780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50197" indent="0">
              <a:buNone/>
              <a:defRPr sz="4000"/>
            </a:lvl2pPr>
            <a:lvl3pPr marL="1300393" indent="0">
              <a:buNone/>
              <a:defRPr sz="3400"/>
            </a:lvl3pPr>
            <a:lvl4pPr marL="1950590" indent="0">
              <a:buNone/>
              <a:defRPr sz="2800"/>
            </a:lvl4pPr>
            <a:lvl5pPr marL="2600786" indent="0">
              <a:buNone/>
              <a:defRPr sz="2800"/>
            </a:lvl5pPr>
            <a:lvl6pPr marL="3250983" indent="0">
              <a:buNone/>
              <a:defRPr sz="2800"/>
            </a:lvl6pPr>
            <a:lvl7pPr marL="3901180" indent="0">
              <a:buNone/>
              <a:defRPr sz="2800"/>
            </a:lvl7pPr>
            <a:lvl8pPr marL="4551376" indent="0">
              <a:buNone/>
              <a:defRPr sz="2800"/>
            </a:lvl8pPr>
            <a:lvl9pPr marL="5201573" indent="0">
              <a:buNone/>
              <a:defRPr sz="28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9BCF6-B15B-4204-8E20-08CF5A2F8E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3639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84710-02D6-435E-BBBD-B783188D2C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410180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435258" y="264166"/>
            <a:ext cx="2928337" cy="80941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50244" y="264166"/>
            <a:ext cx="8568267" cy="80941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C3690-2683-4F65-B9C0-2BF2022001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370520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Shape 1083"/>
          <p:cNvSpPr>
            <a:spLocks noGrp="1"/>
          </p:cNvSpPr>
          <p:nvPr>
            <p:ph type="title"/>
          </p:nvPr>
        </p:nvSpPr>
        <p:spPr>
          <a:xfrm>
            <a:off x="1264355" y="252871"/>
            <a:ext cx="10458027" cy="2438400"/>
          </a:xfrm>
          <a:prstGeom prst="rect">
            <a:avLst/>
          </a:prstGeom>
        </p:spPr>
        <p:txBody>
          <a:bodyPr lIns="72245" tIns="72245" rIns="72245" bIns="72245">
            <a:noAutofit/>
          </a:bodyPr>
          <a:lstStyle>
            <a:lvl1pPr algn="ctr" defTabSz="577952">
              <a:defRPr sz="820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/>
            </a:pPr>
            <a:r>
              <a:rPr sz="820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2011704006"/>
      </p:ext>
    </p:extLst>
  </p:cSld>
  <p:clrMapOvr>
    <a:masterClrMapping/>
  </p:clrMapOvr>
  <p:transition xmlns:p14="http://schemas.microsoft.com/office/powerpoint/2010/main"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40"/>
            <a:ext cx="11054080" cy="2090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4/10/15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022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4/10/15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64543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3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4"/>
            <a:ext cx="11054080" cy="213359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019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3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5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7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098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1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37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57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4/10/15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70447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240" y="2275842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0773" y="2275842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4/10/15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82273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60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60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4/10/15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32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355600" y="3251200"/>
            <a:ext cx="12293601" cy="3238500"/>
          </a:xfrm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4/10/15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03251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4/10/15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22773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2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40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2" y="2041033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4/10/15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18876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50197" indent="0">
              <a:buNone/>
              <a:defRPr sz="4000"/>
            </a:lvl2pPr>
            <a:lvl3pPr marL="1300393" indent="0">
              <a:buNone/>
              <a:defRPr sz="3400"/>
            </a:lvl3pPr>
            <a:lvl4pPr marL="1950590" indent="0">
              <a:buNone/>
              <a:defRPr sz="2800"/>
            </a:lvl4pPr>
            <a:lvl5pPr marL="2600786" indent="0">
              <a:buNone/>
              <a:defRPr sz="2800"/>
            </a:lvl5pPr>
            <a:lvl6pPr marL="3250983" indent="0">
              <a:buNone/>
              <a:defRPr sz="2800"/>
            </a:lvl6pPr>
            <a:lvl7pPr marL="3901180" indent="0">
              <a:buNone/>
              <a:defRPr sz="2800"/>
            </a:lvl7pPr>
            <a:lvl8pPr marL="4551376" indent="0">
              <a:buNone/>
              <a:defRPr sz="2800"/>
            </a:lvl8pPr>
            <a:lvl9pPr marL="5201573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4/10/15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44882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4/10/15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94977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0" y="390598"/>
            <a:ext cx="2926080" cy="83221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390598"/>
            <a:ext cx="8561493" cy="83221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4/10/15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9669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5361"/>
            <a:ext cx="2059093" cy="824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8972410"/>
            <a:ext cx="13004800" cy="781191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046" tIns="65023" rIns="130046" bIns="65023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defTabSz="9144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 dirty="0" smtClean="0">
              <a:solidFill>
                <a:srgbClr val="000000"/>
              </a:solidFill>
              <a:latin typeface="Arial"/>
              <a:cs typeface="ＭＳ Ｐゴシック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13106401" cy="1537547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400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400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2147483647 w 5001"/>
                <a:gd name="T1" fmla="*/ 0 h 2721"/>
                <a:gd name="T2" fmla="*/ 2147483647 w 5001"/>
                <a:gd name="T3" fmla="*/ 2147483647 h 2721"/>
                <a:gd name="T4" fmla="*/ 0 w 5001"/>
                <a:gd name="T5" fmla="*/ 2147483647 h 2721"/>
                <a:gd name="T6" fmla="*/ 2147483647 w 5001"/>
                <a:gd name="T7" fmla="*/ 0 h 2721"/>
                <a:gd name="T8" fmla="*/ 2147483647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defTabSz="914400" rtl="0" fontAlgn="base">
                <a:spcBef>
                  <a:spcPct val="0"/>
                </a:spcBef>
                <a:spcAft>
                  <a:spcPct val="0"/>
                </a:spcAft>
              </a:pPr>
              <a:endParaRPr lang="en-US" sz="1800" kern="120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defTabSz="914400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4600" b="1" kern="1200" dirty="0" smtClean="0">
                  <a:solidFill>
                    <a:srgbClr val="FFFFFF"/>
                  </a:solidFill>
                  <a:ea typeface="SimSun" charset="0"/>
                  <a:cs typeface="Arial" charset="0"/>
                </a:rPr>
                <a:t>EGI-Engage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4641" y="8125743"/>
            <a:ext cx="1110827" cy="745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490" y="8021885"/>
            <a:ext cx="2059093" cy="837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0905067" y="9367521"/>
            <a:ext cx="2059093" cy="397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7998" tIns="66559" rIns="127998" bIns="66559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defTabSz="914400" rtl="0" eaLnBrk="1" fontAlgn="base" hangingPunct="1">
              <a:spcBef>
                <a:spcPts val="1244"/>
              </a:spcBef>
              <a:spcAft>
                <a:spcPct val="0"/>
              </a:spcAft>
              <a:defRPr/>
            </a:pPr>
            <a:r>
              <a:rPr lang="en-US" altLang="en-US" sz="1700" kern="1200" smtClean="0">
                <a:solidFill>
                  <a:srgbClr val="FFFFFF"/>
                </a:solidFill>
                <a:ea typeface="SimSun" pitchFamily="2" charset="-122"/>
                <a:cs typeface="ＭＳ Ｐゴシック" charset="0"/>
              </a:rPr>
              <a:t>www.egi.eu</a:t>
            </a:r>
          </a:p>
        </p:txBody>
      </p:sp>
      <p:sp>
        <p:nvSpPr>
          <p:cNvPr id="15" name="AutoShape 2" descr="data:image/jpeg;base64,/9j/4AAQSkZJRgABAQAAAQABAAD/2wCEAAkGBxQQEhQUEBQUFRUVFBUUFBQUFBUUFBQUFBQWFhQUFRQYHCggGBolHBUUITEiJSkrLi4uFx80ODMsNygtLisBCgoKDg0OGhAQGiwkHCQsLCwsLCwsLCwsLCwsLCwsLCwsLCwsLCwsLCwsLCwsLCwsLCwsLCwsLCwsLCwsLCwsLP/AABEIAKgBLAMBEQACEQEDEQH/xAAbAAACAwEBAQAAAAAAAAAAAAACAwABBAUGB//EAD8QAAICAQMBBQYDBgQEBwAAAAECAAMRBBIhMQUTQVFhBiIycYGRFEKhI1KxwdHwFjPh8QcVcoJTVGKSk7PT/8QAGgEAAwEBAQEAAAAAAAAAAAAAAQIDAAQFBv/EADIRAAICAgEDAgMHBAIDAAAAAAABAhEDEiEEMUETUQVhcSIygZGh0fAUscHhQlIVI/H/2gAMAwEAAhEDEQA/APiYnahAhKIUYsohWEIwoYjgLmAXMAkBiYgMTEBghCAJYybAxyvKKbJtDltlFkZNwHJfGWVk3jHJqY6ysm8Q9NVGWQm8Qf4qF5BfSDbVxfUYqxCjq5vVH9EA6qb1RvSFNqYPWZRYxTaiD1mMsYtrorzMdQFPdEeZjqAhniPIyqiLLSbkMkAYtjFTBJiGjWTExijMEowBBMAQDEYQDEYwJk2MDJsIQlIgCEqhRix0IwxHQAxGFZYEIC8QALxMYvEwCws1GsILDQthBZqBYQWNQLCCw0K2EBDQLCAhSBY1JSKEdBEHiM1YLQVwImmuARaYjmRopwQzam4AIgoYEiBoIBWLQ1glYKDYJWCg2CVgoawSs1BsrE1GJiEJUxiiIAgmAIJihQBgYyAMmxgTEYwMkEISqFDEogBrHEYwR0KGBGFsMCNQrDCQ6i2EKodAbE7ubU2wYSHUGwQrh1F2CFc2oNghXCoi7BiuNoByCFUbQXYMVQ6i7DUpjqIrmH3PSNQu4NiExWrCpJC+5g0G3KamZwMpgGqJoNuAa4HAZSBNcTQbYA1xXEOwBrg1GUgSkGo2wJSCg2AUmoayisFBsEiCg2URBQbBImoIBijAGKxkLMRjAmTYSpMYsSiFDWUQGMWUQjGLHQp0uw9Il1yV2FgHIUFMEgkjBIPh1mk6VoVHV0Ps+Le7KvhLFRhlq+8Hea0aXBTdk4B3bsYzxHctf58rAo2VpOzK7LmQMdq1s5PeUnJRc47wNsA9c8Rrajfn6Mk1zRvHs8GqR62O52VVBKEEvdZUqnaSRxWW3Y2kA4MdZKdPt/q/9e4jjxwaf8JqWYd6FC2JhmAG6ll3tYOeXAI9wdcNzxN6vF1/9Brz3M9/s8oda1YtY3eBRmvll7wIuwHcCzIoyePehUuNn24/x5M14NF/s3XUSXtZlym0ooyy2nFb8nGMrZ/7R55Ajkclwv4v4gaoZb7KBdo7zBORltgQkJYxHxZQDuxywwQeOkKzJ3x/OP3A415MtHYi97ajMcVJnPuJuO+tCQXYKF9/IyeQB5x3L7Ka8k/LRt/w2m0N3hI945AU7lVbXO1d2VO2rjdgHd14g9Z3Vfzj5fPwDXgg7CTaGDPhwTWMLkYQOd+SM/EAMcnk48I3qu69u/5iUu/uP/w0u9F3kBt5YnacKgX3hhscs23Bwc/OL6/DdAceasKn2bG0M1gUhLiyYG4PWbAqgZ5Dd03PhtPpnPqOaS9vydfuI4cXfh/pf7Gm/wBmEQkd6GAcgY2g7VrtYsxLYQ7qiuD5E9MZVdQ2u3j9v3sLxJN8+f8AD/ajlUdmIxtJJ2p096sE5bHxE7T49OvhKym0l8/qLGm38vmjVR7PoxxubK4352KCTU1g2sxwB7pHPofSK8zX49vzoeMU+P52sDT+zyvbam8/s2Vc+6Dkkg5DMASuDwDzjiaWZqMXXcMYJtq+wpuxagUDP1rFhO6sA7kDBeTmvlgNz4EPqSadLzX89/wDSTVv+f4E39hAFEBPeO5QBmrG39q9fvKGLflySOPWFZLt+F9fb3D44GWezSgWkucJkqcKMp3XeqzLuySQVBC52knriT9W64/l1/vkoo9zHqOw1/aCtm3Vbg3eBa0ZksrQ7XJwB+0PBOeB+9wdnxfn259/H4Bq+xKPZsvffUG/ytwDYHvPnbWvXjcfnwD1iOaUVKu4yjy0Mp9mFZFc2HbsRmwo3KzVNaycnyAwfHJ8jFnkp1Q8Y2YqOwlstCq5CtVXapKjdix602kA443nnxwOmZpScVdeWvyClzQ4eyu5MrZksf2Pu4FwLLtwc8MQWG398besR5Oe31+X8/sNXzBs9mqw5r71g4wclRsIe40VjrkHdtJPTk+WSN3V1x/qx1Ez3+zfd0va5f8AZlN6BQGxtTvsEnqjWIvT8r+UG9ul/PYKiFqvZ6pO+bfYUoexHG1d7bNnKnOFybB16YPWLu+F7jJIHXeyoRWZbd22u2xl24ZUQE1seehI2t+6SvXcIvqXxQ2p5V4zMhbRBkA0RjoAybCiogxYjoVhrKIVjVlEIxix0Kx9DlSCpII5BBIIPmCOkZCM106hlxtZhgADDEYAbeAPIBve+fPWW4fck2xzap2OWdyxG0ksSSv7pJPT0hSS7IRtjqrrFHDOBjbwxHu5J29emSTj1MolfglshiXNgDc2F+EZOB1PA8OSfuZVPkRs2DVWHH7Sz3W3L77e62Sdy88HJJz6zVH2RJzaLqvsQ+5Y6kLtBV2XC5ztGD0zziZqL7o3qMFb3H5m6AfEegBAHy5P3M3HsDZkFjeZ6BTyfhGML8hgcegm4FbH06h1xhmGMYwxGNvK4x5ZOPnNSfgVtj/xtnvftH9/h/fb3xjA3c88ccwax447C7PnnuV37EEFmweoycHp1Hj8I+w8oaQlsYuoYkEsxPIySc4OcjPkcn7mCl7CtsdTqHzkMwJySQxBJwwyT5+8fufOBxT4oVza5TM91rEksSSfiySc46Z84Ukuw9thNq3IALuQowAWJABGCAM8DHGINYrmg7y7WKOobJO5skgk7jnK/Cc+nhDSDbD/AOYWjGLLBjge+3HGOOeOINI+yHU5e4l9ZYRjvHxycb2x72d3GfHJz8zDrH2G3Yj8Q4AAZsDOBuOBnIOPLOT9zDwFNg36qxwA7uwA2gMzEAcHABPT3V49B5QJRXZD7MzvcxJO5skhicnJYZwxPmMnn1M1IdNkGssU5Fjg8ch2B90ELyD4AkD5mK4x7NDpsQ+qfcWLvuOMtubccYxk5z4D7CI1GqodMV+JfAUM2ByBuOAc5yBnjnn5xePYdMlmssK7WssK53bS7Fd2SS2CeuSTn1MXWPehtmIt1TkklmJO4ElichyS+eeckknzycwcIdWCNfap3LZYGyW3B2B3MME5B6kcExHQyE2atznLuSQwJLMchzlweeQTyfMxHQ6bMjRRkLYRR0LaTYyAMmxkVEoYIR0Kw1lUKxqyiEY1RHQjGIIwjNCCVRJjlEZIRs1Ut58iViRmjoJsI4HMY5HunyyJUT8IJ+UxnJLuwtngZhb9i+6mBsQVzB2CCTCtjUrhEchi0zCuQxKZhHM3aLRF848FP8ZOc1EbHB5W6Mt2nwSI6dibVwQ6Qhc44MFq6H5rbwZ3qjBUxJrmH2FlJh0wCkAykAyTDKQp0mKJiWTymZRMW1PnEoZSFOIrQ6YpliNDpimEVoomKYRGOmKIiDC2EUdC2ijIW0RjoAybGQMmwhCUQGGsohWOSURNjVlEhGOURkTY+sykSchyyqJseixkTZsq6RjnkbdNqGT4TCc+THGfdFsS5yxzMBJRVIZXxMKxi1ZgEc6HJpczE3lHJpfSYT1L4Q06bEwnqeBi0QiPIdLsjS5fHmCPvI5nUbLdJLbMomTV6PaxHkZSLtJkZtwm4vwTVaTbgegP3gi75HyNwqL9r/Mw2UxwqYhqJiiyCmpgKKYh6oSikJKZ6cwFEwGp85hlP2FMvlMUTEOkxRMzsIpVMSwiNFExTiI0OmJYSbRRMUwisdCmERjIUwiMohbRGOhZk2MiojCWI6AxiyqFY5BKImxyCURJs0VpKKJJs0JXKqJNyGpXKKJNyNNVJjqJKUzXXXDRCUjTWkWiTZtpp/3gZzymMOnz/UfzEwnqD9Pp+eenn4TEp5OODoLphxtOfTExy7yfg6lGmUDaPiPU+XoJzybf2n2O2GTHFemvvPu/b6DG7EPh/fzmXUIEuhyLlMw/hCGC494nAH8z6S7mtbONQnKenZnc0+nr037R8vjJ9znGOpIHwjkdfOcMsssv2Y8Hs4elh0z9SfNe3+u34jLdDXqWWyrK7mx72dpIONpJ6HwgjmliTjLwVydFDqZrJC1b8/2Of2nSHy6g9SpB6qR+Ujz6S3Tz4o4fieOpbJHKOk9J1WeWsgp9JNZRZTJbR5CYvGZmfTfvfYQllk9gDR6YgGUzPZp5isZmZ6v7EJZTEWUGGikciMtlUFFozEtVNqUUhL1xJQKKQlqpJwKKQiyuJKBRSM7rJNFExLiTZRCmERlEKMmx0DJhCEZAYxJZCMeglESZpqErFEpM9d/w/wCza9RqtlyB07m9tpyBuWpip48iIeocoY7j7oGJKUqZyKgMDkdB4z0lDg4m3sek9tOzq6NffXSoStTXtUZIGaa2PJ56kn6zn6JynhjKTt8/3Y3V1HI0jf2Z2bRp9Omp1SG5rmYaejca021nD22sPeIzwFHX68LOU8mR4sbpLu/r4QqUMeP1Miu+yOhoPw2tYU2aevT2OdtV1BcIHPwJZUxIIJwMg5zjz4TJHLgW6k5Jd0+9e6YmPLi6h+m4qLfZo4x0hRmVhhlLKw8mUkMPuDOlNNWuzPLytwk4vwex1VVFHdKNLU5OnpsZmewEs6+90OPCcONZJ7Pdrlrx4O7q+pwdM4xeJO0mI7Q0FTUpfShqzY1T17mddwXcHRm5xjgj+y+OclkeOTvi78/icXUxxT6ePUY1rbpr9idj6JHTUF1yUoLKeeG3AZ9Zs05RlBLyyXRwhkx5XJXUbXyA0NGPfKghSPdOcH0OOR9JSbv7PuceHj/2NWlXHv8A5O/2cyWttGmpUAbmYmzCoOrH3pyZVKEb3b9lxy/Y7+mzYuoyarBFLu226S8s6dexmzWMKfhXnp5nPnOd7JVLuevieOTvGqj4XP58+5g7crOM1LljZszjOFRdzcfMgfUxceTmpPg6Z9Oq2iuTQdOLatu4Lkgvk7AcHhcgZ+kCnrKx54lOGr/HxZfaHZ9NdRRN23n8zDnOTyeo6cxFkm3cu5V4YRjUexxOySLb8LlldbFYnxellwfnhm58ePKX31OLJhWQ9FV2ZV7/AHg4CdR1UlgN30zBLNk419yD6Pp0pep2rx3XK5/A4Ou7LKWbX55HQcMpPDA+RnbjzKcLifPZumnh6hRnzyuy4ab7/RnO7f0q132qgwocgAeA8uZXp5OWKLfehutjHH1U4RVJM4dqc8f39ZYEWbOy0pXc1yGwgDu6wSqMxPJscc4HkOsjl9R0ouvd+fwOrp8uCFyyq34Xj8TXrNLVfprbhUlNlL1g92W7uxbDjGxidrDrwZOMpwyxg5Wmn37qjt2x5+mllUdXFrt2Zyexeyl1Fu2xitaI9trAciqsZbbnxOQPrLZsjhC48tul9WJ0eNZZ/afCVv6GrT6nSXWLVZpEqqdgiWo79/UW4V3ZiRZyRkEY69cRZYs0I7xnclzT7P5L2/nY7MfUYMs/T0peH5PMdr9ntRbZU/xVuyHHAODww9CMH6zpxTWSCmuzJZIvHNxfg3ntDR0Kq16RdR7oN1uoZ1d2Iyy1KjYqA6A8njx6mXoZsjblPX2S/wA+/wDPodkc+KNKKv3bMftn2Oml1T107ghVLFV+WQWIG2MfEjP8Ielm8uJSl37fWjdRFQnSNNGio0Wlq1F9K6i/U72pqsZhTVUh2946qQbGY9ATjHkRzCW+bK4QdRj3fmyy1xQUmrbM/a2g0+r0dmr01Q09unetdTSjM1TJcdtd1QbJT3hgr04J+c6njyLHN2n2f08FPszhvHg8TckM0aLMziRZZCGEmyiFNJSHQMmxhqJOhYxHIfXTKxxolKZpr08tHGiMshro00rGCITynuv+GNZTWhh1FN5Hjz3TY4idal6NfNG6XJeT8Ga6/a3XEAm5en/l9P8A/nLPo+m/6/q/3ON/EMu1X+iGe3Wn3do6k+bV/wD0VxehlXTxX1/uxfiOSs7/AANw7POs0lApG63Sh67Kh8ZrdtyWIv5sdDiTWVYc0tu0qafz9gyvqenj6fMo915C7B7AcWpbcrVVUutju6lP8shgqg8sxIAwPOHqOpi4OEHcmqSXPfyQ6TBkjP1cq1jHlt8fgZdVX3ttlhGO8sezHlvYtj9ZWH2IqPskvyPK6nqlkySmvLPW6+8IaVNFNmNPRkvWS5G3kbs8facOKDkpPdr7T7Pg9Treu9OcI+lGX2Yt2rYHbmkewoaxmkgmpVUKK/3kKjowPj4xunlGNqX3vLbu/mc/xKGbNKLxc42vspKq90/mF2P2Y4TUAqRupIHz3LNnywcoO+zD0HS5448ylGrjx+Zro9nzsVec5yfUyT6tbNnSvhF4Vj83Z16ex9id2OckGxsfGw6D/pE5pdRtLf8AL5f7PQxfDI4sXpd75k/d+F9F7DquzcGJLNZ0w6TXsPOlUBs9eWH1AB/USGzbO+MaVHktf7RJUxUgEdPD9ZeEb5ITepy9br21S92i7V4J2jBHIyR98/SUg9XZzZbmtVwep9lOyKq6kWnnYrZbzaxssc+PTH/b6yOXI3Lk6MWFKCSOx+DwHz4jH6gwepyhXgVST8ox6js8WKFPBU5rPlzynyP6Ssczi3Jee5w5/h8MsFDs4u4v2+X0f6HmfaTQE22sB1cz0Olyr04x+R4PxPpMnrzyL3PP6jREBTjrn+M64zTbRyTg4Y4yrvZs7G7Fa8k8hF5d8FseiqOWb0Ejnzxxr5vsv54K9H0c+pk32iu7q/wS8sb2xUxQIlVldCHcAyMCzHjvLGxyx/TpEw67bOScn8/0R0dXlzaenDHKONe6fPzbM3s7SveW1s20X0WUbj0DPgoSfLIx9Y/U3qpL/i0x/hfULeWOTrZNfiZ9L7L2m1Uet0CsDY7AqiIpyzb+nQHGDGn1kNG079l5/Ip0/SZ1nqcaSfL8V9Tme0jDUam64Dh3JXg/CAFU48MgA/WU6dPHjjB90gdT1ay5ZSj2OnpPZx9Gq3Waey68+9TQK3euvytvIHJHgn39Iz6qOZvGpJR8u0m/kv3PSxYJ4I7yi3Lwq7fU8v2vpbWsZtQH71zvY2KVYk+OCBgcceHE7ccoKKWOqXscWTLk3vJ3+Z2e0ezG1mi0r0KztpkbT3VqCzqNxat9o5KkE8j+RnLiyRw5pxnwpcp/3R6E282GMoc1w0Zz2a2j7O1XfgpZrDRXVWww/d02d49rL1C8hRnx+c2Scc+eOnKjdv5vih4N4sL34b7I8JqNLKTimLDKYrNNIPGjojkM1lEk8aKxmZnrkpY0WUhW2ReMpY6t5ZNE5RNVVstFkJQNdV4lUyEoGynUiUTISxs6ei1rKcoWB5GVJBwRgjIj8NcnNKLjynR1NMrt0BjHn5HCPc7mn7LusO5txJ6sxOTxjkmT3hHglL1Mrum/m/8AZ19H2VtIJuVSOm1iWHy2yUslqlGxYYnF28ii/k7f6HWeisgG66x8dN7H9NxkFKa+5FI654sMlebLKX1f7kS/SJ0Un58zOPUS8iKfw/H2jf6mpe3qh0XwxySeB0Em+lyPuzpj8VwLtEP/ABIuONo+hMX+jl5H/wDMY64r8mCPaPyYD/tEP9H8gf8AmE+FL9B69usQMN9sfyiPpUn2LR+JtpVI10dou35j95KWJLwdWPqZy8nU01pPUn7yEopHfjm2Hrr6gv7V1T1LAESVM6LPlntOtRt3K9Nq5/JaUf6gjGflLRk0Tlj2PS+z/aGjCgM1S+6AQzsx48D4RZOT7BjjS8HrNPr6Qv7IqV65TBH1xE0bDLKog3dpAdMGOsTOeXUpHNu9oqx1AnRHpZvscOT4rhh94x2e0dDdQf1ll0mVdjlfxfpZd1/cC7X6VwAT/pDHFniwZOq6GcUmxCfhx/l3smfJmXn6Sj9b/lCznjHo0v8A15XG/ZtCNT2e1gwmpLg/lNhbP0zGjljF8wr8BJ9JPKqx59l7OV/5/wAHH1PY9yflJ+U6I58cvJxT+HZ8feN/Qwa3VXBdrtZtH5WZivHoTiNGEL2ilYJZMzWk5OvZt0ca7WkdcytDQwp9i37ft/8AHu/+Wz+sT0sf/Vfkjujkz/8Ad/mc/Vdqlzl3Zj5sxY48skx1FR4SM8c5u5cv5iqu12rO6t2Rv3kZlbHzBmcVJU1ZTHjnB3F0ZtZ2qbCWd2dj1Z2LMfmSczJKKpcIr6c5O5Ozm3aoRJMvDEzJbeJNsvHGzJbbJtl4wMllkjJovGIgtJuSKpFLJxMzXRQx6CXjFkJzijr6TsljyeB68S8YnDl6uK7HV0+hpT43yfJef1lUjinnzT+6q+p09PraU+CsH1Y5/QR0jmliyS+8zcnbxX4cD/pAH69YdF5JejJdnRH7aZvH7nP8YySXYm+mv7zbBHa7fvf0mF/pV4Rf/OD5iYH9Gij2uf3pg/0i9gl7Tz4zAfS0OTWkwk3gSNtFpMxzTikdfs4g5B+YkclrlFOm1dxf1O3R2glYyTOKeOTPaw9Tjiu5x+2PbJ+UqOPl4fWQfTnoY/iEEebKvccsSc+ZiOFHZj6nfsbE7GOOkidqfAY7G9IQOQtKHpb3SQPKVjGzhy5VF0+x0RrnI5J/vyM68NdmeD8Qi0toPgU9pbqczvikj5+TcnyCgyQCcesZ8IMUm6YrWMAcLnA4z5+s0brktUb+z2MNlxHjCUjBMSdaw6GAosMWPo7fsHR2H/cf4RXjg+6RaMckPuyf5mpfad+j7WH/AKlB/hE9CHjgt6+fy0/qkLs12nt+OsA+aH+RhUJLtL8xXNPvCvoc/UdlVP8A5dg+Tcf6Rrl5QVm17P8APg4+t7EsXkcjzH9Y1o6YdVHyce+hl6gwHbDJGXYyPmKyyoU8RlEZ7JKSKxM9kjIrEzvJSKoXJNDm6oovrOmKSOaSnI1J2gR8AA/jKxZB9On94YL3bqfvzKIXSEeyNFR8zmURKXyNCXARyLg2NXVRhHiYX4n1mB6ZO/8AWY2hBbMbUdWc/wCkxOSo2Up5wkJM30tj+/5THNNWdCi6Y5JwNtWox0mOdwaK1F/HHU8RWgwjzyY102ZPQs8p6PsXQYXJHynDmiro9z4fOahtI7tOmz4TlcD1Y52zQdMMdIupR5uDndoaAMOktj4Zw9S94nm7EKEjqPIz0FBSVnzks88cnB8r2Jnyl4o4ZVfBRjgM9x8xMWgjn3/KY6oGMk54/nAdCquRdh9OfMQjR+os2H5/of1mH1Qlr/n8jMUUBLaojxMw6xItO1XXoYDPpoPwNPa4bixQfXpBwJ/SNcwYi2qmz4TtPkYGikZZod1ZztX2aV5HI8xzEZ14+pT4ZyrqyJKR2wkmZLJGReJnaSkVQEkMGstEVj0fylFIm4jVsMopCOKGq5lIsRoYrSqYjQ9GjWTaH1qT6Q2Sk0hq1H/aaxHJBNgeOTMBW/Aym2YScODelk1nM4jA/iOnr/SESvBoq1X1mJTxGuvUzEJYzVXbnrMQlGjo6IAkZk5ukLihGU6keio1A6GcTgex66XB0V1AA6yWjsusyS7lrqxnr/fP9JnjMuojfcTZrBjiMsZOXUquDhdp2ZaduKNI8PrMjlOjAXAlqOZJsX3kI+otiDMOrQq0iYeNmW5pi0UYLrYLOqETDbdBZ0xgZLbvODYvGAhrYNiigJZ4rkOkKd4rkOoimtxF3KKBE1zL0Jm9QzwRl3QTa8N8YHzHEG6YFgcfuszXUq3wn+sSSstCco9zn3VETnkqOqEkxEkUIIYmY5JWJNjllUTYxY6YjGAx0xRivGUhWho1BjbCemixqCZlIHppD6/XMbYnI0pZBZFxGrcIbEcGNF3n9pthNPYYr56CbYRxruzdQp8eJtjmm0dKjEKOSdm6u7Exz0zRTqSOhg1QlzT4Y4a4jxgcUFTmvIyvWnOTz/sf6waIKzyTvuU2tPPQePEKggPLNiLdRn+/tGXBOm+5mstjWUjAztdiayqhYtroRlAS98FlFjM73QWWUDLc8BaMTBfEZ1QMTsYlnQkjOzRdiqQBaCxqFloHIZIU5iNlEhLmK2OkIcxLKpCi5EXYfVBDUnx5m9T3F9NeCiVM32WGpCVk0UYxJWIjHKZRMRoYDDYlF7odgUEHh2BQQMbYA4Bv7MaxG4l4PjmFMHA7u/XEayeyDrTzhsWTNNAAgbIztmyq6A55QNi3YjEHCx9V+fGFEpQo11XRkQlA0rfGJOBO/wDKKwemENQfD0/hNZvTRBaZgaxKN3rNYVATZZBZSMaM9lmJrKxjYh75rKLGIOpm2KrGJsvgsosZme4/SLsVUEJa6ayigJd8xWUSoQ8myiEsYjZRC2MFjoUxitjoS8VsdCXisohTRGOgCYljlZi7BLEomKw1MomChgaPYlBhobFoIGEFBZmAQPBsahiXkeMXdivGjbWw8J0RaOaSp8hlo+wtFq82xmg0eaxWhy2QKVk3E0VN5mORkvCHpd4xkI4eDcjsegJ+n849nM4pdwyT/pnJ/SZi0h6qfEgHy/mYpN14DDjJ94dR0z68TCuLfgjOB+bP3H8prMot+BduoHzmsaONmZtTFsqsYl74GyigZ3vg2KqAlroNiigKNs1jqIsvBY6iJeyLsUURZabYagCfKK2MgS0VsZIU0QZC2gHQmw4itlIoUxEFjpCWiMohZk5DA4k2EIGVTMWDGTBQYMomKGrRrFaC3w7A1JmCzUWWgboFFKcyblYWqN1NmBgSsJ+DmnHmxhaV2ESK3QbhoNXm9QVxH1PGjInJDlsB6x1Mm4m2m1UBz73hnIx9MiPvRCUZSa8FvrM8EgDyAA/XEHqAWKuyKS9RNuZwkx1ep9evHXwm3JvGwhqevz/rNugPGxGo1+CQMTbFIdPasV+PyOes2w/ocg/i8xXIPo0A2piOYyxCX1EVzKLGAb4NxvTBN0O4dCu9m3DoLeyLsMogkwWNRW6bY1FEw2EEtBYaFsYBkZXaIXSFsYB0hZisZAmIwgyYS4UzBLKIVjRHsQ0VVx0TlII1jxxDwKpMWcdIrY6vuV3MVh3LQ48IvYDVjBd8v4Tb0LoX33y+827B6ZRvHXyg3CoMX+M8hG3G9EYuuPlHWQR4EH+Njbi+iT8efCHc3oIr8WTN6gfSSL/FYm9UHpDqdf5weoJLAM/GQeoJ6JT6sHrzN6gVioTZd5Q+qUjD3FfivWb1B/SC/HHx5i7i+iijqxFcw+kQ6gHxg2N6bK72DYOhO9m3NoTvo24NCd9BsbQhum2NoTvptg6A97DsbUp7IdhlEzM0FlUgCYLGooxWwgkybYSolhKBgTMGDKKQrQYsjbgcRg1EPqCemV3xm3DogTdFcw6Fi6LubQs3wbg0Fm6K5DaAmybYOpXeQbBordDuai90O5qJvm9Q1E3zeozUQPNuzalmybcGpW+bcNEFhm3Nqgu+MG4NEX3xh3BoUbJtw6lb5tzUVug3YaK3TbmosPNsagu9m2BqTvZtzal97DuDUrvIdzak7yHcOpO8m3BqX3sO5tQS8G4Uit024aJmDY1AxbCSLZiswWEmZrATM1mL3TWaiZms1FZmsxMwBJMYkxiTGKmMSYxJjEmMSYxJjEmMSYxJjEmMSYxJjEmMSYxJjFzGJMYmZjEmMSYxMzGJmGzEzNZiZmsxMzWYmZrMTMxiTGP/2Q=="/>
          <p:cNvSpPr>
            <a:spLocks noChangeAspect="1" noChangeArrowheads="1"/>
          </p:cNvSpPr>
          <p:nvPr userDrawn="1"/>
        </p:nvSpPr>
        <p:spPr bwMode="auto">
          <a:xfrm>
            <a:off x="250614" y="-259645"/>
            <a:ext cx="433493" cy="433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46" tIns="65023" rIns="130046" bIns="65023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defTabSz="9144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1800" kern="1200" smtClean="0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6" name="AutoShape 4" descr="data:image/jpeg;base64,/9j/4AAQSkZJRgABAQAAAQABAAD/2wCEAAkGBxQQEhQUEBQUFRUVFBUUFBQUFBUUFBQUFBQWFhQUFRQYHCggGBolHBUUITEiJSkrLi4uFx80ODMsNygtLisBCgoKDg0OGhAQGiwkHCQsLCwsLCwsLCwsLCwsLCwsLCwsLCwsLCwsLCwsLCwsLCwsLCwsLCwsLCwsLCwsLCwsLP/AABEIAKgBLAMBEQACEQEDEQH/xAAbAAACAwEBAQAAAAAAAAAAAAACAwABBAUGB//EAD8QAAICAQMBBQYDBgQEBwAAAAECAAMRBBIhMQUTQVFhBiIycYGRFEKhI1KxwdHwFjPh8QcVcoJTVGKSk7PT/8QAGgEAAwEBAQEAAAAAAAAAAAAAAQIDAAQFBv/EADIRAAICAgEDAgMHBAIDAAAAAAABAhEDEiEEMUETUQVhcSIygZGh0fAUscHhQlIVI/H/2gAMAwEAAhEDEQA/APiYnahAhKIUYsohWEIwoYjgLmAXMAkBiYgMTEBghCAJYybAxyvKKbJtDltlFkZNwHJfGWVk3jHJqY6ysm8Q9NVGWQm8Qf4qF5BfSDbVxfUYqxCjq5vVH9EA6qb1RvSFNqYPWZRYxTaiD1mMsYtrorzMdQFPdEeZjqAhniPIyqiLLSbkMkAYtjFTBJiGjWTExijMEowBBMAQDEYQDEYwJk2MDJsIQlIgCEqhRix0IwxHQAxGFZYEIC8QALxMYvEwCws1GsILDQthBZqBYQWNQLCCw0K2EBDQLCAhSBY1JSKEdBEHiM1YLQVwImmuARaYjmRopwQzam4AIgoYEiBoIBWLQ1glYKDYJWCg2CVgoawSs1BsrE1GJiEJUxiiIAgmAIJihQBgYyAMmxgTEYwMkEISqFDEogBrHEYwR0KGBGFsMCNQrDCQ6i2EKodAbE7ubU2wYSHUGwQrh1F2CFc2oNghXCoi7BiuNoByCFUbQXYMVQ6i7DUpjqIrmH3PSNQu4NiExWrCpJC+5g0G3KamZwMpgGqJoNuAa4HAZSBNcTQbYA1xXEOwBrg1GUgSkGo2wJSCg2AUmoayisFBsEiCg2URBQbBImoIBijAGKxkLMRjAmTYSpMYsSiFDWUQGMWUQjGLHQp0uw9Il1yV2FgHIUFMEgkjBIPh1mk6VoVHV0Ps+Le7KvhLFRhlq+8Hea0aXBTdk4B3bsYzxHctf58rAo2VpOzK7LmQMdq1s5PeUnJRc47wNsA9c8Rrajfn6Mk1zRvHs8GqR62O52VVBKEEvdZUqnaSRxWW3Y2kA4MdZKdPt/q/9e4jjxwaf8JqWYd6FC2JhmAG6ll3tYOeXAI9wdcNzxN6vF1/9Brz3M9/s8oda1YtY3eBRmvll7wIuwHcCzIoyePehUuNn24/x5M14NF/s3XUSXtZlym0ooyy2nFb8nGMrZ/7R55Ajkclwv4v4gaoZb7KBdo7zBORltgQkJYxHxZQDuxywwQeOkKzJ3x/OP3A415MtHYi97ajMcVJnPuJuO+tCQXYKF9/IyeQB5x3L7Ka8k/LRt/w2m0N3hI945AU7lVbXO1d2VO2rjdgHd14g9Z3Vfzj5fPwDXgg7CTaGDPhwTWMLkYQOd+SM/EAMcnk48I3qu69u/5iUu/uP/w0u9F3kBt5YnacKgX3hhscs23Bwc/OL6/DdAceasKn2bG0M1gUhLiyYG4PWbAqgZ5Dd03PhtPpnPqOaS9vydfuI4cXfh/pf7Gm/wBmEQkd6GAcgY2g7VrtYsxLYQ7qiuD5E9MZVdQ2u3j9v3sLxJN8+f8AD/ajlUdmIxtJJ2p096sE5bHxE7T49OvhKym0l8/qLGm38vmjVR7PoxxubK4352KCTU1g2sxwB7pHPofSK8zX49vzoeMU+P52sDT+zyvbam8/s2Vc+6Dkkg5DMASuDwDzjiaWZqMXXcMYJtq+wpuxagUDP1rFhO6sA7kDBeTmvlgNz4EPqSadLzX89/wDSTVv+f4E39hAFEBPeO5QBmrG39q9fvKGLflySOPWFZLt+F9fb3D44GWezSgWkucJkqcKMp3XeqzLuySQVBC52knriT9W64/l1/vkoo9zHqOw1/aCtm3Vbg3eBa0ZksrQ7XJwB+0PBOeB+9wdnxfn259/H4Bq+xKPZsvffUG/ytwDYHvPnbWvXjcfnwD1iOaUVKu4yjy0Mp9mFZFc2HbsRmwo3KzVNaycnyAwfHJ8jFnkp1Q8Y2YqOwlstCq5CtVXapKjdix602kA443nnxwOmZpScVdeWvyClzQ4eyu5MrZksf2Pu4FwLLtwc8MQWG398besR5Oe31+X8/sNXzBs9mqw5r71g4wclRsIe40VjrkHdtJPTk+WSN3V1x/qx1Ez3+zfd0va5f8AZlN6BQGxtTvsEnqjWIvT8r+UG9ul/PYKiFqvZ6pO+bfYUoexHG1d7bNnKnOFybB16YPWLu+F7jJIHXeyoRWZbd22u2xl24ZUQE1seehI2t+6SvXcIvqXxQ2p5V4zMhbRBkA0RjoAybCiogxYjoVhrKIVjVlEIxix0Kx9DlSCpII5BBIIPmCOkZCM106hlxtZhgADDEYAbeAPIBve+fPWW4fck2xzap2OWdyxG0ksSSv7pJPT0hSS7IRtjqrrFHDOBjbwxHu5J29emSTj1MolfglshiXNgDc2F+EZOB1PA8OSfuZVPkRs2DVWHH7Sz3W3L77e62Sdy88HJJz6zVH2RJzaLqvsQ+5Y6kLtBV2XC5ztGD0zziZqL7o3qMFb3H5m6AfEegBAHy5P3M3HsDZkFjeZ6BTyfhGML8hgcegm4FbH06h1xhmGMYwxGNvK4x5ZOPnNSfgVtj/xtnvftH9/h/fb3xjA3c88ccwax447C7PnnuV37EEFmweoycHp1Hj8I+w8oaQlsYuoYkEsxPIySc4OcjPkcn7mCl7CtsdTqHzkMwJySQxBJwwyT5+8fufOBxT4oVza5TM91rEksSSfiySc46Z84Ukuw9thNq3IALuQowAWJABGCAM8DHGINYrmg7y7WKOobJO5skgk7jnK/Cc+nhDSDbD/AOYWjGLLBjge+3HGOOeOINI+yHU5e4l9ZYRjvHxycb2x72d3GfHJz8zDrH2G3Yj8Q4AAZsDOBuOBnIOPLOT9zDwFNg36qxwA7uwA2gMzEAcHABPT3V49B5QJRXZD7MzvcxJO5skhicnJYZwxPmMnn1M1IdNkGssU5Fjg8ch2B90ELyD4AkD5mK4x7NDpsQ+qfcWLvuOMtubccYxk5z4D7CI1GqodMV+JfAUM2ByBuOAc5yBnjnn5xePYdMlmssK7WssK53bS7Fd2SS2CeuSTn1MXWPehtmIt1TkklmJO4ElichyS+eeckknzycwcIdWCNfap3LZYGyW3B2B3MME5B6kcExHQyE2atznLuSQwJLMchzlweeQTyfMxHQ6bMjRRkLYRR0LaTYyAMmxkVEoYIR0Kw1lUKxqyiEY1RHQjGIIwjNCCVRJjlEZIRs1Ut58iViRmjoJsI4HMY5HunyyJUT8IJ+UxnJLuwtngZhb9i+6mBsQVzB2CCTCtjUrhEchi0zCuQxKZhHM3aLRF848FP8ZOc1EbHB5W6Mt2nwSI6dibVwQ6Qhc44MFq6H5rbwZ3qjBUxJrmH2FlJh0wCkAykAyTDKQp0mKJiWTymZRMW1PnEoZSFOIrQ6YpliNDpimEVoomKYRGOmKIiDC2EUdC2ijIW0RjoAybGQMmwhCUQGGsohWOSURNjVlEhGOURkTY+sykSchyyqJseixkTZsq6RjnkbdNqGT4TCc+THGfdFsS5yxzMBJRVIZXxMKxi1ZgEc6HJpczE3lHJpfSYT1L4Q06bEwnqeBi0QiPIdLsjS5fHmCPvI5nUbLdJLbMomTV6PaxHkZSLtJkZtwm4vwTVaTbgegP3gi75HyNwqL9r/Mw2UxwqYhqJiiyCmpgKKYh6oSikJKZ6cwFEwGp85hlP2FMvlMUTEOkxRMzsIpVMSwiNFExTiI0OmJYSbRRMUwisdCmERjIUwiMohbRGOhZk2MiojCWI6AxiyqFY5BKImxyCURJs0VpKKJJs0JXKqJNyGpXKKJNyNNVJjqJKUzXXXDRCUjTWkWiTZtpp/3gZzymMOnz/UfzEwnqD9Pp+eenn4TEp5OODoLphxtOfTExy7yfg6lGmUDaPiPU+XoJzybf2n2O2GTHFemvvPu/b6DG7EPh/fzmXUIEuhyLlMw/hCGC494nAH8z6S7mtbONQnKenZnc0+nr037R8vjJ9znGOpIHwjkdfOcMsssv2Y8Hs4elh0z9SfNe3+u34jLdDXqWWyrK7mx72dpIONpJ6HwgjmliTjLwVydFDqZrJC1b8/2Of2nSHy6g9SpB6qR+Ujz6S3Tz4o4fieOpbJHKOk9J1WeWsgp9JNZRZTJbR5CYvGZmfTfvfYQllk9gDR6YgGUzPZp5isZmZ6v7EJZTEWUGGikciMtlUFFozEtVNqUUhL1xJQKKQlqpJwKKQiyuJKBRSM7rJNFExLiTZRCmERlEKMmx0DJhCEZAYxJZCMeglESZpqErFEpM9d/w/wCza9RqtlyB07m9tpyBuWpip48iIeocoY7j7oGJKUqZyKgMDkdB4z0lDg4m3sek9tOzq6NffXSoStTXtUZIGaa2PJ56kn6zn6JynhjKTt8/3Y3V1HI0jf2Z2bRp9Omp1SG5rmYaejca021nD22sPeIzwFHX68LOU8mR4sbpLu/r4QqUMeP1Miu+yOhoPw2tYU2aevT2OdtV1BcIHPwJZUxIIJwMg5zjz4TJHLgW6k5Jd0+9e6YmPLi6h+m4qLfZo4x0hRmVhhlLKw8mUkMPuDOlNNWuzPLytwk4vwex1VVFHdKNLU5OnpsZmewEs6+90OPCcONZJ7Pdrlrx4O7q+pwdM4xeJO0mI7Q0FTUpfShqzY1T17mddwXcHRm5xjgj+y+OclkeOTvi78/icXUxxT6ePUY1rbpr9idj6JHTUF1yUoLKeeG3AZ9Zs05RlBLyyXRwhkx5XJXUbXyA0NGPfKghSPdOcH0OOR9JSbv7PuceHj/2NWlXHv8A5O/2cyWttGmpUAbmYmzCoOrH3pyZVKEb3b9lxy/Y7+mzYuoyarBFLu226S8s6dexmzWMKfhXnp5nPnOd7JVLuevieOTvGqj4XP58+5g7crOM1LljZszjOFRdzcfMgfUxceTmpPg6Z9Oq2iuTQdOLatu4Lkgvk7AcHhcgZ+kCnrKx54lOGr/HxZfaHZ9NdRRN23n8zDnOTyeo6cxFkm3cu5V4YRjUexxOySLb8LlldbFYnxellwfnhm58ePKX31OLJhWQ9FV2ZV7/AHg4CdR1UlgN30zBLNk419yD6Pp0pep2rx3XK5/A4Ou7LKWbX55HQcMpPDA+RnbjzKcLifPZumnh6hRnzyuy4ab7/RnO7f0q132qgwocgAeA8uZXp5OWKLfehutjHH1U4RVJM4dqc8f39ZYEWbOy0pXc1yGwgDu6wSqMxPJscc4HkOsjl9R0ouvd+fwOrp8uCFyyq34Xj8TXrNLVfprbhUlNlL1g92W7uxbDjGxidrDrwZOMpwyxg5Wmn37qjt2x5+mllUdXFrt2Zyexeyl1Fu2xitaI9trAciqsZbbnxOQPrLZsjhC48tul9WJ0eNZZ/afCVv6GrT6nSXWLVZpEqqdgiWo79/UW4V3ZiRZyRkEY69cRZYs0I7xnclzT7P5L2/nY7MfUYMs/T0peH5PMdr9ntRbZU/xVuyHHAODww9CMH6zpxTWSCmuzJZIvHNxfg3ntDR0Kq16RdR7oN1uoZ1d2Iyy1KjYqA6A8njx6mXoZsjblPX2S/wA+/wDPodkc+KNKKv3bMftn2Oml1T107ghVLFV+WQWIG2MfEjP8Ielm8uJSl37fWjdRFQnSNNGio0Wlq1F9K6i/U72pqsZhTVUh2946qQbGY9ATjHkRzCW+bK4QdRj3fmyy1xQUmrbM/a2g0+r0dmr01Q09unetdTSjM1TJcdtd1QbJT3hgr04J+c6njyLHN2n2f08FPszhvHg8TckM0aLMziRZZCGEmyiFNJSHQMmxhqJOhYxHIfXTKxxolKZpr08tHGiMshro00rGCITynuv+GNZTWhh1FN5Hjz3TY4idal6NfNG6XJeT8Ga6/a3XEAm5en/l9P8A/nLPo+m/6/q/3ON/EMu1X+iGe3Wn3do6k+bV/wD0VxehlXTxX1/uxfiOSs7/AANw7POs0lApG63Sh67Kh8ZrdtyWIv5sdDiTWVYc0tu0qafz9gyvqenj6fMo915C7B7AcWpbcrVVUutju6lP8shgqg8sxIAwPOHqOpi4OEHcmqSXPfyQ6TBkjP1cq1jHlt8fgZdVX3ttlhGO8sezHlvYtj9ZWH2IqPskvyPK6nqlkySmvLPW6+8IaVNFNmNPRkvWS5G3kbs8facOKDkpPdr7T7Pg9Treu9OcI+lGX2Yt2rYHbmkewoaxmkgmpVUKK/3kKjowPj4xunlGNqX3vLbu/mc/xKGbNKLxc42vspKq90/mF2P2Y4TUAqRupIHz3LNnywcoO+zD0HS5448ylGrjx+Zro9nzsVec5yfUyT6tbNnSvhF4Vj83Z16ex9id2OckGxsfGw6D/pE5pdRtLf8AL5f7PQxfDI4sXpd75k/d+F9F7DquzcGJLNZ0w6TXsPOlUBs9eWH1AB/USGzbO+MaVHktf7RJUxUgEdPD9ZeEb5ITepy9br21S92i7V4J2jBHIyR98/SUg9XZzZbmtVwep9lOyKq6kWnnYrZbzaxssc+PTH/b6yOXI3Lk6MWFKCSOx+DwHz4jH6gwepyhXgVST8ox6js8WKFPBU5rPlzynyP6Ssczi3Jee5w5/h8MsFDs4u4v2+X0f6HmfaTQE22sB1cz0Olyr04x+R4PxPpMnrzyL3PP6jREBTjrn+M64zTbRyTg4Y4yrvZs7G7Fa8k8hF5d8FseiqOWb0Ejnzxxr5vsv54K9H0c+pk32iu7q/wS8sb2xUxQIlVldCHcAyMCzHjvLGxyx/TpEw67bOScn8/0R0dXlzaenDHKONe6fPzbM3s7SveW1s20X0WUbj0DPgoSfLIx9Y/U3qpL/i0x/hfULeWOTrZNfiZ9L7L2m1Uet0CsDY7AqiIpyzb+nQHGDGn1kNG079l5/Ip0/SZ1nqcaSfL8V9Tme0jDUam64Dh3JXg/CAFU48MgA/WU6dPHjjB90gdT1ay5ZSj2OnpPZx9Gq3Waey68+9TQK3euvytvIHJHgn39Iz6qOZvGpJR8u0m/kv3PSxYJ4I7yi3Lwq7fU8v2vpbWsZtQH71zvY2KVYk+OCBgcceHE7ccoKKWOqXscWTLk3vJ3+Z2e0ezG1mi0r0KztpkbT3VqCzqNxat9o5KkE8j+RnLiyRw5pxnwpcp/3R6E282GMoc1w0Zz2a2j7O1XfgpZrDRXVWww/d02d49rL1C8hRnx+c2Scc+eOnKjdv5vih4N4sL34b7I8JqNLKTimLDKYrNNIPGjojkM1lEk8aKxmZnrkpY0WUhW2ReMpY6t5ZNE5RNVVstFkJQNdV4lUyEoGynUiUTISxs6ei1rKcoWB5GVJBwRgjIj8NcnNKLjynR1NMrt0BjHn5HCPc7mn7LusO5txJ6sxOTxjkmT3hHglL1Mrum/m/8AZ19H2VtIJuVSOm1iWHy2yUslqlGxYYnF28ii/k7f6HWeisgG66x8dN7H9NxkFKa+5FI654sMlebLKX1f7kS/SJ0Un58zOPUS8iKfw/H2jf6mpe3qh0XwxySeB0Em+lyPuzpj8VwLtEP/ABIuONo+hMX+jl5H/wDMY64r8mCPaPyYD/tEP9H8gf8AmE+FL9B69usQMN9sfyiPpUn2LR+JtpVI10dou35j95KWJLwdWPqZy8nU01pPUn7yEopHfjm2Hrr6gv7V1T1LAESVM6LPlntOtRt3K9Nq5/JaUf6gjGflLRk0Tlj2PS+z/aGjCgM1S+6AQzsx48D4RZOT7BjjS8HrNPr6Qv7IqV65TBH1xE0bDLKog3dpAdMGOsTOeXUpHNu9oqx1AnRHpZvscOT4rhh94x2e0dDdQf1ll0mVdjlfxfpZd1/cC7X6VwAT/pDHFniwZOq6GcUmxCfhx/l3smfJmXn6Sj9b/lCznjHo0v8A15XG/ZtCNT2e1gwmpLg/lNhbP0zGjljF8wr8BJ9JPKqx59l7OV/5/wAHH1PY9yflJ+U6I58cvJxT+HZ8feN/Qwa3VXBdrtZtH5WZivHoTiNGEL2ilYJZMzWk5OvZt0ca7WkdcytDQwp9i37ft/8AHu/+Wz+sT0sf/Vfkjujkz/8Ad/mc/Vdqlzl3Zj5sxY48skx1FR4SM8c5u5cv5iqu12rO6t2Rv3kZlbHzBmcVJU1ZTHjnB3F0ZtZ2qbCWd2dj1Z2LMfmSczJKKpcIr6c5O5Ozm3aoRJMvDEzJbeJNsvHGzJbbJtl4wMllkjJovGIgtJuSKpFLJxMzXRQx6CXjFkJzijr6TsljyeB68S8YnDl6uK7HV0+hpT43yfJef1lUjinnzT+6q+p09PraU+CsH1Y5/QR0jmliyS+8zcnbxX4cD/pAH69YdF5JejJdnRH7aZvH7nP8YySXYm+mv7zbBHa7fvf0mF/pV4Rf/OD5iYH9Gij2uf3pg/0i9gl7Tz4zAfS0OTWkwk3gSNtFpMxzTikdfs4g5B+YkclrlFOm1dxf1O3R2glYyTOKeOTPaw9Tjiu5x+2PbJ+UqOPl4fWQfTnoY/iEEebKvccsSc+ZiOFHZj6nfsbE7GOOkidqfAY7G9IQOQtKHpb3SQPKVjGzhy5VF0+x0RrnI5J/vyM68NdmeD8Qi0toPgU9pbqczvikj5+TcnyCgyQCcesZ8IMUm6YrWMAcLnA4z5+s0brktUb+z2MNlxHjCUjBMSdaw6GAosMWPo7fsHR2H/cf4RXjg+6RaMckPuyf5mpfad+j7WH/AKlB/hE9CHjgt6+fy0/qkLs12nt+OsA+aH+RhUJLtL8xXNPvCvoc/UdlVP8A5dg+Tcf6Rrl5QVm17P8APg4+t7EsXkcjzH9Y1o6YdVHyce+hl6gwHbDJGXYyPmKyyoU8RlEZ7JKSKxM9kjIrEzvJSKoXJNDm6oovrOmKSOaSnI1J2gR8AA/jKxZB9On94YL3bqfvzKIXSEeyNFR8zmURKXyNCXARyLg2NXVRhHiYX4n1mB6ZO/8AWY2hBbMbUdWc/wCkxOSo2Up5wkJM30tj+/5THNNWdCi6Y5JwNtWox0mOdwaK1F/HHU8RWgwjzyY102ZPQs8p6PsXQYXJHynDmiro9z4fOahtI7tOmz4TlcD1Y52zQdMMdIupR5uDndoaAMOktj4Zw9S94nm7EKEjqPIz0FBSVnzks88cnB8r2Jnyl4o4ZVfBRjgM9x8xMWgjn3/KY6oGMk54/nAdCquRdh9OfMQjR+os2H5/of1mH1Qlr/n8jMUUBLaojxMw6xItO1XXoYDPpoPwNPa4bixQfXpBwJ/SNcwYi2qmz4TtPkYGikZZod1ZztX2aV5HI8xzEZ14+pT4ZyrqyJKR2wkmZLJGReJnaSkVQEkMGstEVj0fylFIm4jVsMopCOKGq5lIsRoYrSqYjQ9GjWTaH1qT6Q2Sk0hq1H/aaxHJBNgeOTMBW/Aym2YScODelk1nM4jA/iOnr/SESvBoq1X1mJTxGuvUzEJYzVXbnrMQlGjo6IAkZk5ukLihGU6keio1A6GcTgex66XB0V1AA6yWjsusyS7lrqxnr/fP9JnjMuojfcTZrBjiMsZOXUquDhdp2ZaduKNI8PrMjlOjAXAlqOZJsX3kI+otiDMOrQq0iYeNmW5pi0UYLrYLOqETDbdBZ0xgZLbvODYvGAhrYNiigJZ4rkOkKd4rkOoimtxF3KKBE1zL0Jm9QzwRl3QTa8N8YHzHEG6YFgcfuszXUq3wn+sSSstCco9zn3VETnkqOqEkxEkUIIYmY5JWJNjllUTYxY6YjGAx0xRivGUhWho1BjbCemixqCZlIHppD6/XMbYnI0pZBZFxGrcIbEcGNF3n9pthNPYYr56CbYRxruzdQp8eJtjmm0dKjEKOSdm6u7Exz0zRTqSOhg1QlzT4Y4a4jxgcUFTmvIyvWnOTz/sf6waIKzyTvuU2tPPQePEKggPLNiLdRn+/tGXBOm+5mstjWUjAztdiayqhYtroRlAS98FlFjM73QWWUDLc8BaMTBfEZ1QMTsYlnQkjOzRdiqQBaCxqFloHIZIU5iNlEhLmK2OkIcxLKpCi5EXYfVBDUnx5m9T3F9NeCiVM32WGpCVk0UYxJWIjHKZRMRoYDDYlF7odgUEHh2BQQMbYA4Bv7MaxG4l4PjmFMHA7u/XEayeyDrTzhsWTNNAAgbIztmyq6A55QNi3YjEHCx9V+fGFEpQo11XRkQlA0rfGJOBO/wDKKwemENQfD0/hNZvTRBaZgaxKN3rNYVATZZBZSMaM9lmJrKxjYh75rKLGIOpm2KrGJsvgsosZme4/SLsVUEJa6ayigJd8xWUSoQ8myiEsYjZRC2MFjoUxitjoS8VsdCXisohTRGOgCYljlZi7BLEomKw1MomChgaPYlBhobFoIGEFBZmAQPBsahiXkeMXdivGjbWw8J0RaOaSp8hlo+wtFq82xmg0eaxWhy2QKVk3E0VN5mORkvCHpd4xkI4eDcjsegJ+n849nM4pdwyT/pnJ/SZi0h6qfEgHy/mYpN14DDjJ94dR0z68TCuLfgjOB+bP3H8prMot+BduoHzmsaONmZtTFsqsYl74GyigZ3vg2KqAlroNiigKNs1jqIsvBY6iJeyLsUURZabYagCfKK2MgS0VsZIU0QZC2gHQmw4itlIoUxEFjpCWiMohZk5DA4k2EIGVTMWDGTBQYMomKGrRrFaC3w7A1JmCzUWWgboFFKcyblYWqN1NmBgSsJ+DmnHmxhaV2ESK3QbhoNXm9QVxH1PGjInJDlsB6x1Mm4m2m1UBz73hnIx9MiPvRCUZSa8FvrM8EgDyAA/XEHqAWKuyKS9RNuZwkx1ep9evHXwm3JvGwhqevz/rNugPGxGo1+CQMTbFIdPasV+PyOes2w/ocg/i8xXIPo0A2piOYyxCX1EVzKLGAb4NxvTBN0O4dCu9m3DoLeyLsMogkwWNRW6bY1FEw2EEtBYaFsYBkZXaIXSFsYB0hZisZAmIwgyYS4UzBLKIVjRHsQ0VVx0TlII1jxxDwKpMWcdIrY6vuV3MVh3LQ48IvYDVjBd8v4Tb0LoX33y+827B6ZRvHXyg3CoMX+M8hG3G9EYuuPlHWQR4EH+Njbi+iT8efCHc3oIr8WTN6gfSSL/FYm9UHpDqdf5weoJLAM/GQeoJ6JT6sHrzN6gVioTZd5Q+qUjD3FfivWb1B/SC/HHx5i7i+iijqxFcw+kQ6gHxg2N6bK72DYOhO9m3NoTvo24NCd9BsbQhum2NoTvptg6A97DsbUp7IdhlEzM0FlUgCYLGooxWwgkybYSolhKBgTMGDKKQrQYsjbgcRg1EPqCemV3xm3DogTdFcw6Fi6LubQs3wbg0Fm6K5DaAmybYOpXeQbBordDuai90O5qJvm9Q1E3zeozUQPNuzalmybcGpW+bcNEFhm3Nqgu+MG4NEX3xh3BoUbJtw6lb5tzUVug3YaK3TbmosPNsagu9m2BqTvZtzal97DuDUrvIdzak7yHcOpO8m3BqX3sO5tQS8G4Uit024aJmDY1AxbCSLZiswWEmZrATM1mL3TWaiZms1FZmsxMwBJMYkxiTGKmMSYxJjEmMSYxJjEmMSYxJjEmMSYxJjEmMSYxJjFzGJMYmZjEmMSYxMzGJmGzEzNZiZmsxMzWYmZrMTMxiTGP/2Q=="/>
          <p:cNvSpPr>
            <a:spLocks noChangeAspect="1" noChangeArrowheads="1"/>
          </p:cNvSpPr>
          <p:nvPr userDrawn="1"/>
        </p:nvSpPr>
        <p:spPr bwMode="auto">
          <a:xfrm>
            <a:off x="467361" y="-42898"/>
            <a:ext cx="433493" cy="433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46" tIns="65023" rIns="130046" bIns="65023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defTabSz="9144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1800" kern="1200" smtClean="0">
              <a:solidFill>
                <a:srgbClr val="000000"/>
              </a:solidFill>
              <a:cs typeface="ＭＳ Ｐゴシック" charset="0"/>
            </a:endParaRPr>
          </a:p>
        </p:txBody>
      </p:sp>
      <p:pic>
        <p:nvPicPr>
          <p:cNvPr id="17" name="Picture 8" descr="http://www.dit.ie/hothouse/homepageelements/4featureboxes/H2020%20logo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295" y="8125743"/>
            <a:ext cx="1314027" cy="74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3533" y="3029939"/>
            <a:ext cx="10241138" cy="2090702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25236" y="5527040"/>
            <a:ext cx="8295322" cy="19100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9BFABF-1757-0F48-B3C0-E406FAE89463}" type="datetime1">
              <a:rPr lang="en-US">
                <a:solidFill>
                  <a:srgbClr val="FFFFFF"/>
                </a:solidFill>
              </a:rPr>
              <a:pPr/>
              <a:t>4/10/15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0676" y="9040143"/>
            <a:ext cx="3034453" cy="519289"/>
          </a:xfrm>
        </p:spPr>
        <p:txBody>
          <a:bodyPr/>
          <a:lstStyle>
            <a:lvl1pPr>
              <a:defRPr/>
            </a:lvl1pPr>
          </a:lstStyle>
          <a:p>
            <a:fld id="{581D97E1-1CDA-AD4D-9DA7-B27AE6DA10E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9330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9245" y="2009282"/>
            <a:ext cx="11485315" cy="64369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6795D6-1859-5641-A352-405502D22CE8}" type="datetimeFigureOut">
              <a:rPr lang="en-US">
                <a:solidFill>
                  <a:srgbClr val="FFFFFF"/>
                </a:solidFill>
              </a:rPr>
              <a:pPr/>
              <a:t>4/10/15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84074D-4483-D043-9D60-FC197D6E781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2860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D157EE-43EF-AD4B-B016-B88A3299E235}" type="datetimeFigureOut">
              <a:rPr lang="en-US">
                <a:solidFill>
                  <a:srgbClr val="FFFFFF"/>
                </a:solidFill>
              </a:rPr>
              <a:pPr/>
              <a:t>4/10/15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D291D-F19D-5340-8D8F-694773E573C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291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355600" y="1016000"/>
            <a:ext cx="5892800" cy="3886199"/>
          </a:xfrm>
          <a:prstGeom prst="rect">
            <a:avLst/>
          </a:prstGeom>
        </p:spPr>
        <p:txBody>
          <a:bodyPr anchor="b"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355600" y="4889501"/>
            <a:ext cx="5892800" cy="388619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228589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457176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685765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914354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355600" y="2730501"/>
            <a:ext cx="5892800" cy="6299200"/>
          </a:xfrm>
          <a:prstGeom prst="rect">
            <a:avLst/>
          </a:prstGeom>
        </p:spPr>
        <p:txBody>
          <a:bodyPr/>
          <a:lstStyle>
            <a:lvl1pPr marL="431778" indent="-431778">
              <a:lnSpc>
                <a:spcPct val="100000"/>
              </a:lnSpc>
              <a:spcBef>
                <a:spcPts val="3800"/>
              </a:spcBef>
              <a:defRPr sz="3800"/>
            </a:lvl1pPr>
            <a:lvl2pPr marL="863556" indent="-431778">
              <a:lnSpc>
                <a:spcPct val="100000"/>
              </a:lnSpc>
              <a:spcBef>
                <a:spcPts val="3800"/>
              </a:spcBef>
              <a:defRPr sz="3800"/>
            </a:lvl2pPr>
            <a:lvl3pPr marL="1295334" indent="-431778">
              <a:lnSpc>
                <a:spcPct val="100000"/>
              </a:lnSpc>
              <a:spcBef>
                <a:spcPts val="3800"/>
              </a:spcBef>
              <a:defRPr sz="3800"/>
            </a:lvl3pPr>
            <a:lvl4pPr marL="1727111" indent="-431778">
              <a:lnSpc>
                <a:spcPct val="100000"/>
              </a:lnSpc>
              <a:spcBef>
                <a:spcPts val="3800"/>
              </a:spcBef>
              <a:defRPr sz="3800"/>
            </a:lvl4pPr>
            <a:lvl5pPr marL="2158890" indent="-431778">
              <a:lnSpc>
                <a:spcPct val="100000"/>
              </a:lnSpc>
              <a:spcBef>
                <a:spcPts val="3800"/>
              </a:spcBef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762000" y="762000"/>
            <a:ext cx="11468100" cy="82169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4" Type="http://schemas.openxmlformats.org/officeDocument/2006/relationships/theme" Target="../theme/theme4.xml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355600" y="254000"/>
            <a:ext cx="12293601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355600" y="2730501"/>
            <a:ext cx="12293601" cy="629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 spd="med"/>
  <p:txStyles>
    <p:titleStyle>
      <a:lvl1pPr algn="ctr" defTabSz="584170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1pPr>
      <a:lvl2pPr indent="228589" algn="ctr" defTabSz="584170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2pPr>
      <a:lvl3pPr indent="457176" algn="ctr" defTabSz="584170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3pPr>
      <a:lvl4pPr indent="685765" algn="ctr" defTabSz="584170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4pPr>
      <a:lvl5pPr indent="914354" algn="ctr" defTabSz="584170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5pPr>
      <a:lvl6pPr indent="1142941" algn="ctr" defTabSz="584170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6pPr>
      <a:lvl7pPr indent="1371530" algn="ctr" defTabSz="584170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7pPr>
      <a:lvl8pPr indent="1600119" algn="ctr" defTabSz="584170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8pPr>
      <a:lvl9pPr indent="1828706" algn="ctr" defTabSz="584170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520673" indent="-520673" defTabSz="584170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1pPr>
      <a:lvl2pPr marL="1041346" indent="-520673" defTabSz="584170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2pPr>
      <a:lvl3pPr marL="1562021" indent="-520673" defTabSz="584170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3pPr>
      <a:lvl4pPr marL="2082694" indent="-520673" defTabSz="584170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4pPr>
      <a:lvl5pPr marL="2603367" indent="-520673" defTabSz="584170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5pPr>
      <a:lvl6pPr marL="3124040" indent="-520673" defTabSz="584170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6pPr>
      <a:lvl7pPr marL="3644713" indent="-520673" defTabSz="584170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7pPr>
      <a:lvl8pPr marL="4165386" indent="-520673" defTabSz="584170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8pPr>
      <a:lvl9pPr marL="4686061" indent="-520673" defTabSz="584170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9pPr>
    </p:bodyStyle>
    <p:otherStyle>
      <a:lvl1pPr algn="ctr" defTabSz="58417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228589" algn="ctr" defTabSz="58417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457176" algn="ctr" defTabSz="58417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685765" algn="ctr" defTabSz="58417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914354" algn="ctr" defTabSz="58417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1142941" algn="ctr" defTabSz="58417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1371530" algn="ctr" defTabSz="58417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1600119" algn="ctr" defTabSz="58417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1828706" algn="ctr" defTabSz="58417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53920" y="264161"/>
            <a:ext cx="9168836" cy="1336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39" tIns="65020" rIns="130039" bIns="650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Test Title Is Usually Long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0240" y="8882098"/>
            <a:ext cx="3034453" cy="67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039" tIns="65020" rIns="130039" bIns="65020" numCol="1" anchor="t" anchorCtr="0" compatLnSpc="1">
            <a:prstTxWarp prst="textNoShape">
              <a:avLst/>
            </a:prstTxWarp>
          </a:bodyPr>
          <a:lstStyle>
            <a:lvl1pPr>
              <a:defRPr sz="2000"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</a:lstStyle>
          <a:p>
            <a:pPr algn="l" defTabSz="1300393" rtl="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 kern="120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43308" y="8882098"/>
            <a:ext cx="4118187" cy="67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039" tIns="65020" rIns="130039" bIns="65020" numCol="1" anchor="t" anchorCtr="0" compatLnSpc="1">
            <a:prstTxWarp prst="textNoShape">
              <a:avLst/>
            </a:prstTxWarp>
          </a:bodyPr>
          <a:lstStyle>
            <a:lvl1pPr algn="ctr">
              <a:defRPr sz="2000"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</a:lstStyle>
          <a:p>
            <a:pPr defTabSz="1300393" rtl="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 kern="1200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20107" y="8882098"/>
            <a:ext cx="3034453" cy="67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039" tIns="65020" rIns="130039" bIns="650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</a:lstStyle>
          <a:p>
            <a:pPr defTabSz="1300393" rtl="0" fontAlgn="base">
              <a:spcBef>
                <a:spcPct val="0"/>
              </a:spcBef>
              <a:spcAft>
                <a:spcPct val="0"/>
              </a:spcAft>
              <a:defRPr/>
            </a:pPr>
            <a:fld id="{38555088-605D-40BC-A817-D37DAF5800BB}" type="slidenum">
              <a:rPr kumimoji="1" lang="en-US" altLang="zh-TW" kern="1200" smtClean="0"/>
              <a:pPr defTabSz="1300393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kern="12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0240" y="2111023"/>
            <a:ext cx="11713351" cy="6247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39" tIns="65020" rIns="130039" bIns="650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Level 1 – first point of slide</a:t>
            </a:r>
          </a:p>
          <a:p>
            <a:pPr lvl="1"/>
            <a:r>
              <a:rPr lang="en-US" altLang="zh-TW" smtClean="0"/>
              <a:t> Level 2</a:t>
            </a:r>
          </a:p>
          <a:p>
            <a:pPr lvl="2"/>
            <a:r>
              <a:rPr lang="en-US" altLang="zh-TW" smtClean="0"/>
              <a:t>Level 3</a:t>
            </a:r>
          </a:p>
          <a:p>
            <a:pPr lvl="3"/>
            <a:r>
              <a:rPr lang="en-US" altLang="zh-TW" smtClean="0"/>
              <a:t>Level 4</a:t>
            </a:r>
          </a:p>
          <a:p>
            <a:pPr lvl="4"/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33796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+mj-lt"/>
          <a:ea typeface="+mj-ea"/>
          <a:cs typeface="標楷體" pitchFamily="-1" charset="-12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  <a:cs typeface="標楷體" pitchFamily="-1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  <a:cs typeface="標楷體" pitchFamily="-1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  <a:cs typeface="標楷體" pitchFamily="-1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  <a:cs typeface="標楷體" pitchFamily="-1" charset="-120"/>
        </a:defRPr>
      </a:lvl5pPr>
      <a:lvl6pPr marL="650197" algn="l" rtl="0" fontAlgn="base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</a:defRPr>
      </a:lvl6pPr>
      <a:lvl7pPr marL="1300393" algn="l" rtl="0" fontAlgn="base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</a:defRPr>
      </a:lvl7pPr>
      <a:lvl8pPr marL="1950590" algn="l" rtl="0" fontAlgn="base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</a:defRPr>
      </a:lvl8pPr>
      <a:lvl9pPr marL="2600786" algn="l" rtl="0" fontAlgn="base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</a:defRPr>
      </a:lvl9pPr>
    </p:titleStyle>
    <p:bodyStyle>
      <a:lvl1pPr marL="487647" indent="-487647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4300">
          <a:solidFill>
            <a:srgbClr val="000066"/>
          </a:solidFill>
          <a:latin typeface="+mn-lt"/>
          <a:ea typeface="+mn-ea"/>
          <a:cs typeface="標楷體" pitchFamily="-1" charset="-120"/>
        </a:defRPr>
      </a:lvl1pPr>
      <a:lvl2pPr marL="1056569" indent="-406374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•"/>
        <a:defRPr kumimoji="1" sz="3700">
          <a:solidFill>
            <a:srgbClr val="003300"/>
          </a:solidFill>
          <a:latin typeface="+mn-lt"/>
          <a:ea typeface="+mn-ea"/>
          <a:cs typeface="標楷體" pitchFamily="-1" charset="-120"/>
        </a:defRPr>
      </a:lvl2pPr>
      <a:lvl3pPr marL="1625492" indent="-325098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3300">
          <a:solidFill>
            <a:srgbClr val="000066"/>
          </a:solidFill>
          <a:latin typeface="+mn-lt"/>
          <a:ea typeface="+mn-ea"/>
          <a:cs typeface="標楷體" pitchFamily="-1" charset="-120"/>
        </a:defRPr>
      </a:lvl3pPr>
      <a:lvl4pPr marL="2275688" indent="-325098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標楷體" pitchFamily="-1" charset="-120"/>
        </a:defRPr>
      </a:lvl4pPr>
      <a:lvl5pPr marL="2925885" indent="-325098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標楷體" pitchFamily="-1" charset="-120"/>
        </a:defRPr>
      </a:lvl5pPr>
      <a:lvl6pPr marL="3576081" indent="-325098" algn="l" rtl="0" fontAlgn="base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6pPr>
      <a:lvl7pPr marL="4226278" indent="-325098" algn="l" rtl="0" fontAlgn="base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7pPr>
      <a:lvl8pPr marL="4876475" indent="-325098" algn="l" rtl="0" fontAlgn="base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8pPr>
      <a:lvl9pPr marL="5526671" indent="-325098" algn="l" rtl="0" fontAlgn="base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197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9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9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86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8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8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376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57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130039" tIns="65020" rIns="130039" bIns="650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275842"/>
            <a:ext cx="11704320" cy="6436925"/>
          </a:xfrm>
          <a:prstGeom prst="rect">
            <a:avLst/>
          </a:prstGeom>
        </p:spPr>
        <p:txBody>
          <a:bodyPr vert="horz" lIns="130039" tIns="65020" rIns="130039" bIns="650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240" y="9040144"/>
            <a:ext cx="3034453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50197" rtl="0"/>
            <a:fld id="{55560991-9996-C24D-94EA-73B52E794718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50197" rtl="0"/>
              <a:t>4/10/15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8" y="9040144"/>
            <a:ext cx="4118187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50197" rtl="0"/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0107" y="9040144"/>
            <a:ext cx="3034453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50197" rtl="0"/>
            <a:fld id="{51419130-1590-BA4B-9DA6-AED897B2ED79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50197" rtl="0"/>
              <a:t>‹#›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0143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650197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647" indent="-487647" algn="l" defTabSz="650197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6569" indent="-406374" algn="l" defTabSz="650197" rtl="0" eaLnBrk="1" latinLnBrk="0" hangingPunct="1">
        <a:spcBef>
          <a:spcPct val="20000"/>
        </a:spcBef>
        <a:buFont typeface="Arial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492" indent="-325098" algn="l" defTabSz="650197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5688" indent="-325098" algn="l" defTabSz="650197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885" indent="-325098" algn="l" defTabSz="650197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081" indent="-325098" algn="l" defTabSz="650197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278" indent="-325098" algn="l" defTabSz="650197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475" indent="-325098" algn="l" defTabSz="650197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671" indent="-325098" algn="l" defTabSz="650197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197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93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90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86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83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80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376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573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8972410"/>
            <a:ext cx="13004800" cy="781191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046" tIns="65023" rIns="130046" bIns="65023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defTabSz="9144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 dirty="0" smtClean="0">
              <a:solidFill>
                <a:srgbClr val="000000"/>
              </a:solidFill>
              <a:latin typeface="Arial"/>
              <a:cs typeface="ＭＳ Ｐゴシック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1"/>
            <a:ext cx="13004800" cy="1485618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400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pic>
          <p:nvPicPr>
            <p:cNvPr id="2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400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3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2147483647 w 5001"/>
                <a:gd name="T1" fmla="*/ 0 h 2721"/>
                <a:gd name="T2" fmla="*/ 2147483647 w 5001"/>
                <a:gd name="T3" fmla="*/ 2147483647 h 2721"/>
                <a:gd name="T4" fmla="*/ 0 w 5001"/>
                <a:gd name="T5" fmla="*/ 2147483647 h 2721"/>
                <a:gd name="T6" fmla="*/ 2147483647 w 5001"/>
                <a:gd name="T7" fmla="*/ 0 h 2721"/>
                <a:gd name="T8" fmla="*/ 2147483647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defTabSz="914400" rtl="0" fontAlgn="base">
                <a:spcBef>
                  <a:spcPct val="0"/>
                </a:spcBef>
                <a:spcAft>
                  <a:spcPct val="0"/>
                </a:spcAft>
              </a:pPr>
              <a:endParaRPr lang="en-US" sz="1800" kern="120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20907" y="164819"/>
            <a:ext cx="9728765" cy="123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69245" y="2275841"/>
            <a:ext cx="11485315" cy="643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54" y="9069495"/>
            <a:ext cx="3034453" cy="519289"/>
          </a:xfrm>
          <a:prstGeom prst="rect">
            <a:avLst/>
          </a:prstGeom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>
            <a:lvl1pPr>
              <a:defRPr sz="1700">
                <a:solidFill>
                  <a:schemeClr val="bg1"/>
                </a:solidFill>
                <a:cs typeface="Arial" charset="0"/>
              </a:defRPr>
            </a:lvl1pPr>
          </a:lstStyle>
          <a:p>
            <a:pPr algn="l" defTabSz="914400" rtl="0" fontAlgn="base">
              <a:spcBef>
                <a:spcPct val="0"/>
              </a:spcBef>
              <a:spcAft>
                <a:spcPct val="0"/>
              </a:spcAft>
            </a:pPr>
            <a:fld id="{294CE034-C77A-0041-9344-954C402F9940}" type="datetimeFigureOut">
              <a:rPr lang="en-US" kern="1200" smtClean="0">
                <a:solidFill>
                  <a:srgbClr val="FFFFFF"/>
                </a:solidFill>
                <a:latin typeface="Arial" charset="0"/>
                <a:ea typeface="ＭＳ Ｐゴシック" charset="0"/>
              </a:rPr>
              <a:pPr algn="l" defTabSz="914400" rtl="0" fontAlgn="base">
                <a:spcBef>
                  <a:spcPct val="0"/>
                </a:spcBef>
                <a:spcAft>
                  <a:spcPct val="0"/>
                </a:spcAft>
              </a:pPr>
              <a:t>4/10/15</a:t>
            </a:fld>
            <a:endParaRPr lang="en-US" kern="1200" smtClean="0">
              <a:solidFill>
                <a:srgbClr val="FFFFFF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7" y="9040143"/>
            <a:ext cx="41181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defTabSz="914400" rtl="0">
              <a:defRPr/>
            </a:pPr>
            <a:endParaRPr lang="en-US" kern="12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83894" y="9040143"/>
            <a:ext cx="3034453" cy="519289"/>
          </a:xfrm>
          <a:prstGeom prst="rect">
            <a:avLst/>
          </a:prstGeom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>
            <a:lvl1pPr algn="r">
              <a:defRPr sz="1700">
                <a:solidFill>
                  <a:schemeClr val="bg1"/>
                </a:solidFill>
                <a:cs typeface="Arial" charset="0"/>
              </a:defRPr>
            </a:lvl1pPr>
          </a:lstStyle>
          <a:p>
            <a:pPr defTabSz="914400" rtl="0" fontAlgn="base">
              <a:spcBef>
                <a:spcPct val="0"/>
              </a:spcBef>
              <a:spcAft>
                <a:spcPct val="0"/>
              </a:spcAft>
            </a:pPr>
            <a:fld id="{B91A3C23-F530-F247-9429-111DC907DF1D}" type="slidenum">
              <a:rPr lang="en-US" kern="1200" smtClean="0">
                <a:solidFill>
                  <a:srgbClr val="FFFFFF"/>
                </a:solidFill>
                <a:latin typeface="Arial" charset="0"/>
                <a:ea typeface="ＭＳ Ｐゴシック" charset="0"/>
              </a:rPr>
              <a:pPr defTabSz="914400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 smtClean="0">
              <a:solidFill>
                <a:srgbClr val="FFFFFF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0905067" y="9367521"/>
            <a:ext cx="2059093" cy="397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7998" tIns="66559" rIns="127998" bIns="66559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defTabSz="914400" rtl="0" eaLnBrk="1" fontAlgn="base" hangingPunct="1">
              <a:spcBef>
                <a:spcPts val="1244"/>
              </a:spcBef>
              <a:spcAft>
                <a:spcPct val="0"/>
              </a:spcAft>
              <a:defRPr/>
            </a:pPr>
            <a:r>
              <a:rPr lang="en-US" altLang="en-US" sz="1700" kern="1200" smtClean="0">
                <a:solidFill>
                  <a:srgbClr val="FFFFFF"/>
                </a:solidFill>
                <a:ea typeface="SimSun" pitchFamily="2" charset="-122"/>
                <a:cs typeface="ＭＳ Ｐゴシック" charset="0"/>
              </a:rPr>
              <a:t>www.egi.eu</a:t>
            </a:r>
          </a:p>
        </p:txBody>
      </p:sp>
    </p:spTree>
    <p:extLst>
      <p:ext uri="{BB962C8B-B14F-4D97-AF65-F5344CB8AC3E}">
        <p14:creationId xmlns:p14="http://schemas.microsoft.com/office/powerpoint/2010/main" val="260783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 kern="1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650230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1300460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950690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2600919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487672" indent="-487672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46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1056623" indent="-406394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4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625575" indent="-32511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2275804" indent="-32511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926034" indent="-32511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ctrTitle"/>
          </p:nvPr>
        </p:nvSpPr>
        <p:spPr>
          <a:xfrm>
            <a:off x="732665" y="1338519"/>
            <a:ext cx="11690073" cy="3782123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443968">
              <a:defRPr sz="1800" cap="none">
                <a:solidFill>
                  <a:srgbClr val="000000"/>
                </a:solidFill>
              </a:defRPr>
            </a:pPr>
            <a:r>
              <a:rPr sz="5400" b="1" dirty="0">
                <a:solidFill>
                  <a:srgbClr val="FF8000"/>
                </a:solidFill>
              </a:rPr>
              <a:t>Disaster </a:t>
            </a:r>
            <a:r>
              <a:rPr sz="5400" b="1" dirty="0" smtClean="0">
                <a:solidFill>
                  <a:srgbClr val="FF8000"/>
                </a:solidFill>
              </a:rPr>
              <a:t>Mitigation</a:t>
            </a:r>
            <a:r>
              <a:rPr lang="en-US" sz="5400" b="1" dirty="0">
                <a:solidFill>
                  <a:srgbClr val="FF8000"/>
                </a:solidFill>
              </a:rPr>
              <a:t> </a:t>
            </a:r>
            <a:r>
              <a:rPr sz="5400" b="1" dirty="0" smtClean="0">
                <a:solidFill>
                  <a:srgbClr val="FF8000"/>
                </a:solidFill>
              </a:rPr>
              <a:t>Competence Centre</a:t>
            </a:r>
            <a:r>
              <a:rPr lang="en-US" sz="5400" b="1" dirty="0" smtClean="0">
                <a:solidFill>
                  <a:srgbClr val="FF8000"/>
                </a:solidFill>
              </a:rPr>
              <a:t/>
            </a:r>
            <a:br>
              <a:rPr lang="en-US" sz="5400" b="1" dirty="0" smtClean="0">
                <a:solidFill>
                  <a:srgbClr val="FF8000"/>
                </a:solidFill>
              </a:rPr>
            </a:br>
            <a:r>
              <a:rPr lang="en-US" sz="5400" b="1" dirty="0" smtClean="0">
                <a:solidFill>
                  <a:srgbClr val="FF8000"/>
                </a:solidFill>
              </a:rPr>
              <a:t>Project Meeting</a:t>
            </a:r>
            <a:endParaRPr sz="5400" b="1" dirty="0">
              <a:solidFill>
                <a:srgbClr val="FF8000"/>
              </a:solidFill>
            </a:endParaRPr>
          </a:p>
          <a:p>
            <a:pPr defTabSz="443968">
              <a:defRPr sz="1800" cap="none">
                <a:solidFill>
                  <a:srgbClr val="000000"/>
                </a:solidFill>
              </a:defRPr>
            </a:pPr>
            <a:endParaRPr sz="5400" b="1" dirty="0">
              <a:solidFill>
                <a:srgbClr val="FF8000"/>
              </a:solidFill>
            </a:endParaRPr>
          </a:p>
          <a:p>
            <a:pPr defTabSz="443968">
              <a:defRPr sz="1800" cap="none">
                <a:solidFill>
                  <a:srgbClr val="000000"/>
                </a:solidFill>
              </a:defRPr>
            </a:pPr>
            <a:r>
              <a:rPr sz="4400" b="1" dirty="0">
                <a:solidFill>
                  <a:schemeClr val="accent3">
                    <a:lumMod val="50000"/>
                  </a:schemeClr>
                </a:solidFill>
              </a:rPr>
              <a:t>Coordinator: Simon Lin</a:t>
            </a:r>
          </a:p>
        </p:txBody>
      </p:sp>
      <p:sp>
        <p:nvSpPr>
          <p:cNvPr id="33" name="Shape 33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4000" dirty="0">
              <a:solidFill>
                <a:srgbClr val="0433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000" dirty="0" smtClean="0">
                <a:solidFill>
                  <a:srgbClr val="0433FF"/>
                </a:solidFill>
              </a:rPr>
              <a:t>April 14</a:t>
            </a:r>
            <a:r>
              <a:rPr sz="4000" dirty="0" smtClean="0">
                <a:solidFill>
                  <a:srgbClr val="0433FF"/>
                </a:solidFill>
              </a:rPr>
              <a:t>, </a:t>
            </a:r>
            <a:r>
              <a:rPr sz="4000" dirty="0">
                <a:solidFill>
                  <a:srgbClr val="0433FF"/>
                </a:solidFill>
              </a:rPr>
              <a:t>2015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8828"/>
            <a:ext cx="11704320" cy="1227867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8000"/>
                </a:solidFill>
              </a:rPr>
              <a:t>Presentation at EGI Conference</a:t>
            </a:r>
            <a:endParaRPr lang="en-US" sz="6000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032" y="1286832"/>
            <a:ext cx="12433935" cy="827249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Title: e</a:t>
            </a:r>
            <a:r>
              <a:rPr lang="en-US" dirty="0"/>
              <a:t>-Science for the Masses: </a:t>
            </a:r>
            <a:r>
              <a:rPr lang="en-US" dirty="0" smtClean="0"/>
              <a:t>Asia Pacific Regional Collaboration on Disaster Mitigation</a:t>
            </a:r>
          </a:p>
          <a:p>
            <a:r>
              <a:rPr lang="en-US" dirty="0" smtClean="0"/>
              <a:t>Eric Yen and Simon Lin, on behalf of DMCC</a:t>
            </a:r>
          </a:p>
          <a:p>
            <a:r>
              <a:rPr lang="en-US" dirty="0" smtClean="0"/>
              <a:t>Abstract</a:t>
            </a:r>
          </a:p>
          <a:p>
            <a:pPr lvl="1"/>
            <a:r>
              <a:rPr lang="en-US" dirty="0" smtClean="0"/>
              <a:t>By means of e-Science resources and collaboration framework, the </a:t>
            </a:r>
            <a:r>
              <a:rPr lang="en-GB" dirty="0"/>
              <a:t>Disaster Mitigation Competence </a:t>
            </a:r>
            <a:r>
              <a:rPr lang="en-GB" dirty="0" smtClean="0"/>
              <a:t>Centre (</a:t>
            </a:r>
            <a:r>
              <a:rPr lang="en-US" dirty="0" smtClean="0"/>
              <a:t>DMCC) is aiming to improve strategy of prevention and reduction of disasters. Three categories of regional focused hazards are targeted, which include the earthquake and tsunami, extreme weather and environmental changes. </a:t>
            </a:r>
            <a:r>
              <a:rPr lang="en-GB" dirty="0" smtClean="0"/>
              <a:t>DMCC </a:t>
            </a:r>
            <a:r>
              <a:rPr lang="en-GB" dirty="0"/>
              <a:t>will create virtual research environments with embedded services and simulations that enable the sharing of disaster-related data, tools, applications and knowledge among field-workers, scientists, and e-infrastructure experts, shortening the time </a:t>
            </a:r>
            <a:r>
              <a:rPr lang="en-GB" dirty="0" smtClean="0"/>
              <a:t>to respond </a:t>
            </a:r>
            <a:r>
              <a:rPr lang="en-GB" dirty="0"/>
              <a:t>to natural disasters. </a:t>
            </a:r>
            <a:r>
              <a:rPr lang="en-GB" dirty="0" smtClean="0"/>
              <a:t>Through the DMCC, for example, </a:t>
            </a:r>
            <a:r>
              <a:rPr lang="en-US" dirty="0" smtClean="0"/>
              <a:t>potential </a:t>
            </a:r>
            <a:r>
              <a:rPr lang="en-US" dirty="0"/>
              <a:t>tsunami sources </a:t>
            </a:r>
            <a:r>
              <a:rPr lang="en-US" dirty="0" smtClean="0"/>
              <a:t>would be spotted for </a:t>
            </a:r>
            <a:r>
              <a:rPr lang="en-US" dirty="0"/>
              <a:t>better </a:t>
            </a:r>
            <a:r>
              <a:rPr lang="en-US" dirty="0" smtClean="0"/>
              <a:t>preparedness. Understanding of multi</a:t>
            </a:r>
            <a:r>
              <a:rPr lang="en-US" dirty="0"/>
              <a:t>-scale nature of tropical cyclones for generating local heavy rainfall </a:t>
            </a:r>
            <a:r>
              <a:rPr lang="en-US" dirty="0" smtClean="0"/>
              <a:t>events is improved. Impact analysis capability of urban heat island effect on precipitation will be built up. In the end, the regional e-Infrastructure offerings to data and knowledge services and simulation services for disaster mitigation are much enhanced. 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0725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455529"/>
            <a:ext cx="11704320" cy="1625600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Next Meeting &amp; Future Events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April </a:t>
            </a:r>
            <a:r>
              <a:rPr lang="en-US" dirty="0"/>
              <a:t>28: Progress </a:t>
            </a:r>
            <a:r>
              <a:rPr lang="en-US" dirty="0" smtClean="0"/>
              <a:t>Checking</a:t>
            </a:r>
          </a:p>
          <a:p>
            <a:r>
              <a:rPr lang="en-US" dirty="0" smtClean="0"/>
              <a:t>May </a:t>
            </a:r>
            <a:r>
              <a:rPr lang="en-US" dirty="0"/>
              <a:t>12: Progress </a:t>
            </a:r>
            <a:r>
              <a:rPr lang="en-US" dirty="0" smtClean="0"/>
              <a:t>Checking</a:t>
            </a:r>
          </a:p>
          <a:p>
            <a:r>
              <a:rPr lang="en-US" dirty="0" smtClean="0"/>
              <a:t>May 18-22, EGI Conference, Lisbon, </a:t>
            </a:r>
            <a:r>
              <a:rPr lang="en-US" dirty="0" smtClean="0"/>
              <a:t>PT</a:t>
            </a:r>
          </a:p>
          <a:p>
            <a:r>
              <a:rPr lang="en-US" dirty="0" smtClean="0"/>
              <a:t>May 26, Progress Checking</a:t>
            </a:r>
            <a:endParaRPr lang="en-US" dirty="0" smtClean="0"/>
          </a:p>
          <a:p>
            <a:r>
              <a:rPr lang="en-US" dirty="0" smtClean="0"/>
              <a:t>Aug. </a:t>
            </a:r>
            <a:r>
              <a:rPr lang="en-US" dirty="0" smtClean="0"/>
              <a:t>10-14, APAN40, </a:t>
            </a:r>
            <a:r>
              <a:rPr lang="en-US" dirty="0" smtClean="0"/>
              <a:t>Kuala Lumpur, </a:t>
            </a:r>
            <a:r>
              <a:rPr lang="en-US" dirty="0" smtClean="0"/>
              <a:t>MY</a:t>
            </a:r>
          </a:p>
          <a:p>
            <a:pPr lvl="1"/>
            <a:r>
              <a:rPr lang="en-US" dirty="0" smtClean="0"/>
              <a:t>DMCC face-to-face meeting ?</a:t>
            </a:r>
            <a:endParaRPr lang="en-US" dirty="0" smtClean="0"/>
          </a:p>
          <a:p>
            <a:r>
              <a:rPr lang="en-US" dirty="0" smtClean="0"/>
              <a:t>Environmental Computing Workshop, ISGC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360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-19396"/>
            <a:ext cx="11704320" cy="16256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8000"/>
                </a:solidFill>
              </a:rPr>
              <a:t>Agenda</a:t>
            </a:r>
            <a:endParaRPr lang="en-US" sz="6000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2275842"/>
            <a:ext cx="11704320" cy="681014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From Previous Meeting</a:t>
            </a:r>
            <a:endParaRPr lang="en-US" dirty="0" smtClean="0"/>
          </a:p>
          <a:p>
            <a:r>
              <a:rPr lang="en-US" dirty="0" smtClean="0"/>
              <a:t>Progress </a:t>
            </a:r>
            <a:r>
              <a:rPr lang="en-US" dirty="0" smtClean="0"/>
              <a:t>Report</a:t>
            </a:r>
          </a:p>
          <a:p>
            <a:pPr lvl="1"/>
            <a:r>
              <a:rPr lang="en-US" dirty="0"/>
              <a:t>Data set and Format Requirements for historical tsunami and WRF</a:t>
            </a:r>
          </a:p>
          <a:p>
            <a:pPr lvl="1"/>
            <a:r>
              <a:rPr lang="en-US" dirty="0" smtClean="0"/>
              <a:t>Partner Contributions and local </a:t>
            </a:r>
            <a:r>
              <a:rPr lang="en-US" dirty="0"/>
              <a:t>user community </a:t>
            </a:r>
            <a:r>
              <a:rPr lang="en-US" dirty="0" smtClean="0"/>
              <a:t>engagement (All Partners)</a:t>
            </a:r>
            <a:endParaRPr lang="en-US" dirty="0" smtClean="0"/>
          </a:p>
          <a:p>
            <a:r>
              <a:rPr lang="en-US" dirty="0" smtClean="0"/>
              <a:t>Proposal Update</a:t>
            </a:r>
            <a:endParaRPr lang="en-US" dirty="0" smtClean="0"/>
          </a:p>
          <a:p>
            <a:pPr lvl="1"/>
            <a:r>
              <a:rPr lang="en-US" dirty="0" smtClean="0"/>
              <a:t>Milestones Update</a:t>
            </a:r>
          </a:p>
          <a:p>
            <a:pPr lvl="1"/>
            <a:r>
              <a:rPr lang="en-US" dirty="0" smtClean="0"/>
              <a:t>Open </a:t>
            </a:r>
            <a:r>
              <a:rPr lang="en-US" dirty="0" smtClean="0"/>
              <a:t>DMCC to non-members, such as VN, IN, AU, </a:t>
            </a:r>
            <a:r>
              <a:rPr lang="en-US" dirty="0" smtClean="0"/>
              <a:t>NZ, SG</a:t>
            </a:r>
            <a:r>
              <a:rPr lang="en-US" dirty="0" smtClean="0"/>
              <a:t>, JP, </a:t>
            </a:r>
            <a:r>
              <a:rPr lang="en-US" dirty="0" smtClean="0"/>
              <a:t>and European partners, etc.</a:t>
            </a:r>
          </a:p>
          <a:p>
            <a:r>
              <a:rPr lang="en-US" dirty="0" smtClean="0"/>
              <a:t>Future Meetings</a:t>
            </a:r>
          </a:p>
          <a:p>
            <a:r>
              <a:rPr lang="en-US" dirty="0" smtClean="0"/>
              <a:t>AOB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18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3004800" cy="1625600"/>
          </a:xfrm>
        </p:spPr>
        <p:txBody>
          <a:bodyPr>
            <a:noAutofit/>
          </a:bodyPr>
          <a:lstStyle/>
          <a:p>
            <a:r>
              <a:rPr lang="en-US" sz="5800" b="1" dirty="0" smtClean="0">
                <a:solidFill>
                  <a:srgbClr val="FF8000"/>
                </a:solidFill>
              </a:rPr>
              <a:t>From Previous Meeting (March 31, 2015)</a:t>
            </a:r>
            <a:endParaRPr lang="en-US" sz="5800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162" y="2081129"/>
            <a:ext cx="12129672" cy="733052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Participants: John (ASTI, PH), </a:t>
            </a:r>
            <a:r>
              <a:rPr lang="en-US" dirty="0" smtClean="0"/>
              <a:t>Rafael (AMU, PH), </a:t>
            </a:r>
            <a:r>
              <a:rPr lang="en-US" dirty="0" err="1" smtClean="0"/>
              <a:t>Sornthep</a:t>
            </a:r>
            <a:r>
              <a:rPr lang="en-US" dirty="0" smtClean="0"/>
              <a:t> </a:t>
            </a:r>
            <a:r>
              <a:rPr lang="en-US" dirty="0" smtClean="0"/>
              <a:t>(NECTEC, TH), Rahim (MY), Simon, Eric, Stella, Angelina (ASGC, TW), </a:t>
            </a:r>
          </a:p>
          <a:p>
            <a:pPr lvl="1"/>
            <a:r>
              <a:rPr lang="en-US" dirty="0" smtClean="0"/>
              <a:t>Apology: </a:t>
            </a:r>
            <a:r>
              <a:rPr lang="en-US" dirty="0" err="1" smtClean="0"/>
              <a:t>Soonwook</a:t>
            </a:r>
            <a:r>
              <a:rPr lang="en-US" dirty="0" smtClean="0"/>
              <a:t> (KISTI, KR), </a:t>
            </a:r>
            <a:r>
              <a:rPr lang="en-US" dirty="0" err="1" smtClean="0"/>
              <a:t>Basuki</a:t>
            </a:r>
            <a:r>
              <a:rPr lang="en-US" dirty="0" smtClean="0"/>
              <a:t> (ITB, ID)</a:t>
            </a:r>
          </a:p>
          <a:p>
            <a:r>
              <a:rPr lang="en-US" dirty="0" smtClean="0"/>
              <a:t>Briefing of DMCC Tasks with Milestones (Eric)</a:t>
            </a:r>
          </a:p>
          <a:p>
            <a:pPr lvl="1"/>
            <a:r>
              <a:rPr lang="en-US" dirty="0" smtClean="0"/>
              <a:t>Partners will confirm their contributions according to the design</a:t>
            </a:r>
          </a:p>
          <a:p>
            <a:r>
              <a:rPr lang="en-US" dirty="0" smtClean="0"/>
              <a:t>Data </a:t>
            </a:r>
            <a:r>
              <a:rPr lang="en-US" dirty="0" smtClean="0"/>
              <a:t>set and Format Requirements for </a:t>
            </a:r>
            <a:r>
              <a:rPr lang="en-US" dirty="0" smtClean="0"/>
              <a:t>simulations of tsunami and extreme weather should be provided</a:t>
            </a:r>
            <a:endParaRPr lang="en-US" dirty="0" smtClean="0"/>
          </a:p>
          <a:p>
            <a:r>
              <a:rPr lang="en-US" dirty="0" smtClean="0"/>
              <a:t>Environmental Computing Workshop is planned to be collocated with ISGC2016</a:t>
            </a:r>
          </a:p>
          <a:p>
            <a:pPr lvl="1"/>
            <a:r>
              <a:rPr lang="en-US" dirty="0" smtClean="0"/>
              <a:t>Workshop is proposed by LMU</a:t>
            </a:r>
          </a:p>
          <a:p>
            <a:r>
              <a:rPr lang="en-US" dirty="0" smtClean="0"/>
              <a:t>Schedule of Future Meetings is arranged  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133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173" y="0"/>
            <a:ext cx="12189380" cy="1625600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solidFill>
                  <a:srgbClr val="FF8000"/>
                </a:solidFill>
              </a:rPr>
              <a:t>Excellence </a:t>
            </a:r>
            <a:r>
              <a:rPr lang="en-US" sz="5000" b="1" dirty="0" smtClean="0">
                <a:solidFill>
                  <a:srgbClr val="FF8000"/>
                </a:solidFill>
              </a:rPr>
              <a:t>Strategy: Capacity Building and Shaping the Sustainable Society</a:t>
            </a:r>
            <a:endParaRPr lang="en-US" sz="5000" b="1" dirty="0">
              <a:solidFill>
                <a:srgbClr val="FF8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797529"/>
              </p:ext>
            </p:extLst>
          </p:nvPr>
        </p:nvGraphicFramePr>
        <p:xfrm>
          <a:off x="396173" y="1803011"/>
          <a:ext cx="11958385" cy="7305085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91677"/>
                <a:gridCol w="2391677"/>
                <a:gridCol w="2391677"/>
                <a:gridCol w="2391677"/>
                <a:gridCol w="2391677"/>
              </a:tblGrid>
              <a:tr h="88546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Earthquake &amp; Tsunami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Extreme Weather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Asia Dust Transportation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UHI &amp; Urbanization</a:t>
                      </a:r>
                      <a:endParaRPr lang="en-US" dirty="0"/>
                    </a:p>
                  </a:txBody>
                  <a:tcPr anchor="ctr"/>
                </a:tc>
              </a:tr>
              <a:tr h="16049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What Happened</a:t>
                      </a:r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Rebuild the event</a:t>
                      </a:r>
                      <a:r>
                        <a:rPr lang="en-US" baseline="0" dirty="0" smtClean="0"/>
                        <a:t> processes together with observation data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049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Why did it happen</a:t>
                      </a:r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Explained by refined models and verified</a:t>
                      </a:r>
                      <a:r>
                        <a:rPr lang="en-US" baseline="0" dirty="0" smtClean="0"/>
                        <a:t> by observation data thru simulations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049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What will happen</a:t>
                      </a:r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Buildup predictive analysis capability</a:t>
                      </a:r>
                      <a:r>
                        <a:rPr lang="en-US" baseline="0" dirty="0" smtClean="0"/>
                        <a:t> or estimate the impact of potential hazard sources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049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How can we reduce</a:t>
                      </a:r>
                      <a:r>
                        <a:rPr lang="en-US" baseline="0" dirty="0" smtClean="0"/>
                        <a:t> the impact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514350" indent="-514350">
                        <a:buAutoNum type="arabicPeriod"/>
                      </a:pPr>
                      <a:r>
                        <a:rPr lang="en-US" dirty="0" smtClean="0"/>
                        <a:t>Moving towards</a:t>
                      </a:r>
                      <a:r>
                        <a:rPr lang="en-US" baseline="0" dirty="0" smtClean="0"/>
                        <a:t> early warning based on fast re-modeling, simulation and feedback cycle.</a:t>
                      </a:r>
                    </a:p>
                    <a:p>
                      <a:pPr marL="514350" indent="-514350">
                        <a:buAutoNum type="arabicPeriod"/>
                      </a:pPr>
                      <a:r>
                        <a:rPr lang="en-US" baseline="0" dirty="0" smtClean="0"/>
                        <a:t>Domain knowledge from 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729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173" y="0"/>
            <a:ext cx="12189380" cy="1318934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FF8000"/>
                </a:solidFill>
              </a:rPr>
              <a:t>Deliverables</a:t>
            </a:r>
            <a:endParaRPr lang="en-US" sz="6000" b="1" dirty="0">
              <a:solidFill>
                <a:srgbClr val="FF8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102147"/>
              </p:ext>
            </p:extLst>
          </p:nvPr>
        </p:nvGraphicFramePr>
        <p:xfrm>
          <a:off x="282206" y="1558766"/>
          <a:ext cx="12471582" cy="7932275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279402"/>
                <a:gridCol w="1019218"/>
                <a:gridCol w="1019218"/>
                <a:gridCol w="1019218"/>
                <a:gridCol w="1019218"/>
                <a:gridCol w="1019218"/>
                <a:gridCol w="1019218"/>
                <a:gridCol w="1019218"/>
                <a:gridCol w="1019218"/>
                <a:gridCol w="1019218"/>
                <a:gridCol w="1019218"/>
              </a:tblGrid>
              <a:tr h="885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D-Day = </a:t>
                      </a: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March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  <a:r>
                        <a:rPr lang="en-US" sz="2400" b="1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, 2015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PM27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252044"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Earthquake &amp; Tsunami</a:t>
                      </a:r>
                      <a:endParaRPr lang="en-US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PM12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</a:t>
                      </a:r>
                      <a:r>
                        <a:rPr lang="en-US" sz="240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Provide tsunami wave propagation simulation web portal to the public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895572">
                <a:tc v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marL="0" marR="0" lvl="1" indent="0" algn="r" defTabSz="65019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PM19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:</a:t>
                      </a:r>
                      <a:r>
                        <a:rPr lang="en-US" dirty="0" smtClean="0"/>
                        <a:t> </a:t>
                      </a:r>
                      <a:r>
                        <a:rPr lang="en-US" sz="240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Finish two high risk tsunami </a:t>
                      </a:r>
                      <a:r>
                        <a:rPr lang="en-US" sz="2400" dirty="0" err="1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subduction</a:t>
                      </a:r>
                      <a:r>
                        <a:rPr lang="en-US" sz="240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zones scenario analysis in Asia Pacific region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1190704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Extreme Weather </a:t>
                      </a:r>
                      <a:endParaRPr lang="en-US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PM12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</a:t>
                      </a:r>
                      <a:r>
                        <a:rPr lang="en-US" sz="240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Release </a:t>
                      </a:r>
                      <a:r>
                        <a:rPr lang="en-US" sz="2400" dirty="0" err="1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gWRF</a:t>
                      </a:r>
                      <a:r>
                        <a:rPr lang="en-US" sz="2400" baseline="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240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weather simulation web portal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128636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Asia Dust Transportation</a:t>
                      </a:r>
                      <a:endParaRPr lang="en-US" b="1" dirty="0"/>
                    </a:p>
                  </a:txBody>
                  <a:tcPr anchor="ctr"/>
                </a:tc>
                <a:tc gridSpan="8">
                  <a:txBody>
                    <a:bodyPr/>
                    <a:lstStyle/>
                    <a:p>
                      <a:pPr marL="0" marR="0" lvl="2" indent="0" algn="r" defTabSz="65019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PM24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:</a:t>
                      </a:r>
                      <a:r>
                        <a:rPr lang="en-US" dirty="0" smtClean="0"/>
                        <a:t> </a:t>
                      </a:r>
                      <a:r>
                        <a:rPr lang="en-US" sz="240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Apply WRF/</a:t>
                      </a:r>
                      <a:r>
                        <a:rPr lang="en-US" sz="2400" dirty="0" err="1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chem</a:t>
                      </a:r>
                      <a:r>
                        <a:rPr lang="en-US" sz="240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tracer </a:t>
                      </a:r>
                      <a:r>
                        <a:rPr lang="en-US" sz="2400" dirty="0" err="1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modelling</a:t>
                      </a:r>
                      <a:r>
                        <a:rPr lang="en-US" sz="240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study to demonstrate the biomass-burning transport mechanism and its impact on air quality. 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104924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UHI &amp; Urbanization</a:t>
                      </a:r>
                      <a:endParaRPr lang="en-US" b="1" dirty="0"/>
                    </a:p>
                  </a:txBody>
                  <a:tcPr anchor="ctr"/>
                </a:tc>
                <a:tc gridSpan="8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PM24: </a:t>
                      </a:r>
                      <a:r>
                        <a:rPr lang="en-US" sz="240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Release the prototype of WRF-Noah-UCM on UHI simulation of a city in a partner country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514350" indent="-514350">
                        <a:buAutoNum type="arabicPeriod"/>
                      </a:pPr>
                      <a:endParaRPr lang="en-US" dirty="0"/>
                    </a:p>
                  </a:txBody>
                  <a:tcPr anchor="ctr"/>
                </a:tc>
              </a:tr>
              <a:tr h="1049247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tc gridSpan="10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PM29</a:t>
                      </a:r>
                      <a:r>
                        <a:rPr lang="en-US" dirty="0" smtClean="0"/>
                        <a:t>: </a:t>
                      </a:r>
                      <a:r>
                        <a:rPr lang="en-US" sz="240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Finish the design larger scale multi-hazards simulation attempting to reduce the uncertainty of climate change assessment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514350" indent="-514350">
                        <a:buAutoNum type="arabicPeriod"/>
                      </a:pP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173" y="0"/>
            <a:ext cx="12189380" cy="1318934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FF8000"/>
                </a:solidFill>
              </a:rPr>
              <a:t>Milestones for Deliverables</a:t>
            </a:r>
            <a:endParaRPr lang="en-US" sz="6000" b="1" dirty="0">
              <a:solidFill>
                <a:srgbClr val="FF8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653735"/>
              </p:ext>
            </p:extLst>
          </p:nvPr>
        </p:nvGraphicFramePr>
        <p:xfrm>
          <a:off x="282206" y="1558766"/>
          <a:ext cx="12471582" cy="6713075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279402"/>
                <a:gridCol w="1019218"/>
                <a:gridCol w="1019218"/>
                <a:gridCol w="1019218"/>
                <a:gridCol w="1019218"/>
                <a:gridCol w="1019218"/>
                <a:gridCol w="1019218"/>
                <a:gridCol w="1019218"/>
                <a:gridCol w="1019218"/>
                <a:gridCol w="1019218"/>
                <a:gridCol w="1019218"/>
              </a:tblGrid>
              <a:tr h="885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D-Day = </a:t>
                      </a: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March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  <a:r>
                        <a:rPr lang="en-US" sz="2400" b="1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, 2015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PM27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PM30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252044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Earthquake &amp; Tsunami</a:t>
                      </a:r>
                      <a:endParaRPr lang="en-US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M4, M10, M12, M18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1190704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Extreme Weather </a:t>
                      </a:r>
                      <a:endParaRPr lang="en-US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M3, M6, M9, M12</a:t>
                      </a: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128636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Asia Dust Transportation</a:t>
                      </a:r>
                      <a:endParaRPr lang="en-US" b="1" dirty="0"/>
                    </a:p>
                  </a:txBody>
                  <a:tcPr anchor="ctr"/>
                </a:tc>
                <a:tc rowSpan="2" gridSpan="8">
                  <a:txBody>
                    <a:bodyPr/>
                    <a:lstStyle/>
                    <a:p>
                      <a:pPr marL="0" marR="0" lvl="2" indent="0" algn="r" defTabSz="65019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M13, M16, M20, M24 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104924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UHI &amp; Urbanization</a:t>
                      </a:r>
                      <a:endParaRPr lang="en-US" b="1" dirty="0"/>
                    </a:p>
                  </a:txBody>
                  <a:tcPr anchor="ctr"/>
                </a:tc>
                <a:tc gridSpan="8" v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514350" indent="-514350">
                        <a:buAutoNum type="arabicPeriod"/>
                      </a:pPr>
                      <a:endParaRPr lang="en-US" dirty="0"/>
                    </a:p>
                  </a:txBody>
                  <a:tcPr anchor="ctr"/>
                </a:tc>
              </a:tr>
              <a:tr h="1049247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  <a:tc gridSpan="10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PM29</a:t>
                      </a:r>
                      <a:r>
                        <a:rPr lang="en-US" dirty="0" smtClean="0"/>
                        <a:t>: </a:t>
                      </a:r>
                      <a:r>
                        <a:rPr lang="en-US" sz="240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Finish the design larger scale multi-hazards simulation attempting to reduce the uncertainty of climate change assessment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514350" indent="-514350">
                        <a:buAutoNum type="arabicPeriod"/>
                      </a:pP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805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0"/>
            <a:ext cx="11704320" cy="118866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8000"/>
                </a:solidFill>
              </a:rPr>
              <a:t>Milestones for Earthquake </a:t>
            </a:r>
            <a:r>
              <a:rPr lang="en-US" b="1" dirty="0" smtClean="0">
                <a:solidFill>
                  <a:srgbClr val="FF8000"/>
                </a:solidFill>
              </a:rPr>
              <a:t>&amp; </a:t>
            </a:r>
            <a:r>
              <a:rPr lang="en-US" b="1" dirty="0" smtClean="0">
                <a:solidFill>
                  <a:srgbClr val="FF8000"/>
                </a:solidFill>
              </a:rPr>
              <a:t>Tsunami 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473" y="1188669"/>
            <a:ext cx="12243643" cy="830440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Tasks</a:t>
            </a:r>
          </a:p>
          <a:p>
            <a:pPr lvl="1"/>
            <a:r>
              <a:rPr lang="en-US" dirty="0" smtClean="0"/>
              <a:t>Potential </a:t>
            </a:r>
            <a:r>
              <a:rPr lang="en-US" dirty="0"/>
              <a:t>tsunami scenarios identification: Manila Trench, </a:t>
            </a:r>
            <a:r>
              <a:rPr lang="en-US" dirty="0" err="1"/>
              <a:t>Sunda</a:t>
            </a:r>
            <a:r>
              <a:rPr lang="en-US" dirty="0"/>
              <a:t> Trench: PH, ID, VN, TW</a:t>
            </a:r>
          </a:p>
          <a:p>
            <a:pPr lvl="1"/>
            <a:r>
              <a:rPr lang="en-US" dirty="0"/>
              <a:t>Tsunami Wave Propagation Simulation Web Portal: ASGC</a:t>
            </a:r>
          </a:p>
          <a:p>
            <a:pPr lvl="1"/>
            <a:r>
              <a:rPr lang="en-US" dirty="0"/>
              <a:t>Historical Tsunami Records Collection and Inversion Simulation to identify potential tsunami sources: PH, ID, VN, TW</a:t>
            </a:r>
          </a:p>
          <a:p>
            <a:pPr lvl="1"/>
            <a:r>
              <a:rPr lang="en-US" dirty="0"/>
              <a:t>Immersive visualization: </a:t>
            </a:r>
            <a:r>
              <a:rPr lang="en-US" dirty="0" smtClean="0"/>
              <a:t>LMU</a:t>
            </a:r>
            <a:endParaRPr lang="en-US" dirty="0" smtClean="0"/>
          </a:p>
          <a:p>
            <a:r>
              <a:rPr lang="en-US" dirty="0" smtClean="0"/>
              <a:t>Milestone</a:t>
            </a:r>
          </a:p>
          <a:p>
            <a:pPr lvl="1"/>
            <a:r>
              <a:rPr lang="en-US" dirty="0" smtClean="0"/>
              <a:t>M4</a:t>
            </a:r>
            <a:r>
              <a:rPr lang="en-US" dirty="0" smtClean="0"/>
              <a:t>: 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ollect historical tsunami records: PH, VN, ID, TW</a:t>
            </a:r>
          </a:p>
          <a:p>
            <a:pPr lvl="2"/>
            <a:r>
              <a:rPr lang="en-US" dirty="0" smtClean="0"/>
              <a:t>Find local earthquake/tsunami scientists to design the disaster scenario and try the </a:t>
            </a:r>
            <a:r>
              <a:rPr lang="en-US" dirty="0" err="1" smtClean="0"/>
              <a:t>iCOMCOT</a:t>
            </a:r>
            <a:r>
              <a:rPr lang="en-US" dirty="0" smtClean="0"/>
              <a:t> system: PH, VN, ID, TW</a:t>
            </a:r>
          </a:p>
          <a:p>
            <a:pPr lvl="1"/>
            <a:r>
              <a:rPr lang="en-US" dirty="0" smtClean="0"/>
              <a:t>M10:</a:t>
            </a:r>
          </a:p>
          <a:p>
            <a:pPr lvl="2"/>
            <a:r>
              <a:rPr lang="en-US" dirty="0" smtClean="0"/>
              <a:t>Finish at least one forward simulation by the designed scenario.</a:t>
            </a:r>
          </a:p>
          <a:p>
            <a:pPr lvl="2"/>
            <a:r>
              <a:rPr lang="en-US" dirty="0" smtClean="0"/>
              <a:t>Finish at least one inversion simulation by the collected historical tsunami event.</a:t>
            </a:r>
          </a:p>
          <a:p>
            <a:pPr lvl="2"/>
            <a:r>
              <a:rPr lang="en-US" dirty="0" smtClean="0"/>
              <a:t>Result evaluation: functionality, workflow, performance, accessibility, etc. </a:t>
            </a:r>
          </a:p>
          <a:p>
            <a:pPr lvl="1"/>
            <a:r>
              <a:rPr lang="en-US" dirty="0" smtClean="0"/>
              <a:t>M12: </a:t>
            </a:r>
            <a:r>
              <a:rPr lang="en-US" dirty="0" err="1" smtClean="0"/>
              <a:t>iCOMCOT</a:t>
            </a:r>
            <a:r>
              <a:rPr lang="en-US" dirty="0" smtClean="0"/>
              <a:t> system revision based on the evaluation</a:t>
            </a:r>
          </a:p>
          <a:p>
            <a:pPr lvl="1"/>
            <a:r>
              <a:rPr lang="en-US" dirty="0" smtClean="0"/>
              <a:t>M18: finish two high risk tsunami </a:t>
            </a:r>
            <a:r>
              <a:rPr lang="en-US" dirty="0" err="1" smtClean="0"/>
              <a:t>subduction</a:t>
            </a:r>
            <a:r>
              <a:rPr lang="en-US" dirty="0" smtClean="0"/>
              <a:t> zones scenario analysis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102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227565"/>
            <a:ext cx="11704320" cy="1625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8000"/>
                </a:solidFill>
              </a:rPr>
              <a:t>Milestones for </a:t>
            </a:r>
            <a:r>
              <a:rPr lang="en-US" b="1" dirty="0" smtClean="0">
                <a:solidFill>
                  <a:srgbClr val="FF8000"/>
                </a:solidFill>
              </a:rPr>
              <a:t>Extreme Weather 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63" y="2145577"/>
            <a:ext cx="12146972" cy="690784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Tasks</a:t>
            </a:r>
          </a:p>
          <a:p>
            <a:pPr lvl="1"/>
            <a:r>
              <a:rPr lang="en-US" dirty="0"/>
              <a:t>Investigate historical extreme weather event: KR, PH, VN, TH, MY, ID, TW</a:t>
            </a:r>
          </a:p>
          <a:p>
            <a:pPr lvl="1"/>
            <a:r>
              <a:rPr lang="en-US" dirty="0"/>
              <a:t>WRF (Weather Research and Forecast) simulation web portal: TW</a:t>
            </a:r>
          </a:p>
          <a:p>
            <a:pPr lvl="1"/>
            <a:r>
              <a:rPr lang="en-US" dirty="0"/>
              <a:t>Immersive Visualization: </a:t>
            </a:r>
            <a:r>
              <a:rPr lang="en-US" dirty="0" smtClean="0"/>
              <a:t>LMU</a:t>
            </a:r>
            <a:endParaRPr lang="en-US" dirty="0" smtClean="0"/>
          </a:p>
          <a:p>
            <a:r>
              <a:rPr lang="en-US" dirty="0" smtClean="0"/>
              <a:t>Milestone</a:t>
            </a:r>
          </a:p>
          <a:p>
            <a:pPr lvl="1"/>
            <a:r>
              <a:rPr lang="en-US" dirty="0" smtClean="0"/>
              <a:t>M3: </a:t>
            </a:r>
            <a:r>
              <a:rPr lang="en-US" dirty="0" smtClean="0"/>
              <a:t>Collect data of at least one target extreme weather event by engaging local user communities</a:t>
            </a:r>
          </a:p>
          <a:p>
            <a:pPr lvl="1"/>
            <a:r>
              <a:rPr lang="en-US" dirty="0" smtClean="0"/>
              <a:t>M6: Investigate the first simulations of the mesoscale processes: e.g., water vapor, moisture flux, etc.</a:t>
            </a:r>
          </a:p>
          <a:p>
            <a:pPr lvl="1"/>
            <a:r>
              <a:rPr lang="en-US" dirty="0" smtClean="0"/>
              <a:t>M9: Result evaluation</a:t>
            </a:r>
          </a:p>
          <a:p>
            <a:pPr lvl="1"/>
            <a:r>
              <a:rPr lang="en-US" dirty="0" smtClean="0"/>
              <a:t>M12: Refine the WRF web portal</a:t>
            </a:r>
          </a:p>
        </p:txBody>
      </p:sp>
    </p:spTree>
    <p:extLst>
      <p:ext uri="{BB962C8B-B14F-4D97-AF65-F5344CB8AC3E}">
        <p14:creationId xmlns:p14="http://schemas.microsoft.com/office/powerpoint/2010/main" val="2784597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629" y="227565"/>
            <a:ext cx="12471583" cy="1625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8000"/>
                </a:solidFill>
              </a:rPr>
              <a:t>Milestones for </a:t>
            </a:r>
            <a:br>
              <a:rPr lang="en-US" b="1" dirty="0" smtClean="0">
                <a:solidFill>
                  <a:srgbClr val="FF8000"/>
                </a:solidFill>
              </a:rPr>
            </a:br>
            <a:r>
              <a:rPr lang="en-US" b="1" dirty="0" smtClean="0">
                <a:solidFill>
                  <a:srgbClr val="FF8000"/>
                </a:solidFill>
              </a:rPr>
              <a:t>UHI </a:t>
            </a:r>
            <a:r>
              <a:rPr lang="en-US" b="1" dirty="0" smtClean="0">
                <a:solidFill>
                  <a:srgbClr val="FF8000"/>
                </a:solidFill>
              </a:rPr>
              <a:t>and Asian Dust </a:t>
            </a:r>
            <a:r>
              <a:rPr lang="en-US" b="1" dirty="0" smtClean="0">
                <a:solidFill>
                  <a:srgbClr val="FF8000"/>
                </a:solidFill>
              </a:rPr>
              <a:t>Transportation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63" y="2145577"/>
            <a:ext cx="12146972" cy="736377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Tasks</a:t>
            </a:r>
          </a:p>
          <a:p>
            <a:pPr lvl="1"/>
            <a:r>
              <a:rPr lang="en-US" dirty="0"/>
              <a:t>Finish at least one case study of long-range dust transportation in Asia (either volcanic ashes dispersion or biomass burning): PH, MY, TH, ID, TW</a:t>
            </a:r>
          </a:p>
          <a:p>
            <a:pPr lvl="1"/>
            <a:r>
              <a:rPr lang="en-US" dirty="0"/>
              <a:t>Finish at least one case study of urban heat island among partners: KR, PH, MY, TH, ID, TW</a:t>
            </a:r>
          </a:p>
          <a:p>
            <a:pPr lvl="1"/>
            <a:r>
              <a:rPr lang="en-US" dirty="0"/>
              <a:t>Buildup the modeling and simulation capability of UHI and dust transportation </a:t>
            </a:r>
          </a:p>
          <a:p>
            <a:pPr lvl="1"/>
            <a:r>
              <a:rPr lang="en-US" dirty="0"/>
              <a:t>Immersive Visualization: LMU</a:t>
            </a:r>
          </a:p>
          <a:p>
            <a:r>
              <a:rPr lang="en-US" dirty="0" smtClean="0"/>
              <a:t>Milestone</a:t>
            </a:r>
            <a:endParaRPr lang="en-US" dirty="0" smtClean="0"/>
          </a:p>
          <a:p>
            <a:pPr lvl="1"/>
            <a:r>
              <a:rPr lang="en-US" dirty="0"/>
              <a:t>M13: confirm the target case and review the data </a:t>
            </a:r>
            <a:r>
              <a:rPr lang="en-US" dirty="0" smtClean="0"/>
              <a:t>collected (at least one event for ADT and UHI respectively) </a:t>
            </a:r>
            <a:endParaRPr lang="en-US" dirty="0"/>
          </a:p>
          <a:p>
            <a:pPr lvl="1"/>
            <a:r>
              <a:rPr lang="en-US" dirty="0" smtClean="0"/>
              <a:t>M16: first simulation investigation</a:t>
            </a:r>
          </a:p>
          <a:p>
            <a:pPr lvl="1"/>
            <a:r>
              <a:rPr lang="en-US" dirty="0" smtClean="0"/>
              <a:t>M20: case analysis and refined simulation</a:t>
            </a:r>
          </a:p>
          <a:p>
            <a:pPr lvl="1"/>
            <a:r>
              <a:rPr lang="en-US" dirty="0" smtClean="0"/>
              <a:t>M24: finish the workflow, data analysis, simulation and the web portal</a:t>
            </a:r>
          </a:p>
        </p:txBody>
      </p:sp>
    </p:spTree>
    <p:extLst>
      <p:ext uri="{BB962C8B-B14F-4D97-AF65-F5344CB8AC3E}">
        <p14:creationId xmlns:p14="http://schemas.microsoft.com/office/powerpoint/2010/main" val="4163177065"/>
      </p:ext>
    </p:extLst>
  </p:cSld>
  <p:clrMapOvr>
    <a:masterClrMapping/>
  </p:clrMapOvr>
</p:sld>
</file>

<file path=ppt/theme/theme1.xml><?xml version="1.0" encoding="utf-8"?>
<a:theme xmlns:a="http://schemas.openxmlformats.org/drawingml/2006/main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自訂設計">
  <a:themeElements>
    <a:clrScheme name="自訂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訂設計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EGI-InSPIRE-Slide-Template_v4">
  <a:themeElements>
    <a:clrScheme name="EGI">
      <a:dk1>
        <a:srgbClr val="000000"/>
      </a:dk1>
      <a:lt1>
        <a:srgbClr val="FFFFFF"/>
      </a:lt1>
      <a:dk2>
        <a:srgbClr val="0067B1"/>
      </a:dk2>
      <a:lt2>
        <a:srgbClr val="999999"/>
      </a:lt2>
      <a:accent1>
        <a:srgbClr val="0067B1"/>
      </a:accent1>
      <a:accent2>
        <a:srgbClr val="C87100"/>
      </a:accent2>
      <a:accent3>
        <a:srgbClr val="4C4C4C"/>
      </a:accent3>
      <a:accent4>
        <a:srgbClr val="808080"/>
      </a:accent4>
      <a:accent5>
        <a:srgbClr val="999999"/>
      </a:accent5>
      <a:accent6>
        <a:srgbClr val="B3B3B3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Showroom">
  <a:themeElements>
    <a:clrScheme name="Showroom">
      <a:dk1>
        <a:srgbClr val="000000"/>
      </a:dk1>
      <a:lt1>
        <a:srgbClr val="FFFFFF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12890</TotalTime>
  <Words>1110</Words>
  <Application>Microsoft Macintosh PowerPoint</Application>
  <PresentationFormat>Custom</PresentationFormat>
  <Paragraphs>132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Showroom</vt:lpstr>
      <vt:lpstr>自訂設計</vt:lpstr>
      <vt:lpstr>Office Theme</vt:lpstr>
      <vt:lpstr>EGI-InSPIRE-Slide-Template_v4</vt:lpstr>
      <vt:lpstr>Disaster Mitigation Competence Centre Project Meeting  Coordinator: Simon Lin</vt:lpstr>
      <vt:lpstr>Agenda</vt:lpstr>
      <vt:lpstr>From Previous Meeting (March 31, 2015)</vt:lpstr>
      <vt:lpstr>Excellence Strategy: Capacity Building and Shaping the Sustainable Society</vt:lpstr>
      <vt:lpstr>Deliverables</vt:lpstr>
      <vt:lpstr>Milestones for Deliverables</vt:lpstr>
      <vt:lpstr>Milestones for Earthquake &amp; Tsunami </vt:lpstr>
      <vt:lpstr>Milestones for Extreme Weather </vt:lpstr>
      <vt:lpstr>Milestones for  UHI and Asian Dust Transportation</vt:lpstr>
      <vt:lpstr>Presentation at EGI Conference</vt:lpstr>
      <vt:lpstr>Next Meeting &amp; Future Events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Disaster Mitigation Environmental Science  Asia Pacific Competence Centre  Coordinator: Simon Lin</dc:title>
  <cp:lastModifiedBy>Mac</cp:lastModifiedBy>
  <cp:revision>95</cp:revision>
  <cp:lastPrinted>2015-04-13T07:58:01Z</cp:lastPrinted>
  <dcterms:modified xsi:type="dcterms:W3CDTF">2015-04-13T10:00:49Z</dcterms:modified>
</cp:coreProperties>
</file>