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8" r:id="rId3"/>
    <p:sldMasterId id="2147483704" r:id="rId4"/>
  </p:sldMasterIdLst>
  <p:notesMasterIdLst>
    <p:notesMasterId r:id="rId16"/>
  </p:notesMasterIdLst>
  <p:sldIdLst>
    <p:sldId id="256" r:id="rId5"/>
    <p:sldId id="310" r:id="rId6"/>
    <p:sldId id="305" r:id="rId7"/>
    <p:sldId id="312" r:id="rId8"/>
    <p:sldId id="314" r:id="rId9"/>
    <p:sldId id="315" r:id="rId10"/>
    <p:sldId id="316" r:id="rId11"/>
    <p:sldId id="317" r:id="rId12"/>
    <p:sldId id="318" r:id="rId13"/>
    <p:sldId id="306" r:id="rId14"/>
    <p:sldId id="319" r:id="rId15"/>
  </p:sldIdLst>
  <p:sldSz cx="13004800" cy="9753600"/>
  <p:notesSz cx="6858000" cy="9144000"/>
  <p:defaultTextStyle>
    <a:lvl1pPr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1pPr>
    <a:lvl2pPr indent="228589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2pPr>
    <a:lvl3pPr indent="457176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3pPr>
    <a:lvl4pPr indent="685765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4pPr>
    <a:lvl5pPr indent="914354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5pPr>
    <a:lvl6pPr indent="1142941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6pPr>
    <a:lvl7pPr indent="1371530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7pPr>
    <a:lvl8pPr indent="1600119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8pPr>
    <a:lvl9pPr indent="1828706" algn="ctr" defTabSz="58417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D455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50800" cap="flat">
              <a:noFill/>
              <a:miter lim="400000"/>
            </a:ln>
          </a:left>
          <a:right>
            <a:ln w="50800" cap="flat">
              <a:noFill/>
              <a:miter lim="400000"/>
            </a:ln>
          </a:right>
          <a:top>
            <a:ln w="50800" cap="flat">
              <a:noFill/>
              <a:miter lim="400000"/>
            </a:ln>
          </a:top>
          <a:bottom>
            <a:ln w="50800" cap="flat">
              <a:noFill/>
              <a:miter lim="400000"/>
            </a:ln>
          </a:bottom>
          <a:insideH>
            <a:ln w="50800" cap="flat">
              <a:noFill/>
              <a:miter lim="400000"/>
            </a:ln>
          </a:insideH>
          <a:insideV>
            <a:ln w="508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560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287115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89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176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765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354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941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530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600119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706" defTabSz="457176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1" cy="32385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55600" y="5270499"/>
            <a:ext cx="12293601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589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176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765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35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82045" y="2521942"/>
            <a:ext cx="9642968" cy="2090702"/>
          </a:xfrm>
        </p:spPr>
        <p:txBody>
          <a:bodyPr/>
          <a:lstStyle>
            <a:lvl1pPr algn="ctr">
              <a:defRPr sz="5700">
                <a:solidFill>
                  <a:srgbClr val="003300"/>
                </a:solidFill>
              </a:defRPr>
            </a:lvl1pPr>
          </a:lstStyle>
          <a:p>
            <a:r>
              <a:rPr lang="en-US" altLang="zh-TW"/>
              <a:t>Test Title Grid Computing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82047" y="5285458"/>
            <a:ext cx="9640711" cy="2492587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zh-TW"/>
              <a:t>Bunny Liang</a:t>
            </a:r>
          </a:p>
          <a:p>
            <a:r>
              <a:rPr lang="en-US" altLang="zh-TW"/>
              <a:t>Academia Sinica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94B5E-04F4-41D5-92FB-86AD378D44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5669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7F11-933E-4C2D-BC79-A720C0E019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431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7290" y="6267596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50197" indent="0">
              <a:buNone/>
              <a:defRPr sz="2600"/>
            </a:lvl2pPr>
            <a:lvl3pPr marL="1300393" indent="0">
              <a:buNone/>
              <a:defRPr sz="2300"/>
            </a:lvl3pPr>
            <a:lvl4pPr marL="1950590" indent="0">
              <a:buNone/>
              <a:defRPr sz="2000"/>
            </a:lvl4pPr>
            <a:lvl5pPr marL="2600786" indent="0">
              <a:buNone/>
              <a:defRPr sz="2000"/>
            </a:lvl5pPr>
            <a:lvl6pPr marL="3250983" indent="0">
              <a:buNone/>
              <a:defRPr sz="2000"/>
            </a:lvl6pPr>
            <a:lvl7pPr marL="3901180" indent="0">
              <a:buNone/>
              <a:defRPr sz="2000"/>
            </a:lvl7pPr>
            <a:lvl8pPr marL="4551376" indent="0">
              <a:buNone/>
              <a:defRPr sz="2000"/>
            </a:lvl8pPr>
            <a:lvl9pPr marL="5201573" indent="0">
              <a:buNone/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9C829-089C-4EE2-ABB8-1305483C57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0499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50242" y="2111023"/>
            <a:ext cx="5748302" cy="624727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615291" y="2111023"/>
            <a:ext cx="5748302" cy="624727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C1496-5795-4F80-98F6-CBD9A908A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014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A661D-0CE0-45E8-9D3A-EB6E9B9838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978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9D1B1-A396-4CA0-B332-9AD0D75BC1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7097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A688-AE01-48E2-BDB9-9E49B0B00B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418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1" y="6908800"/>
            <a:ext cx="10464801" cy="1282699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1" y="8191501"/>
            <a:ext cx="10464801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589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176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765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35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84517" y="388343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0242" y="2041036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8F7BE-23A1-41B0-8C9F-F8704F1B79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2780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9BCF6-B15B-4204-8E20-08CF5A2F8E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3639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84710-02D6-435E-BBBD-B783188D2C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1018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435258" y="264166"/>
            <a:ext cx="2928337" cy="80941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50244" y="264166"/>
            <a:ext cx="8568267" cy="80941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C3690-2683-4F65-B9C0-2BF2022001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7052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Shape 1083"/>
          <p:cNvSpPr>
            <a:spLocks noGrp="1"/>
          </p:cNvSpPr>
          <p:nvPr>
            <p:ph type="title"/>
          </p:nvPr>
        </p:nvSpPr>
        <p:spPr>
          <a:xfrm>
            <a:off x="1264355" y="252871"/>
            <a:ext cx="10458027" cy="2438400"/>
          </a:xfrm>
          <a:prstGeom prst="rect">
            <a:avLst/>
          </a:prstGeom>
        </p:spPr>
        <p:txBody>
          <a:bodyPr lIns="72245" tIns="72245" rIns="72245" bIns="72245">
            <a:noAutofit/>
          </a:bodyPr>
          <a:lstStyle>
            <a:lvl1pPr algn="ctr" defTabSz="577952">
              <a:defRPr sz="8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011704006"/>
      </p:ext>
    </p:extLst>
  </p:cSld>
  <p:clrMapOvr>
    <a:masterClrMapping/>
  </p:clrMapOvr>
  <p:transition xmlns:p14="http://schemas.microsoft.com/office/powerpoint/2010/main"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022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4543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3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9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5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7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9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1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3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5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044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2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2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82273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32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55600" y="3251200"/>
            <a:ext cx="12293601" cy="3238500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0325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2277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0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2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18876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44882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94977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8"/>
            <a:ext cx="2926080" cy="83221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8"/>
            <a:ext cx="8561493" cy="83221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9669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5361"/>
            <a:ext cx="2059093" cy="824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8972410"/>
            <a:ext cx="13004800" cy="781191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 dirty="0" smtClean="0">
              <a:solidFill>
                <a:srgbClr val="000000"/>
              </a:solidFill>
              <a:latin typeface="Arial"/>
              <a:cs typeface="ＭＳ Ｐゴシック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13106401" cy="1537547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defTabSz="914400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kern="12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4600" b="1" kern="1200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EGI-Engage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641" y="8125743"/>
            <a:ext cx="1110827" cy="74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490" y="8021885"/>
            <a:ext cx="2059093" cy="83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0905067" y="9367521"/>
            <a:ext cx="2059093" cy="39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7998" tIns="66559" rIns="127998" bIns="6655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400" rtl="0" eaLnBrk="1" fontAlgn="base" hangingPunct="1">
              <a:spcBef>
                <a:spcPts val="1244"/>
              </a:spcBef>
              <a:spcAft>
                <a:spcPct val="0"/>
              </a:spcAft>
              <a:defRPr/>
            </a:pPr>
            <a:r>
              <a:rPr lang="en-US" altLang="en-US" sz="1700" kern="1200" smtClean="0">
                <a:solidFill>
                  <a:srgbClr val="FFFFFF"/>
                </a:solidFill>
                <a:ea typeface="SimSun" pitchFamily="2" charset="-122"/>
                <a:cs typeface="ＭＳ Ｐゴシック" charset="0"/>
              </a:rPr>
              <a:t>www.egi.eu</a:t>
            </a:r>
          </a:p>
        </p:txBody>
      </p:sp>
      <p:sp>
        <p:nvSpPr>
          <p:cNvPr id="15" name="AutoShape 2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250614" y="-259645"/>
            <a:ext cx="433493" cy="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6" tIns="65023" rIns="130046" bIns="6502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kern="1200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6" name="AutoShape 4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467361" y="-42898"/>
            <a:ext cx="433493" cy="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6" tIns="65023" rIns="130046" bIns="6502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kern="1200" smtClean="0">
              <a:solidFill>
                <a:srgbClr val="000000"/>
              </a:solidFill>
              <a:cs typeface="ＭＳ Ｐゴシック" charset="0"/>
            </a:endParaRPr>
          </a:p>
        </p:txBody>
      </p:sp>
      <p:pic>
        <p:nvPicPr>
          <p:cNvPr id="17" name="Picture 8" descr="http://www.dit.ie/hothouse/homepageelements/4featureboxes/H2020%20logo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295" y="8125743"/>
            <a:ext cx="1314027" cy="74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3533" y="3029939"/>
            <a:ext cx="10241138" cy="209070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5236" y="5527040"/>
            <a:ext cx="8295322" cy="19100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BFABF-1757-0F48-B3C0-E406FAE89463}" type="datetime1">
              <a:rPr lang="en-US">
                <a:solidFill>
                  <a:srgbClr val="FFFFFF"/>
                </a:solidFill>
              </a:rPr>
              <a:pPr/>
              <a:t>4/10/15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0676" y="9040143"/>
            <a:ext cx="3034453" cy="519289"/>
          </a:xfrm>
        </p:spPr>
        <p:txBody>
          <a:bodyPr/>
          <a:lstStyle>
            <a:lvl1pPr>
              <a:defRPr/>
            </a:lvl1pPr>
          </a:lstStyle>
          <a:p>
            <a:fld id="{581D97E1-1CDA-AD4D-9DA7-B27AE6DA10E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9330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245" y="2009282"/>
            <a:ext cx="11485315" cy="64369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795D6-1859-5641-A352-405502D22CE8}" type="datetimeFigureOut">
              <a:rPr lang="en-US">
                <a:solidFill>
                  <a:srgbClr val="FFFFFF"/>
                </a:solidFill>
              </a:rPr>
              <a:pPr/>
              <a:t>4/10/15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4074D-4483-D043-9D60-FC197D6E781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860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D157EE-43EF-AD4B-B016-B88A3299E235}" type="datetimeFigureOut">
              <a:rPr lang="en-US">
                <a:solidFill>
                  <a:srgbClr val="FFFFFF"/>
                </a:solidFill>
              </a:rPr>
              <a:pPr/>
              <a:t>4/10/15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D291D-F19D-5340-8D8F-694773E573C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9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355600" y="1016000"/>
            <a:ext cx="5892800" cy="3886199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355600" y="4889501"/>
            <a:ext cx="5892800" cy="388619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589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176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765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35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355600" y="2730501"/>
            <a:ext cx="5892800" cy="6299200"/>
          </a:xfrm>
          <a:prstGeom prst="rect">
            <a:avLst/>
          </a:prstGeom>
        </p:spPr>
        <p:txBody>
          <a:bodyPr/>
          <a:lstStyle>
            <a:lvl1pPr marL="431778" indent="-431778">
              <a:lnSpc>
                <a:spcPct val="100000"/>
              </a:lnSpc>
              <a:spcBef>
                <a:spcPts val="3800"/>
              </a:spcBef>
              <a:defRPr sz="3800"/>
            </a:lvl1pPr>
            <a:lvl2pPr marL="863556" indent="-431778">
              <a:lnSpc>
                <a:spcPct val="100000"/>
              </a:lnSpc>
              <a:spcBef>
                <a:spcPts val="3800"/>
              </a:spcBef>
              <a:defRPr sz="3800"/>
            </a:lvl2pPr>
            <a:lvl3pPr marL="1295334" indent="-431778">
              <a:lnSpc>
                <a:spcPct val="100000"/>
              </a:lnSpc>
              <a:spcBef>
                <a:spcPts val="3800"/>
              </a:spcBef>
              <a:defRPr sz="3800"/>
            </a:lvl3pPr>
            <a:lvl4pPr marL="1727111" indent="-431778">
              <a:lnSpc>
                <a:spcPct val="100000"/>
              </a:lnSpc>
              <a:spcBef>
                <a:spcPts val="3800"/>
              </a:spcBef>
              <a:defRPr sz="3800"/>
            </a:lvl4pPr>
            <a:lvl5pPr marL="2158890" indent="-431778">
              <a:lnSpc>
                <a:spcPct val="100000"/>
              </a:lnSpc>
              <a:spcBef>
                <a:spcPts val="3800"/>
              </a:spcBef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4" Type="http://schemas.openxmlformats.org/officeDocument/2006/relationships/theme" Target="../theme/theme4.xm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1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55600" y="2730501"/>
            <a:ext cx="12293601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indent="228589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indent="457176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indent="685765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indent="914354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1142941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1371530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600119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828706" algn="ctr" defTabSz="584170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520673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1041346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562021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2082694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2603367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3124040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3644713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4165386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4686061" indent="-520673" defTabSz="584170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589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176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765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354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2941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530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119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706" algn="ctr" defTabSz="58417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3920" y="264161"/>
            <a:ext cx="9168836" cy="133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9" tIns="65020" rIns="130039" bIns="650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Test Title Is Usually Long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240" y="8882098"/>
            <a:ext cx="3034453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 algn="l"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kern="120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3308" y="8882098"/>
            <a:ext cx="4118187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kern="120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0107" y="8882098"/>
            <a:ext cx="3034453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 defTabSz="1300393" rtl="0" fontAlgn="base">
              <a:spcBef>
                <a:spcPct val="0"/>
              </a:spcBef>
              <a:spcAft>
                <a:spcPct val="0"/>
              </a:spcAft>
              <a:defRPr/>
            </a:pPr>
            <a:fld id="{38555088-605D-40BC-A817-D37DAF5800BB}" type="slidenum">
              <a:rPr kumimoji="1" lang="en-US" altLang="zh-TW" kern="1200" smtClean="0"/>
              <a:pPr defTabSz="1300393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kern="12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" y="2111023"/>
            <a:ext cx="11713351" cy="624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Level 1 – first point of slide</a:t>
            </a:r>
          </a:p>
          <a:p>
            <a:pPr lvl="1"/>
            <a:r>
              <a:rPr lang="en-US" altLang="zh-TW" smtClean="0"/>
              <a:t> Level 2</a:t>
            </a:r>
          </a:p>
          <a:p>
            <a:pPr lvl="2"/>
            <a:r>
              <a:rPr lang="en-US" altLang="zh-TW" smtClean="0"/>
              <a:t>Level 3</a:t>
            </a:r>
          </a:p>
          <a:p>
            <a:pPr lvl="3"/>
            <a:r>
              <a:rPr lang="en-US" altLang="zh-TW" smtClean="0"/>
              <a:t>Level 4</a:t>
            </a:r>
          </a:p>
          <a:p>
            <a:pPr lvl="4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33796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+mj-lt"/>
          <a:ea typeface="+mj-ea"/>
          <a:cs typeface="標楷體" pitchFamily="-1" charset="-12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5pPr>
      <a:lvl6pPr marL="650197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6pPr>
      <a:lvl7pPr marL="1300393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7pPr>
      <a:lvl8pPr marL="1950590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8pPr>
      <a:lvl9pPr marL="2600786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9pPr>
    </p:titleStyle>
    <p:bodyStyle>
      <a:lvl1pPr marL="487647" indent="-487647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4300">
          <a:solidFill>
            <a:srgbClr val="000066"/>
          </a:solidFill>
          <a:latin typeface="+mn-lt"/>
          <a:ea typeface="+mn-ea"/>
          <a:cs typeface="標楷體" pitchFamily="-1" charset="-120"/>
        </a:defRPr>
      </a:lvl1pPr>
      <a:lvl2pPr marL="1056569" indent="-406374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•"/>
        <a:defRPr kumimoji="1" sz="3700">
          <a:solidFill>
            <a:srgbClr val="003300"/>
          </a:solidFill>
          <a:latin typeface="+mn-lt"/>
          <a:ea typeface="+mn-ea"/>
          <a:cs typeface="標楷體" pitchFamily="-1" charset="-120"/>
        </a:defRPr>
      </a:lvl2pPr>
      <a:lvl3pPr marL="1625492" indent="-325098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3300">
          <a:solidFill>
            <a:srgbClr val="000066"/>
          </a:solidFill>
          <a:latin typeface="+mn-lt"/>
          <a:ea typeface="+mn-ea"/>
          <a:cs typeface="標楷體" pitchFamily="-1" charset="-120"/>
        </a:defRPr>
      </a:lvl3pPr>
      <a:lvl4pPr marL="2275688" indent="-325098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標楷體" pitchFamily="-1" charset="-120"/>
        </a:defRPr>
      </a:lvl4pPr>
      <a:lvl5pPr marL="2925885" indent="-325098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標楷體" pitchFamily="-1" charset="-120"/>
        </a:defRPr>
      </a:lvl5pPr>
      <a:lvl6pPr marL="3576081" indent="-325098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6pPr>
      <a:lvl7pPr marL="4226278" indent="-325098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7pPr>
      <a:lvl8pPr marL="4876475" indent="-325098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8pPr>
      <a:lvl9pPr marL="5526671" indent="-325098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39" tIns="65020" rIns="130039" bIns="650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2"/>
            <a:ext cx="11704320" cy="6436925"/>
          </a:xfrm>
          <a:prstGeom prst="rect">
            <a:avLst/>
          </a:prstGeom>
        </p:spPr>
        <p:txBody>
          <a:bodyPr vert="horz" lIns="130039" tIns="65020" rIns="130039" bIns="650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50197" rtl="0"/>
            <a:fld id="{55560991-9996-C24D-94EA-73B52E794718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50197" rtl="0"/>
              <a:t>4/10/15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44"/>
            <a:ext cx="4118187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50197" rtl="0"/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50197" rtl="0"/>
            <a:fld id="{51419130-1590-BA4B-9DA6-AED897B2ED79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50197" rtl="0"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014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650197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47" indent="-487647" algn="l" defTabSz="650197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569" indent="-406374" algn="l" defTabSz="650197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92" indent="-325098" algn="l" defTabSz="650197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688" indent="-325098" algn="l" defTabSz="65019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85" indent="-325098" algn="l" defTabSz="650197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81" indent="-325098" algn="l" defTabSz="650197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8" indent="-325098" algn="l" defTabSz="650197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75" indent="-325098" algn="l" defTabSz="650197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71" indent="-325098" algn="l" defTabSz="650197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972410"/>
            <a:ext cx="13004800" cy="781191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 dirty="0" smtClean="0">
              <a:solidFill>
                <a:srgbClr val="000000"/>
              </a:solidFill>
              <a:latin typeface="Arial"/>
              <a:cs typeface="ＭＳ Ｐゴシック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1"/>
            <a:ext cx="13004800" cy="1485618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3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defTabSz="914400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kern="12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20907" y="164819"/>
            <a:ext cx="9728765" cy="12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9245" y="2275841"/>
            <a:ext cx="11485315" cy="64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54" y="9069495"/>
            <a:ext cx="3034453" cy="519289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cs typeface="Arial" charset="0"/>
              </a:defRPr>
            </a:lvl1pPr>
          </a:lstStyle>
          <a:p>
            <a:pPr algn="l" defTabSz="914400" rtl="0" fontAlgn="base">
              <a:spcBef>
                <a:spcPct val="0"/>
              </a:spcBef>
              <a:spcAft>
                <a:spcPct val="0"/>
              </a:spcAft>
            </a:pPr>
            <a:fld id="{294CE034-C77A-0041-9344-954C402F9940}" type="datetimeFigureOut">
              <a:rPr lang="en-US" kern="12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pPr algn="l" defTabSz="914400" rtl="0" fontAlgn="base">
                <a:spcBef>
                  <a:spcPct val="0"/>
                </a:spcBef>
                <a:spcAft>
                  <a:spcPct val="0"/>
                </a:spcAft>
              </a:pPr>
              <a:t>4/10/15</a:t>
            </a:fld>
            <a:endParaRPr lang="en-US" kern="120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defTabSz="914400" rtl="0">
              <a:defRPr/>
            </a:pPr>
            <a:endParaRPr lang="en-US" kern="12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3894" y="9040143"/>
            <a:ext cx="3034453" cy="519289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chemeClr val="bg1"/>
                </a:solidFill>
                <a:cs typeface="Arial" charset="0"/>
              </a:defRPr>
            </a:lvl1pPr>
          </a:lstStyle>
          <a:p>
            <a:pPr defTabSz="914400" rtl="0" fontAlgn="base">
              <a:spcBef>
                <a:spcPct val="0"/>
              </a:spcBef>
              <a:spcAft>
                <a:spcPct val="0"/>
              </a:spcAft>
            </a:pPr>
            <a:fld id="{B91A3C23-F530-F247-9429-111DC907DF1D}" type="slidenum">
              <a:rPr lang="en-US" kern="12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pPr defTabSz="914400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0905067" y="9367521"/>
            <a:ext cx="2059093" cy="39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7998" tIns="66559" rIns="127998" bIns="6655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400" rtl="0" eaLnBrk="1" fontAlgn="base" hangingPunct="1">
              <a:spcBef>
                <a:spcPts val="1244"/>
              </a:spcBef>
              <a:spcAft>
                <a:spcPct val="0"/>
              </a:spcAft>
              <a:defRPr/>
            </a:pPr>
            <a:r>
              <a:rPr lang="en-US" altLang="en-US" sz="1700" kern="1200" smtClean="0">
                <a:solidFill>
                  <a:srgbClr val="FFFFFF"/>
                </a:solidFill>
                <a:ea typeface="SimSun" pitchFamily="2" charset="-122"/>
                <a:cs typeface="ＭＳ Ｐゴシック" charset="0"/>
              </a:rPr>
              <a:t>www.egi.eu</a:t>
            </a:r>
          </a:p>
        </p:txBody>
      </p:sp>
    </p:spTree>
    <p:extLst>
      <p:ext uri="{BB962C8B-B14F-4D97-AF65-F5344CB8AC3E}">
        <p14:creationId xmlns:p14="http://schemas.microsoft.com/office/powerpoint/2010/main" val="260783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650230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1300460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950690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2600919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487672" indent="-48767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4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1056623" indent="-40639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4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625575" indent="-32511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2275804" indent="-32511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926034" indent="-32511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ctrTitle"/>
          </p:nvPr>
        </p:nvSpPr>
        <p:spPr>
          <a:xfrm>
            <a:off x="732665" y="1338519"/>
            <a:ext cx="11690073" cy="378212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43968">
              <a:defRPr sz="1800" cap="none">
                <a:solidFill>
                  <a:srgbClr val="000000"/>
                </a:solidFill>
              </a:defRPr>
            </a:pPr>
            <a:r>
              <a:rPr sz="5400" b="1" dirty="0">
                <a:solidFill>
                  <a:srgbClr val="FF8000"/>
                </a:solidFill>
              </a:rPr>
              <a:t>Disaster </a:t>
            </a:r>
            <a:r>
              <a:rPr sz="5400" b="1" dirty="0" smtClean="0">
                <a:solidFill>
                  <a:srgbClr val="FF8000"/>
                </a:solidFill>
              </a:rPr>
              <a:t>Mitigation</a:t>
            </a:r>
            <a:r>
              <a:rPr lang="en-US" sz="5400" b="1" dirty="0">
                <a:solidFill>
                  <a:srgbClr val="FF8000"/>
                </a:solidFill>
              </a:rPr>
              <a:t> </a:t>
            </a:r>
            <a:r>
              <a:rPr sz="5400" b="1" dirty="0" smtClean="0">
                <a:solidFill>
                  <a:srgbClr val="FF8000"/>
                </a:solidFill>
              </a:rPr>
              <a:t>Competence Centre</a:t>
            </a:r>
            <a:r>
              <a:rPr lang="en-US" sz="5400" b="1" dirty="0" smtClean="0">
                <a:solidFill>
                  <a:srgbClr val="FF8000"/>
                </a:solidFill>
              </a:rPr>
              <a:t/>
            </a:r>
            <a:br>
              <a:rPr lang="en-US" sz="5400" b="1" dirty="0" smtClean="0">
                <a:solidFill>
                  <a:srgbClr val="FF8000"/>
                </a:solidFill>
              </a:rPr>
            </a:br>
            <a:r>
              <a:rPr lang="en-US" sz="5400" b="1" dirty="0" smtClean="0">
                <a:solidFill>
                  <a:srgbClr val="FF8000"/>
                </a:solidFill>
              </a:rPr>
              <a:t>Project Meeting</a:t>
            </a:r>
            <a:endParaRPr sz="5400" b="1" dirty="0">
              <a:solidFill>
                <a:srgbClr val="FF8000"/>
              </a:solidFill>
            </a:endParaRPr>
          </a:p>
          <a:p>
            <a:pPr defTabSz="443968">
              <a:defRPr sz="1800" cap="none">
                <a:solidFill>
                  <a:srgbClr val="000000"/>
                </a:solidFill>
              </a:defRPr>
            </a:pPr>
            <a:endParaRPr sz="5400" b="1" dirty="0">
              <a:solidFill>
                <a:srgbClr val="FF8000"/>
              </a:solidFill>
            </a:endParaRPr>
          </a:p>
          <a:p>
            <a:pPr defTabSz="443968">
              <a:defRPr sz="1800" cap="none">
                <a:solidFill>
                  <a:srgbClr val="000000"/>
                </a:solidFill>
              </a:defRPr>
            </a:pPr>
            <a:r>
              <a:rPr sz="4400" b="1" dirty="0">
                <a:solidFill>
                  <a:schemeClr val="accent3">
                    <a:lumMod val="50000"/>
                  </a:schemeClr>
                </a:solidFill>
              </a:rPr>
              <a:t>Coordinator: Simon Lin</a:t>
            </a:r>
          </a:p>
        </p:txBody>
      </p:sp>
      <p:sp>
        <p:nvSpPr>
          <p:cNvPr id="33" name="Shape 33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rgbClr val="0433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0433FF"/>
                </a:solidFill>
              </a:rPr>
              <a:t>April 14</a:t>
            </a:r>
            <a:r>
              <a:rPr sz="4000" dirty="0" smtClean="0">
                <a:solidFill>
                  <a:srgbClr val="0433FF"/>
                </a:solidFill>
              </a:rPr>
              <a:t>, </a:t>
            </a:r>
            <a:r>
              <a:rPr sz="4000" dirty="0">
                <a:solidFill>
                  <a:srgbClr val="0433FF"/>
                </a:solidFill>
              </a:rPr>
              <a:t>2015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8828"/>
            <a:ext cx="11704320" cy="1227867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8000"/>
                </a:solidFill>
              </a:rPr>
              <a:t>Presentation at EGI Conference</a:t>
            </a:r>
            <a:endParaRPr lang="en-US" sz="60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32" y="1286832"/>
            <a:ext cx="12433935" cy="82724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Title: e</a:t>
            </a:r>
            <a:r>
              <a:rPr lang="en-US" dirty="0"/>
              <a:t>-Science for the Masses: </a:t>
            </a:r>
            <a:r>
              <a:rPr lang="en-US" dirty="0" smtClean="0"/>
              <a:t>Asia Pacific Regional Collaboration on Disaster Mitigation</a:t>
            </a:r>
          </a:p>
          <a:p>
            <a:r>
              <a:rPr lang="en-US" dirty="0" smtClean="0"/>
              <a:t>Eric Yen and Simon Lin, on behalf of DMCC</a:t>
            </a:r>
          </a:p>
          <a:p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By means of e-Science resources and collaboration framework, the </a:t>
            </a:r>
            <a:r>
              <a:rPr lang="en-GB" dirty="0"/>
              <a:t>Disaster Mitigation Competence </a:t>
            </a:r>
            <a:r>
              <a:rPr lang="en-GB" dirty="0" smtClean="0"/>
              <a:t>Centre (</a:t>
            </a:r>
            <a:r>
              <a:rPr lang="en-US" dirty="0" smtClean="0"/>
              <a:t>DMCC) is aiming to improve strategy of prevention and reduction of disasters. Three categories of regional focused hazards are targeted, which include the earthquake and tsunami, extreme weather and environmental changes. </a:t>
            </a:r>
            <a:r>
              <a:rPr lang="en-GB" dirty="0" smtClean="0"/>
              <a:t>DMCC </a:t>
            </a:r>
            <a:r>
              <a:rPr lang="en-GB" dirty="0"/>
              <a:t>will create virtual research environments with embedded services and simulations that enable the sharing of disaster-related data, tools, applications and knowledge among field-workers, scientists, and e-infrastructure experts, shortening the time </a:t>
            </a:r>
            <a:r>
              <a:rPr lang="en-GB" dirty="0" smtClean="0"/>
              <a:t>to respond </a:t>
            </a:r>
            <a:r>
              <a:rPr lang="en-GB" dirty="0"/>
              <a:t>to natural disasters. </a:t>
            </a:r>
            <a:r>
              <a:rPr lang="en-GB" dirty="0" smtClean="0"/>
              <a:t>Through the DMCC, for example, </a:t>
            </a:r>
            <a:r>
              <a:rPr lang="en-US" dirty="0" smtClean="0"/>
              <a:t>potential </a:t>
            </a:r>
            <a:r>
              <a:rPr lang="en-US" dirty="0"/>
              <a:t>tsunami sources </a:t>
            </a:r>
            <a:r>
              <a:rPr lang="en-US" dirty="0" smtClean="0"/>
              <a:t>would be spotted for </a:t>
            </a:r>
            <a:r>
              <a:rPr lang="en-US" dirty="0"/>
              <a:t>better </a:t>
            </a:r>
            <a:r>
              <a:rPr lang="en-US" dirty="0" smtClean="0"/>
              <a:t>preparedness. Understanding of multi</a:t>
            </a:r>
            <a:r>
              <a:rPr lang="en-US" dirty="0"/>
              <a:t>-scale nature of tropical cyclones for generating local heavy rainfall </a:t>
            </a:r>
            <a:r>
              <a:rPr lang="en-US" dirty="0" smtClean="0"/>
              <a:t>events is improved. Impact analysis capability of urban heat island effect on precipitation will be built up. In the end, the regional e-Infrastructure offerings to data and knowledge services and simulation services for disaster mitigation are much enhanced. 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0725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529"/>
            <a:ext cx="11704320" cy="16256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Next Meeting &amp; Future Events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April </a:t>
            </a:r>
            <a:r>
              <a:rPr lang="en-US" dirty="0"/>
              <a:t>28: Progress </a:t>
            </a:r>
            <a:r>
              <a:rPr lang="en-US" dirty="0" smtClean="0"/>
              <a:t>Checking</a:t>
            </a:r>
          </a:p>
          <a:p>
            <a:r>
              <a:rPr lang="en-US" dirty="0" smtClean="0"/>
              <a:t>May </a:t>
            </a:r>
            <a:r>
              <a:rPr lang="en-US" dirty="0"/>
              <a:t>12: Progress </a:t>
            </a:r>
            <a:r>
              <a:rPr lang="en-US" dirty="0" smtClean="0"/>
              <a:t>Checking</a:t>
            </a:r>
          </a:p>
          <a:p>
            <a:r>
              <a:rPr lang="en-US" dirty="0" smtClean="0"/>
              <a:t>May 18-22, EGI Conference, Lisbon, </a:t>
            </a:r>
            <a:r>
              <a:rPr lang="en-US" dirty="0" smtClean="0"/>
              <a:t>PT</a:t>
            </a:r>
          </a:p>
          <a:p>
            <a:r>
              <a:rPr lang="en-US" dirty="0" smtClean="0"/>
              <a:t>May 26, Progress Checking</a:t>
            </a:r>
            <a:endParaRPr lang="en-US" dirty="0" smtClean="0"/>
          </a:p>
          <a:p>
            <a:r>
              <a:rPr lang="en-US" dirty="0" smtClean="0"/>
              <a:t>Aug. </a:t>
            </a:r>
            <a:r>
              <a:rPr lang="en-US" dirty="0" smtClean="0"/>
              <a:t>10-14, APAN40, </a:t>
            </a:r>
            <a:r>
              <a:rPr lang="en-US" dirty="0" smtClean="0"/>
              <a:t>Kuala Lumpur, </a:t>
            </a:r>
            <a:r>
              <a:rPr lang="en-US" dirty="0" smtClean="0"/>
              <a:t>MY</a:t>
            </a:r>
          </a:p>
          <a:p>
            <a:pPr lvl="1"/>
            <a:r>
              <a:rPr lang="en-US" dirty="0" smtClean="0"/>
              <a:t>DMCC face-to-face meeting ?</a:t>
            </a:r>
            <a:endParaRPr lang="en-US" dirty="0" smtClean="0"/>
          </a:p>
          <a:p>
            <a:r>
              <a:rPr lang="en-US" dirty="0" smtClean="0"/>
              <a:t>Environmental Computing Workshop, ISGC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6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-19396"/>
            <a:ext cx="11704320" cy="1625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8000"/>
                </a:solidFill>
              </a:rPr>
              <a:t>Agenda</a:t>
            </a:r>
            <a:endParaRPr lang="en-US" sz="60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75842"/>
            <a:ext cx="11704320" cy="68101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From Previous Meeting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smtClean="0"/>
              <a:t>Report</a:t>
            </a:r>
          </a:p>
          <a:p>
            <a:pPr lvl="1"/>
            <a:r>
              <a:rPr lang="en-US" dirty="0"/>
              <a:t>Data set and Format Requirements for historical tsunami and WRF</a:t>
            </a:r>
          </a:p>
          <a:p>
            <a:pPr lvl="1"/>
            <a:r>
              <a:rPr lang="en-US" dirty="0" smtClean="0"/>
              <a:t>Partner Contributions and local </a:t>
            </a:r>
            <a:r>
              <a:rPr lang="en-US" dirty="0"/>
              <a:t>user community </a:t>
            </a:r>
            <a:r>
              <a:rPr lang="en-US" dirty="0" smtClean="0"/>
              <a:t>engagement (All Partners)</a:t>
            </a:r>
            <a:endParaRPr lang="en-US" dirty="0" smtClean="0"/>
          </a:p>
          <a:p>
            <a:r>
              <a:rPr lang="en-US" dirty="0" smtClean="0"/>
              <a:t>Proposal Update</a:t>
            </a:r>
            <a:endParaRPr lang="en-US" dirty="0" smtClean="0"/>
          </a:p>
          <a:p>
            <a:pPr lvl="1"/>
            <a:r>
              <a:rPr lang="en-US" dirty="0" smtClean="0"/>
              <a:t>Milestones Update</a:t>
            </a:r>
          </a:p>
          <a:p>
            <a:pPr lvl="1"/>
            <a:r>
              <a:rPr lang="en-US" dirty="0" smtClean="0"/>
              <a:t>Open </a:t>
            </a:r>
            <a:r>
              <a:rPr lang="en-US" dirty="0" smtClean="0"/>
              <a:t>DMCC to non-members, such as VN, IN, AU, </a:t>
            </a:r>
            <a:r>
              <a:rPr lang="en-US" dirty="0" smtClean="0"/>
              <a:t>NZ, SG</a:t>
            </a:r>
            <a:r>
              <a:rPr lang="en-US" dirty="0" smtClean="0"/>
              <a:t>, JP, </a:t>
            </a:r>
            <a:r>
              <a:rPr lang="en-US" dirty="0" smtClean="0"/>
              <a:t>and European partners, etc.</a:t>
            </a:r>
          </a:p>
          <a:p>
            <a:r>
              <a:rPr lang="en-US" dirty="0" smtClean="0"/>
              <a:t>Future Meetings</a:t>
            </a:r>
          </a:p>
          <a:p>
            <a:r>
              <a:rPr lang="en-US" dirty="0" smtClean="0"/>
              <a:t>AOB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1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1625600"/>
          </a:xfrm>
        </p:spPr>
        <p:txBody>
          <a:bodyPr>
            <a:noAutofit/>
          </a:bodyPr>
          <a:lstStyle/>
          <a:p>
            <a:r>
              <a:rPr lang="en-US" sz="5800" b="1" dirty="0" smtClean="0">
                <a:solidFill>
                  <a:srgbClr val="FF8000"/>
                </a:solidFill>
              </a:rPr>
              <a:t>From Previous Meeting (March 31, 2015)</a:t>
            </a:r>
            <a:endParaRPr lang="en-US" sz="58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62" y="2081129"/>
            <a:ext cx="12129672" cy="7330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Participants: John (ASTI, PH), </a:t>
            </a:r>
            <a:r>
              <a:rPr lang="en-US" dirty="0" smtClean="0"/>
              <a:t>Rafael (AMU, PH), </a:t>
            </a:r>
            <a:r>
              <a:rPr lang="en-US" dirty="0" err="1" smtClean="0"/>
              <a:t>Sornthep</a:t>
            </a:r>
            <a:r>
              <a:rPr lang="en-US" dirty="0" smtClean="0"/>
              <a:t> </a:t>
            </a:r>
            <a:r>
              <a:rPr lang="en-US" dirty="0" smtClean="0"/>
              <a:t>(NECTEC, TH), Rahim (MY), Simon, Eric, Stella, Angelina (ASGC, TW), </a:t>
            </a:r>
          </a:p>
          <a:p>
            <a:pPr lvl="1"/>
            <a:r>
              <a:rPr lang="en-US" dirty="0" smtClean="0"/>
              <a:t>Apology: </a:t>
            </a:r>
            <a:r>
              <a:rPr lang="en-US" dirty="0" err="1" smtClean="0"/>
              <a:t>Soonwook</a:t>
            </a:r>
            <a:r>
              <a:rPr lang="en-US" dirty="0" smtClean="0"/>
              <a:t> (KISTI, KR), </a:t>
            </a:r>
            <a:r>
              <a:rPr lang="en-US" dirty="0" err="1" smtClean="0"/>
              <a:t>Basuki</a:t>
            </a:r>
            <a:r>
              <a:rPr lang="en-US" dirty="0" smtClean="0"/>
              <a:t> (ITB, ID)</a:t>
            </a:r>
          </a:p>
          <a:p>
            <a:r>
              <a:rPr lang="en-US" dirty="0" smtClean="0"/>
              <a:t>Briefing of DMCC Tasks with Milestones (Eric)</a:t>
            </a:r>
          </a:p>
          <a:p>
            <a:pPr lvl="1"/>
            <a:r>
              <a:rPr lang="en-US" dirty="0" smtClean="0"/>
              <a:t>Partners will confirm their contributions according to the design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set and Format Requirements for </a:t>
            </a:r>
            <a:r>
              <a:rPr lang="en-US" dirty="0" smtClean="0"/>
              <a:t>simulations of tsunami and extreme weather should be provided</a:t>
            </a:r>
            <a:endParaRPr lang="en-US" dirty="0" smtClean="0"/>
          </a:p>
          <a:p>
            <a:r>
              <a:rPr lang="en-US" dirty="0" smtClean="0"/>
              <a:t>Environmental Computing Workshop is planned to be collocated with ISGC2016</a:t>
            </a:r>
          </a:p>
          <a:p>
            <a:pPr lvl="1"/>
            <a:r>
              <a:rPr lang="en-US" dirty="0" smtClean="0"/>
              <a:t>Workshop is proposed by LMU</a:t>
            </a:r>
          </a:p>
          <a:p>
            <a:r>
              <a:rPr lang="en-US" dirty="0" smtClean="0"/>
              <a:t>Schedule of Future Meetings is arranged 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3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173" y="0"/>
            <a:ext cx="12189380" cy="16256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rgbClr val="FF8000"/>
                </a:solidFill>
              </a:rPr>
              <a:t>Excellence </a:t>
            </a:r>
            <a:r>
              <a:rPr lang="en-US" sz="5000" b="1" dirty="0" smtClean="0">
                <a:solidFill>
                  <a:srgbClr val="FF8000"/>
                </a:solidFill>
              </a:rPr>
              <a:t>Strategy: Capacity Building and Shaping the Sustainable Society</a:t>
            </a:r>
            <a:endParaRPr lang="en-US" sz="5000" b="1" dirty="0">
              <a:solidFill>
                <a:srgbClr val="FF8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97529"/>
              </p:ext>
            </p:extLst>
          </p:nvPr>
        </p:nvGraphicFramePr>
        <p:xfrm>
          <a:off x="396173" y="1803011"/>
          <a:ext cx="11958385" cy="730508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91677"/>
                <a:gridCol w="2391677"/>
                <a:gridCol w="2391677"/>
                <a:gridCol w="2391677"/>
                <a:gridCol w="2391677"/>
              </a:tblGrid>
              <a:tr h="88546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Earthquake &amp; Tsunami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Extreme Weather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Asia Dust Transportation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UHI &amp; Urbanization</a:t>
                      </a:r>
                      <a:endParaRPr lang="en-US" dirty="0"/>
                    </a:p>
                  </a:txBody>
                  <a:tcPr anchor="ctr"/>
                </a:tc>
              </a:tr>
              <a:tr h="16049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Happened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Rebuild the event</a:t>
                      </a:r>
                      <a:r>
                        <a:rPr lang="en-US" baseline="0" dirty="0" smtClean="0"/>
                        <a:t> processes together with observation data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049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 did it happen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Explained by refined models and verified</a:t>
                      </a:r>
                      <a:r>
                        <a:rPr lang="en-US" baseline="0" dirty="0" smtClean="0"/>
                        <a:t> by observation data thru simulations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049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will happen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Buildup predictive analysis capability</a:t>
                      </a:r>
                      <a:r>
                        <a:rPr lang="en-US" baseline="0" dirty="0" smtClean="0"/>
                        <a:t> or estimate the impact of potential hazard sources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049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can we reduce</a:t>
                      </a:r>
                      <a:r>
                        <a:rPr lang="en-US" baseline="0" dirty="0" smtClean="0"/>
                        <a:t> the impact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en-US" dirty="0" smtClean="0"/>
                        <a:t>Moving towards</a:t>
                      </a:r>
                      <a:r>
                        <a:rPr lang="en-US" baseline="0" dirty="0" smtClean="0"/>
                        <a:t> early warning based on fast re-modeling, simulation and feedback cycle.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en-US" baseline="0" dirty="0" smtClean="0"/>
                        <a:t>Domain knowledge from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72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173" y="0"/>
            <a:ext cx="12189380" cy="1318934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8000"/>
                </a:solidFill>
              </a:rPr>
              <a:t>Deliverables</a:t>
            </a:r>
            <a:endParaRPr lang="en-US" sz="6000" b="1" dirty="0">
              <a:solidFill>
                <a:srgbClr val="FF8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02147"/>
              </p:ext>
            </p:extLst>
          </p:nvPr>
        </p:nvGraphicFramePr>
        <p:xfrm>
          <a:off x="282206" y="1558766"/>
          <a:ext cx="12471582" cy="793227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79402"/>
                <a:gridCol w="1019218"/>
                <a:gridCol w="1019218"/>
                <a:gridCol w="1019218"/>
                <a:gridCol w="1019218"/>
                <a:gridCol w="1019218"/>
                <a:gridCol w="1019218"/>
                <a:gridCol w="1019218"/>
                <a:gridCol w="1019218"/>
                <a:gridCol w="1019218"/>
                <a:gridCol w="1019218"/>
              </a:tblGrid>
              <a:tr h="885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D-Day =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March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r>
                        <a:rPr lang="en-US" sz="2400" b="1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, 2015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52044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Earthquake &amp; Tsunami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PM12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r>
                        <a:rPr 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Provide tsunami wave propagation simulation web portal to the public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895572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1" indent="0" algn="r" defTabSz="6501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PM19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Finish two high risk tsunami </a:t>
                      </a:r>
                      <a:r>
                        <a:rPr lang="en-US" sz="2400" dirty="0" err="1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subduction</a:t>
                      </a:r>
                      <a:r>
                        <a:rPr 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zones scenario analysis in Asia Pacific region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119070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Extreme Weather 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PM12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r>
                        <a:rPr 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Release </a:t>
                      </a:r>
                      <a:r>
                        <a:rPr lang="en-US" sz="2400" dirty="0" err="1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gWRF</a:t>
                      </a:r>
                      <a:r>
                        <a:rPr lang="en-US" sz="2400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weather simulation web portal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128636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Asia Dust Transportation</a:t>
                      </a:r>
                      <a:endParaRPr lang="en-US" b="1" dirty="0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marL="0" marR="0" lvl="2" indent="0" algn="r" defTabSz="6501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PM24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Apply WRF/</a:t>
                      </a:r>
                      <a:r>
                        <a:rPr lang="en-US" sz="2400" dirty="0" err="1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chem</a:t>
                      </a:r>
                      <a:r>
                        <a:rPr 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tracer </a:t>
                      </a:r>
                      <a:r>
                        <a:rPr lang="en-US" sz="2400" dirty="0" err="1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modelling</a:t>
                      </a:r>
                      <a:r>
                        <a:rPr 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study to demonstrate the biomass-burning transport mechanism and its impact on air quality. 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104924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UHI &amp; Urbanization</a:t>
                      </a:r>
                      <a:endParaRPr lang="en-US" b="1" dirty="0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PM24: </a:t>
                      </a:r>
                      <a:r>
                        <a:rPr 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Release the prototype of WRF-Noah-UCM on UHI simulation of a city in a partner country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endParaRPr lang="en-US" dirty="0"/>
                    </a:p>
                  </a:txBody>
                  <a:tcPr anchor="ctr"/>
                </a:tc>
              </a:tr>
              <a:tr h="1049247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PM29</a:t>
                      </a:r>
                      <a:r>
                        <a:rPr lang="en-US" dirty="0" smtClean="0"/>
                        <a:t>: </a:t>
                      </a:r>
                      <a:r>
                        <a:rPr 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Finish the design larger scale multi-hazards simulation attempting to reduce the uncertainty of climate change assessment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173" y="0"/>
            <a:ext cx="12189380" cy="1318934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8000"/>
                </a:solidFill>
              </a:rPr>
              <a:t>Milestones for Deliverables</a:t>
            </a:r>
            <a:endParaRPr lang="en-US" sz="6000" b="1" dirty="0">
              <a:solidFill>
                <a:srgbClr val="FF8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53735"/>
              </p:ext>
            </p:extLst>
          </p:nvPr>
        </p:nvGraphicFramePr>
        <p:xfrm>
          <a:off x="282206" y="1558766"/>
          <a:ext cx="12471582" cy="671307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79402"/>
                <a:gridCol w="1019218"/>
                <a:gridCol w="1019218"/>
                <a:gridCol w="1019218"/>
                <a:gridCol w="1019218"/>
                <a:gridCol w="1019218"/>
                <a:gridCol w="1019218"/>
                <a:gridCol w="1019218"/>
                <a:gridCol w="1019218"/>
                <a:gridCol w="1019218"/>
                <a:gridCol w="1019218"/>
              </a:tblGrid>
              <a:tr h="8854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D-Day =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March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r>
                        <a:rPr lang="en-US" sz="2400" b="1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, 2015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PM30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5204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Earthquake &amp; Tsunami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M4, M10, M12, M18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119070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Extreme Weather 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M3, M6, M9, M12</a:t>
                      </a: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128636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Asia Dust Transportation</a:t>
                      </a:r>
                      <a:endParaRPr lang="en-US" b="1" dirty="0"/>
                    </a:p>
                  </a:txBody>
                  <a:tcPr anchor="ctr"/>
                </a:tc>
                <a:tc rowSpan="2" gridSpan="8">
                  <a:txBody>
                    <a:bodyPr/>
                    <a:lstStyle/>
                    <a:p>
                      <a:pPr marL="0" marR="0" lvl="2" indent="0" algn="r" defTabSz="6501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M13, M16, M20, M24 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104924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UHI &amp; Urbanization</a:t>
                      </a:r>
                      <a:endParaRPr lang="en-US" b="1" dirty="0"/>
                    </a:p>
                  </a:txBody>
                  <a:tcPr anchor="ctr"/>
                </a:tc>
                <a:tc gridSpan="8"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endParaRPr lang="en-US" dirty="0"/>
                    </a:p>
                  </a:txBody>
                  <a:tcPr anchor="ctr"/>
                </a:tc>
              </a:tr>
              <a:tr h="1049247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PM29</a:t>
                      </a:r>
                      <a:r>
                        <a:rPr lang="en-US" dirty="0" smtClean="0"/>
                        <a:t>: </a:t>
                      </a:r>
                      <a:r>
                        <a:rPr 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Finish the design larger scale multi-hazards simulation attempting to reduce the uncertainty of climate change assessment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80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0"/>
            <a:ext cx="11704320" cy="118866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8000"/>
                </a:solidFill>
              </a:rPr>
              <a:t>Milestones for Earthquake </a:t>
            </a:r>
            <a:r>
              <a:rPr lang="en-US" b="1" dirty="0" smtClean="0">
                <a:solidFill>
                  <a:srgbClr val="FF8000"/>
                </a:solidFill>
              </a:rPr>
              <a:t>&amp; </a:t>
            </a:r>
            <a:r>
              <a:rPr lang="en-US" b="1" dirty="0" smtClean="0">
                <a:solidFill>
                  <a:srgbClr val="FF8000"/>
                </a:solidFill>
              </a:rPr>
              <a:t>Tsunami 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73" y="1188669"/>
            <a:ext cx="12243643" cy="83044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Potential </a:t>
            </a:r>
            <a:r>
              <a:rPr lang="en-US" dirty="0"/>
              <a:t>tsunami scenarios identification: Manila Trench, </a:t>
            </a:r>
            <a:r>
              <a:rPr lang="en-US" dirty="0" err="1"/>
              <a:t>Sunda</a:t>
            </a:r>
            <a:r>
              <a:rPr lang="en-US" dirty="0"/>
              <a:t> Trench: PH, ID, VN, TW</a:t>
            </a:r>
          </a:p>
          <a:p>
            <a:pPr lvl="1"/>
            <a:r>
              <a:rPr lang="en-US" dirty="0"/>
              <a:t>Tsunami Wave Propagation Simulation Web Portal: ASGC</a:t>
            </a:r>
          </a:p>
          <a:p>
            <a:pPr lvl="1"/>
            <a:r>
              <a:rPr lang="en-US" dirty="0"/>
              <a:t>Historical Tsunami Records Collection and Inversion Simulation to identify potential tsunami sources: PH, ID, VN, TW</a:t>
            </a:r>
          </a:p>
          <a:p>
            <a:pPr lvl="1"/>
            <a:r>
              <a:rPr lang="en-US" dirty="0"/>
              <a:t>Immersive visualization: </a:t>
            </a:r>
            <a:r>
              <a:rPr lang="en-US" dirty="0" smtClean="0"/>
              <a:t>LMU</a:t>
            </a:r>
            <a:endParaRPr lang="en-US" dirty="0" smtClean="0"/>
          </a:p>
          <a:p>
            <a:r>
              <a:rPr lang="en-US" dirty="0" smtClean="0"/>
              <a:t>Milestone</a:t>
            </a:r>
          </a:p>
          <a:p>
            <a:pPr lvl="1"/>
            <a:r>
              <a:rPr lang="en-US" dirty="0" smtClean="0"/>
              <a:t>M4</a:t>
            </a:r>
            <a:r>
              <a:rPr lang="en-US" dirty="0" smtClean="0"/>
              <a:t>: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ollect historical tsunami records: PH, VN, ID, TW</a:t>
            </a:r>
          </a:p>
          <a:p>
            <a:pPr lvl="2"/>
            <a:r>
              <a:rPr lang="en-US" dirty="0" smtClean="0"/>
              <a:t>Find local earthquake/tsunami scientists to design the disaster scenario and try the </a:t>
            </a:r>
            <a:r>
              <a:rPr lang="en-US" dirty="0" err="1" smtClean="0"/>
              <a:t>iCOMCOT</a:t>
            </a:r>
            <a:r>
              <a:rPr lang="en-US" dirty="0" smtClean="0"/>
              <a:t> system: PH, VN, ID, TW</a:t>
            </a:r>
          </a:p>
          <a:p>
            <a:pPr lvl="1"/>
            <a:r>
              <a:rPr lang="en-US" dirty="0" smtClean="0"/>
              <a:t>M10:</a:t>
            </a:r>
          </a:p>
          <a:p>
            <a:pPr lvl="2"/>
            <a:r>
              <a:rPr lang="en-US" dirty="0" smtClean="0"/>
              <a:t>Finish at least one forward simulation by the designed scenario.</a:t>
            </a:r>
          </a:p>
          <a:p>
            <a:pPr lvl="2"/>
            <a:r>
              <a:rPr lang="en-US" dirty="0" smtClean="0"/>
              <a:t>Finish at least one inversion simulation by the collected historical tsunami event.</a:t>
            </a:r>
          </a:p>
          <a:p>
            <a:pPr lvl="2"/>
            <a:r>
              <a:rPr lang="en-US" dirty="0" smtClean="0"/>
              <a:t>Result evaluation: functionality, workflow, performance, accessibility, etc. </a:t>
            </a:r>
          </a:p>
          <a:p>
            <a:pPr lvl="1"/>
            <a:r>
              <a:rPr lang="en-US" dirty="0" smtClean="0"/>
              <a:t>M12: </a:t>
            </a:r>
            <a:r>
              <a:rPr lang="en-US" dirty="0" err="1" smtClean="0"/>
              <a:t>iCOMCOT</a:t>
            </a:r>
            <a:r>
              <a:rPr lang="en-US" dirty="0" smtClean="0"/>
              <a:t> system revision based on the evaluation</a:t>
            </a:r>
          </a:p>
          <a:p>
            <a:pPr lvl="1"/>
            <a:r>
              <a:rPr lang="en-US" dirty="0" smtClean="0"/>
              <a:t>M18: finish two high risk tsunami </a:t>
            </a:r>
            <a:r>
              <a:rPr lang="en-US" dirty="0" err="1" smtClean="0"/>
              <a:t>subduction</a:t>
            </a:r>
            <a:r>
              <a:rPr lang="en-US" dirty="0" smtClean="0"/>
              <a:t> zones scenario analysis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0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227565"/>
            <a:ext cx="11704320" cy="1625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8000"/>
                </a:solidFill>
              </a:rPr>
              <a:t>Milestones for </a:t>
            </a:r>
            <a:r>
              <a:rPr lang="en-US" b="1" dirty="0" smtClean="0">
                <a:solidFill>
                  <a:srgbClr val="FF8000"/>
                </a:solidFill>
              </a:rPr>
              <a:t>Extreme Weather 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63" y="2145577"/>
            <a:ext cx="12146972" cy="690784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Tasks</a:t>
            </a:r>
          </a:p>
          <a:p>
            <a:pPr lvl="1"/>
            <a:r>
              <a:rPr lang="en-US" dirty="0"/>
              <a:t>Investigate historical extreme weather event: KR, PH, VN, TH, MY, ID, TW</a:t>
            </a:r>
          </a:p>
          <a:p>
            <a:pPr lvl="1"/>
            <a:r>
              <a:rPr lang="en-US" dirty="0"/>
              <a:t>WRF (Weather Research and Forecast) simulation web portal: TW</a:t>
            </a:r>
          </a:p>
          <a:p>
            <a:pPr lvl="1"/>
            <a:r>
              <a:rPr lang="en-US" dirty="0"/>
              <a:t>Immersive Visualization: </a:t>
            </a:r>
            <a:r>
              <a:rPr lang="en-US" dirty="0" smtClean="0"/>
              <a:t>LMU</a:t>
            </a:r>
            <a:endParaRPr lang="en-US" dirty="0" smtClean="0"/>
          </a:p>
          <a:p>
            <a:r>
              <a:rPr lang="en-US" dirty="0" smtClean="0"/>
              <a:t>Milestone</a:t>
            </a:r>
          </a:p>
          <a:p>
            <a:pPr lvl="1"/>
            <a:r>
              <a:rPr lang="en-US" dirty="0" smtClean="0"/>
              <a:t>M3: </a:t>
            </a:r>
            <a:r>
              <a:rPr lang="en-US" dirty="0" smtClean="0"/>
              <a:t>Collect data of at least one target extreme weather event by engaging local user communities</a:t>
            </a:r>
          </a:p>
          <a:p>
            <a:pPr lvl="1"/>
            <a:r>
              <a:rPr lang="en-US" dirty="0" smtClean="0"/>
              <a:t>M6: Investigate the first simulations of the mesoscale processes: e.g., water vapor, moisture flux, etc.</a:t>
            </a:r>
          </a:p>
          <a:p>
            <a:pPr lvl="1"/>
            <a:r>
              <a:rPr lang="en-US" dirty="0" smtClean="0"/>
              <a:t>M9: Result evaluation</a:t>
            </a:r>
          </a:p>
          <a:p>
            <a:pPr lvl="1"/>
            <a:r>
              <a:rPr lang="en-US" dirty="0" smtClean="0"/>
              <a:t>M12: Refine the WRF web portal</a:t>
            </a:r>
          </a:p>
        </p:txBody>
      </p:sp>
    </p:spTree>
    <p:extLst>
      <p:ext uri="{BB962C8B-B14F-4D97-AF65-F5344CB8AC3E}">
        <p14:creationId xmlns:p14="http://schemas.microsoft.com/office/powerpoint/2010/main" val="2784597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29" y="227565"/>
            <a:ext cx="12471583" cy="1625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8000"/>
                </a:solidFill>
              </a:rPr>
              <a:t>Milestones for </a:t>
            </a:r>
            <a:br>
              <a:rPr lang="en-US" b="1" dirty="0" smtClean="0">
                <a:solidFill>
                  <a:srgbClr val="FF8000"/>
                </a:solidFill>
              </a:rPr>
            </a:br>
            <a:r>
              <a:rPr lang="en-US" b="1" dirty="0" smtClean="0">
                <a:solidFill>
                  <a:srgbClr val="FF8000"/>
                </a:solidFill>
              </a:rPr>
              <a:t>UHI </a:t>
            </a:r>
            <a:r>
              <a:rPr lang="en-US" b="1" dirty="0" smtClean="0">
                <a:solidFill>
                  <a:srgbClr val="FF8000"/>
                </a:solidFill>
              </a:rPr>
              <a:t>and Asian Dust </a:t>
            </a:r>
            <a:r>
              <a:rPr lang="en-US" b="1" dirty="0" smtClean="0">
                <a:solidFill>
                  <a:srgbClr val="FF8000"/>
                </a:solidFill>
              </a:rPr>
              <a:t>Transportation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63" y="2145577"/>
            <a:ext cx="12146972" cy="736377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Tasks</a:t>
            </a:r>
          </a:p>
          <a:p>
            <a:pPr lvl="1"/>
            <a:r>
              <a:rPr lang="en-US" dirty="0"/>
              <a:t>Finish at least one case study of long-range dust transportation in Asia (either volcanic ashes dispersion or biomass burning): PH, MY, TH, ID, TW</a:t>
            </a:r>
          </a:p>
          <a:p>
            <a:pPr lvl="1"/>
            <a:r>
              <a:rPr lang="en-US" dirty="0"/>
              <a:t>Finish at least one case study of urban heat island among partners: KR, PH, MY, TH, ID, TW</a:t>
            </a:r>
          </a:p>
          <a:p>
            <a:pPr lvl="1"/>
            <a:r>
              <a:rPr lang="en-US" dirty="0"/>
              <a:t>Buildup the modeling and simulation capability of UHI and dust transportation </a:t>
            </a:r>
          </a:p>
          <a:p>
            <a:pPr lvl="1"/>
            <a:r>
              <a:rPr lang="en-US" dirty="0"/>
              <a:t>Immersive Visualization: LMU</a:t>
            </a:r>
          </a:p>
          <a:p>
            <a:r>
              <a:rPr lang="en-US" dirty="0" smtClean="0"/>
              <a:t>Milestone</a:t>
            </a:r>
            <a:endParaRPr lang="en-US" dirty="0" smtClean="0"/>
          </a:p>
          <a:p>
            <a:pPr lvl="1"/>
            <a:r>
              <a:rPr lang="en-US" dirty="0"/>
              <a:t>M13: confirm the target case and review the data </a:t>
            </a:r>
            <a:r>
              <a:rPr lang="en-US" dirty="0" smtClean="0"/>
              <a:t>collected (at least one event for ADT and UHI respectively) </a:t>
            </a:r>
            <a:endParaRPr lang="en-US" dirty="0"/>
          </a:p>
          <a:p>
            <a:pPr lvl="1"/>
            <a:r>
              <a:rPr lang="en-US" dirty="0" smtClean="0"/>
              <a:t>M16: first simulation investigation</a:t>
            </a:r>
          </a:p>
          <a:p>
            <a:pPr lvl="1"/>
            <a:r>
              <a:rPr lang="en-US" dirty="0" smtClean="0"/>
              <a:t>M20: case analysis and refined simulation</a:t>
            </a:r>
          </a:p>
          <a:p>
            <a:pPr lvl="1"/>
            <a:r>
              <a:rPr lang="en-US" dirty="0" smtClean="0"/>
              <a:t>M24: finish the workflow, data analysis, simulation and the web portal</a:t>
            </a:r>
          </a:p>
        </p:txBody>
      </p:sp>
    </p:spTree>
    <p:extLst>
      <p:ext uri="{BB962C8B-B14F-4D97-AF65-F5344CB8AC3E}">
        <p14:creationId xmlns:p14="http://schemas.microsoft.com/office/powerpoint/2010/main" val="4163177065"/>
      </p:ext>
    </p:extLst>
  </p:cSld>
  <p:clrMapOvr>
    <a:masterClrMapping/>
  </p:clrMapOvr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自訂設計">
  <a:themeElements>
    <a:clrScheme name="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設計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12890</TotalTime>
  <Words>1110</Words>
  <Application>Microsoft Macintosh PowerPoint</Application>
  <PresentationFormat>Custom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Showroom</vt:lpstr>
      <vt:lpstr>自訂設計</vt:lpstr>
      <vt:lpstr>Office Theme</vt:lpstr>
      <vt:lpstr>EGI-InSPIRE-Slide-Template_v4</vt:lpstr>
      <vt:lpstr>Disaster Mitigation Competence Centre Project Meeting  Coordinator: Simon Lin</vt:lpstr>
      <vt:lpstr>Agenda</vt:lpstr>
      <vt:lpstr>From Previous Meeting (March 31, 2015)</vt:lpstr>
      <vt:lpstr>Excellence Strategy: Capacity Building and Shaping the Sustainable Society</vt:lpstr>
      <vt:lpstr>Deliverables</vt:lpstr>
      <vt:lpstr>Milestones for Deliverables</vt:lpstr>
      <vt:lpstr>Milestones for Earthquake &amp; Tsunami </vt:lpstr>
      <vt:lpstr>Milestones for Extreme Weather </vt:lpstr>
      <vt:lpstr>Milestones for  UHI and Asian Dust Transportation</vt:lpstr>
      <vt:lpstr>Presentation at EGI Conference</vt:lpstr>
      <vt:lpstr>Next Meeting &amp; Future Events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Mitigation Environmental Science  Asia Pacific Competence Centre  Coordinator: Simon Lin</dc:title>
  <cp:lastModifiedBy>Mac</cp:lastModifiedBy>
  <cp:revision>95</cp:revision>
  <cp:lastPrinted>2015-04-13T07:58:01Z</cp:lastPrinted>
  <dcterms:modified xsi:type="dcterms:W3CDTF">2015-04-13T10:00:49Z</dcterms:modified>
</cp:coreProperties>
</file>