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2" r:id="rId4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600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09989439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8000" dirty="0" smtClean="0"/>
              <a:t>Workflow of </a:t>
            </a:r>
            <a:br>
              <a:rPr lang="en-US" sz="8000" dirty="0" smtClean="0"/>
            </a:br>
            <a:r>
              <a:rPr sz="8000" dirty="0" smtClean="0"/>
              <a:t>Tsunami </a:t>
            </a:r>
            <a:r>
              <a:rPr lang="en-US" sz="8000" dirty="0" smtClean="0"/>
              <a:t>I</a:t>
            </a:r>
            <a:r>
              <a:rPr sz="8000" dirty="0" smtClean="0"/>
              <a:t>nversion</a:t>
            </a:r>
            <a:endParaRPr sz="8000" dirty="0"/>
          </a:p>
        </p:txBody>
      </p:sp>
      <p:sp>
        <p:nvSpPr>
          <p:cNvPr id="36" name="Shape 36"/>
          <p:cNvSpPr/>
          <p:nvPr/>
        </p:nvSpPr>
        <p:spPr>
          <a:xfrm>
            <a:off x="5022113" y="6889750"/>
            <a:ext cx="275737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Apr 13, 2015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ngtung.png"/>
          <p:cNvPicPr/>
          <p:nvPr/>
        </p:nvPicPr>
        <p:blipFill>
          <a:blip r:embed="rId2">
            <a:extLst/>
          </a:blip>
          <a:srcRect l="6388" t="45811" r="48072" b="1953"/>
          <a:stretch>
            <a:fillRect/>
          </a:stretch>
        </p:blipFill>
        <p:spPr>
          <a:xfrm>
            <a:off x="7131793" y="766907"/>
            <a:ext cx="4004051" cy="3444579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39"/>
          <p:cNvSpPr/>
          <p:nvPr/>
        </p:nvSpPr>
        <p:spPr>
          <a:xfrm>
            <a:off x="1678652" y="1917699"/>
            <a:ext cx="2662843" cy="863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>
              <a:defRPr sz="1800"/>
            </a:pPr>
            <a:r>
              <a:rPr sz="2400"/>
              <a:t>Choose </a:t>
            </a:r>
          </a:p>
          <a:p>
            <a:pPr lvl="0">
              <a:defRPr sz="1800"/>
            </a:pPr>
            <a:r>
              <a:rPr sz="2400"/>
              <a:t>inversion area</a:t>
            </a:r>
          </a:p>
        </p:txBody>
      </p:sp>
      <p:pic>
        <p:nvPicPr>
          <p:cNvPr id="40" name="Picture 39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31592" y="2135283"/>
            <a:ext cx="2980638" cy="352234"/>
          </a:xfrm>
          <a:prstGeom prst="rect">
            <a:avLst/>
          </a:prstGeom>
        </p:spPr>
      </p:pic>
      <p:sp>
        <p:nvSpPr>
          <p:cNvPr id="42" name="Shape 42"/>
          <p:cNvSpPr/>
          <p:nvPr/>
        </p:nvSpPr>
        <p:spPr>
          <a:xfrm>
            <a:off x="7492027" y="567476"/>
            <a:ext cx="3283605" cy="4953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Make unit source</a:t>
            </a:r>
          </a:p>
        </p:txBody>
      </p:sp>
      <p:pic>
        <p:nvPicPr>
          <p:cNvPr id="43" name="Picture 42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 rot="9610497">
            <a:off x="4322593" y="4191810"/>
            <a:ext cx="3727536" cy="352235"/>
          </a:xfrm>
          <a:prstGeom prst="rect">
            <a:avLst/>
          </a:prstGeom>
        </p:spPr>
      </p:pic>
      <p:sp>
        <p:nvSpPr>
          <p:cNvPr id="45" name="Shape 45"/>
          <p:cNvSpPr/>
          <p:nvPr/>
        </p:nvSpPr>
        <p:spPr>
          <a:xfrm>
            <a:off x="1723549" y="4190999"/>
            <a:ext cx="2573050" cy="8636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Run COMCOT for each unit source</a:t>
            </a:r>
          </a:p>
        </p:txBody>
      </p:sp>
      <p:sp>
        <p:nvSpPr>
          <p:cNvPr id="46" name="Shape 46"/>
          <p:cNvSpPr/>
          <p:nvPr/>
        </p:nvSpPr>
        <p:spPr>
          <a:xfrm>
            <a:off x="1710849" y="5111744"/>
            <a:ext cx="2598449" cy="3898912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sz="1900"/>
              <a:t>Input:</a:t>
            </a:r>
          </a:p>
          <a:p>
            <a:pPr lvl="0" algn="l">
              <a:defRPr sz="1800"/>
            </a:pPr>
            <a:r>
              <a:rPr sz="1900" b="1">
                <a:latin typeface="Helvetica"/>
                <a:ea typeface="Helvetica"/>
                <a:cs typeface="Helvetica"/>
                <a:sym typeface="Helvetica"/>
              </a:rPr>
              <a:t>*bathymetry.xyz</a:t>
            </a:r>
          </a:p>
          <a:p>
            <a:pPr lvl="0" algn="l">
              <a:defRPr sz="1800"/>
            </a:pPr>
            <a:r>
              <a:rPr sz="1900"/>
              <a:t>(bathymetry data)</a:t>
            </a:r>
          </a:p>
          <a:p>
            <a:pPr lvl="0" algn="l">
              <a:defRPr sz="1800"/>
            </a:pPr>
            <a:r>
              <a:rPr sz="1900" b="1">
                <a:latin typeface="Helvetica"/>
                <a:ea typeface="Helvetica"/>
                <a:cs typeface="Helvetica"/>
                <a:sym typeface="Helvetica"/>
              </a:rPr>
              <a:t>*comcot.ctl</a:t>
            </a:r>
          </a:p>
          <a:p>
            <a:pPr lvl="0" algn="l">
              <a:defRPr sz="1800"/>
            </a:pPr>
            <a:r>
              <a:rPr sz="1900"/>
              <a:t>(control file)</a:t>
            </a:r>
            <a:endParaRPr sz="1900">
              <a:latin typeface="Times"/>
              <a:ea typeface="Times"/>
              <a:cs typeface="Times"/>
              <a:sym typeface="Times"/>
            </a:endParaRPr>
          </a:p>
          <a:p>
            <a:pPr lvl="0" algn="l" defTabSz="457200">
              <a:spcBef>
                <a:spcPts val="1200"/>
              </a:spcBef>
              <a:defRPr sz="1800"/>
            </a:pPr>
            <a:r>
              <a:rPr sz="1900" b="1">
                <a:latin typeface="Helvetica"/>
                <a:ea typeface="Helvetica"/>
                <a:cs typeface="Helvetica"/>
                <a:sym typeface="Helvetica"/>
              </a:rPr>
              <a:t>*ini_surface.dat </a:t>
            </a:r>
            <a:r>
              <a:rPr sz="1900"/>
              <a:t>  (initial water surface data, 1 meter for each unit source)</a:t>
            </a:r>
            <a:r>
              <a:rPr sz="1900" b="1">
                <a:latin typeface="Helvetica"/>
                <a:ea typeface="Helvetica"/>
                <a:cs typeface="Helvetica"/>
                <a:sym typeface="Helvetica"/>
              </a:rPr>
              <a:t/>
            </a:r>
            <a:br>
              <a:rPr sz="1900" b="1">
                <a:latin typeface="Helvetica"/>
                <a:ea typeface="Helvetica"/>
                <a:cs typeface="Helvetica"/>
                <a:sym typeface="Helvetica"/>
              </a:rPr>
            </a:br>
            <a:r>
              <a:rPr sz="1900" b="1">
                <a:latin typeface="Helvetica"/>
                <a:ea typeface="Helvetica"/>
                <a:cs typeface="Helvetica"/>
                <a:sym typeface="Helvetica"/>
              </a:rPr>
              <a:t>*ts_location.dat  </a:t>
            </a:r>
            <a:r>
              <a:rPr sz="1900"/>
              <a:t>   (tidal station location, at least one, three is better)</a:t>
            </a:r>
          </a:p>
        </p:txBody>
      </p:sp>
      <p:pic>
        <p:nvPicPr>
          <p:cNvPr id="47" name="Picture 46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33803" y="6643783"/>
            <a:ext cx="3402314" cy="352234"/>
          </a:xfrm>
          <a:prstGeom prst="rect">
            <a:avLst/>
          </a:prstGeom>
        </p:spPr>
      </p:pic>
      <p:sp>
        <p:nvSpPr>
          <p:cNvPr id="49" name="Shape 49"/>
          <p:cNvSpPr/>
          <p:nvPr/>
        </p:nvSpPr>
        <p:spPr>
          <a:xfrm>
            <a:off x="8765295" y="5591530"/>
            <a:ext cx="3445430" cy="323165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100"/>
            </a:lvl1pPr>
          </a:lstStyle>
          <a:p>
            <a:pPr lvl="0">
              <a:defRPr sz="1800"/>
            </a:pPr>
            <a:r>
              <a:rPr lang="en-US" sz="2100" dirty="0" smtClean="0"/>
              <a:t>Get </a:t>
            </a:r>
            <a:r>
              <a:rPr sz="2100" dirty="0" smtClean="0"/>
              <a:t>initial </a:t>
            </a:r>
            <a:r>
              <a:rPr sz="2100" dirty="0"/>
              <a:t>water surface</a:t>
            </a:r>
          </a:p>
        </p:txBody>
      </p:sp>
      <p:pic>
        <p:nvPicPr>
          <p:cNvPr id="50" name="Pingtung.png"/>
          <p:cNvPicPr/>
          <p:nvPr/>
        </p:nvPicPr>
        <p:blipFill>
          <a:blip r:embed="rId2">
            <a:extLst/>
          </a:blip>
          <a:srcRect l="50876" t="51384" r="3584" b="3108"/>
          <a:stretch>
            <a:fillRect/>
          </a:stretch>
        </p:blipFill>
        <p:spPr>
          <a:xfrm>
            <a:off x="8487850" y="6009782"/>
            <a:ext cx="4004051" cy="3000874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/>
          <p:nvPr/>
        </p:nvSpPr>
        <p:spPr>
          <a:xfrm>
            <a:off x="4666790" y="7144788"/>
            <a:ext cx="3821722" cy="2369879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 algn="l">
              <a:defRPr sz="1800"/>
            </a:pPr>
            <a:r>
              <a:rPr sz="2200" dirty="0" smtClean="0"/>
              <a:t>Input  </a:t>
            </a:r>
            <a:r>
              <a:rPr sz="2200" b="1" baseline="31999" dirty="0" smtClean="0">
                <a:solidFill>
                  <a:srgbClr val="EC5D57"/>
                </a:solidFill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rPr lang="en-US" sz="2200" dirty="0" smtClean="0"/>
              <a:t>obs.</a:t>
            </a:r>
            <a:r>
              <a:rPr sz="2200" dirty="0" smtClean="0"/>
              <a:t> </a:t>
            </a:r>
            <a:r>
              <a:rPr sz="2200" dirty="0"/>
              <a:t>data, tidal station records with time serial and  </a:t>
            </a:r>
            <a:r>
              <a:rPr sz="2200" b="1" baseline="31999" dirty="0">
                <a:solidFill>
                  <a:srgbClr val="EC5D57"/>
                </a:solidFill>
                <a:latin typeface="Helvetica"/>
                <a:ea typeface="Helvetica"/>
                <a:cs typeface="Helvetica"/>
                <a:sym typeface="Helvetica"/>
              </a:rPr>
              <a:t>2</a:t>
            </a:r>
            <a:r>
              <a:rPr sz="2200" dirty="0"/>
              <a:t>COMCOT result, time serial records. Then use least square and smoothing </a:t>
            </a:r>
            <a:r>
              <a:rPr sz="2200" dirty="0" smtClean="0"/>
              <a:t>method </a:t>
            </a:r>
            <a:r>
              <a:rPr sz="2200" dirty="0"/>
              <a:t>to get inverse initial water surface.</a:t>
            </a:r>
          </a:p>
        </p:txBody>
      </p:sp>
      <p:sp>
        <p:nvSpPr>
          <p:cNvPr id="52" name="Shape 52"/>
          <p:cNvSpPr/>
          <p:nvPr/>
        </p:nvSpPr>
        <p:spPr>
          <a:xfrm>
            <a:off x="0" y="28243"/>
            <a:ext cx="7162457" cy="147732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>
              <a:defRPr sz="1800"/>
            </a:pPr>
            <a:r>
              <a:rPr lang="en-US" sz="4800" b="1" dirty="0" smtClean="0">
                <a:solidFill>
                  <a:srgbClr val="0365C0"/>
                </a:solidFill>
                <a:latin typeface="Helvetica"/>
                <a:ea typeface="Helvetica"/>
                <a:cs typeface="Helvetica"/>
                <a:sym typeface="Helvetica"/>
              </a:rPr>
              <a:t>Workflow and Data for </a:t>
            </a:r>
            <a:endParaRPr sz="4800" b="1" dirty="0">
              <a:solidFill>
                <a:srgbClr val="0365C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/>
            </a:pPr>
            <a:r>
              <a:rPr lang="en-US" sz="4800" b="1" dirty="0">
                <a:solidFill>
                  <a:srgbClr val="0365C0"/>
                </a:solidFill>
                <a:latin typeface="Helvetica"/>
                <a:ea typeface="Helvetica"/>
                <a:cs typeface="Helvetica"/>
                <a:sym typeface="Helvetica"/>
              </a:rPr>
              <a:t>T</a:t>
            </a:r>
            <a:r>
              <a:rPr sz="4800" b="1" dirty="0" smtClean="0">
                <a:solidFill>
                  <a:srgbClr val="0365C0"/>
                </a:solidFill>
                <a:latin typeface="Helvetica"/>
                <a:ea typeface="Helvetica"/>
                <a:cs typeface="Helvetica"/>
                <a:sym typeface="Helvetica"/>
              </a:rPr>
              <a:t>sunami </a:t>
            </a:r>
            <a:r>
              <a:rPr lang="en-US" sz="4800" b="1" dirty="0">
                <a:solidFill>
                  <a:srgbClr val="0365C0"/>
                </a:solidFill>
                <a:latin typeface="Helvetica"/>
                <a:ea typeface="Helvetica"/>
                <a:cs typeface="Helvetica"/>
                <a:sym typeface="Helvetica"/>
              </a:rPr>
              <a:t>I</a:t>
            </a:r>
            <a:r>
              <a:rPr sz="4800" b="1" dirty="0" smtClean="0">
                <a:solidFill>
                  <a:srgbClr val="0365C0"/>
                </a:solidFill>
                <a:latin typeface="Helvetica"/>
                <a:ea typeface="Helvetica"/>
                <a:cs typeface="Helvetica"/>
                <a:sym typeface="Helvetica"/>
              </a:rPr>
              <a:t>nversion</a:t>
            </a:r>
            <a:endParaRPr sz="4800" b="1" dirty="0">
              <a:solidFill>
                <a:srgbClr val="0365C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4633803" y="2442746"/>
            <a:ext cx="2214843" cy="677108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defRPr sz="2200"/>
            </a:lvl1pPr>
          </a:lstStyle>
          <a:p>
            <a:pPr lvl="0">
              <a:defRPr sz="1800"/>
            </a:pPr>
            <a:r>
              <a:rPr lang="en-US" sz="2200" dirty="0" smtClean="0"/>
              <a:t>Decompose into Unit Sources</a:t>
            </a:r>
            <a:endParaRPr sz="2200" dirty="0"/>
          </a:p>
        </p:txBody>
      </p:sp>
      <p:sp>
        <p:nvSpPr>
          <p:cNvPr id="54" name="Shape 54"/>
          <p:cNvSpPr/>
          <p:nvPr/>
        </p:nvSpPr>
        <p:spPr>
          <a:xfrm>
            <a:off x="10879437" y="825354"/>
            <a:ext cx="2030650" cy="2308324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marL="264583" lvl="0" indent="-264583" algn="l">
              <a:buSzPct val="100000"/>
              <a:buAutoNum type="arabicPeriod"/>
              <a:defRPr sz="1800"/>
            </a:pPr>
            <a:r>
              <a:rPr sz="1500" dirty="0"/>
              <a:t>create initial surface data (ini_surface.dat) by </a:t>
            </a:r>
            <a:r>
              <a:rPr sz="1500" dirty="0" smtClean="0"/>
              <a:t>COMCOT.</a:t>
            </a:r>
            <a:endParaRPr lang="en-US" sz="1500" dirty="0" smtClean="0"/>
          </a:p>
          <a:p>
            <a:pPr marL="264583" lvl="0" indent="-264583" algn="l">
              <a:buSzPct val="100000"/>
              <a:buAutoNum type="arabicPeriod"/>
              <a:defRPr sz="1800"/>
            </a:pPr>
            <a:r>
              <a:rPr sz="1500" dirty="0" smtClean="0"/>
              <a:t>Input </a:t>
            </a:r>
            <a:r>
              <a:rPr sz="1500" dirty="0"/>
              <a:t>inversion area map then split it to unit source and make 1 meter water height to each unit source.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xfrm>
            <a:off x="1807240" y="3439492"/>
            <a:ext cx="10257307" cy="4297016"/>
          </a:xfrm>
          <a:prstGeom prst="rect">
            <a:avLst/>
          </a:prstGeom>
        </p:spPr>
        <p:txBody>
          <a:bodyPr/>
          <a:lstStyle/>
          <a:p>
            <a:pPr marL="628650" lvl="0" indent="-628650" defTabSz="578358">
              <a:spcBef>
                <a:spcPts val="4100"/>
              </a:spcBef>
              <a:buSzPct val="100000"/>
              <a:buAutoNum type="arabicPeriod"/>
              <a:defRPr sz="1800"/>
            </a:pPr>
            <a:r>
              <a:rPr lang="en-US" sz="3564" dirty="0" smtClean="0"/>
              <a:t>Estimate the possible </a:t>
            </a:r>
            <a:r>
              <a:rPr sz="3564" dirty="0" smtClean="0"/>
              <a:t>epicenter</a:t>
            </a:r>
            <a:r>
              <a:rPr sz="3564" dirty="0"/>
              <a:t>.</a:t>
            </a:r>
          </a:p>
          <a:p>
            <a:pPr marL="628650" lvl="0" indent="-628650" defTabSz="578358">
              <a:spcBef>
                <a:spcPts val="4100"/>
              </a:spcBef>
              <a:buSzPct val="100000"/>
              <a:buAutoNum type="arabicPeriod"/>
              <a:defRPr sz="1800"/>
            </a:pPr>
            <a:r>
              <a:rPr sz="3564" dirty="0"/>
              <a:t>Creating time serial record of water surface height by max water height.</a:t>
            </a:r>
          </a:p>
          <a:p>
            <a:pPr marL="628650" lvl="0" indent="-628650" defTabSz="578358">
              <a:spcBef>
                <a:spcPts val="4100"/>
              </a:spcBef>
              <a:buSzPct val="100000"/>
              <a:buAutoNum type="arabicPeriod"/>
              <a:defRPr sz="1800"/>
            </a:pPr>
            <a:r>
              <a:rPr sz="3564" dirty="0"/>
              <a:t>Do tsunami inversion by </a:t>
            </a:r>
            <a:r>
              <a:rPr sz="3564" dirty="0" smtClean="0"/>
              <a:t>fictitious</a:t>
            </a:r>
            <a:r>
              <a:rPr lang="en-US" sz="3564" dirty="0" smtClean="0"/>
              <a:t> </a:t>
            </a:r>
            <a:r>
              <a:rPr sz="3564" dirty="0" smtClean="0"/>
              <a:t>data</a:t>
            </a:r>
            <a:r>
              <a:rPr sz="3564" dirty="0"/>
              <a:t>.</a:t>
            </a:r>
          </a:p>
        </p:txBody>
      </p:sp>
      <p:sp>
        <p:nvSpPr>
          <p:cNvPr id="4" name="Shape 52"/>
          <p:cNvSpPr/>
          <p:nvPr/>
        </p:nvSpPr>
        <p:spPr>
          <a:xfrm>
            <a:off x="341910" y="0"/>
            <a:ext cx="12406457" cy="24929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lvl="0">
              <a:defRPr sz="1800"/>
            </a:pPr>
            <a:r>
              <a:rPr lang="en-US" sz="5400" b="1" dirty="0" smtClean="0">
                <a:solidFill>
                  <a:srgbClr val="0365C0"/>
                </a:solidFill>
                <a:latin typeface="Helvetica"/>
                <a:ea typeface="Helvetica"/>
                <a:cs typeface="Helvetica"/>
                <a:sym typeface="Helvetica"/>
              </a:rPr>
              <a:t>If Observed Time Series Data </a:t>
            </a:r>
            <a:r>
              <a:rPr lang="en-US" sz="5400" b="1" dirty="0" smtClean="0">
                <a:solidFill>
                  <a:srgbClr val="0365C0"/>
                </a:solidFill>
                <a:latin typeface="Helvetica"/>
                <a:ea typeface="Helvetica"/>
                <a:cs typeface="Helvetica"/>
                <a:sym typeface="Helvetica"/>
              </a:rPr>
              <a:t>Is Missing, Only One Max Wave Height Could be Found</a:t>
            </a:r>
            <a:endParaRPr sz="5400" b="1" dirty="0">
              <a:solidFill>
                <a:srgbClr val="0365C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Macintosh PowerPoint</Application>
  <PresentationFormat>Custom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White</vt:lpstr>
      <vt:lpstr>Workflow of  Tsunami Inversion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Workflow of  Tsunami Inversion</dc:title>
  <cp:lastModifiedBy>Mac</cp:lastModifiedBy>
  <cp:revision>1</cp:revision>
  <dcterms:modified xsi:type="dcterms:W3CDTF">2015-04-13T10:13:43Z</dcterms:modified>
</cp:coreProperties>
</file>