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6"/>
  </p:notesMasterIdLst>
  <p:sldIdLst>
    <p:sldId id="256" r:id="rId3"/>
    <p:sldId id="257" r:id="rId4"/>
    <p:sldId id="272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87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3712BEC0-0D13-407F-A0A6-AFE66C770435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3762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0222801B-EC02-417F-86BE-C27E8AAE2065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en-US" sz="2000">
                <a:latin typeface="Arial"/>
              </a:rPr>
              <a:t>Exploitation – transfer of the CC results (applications, repositories) to its targeted user communities and reasearchers</a:t>
            </a:r>
            <a:endParaRPr/>
          </a:p>
          <a:p>
            <a:r>
              <a:rPr lang="en-US" sz="2000">
                <a:latin typeface="Arial"/>
              </a:rPr>
              <a:t>Increase applicability and impact of the mini-projectss – increase awareness of EGI infra in A&amp;H, define usage policy, dissaminate mini-projects</a:t>
            </a:r>
            <a:endParaRPr/>
          </a:p>
        </p:txBody>
      </p:sp>
      <p:sp>
        <p:nvSpPr>
          <p:cNvPr id="125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AAE57EC0-594A-4E7E-AFA8-A5947A54EF2F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67640" y="58680"/>
            <a:ext cx="7941240" cy="633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836640"/>
            <a:ext cx="822924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732840"/>
            <a:ext cx="822924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67640" y="58680"/>
            <a:ext cx="7941240" cy="633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836640"/>
            <a:ext cx="401580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836640"/>
            <a:ext cx="401580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4240" y="3732840"/>
            <a:ext cx="401580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3732840"/>
            <a:ext cx="401580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67640" y="58680"/>
            <a:ext cx="7941240" cy="633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836640"/>
            <a:ext cx="8229240" cy="55443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836640"/>
            <a:ext cx="8229240" cy="55443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097280" y="836280"/>
            <a:ext cx="6948720" cy="5544360"/>
          </a:xfrm>
          <a:prstGeom prst="rect">
            <a:avLst/>
          </a:prstGeom>
          <a:ln>
            <a:noFill/>
          </a:ln>
        </p:spPr>
      </p:pic>
      <p:pic>
        <p:nvPicPr>
          <p:cNvPr id="39" name="Picture 38"/>
          <p:cNvPicPr/>
          <p:nvPr/>
        </p:nvPicPr>
        <p:blipFill>
          <a:blip r:embed="rId2"/>
          <a:stretch>
            <a:fillRect/>
          </a:stretch>
        </p:blipFill>
        <p:spPr>
          <a:xfrm>
            <a:off x="1097280" y="836280"/>
            <a:ext cx="6948720" cy="5544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67640" y="58680"/>
            <a:ext cx="7941240" cy="633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457200" y="836640"/>
            <a:ext cx="8229240" cy="5544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67640" y="58680"/>
            <a:ext cx="7941240" cy="633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836640"/>
            <a:ext cx="8229240" cy="55443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67640" y="58680"/>
            <a:ext cx="7941240" cy="633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836640"/>
            <a:ext cx="4015800" cy="55443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836640"/>
            <a:ext cx="4015800" cy="55443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67640" y="58680"/>
            <a:ext cx="7941240" cy="633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467640" y="58680"/>
            <a:ext cx="7941240" cy="2938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67640" y="58680"/>
            <a:ext cx="7941240" cy="633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836640"/>
            <a:ext cx="401580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57200" y="3732840"/>
            <a:ext cx="401580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674240" y="836640"/>
            <a:ext cx="4015800" cy="55443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67640" y="58680"/>
            <a:ext cx="7941240" cy="633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836640"/>
            <a:ext cx="8229240" cy="5544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67640" y="58680"/>
            <a:ext cx="7941240" cy="633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836640"/>
            <a:ext cx="4015800" cy="55443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836640"/>
            <a:ext cx="401580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732840"/>
            <a:ext cx="401580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67640" y="58680"/>
            <a:ext cx="7941240" cy="633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836640"/>
            <a:ext cx="401580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836640"/>
            <a:ext cx="401580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57200" y="3732840"/>
            <a:ext cx="822924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67640" y="58680"/>
            <a:ext cx="7941240" cy="633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836640"/>
            <a:ext cx="822924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200" y="3732840"/>
            <a:ext cx="822924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67640" y="58680"/>
            <a:ext cx="7941240" cy="633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836640"/>
            <a:ext cx="401580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836640"/>
            <a:ext cx="401580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674240" y="3732840"/>
            <a:ext cx="401580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57200" y="3732840"/>
            <a:ext cx="401580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67640" y="58680"/>
            <a:ext cx="7941240" cy="633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836640"/>
            <a:ext cx="8229240" cy="55443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57200" y="836640"/>
            <a:ext cx="8229240" cy="55443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81" name="Picture 80"/>
          <p:cNvPicPr/>
          <p:nvPr/>
        </p:nvPicPr>
        <p:blipFill>
          <a:blip r:embed="rId2"/>
          <a:stretch>
            <a:fillRect/>
          </a:stretch>
        </p:blipFill>
        <p:spPr>
          <a:xfrm>
            <a:off x="1097280" y="836280"/>
            <a:ext cx="6948720" cy="5544360"/>
          </a:xfrm>
          <a:prstGeom prst="rect">
            <a:avLst/>
          </a:prstGeom>
          <a:ln>
            <a:noFill/>
          </a:ln>
        </p:spPr>
      </p:pic>
      <p:pic>
        <p:nvPicPr>
          <p:cNvPr id="82" name="Picture 81"/>
          <p:cNvPicPr/>
          <p:nvPr/>
        </p:nvPicPr>
        <p:blipFill>
          <a:blip r:embed="rId2"/>
          <a:stretch>
            <a:fillRect/>
          </a:stretch>
        </p:blipFill>
        <p:spPr>
          <a:xfrm>
            <a:off x="1097280" y="836280"/>
            <a:ext cx="6948720" cy="5544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67640" y="58680"/>
            <a:ext cx="7941240" cy="633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836640"/>
            <a:ext cx="8229240" cy="55443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67640" y="58680"/>
            <a:ext cx="7941240" cy="633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836640"/>
            <a:ext cx="4015800" cy="55443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836640"/>
            <a:ext cx="4015800" cy="55443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67640" y="58680"/>
            <a:ext cx="7941240" cy="633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67640" y="58680"/>
            <a:ext cx="7941240" cy="2938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67640" y="58680"/>
            <a:ext cx="7941240" cy="633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836640"/>
            <a:ext cx="401580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3732840"/>
            <a:ext cx="401580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836640"/>
            <a:ext cx="4015800" cy="55443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67640" y="58680"/>
            <a:ext cx="7941240" cy="633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836640"/>
            <a:ext cx="4015800" cy="55443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836640"/>
            <a:ext cx="401580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732840"/>
            <a:ext cx="401580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67640" y="58680"/>
            <a:ext cx="7941240" cy="633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836640"/>
            <a:ext cx="401580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836640"/>
            <a:ext cx="401580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732840"/>
            <a:ext cx="8229240" cy="2644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0" y="6453360"/>
            <a:ext cx="9143640" cy="404280"/>
          </a:xfrm>
          <a:prstGeom prst="rect">
            <a:avLst/>
          </a:prstGeom>
          <a:solidFill>
            <a:srgbClr val="4F81BD"/>
          </a:solidFill>
          <a:ln w="25560">
            <a:noFill/>
          </a:ln>
        </p:spPr>
      </p:sp>
      <p:sp>
        <p:nvSpPr>
          <p:cNvPr id="7" name="CustomShape 2"/>
          <p:cNvSpPr/>
          <p:nvPr/>
        </p:nvSpPr>
        <p:spPr>
          <a:xfrm>
            <a:off x="467640" y="6453360"/>
            <a:ext cx="2159640" cy="431640"/>
          </a:xfrm>
          <a:prstGeom prst="rect">
            <a:avLst/>
          </a:prstGeom>
          <a:noFill/>
          <a:ln w="25560"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400">
                <a:solidFill>
                  <a:srgbClr val="FFFFFF"/>
                </a:solidFill>
                <a:latin typeface="Calibri"/>
              </a:rPr>
              <a:t>Ljubljana, 22</a:t>
            </a:r>
            <a:r>
              <a:rPr lang="en-US" sz="1400" baseline="30000">
                <a:solidFill>
                  <a:srgbClr val="FFFFFF"/>
                </a:solidFill>
                <a:latin typeface="Calibri"/>
              </a:rPr>
              <a:t>nd</a:t>
            </a:r>
            <a:r>
              <a:rPr lang="en-US" sz="1400">
                <a:solidFill>
                  <a:srgbClr val="FFFFFF"/>
                </a:solidFill>
                <a:latin typeface="Calibri"/>
              </a:rPr>
              <a:t> April 2015</a:t>
            </a:r>
            <a:endParaRPr/>
          </a:p>
        </p:txBody>
      </p:sp>
      <p:sp>
        <p:nvSpPr>
          <p:cNvPr id="2" name="CustomShape 3"/>
          <p:cNvSpPr/>
          <p:nvPr/>
        </p:nvSpPr>
        <p:spPr>
          <a:xfrm>
            <a:off x="2699640" y="6453360"/>
            <a:ext cx="3599640" cy="431640"/>
          </a:xfrm>
          <a:prstGeom prst="rect">
            <a:avLst/>
          </a:prstGeom>
          <a:noFill/>
          <a:ln w="25560"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400">
                <a:solidFill>
                  <a:srgbClr val="FFFFFF"/>
                </a:solidFill>
                <a:latin typeface="Calibri"/>
              </a:rPr>
              <a:t>EGI DARIAH CC Kick-off  meeting</a:t>
            </a:r>
            <a:endParaRPr/>
          </a:p>
        </p:txBody>
      </p:sp>
      <p:sp>
        <p:nvSpPr>
          <p:cNvPr id="3" name="CustomShape 4"/>
          <p:cNvSpPr/>
          <p:nvPr/>
        </p:nvSpPr>
        <p:spPr>
          <a:xfrm>
            <a:off x="7596360" y="6453360"/>
            <a:ext cx="1079640" cy="431640"/>
          </a:xfrm>
          <a:prstGeom prst="rect">
            <a:avLst/>
          </a:prstGeom>
          <a:noFill/>
          <a:ln w="25560"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1F7934D2-38D2-419F-8E39-A2DFA14BE47A}" type="slidenum">
              <a:rPr lang="en-US" sz="1400">
                <a:solidFill>
                  <a:srgbClr val="FFFFFF"/>
                </a:solidFill>
                <a:latin typeface="Calibri"/>
              </a:rPr>
              <a:t>‹#›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28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000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0" y="6453360"/>
            <a:ext cx="9143640" cy="404280"/>
          </a:xfrm>
          <a:prstGeom prst="rect">
            <a:avLst/>
          </a:prstGeom>
          <a:solidFill>
            <a:srgbClr val="4F81BD"/>
          </a:solidFill>
          <a:ln w="25560">
            <a:noFill/>
          </a:ln>
        </p:spPr>
      </p:sp>
      <p:sp>
        <p:nvSpPr>
          <p:cNvPr id="41" name="CustomShape 2"/>
          <p:cNvSpPr/>
          <p:nvPr/>
        </p:nvSpPr>
        <p:spPr>
          <a:xfrm>
            <a:off x="467640" y="6453360"/>
            <a:ext cx="2159640" cy="431640"/>
          </a:xfrm>
          <a:prstGeom prst="rect">
            <a:avLst/>
          </a:prstGeom>
          <a:noFill/>
          <a:ln w="25560"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400">
                <a:solidFill>
                  <a:srgbClr val="FFFFFF"/>
                </a:solidFill>
                <a:latin typeface="Calibri"/>
              </a:rPr>
              <a:t>Ljubljana, 22</a:t>
            </a:r>
            <a:r>
              <a:rPr lang="en-US" sz="1400" baseline="30000">
                <a:solidFill>
                  <a:srgbClr val="FFFFFF"/>
                </a:solidFill>
                <a:latin typeface="Calibri"/>
              </a:rPr>
              <a:t>nd</a:t>
            </a:r>
            <a:r>
              <a:rPr lang="en-US" sz="1400">
                <a:solidFill>
                  <a:srgbClr val="FFFFFF"/>
                </a:solidFill>
                <a:latin typeface="Calibri"/>
              </a:rPr>
              <a:t> April 2015</a:t>
            </a:r>
            <a:endParaRPr/>
          </a:p>
        </p:txBody>
      </p:sp>
      <p:sp>
        <p:nvSpPr>
          <p:cNvPr id="42" name="CustomShape 3"/>
          <p:cNvSpPr/>
          <p:nvPr/>
        </p:nvSpPr>
        <p:spPr>
          <a:xfrm>
            <a:off x="2699640" y="6453360"/>
            <a:ext cx="3599640" cy="431640"/>
          </a:xfrm>
          <a:prstGeom prst="rect">
            <a:avLst/>
          </a:prstGeom>
          <a:noFill/>
          <a:ln w="25560"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400">
                <a:solidFill>
                  <a:srgbClr val="FFFFFF"/>
                </a:solidFill>
                <a:latin typeface="Calibri"/>
              </a:rPr>
              <a:t>EGI DARIAH CC Kick-off  meeting</a:t>
            </a:r>
            <a:endParaRPr/>
          </a:p>
        </p:txBody>
      </p:sp>
      <p:sp>
        <p:nvSpPr>
          <p:cNvPr id="43" name="CustomShape 4"/>
          <p:cNvSpPr/>
          <p:nvPr/>
        </p:nvSpPr>
        <p:spPr>
          <a:xfrm>
            <a:off x="7596360" y="6453360"/>
            <a:ext cx="1079640" cy="431640"/>
          </a:xfrm>
          <a:prstGeom prst="rect">
            <a:avLst/>
          </a:prstGeom>
          <a:noFill/>
          <a:ln w="25560"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093F1638-EA48-4E1B-B9E3-515BE9ACE9BA}" type="slidenum">
              <a:rPr lang="en-US" sz="1400">
                <a:solidFill>
                  <a:srgbClr val="FFFFFF"/>
                </a:solidFill>
                <a:latin typeface="Calibri"/>
              </a:rPr>
              <a:t>‹#›</a:t>
            </a:fld>
            <a:endParaRPr/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457200" y="836640"/>
            <a:ext cx="8229240" cy="554436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en-US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en-US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45" name="PlaceHolder 6"/>
          <p:cNvSpPr>
            <a:spLocks noGrp="1"/>
          </p:cNvSpPr>
          <p:nvPr>
            <p:ph type="sldNum"/>
          </p:nvPr>
        </p:nvSpPr>
        <p:spPr>
          <a:xfrm>
            <a:off x="6553080" y="6453360"/>
            <a:ext cx="213336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DFD70FDC-CD8A-4553-8938-8D829DDBC0B3}" type="slidenum">
              <a:rPr lang="en-US">
                <a:solidFill>
                  <a:srgbClr val="000000"/>
                </a:solidFill>
                <a:latin typeface="Calibri"/>
              </a:rPr>
              <a:t>‹#›</a:t>
            </a:fld>
            <a:endParaRPr/>
          </a:p>
        </p:txBody>
      </p:sp>
      <p:sp>
        <p:nvSpPr>
          <p:cNvPr id="46" name="CustomShape 7"/>
          <p:cNvSpPr/>
          <p:nvPr/>
        </p:nvSpPr>
        <p:spPr>
          <a:xfrm>
            <a:off x="0" y="0"/>
            <a:ext cx="9143640" cy="692280"/>
          </a:xfrm>
          <a:prstGeom prst="rect">
            <a:avLst/>
          </a:prstGeom>
          <a:solidFill>
            <a:srgbClr val="4F81BD"/>
          </a:solidFill>
          <a:ln w="25560">
            <a:noFill/>
          </a:ln>
        </p:spPr>
      </p:sp>
      <p:pic>
        <p:nvPicPr>
          <p:cNvPr id="47" name="Picture 4"/>
          <p:cNvPicPr/>
          <p:nvPr/>
        </p:nvPicPr>
        <p:blipFill>
          <a:blip r:embed="rId14"/>
          <a:stretch>
            <a:fillRect/>
          </a:stretch>
        </p:blipFill>
        <p:spPr>
          <a:xfrm>
            <a:off x="7295400" y="44640"/>
            <a:ext cx="1812600" cy="611640"/>
          </a:xfrm>
          <a:prstGeom prst="rect">
            <a:avLst/>
          </a:prstGeom>
          <a:ln>
            <a:noFill/>
          </a:ln>
        </p:spPr>
      </p:pic>
      <p:sp>
        <p:nvSpPr>
          <p:cNvPr id="48" name="PlaceHolder 8"/>
          <p:cNvSpPr>
            <a:spLocks noGrp="1"/>
          </p:cNvSpPr>
          <p:nvPr>
            <p:ph type="title"/>
          </p:nvPr>
        </p:nvSpPr>
        <p:spPr>
          <a:xfrm>
            <a:off x="467640" y="58680"/>
            <a:ext cx="7941240" cy="633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FFFFFF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mailto:skala@irb.hr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hyperlink" Target="mailto:ddavid@irb.hr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ndico.egi.eu/indico/categoryDisplay.py?categId=141" TargetMode="External"/><Relationship Id="rId2" Type="http://schemas.openxmlformats.org/officeDocument/2006/relationships/hyperlink" Target="mailto:cc-dariah@mailman.egi.eu?subject=DARIAH-CC%20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iki.egi.eu/wiki/Competence_centre_DARIAH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tibor.kalman@gwdg.de" TargetMode="External"/><Relationship Id="rId3" Type="http://schemas.openxmlformats.org/officeDocument/2006/relationships/hyperlink" Target="mailto:ddavid@irb.hr" TargetMode="External"/><Relationship Id="rId7" Type="http://schemas.openxmlformats.org/officeDocument/2006/relationships/hyperlink" Target="mailto:maarten.hoogerwerf@dans.knaw.nl" TargetMode="External"/><Relationship Id="rId2" Type="http://schemas.openxmlformats.org/officeDocument/2006/relationships/hyperlink" Target="mailto:skala@irb.hr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mailto:giuseppe.larocca@ct.infn.it" TargetMode="External"/><Relationship Id="rId5" Type="http://schemas.openxmlformats.org/officeDocument/2006/relationships/hyperlink" Target="mailto:roberto.barbera@ct.infn.it" TargetMode="External"/><Relationship Id="rId10" Type="http://schemas.openxmlformats.org/officeDocument/2006/relationships/hyperlink" Target="mailto:gergely.sipos@egi.eu" TargetMode="External"/><Relationship Id="rId4" Type="http://schemas.openxmlformats.org/officeDocument/2006/relationships/hyperlink" Target="mailto:zoltan.farkas@sztaki.mta.hu" TargetMode="External"/><Relationship Id="rId9" Type="http://schemas.openxmlformats.org/officeDocument/2006/relationships/hyperlink" Target="mailto:Eveline.Wandl-Vogt@oeaw.ac.a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david@irb.hr" TargetMode="External"/><Relationship Id="rId2" Type="http://schemas.openxmlformats.org/officeDocument/2006/relationships/hyperlink" Target="mailto:skala@irb.hr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mailto:gergely.sipos@egi.eu" TargetMode="External"/><Relationship Id="rId5" Type="http://schemas.openxmlformats.org/officeDocument/2006/relationships/hyperlink" Target="mailto:Eveline.Wandl-Vogt@oeaw.ac.at" TargetMode="External"/><Relationship Id="rId4" Type="http://schemas.openxmlformats.org/officeDocument/2006/relationships/hyperlink" Target="mailto:zoltan.farkas@sztaki.mta.hu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600" b="1" dirty="0">
                <a:solidFill>
                  <a:srgbClr val="000000"/>
                </a:solidFill>
                <a:latin typeface="Calibri"/>
              </a:rPr>
              <a:t>EGI DARIAH Competence Centre</a:t>
            </a:r>
            <a:endParaRPr dirty="0"/>
          </a:p>
        </p:txBody>
      </p:sp>
      <p:sp>
        <p:nvSpPr>
          <p:cNvPr id="89" name="TextShape 2"/>
          <p:cNvSpPr txBox="1"/>
          <p:nvPr/>
        </p:nvSpPr>
        <p:spPr>
          <a:xfrm>
            <a:off x="1371600" y="3645000"/>
            <a:ext cx="6400440" cy="62244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800">
                <a:solidFill>
                  <a:srgbClr val="8B8B8B"/>
                </a:solidFill>
                <a:latin typeface="Calibri"/>
              </a:rPr>
              <a:t>Project logistics and activity plan</a:t>
            </a:r>
            <a:endParaRPr/>
          </a:p>
        </p:txBody>
      </p:sp>
      <p:sp>
        <p:nvSpPr>
          <p:cNvPr id="90" name="CustomShape 3"/>
          <p:cNvSpPr/>
          <p:nvPr/>
        </p:nvSpPr>
        <p:spPr>
          <a:xfrm>
            <a:off x="3060000" y="4581128"/>
            <a:ext cx="3024000" cy="1063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1600" dirty="0" err="1">
                <a:solidFill>
                  <a:srgbClr val="000000"/>
                </a:solidFill>
                <a:latin typeface="Calibri"/>
              </a:rPr>
              <a:t>Karolj</a:t>
            </a:r>
            <a:r>
              <a:rPr lang="en-US" sz="16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/>
              </a:rPr>
              <a:t>Skala</a:t>
            </a:r>
            <a:r>
              <a:rPr lang="en-US" sz="1600" dirty="0">
                <a:solidFill>
                  <a:srgbClr val="000000"/>
                </a:solidFill>
                <a:latin typeface="Calibri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alibri"/>
              </a:rPr>
              <a:t>Davor</a:t>
            </a:r>
            <a:r>
              <a:rPr lang="en-US" sz="1600" b="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alibri"/>
              </a:rPr>
              <a:t>Davidović</a:t>
            </a:r>
            <a:endParaRPr lang="hr-HR" sz="1600" b="1" dirty="0" smtClean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hr-HR" sz="1600" dirty="0" smtClean="0">
                <a:solidFill>
                  <a:srgbClr val="000000"/>
                </a:solidFill>
                <a:latin typeface="Calibri"/>
                <a:hlinkClick r:id="rId3"/>
              </a:rPr>
              <a:t>skala@irb.hr</a:t>
            </a:r>
            <a:r>
              <a:rPr lang="hr-HR" sz="1600" dirty="0" smtClean="0">
                <a:solidFill>
                  <a:srgbClr val="000000"/>
                </a:solidFill>
                <a:latin typeface="Calibri"/>
              </a:rPr>
              <a:t>, </a:t>
            </a:r>
            <a:r>
              <a:rPr lang="hr-HR" sz="1600" dirty="0" smtClean="0">
                <a:solidFill>
                  <a:srgbClr val="000000"/>
                </a:solidFill>
                <a:latin typeface="Calibri"/>
                <a:hlinkClick r:id="rId4"/>
              </a:rPr>
              <a:t>ddavid@irb.hr</a:t>
            </a:r>
            <a:r>
              <a:rPr lang="hr-HR" sz="1600" dirty="0" smtClean="0">
                <a:solidFill>
                  <a:srgbClr val="000000"/>
                </a:solidFill>
                <a:latin typeface="Calibri"/>
              </a:rPr>
              <a:t> 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n-US" sz="1600" dirty="0" err="1">
                <a:solidFill>
                  <a:srgbClr val="000000"/>
                </a:solidFill>
                <a:latin typeface="Calibri"/>
              </a:rPr>
              <a:t>Ruđer</a:t>
            </a:r>
            <a:r>
              <a:rPr lang="en-US" sz="16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/>
              </a:rPr>
              <a:t>Bošković</a:t>
            </a:r>
            <a:r>
              <a:rPr lang="en-US" sz="1600" dirty="0">
                <a:solidFill>
                  <a:srgbClr val="000000"/>
                </a:solidFill>
                <a:latin typeface="Calibri"/>
              </a:rPr>
              <a:t> Institute, Croatia</a:t>
            </a:r>
            <a:endParaRPr dirty="0"/>
          </a:p>
        </p:txBody>
      </p:sp>
      <p:pic>
        <p:nvPicPr>
          <p:cNvPr id="91" name="Picture 12"/>
          <p:cNvPicPr/>
          <p:nvPr/>
        </p:nvPicPr>
        <p:blipFill>
          <a:blip r:embed="rId5"/>
          <a:stretch>
            <a:fillRect/>
          </a:stretch>
        </p:blipFill>
        <p:spPr>
          <a:xfrm>
            <a:off x="7063320" y="5589360"/>
            <a:ext cx="1829160" cy="719640"/>
          </a:xfrm>
          <a:prstGeom prst="rect">
            <a:avLst/>
          </a:prstGeom>
          <a:ln>
            <a:noFill/>
          </a:ln>
        </p:spPr>
      </p:pic>
      <p:pic>
        <p:nvPicPr>
          <p:cNvPr id="92" name="Picture 10"/>
          <p:cNvPicPr/>
          <p:nvPr/>
        </p:nvPicPr>
        <p:blipFill>
          <a:blip r:embed="rId6"/>
          <a:stretch>
            <a:fillRect/>
          </a:stretch>
        </p:blipFill>
        <p:spPr>
          <a:xfrm>
            <a:off x="395640" y="692640"/>
            <a:ext cx="1523520" cy="1257120"/>
          </a:xfrm>
          <a:prstGeom prst="rect">
            <a:avLst/>
          </a:prstGeom>
          <a:ln>
            <a:noFill/>
          </a:ln>
        </p:spPr>
      </p:pic>
      <p:pic>
        <p:nvPicPr>
          <p:cNvPr id="93" name="Picture 11"/>
          <p:cNvPicPr/>
          <p:nvPr/>
        </p:nvPicPr>
        <p:blipFill>
          <a:blip r:embed="rId7"/>
          <a:stretch>
            <a:fillRect/>
          </a:stretch>
        </p:blipFill>
        <p:spPr>
          <a:xfrm>
            <a:off x="6804360" y="987840"/>
            <a:ext cx="1914120" cy="666360"/>
          </a:xfrm>
          <a:prstGeom prst="rect">
            <a:avLst/>
          </a:prstGeom>
          <a:ln>
            <a:noFill/>
          </a:ln>
        </p:spPr>
      </p:pic>
      <p:pic>
        <p:nvPicPr>
          <p:cNvPr id="94" name="Picture 1"/>
          <p:cNvPicPr/>
          <p:nvPr/>
        </p:nvPicPr>
        <p:blipFill>
          <a:blip r:embed="rId8"/>
          <a:stretch>
            <a:fillRect/>
          </a:stretch>
        </p:blipFill>
        <p:spPr>
          <a:xfrm>
            <a:off x="3452040" y="1000440"/>
            <a:ext cx="2239200" cy="755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457200" y="836640"/>
            <a:ext cx="8229240" cy="5544360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Starting date: M7</a:t>
            </a:r>
            <a:endParaRPr dirty="0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800" dirty="0" smtClean="0">
                <a:solidFill>
                  <a:srgbClr val="000000"/>
                </a:solidFill>
                <a:latin typeface="Calibri"/>
              </a:rPr>
              <a:t>D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</a:rPr>
              <a:t>efine</a:t>
            </a:r>
            <a:r>
              <a:rPr lang="en-US" sz="2800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per mini-project exploitation </a:t>
            </a:r>
            <a:r>
              <a:rPr lang="en-US" sz="2800" dirty="0" smtClean="0">
                <a:solidFill>
                  <a:srgbClr val="000000"/>
                </a:solidFill>
                <a:latin typeface="Calibri"/>
              </a:rPr>
              <a:t>actions</a:t>
            </a:r>
            <a:endParaRPr lang="hr-HR" dirty="0"/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SADE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, SIR, </a:t>
            </a:r>
            <a:r>
              <a:rPr lang="en-US" sz="2400" dirty="0" err="1">
                <a:solidFill>
                  <a:srgbClr val="000000"/>
                </a:solidFill>
                <a:latin typeface="Calibri"/>
              </a:rPr>
              <a:t>eScience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 Gateway</a:t>
            </a:r>
            <a:endParaRPr dirty="0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Activities (to be redefined</a:t>
            </a:r>
            <a:r>
              <a:rPr lang="en-US" sz="2800" dirty="0" smtClean="0">
                <a:solidFill>
                  <a:srgbClr val="000000"/>
                </a:solidFill>
                <a:latin typeface="Calibri"/>
              </a:rPr>
              <a:t>):</a:t>
            </a:r>
            <a:endParaRPr lang="hr-HR" dirty="0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User involvement per mini-project (D5.1)</a:t>
            </a:r>
            <a:endParaRPr lang="hr-HR" sz="2800" dirty="0">
              <a:solidFill>
                <a:srgbClr val="000000"/>
              </a:solidFill>
              <a:latin typeface="Calibri"/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Sustainability 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plan (</a:t>
            </a: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D5.2)</a:t>
            </a:r>
            <a:endParaRPr lang="hr-HR" dirty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Mini-project 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dissemination activities (</a:t>
            </a: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D5.3)</a:t>
            </a:r>
            <a:endParaRPr lang="hr-HR" dirty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Roadmap 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to user community enlargement in EGI (D5.4)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11" name="TextShape 2"/>
          <p:cNvSpPr txBox="1"/>
          <p:nvPr/>
        </p:nvSpPr>
        <p:spPr>
          <a:xfrm>
            <a:off x="467640" y="58680"/>
            <a:ext cx="7941240" cy="633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FFFFFF"/>
                </a:solidFill>
                <a:latin typeface="Calibri"/>
              </a:rPr>
              <a:t>Exploitation activities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457200" y="836640"/>
            <a:ext cx="8229240" cy="5544360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Consulting (starting M6)</a:t>
            </a:r>
            <a:endParaRPr dirty="0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Technical support (starting M13)</a:t>
            </a:r>
            <a:endParaRPr dirty="0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Decide on how to provide </a:t>
            </a:r>
            <a:r>
              <a:rPr lang="en-US" sz="2800" dirty="0" smtClean="0">
                <a:solidFill>
                  <a:srgbClr val="000000"/>
                </a:solidFill>
                <a:latin typeface="Calibri"/>
              </a:rPr>
              <a:t>support</a:t>
            </a:r>
            <a:endParaRPr lang="hr-HR" dirty="0"/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Will 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resulted with deliverable: D1.1 (M9)</a:t>
            </a:r>
            <a:endParaRPr dirty="0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Calibri"/>
              </a:rPr>
              <a:t>Support 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staff (ticketing – maybe through existing EGI ticketing?)</a:t>
            </a:r>
            <a:endParaRPr dirty="0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Calibri"/>
              </a:rPr>
              <a:t>Populate 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DARIAH CC wiki pages: (</a:t>
            </a:r>
            <a:r>
              <a:rPr lang="en-US" sz="2800" u="sng" dirty="0">
                <a:solidFill>
                  <a:srgbClr val="0000FF"/>
                </a:solidFill>
                <a:latin typeface="Calibri"/>
              </a:rPr>
              <a:t>wiki.egi.eu/wiki/</a:t>
            </a:r>
            <a:r>
              <a:rPr lang="en-US" sz="2800" u="sng" dirty="0" err="1">
                <a:solidFill>
                  <a:srgbClr val="0000FF"/>
                </a:solidFill>
                <a:latin typeface="Calibri"/>
              </a:rPr>
              <a:t>Competence_centre_DARIAH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)</a:t>
            </a:r>
            <a:endParaRPr dirty="0"/>
          </a:p>
        </p:txBody>
      </p:sp>
      <p:sp>
        <p:nvSpPr>
          <p:cNvPr id="113" name="TextShape 2"/>
          <p:cNvSpPr txBox="1"/>
          <p:nvPr/>
        </p:nvSpPr>
        <p:spPr>
          <a:xfrm>
            <a:off x="467640" y="58680"/>
            <a:ext cx="7941240" cy="633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FFFFFF"/>
                </a:solidFill>
                <a:latin typeface="Calibri"/>
              </a:rPr>
              <a:t>Support activities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457200" y="836640"/>
            <a:ext cx="8229240" cy="5544360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Start building wiki pages:</a:t>
            </a:r>
            <a:endParaRPr dirty="0"/>
          </a:p>
          <a:p>
            <a:r>
              <a:rPr lang="hr-HR" sz="2400" dirty="0" smtClean="0">
                <a:solidFill>
                  <a:srgbClr val="0000FF"/>
                </a:solidFill>
                <a:latin typeface="Calibri"/>
              </a:rPr>
              <a:t>       </a:t>
            </a:r>
            <a:r>
              <a:rPr lang="en-US" sz="2400" u="sng" dirty="0" smtClean="0">
                <a:solidFill>
                  <a:srgbClr val="0000FF"/>
                </a:solidFill>
                <a:latin typeface="Calibri"/>
              </a:rPr>
              <a:t>https</a:t>
            </a:r>
            <a:r>
              <a:rPr lang="en-US" sz="2400" u="sng" dirty="0">
                <a:solidFill>
                  <a:srgbClr val="0000FF"/>
                </a:solidFill>
                <a:latin typeface="Calibri"/>
              </a:rPr>
              <a:t>://wiki.egi.eu/wiki/Competence_centre_DARIAH</a:t>
            </a:r>
            <a:endParaRPr dirty="0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Calibri"/>
              </a:rPr>
              <a:t>Questionnaire</a:t>
            </a:r>
            <a:endParaRPr lang="hr-HR" dirty="0"/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survey 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about DARIAH users e-Infrastructural requirements (e.g. storage capacities, computational power, </a:t>
            </a:r>
            <a:r>
              <a:rPr lang="en-US" sz="2400" dirty="0" err="1">
                <a:solidFill>
                  <a:srgbClr val="000000"/>
                </a:solidFill>
                <a:latin typeface="Calibri"/>
              </a:rPr>
              <a:t>authN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, etc</a:t>
            </a: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...)</a:t>
            </a:r>
            <a:endParaRPr lang="hr-HR" dirty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 dirty="0" smtClean="0">
                <a:solidFill>
                  <a:srgbClr val="000000"/>
                </a:solidFill>
                <a:latin typeface="Calibri"/>
              </a:rPr>
              <a:t>Define the target group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 dirty="0" smtClean="0">
                <a:solidFill>
                  <a:srgbClr val="000000"/>
                </a:solidFill>
                <a:latin typeface="Calibri"/>
              </a:rPr>
              <a:t>To be discussed via teleconferencing (end of April)</a:t>
            </a:r>
            <a:endParaRPr dirty="0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Establish EGI Virtual Organization for A&amp;H (DARIAH community</a:t>
            </a:r>
            <a:r>
              <a:rPr lang="en-US" sz="2800" dirty="0" smtClean="0">
                <a:solidFill>
                  <a:srgbClr val="000000"/>
                </a:solidFill>
                <a:latin typeface="Calibri"/>
              </a:rPr>
              <a:t>)?</a:t>
            </a:r>
            <a:endParaRPr lang="hr-HR"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15" name="TextShape 2"/>
          <p:cNvSpPr txBox="1"/>
          <p:nvPr/>
        </p:nvSpPr>
        <p:spPr>
          <a:xfrm>
            <a:off x="467640" y="58680"/>
            <a:ext cx="7941240" cy="633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FFFFFF"/>
                </a:solidFill>
                <a:latin typeface="Calibri"/>
              </a:rPr>
              <a:t>Start-up activities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467640" y="58680"/>
            <a:ext cx="7941240" cy="633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r-HR" sz="3200" dirty="0" smtClean="0">
                <a:solidFill>
                  <a:srgbClr val="FFFFFF"/>
                </a:solidFill>
                <a:latin typeface="Calibri"/>
              </a:rPr>
              <a:t>Useful information</a:t>
            </a:r>
            <a:endParaRPr dirty="0"/>
          </a:p>
        </p:txBody>
      </p:sp>
      <p:sp>
        <p:nvSpPr>
          <p:cNvPr id="7" name="TextShape 1"/>
          <p:cNvSpPr txBox="1"/>
          <p:nvPr/>
        </p:nvSpPr>
        <p:spPr>
          <a:xfrm>
            <a:off x="457200" y="836640"/>
            <a:ext cx="8229240" cy="5544360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800" dirty="0" smtClean="0">
                <a:solidFill>
                  <a:srgbClr val="000000"/>
                </a:solidFill>
                <a:latin typeface="Calibri"/>
              </a:rPr>
              <a:t>Mailing list: </a:t>
            </a:r>
            <a:r>
              <a:rPr lang="hr-HR" sz="2800" dirty="0" smtClean="0">
                <a:solidFill>
                  <a:srgbClr val="000000"/>
                </a:solidFill>
                <a:latin typeface="Calibri"/>
                <a:hlinkClick r:id="rId2"/>
              </a:rPr>
              <a:t>cc-dariah@mailman.egi.eu</a:t>
            </a:r>
            <a:endParaRPr dirty="0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800" dirty="0" smtClean="0">
                <a:solidFill>
                  <a:srgbClr val="000000"/>
                </a:solidFill>
                <a:latin typeface="Calibri"/>
              </a:rPr>
              <a:t>Meetings, webinars, agendas: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hr-HR" sz="2400" dirty="0" smtClean="0">
                <a:solidFill>
                  <a:srgbClr val="000000"/>
                </a:solidFill>
                <a:latin typeface="Calibri"/>
              </a:rPr>
              <a:t>       </a:t>
            </a:r>
            <a:r>
              <a:rPr lang="hr-HR" sz="2400" dirty="0" smtClean="0">
                <a:solidFill>
                  <a:srgbClr val="000000"/>
                </a:solidFill>
                <a:latin typeface="Calibri"/>
                <a:hlinkClick r:id="rId3"/>
              </a:rPr>
              <a:t>http://indico.egi.eu/indico/categoryDisplay.py?categId=141</a:t>
            </a:r>
            <a:endParaRPr lang="hr-HR" sz="2400" dirty="0" smtClean="0">
              <a:solidFill>
                <a:srgbClr val="000000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800" dirty="0" smtClean="0">
                <a:solidFill>
                  <a:srgbClr val="000000"/>
                </a:solidFill>
                <a:latin typeface="Calibri"/>
              </a:rPr>
              <a:t>Wiki pages: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hr-HR" sz="2400" dirty="0" smtClean="0">
                <a:solidFill>
                  <a:srgbClr val="000000"/>
                </a:solidFill>
                <a:latin typeface="Calibri"/>
              </a:rPr>
              <a:t>       </a:t>
            </a:r>
            <a:r>
              <a:rPr lang="hr-HR" sz="2400" dirty="0" smtClean="0">
                <a:solidFill>
                  <a:srgbClr val="000000"/>
                </a:solidFill>
                <a:latin typeface="Calibri"/>
                <a:hlinkClick r:id="rId4"/>
              </a:rPr>
              <a:t>https://wiki.egi.eu/wiki/Competence_centre_DARIAH</a:t>
            </a:r>
            <a:endParaRPr lang="hr-HR" sz="2400" dirty="0" smtClean="0">
              <a:solidFill>
                <a:srgbClr val="000000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r-HR" sz="2800" dirty="0" smtClean="0">
              <a:solidFill>
                <a:srgbClr val="000000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r-HR" sz="2800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34249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Content Placeholder 3"/>
          <p:cNvPicPr/>
          <p:nvPr/>
        </p:nvPicPr>
        <p:blipFill>
          <a:blip r:embed="rId2"/>
          <a:stretch>
            <a:fillRect/>
          </a:stretch>
        </p:blipFill>
        <p:spPr>
          <a:xfrm>
            <a:off x="1587960" y="1056600"/>
            <a:ext cx="5967720" cy="5105160"/>
          </a:xfrm>
          <a:prstGeom prst="rect">
            <a:avLst/>
          </a:prstGeom>
          <a:ln>
            <a:noFill/>
          </a:ln>
        </p:spPr>
      </p:pic>
      <p:sp>
        <p:nvSpPr>
          <p:cNvPr id="96" name="TextShape 1"/>
          <p:cNvSpPr txBox="1"/>
          <p:nvPr/>
        </p:nvSpPr>
        <p:spPr>
          <a:xfrm>
            <a:off x="467640" y="58680"/>
            <a:ext cx="7941240" cy="633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FFFFFF"/>
                </a:solidFill>
                <a:latin typeface="Calibri"/>
              </a:rPr>
              <a:t>Partners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2"/>
          <p:cNvSpPr txBox="1"/>
          <p:nvPr/>
        </p:nvSpPr>
        <p:spPr>
          <a:xfrm>
            <a:off x="467640" y="58680"/>
            <a:ext cx="7941240" cy="633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r-HR" sz="3200" dirty="0" smtClean="0">
                <a:solidFill>
                  <a:srgbClr val="FFFFFF"/>
                </a:solidFill>
                <a:latin typeface="Calibri"/>
              </a:rPr>
              <a:t>Partner contacts</a:t>
            </a:r>
            <a:endParaRPr dirty="0"/>
          </a:p>
        </p:txBody>
      </p:sp>
      <p:sp>
        <p:nvSpPr>
          <p:cNvPr id="6" name="Subtitle 5"/>
          <p:cNvSpPr>
            <a:spLocks noGrp="1"/>
          </p:cNvSpPr>
          <p:nvPr>
            <p:ph type="subTitle"/>
          </p:nvPr>
        </p:nvSpPr>
        <p:spPr>
          <a:xfrm>
            <a:off x="601380" y="980728"/>
            <a:ext cx="7941240" cy="5184576"/>
          </a:xfrm>
        </p:spPr>
        <p:txBody>
          <a:bodyPr anchor="t" anchorCtr="0"/>
          <a:lstStyle/>
          <a:p>
            <a:pPr marL="216000" indent="-457200" algn="l" defTabSz="9000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vi-VN" b="1" dirty="0" smtClean="0">
                <a:solidFill>
                  <a:srgbClr val="000000"/>
                </a:solidFill>
                <a:latin typeface="Calibri"/>
              </a:rPr>
              <a:t>Ruđer Bošković Institute (RBI)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:</a:t>
            </a:r>
            <a:endParaRPr lang="hr-HR" dirty="0" smtClean="0">
              <a:solidFill>
                <a:srgbClr val="000000"/>
              </a:solidFill>
              <a:latin typeface="Calibri"/>
            </a:endParaRPr>
          </a:p>
          <a:p>
            <a:pPr indent="-457200" algn="l" defTabSz="900000"/>
            <a:r>
              <a:rPr lang="hr-HR" dirty="0">
                <a:solidFill>
                  <a:srgbClr val="000000"/>
                </a:solidFill>
                <a:latin typeface="Calibri"/>
              </a:rPr>
              <a:t> </a:t>
            </a:r>
            <a:r>
              <a:rPr lang="hr-HR" dirty="0" smtClean="0">
                <a:solidFill>
                  <a:srgbClr val="000000"/>
                </a:solidFill>
                <a:latin typeface="Calibri"/>
              </a:rPr>
              <a:t>   </a:t>
            </a:r>
            <a:r>
              <a:rPr lang="hr-HR" dirty="0">
                <a:solidFill>
                  <a:srgbClr val="000000"/>
                </a:solidFill>
                <a:latin typeface="Calibri"/>
              </a:rPr>
              <a:t> </a:t>
            </a:r>
            <a:r>
              <a:rPr lang="hr-HR" dirty="0" smtClean="0">
                <a:solidFill>
                  <a:srgbClr val="000000"/>
                </a:solidFill>
                <a:latin typeface="Calibri"/>
              </a:rPr>
              <a:t>    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Karolj 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Skala (</a:t>
            </a:r>
            <a:r>
              <a:rPr lang="vi-VN" dirty="0" smtClean="0">
                <a:solidFill>
                  <a:srgbClr val="000000"/>
                </a:solidFill>
                <a:latin typeface="Calibri"/>
                <a:hlinkClick r:id="rId2"/>
              </a:rPr>
              <a:t>skala@irb.hr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),</a:t>
            </a:r>
            <a:r>
              <a:rPr lang="vi-VN" dirty="0" smtClean="0"/>
              <a:t> 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Davor Davidović (</a:t>
            </a:r>
            <a:r>
              <a:rPr lang="vi-VN" dirty="0" smtClean="0">
                <a:solidFill>
                  <a:srgbClr val="000000"/>
                </a:solidFill>
                <a:latin typeface="Calibri"/>
                <a:hlinkClick r:id="rId3"/>
              </a:rPr>
              <a:t>ddavid@irb.hr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)</a:t>
            </a:r>
            <a:endParaRPr lang="vi-VN" dirty="0" smtClean="0"/>
          </a:p>
          <a:p>
            <a:pPr marL="216000" indent="-457200" algn="l" defTabSz="9000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vi-VN" b="1" dirty="0" smtClean="0">
                <a:solidFill>
                  <a:srgbClr val="000000"/>
                </a:solidFill>
                <a:latin typeface="Calibri"/>
              </a:rPr>
              <a:t>MTA SZTAKI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: </a:t>
            </a:r>
            <a:endParaRPr lang="hr-HR" dirty="0" smtClean="0">
              <a:solidFill>
                <a:srgbClr val="000000"/>
              </a:solidFill>
              <a:latin typeface="Calibri"/>
            </a:endParaRPr>
          </a:p>
          <a:p>
            <a:pPr indent="-457200" algn="l" defTabSz="900000">
              <a:lnSpc>
                <a:spcPct val="100000"/>
              </a:lnSpc>
            </a:pPr>
            <a:r>
              <a:rPr lang="hr-HR" dirty="0">
                <a:solidFill>
                  <a:srgbClr val="000000"/>
                </a:solidFill>
                <a:latin typeface="Calibri"/>
              </a:rPr>
              <a:t> </a:t>
            </a:r>
            <a:r>
              <a:rPr lang="hr-HR" dirty="0" smtClean="0">
                <a:solidFill>
                  <a:srgbClr val="000000"/>
                </a:solidFill>
                <a:latin typeface="Calibri"/>
              </a:rPr>
              <a:t>    </a:t>
            </a:r>
            <a:r>
              <a:rPr lang="hr-HR" dirty="0" smtClean="0">
                <a:solidFill>
                  <a:srgbClr val="000000"/>
                </a:solidFill>
                <a:latin typeface="Calibri"/>
              </a:rPr>
              <a:t>    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Zoltan 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Farkás (</a:t>
            </a:r>
            <a:r>
              <a:rPr lang="vi-VN" dirty="0" smtClean="0">
                <a:solidFill>
                  <a:srgbClr val="000000"/>
                </a:solidFill>
                <a:latin typeface="Calibri"/>
                <a:hlinkClick r:id="rId4"/>
              </a:rPr>
              <a:t>zoltan.farkas@sztaki.mta.hu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)</a:t>
            </a:r>
            <a:endParaRPr lang="hr-HR" dirty="0" smtClean="0">
              <a:solidFill>
                <a:srgbClr val="000000"/>
              </a:solidFill>
              <a:latin typeface="Calibri"/>
            </a:endParaRPr>
          </a:p>
          <a:p>
            <a:pPr marL="216000" indent="-457200" algn="l" defTabSz="9000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vi-VN" b="1" dirty="0" smtClean="0">
                <a:solidFill>
                  <a:srgbClr val="000000"/>
                </a:solidFill>
                <a:latin typeface="Calibri"/>
              </a:rPr>
              <a:t>Instituto Nazionale di Fisica Nucleare (INFN)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:</a:t>
            </a:r>
            <a:endParaRPr lang="hr-HR" dirty="0" smtClean="0">
              <a:solidFill>
                <a:srgbClr val="000000"/>
              </a:solidFill>
              <a:latin typeface="Calibri"/>
            </a:endParaRPr>
          </a:p>
          <a:p>
            <a:pPr indent="-457200">
              <a:lnSpc>
                <a:spcPct val="100000"/>
              </a:lnSpc>
            </a:pPr>
            <a:r>
              <a:rPr lang="hr-HR" dirty="0" smtClean="0">
                <a:solidFill>
                  <a:srgbClr val="000000"/>
                </a:solidFill>
                <a:latin typeface="Calibri"/>
              </a:rPr>
              <a:t>        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Roberto Barbera (</a:t>
            </a:r>
            <a:r>
              <a:rPr lang="vi-VN" dirty="0" smtClean="0">
                <a:solidFill>
                  <a:srgbClr val="000000"/>
                </a:solidFill>
                <a:latin typeface="Calibri"/>
                <a:hlinkClick r:id="rId5"/>
              </a:rPr>
              <a:t>roberto.barbera@ct.infn.it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), </a:t>
            </a:r>
            <a:r>
              <a:rPr lang="hr-HR" dirty="0" smtClean="0">
                <a:solidFill>
                  <a:srgbClr val="000000"/>
                </a:solidFill>
                <a:latin typeface="Calibri"/>
              </a:rPr>
              <a:t> </a:t>
            </a:r>
          </a:p>
          <a:p>
            <a:pPr indent="-457200">
              <a:lnSpc>
                <a:spcPct val="100000"/>
              </a:lnSpc>
            </a:pPr>
            <a:r>
              <a:rPr lang="hr-HR" dirty="0">
                <a:solidFill>
                  <a:srgbClr val="000000"/>
                </a:solidFill>
                <a:latin typeface="Calibri"/>
              </a:rPr>
              <a:t> </a:t>
            </a:r>
            <a:r>
              <a:rPr lang="hr-HR" dirty="0" smtClean="0">
                <a:solidFill>
                  <a:srgbClr val="000000"/>
                </a:solidFill>
                <a:latin typeface="Calibri"/>
              </a:rPr>
              <a:t>   </a:t>
            </a:r>
            <a:r>
              <a:rPr lang="hr-HR" dirty="0" smtClean="0">
                <a:solidFill>
                  <a:srgbClr val="000000"/>
                </a:solidFill>
                <a:latin typeface="Calibri"/>
              </a:rPr>
              <a:t>    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Giuseppe 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La Roca (</a:t>
            </a:r>
            <a:r>
              <a:rPr lang="vi-VN" dirty="0" smtClean="0">
                <a:solidFill>
                  <a:srgbClr val="000000"/>
                </a:solidFill>
                <a:latin typeface="Calibri"/>
                <a:hlinkClick r:id="rId6"/>
              </a:rPr>
              <a:t>giuseppe.larocca@ct.infn.it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)</a:t>
            </a:r>
            <a:endParaRPr lang="hr-HR" dirty="0" smtClean="0">
              <a:solidFill>
                <a:srgbClr val="000000"/>
              </a:solidFill>
              <a:latin typeface="Calibri"/>
            </a:endParaRPr>
          </a:p>
          <a:p>
            <a:pPr marL="216000" indent="-457200" algn="l" defTabSz="9000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vi-VN" b="1" dirty="0" smtClean="0">
                <a:solidFill>
                  <a:srgbClr val="000000"/>
                </a:solidFill>
                <a:latin typeface="Calibri"/>
              </a:rPr>
              <a:t>Data Archiving and Networked Services (DANS):</a:t>
            </a:r>
            <a:endParaRPr lang="hr-HR" b="1" dirty="0" smtClean="0">
              <a:solidFill>
                <a:srgbClr val="000000"/>
              </a:solidFill>
              <a:latin typeface="Calibri"/>
            </a:endParaRPr>
          </a:p>
          <a:p>
            <a:pPr indent="-457200" algn="l" defTabSz="900000">
              <a:lnSpc>
                <a:spcPct val="100000"/>
              </a:lnSpc>
            </a:pPr>
            <a:r>
              <a:rPr lang="hr-HR" dirty="0">
                <a:solidFill>
                  <a:srgbClr val="000000"/>
                </a:solidFill>
                <a:latin typeface="Calibri"/>
              </a:rPr>
              <a:t> </a:t>
            </a:r>
            <a:r>
              <a:rPr lang="hr-HR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hr-HR" dirty="0" smtClean="0">
                <a:solidFill>
                  <a:srgbClr val="000000"/>
                </a:solidFill>
                <a:latin typeface="Calibri"/>
              </a:rPr>
              <a:t>       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Maarten 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Hoogerwerf (</a:t>
            </a:r>
            <a:r>
              <a:rPr lang="vi-VN" dirty="0" smtClean="0">
                <a:solidFill>
                  <a:srgbClr val="000000"/>
                </a:solidFill>
                <a:latin typeface="Calibri"/>
                <a:hlinkClick r:id="rId7"/>
              </a:rPr>
              <a:t>maarten.hoogerwerf@dans.knaw.nl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)</a:t>
            </a:r>
            <a:endParaRPr lang="hr-HR" b="1" dirty="0" smtClean="0">
              <a:solidFill>
                <a:srgbClr val="000000"/>
              </a:solidFill>
              <a:latin typeface="Calibri"/>
            </a:endParaRPr>
          </a:p>
          <a:p>
            <a:pPr marL="216000" indent="-457200" algn="l" defTabSz="9000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vi-VN" b="1" dirty="0" smtClean="0">
                <a:solidFill>
                  <a:srgbClr val="000000"/>
                </a:solidFill>
                <a:latin typeface="Calibri"/>
              </a:rPr>
              <a:t>Gesellschaft für wisseenschaftliche Datenverarbeitung Göttinger (QWDG):</a:t>
            </a:r>
            <a:endParaRPr lang="hr-HR" b="1" dirty="0" smtClean="0">
              <a:solidFill>
                <a:srgbClr val="000000"/>
              </a:solidFill>
              <a:latin typeface="Calibri"/>
            </a:endParaRPr>
          </a:p>
          <a:p>
            <a:pPr indent="-457200" algn="l" defTabSz="900000">
              <a:lnSpc>
                <a:spcPct val="100000"/>
              </a:lnSpc>
            </a:pPr>
            <a:r>
              <a:rPr lang="hr-HR" dirty="0">
                <a:solidFill>
                  <a:srgbClr val="000000"/>
                </a:solidFill>
                <a:latin typeface="Calibri"/>
              </a:rPr>
              <a:t> </a:t>
            </a:r>
            <a:r>
              <a:rPr lang="hr-HR" dirty="0" smtClean="0">
                <a:solidFill>
                  <a:srgbClr val="000000"/>
                </a:solidFill>
                <a:latin typeface="Calibri"/>
              </a:rPr>
              <a:t>    </a:t>
            </a:r>
            <a:r>
              <a:rPr lang="hr-HR" dirty="0" smtClean="0">
                <a:solidFill>
                  <a:srgbClr val="000000"/>
                </a:solidFill>
                <a:latin typeface="Calibri"/>
              </a:rPr>
              <a:t>    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Tibor 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Kalman (</a:t>
            </a:r>
            <a:r>
              <a:rPr lang="vi-VN" dirty="0" smtClean="0">
                <a:solidFill>
                  <a:srgbClr val="000000"/>
                </a:solidFill>
                <a:latin typeface="Calibri"/>
                <a:hlinkClick r:id="rId8"/>
              </a:rPr>
              <a:t>tibor.kalman@gwdg.de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)</a:t>
            </a:r>
            <a:endParaRPr lang="hr-HR" b="1" dirty="0" smtClean="0">
              <a:solidFill>
                <a:srgbClr val="000000"/>
              </a:solidFill>
              <a:latin typeface="Calibri"/>
            </a:endParaRPr>
          </a:p>
          <a:p>
            <a:pPr marL="216000" indent="-457200" algn="l" defTabSz="9000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vi-VN" b="1" dirty="0" smtClean="0">
                <a:solidFill>
                  <a:srgbClr val="000000"/>
                </a:solidFill>
                <a:latin typeface="Calibri"/>
              </a:rPr>
              <a:t>Austria Academy of Science: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 </a:t>
            </a:r>
            <a:endParaRPr lang="hr-HR" dirty="0" smtClean="0">
              <a:solidFill>
                <a:srgbClr val="000000"/>
              </a:solidFill>
              <a:latin typeface="Calibri"/>
            </a:endParaRPr>
          </a:p>
          <a:p>
            <a:pPr indent="-457200" algn="l" defTabSz="900000"/>
            <a:r>
              <a:rPr lang="hr-HR" dirty="0" smtClean="0">
                <a:solidFill>
                  <a:srgbClr val="000000"/>
                </a:solidFill>
                <a:latin typeface="Calibri"/>
              </a:rPr>
              <a:t>    </a:t>
            </a:r>
            <a:r>
              <a:rPr lang="hr-HR" dirty="0" smtClean="0">
                <a:solidFill>
                  <a:srgbClr val="000000"/>
                </a:solidFill>
                <a:latin typeface="Calibri"/>
              </a:rPr>
              <a:t>     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Eveline 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Wandl-Vogl (</a:t>
            </a:r>
            <a:r>
              <a:rPr lang="vi-VN" dirty="0" smtClean="0">
                <a:solidFill>
                  <a:srgbClr val="000000"/>
                </a:solidFill>
                <a:latin typeface="Calibri"/>
                <a:hlinkClick r:id="rId9"/>
              </a:rPr>
              <a:t>Eveline.Wandl-Vogt@oeaw.ac.at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)</a:t>
            </a:r>
            <a:endParaRPr lang="hr-HR" dirty="0" smtClean="0">
              <a:solidFill>
                <a:srgbClr val="000000"/>
              </a:solidFill>
              <a:latin typeface="Calibri"/>
            </a:endParaRPr>
          </a:p>
          <a:p>
            <a:pPr marL="216000" indent="-457200" algn="l" defTabSz="9000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r-HR" b="1" dirty="0" smtClean="0">
                <a:solidFill>
                  <a:srgbClr val="000000"/>
                </a:solidFill>
                <a:latin typeface="Calibri"/>
              </a:rPr>
              <a:t>European Grid Infrastructure (</a:t>
            </a:r>
            <a:r>
              <a:rPr lang="vi-VN" b="1" dirty="0" smtClean="0">
                <a:solidFill>
                  <a:srgbClr val="000000"/>
                </a:solidFill>
                <a:latin typeface="Calibri"/>
              </a:rPr>
              <a:t>EGI</a:t>
            </a:r>
            <a:r>
              <a:rPr lang="hr-HR" b="1" dirty="0" smtClean="0">
                <a:solidFill>
                  <a:srgbClr val="000000"/>
                </a:solidFill>
                <a:latin typeface="Calibri"/>
              </a:rPr>
              <a:t>)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: </a:t>
            </a:r>
            <a:endParaRPr lang="hr-HR" dirty="0" smtClean="0">
              <a:solidFill>
                <a:srgbClr val="000000"/>
              </a:solidFill>
              <a:latin typeface="Calibri"/>
            </a:endParaRPr>
          </a:p>
          <a:p>
            <a:pPr indent="-457200" algn="l" defTabSz="900000"/>
            <a:r>
              <a:rPr lang="hr-HR" smtClean="0">
                <a:solidFill>
                  <a:srgbClr val="000000"/>
                </a:solidFill>
                <a:latin typeface="Calibri"/>
              </a:rPr>
              <a:t>    </a:t>
            </a:r>
            <a:r>
              <a:rPr lang="hr-HR" smtClean="0">
                <a:solidFill>
                  <a:srgbClr val="000000"/>
                </a:solidFill>
                <a:latin typeface="Calibri"/>
              </a:rPr>
              <a:t>     </a:t>
            </a:r>
            <a:r>
              <a:rPr lang="vi-VN" smtClean="0">
                <a:solidFill>
                  <a:srgbClr val="000000"/>
                </a:solidFill>
                <a:latin typeface="Calibri"/>
              </a:rPr>
              <a:t>Gergely 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Sipos (</a:t>
            </a:r>
            <a:r>
              <a:rPr lang="vi-VN" dirty="0" smtClean="0">
                <a:solidFill>
                  <a:srgbClr val="000000"/>
                </a:solidFill>
                <a:latin typeface="Calibri"/>
                <a:hlinkClick r:id="rId10"/>
              </a:rPr>
              <a:t>gergely.sipos@egi.eu</a:t>
            </a:r>
            <a:r>
              <a:rPr lang="vi-VN" dirty="0" smtClean="0">
                <a:solidFill>
                  <a:srgbClr val="000000"/>
                </a:solidFill>
                <a:latin typeface="Calibri"/>
              </a:rPr>
              <a:t>)</a:t>
            </a:r>
            <a:endParaRPr lang="hr-HR" b="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vi-VN" b="1" dirty="0" smtClean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8591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57200" y="836640"/>
            <a:ext cx="8229240" cy="5544360"/>
          </a:xfrm>
          <a:prstGeom prst="rect">
            <a:avLst/>
          </a:prstGeom>
        </p:spPr>
        <p:txBody>
          <a:bodyPr/>
          <a:lstStyle/>
          <a:p>
            <a:pPr marL="2160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CC coordinator: </a:t>
            </a:r>
            <a:r>
              <a:rPr lang="en-US" sz="2800" dirty="0" err="1">
                <a:solidFill>
                  <a:srgbClr val="000000"/>
                </a:solidFill>
                <a:latin typeface="Calibri"/>
              </a:rPr>
              <a:t>Karolj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</a:rPr>
              <a:t>Skala</a:t>
            </a:r>
            <a:r>
              <a:rPr lang="hr-HR" sz="2800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hr-HR" sz="2800" dirty="0" smtClean="0">
                <a:solidFill>
                  <a:srgbClr val="000000"/>
                </a:solidFill>
                <a:latin typeface="Calibri"/>
              </a:rPr>
              <a:t>(</a:t>
            </a:r>
            <a:r>
              <a:rPr lang="hr-HR" sz="2400" dirty="0" smtClean="0">
                <a:solidFill>
                  <a:srgbClr val="000000"/>
                </a:solidFill>
                <a:latin typeface="Calibri"/>
                <a:hlinkClick r:id="rId2"/>
              </a:rPr>
              <a:t>skala@irb.h</a:t>
            </a:r>
            <a:r>
              <a:rPr lang="hr-HR" sz="2800" dirty="0" smtClean="0">
                <a:solidFill>
                  <a:srgbClr val="000000"/>
                </a:solidFill>
                <a:latin typeface="Calibri"/>
                <a:hlinkClick r:id="rId2"/>
              </a:rPr>
              <a:t>r</a:t>
            </a:r>
            <a:r>
              <a:rPr lang="hr-HR" sz="2800" dirty="0">
                <a:solidFill>
                  <a:srgbClr val="000000"/>
                </a:solidFill>
                <a:latin typeface="Calibri"/>
              </a:rPr>
              <a:t>)</a:t>
            </a:r>
            <a:endParaRPr dirty="0"/>
          </a:p>
          <a:p>
            <a:pPr marL="2160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800" dirty="0">
                <a:solidFill>
                  <a:srgbClr val="000000"/>
                </a:solidFill>
                <a:latin typeface="Calibri"/>
              </a:rPr>
              <a:t>A</a:t>
            </a:r>
            <a:r>
              <a:rPr lang="en-US" sz="2800" dirty="0" err="1">
                <a:solidFill>
                  <a:srgbClr val="000000"/>
                </a:solidFill>
                <a:latin typeface="Calibri"/>
              </a:rPr>
              <a:t>ctivity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coordinator: </a:t>
            </a:r>
            <a:r>
              <a:rPr lang="en-US" sz="2800" dirty="0" err="1">
                <a:solidFill>
                  <a:srgbClr val="000000"/>
                </a:solidFill>
                <a:latin typeface="Calibri"/>
              </a:rPr>
              <a:t>Davor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</a:rPr>
              <a:t>Davidovi</a:t>
            </a:r>
            <a:r>
              <a:rPr lang="hr-HR" sz="2800" dirty="0" smtClean="0">
                <a:solidFill>
                  <a:srgbClr val="000000"/>
                </a:solidFill>
                <a:latin typeface="Calibri"/>
              </a:rPr>
              <a:t>ć </a:t>
            </a:r>
            <a:r>
              <a:rPr lang="hr-HR" sz="2800" dirty="0" smtClean="0">
                <a:solidFill>
                  <a:srgbClr val="000000"/>
                </a:solidFill>
                <a:latin typeface="Calibri"/>
              </a:rPr>
              <a:t>(</a:t>
            </a:r>
            <a:r>
              <a:rPr lang="hr-HR" sz="2400" dirty="0" smtClean="0">
                <a:solidFill>
                  <a:srgbClr val="000000"/>
                </a:solidFill>
                <a:latin typeface="Calibri"/>
                <a:hlinkClick r:id="rId3"/>
              </a:rPr>
              <a:t>ddavid@irb.hr</a:t>
            </a:r>
            <a:r>
              <a:rPr lang="hr-HR" sz="2800" dirty="0" smtClean="0">
                <a:solidFill>
                  <a:srgbClr val="000000"/>
                </a:solidFill>
                <a:latin typeface="Calibri"/>
              </a:rPr>
              <a:t>)</a:t>
            </a:r>
            <a:endParaRPr dirty="0"/>
          </a:p>
          <a:p>
            <a:pPr marL="2160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Technical coordinator: Zoltan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</a:rPr>
              <a:t>Farkás</a:t>
            </a:r>
            <a:endParaRPr lang="hr-HR" sz="2800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hr-HR" sz="2800" dirty="0" smtClean="0">
                <a:solidFill>
                  <a:srgbClr val="000000"/>
                </a:solidFill>
                <a:latin typeface="Calibri"/>
              </a:rPr>
              <a:t>      (</a:t>
            </a:r>
            <a:r>
              <a:rPr lang="hr-HR" sz="2400" dirty="0" smtClean="0">
                <a:solidFill>
                  <a:srgbClr val="000000"/>
                </a:solidFill>
                <a:latin typeface="Calibri"/>
                <a:hlinkClick r:id="rId4"/>
              </a:rPr>
              <a:t>zoltan.farkas@sztaki.mta.hu</a:t>
            </a:r>
            <a:r>
              <a:rPr lang="hr-HR" sz="2800" dirty="0" smtClean="0">
                <a:solidFill>
                  <a:srgbClr val="000000"/>
                </a:solidFill>
                <a:latin typeface="Calibri"/>
              </a:rPr>
              <a:t>)</a:t>
            </a:r>
            <a:endParaRPr dirty="0"/>
          </a:p>
          <a:p>
            <a:pPr marL="2160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Dissemination coordinator: Eveline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</a:rPr>
              <a:t>Wandl-Vogl</a:t>
            </a:r>
            <a:r>
              <a:rPr lang="hr-HR" sz="2800" dirty="0" smtClean="0">
                <a:solidFill>
                  <a:srgbClr val="000000"/>
                </a:solidFill>
                <a:latin typeface="Calibri"/>
              </a:rPr>
              <a:t> </a:t>
            </a:r>
            <a:endParaRPr lang="hr-HR" sz="2800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hr-HR" sz="28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hr-HR" sz="2800" dirty="0" smtClean="0">
                <a:solidFill>
                  <a:srgbClr val="000000"/>
                </a:solidFill>
                <a:latin typeface="Calibri"/>
              </a:rPr>
              <a:t>    </a:t>
            </a:r>
            <a:r>
              <a:rPr lang="hr-HR" sz="2800" dirty="0" smtClean="0">
                <a:solidFill>
                  <a:srgbClr val="000000"/>
                </a:solidFill>
                <a:latin typeface="Calibri"/>
              </a:rPr>
              <a:t>(</a:t>
            </a:r>
            <a:r>
              <a:rPr lang="hr-HR" sz="2400" dirty="0" smtClean="0">
                <a:solidFill>
                  <a:srgbClr val="000000"/>
                </a:solidFill>
                <a:latin typeface="Calibri"/>
                <a:hlinkClick r:id="rId5"/>
              </a:rPr>
              <a:t>Eveline.Wandl-Vogt@oeaw.ac.at</a:t>
            </a:r>
            <a:r>
              <a:rPr lang="hr-HR" sz="2800" dirty="0" smtClean="0">
                <a:solidFill>
                  <a:srgbClr val="000000"/>
                </a:solidFill>
                <a:latin typeface="Calibri"/>
              </a:rPr>
              <a:t>)</a:t>
            </a:r>
            <a:endParaRPr dirty="0"/>
          </a:p>
          <a:p>
            <a:pPr marL="2160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EGI contact point: </a:t>
            </a:r>
            <a:r>
              <a:rPr lang="en-US" sz="2800" dirty="0" err="1">
                <a:solidFill>
                  <a:srgbClr val="000000"/>
                </a:solidFill>
                <a:latin typeface="Calibri"/>
              </a:rPr>
              <a:t>Gergely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alibri"/>
              </a:rPr>
              <a:t>Sipos</a:t>
            </a:r>
            <a:r>
              <a:rPr lang="hr-HR" sz="2800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hr-HR" sz="2800" dirty="0" smtClean="0">
                <a:solidFill>
                  <a:srgbClr val="000000"/>
                </a:solidFill>
                <a:latin typeface="Calibri"/>
              </a:rPr>
              <a:t>(</a:t>
            </a:r>
            <a:r>
              <a:rPr lang="hr-HR" sz="2400" dirty="0" smtClean="0">
                <a:solidFill>
                  <a:srgbClr val="000000"/>
                </a:solidFill>
                <a:latin typeface="Calibri"/>
                <a:hlinkClick r:id="rId6"/>
              </a:rPr>
              <a:t>gergely.sipos@egi.eu</a:t>
            </a:r>
            <a:r>
              <a:rPr lang="hr-HR" sz="2800" dirty="0" smtClean="0">
                <a:solidFill>
                  <a:srgbClr val="000000"/>
                </a:solidFill>
                <a:latin typeface="Calibri"/>
              </a:rPr>
              <a:t>)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98" name="TextShape 2"/>
          <p:cNvSpPr txBox="1"/>
          <p:nvPr/>
        </p:nvSpPr>
        <p:spPr>
          <a:xfrm>
            <a:off x="467640" y="58680"/>
            <a:ext cx="7941240" cy="633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r-HR" sz="3200" dirty="0" smtClean="0">
                <a:solidFill>
                  <a:srgbClr val="FFFFFF"/>
                </a:solidFill>
                <a:latin typeface="Calibri"/>
              </a:rPr>
              <a:t>Project coordination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467640" y="58680"/>
            <a:ext cx="7941240" cy="633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FFFFFF"/>
                </a:solidFill>
                <a:latin typeface="Calibri"/>
              </a:rPr>
              <a:t>Tasks</a:t>
            </a:r>
            <a:endParaRPr/>
          </a:p>
        </p:txBody>
      </p:sp>
      <p:sp>
        <p:nvSpPr>
          <p:cNvPr id="100" name="TextShape 2"/>
          <p:cNvSpPr txBox="1"/>
          <p:nvPr/>
        </p:nvSpPr>
        <p:spPr>
          <a:xfrm>
            <a:off x="457200" y="1269016"/>
            <a:ext cx="8229240" cy="4248216"/>
          </a:xfrm>
          <a:prstGeom prst="rect">
            <a:avLst/>
          </a:prstGeom>
        </p:spPr>
        <p:txBody>
          <a:bodyPr/>
          <a:lstStyle/>
          <a:p>
            <a:pPr marL="2160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T1: User Support and Training (RBI)</a:t>
            </a:r>
            <a:endParaRPr dirty="0"/>
          </a:p>
          <a:p>
            <a:pPr marL="2160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800" dirty="0" smtClean="0">
                <a:solidFill>
                  <a:srgbClr val="000000"/>
                </a:solidFill>
                <a:latin typeface="Calibri"/>
              </a:rPr>
              <a:t>T</a:t>
            </a:r>
            <a:r>
              <a:rPr lang="en-US" sz="2800" dirty="0" smtClean="0">
                <a:solidFill>
                  <a:srgbClr val="000000"/>
                </a:solidFill>
                <a:latin typeface="Calibri"/>
              </a:rPr>
              <a:t>2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: DARIAH </a:t>
            </a:r>
            <a:r>
              <a:rPr lang="en-US" sz="2800" dirty="0" err="1">
                <a:solidFill>
                  <a:srgbClr val="000000"/>
                </a:solidFill>
                <a:latin typeface="Calibri"/>
              </a:rPr>
              <a:t>eScience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 Gateway on EGI (SZTAKI)</a:t>
            </a:r>
            <a:endParaRPr dirty="0"/>
          </a:p>
          <a:p>
            <a:pPr marL="2160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T3: Storing and Accessing DARIAH contents on EGI (SADE) (INFN)</a:t>
            </a:r>
            <a:endParaRPr dirty="0"/>
          </a:p>
          <a:p>
            <a:pPr marL="2160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T4: Multi-source distributed real-time search and information retrieval (SIR) (GDWG)</a:t>
            </a:r>
            <a:endParaRPr dirty="0"/>
          </a:p>
          <a:p>
            <a:pPr marL="2160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T5: Exploitation (DANS)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Content Placeholder 3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1922040"/>
            <a:ext cx="8229240" cy="3373920"/>
          </a:xfrm>
          <a:prstGeom prst="rect">
            <a:avLst/>
          </a:prstGeom>
          <a:ln>
            <a:noFill/>
          </a:ln>
        </p:spPr>
      </p:pic>
      <p:sp>
        <p:nvSpPr>
          <p:cNvPr id="102" name="TextShape 1"/>
          <p:cNvSpPr txBox="1"/>
          <p:nvPr/>
        </p:nvSpPr>
        <p:spPr>
          <a:xfrm>
            <a:off x="467640" y="58680"/>
            <a:ext cx="7941240" cy="633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FFFFFF"/>
                </a:solidFill>
                <a:latin typeface="Calibri"/>
              </a:rPr>
              <a:t>Task interaction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467640" y="58680"/>
            <a:ext cx="7941240" cy="633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FFFFFF"/>
                </a:solidFill>
                <a:latin typeface="Calibri"/>
              </a:rPr>
              <a:t>Deliverables</a:t>
            </a:r>
            <a:endParaRPr/>
          </a:p>
        </p:txBody>
      </p:sp>
      <p:sp>
        <p:nvSpPr>
          <p:cNvPr id="104" name="CustomShape 2"/>
          <p:cNvSpPr/>
          <p:nvPr/>
        </p:nvSpPr>
        <p:spPr>
          <a:xfrm>
            <a:off x="445860" y="5157360"/>
            <a:ext cx="8252280" cy="943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Upcoming deliverables(M2): D2.1, D3.1, D4.1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	Requirements collection and analysis	</a:t>
            </a:r>
            <a:endParaRPr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24" y="908720"/>
            <a:ext cx="8327753" cy="365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457200" y="836640"/>
            <a:ext cx="8229240" cy="5544360"/>
          </a:xfrm>
          <a:prstGeom prst="rect">
            <a:avLst/>
          </a:prstGeom>
        </p:spPr>
        <p:txBody>
          <a:bodyPr/>
          <a:lstStyle/>
          <a:p>
            <a:pPr marL="2160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F2F </a:t>
            </a:r>
            <a:r>
              <a:rPr lang="en-US" sz="2800" dirty="0" smtClean="0">
                <a:solidFill>
                  <a:srgbClr val="000000"/>
                </a:solidFill>
                <a:latin typeface="Calibri"/>
              </a:rPr>
              <a:t>meetings</a:t>
            </a:r>
            <a:endParaRPr lang="hr-HR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Every 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6 months in the first </a:t>
            </a: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year</a:t>
            </a:r>
            <a:endParaRPr lang="hr-HR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1 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per/year in the following </a:t>
            </a: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years</a:t>
            </a:r>
            <a:endParaRPr lang="hr-HR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In 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conjunction with EGI meetings (User forums, EGI conference, NGI events) </a:t>
            </a:r>
            <a:endParaRPr lang="hr-HR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At 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least one meeting in conjunction with DARIAH-EU</a:t>
            </a:r>
            <a:endParaRPr dirty="0"/>
          </a:p>
          <a:p>
            <a:pPr marL="2160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Online meetings (skype, </a:t>
            </a:r>
            <a:r>
              <a:rPr lang="en-US" sz="2800" dirty="0" err="1">
                <a:solidFill>
                  <a:srgbClr val="000000"/>
                </a:solidFill>
                <a:latin typeface="Calibri"/>
              </a:rPr>
              <a:t>indico</a:t>
            </a:r>
            <a:r>
              <a:rPr lang="en-US" sz="2800" dirty="0" smtClean="0">
                <a:solidFill>
                  <a:srgbClr val="000000"/>
                </a:solidFill>
                <a:latin typeface="Calibri"/>
              </a:rPr>
              <a:t>,…)</a:t>
            </a:r>
            <a:endParaRPr lang="hr-HR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1 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every month </a:t>
            </a:r>
            <a:endParaRPr lang="hr-HR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Coordination 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actions, </a:t>
            </a: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follow-up</a:t>
            </a:r>
            <a:endParaRPr lang="hr-HR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Report 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on mini-project status</a:t>
            </a:r>
            <a:endParaRPr dirty="0"/>
          </a:p>
        </p:txBody>
      </p:sp>
      <p:sp>
        <p:nvSpPr>
          <p:cNvPr id="107" name="TextShape 2"/>
          <p:cNvSpPr txBox="1"/>
          <p:nvPr/>
        </p:nvSpPr>
        <p:spPr>
          <a:xfrm>
            <a:off x="467640" y="58680"/>
            <a:ext cx="7941240" cy="633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FFFFFF"/>
                </a:solidFill>
                <a:latin typeface="Calibri"/>
              </a:rPr>
              <a:t>Meetings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457200" y="836640"/>
            <a:ext cx="8229240" cy="5544360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Starting date: M6</a:t>
            </a:r>
            <a:endParaRPr dirty="0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Develop training plan (A1.1, D1.1 – M9)</a:t>
            </a:r>
            <a:endParaRPr dirty="0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Training plan (to be defined by M9)</a:t>
            </a:r>
            <a:endParaRPr dirty="0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Tentative </a:t>
            </a:r>
            <a:r>
              <a:rPr lang="en-US" sz="2800" dirty="0" smtClean="0">
                <a:solidFill>
                  <a:srgbClr val="000000"/>
                </a:solidFill>
                <a:latin typeface="Calibri"/>
              </a:rPr>
              <a:t>plan:</a:t>
            </a:r>
            <a:endParaRPr lang="hr-HR" sz="2800" dirty="0" smtClean="0">
              <a:solidFill>
                <a:srgbClr val="000000"/>
              </a:solidFill>
              <a:latin typeface="Calibri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Each 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partner organize at least one training event (specially those involved in </a:t>
            </a: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mini-projects)</a:t>
            </a:r>
            <a:endParaRPr lang="hr-HR" sz="2400" dirty="0" smtClean="0">
              <a:solidFill>
                <a:srgbClr val="000000"/>
              </a:solidFill>
              <a:latin typeface="Calibri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/>
              </a:rPr>
              <a:t>At 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least one training event / workshop organized in conjunction with DARIAH-EU</a:t>
            </a:r>
            <a:endParaRPr dirty="0"/>
          </a:p>
        </p:txBody>
      </p:sp>
      <p:sp>
        <p:nvSpPr>
          <p:cNvPr id="109" name="TextShape 2"/>
          <p:cNvSpPr txBox="1"/>
          <p:nvPr/>
        </p:nvSpPr>
        <p:spPr>
          <a:xfrm>
            <a:off x="467640" y="58680"/>
            <a:ext cx="7941240" cy="633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FFFFFF"/>
                </a:solidFill>
                <a:latin typeface="Calibri"/>
              </a:rPr>
              <a:t>Dissemination activities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572</Words>
  <Application>Microsoft Office PowerPoint</Application>
  <PresentationFormat>On-screen Show (4:3)</PresentationFormat>
  <Paragraphs>93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Davor</dc:creator>
  <cp:lastModifiedBy>Davor</cp:lastModifiedBy>
  <cp:revision>21</cp:revision>
  <dcterms:modified xsi:type="dcterms:W3CDTF">2015-04-24T08:46:50Z</dcterms:modified>
</cp:coreProperties>
</file>