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88" r:id="rId3"/>
    <p:sldMasterId id="2147483704" r:id="rId4"/>
    <p:sldMasterId id="2147483708" r:id="rId5"/>
    <p:sldMasterId id="2147483712" r:id="rId6"/>
  </p:sldMasterIdLst>
  <p:notesMasterIdLst>
    <p:notesMasterId r:id="rId19"/>
  </p:notesMasterIdLst>
  <p:sldIdLst>
    <p:sldId id="325" r:id="rId7"/>
    <p:sldId id="339" r:id="rId8"/>
    <p:sldId id="338" r:id="rId9"/>
    <p:sldId id="326" r:id="rId10"/>
    <p:sldId id="335" r:id="rId11"/>
    <p:sldId id="336" r:id="rId12"/>
    <p:sldId id="337" r:id="rId13"/>
    <p:sldId id="331" r:id="rId14"/>
    <p:sldId id="332" r:id="rId15"/>
    <p:sldId id="334" r:id="rId16"/>
    <p:sldId id="328" r:id="rId17"/>
    <p:sldId id="330" r:id="rId18"/>
  </p:sldIdLst>
  <p:sldSz cx="13004800" cy="9753600"/>
  <p:notesSz cx="6858000" cy="9144000"/>
  <p:defaultTextStyle>
    <a:lvl1pPr algn="ctr" defTabSz="583991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1pPr>
    <a:lvl2pPr indent="228518" algn="ctr" defTabSz="583991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2pPr>
    <a:lvl3pPr indent="457034" algn="ctr" defTabSz="583991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3pPr>
    <a:lvl4pPr indent="685554" algn="ctr" defTabSz="583991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4pPr>
    <a:lvl5pPr indent="914072" algn="ctr" defTabSz="583991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5pPr>
    <a:lvl6pPr indent="1142591" algn="ctr" defTabSz="583991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6pPr>
    <a:lvl7pPr indent="1371107" algn="ctr" defTabSz="583991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7pPr>
    <a:lvl8pPr indent="1599628" algn="ctr" defTabSz="583991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8pPr>
    <a:lvl9pPr indent="1828144" algn="ctr" defTabSz="583991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D455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50800" cap="flat">
              <a:noFill/>
              <a:miter lim="400000"/>
            </a:ln>
          </a:left>
          <a:right>
            <a:ln w="50800" cap="flat">
              <a:noFill/>
              <a:miter lim="400000"/>
            </a:ln>
          </a:right>
          <a:top>
            <a:ln w="50800" cap="flat">
              <a:noFill/>
              <a:miter lim="400000"/>
            </a:ln>
          </a:top>
          <a:bottom>
            <a:ln w="50800" cap="flat">
              <a:noFill/>
              <a:miter lim="400000"/>
            </a:ln>
          </a:bottom>
          <a:insideH>
            <a:ln w="50800" cap="flat">
              <a:noFill/>
              <a:miter lim="400000"/>
            </a:ln>
          </a:insideH>
          <a:insideV>
            <a:ln w="508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848" y="-10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5287115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034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1pPr>
    <a:lvl2pPr indent="228518" defTabSz="457034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2pPr>
    <a:lvl3pPr indent="457034" defTabSz="457034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3pPr>
    <a:lvl4pPr indent="685554" defTabSz="457034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4pPr>
    <a:lvl5pPr indent="914072" defTabSz="457034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5pPr>
    <a:lvl6pPr indent="1142591" defTabSz="457034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6pPr>
    <a:lvl7pPr indent="1371107" defTabSz="457034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7pPr>
    <a:lvl8pPr indent="1599628" defTabSz="457034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8pPr>
    <a:lvl9pPr indent="1828144" defTabSz="457034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>
                <a:solidFill>
                  <a:srgbClr val="FF8000"/>
                </a:solidFill>
              </a:rPr>
              <a:t>Relationship of the Three COMMONS and collaborations within EGI-Engage</a:t>
            </a:r>
            <a:endParaRPr lang="en-GB" dirty="0">
              <a:latin typeface="Arial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5737FEC-CF1A-8C49-973D-5E979FB6BCAA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5.jpe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355601" y="2044700"/>
            <a:ext cx="12293601" cy="3238500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55601" y="5270499"/>
            <a:ext cx="12293601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518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03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55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072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82045" y="2521942"/>
            <a:ext cx="9642968" cy="2090702"/>
          </a:xfrm>
        </p:spPr>
        <p:txBody>
          <a:bodyPr/>
          <a:lstStyle>
            <a:lvl1pPr algn="ctr">
              <a:defRPr sz="5700">
                <a:solidFill>
                  <a:srgbClr val="003300"/>
                </a:solidFill>
              </a:defRPr>
            </a:lvl1pPr>
          </a:lstStyle>
          <a:p>
            <a:r>
              <a:rPr lang="en-US" altLang="zh-TW"/>
              <a:t>Test Title Grid Computing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82056" y="5285458"/>
            <a:ext cx="9640711" cy="2492587"/>
          </a:xfrm>
        </p:spPr>
        <p:txBody>
          <a:bodyPr/>
          <a:lstStyle>
            <a:lvl1pPr marL="0" indent="0" algn="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zh-TW"/>
              <a:t>Bunny Liang</a:t>
            </a:r>
          </a:p>
          <a:p>
            <a:r>
              <a:rPr lang="en-US" altLang="zh-TW"/>
              <a:t>Academia Sinica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94B5E-04F4-41D5-92FB-86AD378D44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5669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7F11-933E-4C2D-BC79-A720C0E019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431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7290" y="6267605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27290" y="4134003"/>
            <a:ext cx="11054080" cy="2133599"/>
          </a:xfrm>
        </p:spPr>
        <p:txBody>
          <a:bodyPr anchor="b"/>
          <a:lstStyle>
            <a:lvl1pPr marL="0" indent="0">
              <a:buNone/>
              <a:defRPr sz="2800"/>
            </a:lvl1pPr>
            <a:lvl2pPr marL="649995" indent="0">
              <a:buNone/>
              <a:defRPr sz="2600"/>
            </a:lvl2pPr>
            <a:lvl3pPr marL="1299992" indent="0">
              <a:buNone/>
              <a:defRPr sz="2300"/>
            </a:lvl3pPr>
            <a:lvl4pPr marL="1949993" indent="0">
              <a:buNone/>
              <a:defRPr sz="2000"/>
            </a:lvl4pPr>
            <a:lvl5pPr marL="2599989" indent="0">
              <a:buNone/>
              <a:defRPr sz="2000"/>
            </a:lvl5pPr>
            <a:lvl6pPr marL="3249984" indent="0">
              <a:buNone/>
              <a:defRPr sz="2000"/>
            </a:lvl6pPr>
            <a:lvl7pPr marL="3899984" indent="0">
              <a:buNone/>
              <a:defRPr sz="2000"/>
            </a:lvl7pPr>
            <a:lvl8pPr marL="4549976" indent="0">
              <a:buNone/>
              <a:defRPr sz="2000"/>
            </a:lvl8pPr>
            <a:lvl9pPr marL="5199977" indent="0">
              <a:buNone/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9C829-089C-4EE2-ABB8-1305483C57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0499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50242" y="2111023"/>
            <a:ext cx="5748302" cy="624727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615291" y="2111023"/>
            <a:ext cx="5748302" cy="624727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C1496-5795-4F80-98F6-CBD9A908A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014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995" indent="0">
              <a:buNone/>
              <a:defRPr sz="2800" b="1"/>
            </a:lvl2pPr>
            <a:lvl3pPr marL="1299992" indent="0">
              <a:buNone/>
              <a:defRPr sz="2600" b="1"/>
            </a:lvl3pPr>
            <a:lvl4pPr marL="1949993" indent="0">
              <a:buNone/>
              <a:defRPr sz="2300" b="1"/>
            </a:lvl4pPr>
            <a:lvl5pPr marL="2599989" indent="0">
              <a:buNone/>
              <a:defRPr sz="2300" b="1"/>
            </a:lvl5pPr>
            <a:lvl6pPr marL="3249984" indent="0">
              <a:buNone/>
              <a:defRPr sz="2300" b="1"/>
            </a:lvl6pPr>
            <a:lvl7pPr marL="3899984" indent="0">
              <a:buNone/>
              <a:defRPr sz="2300" b="1"/>
            </a:lvl7pPr>
            <a:lvl8pPr marL="4549976" indent="0">
              <a:buNone/>
              <a:defRPr sz="2300" b="1"/>
            </a:lvl8pPr>
            <a:lvl9pPr marL="5199977" indent="0">
              <a:buNone/>
              <a:defRPr sz="2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995" indent="0">
              <a:buNone/>
              <a:defRPr sz="2800" b="1"/>
            </a:lvl2pPr>
            <a:lvl3pPr marL="1299992" indent="0">
              <a:buNone/>
              <a:defRPr sz="2600" b="1"/>
            </a:lvl3pPr>
            <a:lvl4pPr marL="1949993" indent="0">
              <a:buNone/>
              <a:defRPr sz="2300" b="1"/>
            </a:lvl4pPr>
            <a:lvl5pPr marL="2599989" indent="0">
              <a:buNone/>
              <a:defRPr sz="2300" b="1"/>
            </a:lvl5pPr>
            <a:lvl6pPr marL="3249984" indent="0">
              <a:buNone/>
              <a:defRPr sz="2300" b="1"/>
            </a:lvl6pPr>
            <a:lvl7pPr marL="3899984" indent="0">
              <a:buNone/>
              <a:defRPr sz="2300" b="1"/>
            </a:lvl7pPr>
            <a:lvl8pPr marL="4549976" indent="0">
              <a:buNone/>
              <a:defRPr sz="2300" b="1"/>
            </a:lvl8pPr>
            <a:lvl9pPr marL="5199977" indent="0">
              <a:buNone/>
              <a:defRPr sz="2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A661D-0CE0-45E8-9D3A-EB6E9B9838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0978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9D1B1-A396-4CA0-B332-9AD0D75BC1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7097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4A688-AE01-48E2-BDB9-9E49B0B00B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418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9" y="6908800"/>
            <a:ext cx="10464801" cy="1282699"/>
          </a:xfrm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9" y="8191501"/>
            <a:ext cx="10464801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518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03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55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072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0243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84517" y="388351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50243" y="2041036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49995" indent="0">
              <a:buNone/>
              <a:defRPr sz="1700"/>
            </a:lvl2pPr>
            <a:lvl3pPr marL="1299992" indent="0">
              <a:buNone/>
              <a:defRPr sz="1400"/>
            </a:lvl3pPr>
            <a:lvl4pPr marL="1949993" indent="0">
              <a:buNone/>
              <a:defRPr sz="1300"/>
            </a:lvl4pPr>
            <a:lvl5pPr marL="2599989" indent="0">
              <a:buNone/>
              <a:defRPr sz="1300"/>
            </a:lvl5pPr>
            <a:lvl6pPr marL="3249984" indent="0">
              <a:buNone/>
              <a:defRPr sz="1300"/>
            </a:lvl6pPr>
            <a:lvl7pPr marL="3899984" indent="0">
              <a:buNone/>
              <a:defRPr sz="1300"/>
            </a:lvl7pPr>
            <a:lvl8pPr marL="4549976" indent="0">
              <a:buNone/>
              <a:defRPr sz="1300"/>
            </a:lvl8pPr>
            <a:lvl9pPr marL="5199977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8F7BE-23A1-41B0-8C9F-F8704F1B797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2780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49995" indent="0">
              <a:buNone/>
              <a:defRPr sz="4000"/>
            </a:lvl2pPr>
            <a:lvl3pPr marL="1299992" indent="0">
              <a:buNone/>
              <a:defRPr sz="3400"/>
            </a:lvl3pPr>
            <a:lvl4pPr marL="1949993" indent="0">
              <a:buNone/>
              <a:defRPr sz="2800"/>
            </a:lvl4pPr>
            <a:lvl5pPr marL="2599989" indent="0">
              <a:buNone/>
              <a:defRPr sz="2800"/>
            </a:lvl5pPr>
            <a:lvl6pPr marL="3249984" indent="0">
              <a:buNone/>
              <a:defRPr sz="2800"/>
            </a:lvl6pPr>
            <a:lvl7pPr marL="3899984" indent="0">
              <a:buNone/>
              <a:defRPr sz="2800"/>
            </a:lvl7pPr>
            <a:lvl8pPr marL="4549976" indent="0">
              <a:buNone/>
              <a:defRPr sz="2800"/>
            </a:lvl8pPr>
            <a:lvl9pPr marL="5199977" indent="0">
              <a:buNone/>
              <a:defRPr sz="28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49995" indent="0">
              <a:buNone/>
              <a:defRPr sz="1700"/>
            </a:lvl2pPr>
            <a:lvl3pPr marL="1299992" indent="0">
              <a:buNone/>
              <a:defRPr sz="1400"/>
            </a:lvl3pPr>
            <a:lvl4pPr marL="1949993" indent="0">
              <a:buNone/>
              <a:defRPr sz="1300"/>
            </a:lvl4pPr>
            <a:lvl5pPr marL="2599989" indent="0">
              <a:buNone/>
              <a:defRPr sz="1300"/>
            </a:lvl5pPr>
            <a:lvl6pPr marL="3249984" indent="0">
              <a:buNone/>
              <a:defRPr sz="1300"/>
            </a:lvl6pPr>
            <a:lvl7pPr marL="3899984" indent="0">
              <a:buNone/>
              <a:defRPr sz="1300"/>
            </a:lvl7pPr>
            <a:lvl8pPr marL="4549976" indent="0">
              <a:buNone/>
              <a:defRPr sz="1300"/>
            </a:lvl8pPr>
            <a:lvl9pPr marL="5199977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9BCF6-B15B-4204-8E20-08CF5A2F8E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3639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84710-02D6-435E-BBBD-B783188D2C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1018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435266" y="264174"/>
            <a:ext cx="2928337" cy="80941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50252" y="264174"/>
            <a:ext cx="8568267" cy="80941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C3690-2683-4F65-B9C0-2BF2022001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70520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Shape 1083"/>
          <p:cNvSpPr>
            <a:spLocks noGrp="1"/>
          </p:cNvSpPr>
          <p:nvPr>
            <p:ph type="title"/>
          </p:nvPr>
        </p:nvSpPr>
        <p:spPr>
          <a:xfrm>
            <a:off x="1264355" y="252871"/>
            <a:ext cx="10458027" cy="2438400"/>
          </a:xfrm>
          <a:prstGeom prst="rect">
            <a:avLst/>
          </a:prstGeom>
        </p:spPr>
        <p:txBody>
          <a:bodyPr lIns="72225" tIns="72225" rIns="72225" bIns="72225">
            <a:noAutofit/>
          </a:bodyPr>
          <a:lstStyle>
            <a:lvl1pPr algn="ctr" defTabSz="577773">
              <a:defRPr sz="8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2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011704006"/>
      </p:ext>
    </p:extLst>
  </p:cSld>
  <p:clrMapOvr>
    <a:masterClrMapping/>
  </p:clrMapOvr>
  <p:transition xmlns:p14="http://schemas.microsoft.com/office/powerpoint/2010/main"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9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4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99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49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99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49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99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022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4543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602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4003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9995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29999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4999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999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499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999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499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999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044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51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51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82273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995" indent="0">
              <a:buNone/>
              <a:defRPr sz="2800" b="1"/>
            </a:lvl2pPr>
            <a:lvl3pPr marL="1299992" indent="0">
              <a:buNone/>
              <a:defRPr sz="2600" b="1"/>
            </a:lvl3pPr>
            <a:lvl4pPr marL="1949993" indent="0">
              <a:buNone/>
              <a:defRPr sz="2300" b="1"/>
            </a:lvl4pPr>
            <a:lvl5pPr marL="2599989" indent="0">
              <a:buNone/>
              <a:defRPr sz="2300" b="1"/>
            </a:lvl5pPr>
            <a:lvl6pPr marL="3249984" indent="0">
              <a:buNone/>
              <a:defRPr sz="2300" b="1"/>
            </a:lvl6pPr>
            <a:lvl7pPr marL="3899984" indent="0">
              <a:buNone/>
              <a:defRPr sz="2300" b="1"/>
            </a:lvl7pPr>
            <a:lvl8pPr marL="4549976" indent="0">
              <a:buNone/>
              <a:defRPr sz="2300" b="1"/>
            </a:lvl8pPr>
            <a:lvl9pPr marL="519997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995" indent="0">
              <a:buNone/>
              <a:defRPr sz="2800" b="1"/>
            </a:lvl2pPr>
            <a:lvl3pPr marL="1299992" indent="0">
              <a:buNone/>
              <a:defRPr sz="2600" b="1"/>
            </a:lvl3pPr>
            <a:lvl4pPr marL="1949993" indent="0">
              <a:buNone/>
              <a:defRPr sz="2300" b="1"/>
            </a:lvl4pPr>
            <a:lvl5pPr marL="2599989" indent="0">
              <a:buNone/>
              <a:defRPr sz="2300" b="1"/>
            </a:lvl5pPr>
            <a:lvl6pPr marL="3249984" indent="0">
              <a:buNone/>
              <a:defRPr sz="2300" b="1"/>
            </a:lvl6pPr>
            <a:lvl7pPr marL="3899984" indent="0">
              <a:buNone/>
              <a:defRPr sz="2300" b="1"/>
            </a:lvl7pPr>
            <a:lvl8pPr marL="4549976" indent="0">
              <a:buNone/>
              <a:defRPr sz="2300" b="1"/>
            </a:lvl8pPr>
            <a:lvl9pPr marL="519997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32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355601" y="3251200"/>
            <a:ext cx="12293601" cy="3238500"/>
          </a:xfrm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0325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22773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3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9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3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49995" indent="0">
              <a:buNone/>
              <a:defRPr sz="1700"/>
            </a:lvl2pPr>
            <a:lvl3pPr marL="1299992" indent="0">
              <a:buNone/>
              <a:defRPr sz="1400"/>
            </a:lvl3pPr>
            <a:lvl4pPr marL="1949993" indent="0">
              <a:buNone/>
              <a:defRPr sz="1300"/>
            </a:lvl4pPr>
            <a:lvl5pPr marL="2599989" indent="0">
              <a:buNone/>
              <a:defRPr sz="1300"/>
            </a:lvl5pPr>
            <a:lvl6pPr marL="3249984" indent="0">
              <a:buNone/>
              <a:defRPr sz="1300"/>
            </a:lvl6pPr>
            <a:lvl7pPr marL="3899984" indent="0">
              <a:buNone/>
              <a:defRPr sz="1300"/>
            </a:lvl7pPr>
            <a:lvl8pPr marL="4549976" indent="0">
              <a:buNone/>
              <a:defRPr sz="1300"/>
            </a:lvl8pPr>
            <a:lvl9pPr marL="519997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18876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49995" indent="0">
              <a:buNone/>
              <a:defRPr sz="4000"/>
            </a:lvl2pPr>
            <a:lvl3pPr marL="1299992" indent="0">
              <a:buNone/>
              <a:defRPr sz="3400"/>
            </a:lvl3pPr>
            <a:lvl4pPr marL="1949993" indent="0">
              <a:buNone/>
              <a:defRPr sz="2800"/>
            </a:lvl4pPr>
            <a:lvl5pPr marL="2599989" indent="0">
              <a:buNone/>
              <a:defRPr sz="2800"/>
            </a:lvl5pPr>
            <a:lvl6pPr marL="3249984" indent="0">
              <a:buNone/>
              <a:defRPr sz="2800"/>
            </a:lvl6pPr>
            <a:lvl7pPr marL="3899984" indent="0">
              <a:buNone/>
              <a:defRPr sz="2800"/>
            </a:lvl7pPr>
            <a:lvl8pPr marL="4549976" indent="0">
              <a:buNone/>
              <a:defRPr sz="2800"/>
            </a:lvl8pPr>
            <a:lvl9pPr marL="5199977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49995" indent="0">
              <a:buNone/>
              <a:defRPr sz="1700"/>
            </a:lvl2pPr>
            <a:lvl3pPr marL="1299992" indent="0">
              <a:buNone/>
              <a:defRPr sz="1400"/>
            </a:lvl3pPr>
            <a:lvl4pPr marL="1949993" indent="0">
              <a:buNone/>
              <a:defRPr sz="1300"/>
            </a:lvl4pPr>
            <a:lvl5pPr marL="2599989" indent="0">
              <a:buNone/>
              <a:defRPr sz="1300"/>
            </a:lvl5pPr>
            <a:lvl6pPr marL="3249984" indent="0">
              <a:buNone/>
              <a:defRPr sz="1300"/>
            </a:lvl6pPr>
            <a:lvl7pPr marL="3899984" indent="0">
              <a:buNone/>
              <a:defRPr sz="1300"/>
            </a:lvl7pPr>
            <a:lvl8pPr marL="4549976" indent="0">
              <a:buNone/>
              <a:defRPr sz="1300"/>
            </a:lvl8pPr>
            <a:lvl9pPr marL="519997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44882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4977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607"/>
            <a:ext cx="2926080" cy="83221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607"/>
            <a:ext cx="8561493" cy="83221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4/27/15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9669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5369"/>
            <a:ext cx="2059093" cy="824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8972418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05" tIns="65003" rIns="130005" bIns="65003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119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13106401" cy="1537547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119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119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119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defTabSz="914119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4600" b="1" kern="1200" dirty="0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EGI-Engage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4642" y="8125752"/>
            <a:ext cx="1110827" cy="74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491" y="8021885"/>
            <a:ext cx="2059093" cy="83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0905067" y="9367522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57" tIns="66539" rIns="127957" bIns="6653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119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  <p:sp>
        <p:nvSpPr>
          <p:cNvPr id="15" name="AutoShape 2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250614" y="-259636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05" tIns="65003" rIns="130005" bIns="6500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119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6" name="AutoShape 4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467361" y="-42889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05" tIns="65003" rIns="130005" bIns="6500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119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pic>
        <p:nvPicPr>
          <p:cNvPr id="17" name="Picture 8" descr="http://www.dit.ie/hothouse/homepageelements/4featureboxes/H2020%20logo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303" y="8125743"/>
            <a:ext cx="1314027" cy="74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3533" y="3029940"/>
            <a:ext cx="10241138" cy="209070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5236" y="5527040"/>
            <a:ext cx="8295322" cy="19100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50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9BFABF-1757-0F48-B3C0-E406FAE89463}" type="datetime1">
              <a:rPr lang="en-US">
                <a:solidFill>
                  <a:srgbClr val="FFFFFF"/>
                </a:solidFill>
              </a:rPr>
              <a:pPr/>
              <a:t>4/27/15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0677" y="9040151"/>
            <a:ext cx="3034453" cy="519289"/>
          </a:xfrm>
        </p:spPr>
        <p:txBody>
          <a:bodyPr/>
          <a:lstStyle>
            <a:lvl1pPr>
              <a:defRPr/>
            </a:lvl1pPr>
          </a:lstStyle>
          <a:p>
            <a:fld id="{581D97E1-1CDA-AD4D-9DA7-B27AE6DA10E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330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245" y="2009291"/>
            <a:ext cx="11485315" cy="64369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795D6-1859-5641-A352-405502D22CE8}" type="datetimeFigureOut">
              <a:rPr lang="en-US">
                <a:solidFill>
                  <a:srgbClr val="FFFFFF"/>
                </a:solidFill>
              </a:rPr>
              <a:pPr/>
              <a:t>4/27/15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4074D-4483-D043-9D60-FC197D6E781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860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D157EE-43EF-AD4B-B016-B88A3299E235}" type="datetimeFigureOut">
              <a:rPr lang="en-US">
                <a:solidFill>
                  <a:srgbClr val="FFFFFF"/>
                </a:solidFill>
              </a:rPr>
              <a:pPr/>
              <a:t>4/27/15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D291D-F19D-5340-8D8F-694773E573C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913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5368"/>
            <a:ext cx="2059093" cy="824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8972417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12" tIns="65007" rIns="130012" bIns="6500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166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13106401" cy="1537547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166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166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166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defTabSz="914166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4600" b="1" kern="1200" dirty="0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EGI-Engage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4642" y="8125751"/>
            <a:ext cx="1110827" cy="74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491" y="8021885"/>
            <a:ext cx="2059093" cy="83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0905067" y="9367522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64" tIns="66542" rIns="127964" bIns="66542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166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  <p:sp>
        <p:nvSpPr>
          <p:cNvPr id="15" name="AutoShape 2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250614" y="-259637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12" tIns="65007" rIns="130012" bIns="65007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166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6" name="AutoShape 4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467361" y="-42891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12" tIns="65007" rIns="130012" bIns="65007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166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pic>
        <p:nvPicPr>
          <p:cNvPr id="17" name="Picture 8" descr="http://www.dit.ie/hothouse/homepageelements/4featureboxes/H2020%20logo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302" y="8125743"/>
            <a:ext cx="1314027" cy="74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3533" y="3029940"/>
            <a:ext cx="10241138" cy="209070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5236" y="5527040"/>
            <a:ext cx="8295322" cy="19100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50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DC8C0A-F9E7-9A4D-8470-E76190F8D5DB}" type="datetime1">
              <a:rPr lang="en-US">
                <a:solidFill>
                  <a:srgbClr val="FFFFFF"/>
                </a:solidFill>
              </a:rPr>
              <a:pPr/>
              <a:t>4/27/15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0677" y="9040150"/>
            <a:ext cx="3034453" cy="519289"/>
          </a:xfrm>
        </p:spPr>
        <p:txBody>
          <a:bodyPr/>
          <a:lstStyle>
            <a:lvl1pPr>
              <a:defRPr/>
            </a:lvl1pPr>
          </a:lstStyle>
          <a:p>
            <a:fld id="{2BC6B24B-8CBB-AE47-B584-85F8157164D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90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355600" y="1016000"/>
            <a:ext cx="5892800" cy="3886199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355600" y="4889502"/>
            <a:ext cx="5892800" cy="388619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518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03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55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072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245" y="2009289"/>
            <a:ext cx="11485315" cy="64369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FF192B-B9ED-2947-B33D-25E95C44AC40}" type="datetimeFigureOut">
              <a:rPr lang="en-US">
                <a:solidFill>
                  <a:srgbClr val="FFFFFF"/>
                </a:solidFill>
              </a:rPr>
              <a:pPr/>
              <a:t>4/27/15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BBF99-6613-2745-9842-1E9196AA2AA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1559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D93952-712D-EB4E-837B-DD6A7ED27369}" type="datetimeFigureOut">
              <a:rPr lang="en-US">
                <a:solidFill>
                  <a:srgbClr val="FFFFFF"/>
                </a:solidFill>
              </a:rPr>
              <a:pPr/>
              <a:t>4/27/15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37F0D-2E0B-9047-8D21-9ABA9C8E3A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87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5361"/>
            <a:ext cx="2059093" cy="824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8972410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46" tIns="65023" rIns="130046" bIns="65023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13106401" cy="1537547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400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4600" b="1" kern="1200" dirty="0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EGI-Engage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4641" y="8125743"/>
            <a:ext cx="1110827" cy="74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490" y="8021885"/>
            <a:ext cx="2059093" cy="83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0905067" y="9367521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98" tIns="66559" rIns="127998" bIns="665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400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  <p:sp>
        <p:nvSpPr>
          <p:cNvPr id="15" name="AutoShape 2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250614" y="-259645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6" tIns="65023" rIns="130046" bIns="6502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6" name="AutoShape 4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467361" y="-42898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6" tIns="65023" rIns="130046" bIns="6502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pic>
        <p:nvPicPr>
          <p:cNvPr id="17" name="Picture 8" descr="http://www.dit.ie/hothouse/homepageelements/4featureboxes/H2020%20logo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295" y="8125743"/>
            <a:ext cx="1314027" cy="74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3533" y="3029939"/>
            <a:ext cx="10241138" cy="209070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5236" y="5527040"/>
            <a:ext cx="8295322" cy="19100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7B88A2-5690-2145-8845-B94C7CEC8FA5}" type="datetime1">
              <a:rPr lang="en-US">
                <a:solidFill>
                  <a:srgbClr val="FFFFFF"/>
                </a:solidFill>
              </a:rPr>
              <a:pPr/>
              <a:t>4/27/15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EGI-Engage: a project overview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0676" y="9040143"/>
            <a:ext cx="3034453" cy="519289"/>
          </a:xfrm>
        </p:spPr>
        <p:txBody>
          <a:bodyPr/>
          <a:lstStyle>
            <a:lvl1pPr>
              <a:defRPr/>
            </a:lvl1pPr>
          </a:lstStyle>
          <a:p>
            <a:fld id="{1189A9C4-77AC-0347-8144-49D01F8D464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089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245" y="2009282"/>
            <a:ext cx="11485315" cy="64369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2DEC8B-DDC3-F048-88E5-EA57B03F3DE9}" type="datetime1">
              <a:rPr lang="en-US">
                <a:solidFill>
                  <a:srgbClr val="FFFFFF"/>
                </a:solidFill>
              </a:rPr>
              <a:pPr/>
              <a:t>4/27/15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EGI-Engage: a project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710E1-C7B9-E140-A9CB-662EA42531D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629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187377-C61D-9248-8159-DF3F0EAEEF60}" type="datetime1">
              <a:rPr lang="en-US">
                <a:solidFill>
                  <a:srgbClr val="FFFFFF"/>
                </a:solidFill>
              </a:rPr>
              <a:pPr/>
              <a:t>4/27/15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EGI-Engage: a project overview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65F9D-D809-D34F-9C0C-F398998055E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2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355600" y="2730502"/>
            <a:ext cx="5892800" cy="6299200"/>
          </a:xfrm>
          <a:prstGeom prst="rect">
            <a:avLst/>
          </a:prstGeom>
        </p:spPr>
        <p:txBody>
          <a:bodyPr/>
          <a:lstStyle>
            <a:lvl1pPr marL="431646" indent="-431646">
              <a:lnSpc>
                <a:spcPct val="100000"/>
              </a:lnSpc>
              <a:spcBef>
                <a:spcPts val="3800"/>
              </a:spcBef>
              <a:defRPr sz="3800"/>
            </a:lvl1pPr>
            <a:lvl2pPr marL="863291" indent="-431646">
              <a:lnSpc>
                <a:spcPct val="100000"/>
              </a:lnSpc>
              <a:spcBef>
                <a:spcPts val="3800"/>
              </a:spcBef>
              <a:defRPr sz="3800"/>
            </a:lvl2pPr>
            <a:lvl3pPr marL="1294934" indent="-431646">
              <a:lnSpc>
                <a:spcPct val="100000"/>
              </a:lnSpc>
              <a:spcBef>
                <a:spcPts val="3800"/>
              </a:spcBef>
              <a:defRPr sz="3800"/>
            </a:lvl3pPr>
            <a:lvl4pPr marL="1726582" indent="-431646">
              <a:lnSpc>
                <a:spcPct val="100000"/>
              </a:lnSpc>
              <a:spcBef>
                <a:spcPts val="3800"/>
              </a:spcBef>
              <a:defRPr sz="3800"/>
            </a:lvl4pPr>
            <a:lvl5pPr marL="2158225" indent="-431646">
              <a:lnSpc>
                <a:spcPct val="100000"/>
              </a:lnSpc>
              <a:spcBef>
                <a:spcPts val="3800"/>
              </a:spcBef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4" Type="http://schemas.openxmlformats.org/officeDocument/2006/relationships/theme" Target="../theme/theme4.xml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4" Type="http://schemas.openxmlformats.org/officeDocument/2006/relationships/theme" Target="../theme/theme5.xml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39.xml"/><Relationship Id="rId2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4" Type="http://schemas.openxmlformats.org/officeDocument/2006/relationships/theme" Target="../theme/theme6.xml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355601" y="254000"/>
            <a:ext cx="12293601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355601" y="2730502"/>
            <a:ext cx="12293601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algn="ctr" defTabSz="583991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indent="228518" algn="ctr" defTabSz="583991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indent="457034" algn="ctr" defTabSz="583991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indent="685554" algn="ctr" defTabSz="583991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indent="914072" algn="ctr" defTabSz="583991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indent="1142591" algn="ctr" defTabSz="583991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indent="1371107" algn="ctr" defTabSz="583991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indent="1599628" algn="ctr" defTabSz="583991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indent="1828144" algn="ctr" defTabSz="583991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520511" indent="-520511" defTabSz="583991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marL="1041023" indent="-520511" defTabSz="583991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marL="1561541" indent="-520511" defTabSz="583991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marL="2082054" indent="-520511" defTabSz="583991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marL="2602568" indent="-520511" defTabSz="583991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marL="3123082" indent="-520511" defTabSz="583991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marL="3643595" indent="-520511" defTabSz="583991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marL="4164106" indent="-520511" defTabSz="583991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marL="4684622" indent="-520511" defTabSz="583991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bodyStyle>
    <p:otherStyle>
      <a:lvl1pPr algn="ctr" defTabSz="583991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518" algn="ctr" defTabSz="583991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034" algn="ctr" defTabSz="583991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554" algn="ctr" defTabSz="583991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072" algn="ctr" defTabSz="583991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2591" algn="ctr" defTabSz="583991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107" algn="ctr" defTabSz="583991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599628" algn="ctr" defTabSz="583991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144" algn="ctr" defTabSz="583991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3920" y="264161"/>
            <a:ext cx="9168836" cy="1336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99" tIns="65000" rIns="129999" bIns="65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Test Title Is Usually Long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240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</a:lstStyle>
          <a:p>
            <a:pPr algn="l" defTabSz="1299992" rt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kern="120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3308" y="8882098"/>
            <a:ext cx="4118187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>
            <a:lvl1pPr algn="ctr">
              <a:defRPr sz="2000"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</a:lstStyle>
          <a:p>
            <a:pPr defTabSz="1299992" rt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kern="120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20107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</a:lstStyle>
          <a:p>
            <a:pPr defTabSz="1299992" rtl="0" fontAlgn="base">
              <a:spcBef>
                <a:spcPct val="0"/>
              </a:spcBef>
              <a:spcAft>
                <a:spcPct val="0"/>
              </a:spcAft>
              <a:defRPr/>
            </a:pPr>
            <a:fld id="{38555088-605D-40BC-A817-D37DAF5800BB}" type="slidenum">
              <a:rPr kumimoji="1" lang="en-US" altLang="zh-TW" kern="1200" smtClean="0"/>
              <a:pPr defTabSz="1299992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kern="12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240" y="2111023"/>
            <a:ext cx="11713351" cy="6247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Level 1 – first point of slide</a:t>
            </a:r>
          </a:p>
          <a:p>
            <a:pPr lvl="1"/>
            <a:r>
              <a:rPr lang="en-US" altLang="zh-TW" smtClean="0"/>
              <a:t> Level 2</a:t>
            </a:r>
          </a:p>
          <a:p>
            <a:pPr lvl="2"/>
            <a:r>
              <a:rPr lang="en-US" altLang="zh-TW" smtClean="0"/>
              <a:t>Level 3</a:t>
            </a:r>
          </a:p>
          <a:p>
            <a:pPr lvl="3"/>
            <a:r>
              <a:rPr lang="en-US" altLang="zh-TW" smtClean="0"/>
              <a:t>Level 4</a:t>
            </a:r>
          </a:p>
          <a:p>
            <a:pPr lvl="4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33796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+mj-lt"/>
          <a:ea typeface="+mj-ea"/>
          <a:cs typeface="標楷體" pitchFamily="-1" charset="-12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5pPr>
      <a:lvl6pPr marL="649995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6pPr>
      <a:lvl7pPr marL="1299992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7pPr>
      <a:lvl8pPr marL="1949993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8pPr>
      <a:lvl9pPr marL="2599989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9pPr>
    </p:titleStyle>
    <p:bodyStyle>
      <a:lvl1pPr marL="487499" indent="-487499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4300">
          <a:solidFill>
            <a:srgbClr val="000066"/>
          </a:solidFill>
          <a:latin typeface="+mn-lt"/>
          <a:ea typeface="+mn-ea"/>
          <a:cs typeface="標楷體" pitchFamily="-1" charset="-120"/>
        </a:defRPr>
      </a:lvl1pPr>
      <a:lvl2pPr marL="1056245" indent="-406247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•"/>
        <a:defRPr kumimoji="1" sz="3700">
          <a:solidFill>
            <a:srgbClr val="003300"/>
          </a:solidFill>
          <a:latin typeface="+mn-lt"/>
          <a:ea typeface="+mn-ea"/>
          <a:cs typeface="標楷體" pitchFamily="-1" charset="-120"/>
        </a:defRPr>
      </a:lvl2pPr>
      <a:lvl3pPr marL="1624990" indent="-324997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3300">
          <a:solidFill>
            <a:srgbClr val="000066"/>
          </a:solidFill>
          <a:latin typeface="+mn-lt"/>
          <a:ea typeface="+mn-ea"/>
          <a:cs typeface="標楷體" pitchFamily="-1" charset="-120"/>
        </a:defRPr>
      </a:lvl3pPr>
      <a:lvl4pPr marL="2274988" indent="-324997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標楷體" pitchFamily="-1" charset="-120"/>
        </a:defRPr>
      </a:lvl4pPr>
      <a:lvl5pPr marL="2924989" indent="-324997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標楷體" pitchFamily="-1" charset="-120"/>
        </a:defRPr>
      </a:lvl5pPr>
      <a:lvl6pPr marL="3574986" indent="-324997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6pPr>
      <a:lvl7pPr marL="4224981" indent="-324997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7pPr>
      <a:lvl8pPr marL="4874980" indent="-324997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8pPr>
      <a:lvl9pPr marL="5524973" indent="-324997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12999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995" algn="l" defTabSz="12999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9992" algn="l" defTabSz="12999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9993" algn="l" defTabSz="12999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9989" algn="l" defTabSz="12999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9984" algn="l" defTabSz="12999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9984" algn="l" defTabSz="12999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9976" algn="l" defTabSz="12999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9977" algn="l" defTabSz="12999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29999" tIns="65000" rIns="129999" bIns="650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51"/>
            <a:ext cx="11704320" cy="6436925"/>
          </a:xfrm>
          <a:prstGeom prst="rect">
            <a:avLst/>
          </a:prstGeom>
        </p:spPr>
        <p:txBody>
          <a:bodyPr vert="horz" lIns="129999" tIns="65000" rIns="129999" bIns="6500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53"/>
            <a:ext cx="3034453" cy="519289"/>
          </a:xfrm>
          <a:prstGeom prst="rect">
            <a:avLst/>
          </a:prstGeom>
        </p:spPr>
        <p:txBody>
          <a:bodyPr vert="horz" lIns="129999" tIns="65000" rIns="129999" bIns="6500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49995" rtl="0"/>
            <a:fld id="{55560991-9996-C24D-94EA-73B52E794718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49995" rtl="0"/>
              <a:t>4/27/15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53"/>
            <a:ext cx="4118187" cy="519289"/>
          </a:xfrm>
          <a:prstGeom prst="rect">
            <a:avLst/>
          </a:prstGeom>
        </p:spPr>
        <p:txBody>
          <a:bodyPr vert="horz" lIns="129999" tIns="65000" rIns="129999" bIns="6500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49995" rtl="0"/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53"/>
            <a:ext cx="3034453" cy="519289"/>
          </a:xfrm>
          <a:prstGeom prst="rect">
            <a:avLst/>
          </a:prstGeom>
        </p:spPr>
        <p:txBody>
          <a:bodyPr vert="horz" lIns="129999" tIns="65000" rIns="129999" bIns="6500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49995" rtl="0"/>
            <a:fld id="{51419130-1590-BA4B-9DA6-AED897B2ED7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49995" rtl="0"/>
              <a:t>‹#›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014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64999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499" indent="-487499" algn="l" defTabSz="649995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245" indent="-406247" algn="l" defTabSz="649995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4990" indent="-324997" algn="l" defTabSz="649995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4988" indent="-324997" algn="l" defTabSz="649995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4989" indent="-324997" algn="l" defTabSz="649995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4986" indent="-324997" algn="l" defTabSz="649995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4981" indent="-324997" algn="l" defTabSz="649995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4980" indent="-324997" algn="l" defTabSz="649995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4973" indent="-324997" algn="l" defTabSz="649995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995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9992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9993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9989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9984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9984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9976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9977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8972418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05" tIns="65003" rIns="130005" bIns="65003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119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2"/>
            <a:ext cx="13004800" cy="1485618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119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2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119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3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119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20908" y="164819"/>
            <a:ext cx="9728765" cy="12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05" tIns="65003" rIns="130005" bIns="650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9245" y="2275849"/>
            <a:ext cx="11485315" cy="64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05" tIns="65003" rIns="130005" bIns="650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54" y="9069503"/>
            <a:ext cx="3034453" cy="519289"/>
          </a:xfrm>
          <a:prstGeom prst="rect">
            <a:avLst/>
          </a:prstGeom>
        </p:spPr>
        <p:txBody>
          <a:bodyPr vert="horz" wrap="square" lIns="130005" tIns="65003" rIns="130005" bIns="65003" numCol="1" anchor="ctr" anchorCtr="0" compatLnSpc="1">
            <a:prstTxWarp prst="textNoShape">
              <a:avLst/>
            </a:prstTxWarp>
          </a:bodyPr>
          <a:lstStyle>
            <a:lvl1pPr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algn="l" defTabSz="914119" rtl="0" fontAlgn="base">
              <a:spcBef>
                <a:spcPct val="0"/>
              </a:spcBef>
              <a:spcAft>
                <a:spcPct val="0"/>
              </a:spcAft>
            </a:pPr>
            <a:fld id="{294CE034-C77A-0041-9344-954C402F9940}" type="datetimeFigureOut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algn="l" defTabSz="914119" rtl="0" fontAlgn="base">
                <a:spcBef>
                  <a:spcPct val="0"/>
                </a:spcBef>
                <a:spcAft>
                  <a:spcPct val="0"/>
                </a:spcAft>
              </a:pPr>
              <a:t>4/27/15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51"/>
            <a:ext cx="4118187" cy="519289"/>
          </a:xfrm>
          <a:prstGeom prst="rect">
            <a:avLst/>
          </a:prstGeom>
        </p:spPr>
        <p:txBody>
          <a:bodyPr vert="horz" lIns="130005" tIns="65003" rIns="130005" bIns="6500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defTabSz="914119" rtl="0">
              <a:defRPr/>
            </a:pPr>
            <a:endParaRPr lang="en-US" kern="12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3895" y="9040151"/>
            <a:ext cx="3034453" cy="519289"/>
          </a:xfrm>
          <a:prstGeom prst="rect">
            <a:avLst/>
          </a:prstGeom>
        </p:spPr>
        <p:txBody>
          <a:bodyPr vert="horz" wrap="square" lIns="130005" tIns="65003" rIns="130005" bIns="65003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defTabSz="914119" rtl="0" fontAlgn="base">
              <a:spcBef>
                <a:spcPct val="0"/>
              </a:spcBef>
              <a:spcAft>
                <a:spcPct val="0"/>
              </a:spcAft>
            </a:pPr>
            <a:fld id="{B91A3C23-F530-F247-9429-111DC907DF1D}" type="slidenum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defTabSz="914119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0905067" y="9367522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57" tIns="66539" rIns="127957" bIns="6653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119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</p:spTree>
    <p:extLst>
      <p:ext uri="{BB962C8B-B14F-4D97-AF65-F5344CB8AC3E}">
        <p14:creationId xmlns:p14="http://schemas.microsoft.com/office/powerpoint/2010/main" val="260783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650029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1300059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950092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2600122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487524" indent="-48752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1056299" indent="-40626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625073" indent="-32501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2275105" indent="-32501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925138" indent="-32501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3575169" indent="-325014" algn="l" defTabSz="130005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5197" indent="-325014" algn="l" defTabSz="130005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5229" indent="-325014" algn="l" defTabSz="130005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5256" indent="-325014" algn="l" defTabSz="130005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029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059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092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122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151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184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0209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0243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8972417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12" tIns="65007" rIns="130012" bIns="6500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166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2"/>
            <a:ext cx="13004800" cy="1485618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166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2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166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3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166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20908" y="164819"/>
            <a:ext cx="9728765" cy="12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12" tIns="65007" rIns="130012" bIns="650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9245" y="2275848"/>
            <a:ext cx="11485315" cy="64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12" tIns="65007" rIns="130012" bIns="65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54" y="9069502"/>
            <a:ext cx="3034453" cy="519289"/>
          </a:xfrm>
          <a:prstGeom prst="rect">
            <a:avLst/>
          </a:prstGeom>
        </p:spPr>
        <p:txBody>
          <a:bodyPr vert="horz" wrap="square" lIns="130012" tIns="65007" rIns="130012" bIns="65007" numCol="1" anchor="ctr" anchorCtr="0" compatLnSpc="1">
            <a:prstTxWarp prst="textNoShape">
              <a:avLst/>
            </a:prstTxWarp>
          </a:bodyPr>
          <a:lstStyle>
            <a:lvl1pPr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algn="l" defTabSz="914166" rtl="0" fontAlgn="base">
              <a:spcBef>
                <a:spcPct val="0"/>
              </a:spcBef>
              <a:spcAft>
                <a:spcPct val="0"/>
              </a:spcAft>
            </a:pPr>
            <a:fld id="{1AB69D52-99FA-4840-8AE7-29E0727FBB59}" type="datetimeFigureOut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algn="l" defTabSz="914166" rtl="0" fontAlgn="base">
                <a:spcBef>
                  <a:spcPct val="0"/>
                </a:spcBef>
                <a:spcAft>
                  <a:spcPct val="0"/>
                </a:spcAft>
              </a:pPr>
              <a:t>4/27/15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50"/>
            <a:ext cx="4118187" cy="519289"/>
          </a:xfrm>
          <a:prstGeom prst="rect">
            <a:avLst/>
          </a:prstGeom>
        </p:spPr>
        <p:txBody>
          <a:bodyPr vert="horz" lIns="130012" tIns="65007" rIns="130012" bIns="65007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defTabSz="914166" rtl="0">
              <a:defRPr/>
            </a:pPr>
            <a:endParaRPr lang="en-US" kern="12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3895" y="9040150"/>
            <a:ext cx="3034453" cy="519289"/>
          </a:xfrm>
          <a:prstGeom prst="rect">
            <a:avLst/>
          </a:prstGeom>
        </p:spPr>
        <p:txBody>
          <a:bodyPr vert="horz" wrap="square" lIns="130012" tIns="65007" rIns="130012" bIns="65007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defTabSz="914166" rtl="0" fontAlgn="base">
              <a:spcBef>
                <a:spcPct val="0"/>
              </a:spcBef>
              <a:spcAft>
                <a:spcPct val="0"/>
              </a:spcAft>
            </a:pPr>
            <a:fld id="{997B084D-338B-B640-9A48-DA7877A2563C}" type="slidenum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defTabSz="914166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0905067" y="9367522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64" tIns="66542" rIns="127964" bIns="66542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166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</p:spTree>
    <p:extLst>
      <p:ext uri="{BB962C8B-B14F-4D97-AF65-F5344CB8AC3E}">
        <p14:creationId xmlns:p14="http://schemas.microsoft.com/office/powerpoint/2010/main" val="386998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650062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1300125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950192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2600254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487549" indent="-487549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1056353" indent="-40629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625156" indent="-325031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2275221" indent="-325031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925288" indent="-325031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3575352" indent="-325031" algn="l" defTabSz="13001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5413" indent="-325031" algn="l" defTabSz="13001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5478" indent="-325031" algn="l" defTabSz="13001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5539" indent="-325031" algn="l" defTabSz="13001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062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125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192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254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317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384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0443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0509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8972410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46" tIns="65023" rIns="130046" bIns="65023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1"/>
            <a:ext cx="13004800" cy="1485618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2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3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400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20907" y="164819"/>
            <a:ext cx="9728765" cy="12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9245" y="2275841"/>
            <a:ext cx="11485315" cy="64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54" y="9069495"/>
            <a:ext cx="3034453" cy="519289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algn="l" defTabSz="914400" rtl="0" fontAlgn="base">
              <a:spcBef>
                <a:spcPct val="0"/>
              </a:spcBef>
              <a:spcAft>
                <a:spcPct val="0"/>
              </a:spcAft>
            </a:pPr>
            <a:fld id="{527F2462-7F73-264F-9F37-5652F7C0EB79}" type="datetime1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algn="l" defTabSz="914400" rtl="0" fontAlgn="base">
                <a:spcBef>
                  <a:spcPct val="0"/>
                </a:spcBef>
                <a:spcAft>
                  <a:spcPct val="0"/>
                </a:spcAft>
              </a:pPr>
              <a:t>4/27/15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defTabSz="914400" rtl="0">
              <a:defRPr/>
            </a:pPr>
            <a:r>
              <a:rPr lang="en-US" kern="1200">
                <a:solidFill>
                  <a:srgbClr val="FFFFFF"/>
                </a:solidFill>
              </a:rPr>
              <a:t>EGI-Engage: a project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3894" y="9040143"/>
            <a:ext cx="3034453" cy="519289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defTabSz="914400" rtl="0" fontAlgn="base">
              <a:spcBef>
                <a:spcPct val="0"/>
              </a:spcBef>
              <a:spcAft>
                <a:spcPct val="0"/>
              </a:spcAft>
            </a:pPr>
            <a:fld id="{6D0637F1-7060-9F4E-AB99-B54DA0E2924F}" type="slidenum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defTabSz="914400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0905067" y="9367521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98" tIns="66559" rIns="127998" bIns="665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400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</p:spTree>
    <p:extLst>
      <p:ext uri="{BB962C8B-B14F-4D97-AF65-F5344CB8AC3E}">
        <p14:creationId xmlns:p14="http://schemas.microsoft.com/office/powerpoint/2010/main" val="194687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650230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1300460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950690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2600919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hyperlink" Target="https://www.opensciencecommons.org/" TargetMode="External"/><Relationship Id="rId1" Type="http://schemas.openxmlformats.org/officeDocument/2006/relationships/slideLayout" Target="../slideLayouts/slideLayout40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hyperlink" Target="https://wiki.egi.eu/wiki/EGI-Engage:Competence_centre_Disaster_Mitig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ctrTitle"/>
          </p:nvPr>
        </p:nvSpPr>
        <p:spPr>
          <a:xfrm>
            <a:off x="732665" y="1338528"/>
            <a:ext cx="11690074" cy="3782123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443832">
              <a:defRPr sz="1800" cap="none">
                <a:solidFill>
                  <a:srgbClr val="000000"/>
                </a:solidFill>
              </a:defRPr>
            </a:pPr>
            <a:r>
              <a:rPr sz="5400" b="1" dirty="0">
                <a:solidFill>
                  <a:srgbClr val="FF8000"/>
                </a:solidFill>
              </a:rPr>
              <a:t>Disaster </a:t>
            </a:r>
            <a:r>
              <a:rPr sz="5400" b="1" dirty="0">
                <a:solidFill>
                  <a:srgbClr val="FF8000"/>
                </a:solidFill>
              </a:rPr>
              <a:t>Mitigation</a:t>
            </a:r>
            <a:r>
              <a:rPr lang="en-US" sz="5400" b="1" dirty="0">
                <a:solidFill>
                  <a:srgbClr val="FF8000"/>
                </a:solidFill>
              </a:rPr>
              <a:t> </a:t>
            </a:r>
            <a:r>
              <a:rPr sz="5400" b="1" dirty="0">
                <a:solidFill>
                  <a:srgbClr val="FF8000"/>
                </a:solidFill>
              </a:rPr>
              <a:t>Competence Centre</a:t>
            </a:r>
            <a:r>
              <a:rPr lang="en-US" sz="5400" b="1" dirty="0">
                <a:solidFill>
                  <a:srgbClr val="FF8000"/>
                </a:solidFill>
              </a:rPr>
              <a:t/>
            </a:r>
            <a:br>
              <a:rPr lang="en-US" sz="5400" b="1" dirty="0">
                <a:solidFill>
                  <a:srgbClr val="FF8000"/>
                </a:solidFill>
              </a:rPr>
            </a:br>
            <a:r>
              <a:rPr lang="en-US" sz="5400" b="1" dirty="0">
                <a:solidFill>
                  <a:srgbClr val="FF8000"/>
                </a:solidFill>
              </a:rPr>
              <a:t>Project Meeting</a:t>
            </a:r>
            <a:endParaRPr sz="5400" b="1" dirty="0">
              <a:solidFill>
                <a:srgbClr val="FF8000"/>
              </a:solidFill>
            </a:endParaRPr>
          </a:p>
          <a:p>
            <a:pPr defTabSz="443832">
              <a:defRPr sz="1800" cap="none">
                <a:solidFill>
                  <a:srgbClr val="000000"/>
                </a:solidFill>
              </a:defRPr>
            </a:pPr>
            <a:endParaRPr sz="5400" b="1" dirty="0">
              <a:solidFill>
                <a:srgbClr val="FF8000"/>
              </a:solidFill>
            </a:endParaRPr>
          </a:p>
          <a:p>
            <a:pPr defTabSz="443832">
              <a:defRPr sz="1800" cap="none">
                <a:solidFill>
                  <a:srgbClr val="000000"/>
                </a:solidFill>
              </a:defRPr>
            </a:pPr>
            <a:r>
              <a:rPr sz="4400" b="1" dirty="0">
                <a:solidFill>
                  <a:schemeClr val="accent3">
                    <a:lumMod val="50000"/>
                  </a:schemeClr>
                </a:solidFill>
              </a:rPr>
              <a:t>Coordinator: Simon Lin</a:t>
            </a:r>
          </a:p>
        </p:txBody>
      </p:sp>
      <p:sp>
        <p:nvSpPr>
          <p:cNvPr id="33" name="Shape 33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rgbClr val="0433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rgbClr val="0433FF"/>
                </a:solidFill>
              </a:rPr>
              <a:t>April 28</a:t>
            </a:r>
            <a:r>
              <a:rPr sz="4000" dirty="0">
                <a:solidFill>
                  <a:srgbClr val="0433FF"/>
                </a:solidFill>
              </a:rPr>
              <a:t>, </a:t>
            </a:r>
            <a:r>
              <a:rPr sz="4000" dirty="0">
                <a:solidFill>
                  <a:srgbClr val="0433FF"/>
                </a:solidFill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05247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29796"/>
            <a:ext cx="11704320" cy="1126308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8000"/>
                </a:solidFill>
              </a:rPr>
              <a:t>The Survey</a:t>
            </a:r>
            <a:endParaRPr lang="en-US" sz="60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93" y="2295923"/>
            <a:ext cx="12341330" cy="7115730"/>
          </a:xfrm>
        </p:spPr>
        <p:txBody>
          <a:bodyPr>
            <a:noAutofit/>
          </a:bodyPr>
          <a:lstStyle/>
          <a:p>
            <a:r>
              <a:rPr lang="en-US" sz="2400" dirty="0"/>
              <a:t>If no time to update the questions, put them on the wiki for comment first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561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ctrTitle"/>
          </p:nvPr>
        </p:nvSpPr>
        <p:spPr>
          <a:xfrm>
            <a:off x="732665" y="2396931"/>
            <a:ext cx="11690074" cy="3782123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443832">
              <a:defRPr sz="1800" cap="none">
                <a:solidFill>
                  <a:srgbClr val="000000"/>
                </a:solidFill>
              </a:defRPr>
            </a:pPr>
            <a:r>
              <a:rPr lang="en-US" sz="6000" b="1" dirty="0">
                <a:solidFill>
                  <a:srgbClr val="FF8000"/>
                </a:solidFill>
              </a:rPr>
              <a:t>Partners Report</a:t>
            </a:r>
            <a:endParaRPr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8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529"/>
            <a:ext cx="11704320" cy="16256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Next Meeting &amp; Future Events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April </a:t>
            </a:r>
            <a:r>
              <a:rPr lang="en-US" dirty="0"/>
              <a:t>28: Progress </a:t>
            </a:r>
            <a:r>
              <a:rPr lang="en-US" dirty="0" smtClean="0"/>
              <a:t>Checking</a:t>
            </a:r>
          </a:p>
          <a:p>
            <a:r>
              <a:rPr lang="en-US" dirty="0" smtClean="0"/>
              <a:t>May </a:t>
            </a:r>
            <a:r>
              <a:rPr lang="en-US" dirty="0"/>
              <a:t>12: Progress </a:t>
            </a:r>
            <a:r>
              <a:rPr lang="en-US" dirty="0" smtClean="0"/>
              <a:t>Checking</a:t>
            </a:r>
          </a:p>
          <a:p>
            <a:r>
              <a:rPr lang="en-US" dirty="0" smtClean="0"/>
              <a:t>May 18-22, EGI Conference, Lisbon, PT</a:t>
            </a:r>
          </a:p>
          <a:p>
            <a:r>
              <a:rPr lang="en-US" dirty="0" smtClean="0"/>
              <a:t>May 26, Progress </a:t>
            </a:r>
            <a:r>
              <a:rPr lang="en-US" dirty="0" smtClean="0"/>
              <a:t>Checking</a:t>
            </a:r>
          </a:p>
          <a:p>
            <a:r>
              <a:rPr lang="en-US" dirty="0" smtClean="0"/>
              <a:t>June 9, Progress Checking</a:t>
            </a:r>
          </a:p>
          <a:p>
            <a:r>
              <a:rPr lang="en-US" dirty="0" smtClean="0"/>
              <a:t>June 23, Progress Checking</a:t>
            </a:r>
            <a:endParaRPr lang="en-US" dirty="0" smtClean="0"/>
          </a:p>
          <a:p>
            <a:r>
              <a:rPr lang="en-US" dirty="0" smtClean="0"/>
              <a:t>Aug. 10-14, APAN40, Kuala Lumpur, MY</a:t>
            </a:r>
          </a:p>
          <a:p>
            <a:pPr lvl="1"/>
            <a:r>
              <a:rPr lang="en-US" dirty="0" smtClean="0"/>
              <a:t>DMCC face-to-face meeting ?</a:t>
            </a:r>
          </a:p>
          <a:p>
            <a:r>
              <a:rPr lang="en-US" dirty="0" smtClean="0"/>
              <a:t>Environmental Computing Workshop, ISGC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15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529"/>
            <a:ext cx="11704320" cy="16256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Agenda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347" y="2275851"/>
            <a:ext cx="12422738" cy="6777574"/>
          </a:xfrm>
        </p:spPr>
        <p:txBody>
          <a:bodyPr>
            <a:normAutofit fontScale="92500"/>
          </a:bodyPr>
          <a:lstStyle/>
          <a:p>
            <a:r>
              <a:rPr lang="en-US" sz="4800" dirty="0" smtClean="0"/>
              <a:t>Introduction (Simon Lin)</a:t>
            </a:r>
          </a:p>
          <a:p>
            <a:r>
              <a:rPr lang="en-US" sz="4800" dirty="0" smtClean="0"/>
              <a:t>From </a:t>
            </a:r>
            <a:r>
              <a:rPr lang="en-US" sz="4800" dirty="0"/>
              <a:t>Previous Meeting on April 14, 2015 (Eric Yen)</a:t>
            </a:r>
          </a:p>
          <a:p>
            <a:r>
              <a:rPr lang="en-US" sz="4800" dirty="0"/>
              <a:t>Progress Report (Eric Yen)</a:t>
            </a:r>
          </a:p>
          <a:p>
            <a:r>
              <a:rPr lang="en-US" sz="4800" dirty="0"/>
              <a:t>Partner Report, especially on confirmation of role and contribution</a:t>
            </a:r>
          </a:p>
          <a:p>
            <a:r>
              <a:rPr lang="en-US" sz="4800" dirty="0" smtClean="0"/>
              <a:t>Discussion </a:t>
            </a:r>
            <a:endParaRPr lang="en-US" sz="4800" dirty="0"/>
          </a:p>
          <a:p>
            <a:r>
              <a:rPr lang="en-US" sz="4800" dirty="0"/>
              <a:t>Future Events</a:t>
            </a:r>
          </a:p>
          <a:p>
            <a:r>
              <a:rPr lang="en-US" sz="4800" dirty="0" smtClean="0"/>
              <a:t>AOB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06886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29796"/>
            <a:ext cx="11704320" cy="1126308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rgbClr val="FF8000"/>
                </a:solidFill>
              </a:rPr>
              <a:t>From Previous Meeting  (April 14, 2015)</a:t>
            </a:r>
            <a:endParaRPr lang="en-US" sz="60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93" y="1207977"/>
            <a:ext cx="12341330" cy="8203676"/>
          </a:xfrm>
        </p:spPr>
        <p:txBody>
          <a:bodyPr>
            <a:noAutofit/>
          </a:bodyPr>
          <a:lstStyle/>
          <a:p>
            <a:r>
              <a:rPr lang="en-US" sz="2400" dirty="0"/>
              <a:t>Participants: </a:t>
            </a:r>
            <a:r>
              <a:rPr lang="en-US" sz="2400" dirty="0" err="1"/>
              <a:t>Gergely</a:t>
            </a:r>
            <a:r>
              <a:rPr lang="en-US" sz="2400" dirty="0"/>
              <a:t> (EGI-Engage), Peter and Jane (ASTI, PH), Rafael (AMU, PH), Rahim (MY), </a:t>
            </a:r>
            <a:r>
              <a:rPr lang="en-US" sz="2400" dirty="0" err="1"/>
              <a:t>Basuki</a:t>
            </a:r>
            <a:r>
              <a:rPr lang="en-US" sz="2400" dirty="0"/>
              <a:t> (ITB, ID), Simon, Stella, Vicky, Angelina, Eric (ASGC), Alex (</a:t>
            </a:r>
            <a:r>
              <a:rPr lang="en-US" sz="2400" dirty="0" err="1"/>
              <a:t>UStA</a:t>
            </a:r>
            <a:r>
              <a:rPr lang="en-US" sz="2400" dirty="0"/>
              <a:t>)</a:t>
            </a:r>
          </a:p>
          <a:p>
            <a:r>
              <a:rPr lang="en-US" sz="2400" dirty="0"/>
              <a:t>Partners have to confirm their contributions and roles to which task, deliverable and milestone by next meeting (April 28, 2015).</a:t>
            </a:r>
          </a:p>
          <a:p>
            <a:pPr lvl="1"/>
            <a:r>
              <a:rPr lang="en-US" sz="2400" dirty="0"/>
              <a:t>Local data, local user community, local scenario/requirements are the focus. And then achieve knowledge commons through regional collaborations.</a:t>
            </a:r>
          </a:p>
          <a:p>
            <a:pPr lvl="1"/>
            <a:r>
              <a:rPr lang="en-US" sz="2400" dirty="0"/>
              <a:t>Trainings for simulation tools should be arranged </a:t>
            </a:r>
          </a:p>
          <a:p>
            <a:r>
              <a:rPr lang="en-US" sz="2400" dirty="0"/>
              <a:t>Collaborations with EGI and EGI-Engage WPs</a:t>
            </a:r>
          </a:p>
          <a:p>
            <a:pPr lvl="1"/>
            <a:r>
              <a:rPr lang="en-US" sz="2400" dirty="0"/>
              <a:t>Such as WRF </a:t>
            </a:r>
            <a:r>
              <a:rPr lang="en-US" sz="2400" dirty="0">
                <a:sym typeface="Wingdings"/>
              </a:rPr>
              <a:t> model of collaboration has to be identified</a:t>
            </a:r>
            <a:endParaRPr lang="en-US" sz="2400" dirty="0"/>
          </a:p>
          <a:p>
            <a:r>
              <a:rPr lang="en-US" sz="2400" dirty="0"/>
              <a:t>EGI Conference in May</a:t>
            </a:r>
          </a:p>
          <a:p>
            <a:pPr lvl="1"/>
            <a:r>
              <a:rPr lang="en-US" sz="2400" dirty="0"/>
              <a:t>Invitation letter requirements please send to Vicky.</a:t>
            </a:r>
          </a:p>
          <a:p>
            <a:pPr lvl="1"/>
            <a:r>
              <a:rPr lang="en-US" sz="2400" dirty="0"/>
              <a:t>Should have the DMCC meeting (during 1700-1800 everyday) together with EGI-Engage headquarter</a:t>
            </a:r>
          </a:p>
          <a:p>
            <a:r>
              <a:rPr lang="en-US" sz="2400" dirty="0"/>
              <a:t>Survey will be conducted to understand the current status of partner countries related to disaster mitigation</a:t>
            </a:r>
          </a:p>
          <a:p>
            <a:pPr lvl="1"/>
            <a:r>
              <a:rPr lang="en-US" sz="2400" dirty="0"/>
              <a:t>Partners are welcomed to provide questions to be included </a:t>
            </a:r>
          </a:p>
          <a:p>
            <a:r>
              <a:rPr lang="en-US" sz="2400" dirty="0"/>
              <a:t>Publicity: Wiki page will be established first and then the DMCC webpage</a:t>
            </a:r>
          </a:p>
          <a:p>
            <a:r>
              <a:rPr lang="en-US" sz="2400" dirty="0"/>
              <a:t>Broadening the participations of more Asia Pacific countries (e.g., VN, AU, NZ, IN, JP, etc.) and European partners were suggested.</a:t>
            </a:r>
          </a:p>
          <a:p>
            <a:r>
              <a:rPr lang="en-US" sz="2400" dirty="0"/>
              <a:t>Next Meeting: 1600-1730 (Taiwan Time), April 28, 2015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96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ctrTitle"/>
          </p:nvPr>
        </p:nvSpPr>
        <p:spPr>
          <a:xfrm>
            <a:off x="732665" y="2396931"/>
            <a:ext cx="11690074" cy="3782123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443832">
              <a:defRPr sz="1800" cap="none">
                <a:solidFill>
                  <a:srgbClr val="000000"/>
                </a:solidFill>
              </a:defRPr>
            </a:pPr>
            <a:r>
              <a:rPr lang="en-US" sz="6000" b="1" dirty="0">
                <a:solidFill>
                  <a:srgbClr val="FF8000"/>
                </a:solidFill>
              </a:rPr>
              <a:t>Progress Report</a:t>
            </a:r>
            <a:endParaRPr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91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  <a:cs typeface="Arial" charset="0"/>
              </a:rPr>
              <a:t>Accelerating the implementation of the OSC vision</a:t>
            </a:r>
          </a:p>
        </p:txBody>
      </p:sp>
      <p:pic>
        <p:nvPicPr>
          <p:cNvPr id="614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89" y="2481299"/>
            <a:ext cx="7337778" cy="167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ontent Placeholder 2"/>
          <p:cNvSpPr txBox="1">
            <a:spLocks/>
          </p:cNvSpPr>
          <p:nvPr/>
        </p:nvSpPr>
        <p:spPr bwMode="auto">
          <a:xfrm>
            <a:off x="7014925" y="1803965"/>
            <a:ext cx="5836355" cy="3278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05" tIns="65003" rIns="130005" bIns="65003"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just" defTabSz="1300125" rtl="0" fontAlgn="base">
              <a:spcBef>
                <a:spcPct val="0"/>
              </a:spcBef>
              <a:spcAft>
                <a:spcPct val="0"/>
              </a:spcAft>
            </a:pPr>
            <a:r>
              <a:rPr lang="en-US" sz="2600" i="1" kern="1200">
                <a:solidFill>
                  <a:srgbClr val="000000"/>
                </a:solidFill>
              </a:rPr>
              <a:t>Researchers from all disciplines have easy, integrated and open access to the advanced </a:t>
            </a:r>
            <a:r>
              <a:rPr lang="en-US" sz="2600" i="1" kern="1200">
                <a:solidFill>
                  <a:srgbClr val="4F81BD"/>
                </a:solidFill>
              </a:rPr>
              <a:t>digital services</a:t>
            </a:r>
            <a:r>
              <a:rPr lang="en-US" sz="2600" i="1" kern="1200">
                <a:solidFill>
                  <a:srgbClr val="000000"/>
                </a:solidFill>
              </a:rPr>
              <a:t>, </a:t>
            </a:r>
            <a:r>
              <a:rPr lang="en-US" sz="2600" i="1" kern="1200">
                <a:solidFill>
                  <a:srgbClr val="4F81BD"/>
                </a:solidFill>
              </a:rPr>
              <a:t>scientific instruments</a:t>
            </a:r>
            <a:r>
              <a:rPr lang="en-US" sz="2600" i="1" kern="1200">
                <a:solidFill>
                  <a:srgbClr val="000000"/>
                </a:solidFill>
              </a:rPr>
              <a:t>, </a:t>
            </a:r>
            <a:r>
              <a:rPr lang="en-US" sz="2600" i="1" kern="1200">
                <a:solidFill>
                  <a:srgbClr val="4F81BD"/>
                </a:solidFill>
              </a:rPr>
              <a:t>data, knowledge and expertise </a:t>
            </a:r>
            <a:r>
              <a:rPr lang="en-US" sz="2600" i="1" kern="1200">
                <a:solidFill>
                  <a:srgbClr val="000000"/>
                </a:solidFill>
              </a:rPr>
              <a:t>they need to collaborate to achieve </a:t>
            </a:r>
            <a:r>
              <a:rPr lang="en-US" sz="2600" i="1" kern="1200">
                <a:solidFill>
                  <a:srgbClr val="4F81BD"/>
                </a:solidFill>
              </a:rPr>
              <a:t>excellence in science, research and innovation.</a:t>
            </a:r>
          </a:p>
          <a:p>
            <a:pPr algn="just" defTabSz="1300125" rtl="0" fontAlgn="base">
              <a:spcBef>
                <a:spcPct val="0"/>
              </a:spcBef>
              <a:spcAft>
                <a:spcPct val="0"/>
              </a:spcAft>
            </a:pPr>
            <a:endParaRPr lang="en-US" sz="2600" i="1" kern="1200">
              <a:solidFill>
                <a:srgbClr val="4F81BD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4259" y="7028463"/>
            <a:ext cx="4770684" cy="15352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5003" rIns="0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kern="1200" dirty="0">
                <a:solidFill>
                  <a:srgbClr val="FFFFFF"/>
                </a:solidFill>
                <a:latin typeface="Arial"/>
              </a:rPr>
              <a:t>EGI-Engage</a:t>
            </a:r>
          </a:p>
        </p:txBody>
      </p:sp>
      <p:sp>
        <p:nvSpPr>
          <p:cNvPr id="6150" name="TextBox 8"/>
          <p:cNvSpPr txBox="1">
            <a:spLocks noChangeArrowheads="1"/>
          </p:cNvSpPr>
          <p:nvPr/>
        </p:nvSpPr>
        <p:spPr bwMode="auto">
          <a:xfrm>
            <a:off x="7014924" y="7130072"/>
            <a:ext cx="5097289" cy="133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005" tIns="65003" rIns="130005" bIns="65003">
            <a:spAutoFit/>
          </a:bodyPr>
          <a:lstStyle>
            <a:lvl1pPr marL="176213" indent="-176213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defTabSz="1300125" rtl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GB" sz="2600" kern="1200">
                <a:solidFill>
                  <a:srgbClr val="000000"/>
                </a:solidFill>
              </a:rPr>
              <a:t>30 months, Start: 1/March/2015</a:t>
            </a:r>
          </a:p>
          <a:p>
            <a:pPr algn="l" defTabSz="1300125" rtl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GB" sz="2600" kern="1200">
                <a:solidFill>
                  <a:srgbClr val="000000"/>
                </a:solidFill>
              </a:rPr>
              <a:t>43 partners</a:t>
            </a:r>
          </a:p>
          <a:p>
            <a:pPr algn="l" defTabSz="1300125" rtl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GB" sz="2600" kern="1200">
                <a:solidFill>
                  <a:srgbClr val="000000"/>
                </a:solidFill>
              </a:rPr>
              <a:t>8 m Euro EC contribution</a:t>
            </a:r>
          </a:p>
        </p:txBody>
      </p:sp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9164322" y="4847459"/>
            <a:ext cx="3844995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005" tIns="65003" rIns="130005" bIns="65003">
            <a:spAutoFit/>
          </a:bodyPr>
          <a:lstStyle/>
          <a:p>
            <a:pPr algn="l" defTabSz="1300125" rt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12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hlinkClick r:id="rId4"/>
              </a:rPr>
              <a:t>www.opensciencecommons.org</a:t>
            </a:r>
            <a:endParaRPr lang="en-US" sz="2000" kern="12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71156" y="5183867"/>
            <a:ext cx="1494649" cy="16391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5003" rIns="0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000" kern="1200" dirty="0">
                <a:solidFill>
                  <a:srgbClr val="000000"/>
                </a:solidFill>
                <a:latin typeface="Arial"/>
              </a:rPr>
              <a:t>E-</a:t>
            </a:r>
            <a:r>
              <a:rPr lang="en-GB" sz="2000" kern="1200" dirty="0" err="1">
                <a:solidFill>
                  <a:srgbClr val="000000"/>
                </a:solidFill>
                <a:latin typeface="Arial"/>
              </a:rPr>
              <a:t>infrastr</a:t>
            </a:r>
            <a:r>
              <a:rPr lang="en-GB" sz="2000" kern="1200" dirty="0">
                <a:solidFill>
                  <a:srgbClr val="000000"/>
                </a:solidFill>
                <a:latin typeface="Arial"/>
              </a:rPr>
              <a:t>. Commons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34259" y="5183867"/>
            <a:ext cx="1492390" cy="16391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5003" rIns="0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000" kern="1200" dirty="0">
                <a:solidFill>
                  <a:srgbClr val="000000"/>
                </a:solidFill>
                <a:latin typeface="Arial"/>
              </a:rPr>
              <a:t>Data Commons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10303" y="5183867"/>
            <a:ext cx="1494649" cy="16391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5003" rIns="0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000" kern="1200" dirty="0">
                <a:solidFill>
                  <a:srgbClr val="000000"/>
                </a:solidFill>
                <a:latin typeface="Arial"/>
              </a:rPr>
              <a:t>Knowledge Commons</a:t>
            </a:r>
          </a:p>
        </p:txBody>
      </p:sp>
      <p:sp>
        <p:nvSpPr>
          <p:cNvPr id="6155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9920677" y="9040151"/>
            <a:ext cx="3034453" cy="51928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6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3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258B13A-FBD6-6244-A5FC-BFE262BC348C}" type="slidenum">
              <a:rPr lang="en-US" sz="1700">
                <a:solidFill>
                  <a:srgbClr val="FFFFFF"/>
                </a:solidFill>
              </a:rPr>
              <a:pPr/>
              <a:t>5</a:t>
            </a:fld>
            <a:endParaRPr lang="en-US" sz="1700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008142" y="5319324"/>
            <a:ext cx="5843129" cy="1731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05" tIns="65003" rIns="130005" bIns="65003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defTabSz="1300125" rtl="0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GB" altLang="en-US" sz="2600" b="1" kern="1200" dirty="0">
                <a:solidFill>
                  <a:srgbClr val="FF0000"/>
                </a:solidFill>
              </a:rPr>
              <a:t>WP6-SA2: </a:t>
            </a:r>
          </a:p>
          <a:p>
            <a:pPr marL="641003" indent="-266334" algn="l" defTabSz="1300125" rtl="0" eaLnBrk="1" fontAlgn="base" hangingPunct="1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altLang="en-US" sz="2600" b="1" kern="1200" dirty="0">
                <a:solidFill>
                  <a:srgbClr val="FF0000"/>
                </a:solidFill>
              </a:rPr>
              <a:t>Competence Centres</a:t>
            </a:r>
          </a:p>
          <a:p>
            <a:pPr marL="641003" indent="-266334" algn="l" defTabSz="1300125" rtl="0" eaLnBrk="1" fontAlgn="base" hangingPunct="1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altLang="en-US" sz="2600" b="1" kern="1200" dirty="0">
                <a:solidFill>
                  <a:srgbClr val="FF0000"/>
                </a:solidFill>
              </a:rPr>
              <a:t>Training on generic topics</a:t>
            </a:r>
          </a:p>
          <a:p>
            <a:pPr marL="641003" indent="-266334" algn="l" defTabSz="1300125" rtl="0" eaLnBrk="1" fontAlgn="base" hangingPunct="1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altLang="en-US" sz="2600" b="1" kern="1200" dirty="0">
                <a:solidFill>
                  <a:srgbClr val="FF0000"/>
                </a:solidFill>
              </a:rPr>
              <a:t>Support for new communities</a:t>
            </a:r>
            <a:endParaRPr lang="en-GB" altLang="en-US" sz="2600" b="1" kern="12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2213" y="1702365"/>
            <a:ext cx="6477565" cy="329184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05" tIns="65003" rIns="130005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600" kern="12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068714" y="4775204"/>
            <a:ext cx="1946204" cy="399400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65003" rIns="0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kern="12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GB" sz="2800" b="1" kern="12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endParaRPr lang="en-GB" sz="2800" b="1" kern="120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6738" y="5165805"/>
            <a:ext cx="1494649" cy="16391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5003" rIns="0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000" kern="1200" dirty="0">
                <a:solidFill>
                  <a:srgbClr val="000000"/>
                </a:solidFill>
                <a:latin typeface="Arial"/>
              </a:rPr>
              <a:t>Scientific Instruments</a:t>
            </a:r>
          </a:p>
        </p:txBody>
      </p:sp>
      <p:sp>
        <p:nvSpPr>
          <p:cNvPr id="2" name="Down Arrow 1"/>
          <p:cNvSpPr/>
          <p:nvPr/>
        </p:nvSpPr>
        <p:spPr>
          <a:xfrm flipV="1">
            <a:off x="2302935" y="6642382"/>
            <a:ext cx="916658" cy="469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05" tIns="65003" rIns="130005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600" kern="12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Down Arrow 19"/>
          <p:cNvSpPr/>
          <p:nvPr/>
        </p:nvSpPr>
        <p:spPr>
          <a:xfrm flipV="1">
            <a:off x="3942082" y="6660444"/>
            <a:ext cx="916658" cy="469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05" tIns="65003" rIns="130005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600" kern="12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Down Arrow 20"/>
          <p:cNvSpPr/>
          <p:nvPr/>
        </p:nvSpPr>
        <p:spPr>
          <a:xfrm flipV="1">
            <a:off x="5581228" y="6660444"/>
            <a:ext cx="914401" cy="469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05" tIns="65003" rIns="130005" bIns="65003" anchor="ctr"/>
          <a:lstStyle/>
          <a:p>
            <a:pPr defTabSz="1300125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600" kern="120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0637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  <a:cs typeface="Arial" charset="0"/>
              </a:rPr>
              <a:t>Competence Centres in EGI-Engage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05460" y="1496916"/>
            <a:ext cx="12544213" cy="6434667"/>
          </a:xfrm>
        </p:spPr>
        <p:txBody>
          <a:bodyPr/>
          <a:lstStyle/>
          <a:p>
            <a:r>
              <a:rPr lang="en-GB" sz="3400">
                <a:solidFill>
                  <a:srgbClr val="0070C0"/>
                </a:solidFill>
                <a:latin typeface="Arial" charset="0"/>
                <a:cs typeface="Arial" charset="0"/>
              </a:rPr>
              <a:t>Technical support for 8 Competence Centres</a:t>
            </a:r>
          </a:p>
          <a:p>
            <a:pPr lvl="1"/>
            <a:r>
              <a:rPr lang="en-GB" sz="2800">
                <a:solidFill>
                  <a:srgbClr val="0070C0"/>
                </a:solidFill>
                <a:latin typeface="Arial" charset="0"/>
                <a:ea typeface="ＭＳ Ｐゴシック" charset="0"/>
                <a:cs typeface="ＭＳ Ｐゴシック" charset="0"/>
              </a:rPr>
              <a:t>7 RIs from the ESFRI roadmap: </a:t>
            </a:r>
            <a:r>
              <a:rPr lang="en-US" sz="2800">
                <a:solidFill>
                  <a:srgbClr val="0070C0"/>
                </a:solidFill>
                <a:latin typeface="Arial" charset="0"/>
                <a:cs typeface="Arial" charset="0"/>
              </a:rPr>
              <a:t>BBMRI, DARIAH, EISCAT_3D, ELIXIR, EPOS, INSTRUCT, LifeWatch</a:t>
            </a:r>
          </a:p>
          <a:p>
            <a:pPr lvl="1"/>
            <a:r>
              <a:rPr lang="en-US" sz="2800">
                <a:solidFill>
                  <a:srgbClr val="0070C0"/>
                </a:solidFill>
                <a:latin typeface="Arial" charset="0"/>
                <a:cs typeface="Arial" charset="0"/>
              </a:rPr>
              <a:t>1 Competence Centre from Asia-Pacific for Disaster mitigation</a:t>
            </a:r>
          </a:p>
          <a:p>
            <a:r>
              <a:rPr lang="en-GB" sz="3400">
                <a:latin typeface="Arial" charset="0"/>
                <a:cs typeface="Arial" charset="0"/>
              </a:rPr>
              <a:t>Goals</a:t>
            </a:r>
          </a:p>
          <a:p>
            <a:pPr lvl="1"/>
            <a:r>
              <a:rPr lang="en-GB" sz="2800">
                <a:latin typeface="Arial" charset="0"/>
                <a:cs typeface="Arial" charset="0"/>
              </a:rPr>
              <a:t>Foster the establishment of sustainable Knowledge Commons </a:t>
            </a:r>
          </a:p>
          <a:p>
            <a:pPr lvl="1"/>
            <a:r>
              <a:rPr lang="en-GB" sz="2800">
                <a:latin typeface="Arial" charset="0"/>
                <a:ea typeface="ＭＳ Ｐゴシック" charset="0"/>
                <a:cs typeface="ＭＳ Ｐゴシック" charset="0"/>
              </a:rPr>
              <a:t>Foster the adoption and harmonisation of e-infrastructure services </a:t>
            </a:r>
          </a:p>
          <a:p>
            <a:pPr lvl="1"/>
            <a:r>
              <a:rPr lang="en-GB" sz="2800">
                <a:latin typeface="Arial" charset="0"/>
                <a:ea typeface="ＭＳ Ｐゴシック" charset="0"/>
                <a:cs typeface="ＭＳ Ｐゴシック" charset="0"/>
              </a:rPr>
              <a:t>Evolve infrastructure and data services through co-development</a:t>
            </a:r>
          </a:p>
          <a:p>
            <a:pPr lvl="1"/>
            <a:r>
              <a:rPr lang="en-GB" sz="2800">
                <a:latin typeface="Arial" charset="0"/>
                <a:ea typeface="ＭＳ Ｐゴシック" charset="0"/>
                <a:cs typeface="ＭＳ Ｐゴシック" charset="0"/>
              </a:rPr>
              <a:t>Dissemination, training, exploitation of the Commons within the RIs</a:t>
            </a:r>
          </a:p>
          <a:p>
            <a:r>
              <a:rPr lang="en-GB" sz="3400">
                <a:latin typeface="Arial" charset="0"/>
                <a:cs typeface="Arial" charset="0"/>
              </a:rPr>
              <a:t>Implementation</a:t>
            </a:r>
          </a:p>
          <a:p>
            <a:pPr lvl="1"/>
            <a:r>
              <a:rPr lang="en-GB" sz="2800">
                <a:latin typeface="Arial" charset="0"/>
                <a:ea typeface="ＭＳ Ｐゴシック" charset="0"/>
                <a:cs typeface="ＭＳ Ｐゴシック" charset="0"/>
              </a:rPr>
              <a:t>Building on EGI solutions and on other WPs</a:t>
            </a:r>
          </a:p>
          <a:p>
            <a:pPr lvl="2"/>
            <a:r>
              <a:rPr lang="en-GB" sz="2300">
                <a:latin typeface="Arial" charset="0"/>
                <a:ea typeface="ＭＳ Ｐゴシック" charset="0"/>
                <a:cs typeface="ＭＳ Ｐゴシック" charset="0"/>
              </a:rPr>
              <a:t>Cloud, Data federation, Operations, Business models, etc.</a:t>
            </a:r>
          </a:p>
          <a:p>
            <a:pPr lvl="1"/>
            <a:r>
              <a:rPr lang="en-GB" sz="2800">
                <a:latin typeface="Arial" charset="0"/>
                <a:ea typeface="ＭＳ Ｐゴシック" charset="0"/>
                <a:cs typeface="ＭＳ Ｐゴシック" charset="0"/>
              </a:rPr>
              <a:t>Groups of scientific institutes, technology providers, EGI members</a:t>
            </a:r>
          </a:p>
          <a:p>
            <a:pPr lvl="1"/>
            <a:r>
              <a:rPr lang="en-GB" sz="2800">
                <a:latin typeface="Arial" charset="0"/>
                <a:ea typeface="ＭＳ Ｐゴシック" charset="0"/>
                <a:cs typeface="ＭＳ Ｐゴシック" charset="0"/>
              </a:rPr>
              <a:t>Few core partners + Open membership</a:t>
            </a:r>
            <a:endParaRPr lang="en-GB" sz="3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9920677" y="9040151"/>
            <a:ext cx="3034453" cy="51928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6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3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73F8A2E8-7A47-114B-8285-88D9B43467EB}" type="slidenum">
              <a:rPr lang="en-US" sz="1700">
                <a:solidFill>
                  <a:srgbClr val="FFFFFF"/>
                </a:solidFill>
              </a:rPr>
              <a:pPr/>
              <a:t>6</a:t>
            </a:fld>
            <a:endParaRPr lang="en-US" sz="1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52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Collaborations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60589" y="1702364"/>
            <a:ext cx="12187484" cy="6962987"/>
          </a:xfrm>
        </p:spPr>
        <p:txBody>
          <a:bodyPr/>
          <a:lstStyle/>
          <a:p>
            <a:r>
              <a:rPr lang="en-US" sz="4000" b="1">
                <a:latin typeface="Arial" charset="0"/>
                <a:cs typeface="Arial" charset="0"/>
              </a:rPr>
              <a:t>EUDAT2020</a:t>
            </a:r>
            <a:r>
              <a:rPr lang="en-US" sz="4000">
                <a:latin typeface="Arial" charset="0"/>
                <a:cs typeface="Arial" charset="0"/>
              </a:rPr>
              <a:t> </a:t>
            </a:r>
            <a:r>
              <a:rPr lang="en-US" sz="4000">
                <a:latin typeface="Arial" charset="0"/>
                <a:cs typeface="Arial" charset="0"/>
                <a:sym typeface="Wingdings" charset="0"/>
              </a:rPr>
              <a:t> 4 pilot activities for the interoperability of technical services</a:t>
            </a:r>
          </a:p>
          <a:p>
            <a:pPr lvl="1"/>
            <a:r>
              <a:rPr lang="en-US" sz="3400">
                <a:latin typeface="Arial" charset="0"/>
                <a:cs typeface="Arial" charset="0"/>
                <a:sym typeface="Wingdings" charset="0"/>
              </a:rPr>
              <a:t>BBMRI</a:t>
            </a:r>
          </a:p>
          <a:p>
            <a:pPr lvl="1"/>
            <a:r>
              <a:rPr lang="en-US" sz="3400">
                <a:latin typeface="Arial" charset="0"/>
                <a:cs typeface="Arial" charset="0"/>
                <a:sym typeface="Wingdings" charset="0"/>
              </a:rPr>
              <a:t>EISCAT-3D</a:t>
            </a:r>
          </a:p>
          <a:p>
            <a:pPr lvl="1"/>
            <a:r>
              <a:rPr lang="en-US" sz="3400">
                <a:latin typeface="Arial" charset="0"/>
                <a:cs typeface="Arial" charset="0"/>
                <a:sym typeface="Wingdings" charset="0"/>
              </a:rPr>
              <a:t>ELIXIR</a:t>
            </a:r>
          </a:p>
          <a:p>
            <a:pPr lvl="1"/>
            <a:r>
              <a:rPr lang="en-US" sz="3400">
                <a:latin typeface="Arial" charset="0"/>
                <a:cs typeface="Arial" charset="0"/>
                <a:sym typeface="Wingdings" charset="0"/>
              </a:rPr>
              <a:t>ICOS</a:t>
            </a:r>
          </a:p>
          <a:p>
            <a:r>
              <a:rPr lang="en-US" sz="4000" b="1">
                <a:latin typeface="Arial" charset="0"/>
                <a:cs typeface="Arial" charset="0"/>
                <a:sym typeface="Wingdings" charset="0"/>
              </a:rPr>
              <a:t>Indigo Datacloud </a:t>
            </a:r>
            <a:r>
              <a:rPr lang="en-US" sz="4000">
                <a:latin typeface="Arial" charset="0"/>
                <a:cs typeface="Arial" charset="0"/>
                <a:sym typeface="Wingdings" charset="0"/>
              </a:rPr>
              <a:t> technology provisioning, user and service provider requirements gathering</a:t>
            </a:r>
          </a:p>
          <a:p>
            <a:r>
              <a:rPr lang="en-US" sz="4000" b="1">
                <a:latin typeface="Arial" charset="0"/>
                <a:cs typeface="Arial" charset="0"/>
                <a:sym typeface="Wingdings" charset="0"/>
              </a:rPr>
              <a:t>AARC</a:t>
            </a:r>
            <a:r>
              <a:rPr lang="en-US" sz="4000">
                <a:latin typeface="Arial" charset="0"/>
                <a:cs typeface="Arial" charset="0"/>
                <a:sym typeface="Wingdings" charset="0"/>
              </a:rPr>
              <a:t>  federated IdM adoption (policies, services, requirements)</a:t>
            </a:r>
          </a:p>
          <a:p>
            <a:endParaRPr lang="en-US" sz="4000">
              <a:latin typeface="Arial" charset="0"/>
              <a:cs typeface="Arial" charset="0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6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3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81915D02-DE30-F349-A2A3-A552C21C3ACA}" type="datetime1">
              <a:rPr lang="en-US" sz="1700">
                <a:solidFill>
                  <a:srgbClr val="FFFFFF"/>
                </a:solidFill>
              </a:rPr>
              <a:pPr/>
              <a:t>4/27/15</a:t>
            </a:fld>
            <a:endParaRPr lang="en-US" sz="17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EGI-Engage: a project overview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6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3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chemeClr val="accent2"/>
              </a:buClr>
              <a:buFont typeface="Arial" charset="0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CFB3E5F0-D642-6843-9406-59D8DF5013DE}" type="slidenum">
              <a:rPr lang="en-US" sz="1700">
                <a:solidFill>
                  <a:srgbClr val="FFFFFF"/>
                </a:solidFill>
              </a:rPr>
              <a:pPr/>
              <a:t>7</a:t>
            </a:fld>
            <a:endParaRPr lang="en-US" sz="1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48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29796"/>
            <a:ext cx="11704320" cy="1625600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8000"/>
                </a:solidFill>
              </a:rPr>
              <a:t>To Do List</a:t>
            </a:r>
            <a:endParaRPr lang="en-US" sz="60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1387094"/>
            <a:ext cx="11704320" cy="797089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Partners</a:t>
            </a:r>
          </a:p>
          <a:p>
            <a:pPr lvl="1"/>
            <a:r>
              <a:rPr lang="en-US" dirty="0" smtClean="0"/>
              <a:t>Confirm role and contributions to the CC</a:t>
            </a:r>
          </a:p>
          <a:p>
            <a:pPr lvl="1"/>
            <a:r>
              <a:rPr lang="en-US" dirty="0" smtClean="0"/>
              <a:t>Work with your local user community and identify the application scenarios or target questions</a:t>
            </a:r>
          </a:p>
          <a:p>
            <a:pPr lvl="1"/>
            <a:r>
              <a:rPr lang="en-US" dirty="0" smtClean="0"/>
              <a:t>Support your user community to make use of the </a:t>
            </a:r>
            <a:r>
              <a:rPr lang="en-US" dirty="0" err="1" smtClean="0"/>
              <a:t>iCOMCOT</a:t>
            </a:r>
            <a:r>
              <a:rPr lang="en-US" dirty="0" smtClean="0"/>
              <a:t> and WRF</a:t>
            </a:r>
          </a:p>
          <a:p>
            <a:pPr lvl="2"/>
            <a:r>
              <a:rPr lang="en-US" dirty="0" smtClean="0"/>
              <a:t>Feedback is essential to refine the web portal, system design, resource arrangement, and workflow</a:t>
            </a:r>
          </a:p>
          <a:p>
            <a:r>
              <a:rPr lang="en-US" dirty="0" smtClean="0"/>
              <a:t>Collaborations: regional, </a:t>
            </a:r>
            <a:r>
              <a:rPr lang="en-US" dirty="0" err="1" smtClean="0"/>
              <a:t>infrastructure+service+User</a:t>
            </a:r>
            <a:r>
              <a:rPr lang="en-US" dirty="0" smtClean="0"/>
              <a:t>, EGI-Engage WPs, other EU projects, etc.</a:t>
            </a:r>
            <a:endParaRPr lang="en-US" dirty="0" smtClean="0"/>
          </a:p>
          <a:p>
            <a:r>
              <a:rPr lang="en-US" dirty="0" smtClean="0"/>
              <a:t>Infrastructure Enabling</a:t>
            </a:r>
          </a:p>
          <a:p>
            <a:pPr lvl="1"/>
            <a:r>
              <a:rPr lang="en-US" dirty="0" smtClean="0"/>
              <a:t>HW, Web Portal and User Interface, Workflow, AAI, etc.</a:t>
            </a:r>
          </a:p>
          <a:p>
            <a:r>
              <a:rPr lang="en-US" dirty="0" smtClean="0"/>
              <a:t>Survey will be conducted </a:t>
            </a:r>
          </a:p>
        </p:txBody>
      </p:sp>
    </p:spTree>
    <p:extLst>
      <p:ext uri="{BB962C8B-B14F-4D97-AF65-F5344CB8AC3E}">
        <p14:creationId xmlns:p14="http://schemas.microsoft.com/office/powerpoint/2010/main" val="348448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143778"/>
            <a:ext cx="11704320" cy="1126308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8000"/>
                </a:solidFill>
              </a:rPr>
              <a:t>DMCC </a:t>
            </a:r>
            <a:r>
              <a:rPr lang="en-US" sz="6000" b="1" dirty="0" smtClean="0">
                <a:solidFill>
                  <a:srgbClr val="FF8000"/>
                </a:solidFill>
              </a:rPr>
              <a:t>Wiki Is Online</a:t>
            </a:r>
            <a:endParaRPr lang="en-US" sz="6000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93" y="2295923"/>
            <a:ext cx="12341330" cy="711573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  <a:hlinkClick r:id="rId2"/>
              </a:rPr>
              <a:t>https://wiki.egi.eu/wiki/EGI-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  <a:hlinkClick r:id="rId2"/>
              </a:rPr>
              <a:t>Engage:Competence_centre_Disaster_Mitigation</a:t>
            </a:r>
            <a:endParaRPr lang="en-US" sz="2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sz="32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Please provide your comment to Eric Yen and Vicky Huang</a:t>
            </a:r>
          </a:p>
        </p:txBody>
      </p:sp>
    </p:spTree>
    <p:extLst>
      <p:ext uri="{BB962C8B-B14F-4D97-AF65-F5344CB8AC3E}">
        <p14:creationId xmlns:p14="http://schemas.microsoft.com/office/powerpoint/2010/main" val="249969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EGI-InSPIRE-Slide-Template_v4">
  <a:themeElements>
    <a:clrScheme name="EGI">
      <a:dk1>
        <a:srgbClr val="000000"/>
      </a:dk1>
      <a:lt1>
        <a:srgbClr val="FFFFFF"/>
      </a:lt1>
      <a:dk2>
        <a:srgbClr val="0067B1"/>
      </a:dk2>
      <a:lt2>
        <a:srgbClr val="999999"/>
      </a:lt2>
      <a:accent1>
        <a:srgbClr val="0067B1"/>
      </a:accent1>
      <a:accent2>
        <a:srgbClr val="C87100"/>
      </a:accent2>
      <a:accent3>
        <a:srgbClr val="4C4C4C"/>
      </a:accent3>
      <a:accent4>
        <a:srgbClr val="808080"/>
      </a:accent4>
      <a:accent5>
        <a:srgbClr val="999999"/>
      </a:accent5>
      <a:accent6>
        <a:srgbClr val="B3B3B3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EGI-InSPIRE-Slide-Template_v4">
  <a:themeElements>
    <a:clrScheme name="EGI">
      <a:dk1>
        <a:srgbClr val="000000"/>
      </a:dk1>
      <a:lt1>
        <a:srgbClr val="FFFFFF"/>
      </a:lt1>
      <a:dk2>
        <a:srgbClr val="0067B1"/>
      </a:dk2>
      <a:lt2>
        <a:srgbClr val="999999"/>
      </a:lt2>
      <a:accent1>
        <a:srgbClr val="0067B1"/>
      </a:accent1>
      <a:accent2>
        <a:srgbClr val="C87100"/>
      </a:accent2>
      <a:accent3>
        <a:srgbClr val="4C4C4C"/>
      </a:accent3>
      <a:accent4>
        <a:srgbClr val="808080"/>
      </a:accent4>
      <a:accent5>
        <a:srgbClr val="999999"/>
      </a:accent5>
      <a:accent6>
        <a:srgbClr val="B3B3B3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EGI-InSPIRE-Slide-Template_v4">
  <a:themeElements>
    <a:clrScheme name="EGI">
      <a:dk1>
        <a:srgbClr val="000000"/>
      </a:dk1>
      <a:lt1>
        <a:srgbClr val="FFFFFF"/>
      </a:lt1>
      <a:dk2>
        <a:srgbClr val="0067B1"/>
      </a:dk2>
      <a:lt2>
        <a:srgbClr val="999999"/>
      </a:lt2>
      <a:accent1>
        <a:srgbClr val="0067B1"/>
      </a:accent1>
      <a:accent2>
        <a:srgbClr val="C87100"/>
      </a:accent2>
      <a:accent3>
        <a:srgbClr val="4C4C4C"/>
      </a:accent3>
      <a:accent4>
        <a:srgbClr val="808080"/>
      </a:accent4>
      <a:accent5>
        <a:srgbClr val="999999"/>
      </a:accent5>
      <a:accent6>
        <a:srgbClr val="B3B3B3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14834</TotalTime>
  <Words>781</Words>
  <Application>Microsoft Macintosh PowerPoint</Application>
  <PresentationFormat>Custom</PresentationFormat>
  <Paragraphs>101</Paragraphs>
  <Slides>12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Showroom</vt:lpstr>
      <vt:lpstr>自訂設計</vt:lpstr>
      <vt:lpstr>Office Theme</vt:lpstr>
      <vt:lpstr>EGI-InSPIRE-Slide-Template_v4</vt:lpstr>
      <vt:lpstr>1_EGI-InSPIRE-Slide-Template_v4</vt:lpstr>
      <vt:lpstr>2_EGI-InSPIRE-Slide-Template_v4</vt:lpstr>
      <vt:lpstr>Disaster Mitigation Competence Centre Project Meeting  Coordinator: Simon Lin</vt:lpstr>
      <vt:lpstr>Agenda</vt:lpstr>
      <vt:lpstr>From Previous Meeting  (April 14, 2015)</vt:lpstr>
      <vt:lpstr>Progress Report</vt:lpstr>
      <vt:lpstr>Accelerating the implementation of the OSC vision</vt:lpstr>
      <vt:lpstr>Competence Centres in EGI-Engage</vt:lpstr>
      <vt:lpstr>Collaborations</vt:lpstr>
      <vt:lpstr>To Do List</vt:lpstr>
      <vt:lpstr>DMCC Wiki Is Online</vt:lpstr>
      <vt:lpstr>The Survey</vt:lpstr>
      <vt:lpstr>Partners Report</vt:lpstr>
      <vt:lpstr>Next Meeting &amp; Future Events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Disaster Mitigation Environmental Science  Asia Pacific Competence Centre  Coordinator: Simon Lin</dc:title>
  <cp:lastModifiedBy>Mac</cp:lastModifiedBy>
  <cp:revision>116</cp:revision>
  <cp:lastPrinted>2015-04-13T07:58:01Z</cp:lastPrinted>
  <dcterms:modified xsi:type="dcterms:W3CDTF">2015-04-27T14:38:43Z</dcterms:modified>
</cp:coreProperties>
</file>